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1" autoAdjust="0"/>
    <p:restoredTop sz="60673" autoAdjust="0"/>
  </p:normalViewPr>
  <p:slideViewPr>
    <p:cSldViewPr snapToGrid="0">
      <p:cViewPr varScale="1">
        <p:scale>
          <a:sx n="66" d="100"/>
          <a:sy n="66" d="100"/>
        </p:scale>
        <p:origin x="11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237E7E-B3B8-4027-8B85-33DDD9EE5346}" type="datetimeFigureOut">
              <a:rPr lang="en-US" smtClean="0"/>
              <a:t>4/8/2020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E504E-68F0-4175-8799-65E136B870C0}" type="slidenum">
              <a:rPr lang="en-US" smtClean="0"/>
              <a:t>‹#›</a:t>
            </a:fld>
            <a:endParaRPr lang="en-US"/>
          </a:p>
        </p:txBody>
      </p:sp>
    </p:spTree>
    <p:extLst>
      <p:ext uri="{BB962C8B-B14F-4D97-AF65-F5344CB8AC3E}">
        <p14:creationId xmlns:p14="http://schemas.microsoft.com/office/powerpoint/2010/main" val="4212387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pubs.com/uky994/584925"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rpubs.com/uky994/584934"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eerj.com/preprints/3163/"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notstatschat.tumblr.com/post/124987394001/stringsasfactors-sigh" TargetMode="External"/><Relationship Id="rId4" Type="http://schemas.openxmlformats.org/officeDocument/2006/relationships/hyperlink" Target="http://simplystatistics.org/2015/07/24/stringsasfactors-an-unauthorized-biography/"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rpubs.com/uky994/584943"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R, factors are used to work with categorical variables, variables that have a fixed and known set of possible values. They are also useful when you want to display character vectors in a non-alphabetical order.</a:t>
            </a:r>
          </a:p>
          <a:p>
            <a:r>
              <a:rPr lang="en-US" sz="1200" b="0" i="0" kern="1200" dirty="0">
                <a:solidFill>
                  <a:schemeClr val="tx1"/>
                </a:solidFill>
                <a:effectLst/>
                <a:latin typeface="+mn-lt"/>
                <a:ea typeface="+mn-ea"/>
                <a:cs typeface="+mn-cs"/>
              </a:rPr>
              <a:t>Historically, factors were much easier to work with than characters. As a result, many of the functions in base R automatically convert characters to factors. This means that factors often crop up in places where they’re not actually helpful. Fortunately, you don’t need to worry about that in the </a:t>
            </a:r>
            <a:r>
              <a:rPr lang="en-US" sz="1200" b="0" i="0" kern="1200" dirty="0" err="1">
                <a:solidFill>
                  <a:schemeClr val="tx1"/>
                </a:solidFill>
                <a:effectLst/>
                <a:latin typeface="+mn-lt"/>
                <a:ea typeface="+mn-ea"/>
                <a:cs typeface="+mn-cs"/>
              </a:rPr>
              <a:t>tidyverse</a:t>
            </a:r>
            <a:r>
              <a:rPr lang="en-US" sz="1200" b="0" i="0" kern="1200" dirty="0">
                <a:solidFill>
                  <a:schemeClr val="tx1"/>
                </a:solidFill>
                <a:effectLst/>
                <a:latin typeface="+mn-lt"/>
                <a:ea typeface="+mn-ea"/>
                <a:cs typeface="+mn-cs"/>
              </a:rPr>
              <a:t>, and can focus on situations where factors are genuinely useful.</a:t>
            </a:r>
          </a:p>
          <a:p>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1</a:t>
            </a:fld>
            <a:endParaRPr lang="en-US"/>
          </a:p>
        </p:txBody>
      </p:sp>
    </p:spTree>
    <p:extLst>
      <p:ext uri="{BB962C8B-B14F-4D97-AF65-F5344CB8AC3E}">
        <p14:creationId xmlns:p14="http://schemas.microsoft.com/office/powerpoint/2010/main" val="4135006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survey has thousands of questions, so in </a:t>
            </a:r>
            <a:r>
              <a:rPr lang="en-US" dirty="0" err="1"/>
              <a:t>gss_cat</a:t>
            </a:r>
            <a:r>
              <a:rPr lang="en-US" sz="1200" b="0" i="0" kern="1200" dirty="0">
                <a:solidFill>
                  <a:schemeClr val="tx1"/>
                </a:solidFill>
                <a:effectLst/>
                <a:latin typeface="+mn-lt"/>
                <a:ea typeface="+mn-ea"/>
                <a:cs typeface="+mn-cs"/>
              </a:rPr>
              <a:t> I’ve selected a handful that will illustrate some common challenges you’ll encounter when working with factors.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(Remember, since this dataset is provided by a package, you can get more information about the variables </a:t>
            </a:r>
            <a:r>
              <a:rPr lang="en-US" sz="1200" b="1" i="0" kern="1200" dirty="0">
                <a:solidFill>
                  <a:schemeClr val="tx1"/>
                </a:solidFill>
                <a:effectLst/>
                <a:latin typeface="+mn-lt"/>
                <a:ea typeface="+mn-ea"/>
                <a:cs typeface="+mn-cs"/>
              </a:rPr>
              <a:t>with </a:t>
            </a:r>
            <a:r>
              <a:rPr lang="en-US" b="1" dirty="0"/>
              <a:t>?</a:t>
            </a:r>
            <a:r>
              <a:rPr lang="en-US" b="1" dirty="0" err="1"/>
              <a:t>gss_cat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10</a:t>
            </a:fld>
            <a:endParaRPr lang="en-US"/>
          </a:p>
        </p:txBody>
      </p:sp>
    </p:spTree>
    <p:extLst>
      <p:ext uri="{BB962C8B-B14F-4D97-AF65-F5344CB8AC3E}">
        <p14:creationId xmlns:p14="http://schemas.microsoft.com/office/powerpoint/2010/main" val="1014214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factors are stored in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you can’t see their levels so easily. One way to see them is with </a:t>
            </a:r>
            <a:r>
              <a:rPr lang="en-US" dirty="0"/>
              <a:t>count()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11</a:t>
            </a:fld>
            <a:endParaRPr lang="en-US"/>
          </a:p>
        </p:txBody>
      </p:sp>
    </p:spTree>
    <p:extLst>
      <p:ext uri="{BB962C8B-B14F-4D97-AF65-F5344CB8AC3E}">
        <p14:creationId xmlns:p14="http://schemas.microsoft.com/office/powerpoint/2010/main" val="3563552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default, ggplot2 will drop levels that don’t have any values. You can force them to display with: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levels represent valid values that simply did not occur in this dataset. Unfortunately,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doesn’t yet have a drop option, but it will in the future.</a:t>
            </a:r>
          </a:p>
          <a:p>
            <a:r>
              <a:rPr lang="en-US" sz="1200" b="0" i="0" kern="1200" dirty="0">
                <a:solidFill>
                  <a:schemeClr val="tx1"/>
                </a:solidFill>
                <a:effectLst/>
                <a:latin typeface="+mn-lt"/>
                <a:ea typeface="+mn-ea"/>
                <a:cs typeface="+mn-cs"/>
              </a:rPr>
              <a:t>When working with factors, the two most common operations are changing the order of the levels, and changing the values of the levels. Those operations are described in the sections below.</a:t>
            </a:r>
          </a:p>
          <a:p>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12</a:t>
            </a:fld>
            <a:endParaRPr lang="en-US"/>
          </a:p>
        </p:txBody>
      </p:sp>
    </p:spTree>
    <p:extLst>
      <p:ext uri="{BB962C8B-B14F-4D97-AF65-F5344CB8AC3E}">
        <p14:creationId xmlns:p14="http://schemas.microsoft.com/office/powerpoint/2010/main" val="4189172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https://rpubs.com/uky994/584925</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Explore the distribution of </a:t>
            </a:r>
            <a:r>
              <a:rPr lang="en-US" sz="1200" b="0" i="0" kern="1200" dirty="0" err="1">
                <a:solidFill>
                  <a:schemeClr val="tx1"/>
                </a:solidFill>
                <a:effectLst/>
                <a:latin typeface="+mn-lt"/>
                <a:ea typeface="+mn-ea"/>
                <a:cs typeface="+mn-cs"/>
              </a:rPr>
              <a:t>rincome</a:t>
            </a:r>
            <a:r>
              <a:rPr lang="en-US" sz="1200" b="0" i="0" kern="1200" dirty="0">
                <a:solidFill>
                  <a:schemeClr val="tx1"/>
                </a:solidFill>
                <a:effectLst/>
                <a:latin typeface="+mn-lt"/>
                <a:ea typeface="+mn-ea"/>
                <a:cs typeface="+mn-cs"/>
              </a:rPr>
              <a:t> (reported income). What makes the default bar chart hard to understand? How could you improve the plot?</a:t>
            </a:r>
          </a:p>
          <a:p>
            <a:pPr marL="228600" indent="-228600">
              <a:buFont typeface="+mj-lt"/>
              <a:buAutoNum type="arabicPeriod"/>
            </a:pPr>
            <a:r>
              <a:rPr lang="en-US" sz="1200" b="0" i="0" kern="1200" dirty="0">
                <a:solidFill>
                  <a:schemeClr val="tx1"/>
                </a:solidFill>
                <a:effectLst/>
                <a:latin typeface="+mn-lt"/>
                <a:ea typeface="+mn-ea"/>
                <a:cs typeface="+mn-cs"/>
              </a:rPr>
              <a:t>What is the most common </a:t>
            </a:r>
            <a:r>
              <a:rPr lang="en-US" sz="1200" b="0" i="0" kern="1200" dirty="0" err="1">
                <a:solidFill>
                  <a:schemeClr val="tx1"/>
                </a:solidFill>
                <a:effectLst/>
                <a:latin typeface="+mn-lt"/>
                <a:ea typeface="+mn-ea"/>
                <a:cs typeface="+mn-cs"/>
              </a:rPr>
              <a:t>relig</a:t>
            </a:r>
            <a:r>
              <a:rPr lang="en-US" sz="1200" b="0" i="0" kern="1200" dirty="0">
                <a:solidFill>
                  <a:schemeClr val="tx1"/>
                </a:solidFill>
                <a:effectLst/>
                <a:latin typeface="+mn-lt"/>
                <a:ea typeface="+mn-ea"/>
                <a:cs typeface="+mn-cs"/>
              </a:rPr>
              <a:t> in this survey? What’s the most common </a:t>
            </a:r>
            <a:r>
              <a:rPr lang="en-US" sz="1200" b="0" i="0" kern="1200" dirty="0" err="1">
                <a:solidFill>
                  <a:schemeClr val="tx1"/>
                </a:solidFill>
                <a:effectLst/>
                <a:latin typeface="+mn-lt"/>
                <a:ea typeface="+mn-ea"/>
                <a:cs typeface="+mn-cs"/>
              </a:rPr>
              <a:t>partyid</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Which </a:t>
            </a:r>
            <a:r>
              <a:rPr lang="en-US" sz="1200" b="0" i="0" kern="1200" dirty="0" err="1">
                <a:solidFill>
                  <a:schemeClr val="tx1"/>
                </a:solidFill>
                <a:effectLst/>
                <a:latin typeface="+mn-lt"/>
                <a:ea typeface="+mn-ea"/>
                <a:cs typeface="+mn-cs"/>
              </a:rPr>
              <a:t>relig</a:t>
            </a:r>
            <a:r>
              <a:rPr lang="en-US" sz="1200" b="0" i="0" kern="1200" dirty="0">
                <a:solidFill>
                  <a:schemeClr val="tx1"/>
                </a:solidFill>
                <a:effectLst/>
                <a:latin typeface="+mn-lt"/>
                <a:ea typeface="+mn-ea"/>
                <a:cs typeface="+mn-cs"/>
              </a:rPr>
              <a:t> does </a:t>
            </a:r>
            <a:r>
              <a:rPr lang="en-US" sz="1200" b="0" i="0" kern="1200" dirty="0" err="1">
                <a:solidFill>
                  <a:schemeClr val="tx1"/>
                </a:solidFill>
                <a:effectLst/>
                <a:latin typeface="+mn-lt"/>
                <a:ea typeface="+mn-ea"/>
                <a:cs typeface="+mn-cs"/>
              </a:rPr>
              <a:t>denom</a:t>
            </a:r>
            <a:r>
              <a:rPr lang="en-US" sz="1200" b="0" i="0" kern="1200" dirty="0">
                <a:solidFill>
                  <a:schemeClr val="tx1"/>
                </a:solidFill>
                <a:effectLst/>
                <a:latin typeface="+mn-lt"/>
                <a:ea typeface="+mn-ea"/>
                <a:cs typeface="+mn-cs"/>
              </a:rPr>
              <a:t> (denomination) apply to? How can you find out with a table? How can you find out with a </a:t>
            </a:r>
            <a:r>
              <a:rPr lang="en-US" sz="1200" b="0" i="0" kern="1200" dirty="0" err="1">
                <a:solidFill>
                  <a:schemeClr val="tx1"/>
                </a:solidFill>
                <a:effectLst/>
                <a:latin typeface="+mn-lt"/>
                <a:ea typeface="+mn-ea"/>
                <a:cs typeface="+mn-cs"/>
              </a:rPr>
              <a:t>visualisation</a:t>
            </a:r>
            <a:r>
              <a:rPr lang="en-US" sz="1200" b="0" i="0" kern="1200" dirty="0">
                <a:solidFill>
                  <a:schemeClr val="tx1"/>
                </a:solidFill>
                <a:effectLst/>
                <a:latin typeface="+mn-lt"/>
                <a:ea typeface="+mn-ea"/>
                <a:cs typeface="+mn-cs"/>
              </a:rPr>
              <a:t>?</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13</a:t>
            </a:fld>
            <a:endParaRPr lang="en-US"/>
          </a:p>
        </p:txBody>
      </p:sp>
    </p:spTree>
    <p:extLst>
      <p:ext uri="{BB962C8B-B14F-4D97-AF65-F5344CB8AC3E}">
        <p14:creationId xmlns:p14="http://schemas.microsoft.com/office/powerpoint/2010/main" val="1403333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often useful to change the order of the factor levels in a </a:t>
            </a:r>
            <a:r>
              <a:rPr lang="en-US" sz="1200" b="0" i="0" kern="1200" dirty="0" err="1">
                <a:solidFill>
                  <a:schemeClr val="tx1"/>
                </a:solidFill>
                <a:effectLst/>
                <a:latin typeface="+mn-lt"/>
                <a:ea typeface="+mn-ea"/>
                <a:cs typeface="+mn-cs"/>
              </a:rPr>
              <a:t>visualisation</a:t>
            </a:r>
            <a:r>
              <a:rPr lang="en-US" sz="1200" b="0" i="0" kern="1200" dirty="0">
                <a:solidFill>
                  <a:schemeClr val="tx1"/>
                </a:solidFill>
                <a:effectLst/>
                <a:latin typeface="+mn-lt"/>
                <a:ea typeface="+mn-ea"/>
                <a:cs typeface="+mn-cs"/>
              </a:rPr>
              <a:t>. For example, imagine you want to explore the average number of hours spent watching TV per day across religions:</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14</a:t>
            </a:fld>
            <a:endParaRPr lang="en-US"/>
          </a:p>
        </p:txBody>
      </p:sp>
    </p:spTree>
    <p:extLst>
      <p:ext uri="{BB962C8B-B14F-4D97-AF65-F5344CB8AC3E}">
        <p14:creationId xmlns:p14="http://schemas.microsoft.com/office/powerpoint/2010/main" val="2373148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difficult to interpret this plot because there’s no overall pattern. We can improve it by reordering the levels of </a:t>
            </a:r>
            <a:r>
              <a:rPr lang="en-US" dirty="0" err="1"/>
              <a:t>relig</a:t>
            </a:r>
            <a:r>
              <a:rPr lang="en-US" sz="1200" b="0" i="0" kern="1200" dirty="0">
                <a:solidFill>
                  <a:schemeClr val="tx1"/>
                </a:solidFill>
                <a:effectLst/>
                <a:latin typeface="+mn-lt"/>
                <a:ea typeface="+mn-ea"/>
                <a:cs typeface="+mn-cs"/>
              </a:rPr>
              <a:t> using </a:t>
            </a:r>
            <a:r>
              <a:rPr lang="en-US" dirty="0" err="1"/>
              <a:t>fct_reorder</a:t>
            </a:r>
            <a:r>
              <a:rPr lang="en-US" dirty="0"/>
              <a:t>()</a:t>
            </a:r>
            <a:r>
              <a:rPr lang="en-US" sz="1200" b="0" i="0" kern="1200" dirty="0">
                <a:solidFill>
                  <a:schemeClr val="tx1"/>
                </a:solidFill>
                <a:effectLst/>
                <a:latin typeface="+mn-lt"/>
                <a:ea typeface="+mn-ea"/>
                <a:cs typeface="+mn-cs"/>
              </a:rPr>
              <a:t>. </a:t>
            </a:r>
            <a:r>
              <a:rPr lang="en-US" dirty="0" err="1"/>
              <a:t>fct_reorder</a:t>
            </a:r>
            <a:r>
              <a:rPr lang="en-US" dirty="0"/>
              <a:t>()</a:t>
            </a:r>
            <a:r>
              <a:rPr lang="en-US" sz="1200" b="0" i="0" kern="1200" dirty="0">
                <a:solidFill>
                  <a:schemeClr val="tx1"/>
                </a:solidFill>
                <a:effectLst/>
                <a:latin typeface="+mn-lt"/>
                <a:ea typeface="+mn-ea"/>
                <a:cs typeface="+mn-cs"/>
              </a:rPr>
              <a:t> takes three arguments:</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15</a:t>
            </a:fld>
            <a:endParaRPr lang="en-US"/>
          </a:p>
        </p:txBody>
      </p:sp>
    </p:spTree>
    <p:extLst>
      <p:ext uri="{BB962C8B-B14F-4D97-AF65-F5344CB8AC3E}">
        <p14:creationId xmlns:p14="http://schemas.microsoft.com/office/powerpoint/2010/main" val="2689356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 the factor whose levels you want to modify.</a:t>
            </a:r>
          </a:p>
          <a:p>
            <a:r>
              <a:rPr lang="en-US" sz="1200" b="0" i="0" kern="1200" dirty="0">
                <a:solidFill>
                  <a:schemeClr val="tx1"/>
                </a:solidFill>
                <a:effectLst/>
                <a:latin typeface="+mn-lt"/>
                <a:ea typeface="+mn-ea"/>
                <a:cs typeface="+mn-cs"/>
              </a:rPr>
              <a:t>x, a numeric vector that you want to use to reorder the levels.</a:t>
            </a:r>
          </a:p>
          <a:p>
            <a:r>
              <a:rPr lang="en-US" sz="1200" b="0" i="0" kern="1200" dirty="0">
                <a:solidFill>
                  <a:schemeClr val="tx1"/>
                </a:solidFill>
                <a:effectLst/>
                <a:latin typeface="+mn-lt"/>
                <a:ea typeface="+mn-ea"/>
                <a:cs typeface="+mn-cs"/>
              </a:rPr>
              <a:t>Optionally, fun, a function that’s used if there are multiple values of x for each value of f. The default value is median.</a:t>
            </a:r>
          </a:p>
          <a:p>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16</a:t>
            </a:fld>
            <a:endParaRPr lang="en-US"/>
          </a:p>
        </p:txBody>
      </p:sp>
    </p:spTree>
    <p:extLst>
      <p:ext uri="{BB962C8B-B14F-4D97-AF65-F5344CB8AC3E}">
        <p14:creationId xmlns:p14="http://schemas.microsoft.com/office/powerpoint/2010/main" val="1742233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Reordering religion makes it much easier to see that people in the “Don’t know” category watch much more TV, and Hinduism &amp; Other Eastern religions watch much less.</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17</a:t>
            </a:fld>
            <a:endParaRPr lang="en-US"/>
          </a:p>
        </p:txBody>
      </p:sp>
    </p:spTree>
    <p:extLst>
      <p:ext uri="{BB962C8B-B14F-4D97-AF65-F5344CB8AC3E}">
        <p14:creationId xmlns:p14="http://schemas.microsoft.com/office/powerpoint/2010/main" val="2121832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start making more complicated transformations, I’d recommend moving them out of </a:t>
            </a:r>
            <a:r>
              <a:rPr lang="en-US" dirty="0" err="1"/>
              <a:t>aes</a:t>
            </a:r>
            <a:r>
              <a:rPr lang="en-US" dirty="0"/>
              <a:t>()</a:t>
            </a:r>
            <a:r>
              <a:rPr lang="en-US" sz="1200" b="0" i="0" kern="1200" dirty="0">
                <a:solidFill>
                  <a:schemeClr val="tx1"/>
                </a:solidFill>
                <a:effectLst/>
                <a:latin typeface="+mn-lt"/>
                <a:ea typeface="+mn-ea"/>
                <a:cs typeface="+mn-cs"/>
              </a:rPr>
              <a:t> and into a separate </a:t>
            </a:r>
            <a:r>
              <a:rPr lang="en-US" dirty="0"/>
              <a:t>mutate()</a:t>
            </a:r>
            <a:r>
              <a:rPr lang="en-US" sz="1200" b="0" i="0" kern="1200" dirty="0">
                <a:solidFill>
                  <a:schemeClr val="tx1"/>
                </a:solidFill>
                <a:effectLst/>
                <a:latin typeface="+mn-lt"/>
                <a:ea typeface="+mn-ea"/>
                <a:cs typeface="+mn-cs"/>
              </a:rPr>
              <a:t> step. For example, you could rewrite the plot above as:</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18</a:t>
            </a:fld>
            <a:endParaRPr lang="en-US"/>
          </a:p>
        </p:txBody>
      </p:sp>
    </p:spTree>
    <p:extLst>
      <p:ext uri="{BB962C8B-B14F-4D97-AF65-F5344CB8AC3E}">
        <p14:creationId xmlns:p14="http://schemas.microsoft.com/office/powerpoint/2010/main" val="3608828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if we create a similar plot looking at how average age varies across reported income level?</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19</a:t>
            </a:fld>
            <a:endParaRPr lang="en-US"/>
          </a:p>
        </p:txBody>
      </p:sp>
    </p:spTree>
    <p:extLst>
      <p:ext uri="{BB962C8B-B14F-4D97-AF65-F5344CB8AC3E}">
        <p14:creationId xmlns:p14="http://schemas.microsoft.com/office/powerpoint/2010/main" val="3653200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work with factors, we’ll use the </a:t>
            </a:r>
            <a:r>
              <a:rPr lang="en-US" sz="1200" b="1" i="0" kern="1200" dirty="0" err="1">
                <a:solidFill>
                  <a:schemeClr val="tx1"/>
                </a:solidFill>
                <a:effectLst/>
                <a:latin typeface="+mn-lt"/>
                <a:ea typeface="+mn-ea"/>
                <a:cs typeface="+mn-cs"/>
              </a:rPr>
              <a:t>forcats</a:t>
            </a:r>
            <a:r>
              <a:rPr lang="en-US" sz="1200" b="0" i="0" kern="1200" dirty="0">
                <a:solidFill>
                  <a:schemeClr val="tx1"/>
                </a:solidFill>
                <a:effectLst/>
                <a:latin typeface="+mn-lt"/>
                <a:ea typeface="+mn-ea"/>
                <a:cs typeface="+mn-cs"/>
              </a:rPr>
              <a:t> package, which is part of the core </a:t>
            </a:r>
            <a:r>
              <a:rPr lang="en-US" sz="1200" b="0" i="0" kern="1200" dirty="0" err="1">
                <a:solidFill>
                  <a:schemeClr val="tx1"/>
                </a:solidFill>
                <a:effectLst/>
                <a:latin typeface="+mn-lt"/>
                <a:ea typeface="+mn-ea"/>
                <a:cs typeface="+mn-cs"/>
              </a:rPr>
              <a:t>tidyverse</a:t>
            </a:r>
            <a:r>
              <a:rPr lang="en-US" sz="1200" b="0" i="0" kern="1200" dirty="0">
                <a:solidFill>
                  <a:schemeClr val="tx1"/>
                </a:solidFill>
                <a:effectLst/>
                <a:latin typeface="+mn-lt"/>
                <a:ea typeface="+mn-ea"/>
                <a:cs typeface="+mn-cs"/>
              </a:rPr>
              <a:t>. It provides tools for dealing with </a:t>
            </a:r>
            <a:r>
              <a:rPr lang="en-US" sz="1200" b="1" i="0" kern="1200" dirty="0">
                <a:solidFill>
                  <a:schemeClr val="tx1"/>
                </a:solidFill>
                <a:effectLst/>
                <a:latin typeface="+mn-lt"/>
                <a:ea typeface="+mn-ea"/>
                <a:cs typeface="+mn-cs"/>
              </a:rPr>
              <a:t>cat</a:t>
            </a:r>
            <a:r>
              <a:rPr lang="en-US" sz="1200" b="0" i="0" kern="1200" dirty="0">
                <a:solidFill>
                  <a:schemeClr val="tx1"/>
                </a:solidFill>
                <a:effectLst/>
                <a:latin typeface="+mn-lt"/>
                <a:ea typeface="+mn-ea"/>
                <a:cs typeface="+mn-cs"/>
              </a:rPr>
              <a:t>egorical variables (and it’s an anagram of factors!) using a wide range of helpers for working with factors.</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2</a:t>
            </a:fld>
            <a:endParaRPr lang="en-US"/>
          </a:p>
        </p:txBody>
      </p:sp>
    </p:spTree>
    <p:extLst>
      <p:ext uri="{BB962C8B-B14F-4D97-AF65-F5344CB8AC3E}">
        <p14:creationId xmlns:p14="http://schemas.microsoft.com/office/powerpoint/2010/main" val="2327609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arbitrarily reordering the levels isn’t a good idea! That’s because </a:t>
            </a:r>
            <a:r>
              <a:rPr lang="en-US" dirty="0" err="1"/>
              <a:t>rincome</a:t>
            </a:r>
            <a:r>
              <a:rPr lang="en-US" sz="1200" b="0" i="0" kern="1200" dirty="0">
                <a:solidFill>
                  <a:schemeClr val="tx1"/>
                </a:solidFill>
                <a:effectLst/>
                <a:latin typeface="+mn-lt"/>
                <a:ea typeface="+mn-ea"/>
                <a:cs typeface="+mn-cs"/>
              </a:rPr>
              <a:t> already has a principled order that we shouldn’t mess with. Reserve </a:t>
            </a:r>
            <a:r>
              <a:rPr lang="en-US" dirty="0" err="1"/>
              <a:t>fct_reorder</a:t>
            </a:r>
            <a:r>
              <a:rPr lang="en-US" dirty="0"/>
              <a:t>()</a:t>
            </a:r>
            <a:r>
              <a:rPr lang="en-US" sz="1200" b="0" i="0" kern="1200" dirty="0">
                <a:solidFill>
                  <a:schemeClr val="tx1"/>
                </a:solidFill>
                <a:effectLst/>
                <a:latin typeface="+mn-lt"/>
                <a:ea typeface="+mn-ea"/>
                <a:cs typeface="+mn-cs"/>
              </a:rPr>
              <a:t> for factors whose levels are arbitrarily ordered.</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20</a:t>
            </a:fld>
            <a:endParaRPr lang="en-US"/>
          </a:p>
        </p:txBody>
      </p:sp>
    </p:spTree>
    <p:extLst>
      <p:ext uri="{BB962C8B-B14F-4D97-AF65-F5344CB8AC3E}">
        <p14:creationId xmlns:p14="http://schemas.microsoft.com/office/powerpoint/2010/main" val="1487336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However, it does make sense to pull “Not applicable” to the front with the other special levels. You can use </a:t>
            </a:r>
            <a:r>
              <a:rPr lang="en-US" dirty="0" err="1"/>
              <a:t>fct_relevel</a:t>
            </a:r>
            <a:r>
              <a:rPr lang="en-US" dirty="0"/>
              <a:t>()</a:t>
            </a:r>
            <a:r>
              <a:rPr lang="en-US" sz="1200" b="0" i="0" kern="1200" dirty="0">
                <a:solidFill>
                  <a:schemeClr val="tx1"/>
                </a:solidFill>
                <a:effectLst/>
                <a:latin typeface="+mn-lt"/>
                <a:ea typeface="+mn-ea"/>
                <a:cs typeface="+mn-cs"/>
              </a:rPr>
              <a:t>. It takes a factor, </a:t>
            </a:r>
            <a:r>
              <a:rPr lang="en-US" dirty="0"/>
              <a:t>f</a:t>
            </a:r>
            <a:r>
              <a:rPr lang="en-US" sz="1200" b="0" i="0" kern="1200" dirty="0">
                <a:solidFill>
                  <a:schemeClr val="tx1"/>
                </a:solidFill>
                <a:effectLst/>
                <a:latin typeface="+mn-lt"/>
                <a:ea typeface="+mn-ea"/>
                <a:cs typeface="+mn-cs"/>
              </a:rPr>
              <a:t>, and then any number of levels that you want to move to the front of the line.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Why do you think the average age for “Not applicable” is so high?</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21</a:t>
            </a:fld>
            <a:endParaRPr lang="en-US"/>
          </a:p>
        </p:txBody>
      </p:sp>
    </p:spTree>
    <p:extLst>
      <p:ext uri="{BB962C8B-B14F-4D97-AF65-F5344CB8AC3E}">
        <p14:creationId xmlns:p14="http://schemas.microsoft.com/office/powerpoint/2010/main" val="3753024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type of reordering is useful when you are coloring the lines on a plot. </a:t>
            </a:r>
            <a:r>
              <a:rPr lang="en-US" dirty="0"/>
              <a:t>fct_reorder2()</a:t>
            </a:r>
            <a:r>
              <a:rPr lang="en-US" sz="1200" b="0" i="0" kern="1200" dirty="0">
                <a:solidFill>
                  <a:schemeClr val="tx1"/>
                </a:solidFill>
                <a:effectLst/>
                <a:latin typeface="+mn-lt"/>
                <a:ea typeface="+mn-ea"/>
                <a:cs typeface="+mn-cs"/>
              </a:rPr>
              <a:t> reorders the factor by the </a:t>
            </a:r>
            <a:r>
              <a:rPr lang="en-US" dirty="0"/>
              <a:t>y</a:t>
            </a:r>
            <a:r>
              <a:rPr lang="en-US" sz="1200" b="0" i="0" kern="1200" dirty="0">
                <a:solidFill>
                  <a:schemeClr val="tx1"/>
                </a:solidFill>
                <a:effectLst/>
                <a:latin typeface="+mn-lt"/>
                <a:ea typeface="+mn-ea"/>
                <a:cs typeface="+mn-cs"/>
              </a:rPr>
              <a:t> values associated with the largest </a:t>
            </a:r>
            <a:r>
              <a:rPr lang="en-US" dirty="0"/>
              <a:t>x</a:t>
            </a:r>
            <a:r>
              <a:rPr lang="en-US" sz="1200" b="0" i="0" kern="1200" dirty="0">
                <a:solidFill>
                  <a:schemeClr val="tx1"/>
                </a:solidFill>
                <a:effectLst/>
                <a:latin typeface="+mn-lt"/>
                <a:ea typeface="+mn-ea"/>
                <a:cs typeface="+mn-cs"/>
              </a:rPr>
              <a:t> values. </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22</a:t>
            </a:fld>
            <a:endParaRPr lang="en-US"/>
          </a:p>
        </p:txBody>
      </p:sp>
    </p:spTree>
    <p:extLst>
      <p:ext uri="{BB962C8B-B14F-4D97-AF65-F5344CB8AC3E}">
        <p14:creationId xmlns:p14="http://schemas.microsoft.com/office/powerpoint/2010/main" val="2859005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makes the plot easier to read because the line </a:t>
            </a:r>
            <a:r>
              <a:rPr lang="en-US" sz="1200" b="0" i="0" kern="1200" dirty="0" err="1">
                <a:solidFill>
                  <a:schemeClr val="tx1"/>
                </a:solidFill>
                <a:effectLst/>
                <a:latin typeface="+mn-lt"/>
                <a:ea typeface="+mn-ea"/>
                <a:cs typeface="+mn-cs"/>
              </a:rPr>
              <a:t>colours</a:t>
            </a:r>
            <a:r>
              <a:rPr lang="en-US" sz="1200" b="0" i="0" kern="1200" dirty="0">
                <a:solidFill>
                  <a:schemeClr val="tx1"/>
                </a:solidFill>
                <a:effectLst/>
                <a:latin typeface="+mn-lt"/>
                <a:ea typeface="+mn-ea"/>
                <a:cs typeface="+mn-cs"/>
              </a:rPr>
              <a:t> line up with the legend.</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23</a:t>
            </a:fld>
            <a:endParaRPr lang="en-US"/>
          </a:p>
        </p:txBody>
      </p:sp>
    </p:spTree>
    <p:extLst>
      <p:ext uri="{BB962C8B-B14F-4D97-AF65-F5344CB8AC3E}">
        <p14:creationId xmlns:p14="http://schemas.microsoft.com/office/powerpoint/2010/main" val="681723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Finally, for bar plots, you can use </a:t>
            </a:r>
            <a:r>
              <a:rPr lang="en-US" dirty="0" err="1"/>
              <a:t>fct_infreq</a:t>
            </a:r>
            <a:r>
              <a:rPr lang="en-US" dirty="0"/>
              <a:t>()</a:t>
            </a:r>
            <a:r>
              <a:rPr lang="en-US" sz="1200" b="0" i="0" kern="1200" dirty="0">
                <a:solidFill>
                  <a:schemeClr val="tx1"/>
                </a:solidFill>
                <a:effectLst/>
                <a:latin typeface="+mn-lt"/>
                <a:ea typeface="+mn-ea"/>
                <a:cs typeface="+mn-cs"/>
              </a:rPr>
              <a:t> to order levels in increasing frequency: this is the simplest type of reordering because it doesn’t need any extra variables. You may want to combine with </a:t>
            </a:r>
            <a:r>
              <a:rPr lang="en-US" dirty="0" err="1"/>
              <a:t>fct_rev</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24</a:t>
            </a:fld>
            <a:endParaRPr lang="en-US"/>
          </a:p>
        </p:txBody>
      </p:sp>
    </p:spTree>
    <p:extLst>
      <p:ext uri="{BB962C8B-B14F-4D97-AF65-F5344CB8AC3E}">
        <p14:creationId xmlns:p14="http://schemas.microsoft.com/office/powerpoint/2010/main" val="2011606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https://rpubs.com/uky994/584934</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There are some suspiciously high numbers in </a:t>
            </a:r>
            <a:r>
              <a:rPr lang="en-US" sz="1200" b="0" i="0" kern="1200" dirty="0" err="1">
                <a:solidFill>
                  <a:schemeClr val="tx1"/>
                </a:solidFill>
                <a:effectLst/>
                <a:latin typeface="+mn-lt"/>
                <a:ea typeface="+mn-ea"/>
                <a:cs typeface="+mn-cs"/>
              </a:rPr>
              <a:t>tvhours</a:t>
            </a:r>
            <a:r>
              <a:rPr lang="en-US" sz="1200" b="0" i="0" kern="1200" dirty="0">
                <a:solidFill>
                  <a:schemeClr val="tx1"/>
                </a:solidFill>
                <a:effectLst/>
                <a:latin typeface="+mn-lt"/>
                <a:ea typeface="+mn-ea"/>
                <a:cs typeface="+mn-cs"/>
              </a:rPr>
              <a:t>. Is the mean a good summary?</a:t>
            </a:r>
          </a:p>
          <a:p>
            <a:pPr marL="228600" indent="-228600">
              <a:buFont typeface="+mj-lt"/>
              <a:buAutoNum type="arabicPeriod"/>
            </a:pPr>
            <a:r>
              <a:rPr lang="en-US" sz="1200" b="0" i="0" kern="1200" dirty="0">
                <a:solidFill>
                  <a:schemeClr val="tx1"/>
                </a:solidFill>
                <a:effectLst/>
                <a:latin typeface="+mn-lt"/>
                <a:ea typeface="+mn-ea"/>
                <a:cs typeface="+mn-cs"/>
              </a:rPr>
              <a:t>For each factor in </a:t>
            </a:r>
            <a:r>
              <a:rPr lang="en-US" sz="1200" b="0" i="0" kern="1200" dirty="0" err="1">
                <a:solidFill>
                  <a:schemeClr val="tx1"/>
                </a:solidFill>
                <a:effectLst/>
                <a:latin typeface="+mn-lt"/>
                <a:ea typeface="+mn-ea"/>
                <a:cs typeface="+mn-cs"/>
              </a:rPr>
              <a:t>gss_cat</a:t>
            </a:r>
            <a:r>
              <a:rPr lang="en-US" sz="1200" b="0" i="0" kern="1200" dirty="0">
                <a:solidFill>
                  <a:schemeClr val="tx1"/>
                </a:solidFill>
                <a:effectLst/>
                <a:latin typeface="+mn-lt"/>
                <a:ea typeface="+mn-ea"/>
                <a:cs typeface="+mn-cs"/>
              </a:rPr>
              <a:t> identify whether the order of the levels is arbitrary or principled.</a:t>
            </a:r>
          </a:p>
          <a:p>
            <a:pPr marL="228600" indent="-228600">
              <a:buFont typeface="+mj-lt"/>
              <a:buAutoNum type="arabicPeriod"/>
            </a:pPr>
            <a:r>
              <a:rPr lang="en-US" sz="1200" b="0" i="0" kern="1200" dirty="0">
                <a:solidFill>
                  <a:schemeClr val="tx1"/>
                </a:solidFill>
                <a:effectLst/>
                <a:latin typeface="+mn-lt"/>
                <a:ea typeface="+mn-ea"/>
                <a:cs typeface="+mn-cs"/>
              </a:rPr>
              <a:t>Why did moving “Not applicable” to the front of the levels move it to the bottom of the plot?</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25</a:t>
            </a:fld>
            <a:endParaRPr lang="en-US"/>
          </a:p>
        </p:txBody>
      </p:sp>
    </p:spTree>
    <p:extLst>
      <p:ext uri="{BB962C8B-B14F-4D97-AF65-F5344CB8AC3E}">
        <p14:creationId xmlns:p14="http://schemas.microsoft.com/office/powerpoint/2010/main" val="1221847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More powerful than changing the orders of the levels is changing their values. This allows you to clarify labels for publication, and collapse levels for high-level displays. The most general and powerful tool is </a:t>
            </a:r>
            <a:r>
              <a:rPr lang="en-US" dirty="0" err="1"/>
              <a:t>fct_recode</a:t>
            </a:r>
            <a:r>
              <a:rPr lang="en-US" dirty="0"/>
              <a:t>()</a:t>
            </a:r>
            <a:r>
              <a:rPr lang="en-US" sz="1200" b="0" i="0" kern="1200" dirty="0">
                <a:solidFill>
                  <a:schemeClr val="tx1"/>
                </a:solidFill>
                <a:effectLst/>
                <a:latin typeface="+mn-lt"/>
                <a:ea typeface="+mn-ea"/>
                <a:cs typeface="+mn-cs"/>
              </a:rPr>
              <a:t>. It allows you to recode, or change, the value of each level. For example, take the </a:t>
            </a:r>
            <a:r>
              <a:rPr lang="en-US" dirty="0" err="1"/>
              <a:t>gss_cat$partyid</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26</a:t>
            </a:fld>
            <a:endParaRPr lang="en-US"/>
          </a:p>
        </p:txBody>
      </p:sp>
    </p:spTree>
    <p:extLst>
      <p:ext uri="{BB962C8B-B14F-4D97-AF65-F5344CB8AC3E}">
        <p14:creationId xmlns:p14="http://schemas.microsoft.com/office/powerpoint/2010/main" val="1607892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levels are terse and inconsistent. Let’s tweak them to be longer and use a parallel construction.</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fct_recode</a:t>
            </a:r>
            <a:r>
              <a:rPr lang="en-US" dirty="0"/>
              <a:t>()</a:t>
            </a:r>
            <a:r>
              <a:rPr lang="en-US" sz="1200" b="0" i="0" kern="1200" dirty="0">
                <a:solidFill>
                  <a:schemeClr val="tx1"/>
                </a:solidFill>
                <a:effectLst/>
                <a:latin typeface="+mn-lt"/>
                <a:ea typeface="+mn-ea"/>
                <a:cs typeface="+mn-cs"/>
              </a:rPr>
              <a:t> will leave levels that aren’t explicitly mentioned as is, and will warn you if you accidentally refer to a level that doesn’t exist.</a:t>
            </a:r>
          </a:p>
          <a:p>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27</a:t>
            </a:fld>
            <a:endParaRPr lang="en-US"/>
          </a:p>
        </p:txBody>
      </p:sp>
    </p:spTree>
    <p:extLst>
      <p:ext uri="{BB962C8B-B14F-4D97-AF65-F5344CB8AC3E}">
        <p14:creationId xmlns:p14="http://schemas.microsoft.com/office/powerpoint/2010/main" val="24694385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combine groups, you can assign multiple old levels to the same new level:</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must use this technique with care: if you group together categories that are truly different you will end up with misleading results.</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28</a:t>
            </a:fld>
            <a:endParaRPr lang="en-US"/>
          </a:p>
        </p:txBody>
      </p:sp>
    </p:spTree>
    <p:extLst>
      <p:ext uri="{BB962C8B-B14F-4D97-AF65-F5344CB8AC3E}">
        <p14:creationId xmlns:p14="http://schemas.microsoft.com/office/powerpoint/2010/main" val="3210130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want to collapse a lot of levels, </a:t>
            </a:r>
            <a:r>
              <a:rPr lang="en-US" dirty="0" err="1"/>
              <a:t>fct_collapse</a:t>
            </a:r>
            <a:r>
              <a:rPr lang="en-US" dirty="0"/>
              <a:t>()</a:t>
            </a:r>
            <a:r>
              <a:rPr lang="en-US" sz="1200" b="0" i="0" kern="1200" dirty="0">
                <a:solidFill>
                  <a:schemeClr val="tx1"/>
                </a:solidFill>
                <a:effectLst/>
                <a:latin typeface="+mn-lt"/>
                <a:ea typeface="+mn-ea"/>
                <a:cs typeface="+mn-cs"/>
              </a:rPr>
              <a:t> is a useful variant of </a:t>
            </a:r>
            <a:r>
              <a:rPr lang="en-US" dirty="0" err="1"/>
              <a:t>fct_recode</a:t>
            </a:r>
            <a:r>
              <a:rPr lang="en-US" dirty="0"/>
              <a:t>()</a:t>
            </a:r>
            <a:r>
              <a:rPr lang="en-US" sz="1200" b="0" i="0" kern="1200" dirty="0">
                <a:solidFill>
                  <a:schemeClr val="tx1"/>
                </a:solidFill>
                <a:effectLst/>
                <a:latin typeface="+mn-lt"/>
                <a:ea typeface="+mn-ea"/>
                <a:cs typeface="+mn-cs"/>
              </a:rPr>
              <a:t>. For each new variable, you can provide a vector of old levels:</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29</a:t>
            </a:fld>
            <a:endParaRPr lang="en-US"/>
          </a:p>
        </p:txBody>
      </p:sp>
    </p:spTree>
    <p:extLst>
      <p:ext uri="{BB962C8B-B14F-4D97-AF65-F5344CB8AC3E}">
        <p14:creationId xmlns:p14="http://schemas.microsoft.com/office/powerpoint/2010/main" val="1785449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want to learn more about factors, I recommend reading Amelia McNamara and Nicholas Horton’s paper, </a:t>
            </a:r>
            <a:r>
              <a:rPr lang="en-US" sz="1200" b="0" i="1" u="none" strike="noStrike" kern="1200" dirty="0">
                <a:solidFill>
                  <a:schemeClr val="tx1"/>
                </a:solidFill>
                <a:effectLst/>
                <a:latin typeface="+mn-lt"/>
                <a:ea typeface="+mn-ea"/>
                <a:cs typeface="+mn-cs"/>
                <a:hlinkClick r:id="rId3"/>
              </a:rPr>
              <a:t>Wrangling categorical data in R</a:t>
            </a:r>
            <a:r>
              <a:rPr lang="en-US" sz="1200" b="0" i="0" kern="1200" dirty="0">
                <a:solidFill>
                  <a:schemeClr val="tx1"/>
                </a:solidFill>
                <a:effectLst/>
                <a:latin typeface="+mn-lt"/>
                <a:ea typeface="+mn-ea"/>
                <a:cs typeface="+mn-cs"/>
              </a:rPr>
              <a:t>. This paper lays out some of the history discussed in </a:t>
            </a:r>
            <a:r>
              <a:rPr lang="en-US" sz="1200" b="0" i="1" u="none" strike="noStrike" kern="1200" dirty="0" err="1">
                <a:solidFill>
                  <a:schemeClr val="tx1"/>
                </a:solidFill>
                <a:effectLst/>
                <a:latin typeface="+mn-lt"/>
                <a:ea typeface="+mn-ea"/>
                <a:cs typeface="+mn-cs"/>
                <a:hlinkClick r:id="rId4"/>
              </a:rPr>
              <a:t>stringsAsFactors</a:t>
            </a:r>
            <a:r>
              <a:rPr lang="en-US" sz="1200" b="0" i="1" u="none" strike="noStrike" kern="1200" dirty="0">
                <a:solidFill>
                  <a:schemeClr val="tx1"/>
                </a:solidFill>
                <a:effectLst/>
                <a:latin typeface="+mn-lt"/>
                <a:ea typeface="+mn-ea"/>
                <a:cs typeface="+mn-cs"/>
                <a:hlinkClick r:id="rId4"/>
              </a:rPr>
              <a:t>: An unauthorized biography</a:t>
            </a:r>
            <a:r>
              <a:rPr lang="en-US" sz="1200" b="0" i="0" kern="1200" dirty="0">
                <a:solidFill>
                  <a:schemeClr val="tx1"/>
                </a:solidFill>
                <a:effectLst/>
                <a:latin typeface="+mn-lt"/>
                <a:ea typeface="+mn-ea"/>
                <a:cs typeface="+mn-cs"/>
              </a:rPr>
              <a:t> and </a:t>
            </a:r>
            <a:r>
              <a:rPr lang="en-US" sz="1200" b="0" i="1" u="none" strike="noStrike" kern="1200" dirty="0" err="1">
                <a:solidFill>
                  <a:schemeClr val="tx1"/>
                </a:solidFill>
                <a:effectLst/>
                <a:latin typeface="+mn-lt"/>
                <a:ea typeface="+mn-ea"/>
                <a:cs typeface="+mn-cs"/>
                <a:hlinkClick r:id="rId5"/>
              </a:rPr>
              <a:t>stringsAsFactors</a:t>
            </a:r>
            <a:r>
              <a:rPr lang="en-US" sz="1200" b="0" i="1" u="none" strike="noStrike" kern="1200" dirty="0">
                <a:solidFill>
                  <a:schemeClr val="tx1"/>
                </a:solidFill>
                <a:effectLst/>
                <a:latin typeface="+mn-lt"/>
                <a:ea typeface="+mn-ea"/>
                <a:cs typeface="+mn-cs"/>
                <a:hlinkClick r:id="rId5"/>
              </a:rPr>
              <a:t> = &lt;sigh&gt;</a:t>
            </a:r>
            <a:r>
              <a:rPr lang="en-US" sz="1200" b="0" i="0" kern="1200" dirty="0">
                <a:solidFill>
                  <a:schemeClr val="tx1"/>
                </a:solidFill>
                <a:effectLst/>
                <a:latin typeface="+mn-lt"/>
                <a:ea typeface="+mn-ea"/>
                <a:cs typeface="+mn-cs"/>
              </a:rPr>
              <a:t>, and compares the tidy approaches to categorical data outlined in this course with base R methods. An early version of the paper help motivate and scope the </a:t>
            </a:r>
            <a:r>
              <a:rPr lang="en-US" sz="1200" b="0" i="0" kern="1200" dirty="0" err="1">
                <a:solidFill>
                  <a:schemeClr val="tx1"/>
                </a:solidFill>
                <a:effectLst/>
                <a:latin typeface="+mn-lt"/>
                <a:ea typeface="+mn-ea"/>
                <a:cs typeface="+mn-cs"/>
              </a:rPr>
              <a:t>forcats</a:t>
            </a:r>
            <a:r>
              <a:rPr lang="en-US" sz="1200" b="0" i="0" kern="1200" dirty="0">
                <a:solidFill>
                  <a:schemeClr val="tx1"/>
                </a:solidFill>
                <a:effectLst/>
                <a:latin typeface="+mn-lt"/>
                <a:ea typeface="+mn-ea"/>
                <a:cs typeface="+mn-cs"/>
              </a:rPr>
              <a:t> package; thanks Amelia &amp; Nick!</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3</a:t>
            </a:fld>
            <a:endParaRPr lang="en-US"/>
          </a:p>
        </p:txBody>
      </p:sp>
    </p:spTree>
    <p:extLst>
      <p:ext uri="{BB962C8B-B14F-4D97-AF65-F5344CB8AC3E}">
        <p14:creationId xmlns:p14="http://schemas.microsoft.com/office/powerpoint/2010/main" val="1102960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Sometimes you just want to lump together all the small groups to make a plot or table simpler. That’s the job of </a:t>
            </a:r>
            <a:r>
              <a:rPr lang="en-US" dirty="0" err="1"/>
              <a:t>fct_lump</a:t>
            </a:r>
            <a:r>
              <a:rPr lang="en-US"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default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is to progressively lump together the smallest groups, ensuring that the aggregate is still the smallest group. In this case it’s not very helpful: it is true that the majority of Americans in this survey are Protestant, but we’ve probably over collapsed.</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30</a:t>
            </a:fld>
            <a:endParaRPr lang="en-US"/>
          </a:p>
        </p:txBody>
      </p:sp>
    </p:spTree>
    <p:extLst>
      <p:ext uri="{BB962C8B-B14F-4D97-AF65-F5344CB8AC3E}">
        <p14:creationId xmlns:p14="http://schemas.microsoft.com/office/powerpoint/2010/main" val="649042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we can use the </a:t>
            </a:r>
            <a:r>
              <a:rPr lang="en-US" dirty="0"/>
              <a:t>n</a:t>
            </a:r>
            <a:r>
              <a:rPr lang="en-US" sz="1200" b="0" i="0" kern="1200" dirty="0">
                <a:solidFill>
                  <a:schemeClr val="tx1"/>
                </a:solidFill>
                <a:effectLst/>
                <a:latin typeface="+mn-lt"/>
                <a:ea typeface="+mn-ea"/>
                <a:cs typeface="+mn-cs"/>
              </a:rPr>
              <a:t> parameter to specify how many groups (excluding other) we want to keep:</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31</a:t>
            </a:fld>
            <a:endParaRPr lang="en-US"/>
          </a:p>
        </p:txBody>
      </p:sp>
    </p:spTree>
    <p:extLst>
      <p:ext uri="{BB962C8B-B14F-4D97-AF65-F5344CB8AC3E}">
        <p14:creationId xmlns:p14="http://schemas.microsoft.com/office/powerpoint/2010/main" val="12849003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https://rpubs.com/uky994/584943</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How have the proportions of people identifying as Democrat, Republican, and Independent changed over time?</a:t>
            </a:r>
          </a:p>
          <a:p>
            <a:pPr marL="228600" indent="-228600">
              <a:buFont typeface="+mj-lt"/>
              <a:buAutoNum type="arabicPeriod"/>
            </a:pPr>
            <a:r>
              <a:rPr lang="en-US" sz="1200" b="0" i="0" kern="1200" dirty="0">
                <a:solidFill>
                  <a:schemeClr val="tx1"/>
                </a:solidFill>
                <a:effectLst/>
                <a:latin typeface="+mn-lt"/>
                <a:ea typeface="+mn-ea"/>
                <a:cs typeface="+mn-cs"/>
              </a:rPr>
              <a:t>How could you collapse </a:t>
            </a:r>
            <a:r>
              <a:rPr lang="en-US" sz="1200" b="0" i="0" kern="1200" dirty="0" err="1">
                <a:solidFill>
                  <a:schemeClr val="tx1"/>
                </a:solidFill>
                <a:effectLst/>
                <a:latin typeface="+mn-lt"/>
                <a:ea typeface="+mn-ea"/>
                <a:cs typeface="+mn-cs"/>
              </a:rPr>
              <a:t>rincome</a:t>
            </a:r>
            <a:r>
              <a:rPr lang="en-US" sz="1200" b="0" i="0" kern="1200" dirty="0">
                <a:solidFill>
                  <a:schemeClr val="tx1"/>
                </a:solidFill>
                <a:effectLst/>
                <a:latin typeface="+mn-lt"/>
                <a:ea typeface="+mn-ea"/>
                <a:cs typeface="+mn-cs"/>
              </a:rPr>
              <a:t> into a small set of categories?</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32</a:t>
            </a:fld>
            <a:endParaRPr lang="en-US"/>
          </a:p>
        </p:txBody>
      </p:sp>
    </p:spTree>
    <p:extLst>
      <p:ext uri="{BB962C8B-B14F-4D97-AF65-F5344CB8AC3E}">
        <p14:creationId xmlns:p14="http://schemas.microsoft.com/office/powerpoint/2010/main" val="206374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Imagine that you have a variable that records month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a string to record this variable has two problems:</a:t>
            </a:r>
          </a:p>
          <a:p>
            <a:pPr marL="228600" indent="-228600">
              <a:buFont typeface="+mj-lt"/>
              <a:buAutoNum type="arabicPeriod"/>
            </a:pPr>
            <a:r>
              <a:rPr lang="en-US" sz="1200" b="0" i="0" kern="1200" dirty="0">
                <a:solidFill>
                  <a:schemeClr val="tx1"/>
                </a:solidFill>
                <a:effectLst/>
                <a:latin typeface="+mn-lt"/>
                <a:ea typeface="+mn-ea"/>
                <a:cs typeface="+mn-cs"/>
              </a:rPr>
              <a:t>There are only twelve possible months, and there’s nothing saving you from typos:</a:t>
            </a:r>
          </a:p>
          <a:p>
            <a:pPr marL="228600" indent="-228600">
              <a:buFont typeface="+mj-lt"/>
              <a:buAutoNum type="arabicPeriod"/>
            </a:pPr>
            <a:r>
              <a:rPr lang="en-US" sz="1200" b="0" i="0" kern="1200" dirty="0">
                <a:solidFill>
                  <a:schemeClr val="tx1"/>
                </a:solidFill>
                <a:effectLst/>
                <a:latin typeface="+mn-lt"/>
                <a:ea typeface="+mn-ea"/>
                <a:cs typeface="+mn-cs"/>
              </a:rPr>
              <a:t>It doesn’t sort in a useful way:</a:t>
            </a:r>
          </a:p>
          <a:p>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4</a:t>
            </a:fld>
            <a:endParaRPr lang="en-US"/>
          </a:p>
        </p:txBody>
      </p:sp>
    </p:spTree>
    <p:extLst>
      <p:ext uri="{BB962C8B-B14F-4D97-AF65-F5344CB8AC3E}">
        <p14:creationId xmlns:p14="http://schemas.microsoft.com/office/powerpoint/2010/main" val="4197682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fix both of these problems with a factor. To create a factor you must start by creating a list of the valid </a:t>
            </a:r>
            <a:r>
              <a:rPr lang="en-US" sz="1200" b="1" i="0" kern="1200" dirty="0">
                <a:solidFill>
                  <a:schemeClr val="tx1"/>
                </a:solidFill>
                <a:effectLst/>
                <a:latin typeface="+mn-lt"/>
                <a:ea typeface="+mn-ea"/>
                <a:cs typeface="+mn-cs"/>
              </a:rPr>
              <a:t>levels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you can create a factor:</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5</a:t>
            </a:fld>
            <a:endParaRPr lang="en-US"/>
          </a:p>
        </p:txBody>
      </p:sp>
    </p:spTree>
    <p:extLst>
      <p:ext uri="{BB962C8B-B14F-4D97-AF65-F5344CB8AC3E}">
        <p14:creationId xmlns:p14="http://schemas.microsoft.com/office/powerpoint/2010/main" val="1351056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any values not in the set will be silently converted to NA: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want a warning, you can use </a:t>
            </a:r>
            <a:r>
              <a:rPr lang="en-US" dirty="0" err="1"/>
              <a:t>readr</a:t>
            </a:r>
            <a:r>
              <a:rPr lang="en-US" dirty="0"/>
              <a:t>::</a:t>
            </a:r>
            <a:r>
              <a:rPr lang="en-US" dirty="0" err="1"/>
              <a:t>parse_factor</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6</a:t>
            </a:fld>
            <a:endParaRPr lang="en-US"/>
          </a:p>
        </p:txBody>
      </p:sp>
    </p:spTree>
    <p:extLst>
      <p:ext uri="{BB962C8B-B14F-4D97-AF65-F5344CB8AC3E}">
        <p14:creationId xmlns:p14="http://schemas.microsoft.com/office/powerpoint/2010/main" val="305706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omit the levels, they’ll be taken from the data in alphabetical order: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Sometimes you’d prefer that the order of the levels match the order of the first appearance in the data. You can do that when creating the factor by setting levels to </a:t>
            </a:r>
            <a:r>
              <a:rPr lang="en-US" dirty="0"/>
              <a:t>unique(x)</a:t>
            </a:r>
            <a:r>
              <a:rPr lang="en-US" sz="1200" b="0" i="0" kern="1200" dirty="0">
                <a:solidFill>
                  <a:schemeClr val="tx1"/>
                </a:solidFill>
                <a:effectLst/>
                <a:latin typeface="+mn-lt"/>
                <a:ea typeface="+mn-ea"/>
                <a:cs typeface="+mn-cs"/>
              </a:rPr>
              <a:t>, or after the fact, with </a:t>
            </a:r>
            <a:r>
              <a:rPr lang="en-US" dirty="0" err="1"/>
              <a:t>fct_inorder</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7</a:t>
            </a:fld>
            <a:endParaRPr lang="en-US"/>
          </a:p>
        </p:txBody>
      </p:sp>
    </p:spTree>
    <p:extLst>
      <p:ext uri="{BB962C8B-B14F-4D97-AF65-F5344CB8AC3E}">
        <p14:creationId xmlns:p14="http://schemas.microsoft.com/office/powerpoint/2010/main" val="1856113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ever need to access the set of valid levels directly, you can do so with </a:t>
            </a:r>
            <a:r>
              <a:rPr lang="en-US" dirty="0"/>
              <a:t>levels()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STOP</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8</a:t>
            </a:fld>
            <a:endParaRPr lang="en-US"/>
          </a:p>
        </p:txBody>
      </p:sp>
    </p:spTree>
    <p:extLst>
      <p:ext uri="{BB962C8B-B14F-4D97-AF65-F5344CB8AC3E}">
        <p14:creationId xmlns:p14="http://schemas.microsoft.com/office/powerpoint/2010/main" val="2019486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the rest of this chapter, we’re going to focus on </a:t>
            </a:r>
            <a:r>
              <a:rPr lang="en-US" dirty="0" err="1"/>
              <a:t>forcats</a:t>
            </a:r>
            <a:r>
              <a:rPr lang="en-US" dirty="0"/>
              <a:t>::</a:t>
            </a:r>
            <a:r>
              <a:rPr lang="en-US" dirty="0" err="1"/>
              <a:t>gss_cat</a:t>
            </a:r>
            <a:r>
              <a:rPr lang="en-US" sz="1200" b="0" i="0" kern="1200" dirty="0">
                <a:solidFill>
                  <a:schemeClr val="tx1"/>
                </a:solidFill>
                <a:effectLst/>
                <a:latin typeface="+mn-lt"/>
                <a:ea typeface="+mn-ea"/>
                <a:cs typeface="+mn-cs"/>
              </a:rPr>
              <a:t>. It’s a sample of data from the </a:t>
            </a:r>
            <a:r>
              <a:rPr lang="en-US" sz="1200" b="0" i="0" u="none" strike="noStrike" kern="1200" dirty="0">
                <a:solidFill>
                  <a:schemeClr val="tx1"/>
                </a:solidFill>
                <a:effectLst/>
                <a:latin typeface="+mn-lt"/>
                <a:ea typeface="+mn-ea"/>
                <a:cs typeface="+mn-cs"/>
              </a:rPr>
              <a:t>General Social Survey</a:t>
            </a:r>
            <a:r>
              <a:rPr lang="en-US" sz="1200" b="0" i="0" kern="1200" dirty="0">
                <a:solidFill>
                  <a:schemeClr val="tx1"/>
                </a:solidFill>
                <a:effectLst/>
                <a:latin typeface="+mn-lt"/>
                <a:ea typeface="+mn-ea"/>
                <a:cs typeface="+mn-cs"/>
              </a:rPr>
              <a:t>, which is a long-running US survey conducted by the independent research organization NORC at the University of Chicago. </a:t>
            </a:r>
            <a:endParaRPr lang="en-US" dirty="0"/>
          </a:p>
        </p:txBody>
      </p:sp>
      <p:sp>
        <p:nvSpPr>
          <p:cNvPr id="4" name="Slide Number Placeholder 3"/>
          <p:cNvSpPr>
            <a:spLocks noGrp="1"/>
          </p:cNvSpPr>
          <p:nvPr>
            <p:ph type="sldNum" sz="quarter" idx="5"/>
          </p:nvPr>
        </p:nvSpPr>
        <p:spPr/>
        <p:txBody>
          <a:bodyPr/>
          <a:lstStyle/>
          <a:p>
            <a:fld id="{567E504E-68F0-4175-8799-65E136B870C0}" type="slidenum">
              <a:rPr lang="en-US" smtClean="0"/>
              <a:t>9</a:t>
            </a:fld>
            <a:endParaRPr lang="en-US"/>
          </a:p>
        </p:txBody>
      </p:sp>
    </p:spTree>
    <p:extLst>
      <p:ext uri="{BB962C8B-B14F-4D97-AF65-F5344CB8AC3E}">
        <p14:creationId xmlns:p14="http://schemas.microsoft.com/office/powerpoint/2010/main" val="3482594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4/8/2020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eerj.com/preprints/316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notstatschat.tumblr.com/post/124987394001/stringsasfactors-sigh" TargetMode="External"/><Relationship Id="rId4" Type="http://schemas.openxmlformats.org/officeDocument/2006/relationships/hyperlink" Target="http://simplystatistics.org/2015/07/24/stringsasfactors-an-unauthorized-biography/"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gss.norc.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732B-CC36-4924-A641-DEB705133E2E}"/>
              </a:ext>
            </a:extLst>
          </p:cNvPr>
          <p:cNvSpPr>
            <a:spLocks noGrp="1"/>
          </p:cNvSpPr>
          <p:nvPr>
            <p:ph type="title"/>
          </p:nvPr>
        </p:nvSpPr>
        <p:spPr/>
        <p:txBody>
          <a:bodyPr/>
          <a:lstStyle/>
          <a:p>
            <a:r>
              <a:rPr lang="en-US" dirty="0"/>
              <a:t>factors</a:t>
            </a:r>
          </a:p>
        </p:txBody>
      </p:sp>
      <p:sp>
        <p:nvSpPr>
          <p:cNvPr id="3" name="Subtitle 2">
            <a:extLst>
              <a:ext uri="{FF2B5EF4-FFF2-40B4-BE49-F238E27FC236}">
                <a16:creationId xmlns:a16="http://schemas.microsoft.com/office/drawing/2014/main" id="{8E3419BF-A7BC-4B85-B58D-D4F40D166DF0}"/>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5" name="Picture 2" descr="Image result for r programming">
            <a:extLst>
              <a:ext uri="{FF2B5EF4-FFF2-40B4-BE49-F238E27FC236}">
                <a16:creationId xmlns:a16="http://schemas.microsoft.com/office/drawing/2014/main" id="{D1CD76EB-6224-4077-BA67-CBE7D2AA985F}"/>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686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DA16-730B-43F1-AFDF-A7DADD969106}"/>
              </a:ext>
            </a:extLst>
          </p:cNvPr>
          <p:cNvSpPr>
            <a:spLocks noGrp="1"/>
          </p:cNvSpPr>
          <p:nvPr>
            <p:ph type="title"/>
          </p:nvPr>
        </p:nvSpPr>
        <p:spPr/>
        <p:txBody>
          <a:bodyPr/>
          <a:lstStyle/>
          <a:p>
            <a:r>
              <a:rPr lang="en-US" dirty="0" err="1"/>
              <a:t>Gss_cat</a:t>
            </a:r>
            <a:endParaRPr lang="en-US" dirty="0"/>
          </a:p>
        </p:txBody>
      </p:sp>
      <p:sp>
        <p:nvSpPr>
          <p:cNvPr id="5" name="Rectangle 4">
            <a:extLst>
              <a:ext uri="{FF2B5EF4-FFF2-40B4-BE49-F238E27FC236}">
                <a16:creationId xmlns:a16="http://schemas.microsoft.com/office/drawing/2014/main" id="{2FBDA0F4-3D80-4DAB-BCA7-3E85FD977975}"/>
              </a:ext>
            </a:extLst>
          </p:cNvPr>
          <p:cNvSpPr/>
          <p:nvPr/>
        </p:nvSpPr>
        <p:spPr>
          <a:xfrm>
            <a:off x="241833" y="2559478"/>
            <a:ext cx="11708333" cy="338554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sz="2000" dirty="0" err="1">
                <a:solidFill>
                  <a:srgbClr val="4183C4"/>
                </a:solidFill>
                <a:latin typeface="Consolas" panose="020B0609020204030204" pitchFamily="49" charset="0"/>
              </a:rPr>
              <a:t>gss_cat</a:t>
            </a:r>
            <a:endParaRPr lang="en-US" sz="2000" dirty="0">
              <a:solidFill>
                <a:srgbClr val="4183C4"/>
              </a:solidFill>
              <a:latin typeface="Consolas" panose="020B0609020204030204" pitchFamily="49" charset="0"/>
            </a:endParaRPr>
          </a:p>
          <a:p>
            <a:pPr defTabSz="914400" eaLnBrk="0" fontAlgn="base" hangingPunct="0">
              <a:spcBef>
                <a:spcPct val="0"/>
              </a:spcBef>
              <a:spcAft>
                <a:spcPct val="0"/>
              </a:spcAft>
            </a:pPr>
            <a:r>
              <a:rPr lang="en-US" sz="2000" dirty="0">
                <a:solidFill>
                  <a:srgbClr val="4183C4"/>
                </a:solidFill>
                <a:latin typeface="Consolas" panose="020B0609020204030204" pitchFamily="49" charset="0"/>
              </a:rPr>
              <a:t>#&gt; # A </a:t>
            </a:r>
            <a:r>
              <a:rPr lang="en-US" sz="2000" dirty="0" err="1">
                <a:solidFill>
                  <a:srgbClr val="4183C4"/>
                </a:solidFill>
                <a:latin typeface="Consolas" panose="020B0609020204030204" pitchFamily="49" charset="0"/>
              </a:rPr>
              <a:t>tibble</a:t>
            </a:r>
            <a:r>
              <a:rPr lang="en-US" sz="2000" dirty="0">
                <a:solidFill>
                  <a:srgbClr val="4183C4"/>
                </a:solidFill>
                <a:latin typeface="Consolas" panose="020B0609020204030204" pitchFamily="49" charset="0"/>
              </a:rPr>
              <a:t>: 21,483 x 9</a:t>
            </a:r>
          </a:p>
          <a:p>
            <a:pPr defTabSz="914400" eaLnBrk="0" fontAlgn="base" hangingPunct="0">
              <a:spcBef>
                <a:spcPct val="0"/>
              </a:spcBef>
              <a:spcAft>
                <a:spcPct val="0"/>
              </a:spcAft>
            </a:pPr>
            <a:r>
              <a:rPr lang="en-US" sz="2000" dirty="0">
                <a:solidFill>
                  <a:srgbClr val="4183C4"/>
                </a:solidFill>
                <a:latin typeface="Consolas" panose="020B0609020204030204" pitchFamily="49" charset="0"/>
              </a:rPr>
              <a:t>#&gt;    year marital      age race  </a:t>
            </a:r>
            <a:r>
              <a:rPr lang="en-US" sz="2000" dirty="0" err="1">
                <a:solidFill>
                  <a:srgbClr val="4183C4"/>
                </a:solidFill>
                <a:latin typeface="Consolas" panose="020B0609020204030204" pitchFamily="49" charset="0"/>
              </a:rPr>
              <a:t>rincome</a:t>
            </a:r>
            <a:r>
              <a:rPr lang="en-US" sz="2000" dirty="0">
                <a:solidFill>
                  <a:srgbClr val="4183C4"/>
                </a:solidFill>
                <a:latin typeface="Consolas" panose="020B0609020204030204" pitchFamily="49" charset="0"/>
              </a:rPr>
              <a:t>    </a:t>
            </a:r>
            <a:r>
              <a:rPr lang="en-US" sz="2000" dirty="0" err="1">
                <a:solidFill>
                  <a:srgbClr val="4183C4"/>
                </a:solidFill>
                <a:latin typeface="Consolas" panose="020B0609020204030204" pitchFamily="49" charset="0"/>
              </a:rPr>
              <a:t>partyid</a:t>
            </a:r>
            <a:r>
              <a:rPr lang="en-US" sz="2000" dirty="0">
                <a:solidFill>
                  <a:srgbClr val="4183C4"/>
                </a:solidFill>
                <a:latin typeface="Consolas" panose="020B0609020204030204" pitchFamily="49" charset="0"/>
              </a:rPr>
              <a:t>     </a:t>
            </a:r>
            <a:r>
              <a:rPr lang="en-US" sz="2000" dirty="0" err="1">
                <a:solidFill>
                  <a:srgbClr val="4183C4"/>
                </a:solidFill>
                <a:latin typeface="Consolas" panose="020B0609020204030204" pitchFamily="49" charset="0"/>
              </a:rPr>
              <a:t>relig</a:t>
            </a:r>
            <a:r>
              <a:rPr lang="en-US" sz="2000" dirty="0">
                <a:solidFill>
                  <a:srgbClr val="4183C4"/>
                </a:solidFill>
                <a:latin typeface="Consolas" panose="020B0609020204030204" pitchFamily="49" charset="0"/>
              </a:rPr>
              <a:t>     </a:t>
            </a:r>
            <a:r>
              <a:rPr lang="en-US" sz="2000" dirty="0" err="1">
                <a:solidFill>
                  <a:srgbClr val="4183C4"/>
                </a:solidFill>
                <a:latin typeface="Consolas" panose="020B0609020204030204" pitchFamily="49" charset="0"/>
              </a:rPr>
              <a:t>denom</a:t>
            </a:r>
            <a:r>
              <a:rPr lang="en-US" sz="2000" dirty="0">
                <a:solidFill>
                  <a:srgbClr val="4183C4"/>
                </a:solidFill>
                <a:latin typeface="Consolas" panose="020B0609020204030204" pitchFamily="49" charset="0"/>
              </a:rPr>
              <a:t>    </a:t>
            </a:r>
            <a:r>
              <a:rPr lang="en-US" sz="2000" dirty="0" err="1">
                <a:solidFill>
                  <a:srgbClr val="4183C4"/>
                </a:solidFill>
                <a:latin typeface="Consolas" panose="020B0609020204030204" pitchFamily="49" charset="0"/>
              </a:rPr>
              <a:t>tvhours</a:t>
            </a:r>
            <a:endParaRPr lang="en-US" sz="2000" dirty="0">
              <a:solidFill>
                <a:srgbClr val="4183C4"/>
              </a:solidFill>
              <a:latin typeface="Consolas" panose="020B0609020204030204" pitchFamily="49" charset="0"/>
            </a:endParaRPr>
          </a:p>
          <a:p>
            <a:pPr defTabSz="914400" eaLnBrk="0" fontAlgn="base" hangingPunct="0">
              <a:spcBef>
                <a:spcPct val="0"/>
              </a:spcBef>
              <a:spcAft>
                <a:spcPct val="0"/>
              </a:spcAft>
            </a:pPr>
            <a:r>
              <a:rPr lang="en-US" sz="2000" dirty="0">
                <a:solidFill>
                  <a:srgbClr val="4183C4"/>
                </a:solidFill>
                <a:latin typeface="Consolas" panose="020B0609020204030204" pitchFamily="49" charset="0"/>
              </a:rPr>
              <a:t>#&gt;   &lt;int&gt; &lt;</a:t>
            </a:r>
            <a:r>
              <a:rPr lang="en-US" sz="2000" dirty="0" err="1">
                <a:solidFill>
                  <a:srgbClr val="4183C4"/>
                </a:solidFill>
                <a:latin typeface="Consolas" panose="020B0609020204030204" pitchFamily="49" charset="0"/>
              </a:rPr>
              <a:t>fct</a:t>
            </a:r>
            <a:r>
              <a:rPr lang="en-US" sz="2000" dirty="0">
                <a:solidFill>
                  <a:srgbClr val="4183C4"/>
                </a:solidFill>
                <a:latin typeface="Consolas" panose="020B0609020204030204" pitchFamily="49" charset="0"/>
              </a:rPr>
              <a:t>&gt;      &lt;int&gt; &lt;</a:t>
            </a:r>
            <a:r>
              <a:rPr lang="en-US" sz="2000" dirty="0" err="1">
                <a:solidFill>
                  <a:srgbClr val="4183C4"/>
                </a:solidFill>
                <a:latin typeface="Consolas" panose="020B0609020204030204" pitchFamily="49" charset="0"/>
              </a:rPr>
              <a:t>fct</a:t>
            </a:r>
            <a:r>
              <a:rPr lang="en-US" sz="2000" dirty="0">
                <a:solidFill>
                  <a:srgbClr val="4183C4"/>
                </a:solidFill>
                <a:latin typeface="Consolas" panose="020B0609020204030204" pitchFamily="49" charset="0"/>
              </a:rPr>
              <a:t>&gt; &lt;</a:t>
            </a:r>
            <a:r>
              <a:rPr lang="en-US" sz="2000" dirty="0" err="1">
                <a:solidFill>
                  <a:srgbClr val="4183C4"/>
                </a:solidFill>
                <a:latin typeface="Consolas" panose="020B0609020204030204" pitchFamily="49" charset="0"/>
              </a:rPr>
              <a:t>fct</a:t>
            </a:r>
            <a:r>
              <a:rPr lang="en-US" sz="2000" dirty="0">
                <a:solidFill>
                  <a:srgbClr val="4183C4"/>
                </a:solidFill>
                <a:latin typeface="Consolas" panose="020B0609020204030204" pitchFamily="49" charset="0"/>
              </a:rPr>
              <a:t>&gt;      &lt;</a:t>
            </a:r>
            <a:r>
              <a:rPr lang="en-US" sz="2000" dirty="0" err="1">
                <a:solidFill>
                  <a:srgbClr val="4183C4"/>
                </a:solidFill>
                <a:latin typeface="Consolas" panose="020B0609020204030204" pitchFamily="49" charset="0"/>
              </a:rPr>
              <a:t>fct</a:t>
            </a:r>
            <a:r>
              <a:rPr lang="en-US" sz="2000" dirty="0">
                <a:solidFill>
                  <a:srgbClr val="4183C4"/>
                </a:solidFill>
                <a:latin typeface="Consolas" panose="020B0609020204030204" pitchFamily="49" charset="0"/>
              </a:rPr>
              <a:t>&gt;       &lt;</a:t>
            </a:r>
            <a:r>
              <a:rPr lang="en-US" sz="2000" dirty="0" err="1">
                <a:solidFill>
                  <a:srgbClr val="4183C4"/>
                </a:solidFill>
                <a:latin typeface="Consolas" panose="020B0609020204030204" pitchFamily="49" charset="0"/>
              </a:rPr>
              <a:t>fct</a:t>
            </a:r>
            <a:r>
              <a:rPr lang="en-US" sz="2000" dirty="0">
                <a:solidFill>
                  <a:srgbClr val="4183C4"/>
                </a:solidFill>
                <a:latin typeface="Consolas" panose="020B0609020204030204" pitchFamily="49" charset="0"/>
              </a:rPr>
              <a:t>&gt;     &lt;</a:t>
            </a:r>
            <a:r>
              <a:rPr lang="en-US" sz="2000" dirty="0" err="1">
                <a:solidFill>
                  <a:srgbClr val="4183C4"/>
                </a:solidFill>
                <a:latin typeface="Consolas" panose="020B0609020204030204" pitchFamily="49" charset="0"/>
              </a:rPr>
              <a:t>fct</a:t>
            </a:r>
            <a:r>
              <a:rPr lang="en-US" sz="2000" dirty="0">
                <a:solidFill>
                  <a:srgbClr val="4183C4"/>
                </a:solidFill>
                <a:latin typeface="Consolas" panose="020B0609020204030204" pitchFamily="49" charset="0"/>
              </a:rPr>
              <a:t>&gt;      &lt;int&gt;</a:t>
            </a:r>
          </a:p>
          <a:p>
            <a:pPr defTabSz="914400" eaLnBrk="0" fontAlgn="base" hangingPunct="0">
              <a:spcBef>
                <a:spcPct val="0"/>
              </a:spcBef>
              <a:spcAft>
                <a:spcPct val="0"/>
              </a:spcAft>
            </a:pPr>
            <a:r>
              <a:rPr lang="en-US" sz="2000" dirty="0">
                <a:solidFill>
                  <a:srgbClr val="4183C4"/>
                </a:solidFill>
                <a:latin typeface="Consolas" panose="020B0609020204030204" pitchFamily="49" charset="0"/>
              </a:rPr>
              <a:t>#&gt; 1  2000 Never mar…    26 White $8000 to … </a:t>
            </a:r>
            <a:r>
              <a:rPr lang="en-US" sz="2000" dirty="0" err="1">
                <a:solidFill>
                  <a:srgbClr val="4183C4"/>
                </a:solidFill>
                <a:latin typeface="Consolas" panose="020B0609020204030204" pitchFamily="49" charset="0"/>
              </a:rPr>
              <a:t>Ind,near</a:t>
            </a:r>
            <a:r>
              <a:rPr lang="en-US" sz="2000" dirty="0">
                <a:solidFill>
                  <a:srgbClr val="4183C4"/>
                </a:solidFill>
                <a:latin typeface="Consolas" panose="020B0609020204030204" pitchFamily="49" charset="0"/>
              </a:rPr>
              <a:t> r… </a:t>
            </a:r>
            <a:r>
              <a:rPr lang="en-US" sz="2000" dirty="0" err="1">
                <a:solidFill>
                  <a:srgbClr val="4183C4"/>
                </a:solidFill>
                <a:latin typeface="Consolas" panose="020B0609020204030204" pitchFamily="49" charset="0"/>
              </a:rPr>
              <a:t>Protesta</a:t>
            </a:r>
            <a:r>
              <a:rPr lang="en-US" sz="2000" dirty="0">
                <a:solidFill>
                  <a:srgbClr val="4183C4"/>
                </a:solidFill>
                <a:latin typeface="Consolas" panose="020B0609020204030204" pitchFamily="49" charset="0"/>
              </a:rPr>
              <a:t>… </a:t>
            </a:r>
            <a:r>
              <a:rPr lang="en-US" sz="2000" dirty="0" err="1">
                <a:solidFill>
                  <a:srgbClr val="4183C4"/>
                </a:solidFill>
                <a:latin typeface="Consolas" panose="020B0609020204030204" pitchFamily="49" charset="0"/>
              </a:rPr>
              <a:t>Souther</a:t>
            </a:r>
            <a:r>
              <a:rPr lang="en-US" sz="2000" dirty="0">
                <a:solidFill>
                  <a:srgbClr val="4183C4"/>
                </a:solidFill>
                <a:latin typeface="Consolas" panose="020B0609020204030204" pitchFamily="49" charset="0"/>
              </a:rPr>
              <a:t>…      12</a:t>
            </a:r>
          </a:p>
          <a:p>
            <a:pPr defTabSz="914400" eaLnBrk="0" fontAlgn="base" hangingPunct="0">
              <a:spcBef>
                <a:spcPct val="0"/>
              </a:spcBef>
              <a:spcAft>
                <a:spcPct val="0"/>
              </a:spcAft>
            </a:pPr>
            <a:r>
              <a:rPr lang="en-US" sz="2000" dirty="0">
                <a:solidFill>
                  <a:srgbClr val="4183C4"/>
                </a:solidFill>
                <a:latin typeface="Consolas" panose="020B0609020204030204" pitchFamily="49" charset="0"/>
              </a:rPr>
              <a:t>#&gt; 2  2000 Divorced      48 White $8000 to … Not str re… </a:t>
            </a:r>
            <a:r>
              <a:rPr lang="en-US" sz="2000" dirty="0" err="1">
                <a:solidFill>
                  <a:srgbClr val="4183C4"/>
                </a:solidFill>
                <a:latin typeface="Consolas" panose="020B0609020204030204" pitchFamily="49" charset="0"/>
              </a:rPr>
              <a:t>Protesta</a:t>
            </a:r>
            <a:r>
              <a:rPr lang="en-US" sz="2000" dirty="0">
                <a:solidFill>
                  <a:srgbClr val="4183C4"/>
                </a:solidFill>
                <a:latin typeface="Consolas" panose="020B0609020204030204" pitchFamily="49" charset="0"/>
              </a:rPr>
              <a:t>… Baptist…      NA</a:t>
            </a:r>
          </a:p>
          <a:p>
            <a:pPr defTabSz="914400" eaLnBrk="0" fontAlgn="base" hangingPunct="0">
              <a:spcBef>
                <a:spcPct val="0"/>
              </a:spcBef>
              <a:spcAft>
                <a:spcPct val="0"/>
              </a:spcAft>
            </a:pPr>
            <a:r>
              <a:rPr lang="en-US" sz="2000" dirty="0">
                <a:solidFill>
                  <a:srgbClr val="4183C4"/>
                </a:solidFill>
                <a:latin typeface="Consolas" panose="020B0609020204030204" pitchFamily="49" charset="0"/>
              </a:rPr>
              <a:t>#&gt; 3  2000 Widowed       67 White Not </a:t>
            </a:r>
            <a:r>
              <a:rPr lang="en-US" sz="2000" dirty="0" err="1">
                <a:solidFill>
                  <a:srgbClr val="4183C4"/>
                </a:solidFill>
                <a:latin typeface="Consolas" panose="020B0609020204030204" pitchFamily="49" charset="0"/>
              </a:rPr>
              <a:t>appli</a:t>
            </a:r>
            <a:r>
              <a:rPr lang="en-US" sz="2000" dirty="0">
                <a:solidFill>
                  <a:srgbClr val="4183C4"/>
                </a:solidFill>
                <a:latin typeface="Consolas" panose="020B0609020204030204" pitchFamily="49" charset="0"/>
              </a:rPr>
              <a:t>… Independent </a:t>
            </a:r>
            <a:r>
              <a:rPr lang="en-US" sz="2000" dirty="0" err="1">
                <a:solidFill>
                  <a:srgbClr val="4183C4"/>
                </a:solidFill>
                <a:latin typeface="Consolas" panose="020B0609020204030204" pitchFamily="49" charset="0"/>
              </a:rPr>
              <a:t>Protesta</a:t>
            </a:r>
            <a:r>
              <a:rPr lang="en-US" sz="2000" dirty="0">
                <a:solidFill>
                  <a:srgbClr val="4183C4"/>
                </a:solidFill>
                <a:latin typeface="Consolas" panose="020B0609020204030204" pitchFamily="49" charset="0"/>
              </a:rPr>
              <a:t>… No </a:t>
            </a:r>
            <a:r>
              <a:rPr lang="en-US" sz="2000" dirty="0" err="1">
                <a:solidFill>
                  <a:srgbClr val="4183C4"/>
                </a:solidFill>
                <a:latin typeface="Consolas" panose="020B0609020204030204" pitchFamily="49" charset="0"/>
              </a:rPr>
              <a:t>deno</a:t>
            </a:r>
            <a:r>
              <a:rPr lang="en-US" sz="2000" dirty="0">
                <a:solidFill>
                  <a:srgbClr val="4183C4"/>
                </a:solidFill>
                <a:latin typeface="Consolas" panose="020B0609020204030204" pitchFamily="49" charset="0"/>
              </a:rPr>
              <a:t>…       2</a:t>
            </a:r>
          </a:p>
          <a:p>
            <a:pPr defTabSz="914400" eaLnBrk="0" fontAlgn="base" hangingPunct="0">
              <a:spcBef>
                <a:spcPct val="0"/>
              </a:spcBef>
              <a:spcAft>
                <a:spcPct val="0"/>
              </a:spcAft>
            </a:pPr>
            <a:r>
              <a:rPr lang="en-US" sz="2000" dirty="0">
                <a:solidFill>
                  <a:srgbClr val="4183C4"/>
                </a:solidFill>
                <a:latin typeface="Consolas" panose="020B0609020204030204" pitchFamily="49" charset="0"/>
              </a:rPr>
              <a:t>#&gt; 4  2000 Never mar…    39 White Not </a:t>
            </a:r>
            <a:r>
              <a:rPr lang="en-US" sz="2000" dirty="0" err="1">
                <a:solidFill>
                  <a:srgbClr val="4183C4"/>
                </a:solidFill>
                <a:latin typeface="Consolas" panose="020B0609020204030204" pitchFamily="49" charset="0"/>
              </a:rPr>
              <a:t>appli</a:t>
            </a:r>
            <a:r>
              <a:rPr lang="en-US" sz="2000" dirty="0">
                <a:solidFill>
                  <a:srgbClr val="4183C4"/>
                </a:solidFill>
                <a:latin typeface="Consolas" panose="020B0609020204030204" pitchFamily="49" charset="0"/>
              </a:rPr>
              <a:t>… </a:t>
            </a:r>
            <a:r>
              <a:rPr lang="en-US" sz="2000" dirty="0" err="1">
                <a:solidFill>
                  <a:srgbClr val="4183C4"/>
                </a:solidFill>
                <a:latin typeface="Consolas" panose="020B0609020204030204" pitchFamily="49" charset="0"/>
              </a:rPr>
              <a:t>Ind,near</a:t>
            </a:r>
            <a:r>
              <a:rPr lang="en-US" sz="2000" dirty="0">
                <a:solidFill>
                  <a:srgbClr val="4183C4"/>
                </a:solidFill>
                <a:latin typeface="Consolas" panose="020B0609020204030204" pitchFamily="49" charset="0"/>
              </a:rPr>
              <a:t> r… Orthodox… Not app…       4</a:t>
            </a:r>
          </a:p>
          <a:p>
            <a:pPr defTabSz="914400" eaLnBrk="0" fontAlgn="base" hangingPunct="0">
              <a:spcBef>
                <a:spcPct val="0"/>
              </a:spcBef>
              <a:spcAft>
                <a:spcPct val="0"/>
              </a:spcAft>
            </a:pPr>
            <a:r>
              <a:rPr lang="en-US" sz="2000" dirty="0">
                <a:solidFill>
                  <a:srgbClr val="4183C4"/>
                </a:solidFill>
                <a:latin typeface="Consolas" panose="020B0609020204030204" pitchFamily="49" charset="0"/>
              </a:rPr>
              <a:t>#&gt; 5  2000 Divorced      25 White Not </a:t>
            </a:r>
            <a:r>
              <a:rPr lang="en-US" sz="2000" dirty="0" err="1">
                <a:solidFill>
                  <a:srgbClr val="4183C4"/>
                </a:solidFill>
                <a:latin typeface="Consolas" panose="020B0609020204030204" pitchFamily="49" charset="0"/>
              </a:rPr>
              <a:t>appli</a:t>
            </a:r>
            <a:r>
              <a:rPr lang="en-US" sz="2000" dirty="0">
                <a:solidFill>
                  <a:srgbClr val="4183C4"/>
                </a:solidFill>
                <a:latin typeface="Consolas" panose="020B0609020204030204" pitchFamily="49" charset="0"/>
              </a:rPr>
              <a:t>… Not str de… None      Not app…       1</a:t>
            </a:r>
          </a:p>
          <a:p>
            <a:pPr defTabSz="914400" eaLnBrk="0" fontAlgn="base" hangingPunct="0">
              <a:spcBef>
                <a:spcPct val="0"/>
              </a:spcBef>
              <a:spcAft>
                <a:spcPct val="0"/>
              </a:spcAft>
            </a:pPr>
            <a:r>
              <a:rPr lang="en-US" sz="2000" dirty="0">
                <a:solidFill>
                  <a:srgbClr val="4183C4"/>
                </a:solidFill>
                <a:latin typeface="Consolas" panose="020B0609020204030204" pitchFamily="49" charset="0"/>
              </a:rPr>
              <a:t>#&gt; 6  2000 Married       25 White $20000 - … Strong dem… </a:t>
            </a:r>
            <a:r>
              <a:rPr lang="en-US" sz="2000" dirty="0" err="1">
                <a:solidFill>
                  <a:srgbClr val="4183C4"/>
                </a:solidFill>
                <a:latin typeface="Consolas" panose="020B0609020204030204" pitchFamily="49" charset="0"/>
              </a:rPr>
              <a:t>Protesta</a:t>
            </a:r>
            <a:r>
              <a:rPr lang="en-US" sz="2000" dirty="0">
                <a:solidFill>
                  <a:srgbClr val="4183C4"/>
                </a:solidFill>
                <a:latin typeface="Consolas" panose="020B0609020204030204" pitchFamily="49" charset="0"/>
              </a:rPr>
              <a:t>… </a:t>
            </a:r>
            <a:r>
              <a:rPr lang="en-US" sz="2000" dirty="0" err="1">
                <a:solidFill>
                  <a:srgbClr val="4183C4"/>
                </a:solidFill>
                <a:latin typeface="Consolas" panose="020B0609020204030204" pitchFamily="49" charset="0"/>
              </a:rPr>
              <a:t>Souther</a:t>
            </a:r>
            <a:r>
              <a:rPr lang="en-US" sz="2000" dirty="0">
                <a:solidFill>
                  <a:srgbClr val="4183C4"/>
                </a:solidFill>
                <a:latin typeface="Consolas" panose="020B0609020204030204" pitchFamily="49" charset="0"/>
              </a:rPr>
              <a:t>…      NA</a:t>
            </a:r>
          </a:p>
          <a:p>
            <a:pPr defTabSz="914400" eaLnBrk="0" fontAlgn="base" hangingPunct="0">
              <a:spcBef>
                <a:spcPct val="0"/>
              </a:spcBef>
              <a:spcAft>
                <a:spcPct val="0"/>
              </a:spcAft>
            </a:pPr>
            <a:r>
              <a:rPr lang="en-US" sz="2000" dirty="0">
                <a:solidFill>
                  <a:srgbClr val="4183C4"/>
                </a:solidFill>
                <a:latin typeface="Consolas" panose="020B0609020204030204" pitchFamily="49" charset="0"/>
              </a:rPr>
              <a:t>#&gt; # … with 2.148e+04 more rows</a:t>
            </a:r>
          </a:p>
        </p:txBody>
      </p:sp>
      <p:sp>
        <p:nvSpPr>
          <p:cNvPr id="6" name="Rectangle 5">
            <a:extLst>
              <a:ext uri="{FF2B5EF4-FFF2-40B4-BE49-F238E27FC236}">
                <a16:creationId xmlns:a16="http://schemas.microsoft.com/office/drawing/2014/main" id="{37DD5F8A-D292-4032-B51F-DCF8A7BDEDCF}"/>
              </a:ext>
            </a:extLst>
          </p:cNvPr>
          <p:cNvSpPr/>
          <p:nvPr/>
        </p:nvSpPr>
        <p:spPr>
          <a:xfrm>
            <a:off x="6095999" y="6188833"/>
            <a:ext cx="1544012" cy="461665"/>
          </a:xfrm>
          <a:prstGeom prst="rect">
            <a:avLst/>
          </a:prstGeom>
          <a:solidFill>
            <a:srgbClr val="F7F7F7"/>
          </a:solidFill>
        </p:spPr>
        <p:txBody>
          <a:bodyPr wrap="none">
            <a:spAutoFit/>
          </a:bodyPr>
          <a:lstStyle/>
          <a:p>
            <a:r>
              <a:rPr lang="en-US" sz="2400" dirty="0">
                <a:latin typeface="Consolas" panose="020B0609020204030204" pitchFamily="49" charset="0"/>
              </a:rPr>
              <a:t>?</a:t>
            </a:r>
            <a:r>
              <a:rPr lang="en-US" sz="2400" dirty="0" err="1">
                <a:latin typeface="Consolas" panose="020B0609020204030204" pitchFamily="49" charset="0"/>
              </a:rPr>
              <a:t>gss_cat</a:t>
            </a:r>
            <a:endParaRPr lang="en-US" sz="2400" dirty="0">
              <a:latin typeface="Consolas" panose="020B0609020204030204" pitchFamily="49" charset="0"/>
            </a:endParaRPr>
          </a:p>
        </p:txBody>
      </p:sp>
    </p:spTree>
    <p:extLst>
      <p:ext uri="{BB962C8B-B14F-4D97-AF65-F5344CB8AC3E}">
        <p14:creationId xmlns:p14="http://schemas.microsoft.com/office/powerpoint/2010/main" val="110324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FF836-3C3F-4F95-9FA6-BBE039E82A51}"/>
              </a:ext>
            </a:extLst>
          </p:cNvPr>
          <p:cNvSpPr>
            <a:spLocks noGrp="1"/>
          </p:cNvSpPr>
          <p:nvPr>
            <p:ph type="title"/>
          </p:nvPr>
        </p:nvSpPr>
        <p:spPr/>
        <p:txBody>
          <a:bodyPr/>
          <a:lstStyle/>
          <a:p>
            <a:r>
              <a:rPr lang="en-US" dirty="0"/>
              <a:t>Levels in a </a:t>
            </a:r>
            <a:r>
              <a:rPr lang="en-US" dirty="0" err="1"/>
              <a:t>tibble</a:t>
            </a:r>
            <a:endParaRPr lang="en-US" dirty="0"/>
          </a:p>
        </p:txBody>
      </p:sp>
      <p:sp>
        <p:nvSpPr>
          <p:cNvPr id="5" name="Rectangle 4">
            <a:extLst>
              <a:ext uri="{FF2B5EF4-FFF2-40B4-BE49-F238E27FC236}">
                <a16:creationId xmlns:a16="http://schemas.microsoft.com/office/drawing/2014/main" id="{1CEEAD40-F6A1-4984-B9F5-6F1425AB0367}"/>
              </a:ext>
            </a:extLst>
          </p:cNvPr>
          <p:cNvSpPr/>
          <p:nvPr/>
        </p:nvSpPr>
        <p:spPr>
          <a:xfrm>
            <a:off x="1024128" y="2256908"/>
            <a:ext cx="3818965" cy="3046988"/>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400" dirty="0" err="1">
                <a:solidFill>
                  <a:srgbClr val="4183C4"/>
                </a:solidFill>
                <a:latin typeface="Consolas" panose="020B0609020204030204" pitchFamily="49" charset="0"/>
              </a:rPr>
              <a:t>gss_cat</a:t>
            </a:r>
            <a:r>
              <a:rPr lang="en-US" altLang="en-US" sz="2400" dirty="0">
                <a:solidFill>
                  <a:srgbClr val="4183C4"/>
                </a:solidFill>
                <a:latin typeface="Consolas" panose="020B0609020204030204" pitchFamily="49" charset="0"/>
              </a:rPr>
              <a:t> </a:t>
            </a:r>
            <a:r>
              <a:rPr lang="en-US" altLang="en-US" sz="2400" dirty="0">
                <a:solidFill>
                  <a:srgbClr val="666666"/>
                </a:solidFill>
                <a:latin typeface="Consolas" panose="020B0609020204030204" pitchFamily="49" charset="0"/>
              </a:rPr>
              <a:t>%&gt;%</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b="1" dirty="0">
                <a:solidFill>
                  <a:srgbClr val="007020"/>
                </a:solidFill>
                <a:latin typeface="Consolas" panose="020B0609020204030204" pitchFamily="49" charset="0"/>
              </a:rPr>
              <a:t>count</a:t>
            </a:r>
            <a:r>
              <a:rPr lang="en-US" altLang="en-US" sz="2400" dirty="0">
                <a:solidFill>
                  <a:srgbClr val="4183C4"/>
                </a:solidFill>
                <a:latin typeface="Consolas" panose="020B0609020204030204" pitchFamily="49" charset="0"/>
              </a:rPr>
              <a:t>(race)</a:t>
            </a:r>
            <a:r>
              <a:rPr lang="en-US" altLang="en-US" sz="2400" dirty="0">
                <a:solidFill>
                  <a:srgbClr val="333333"/>
                </a:solidFill>
                <a:latin typeface="Consolas" panose="020B0609020204030204" pitchFamily="49" charset="0"/>
              </a:rPr>
              <a:t> </a:t>
            </a:r>
          </a:p>
          <a:p>
            <a:r>
              <a:rPr lang="en-US" sz="2400" i="1" dirty="0">
                <a:solidFill>
                  <a:srgbClr val="60A0B0"/>
                </a:solidFill>
                <a:latin typeface="Consolas" panose="020B0609020204030204" pitchFamily="49" charset="0"/>
              </a:rPr>
              <a:t>#&gt; # A </a:t>
            </a:r>
            <a:r>
              <a:rPr lang="en-US" sz="2400" i="1" dirty="0" err="1">
                <a:solidFill>
                  <a:srgbClr val="60A0B0"/>
                </a:solidFill>
                <a:latin typeface="Consolas" panose="020B0609020204030204" pitchFamily="49" charset="0"/>
              </a:rPr>
              <a:t>tibble</a:t>
            </a:r>
            <a:r>
              <a:rPr lang="en-US" sz="2400" i="1" dirty="0">
                <a:solidFill>
                  <a:srgbClr val="60A0B0"/>
                </a:solidFill>
                <a:latin typeface="Consolas" panose="020B0609020204030204" pitchFamily="49" charset="0"/>
              </a:rPr>
              <a:t>: 3 x 2</a:t>
            </a:r>
          </a:p>
          <a:p>
            <a:r>
              <a:rPr lang="en-US" sz="2400" i="1" dirty="0">
                <a:solidFill>
                  <a:srgbClr val="60A0B0"/>
                </a:solidFill>
                <a:latin typeface="Consolas" panose="020B0609020204030204" pitchFamily="49" charset="0"/>
              </a:rPr>
              <a:t>#&gt;   race      n</a:t>
            </a:r>
          </a:p>
          <a:p>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fct</a:t>
            </a:r>
            <a:r>
              <a:rPr lang="en-US" sz="2400" i="1" dirty="0">
                <a:solidFill>
                  <a:srgbClr val="60A0B0"/>
                </a:solidFill>
                <a:latin typeface="Consolas" panose="020B0609020204030204" pitchFamily="49" charset="0"/>
              </a:rPr>
              <a:t>&gt; &lt;int&gt;</a:t>
            </a:r>
          </a:p>
          <a:p>
            <a:r>
              <a:rPr lang="en-US" sz="2400" i="1" dirty="0">
                <a:solidFill>
                  <a:srgbClr val="60A0B0"/>
                </a:solidFill>
                <a:latin typeface="Consolas" panose="020B0609020204030204" pitchFamily="49" charset="0"/>
              </a:rPr>
              <a:t>#&gt; 1 Other  1959</a:t>
            </a:r>
          </a:p>
          <a:p>
            <a:r>
              <a:rPr lang="en-US" sz="2400" i="1" dirty="0">
                <a:solidFill>
                  <a:srgbClr val="60A0B0"/>
                </a:solidFill>
                <a:latin typeface="Consolas" panose="020B0609020204030204" pitchFamily="49" charset="0"/>
              </a:rPr>
              <a:t>#&gt; 2 Black  3129</a:t>
            </a:r>
          </a:p>
          <a:p>
            <a:r>
              <a:rPr lang="en-US" sz="2400" i="1" dirty="0">
                <a:solidFill>
                  <a:srgbClr val="60A0B0"/>
                </a:solidFill>
                <a:latin typeface="Consolas" panose="020B0609020204030204" pitchFamily="49" charset="0"/>
              </a:rPr>
              <a:t>#&gt; 3 White 16395</a:t>
            </a:r>
          </a:p>
        </p:txBody>
      </p:sp>
      <p:sp>
        <p:nvSpPr>
          <p:cNvPr id="6" name="Rectangle 2">
            <a:extLst>
              <a:ext uri="{FF2B5EF4-FFF2-40B4-BE49-F238E27FC236}">
                <a16:creationId xmlns:a16="http://schemas.microsoft.com/office/drawing/2014/main" id="{1021EE72-0F35-40D0-A86B-896FEE219A87}"/>
              </a:ext>
            </a:extLst>
          </p:cNvPr>
          <p:cNvSpPr>
            <a:spLocks noChangeArrowheads="1"/>
          </p:cNvSpPr>
          <p:nvPr/>
        </p:nvSpPr>
        <p:spPr bwMode="auto">
          <a:xfrm>
            <a:off x="5572805" y="2254710"/>
            <a:ext cx="6009593"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gss_cat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(race))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geom_bar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9220" name="Picture 4">
            <a:extLst>
              <a:ext uri="{FF2B5EF4-FFF2-40B4-BE49-F238E27FC236}">
                <a16:creationId xmlns:a16="http://schemas.microsoft.com/office/drawing/2014/main" id="{B71883CF-129D-4CD2-B564-FF4EB69D1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806" y="3106092"/>
            <a:ext cx="6009594" cy="3709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418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5626-CCB7-47B5-80C1-66C862F38CB0}"/>
              </a:ext>
            </a:extLst>
          </p:cNvPr>
          <p:cNvSpPr>
            <a:spLocks noGrp="1"/>
          </p:cNvSpPr>
          <p:nvPr>
            <p:ph type="title"/>
          </p:nvPr>
        </p:nvSpPr>
        <p:spPr/>
        <p:txBody>
          <a:bodyPr/>
          <a:lstStyle/>
          <a:p>
            <a:r>
              <a:rPr lang="en-US" dirty="0"/>
              <a:t>Levels with no values</a:t>
            </a:r>
          </a:p>
        </p:txBody>
      </p:sp>
      <p:sp>
        <p:nvSpPr>
          <p:cNvPr id="4" name="Rectangle 1">
            <a:extLst>
              <a:ext uri="{FF2B5EF4-FFF2-40B4-BE49-F238E27FC236}">
                <a16:creationId xmlns:a16="http://schemas.microsoft.com/office/drawing/2014/main" id="{B4A43D71-0607-4969-8188-456167DA0E24}"/>
              </a:ext>
            </a:extLst>
          </p:cNvPr>
          <p:cNvSpPr>
            <a:spLocks noChangeArrowheads="1"/>
          </p:cNvSpPr>
          <p:nvPr/>
        </p:nvSpPr>
        <p:spPr bwMode="auto">
          <a:xfrm>
            <a:off x="1024128" y="1833821"/>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gss_cat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(race))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geom_bar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scale_x_discrete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drop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FALSE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0243" name="Picture 3">
            <a:extLst>
              <a:ext uri="{FF2B5EF4-FFF2-40B4-BE49-F238E27FC236}">
                <a16:creationId xmlns:a16="http://schemas.microsoft.com/office/drawing/2014/main" id="{CE46C6B5-4D84-41BA-A600-CCC713613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396" y="2941817"/>
            <a:ext cx="6345207" cy="39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921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8D3096-CD83-4441-B925-FF7D7FD4F01A}"/>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B3755E7F-4326-4AB9-8027-8CAAD5FF24F3}"/>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D79CEF8-40DF-481B-8073-A0C32388EBDD}"/>
              </a:ext>
            </a:extLst>
          </p:cNvPr>
          <p:cNvSpPr txBox="1">
            <a:spLocks/>
          </p:cNvSpPr>
          <p:nvPr/>
        </p:nvSpPr>
        <p:spPr>
          <a:xfrm>
            <a:off x="342810"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general social survey</a:t>
            </a:r>
          </a:p>
        </p:txBody>
      </p:sp>
    </p:spTree>
    <p:extLst>
      <p:ext uri="{BB962C8B-B14F-4D97-AF65-F5344CB8AC3E}">
        <p14:creationId xmlns:p14="http://schemas.microsoft.com/office/powerpoint/2010/main" val="250259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AA84-0901-4841-9DF6-715B36D49B0C}"/>
              </a:ext>
            </a:extLst>
          </p:cNvPr>
          <p:cNvSpPr>
            <a:spLocks noGrp="1"/>
          </p:cNvSpPr>
          <p:nvPr>
            <p:ph type="title"/>
          </p:nvPr>
        </p:nvSpPr>
        <p:spPr/>
        <p:txBody>
          <a:bodyPr/>
          <a:lstStyle/>
          <a:p>
            <a:r>
              <a:rPr lang="en-US" dirty="0"/>
              <a:t>Modifying factor order</a:t>
            </a:r>
          </a:p>
        </p:txBody>
      </p:sp>
      <p:sp>
        <p:nvSpPr>
          <p:cNvPr id="4" name="Rectangle 1">
            <a:extLst>
              <a:ext uri="{FF2B5EF4-FFF2-40B4-BE49-F238E27FC236}">
                <a16:creationId xmlns:a16="http://schemas.microsoft.com/office/drawing/2014/main" id="{4810B54C-E1E1-4B6E-B7E6-4C73FC0F4315}"/>
              </a:ext>
            </a:extLst>
          </p:cNvPr>
          <p:cNvSpPr>
            <a:spLocks noChangeArrowheads="1"/>
          </p:cNvSpPr>
          <p:nvPr/>
        </p:nvSpPr>
        <p:spPr bwMode="auto">
          <a:xfrm>
            <a:off x="852722" y="2084832"/>
            <a:ext cx="10062883"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relig_summary</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gss_cat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group_by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relig</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summarise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age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(age, </a:t>
            </a:r>
            <a:r>
              <a:rPr kumimoji="0" lang="en-US" altLang="en-US" sz="2400" b="0" i="0" u="none" strike="noStrike" cap="none" normalizeH="0" baseline="0" dirty="0">
                <a:ln>
                  <a:noFill/>
                </a:ln>
                <a:solidFill>
                  <a:srgbClr val="902000"/>
                </a:solidFill>
                <a:effectLst/>
                <a:latin typeface="Consolas" panose="020B0609020204030204" pitchFamily="49" charset="0"/>
              </a:rPr>
              <a:t>na.rm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tvhours</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tvhours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na.rm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n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relig_summary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tvhours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relig</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8776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48D4-841B-47D9-887A-B5A1316E7001}"/>
              </a:ext>
            </a:extLst>
          </p:cNvPr>
          <p:cNvSpPr>
            <a:spLocks noGrp="1"/>
          </p:cNvSpPr>
          <p:nvPr>
            <p:ph type="title"/>
          </p:nvPr>
        </p:nvSpPr>
        <p:spPr/>
        <p:txBody>
          <a:bodyPr/>
          <a:lstStyle/>
          <a:p>
            <a:r>
              <a:rPr lang="en-US" dirty="0"/>
              <a:t>Modifying factor order</a:t>
            </a:r>
          </a:p>
        </p:txBody>
      </p:sp>
      <p:pic>
        <p:nvPicPr>
          <p:cNvPr id="13314" name="Picture 2">
            <a:extLst>
              <a:ext uri="{FF2B5EF4-FFF2-40B4-BE49-F238E27FC236}">
                <a16:creationId xmlns:a16="http://schemas.microsoft.com/office/drawing/2014/main" id="{C004E60B-8E18-4F32-A3BE-BDD49CAD304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23247" y="1853106"/>
            <a:ext cx="7745505" cy="4780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373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E897-3551-4FC8-B704-CA03D546A2ED}"/>
              </a:ext>
            </a:extLst>
          </p:cNvPr>
          <p:cNvSpPr>
            <a:spLocks noGrp="1"/>
          </p:cNvSpPr>
          <p:nvPr>
            <p:ph type="title"/>
          </p:nvPr>
        </p:nvSpPr>
        <p:spPr/>
        <p:txBody>
          <a:bodyPr/>
          <a:lstStyle/>
          <a:p>
            <a:r>
              <a:rPr lang="en-US" dirty="0" err="1"/>
              <a:t>fct_reorder</a:t>
            </a:r>
            <a:r>
              <a:rPr lang="en-US" dirty="0"/>
              <a:t>()</a:t>
            </a:r>
            <a:r>
              <a:rPr lang="en-US" sz="5400" dirty="0">
                <a:solidFill>
                  <a:schemeClr val="tx1"/>
                </a:solidFill>
              </a:rPr>
              <a:t> </a:t>
            </a:r>
            <a:endParaRPr lang="en-US" dirty="0"/>
          </a:p>
        </p:txBody>
      </p:sp>
      <p:sp>
        <p:nvSpPr>
          <p:cNvPr id="3" name="Content Placeholder 2">
            <a:extLst>
              <a:ext uri="{FF2B5EF4-FFF2-40B4-BE49-F238E27FC236}">
                <a16:creationId xmlns:a16="http://schemas.microsoft.com/office/drawing/2014/main" id="{9BBF9DFA-3E94-412F-867E-FA1FE7CA3949}"/>
              </a:ext>
            </a:extLst>
          </p:cNvPr>
          <p:cNvSpPr>
            <a:spLocks noGrp="1"/>
          </p:cNvSpPr>
          <p:nvPr>
            <p:ph idx="1"/>
          </p:nvPr>
        </p:nvSpPr>
        <p:spPr/>
        <p:txBody>
          <a:bodyPr/>
          <a:lstStyle/>
          <a:p>
            <a:pPr marL="457200" indent="-457200">
              <a:buFont typeface="+mj-lt"/>
              <a:buAutoNum type="arabicPeriod"/>
            </a:pPr>
            <a:r>
              <a:rPr lang="en-US" sz="2400" dirty="0">
                <a:latin typeface="Consolas" panose="020B0609020204030204" pitchFamily="49" charset="0"/>
              </a:rPr>
              <a:t>f</a:t>
            </a:r>
            <a:r>
              <a:rPr lang="en-US" sz="2400" dirty="0"/>
              <a:t>, the factor whose levels you want to modify.</a:t>
            </a:r>
          </a:p>
          <a:p>
            <a:pPr marL="457200" indent="-457200">
              <a:buFont typeface="+mj-lt"/>
              <a:buAutoNum type="arabicPeriod"/>
            </a:pPr>
            <a:r>
              <a:rPr lang="en-US" sz="2400" dirty="0">
                <a:latin typeface="Consolas" panose="020B0609020204030204" pitchFamily="49" charset="0"/>
              </a:rPr>
              <a:t>x</a:t>
            </a:r>
            <a:r>
              <a:rPr lang="en-US" sz="2400" dirty="0"/>
              <a:t>, a numeric vector that you want to use to reorder the levels.</a:t>
            </a:r>
          </a:p>
          <a:p>
            <a:pPr marL="457200" indent="-457200">
              <a:buFont typeface="+mj-lt"/>
              <a:buAutoNum type="arabicPeriod"/>
            </a:pPr>
            <a:r>
              <a:rPr lang="en-US" sz="2400" dirty="0"/>
              <a:t>Optionally, </a:t>
            </a:r>
            <a:r>
              <a:rPr lang="en-US" sz="2400" dirty="0">
                <a:latin typeface="Consolas" panose="020B0609020204030204" pitchFamily="49" charset="0"/>
              </a:rPr>
              <a:t>fun</a:t>
            </a:r>
            <a:r>
              <a:rPr lang="en-US" sz="2400" dirty="0"/>
              <a:t>, a function that’s used if there are multiple values of </a:t>
            </a:r>
            <a:r>
              <a:rPr lang="en-US" sz="2400" dirty="0">
                <a:latin typeface="Consolas" panose="020B0609020204030204" pitchFamily="49" charset="0"/>
              </a:rPr>
              <a:t>x</a:t>
            </a:r>
            <a:r>
              <a:rPr lang="en-US" sz="2400" dirty="0"/>
              <a:t> for each value of </a:t>
            </a:r>
            <a:r>
              <a:rPr lang="en-US" sz="2400" dirty="0">
                <a:latin typeface="Consolas" panose="020B0609020204030204" pitchFamily="49" charset="0"/>
              </a:rPr>
              <a:t>f</a:t>
            </a:r>
            <a:r>
              <a:rPr lang="en-US" sz="2400" dirty="0"/>
              <a:t>. The default value is median.</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939179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3AF3-B637-47E4-B4BA-BAA8AED21140}"/>
              </a:ext>
            </a:extLst>
          </p:cNvPr>
          <p:cNvSpPr>
            <a:spLocks noGrp="1"/>
          </p:cNvSpPr>
          <p:nvPr>
            <p:ph type="title"/>
          </p:nvPr>
        </p:nvSpPr>
        <p:spPr/>
        <p:txBody>
          <a:bodyPr/>
          <a:lstStyle/>
          <a:p>
            <a:r>
              <a:rPr lang="en-US" dirty="0"/>
              <a:t>Modifying factor order</a:t>
            </a:r>
          </a:p>
        </p:txBody>
      </p:sp>
      <p:sp>
        <p:nvSpPr>
          <p:cNvPr id="4" name="Rectangle 1">
            <a:extLst>
              <a:ext uri="{FF2B5EF4-FFF2-40B4-BE49-F238E27FC236}">
                <a16:creationId xmlns:a16="http://schemas.microsoft.com/office/drawing/2014/main" id="{E8293BF5-0283-4AD8-A9E2-C094153A5D1A}"/>
              </a:ext>
            </a:extLst>
          </p:cNvPr>
          <p:cNvSpPr>
            <a:spLocks noChangeArrowheads="1"/>
          </p:cNvSpPr>
          <p:nvPr/>
        </p:nvSpPr>
        <p:spPr bwMode="auto">
          <a:xfrm>
            <a:off x="403736" y="2096307"/>
            <a:ext cx="11384527"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relig_summary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tvhours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fct_reorder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relig</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tvhours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4339" name="Picture 3">
            <a:extLst>
              <a:ext uri="{FF2B5EF4-FFF2-40B4-BE49-F238E27FC236}">
                <a16:creationId xmlns:a16="http://schemas.microsoft.com/office/drawing/2014/main" id="{B532A73F-BA12-415B-8989-55549540C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705" y="2874309"/>
            <a:ext cx="6454588" cy="3983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19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275F-9085-4317-BB2F-C3E1147240E9}"/>
              </a:ext>
            </a:extLst>
          </p:cNvPr>
          <p:cNvSpPr>
            <a:spLocks noGrp="1"/>
          </p:cNvSpPr>
          <p:nvPr>
            <p:ph type="title"/>
          </p:nvPr>
        </p:nvSpPr>
        <p:spPr/>
        <p:txBody>
          <a:bodyPr/>
          <a:lstStyle/>
          <a:p>
            <a:r>
              <a:rPr lang="en-US" sz="5400" dirty="0">
                <a:solidFill>
                  <a:schemeClr val="tx1"/>
                </a:solidFill>
              </a:rPr>
              <a:t>moving out of </a:t>
            </a:r>
            <a:r>
              <a:rPr lang="en-US" dirty="0" err="1"/>
              <a:t>aes</a:t>
            </a:r>
            <a:r>
              <a:rPr lang="en-US" dirty="0"/>
              <a:t>()</a:t>
            </a:r>
            <a:r>
              <a:rPr lang="en-US" sz="5400" dirty="0">
                <a:solidFill>
                  <a:schemeClr val="tx1"/>
                </a:solidFill>
              </a:rPr>
              <a:t> </a:t>
            </a:r>
            <a:endParaRPr lang="en-US" dirty="0"/>
          </a:p>
        </p:txBody>
      </p:sp>
      <p:sp>
        <p:nvSpPr>
          <p:cNvPr id="4" name="Rectangle 1">
            <a:extLst>
              <a:ext uri="{FF2B5EF4-FFF2-40B4-BE49-F238E27FC236}">
                <a16:creationId xmlns:a16="http://schemas.microsoft.com/office/drawing/2014/main" id="{974D7EB5-2609-47DD-BE9D-9C53BCC9089B}"/>
              </a:ext>
            </a:extLst>
          </p:cNvPr>
          <p:cNvSpPr>
            <a:spLocks noChangeArrowheads="1"/>
          </p:cNvSpPr>
          <p:nvPr/>
        </p:nvSpPr>
        <p:spPr bwMode="auto">
          <a:xfrm>
            <a:off x="1024127" y="2084832"/>
            <a:ext cx="9720071"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relig_summary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mutate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902000"/>
                </a:solidFill>
                <a:effectLst/>
                <a:latin typeface="Consolas" panose="020B0609020204030204" pitchFamily="49" charset="0"/>
              </a:rPr>
              <a:t>relig</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fct_reorder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relig</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tvhours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tvhours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relig</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996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7E21-E24C-4438-B8A4-354C3C9E7B25}"/>
              </a:ext>
            </a:extLst>
          </p:cNvPr>
          <p:cNvSpPr>
            <a:spLocks noGrp="1"/>
          </p:cNvSpPr>
          <p:nvPr>
            <p:ph type="title"/>
          </p:nvPr>
        </p:nvSpPr>
        <p:spPr/>
        <p:txBody>
          <a:bodyPr/>
          <a:lstStyle/>
          <a:p>
            <a:r>
              <a:rPr lang="en-US" sz="5400" dirty="0">
                <a:solidFill>
                  <a:schemeClr val="tx1"/>
                </a:solidFill>
              </a:rPr>
              <a:t>average age and income</a:t>
            </a:r>
            <a:endParaRPr lang="en-US" dirty="0"/>
          </a:p>
        </p:txBody>
      </p:sp>
      <p:sp>
        <p:nvSpPr>
          <p:cNvPr id="4" name="Rectangle 1">
            <a:extLst>
              <a:ext uri="{FF2B5EF4-FFF2-40B4-BE49-F238E27FC236}">
                <a16:creationId xmlns:a16="http://schemas.microsoft.com/office/drawing/2014/main" id="{8E8F72B6-2898-40EB-83E3-F67C6A2A95C1}"/>
              </a:ext>
            </a:extLst>
          </p:cNvPr>
          <p:cNvSpPr>
            <a:spLocks noChangeArrowheads="1"/>
          </p:cNvSpPr>
          <p:nvPr/>
        </p:nvSpPr>
        <p:spPr bwMode="auto">
          <a:xfrm>
            <a:off x="743573" y="2084832"/>
            <a:ext cx="10704854"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rincome_summary</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gss_cat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group_by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rincome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summarise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age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(age, </a:t>
            </a:r>
            <a:r>
              <a:rPr kumimoji="0" lang="en-US" altLang="en-US" sz="2400" b="0" i="0" u="none" strike="noStrike" cap="none" normalizeH="0" baseline="0" dirty="0">
                <a:ln>
                  <a:noFill/>
                </a:ln>
                <a:solidFill>
                  <a:srgbClr val="902000"/>
                </a:solidFill>
                <a:effectLst/>
                <a:latin typeface="Consolas" panose="020B0609020204030204" pitchFamily="49" charset="0"/>
              </a:rPr>
              <a:t>na.rm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tvhours</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tvhours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na.rm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n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rincome_summary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(age, </a:t>
            </a:r>
            <a:r>
              <a:rPr kumimoji="0" lang="en-US" altLang="en-US" sz="2400" b="1" i="0" u="none" strike="noStrike" cap="none" normalizeH="0" baseline="0" dirty="0" err="1">
                <a:ln>
                  <a:noFill/>
                </a:ln>
                <a:solidFill>
                  <a:srgbClr val="007020"/>
                </a:solidFill>
                <a:effectLst/>
                <a:latin typeface="Consolas" panose="020B0609020204030204" pitchFamily="49" charset="0"/>
              </a:rPr>
              <a:t>fct_reorder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rincome</a:t>
            </a:r>
            <a:r>
              <a:rPr kumimoji="0" lang="en-US" altLang="en-US" sz="2400" b="0" i="0" u="none" strike="noStrike" cap="none" normalizeH="0" baseline="0" dirty="0">
                <a:ln>
                  <a:noFill/>
                </a:ln>
                <a:solidFill>
                  <a:srgbClr val="4183C4"/>
                </a:solidFill>
                <a:effectLst/>
                <a:latin typeface="Consolas" panose="020B0609020204030204" pitchFamily="49" charset="0"/>
              </a:rPr>
              <a:t>, age)))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877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8EE59F-5076-495E-B851-22F2185DEF18}"/>
              </a:ext>
            </a:extLst>
          </p:cNvPr>
          <p:cNvSpPr>
            <a:spLocks noGrp="1"/>
          </p:cNvSpPr>
          <p:nvPr>
            <p:ph type="title"/>
          </p:nvPr>
        </p:nvSpPr>
        <p:spPr/>
        <p:txBody>
          <a:bodyPr/>
          <a:lstStyle/>
          <a:p>
            <a:r>
              <a:rPr lang="en-US" dirty="0"/>
              <a:t>The </a:t>
            </a:r>
            <a:r>
              <a:rPr lang="en-US" dirty="0" err="1"/>
              <a:t>forcats</a:t>
            </a:r>
            <a:r>
              <a:rPr lang="en-US" dirty="0"/>
              <a:t> package</a:t>
            </a:r>
          </a:p>
        </p:txBody>
      </p:sp>
      <p:pic>
        <p:nvPicPr>
          <p:cNvPr id="1026" name="Picture 2" descr="Image result for forcats">
            <a:extLst>
              <a:ext uri="{FF2B5EF4-FFF2-40B4-BE49-F238E27FC236}">
                <a16:creationId xmlns:a16="http://schemas.microsoft.com/office/drawing/2014/main" id="{30A44E8A-93AE-44E6-AF9F-95EB05949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959" y="2409825"/>
            <a:ext cx="2900082" cy="335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200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D537-1827-499A-8A22-A4897012B2E3}"/>
              </a:ext>
            </a:extLst>
          </p:cNvPr>
          <p:cNvSpPr>
            <a:spLocks noGrp="1"/>
          </p:cNvSpPr>
          <p:nvPr>
            <p:ph type="title"/>
          </p:nvPr>
        </p:nvSpPr>
        <p:spPr/>
        <p:txBody>
          <a:bodyPr/>
          <a:lstStyle/>
          <a:p>
            <a:r>
              <a:rPr lang="en-US" sz="4800" dirty="0">
                <a:solidFill>
                  <a:schemeClr val="tx1"/>
                </a:solidFill>
              </a:rPr>
              <a:t>average age and income</a:t>
            </a:r>
            <a:endParaRPr lang="en-US" dirty="0"/>
          </a:p>
        </p:txBody>
      </p:sp>
      <p:pic>
        <p:nvPicPr>
          <p:cNvPr id="17410" name="Picture 2">
            <a:extLst>
              <a:ext uri="{FF2B5EF4-FFF2-40B4-BE49-F238E27FC236}">
                <a16:creationId xmlns:a16="http://schemas.microsoft.com/office/drawing/2014/main" id="{6AA221C5-27CC-47F7-B3CD-E30AD8E03F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212" y="2088637"/>
            <a:ext cx="7727576" cy="476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57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328E2-26BD-4671-92F4-AF13387A7493}"/>
              </a:ext>
            </a:extLst>
          </p:cNvPr>
          <p:cNvSpPr>
            <a:spLocks noGrp="1"/>
          </p:cNvSpPr>
          <p:nvPr>
            <p:ph type="title"/>
          </p:nvPr>
        </p:nvSpPr>
        <p:spPr/>
        <p:txBody>
          <a:bodyPr/>
          <a:lstStyle/>
          <a:p>
            <a:r>
              <a:rPr lang="en-US" dirty="0" err="1"/>
              <a:t>fct_relevel</a:t>
            </a:r>
            <a:r>
              <a:rPr lang="en-US" dirty="0"/>
              <a:t>()</a:t>
            </a:r>
          </a:p>
        </p:txBody>
      </p:sp>
      <p:sp>
        <p:nvSpPr>
          <p:cNvPr id="4" name="Rectangle 1">
            <a:extLst>
              <a:ext uri="{FF2B5EF4-FFF2-40B4-BE49-F238E27FC236}">
                <a16:creationId xmlns:a16="http://schemas.microsoft.com/office/drawing/2014/main" id="{61B9E564-6BBE-4719-B0E2-2491FBEDCB56}"/>
              </a:ext>
            </a:extLst>
          </p:cNvPr>
          <p:cNvSpPr>
            <a:spLocks noChangeArrowheads="1"/>
          </p:cNvSpPr>
          <p:nvPr/>
        </p:nvSpPr>
        <p:spPr bwMode="auto">
          <a:xfrm>
            <a:off x="1024128" y="2084832"/>
            <a:ext cx="10579819" cy="61555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rincome_summary</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(age, </a:t>
            </a:r>
            <a:r>
              <a:rPr kumimoji="0" lang="en-US" altLang="en-US" sz="2000" b="1" i="0" u="none" strike="noStrike" cap="none" normalizeH="0" baseline="0" dirty="0" err="1">
                <a:ln>
                  <a:noFill/>
                </a:ln>
                <a:solidFill>
                  <a:srgbClr val="007020"/>
                </a:solidFill>
                <a:effectLst/>
                <a:latin typeface="Consolas" panose="020B0609020204030204" pitchFamily="49" charset="0"/>
              </a:rPr>
              <a:t>fct_relevel</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rincome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"Not applicable"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666666"/>
                </a:solidFill>
                <a:latin typeface="Consolas" panose="020B0609020204030204" pitchFamily="49" charset="0"/>
              </a:rPr>
              <a:t> </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8435" name="Picture 3">
            <a:extLst>
              <a:ext uri="{FF2B5EF4-FFF2-40B4-BE49-F238E27FC236}">
                <a16:creationId xmlns:a16="http://schemas.microsoft.com/office/drawing/2014/main" id="{366C8EB9-5D0A-4A43-A452-F976A8CC5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094" y="2752585"/>
            <a:ext cx="6651812" cy="4105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969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CE86-6C32-4BFE-B196-D7600566E341}"/>
              </a:ext>
            </a:extLst>
          </p:cNvPr>
          <p:cNvSpPr>
            <a:spLocks noGrp="1"/>
          </p:cNvSpPr>
          <p:nvPr>
            <p:ph type="title"/>
          </p:nvPr>
        </p:nvSpPr>
        <p:spPr/>
        <p:txBody>
          <a:bodyPr/>
          <a:lstStyle/>
          <a:p>
            <a:r>
              <a:rPr lang="en-US" dirty="0"/>
              <a:t>fct_reorder2()</a:t>
            </a:r>
            <a:r>
              <a:rPr lang="en-US" sz="5400" dirty="0">
                <a:solidFill>
                  <a:schemeClr val="tx1"/>
                </a:solidFill>
              </a:rPr>
              <a:t> </a:t>
            </a:r>
            <a:endParaRPr lang="en-US" dirty="0"/>
          </a:p>
        </p:txBody>
      </p:sp>
      <p:sp>
        <p:nvSpPr>
          <p:cNvPr id="4" name="Rectangle 1">
            <a:extLst>
              <a:ext uri="{FF2B5EF4-FFF2-40B4-BE49-F238E27FC236}">
                <a16:creationId xmlns:a16="http://schemas.microsoft.com/office/drawing/2014/main" id="{11C97E3E-030B-43C6-A82B-FDB1D7A65526}"/>
              </a:ext>
            </a:extLst>
          </p:cNvPr>
          <p:cNvSpPr>
            <a:spLocks noChangeArrowheads="1"/>
          </p:cNvSpPr>
          <p:nvPr/>
        </p:nvSpPr>
        <p:spPr bwMode="auto">
          <a:xfrm>
            <a:off x="187331" y="2053993"/>
            <a:ext cx="11817338" cy="37240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4183C4"/>
                </a:solidFill>
                <a:effectLst/>
                <a:latin typeface="Consolas" panose="020B0609020204030204" pitchFamily="49" charset="0"/>
              </a:rPr>
              <a:t>by_age</a:t>
            </a:r>
            <a:r>
              <a:rPr kumimoji="0" lang="en-US" altLang="en-US" sz="2200" b="0" i="0" u="none" strike="noStrike" cap="none" normalizeH="0" baseline="0" dirty="0">
                <a:ln>
                  <a:noFill/>
                </a:ln>
                <a:solidFill>
                  <a:srgbClr val="4183C4"/>
                </a:solidFill>
                <a:effectLst/>
                <a:latin typeface="Consolas" panose="020B0609020204030204" pitchFamily="49" charset="0"/>
              </a:rPr>
              <a:t>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gss_cat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filter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is.na</a:t>
            </a:r>
            <a:r>
              <a:rPr kumimoji="0" lang="en-US" altLang="en-US" sz="2200" b="0" i="0" u="none" strike="noStrike" cap="none" normalizeH="0" baseline="0" dirty="0">
                <a:ln>
                  <a:noFill/>
                </a:ln>
                <a:solidFill>
                  <a:srgbClr val="4183C4"/>
                </a:solidFill>
                <a:effectLst/>
                <a:latin typeface="Consolas" panose="020B0609020204030204" pitchFamily="49" charset="0"/>
              </a:rPr>
              <a:t>(age))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count</a:t>
            </a:r>
            <a:r>
              <a:rPr kumimoji="0" lang="en-US" altLang="en-US" sz="2200" b="0" i="0" u="none" strike="noStrike" cap="none" normalizeH="0" baseline="0" dirty="0">
                <a:ln>
                  <a:noFill/>
                </a:ln>
                <a:solidFill>
                  <a:srgbClr val="4183C4"/>
                </a:solidFill>
                <a:effectLst/>
                <a:latin typeface="Consolas" panose="020B0609020204030204" pitchFamily="49" charset="0"/>
              </a:rPr>
              <a:t>(age, marital)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group_by</a:t>
            </a:r>
            <a:r>
              <a:rPr kumimoji="0" lang="en-US" altLang="en-US" sz="2200" b="0" i="0" u="none" strike="noStrike" cap="none" normalizeH="0" baseline="0" dirty="0">
                <a:ln>
                  <a:noFill/>
                </a:ln>
                <a:solidFill>
                  <a:srgbClr val="4183C4"/>
                </a:solidFill>
                <a:effectLst/>
                <a:latin typeface="Consolas" panose="020B0609020204030204" pitchFamily="49" charset="0"/>
              </a:rPr>
              <a:t>(age)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mutate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prop =</a:t>
            </a:r>
            <a:r>
              <a:rPr kumimoji="0" lang="en-US" altLang="en-US" sz="2200" b="0" i="0" u="none" strike="noStrike" cap="none" normalizeH="0" baseline="0" dirty="0">
                <a:ln>
                  <a:noFill/>
                </a:ln>
                <a:solidFill>
                  <a:srgbClr val="4183C4"/>
                </a:solidFill>
                <a:effectLst/>
                <a:latin typeface="Consolas" panose="020B0609020204030204" pitchFamily="49" charset="0"/>
              </a:rPr>
              <a:t> n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sum</a:t>
            </a:r>
            <a:r>
              <a:rPr kumimoji="0" lang="en-US" altLang="en-US" sz="2200" b="0" i="0" u="none" strike="noStrike" cap="none" normalizeH="0" baseline="0" dirty="0">
                <a:ln>
                  <a:noFill/>
                </a:ln>
                <a:solidFill>
                  <a:srgbClr val="4183C4"/>
                </a:solidFill>
                <a:effectLst/>
                <a:latin typeface="Consolas" panose="020B0609020204030204" pitchFamily="49" charset="0"/>
              </a:rPr>
              <a:t>(n))</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by_age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(age, prop, </a:t>
            </a:r>
            <a:r>
              <a:rPr kumimoji="0" lang="en-US" altLang="en-US" sz="2200" b="0" i="0" u="none" strike="noStrike" cap="none" normalizeH="0" baseline="0" dirty="0">
                <a:ln>
                  <a:noFill/>
                </a:ln>
                <a:solidFill>
                  <a:srgbClr val="902000"/>
                </a:solidFill>
                <a:effectLst/>
                <a:latin typeface="Consolas" panose="020B0609020204030204" pitchFamily="49" charset="0"/>
              </a:rPr>
              <a:t>color =</a:t>
            </a:r>
            <a:r>
              <a:rPr kumimoji="0" lang="en-US" altLang="en-US" sz="2200" b="0" i="0" u="none" strike="noStrike" cap="none" normalizeH="0" baseline="0" dirty="0">
                <a:ln>
                  <a:noFill/>
                </a:ln>
                <a:solidFill>
                  <a:srgbClr val="4183C4"/>
                </a:solidFill>
                <a:effectLst/>
                <a:latin typeface="Consolas" panose="020B0609020204030204" pitchFamily="49" charset="0"/>
              </a:rPr>
              <a:t> marital))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geom_line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na.rm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TRUE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by_age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(age, prop, </a:t>
            </a:r>
            <a:r>
              <a:rPr kumimoji="0" lang="en-US" altLang="en-US" sz="2200" b="0" i="0" u="none" strike="noStrike" cap="none" normalizeH="0" baseline="0" dirty="0">
                <a:ln>
                  <a:noFill/>
                </a:ln>
                <a:solidFill>
                  <a:srgbClr val="902000"/>
                </a:solidFill>
                <a:effectLst/>
                <a:latin typeface="Consolas" panose="020B0609020204030204" pitchFamily="49" charset="0"/>
              </a:rPr>
              <a:t>color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fct_reorder2</a:t>
            </a:r>
            <a:r>
              <a:rPr kumimoji="0" lang="en-US" altLang="en-US" sz="2200" b="0" i="0" u="none" strike="noStrike" cap="none" normalizeH="0" baseline="0" dirty="0">
                <a:ln>
                  <a:noFill/>
                </a:ln>
                <a:solidFill>
                  <a:srgbClr val="4183C4"/>
                </a:solidFill>
                <a:effectLst/>
                <a:latin typeface="Consolas" panose="020B0609020204030204" pitchFamily="49" charset="0"/>
              </a:rPr>
              <a:t>(marital, age, prop)))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geom_line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labs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color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"marital"</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6103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1077-E6FE-4B62-B437-FF9327678C26}"/>
              </a:ext>
            </a:extLst>
          </p:cNvPr>
          <p:cNvSpPr>
            <a:spLocks noGrp="1"/>
          </p:cNvSpPr>
          <p:nvPr>
            <p:ph type="title"/>
          </p:nvPr>
        </p:nvSpPr>
        <p:spPr/>
        <p:txBody>
          <a:bodyPr/>
          <a:lstStyle/>
          <a:p>
            <a:r>
              <a:rPr lang="en-US" dirty="0"/>
              <a:t>fct_reorder2()</a:t>
            </a:r>
            <a:r>
              <a:rPr lang="en-US" sz="5400" dirty="0">
                <a:solidFill>
                  <a:schemeClr val="tx1"/>
                </a:solidFill>
              </a:rPr>
              <a:t> </a:t>
            </a:r>
            <a:endParaRPr lang="en-US" dirty="0"/>
          </a:p>
        </p:txBody>
      </p:sp>
      <p:pic>
        <p:nvPicPr>
          <p:cNvPr id="20482" name="Picture 2">
            <a:extLst>
              <a:ext uri="{FF2B5EF4-FFF2-40B4-BE49-F238E27FC236}">
                <a16:creationId xmlns:a16="http://schemas.microsoft.com/office/drawing/2014/main" id="{2D110205-43C2-416E-881E-FC531B2C2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28" y="2559997"/>
            <a:ext cx="5835494" cy="3601594"/>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33A16C7B-74FE-435B-9EB8-2A1A478439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716" y="2559997"/>
            <a:ext cx="5835494" cy="3601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011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7C67-ECA5-49B2-8BAB-E4B5AC5623F2}"/>
              </a:ext>
            </a:extLst>
          </p:cNvPr>
          <p:cNvSpPr>
            <a:spLocks noGrp="1"/>
          </p:cNvSpPr>
          <p:nvPr>
            <p:ph type="title"/>
          </p:nvPr>
        </p:nvSpPr>
        <p:spPr/>
        <p:txBody>
          <a:bodyPr/>
          <a:lstStyle/>
          <a:p>
            <a:r>
              <a:rPr lang="en-US" dirty="0" err="1"/>
              <a:t>fct_infreq</a:t>
            </a:r>
            <a:r>
              <a:rPr lang="en-US" dirty="0"/>
              <a:t>()</a:t>
            </a:r>
            <a:r>
              <a:rPr lang="en-US" sz="5400" dirty="0">
                <a:solidFill>
                  <a:schemeClr val="tx1"/>
                </a:solidFill>
              </a:rPr>
              <a:t> </a:t>
            </a:r>
            <a:endParaRPr lang="en-US" dirty="0"/>
          </a:p>
        </p:txBody>
      </p:sp>
      <p:sp>
        <p:nvSpPr>
          <p:cNvPr id="4" name="Rectangle 1">
            <a:extLst>
              <a:ext uri="{FF2B5EF4-FFF2-40B4-BE49-F238E27FC236}">
                <a16:creationId xmlns:a16="http://schemas.microsoft.com/office/drawing/2014/main" id="{F2883EA2-A904-411E-B7A5-2507D6087C17}"/>
              </a:ext>
            </a:extLst>
          </p:cNvPr>
          <p:cNvSpPr>
            <a:spLocks noChangeArrowheads="1"/>
          </p:cNvSpPr>
          <p:nvPr/>
        </p:nvSpPr>
        <p:spPr bwMode="auto">
          <a:xfrm>
            <a:off x="616696" y="2321004"/>
            <a:ext cx="5267468"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gss_cat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mutate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marital =</a:t>
            </a:r>
            <a:r>
              <a:rPr kumimoji="0" lang="en-US" altLang="en-US" sz="2400" b="0" i="0" u="none" strike="noStrike" cap="none" normalizeH="0" baseline="0" dirty="0">
                <a:ln>
                  <a:noFill/>
                </a:ln>
                <a:solidFill>
                  <a:srgbClr val="4183C4"/>
                </a:solidFill>
                <a:effectLst/>
                <a:latin typeface="Consolas" panose="020B0609020204030204" pitchFamily="49" charset="0"/>
              </a:rPr>
              <a:t> marital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fct_infreq</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fct_rev</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(marital))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geom_bar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21507" name="Picture 3">
            <a:extLst>
              <a:ext uri="{FF2B5EF4-FFF2-40B4-BE49-F238E27FC236}">
                <a16:creationId xmlns:a16="http://schemas.microsoft.com/office/drawing/2014/main" id="{E8CC0BB1-99B1-45EE-A81D-DFE7D9D82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290" y="1670936"/>
            <a:ext cx="5697014" cy="351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831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44C65B-C985-4D06-8E9F-11E08294FCA3}"/>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2271F3E0-F812-45ED-A6E9-753264DCF3FD}"/>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D52107F-3D5D-47F5-8F09-F77A6AD8219D}"/>
              </a:ext>
            </a:extLst>
          </p:cNvPr>
          <p:cNvSpPr txBox="1">
            <a:spLocks/>
          </p:cNvSpPr>
          <p:nvPr/>
        </p:nvSpPr>
        <p:spPr>
          <a:xfrm>
            <a:off x="342810"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modifying factor order</a:t>
            </a:r>
          </a:p>
        </p:txBody>
      </p:sp>
    </p:spTree>
    <p:extLst>
      <p:ext uri="{BB962C8B-B14F-4D97-AF65-F5344CB8AC3E}">
        <p14:creationId xmlns:p14="http://schemas.microsoft.com/office/powerpoint/2010/main" val="2561508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7CF2-124C-4ADC-B2AA-4C2B12E16B97}"/>
              </a:ext>
            </a:extLst>
          </p:cNvPr>
          <p:cNvSpPr>
            <a:spLocks noGrp="1"/>
          </p:cNvSpPr>
          <p:nvPr>
            <p:ph type="title"/>
          </p:nvPr>
        </p:nvSpPr>
        <p:spPr/>
        <p:txBody>
          <a:bodyPr/>
          <a:lstStyle/>
          <a:p>
            <a:r>
              <a:rPr lang="en-US" dirty="0"/>
              <a:t>Modifying factor levels</a:t>
            </a:r>
          </a:p>
        </p:txBody>
      </p:sp>
      <p:sp>
        <p:nvSpPr>
          <p:cNvPr id="5" name="Rectangle 4">
            <a:extLst>
              <a:ext uri="{FF2B5EF4-FFF2-40B4-BE49-F238E27FC236}">
                <a16:creationId xmlns:a16="http://schemas.microsoft.com/office/drawing/2014/main" id="{19DBC52C-1EFE-474D-91B9-AC2B961E888B}"/>
              </a:ext>
            </a:extLst>
          </p:cNvPr>
          <p:cNvSpPr/>
          <p:nvPr/>
        </p:nvSpPr>
        <p:spPr>
          <a:xfrm>
            <a:off x="1024128" y="1895198"/>
            <a:ext cx="6096000" cy="4154984"/>
          </a:xfrm>
          <a:prstGeom prst="rect">
            <a:avLst/>
          </a:prstGeom>
          <a:solidFill>
            <a:srgbClr val="F7F7F7"/>
          </a:solidFill>
        </p:spPr>
        <p:txBody>
          <a:bodyPr>
            <a:spAutoFit/>
          </a:bodyPr>
          <a:lstStyle/>
          <a:p>
            <a:r>
              <a:rPr lang="en-US" altLang="en-US" sz="2400" dirty="0" err="1">
                <a:solidFill>
                  <a:srgbClr val="4183C4"/>
                </a:solidFill>
                <a:latin typeface="Consolas" panose="020B0609020204030204" pitchFamily="49" charset="0"/>
              </a:rPr>
              <a:t>gss_cat</a:t>
            </a:r>
            <a:r>
              <a:rPr lang="en-US" altLang="en-US" sz="2400" dirty="0">
                <a:solidFill>
                  <a:srgbClr val="4183C4"/>
                </a:solidFill>
                <a:latin typeface="Consolas" panose="020B0609020204030204" pitchFamily="49" charset="0"/>
              </a:rPr>
              <a:t> </a:t>
            </a:r>
            <a:r>
              <a:rPr lang="en-US" altLang="en-US" sz="2400" dirty="0">
                <a:solidFill>
                  <a:srgbClr val="666666"/>
                </a:solidFill>
                <a:latin typeface="Consolas" panose="020B0609020204030204" pitchFamily="49" charset="0"/>
              </a:rPr>
              <a:t>%&gt;%</a:t>
            </a:r>
            <a:r>
              <a:rPr lang="en-US" altLang="en-US" sz="2400"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count</a:t>
            </a:r>
            <a:r>
              <a:rPr lang="en-US" altLang="en-US" sz="2400" dirty="0">
                <a:solidFill>
                  <a:srgbClr val="4183C4"/>
                </a:solidFill>
                <a:latin typeface="Consolas" panose="020B0609020204030204" pitchFamily="49" charset="0"/>
              </a:rPr>
              <a:t>(</a:t>
            </a:r>
            <a:r>
              <a:rPr lang="en-US" altLang="en-US" sz="2400" dirty="0" err="1">
                <a:solidFill>
                  <a:srgbClr val="4183C4"/>
                </a:solidFill>
                <a:latin typeface="Consolas" panose="020B0609020204030204" pitchFamily="49" charset="0"/>
              </a:rPr>
              <a:t>partyid</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r>
              <a:rPr lang="en-US" sz="2400" i="1" dirty="0">
                <a:solidFill>
                  <a:srgbClr val="60A0B0"/>
                </a:solidFill>
                <a:latin typeface="Consolas" panose="020B0609020204030204" pitchFamily="49" charset="0"/>
              </a:rPr>
              <a:t>#&gt; # A </a:t>
            </a:r>
            <a:r>
              <a:rPr lang="en-US" sz="2400" i="1" dirty="0" err="1">
                <a:solidFill>
                  <a:srgbClr val="60A0B0"/>
                </a:solidFill>
                <a:latin typeface="Consolas" panose="020B0609020204030204" pitchFamily="49" charset="0"/>
              </a:rPr>
              <a:t>tibble</a:t>
            </a:r>
            <a:r>
              <a:rPr lang="en-US" sz="2400" i="1" dirty="0">
                <a:solidFill>
                  <a:srgbClr val="60A0B0"/>
                </a:solidFill>
                <a:latin typeface="Consolas" panose="020B0609020204030204" pitchFamily="49" charset="0"/>
              </a:rPr>
              <a:t>: 10 x 2</a:t>
            </a:r>
          </a:p>
          <a:p>
            <a:r>
              <a:rPr lang="en-US" sz="2400" i="1" dirty="0">
                <a:solidFill>
                  <a:srgbClr val="60A0B0"/>
                </a:solidFill>
                <a:latin typeface="Consolas" panose="020B0609020204030204" pitchFamily="49" charset="0"/>
              </a:rPr>
              <a:t>#&gt;   </a:t>
            </a:r>
            <a:r>
              <a:rPr lang="en-US" sz="2400" i="1" dirty="0" err="1">
                <a:solidFill>
                  <a:srgbClr val="60A0B0"/>
                </a:solidFill>
                <a:latin typeface="Consolas" panose="020B0609020204030204" pitchFamily="49" charset="0"/>
              </a:rPr>
              <a:t>partyid</a:t>
            </a:r>
            <a:r>
              <a:rPr lang="en-US" sz="2400" i="1" dirty="0">
                <a:solidFill>
                  <a:srgbClr val="60A0B0"/>
                </a:solidFill>
                <a:latin typeface="Consolas" panose="020B0609020204030204" pitchFamily="49" charset="0"/>
              </a:rPr>
              <a:t>                n</a:t>
            </a:r>
          </a:p>
          <a:p>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fct</a:t>
            </a:r>
            <a:r>
              <a:rPr lang="en-US" sz="2400" i="1" dirty="0">
                <a:solidFill>
                  <a:srgbClr val="60A0B0"/>
                </a:solidFill>
                <a:latin typeface="Consolas" panose="020B0609020204030204" pitchFamily="49" charset="0"/>
              </a:rPr>
              <a:t>&gt;              &lt;int&gt;</a:t>
            </a:r>
          </a:p>
          <a:p>
            <a:r>
              <a:rPr lang="en-US" sz="2400" i="1" dirty="0">
                <a:solidFill>
                  <a:srgbClr val="60A0B0"/>
                </a:solidFill>
                <a:latin typeface="Consolas" panose="020B0609020204030204" pitchFamily="49" charset="0"/>
              </a:rPr>
              <a:t>#&gt; 1 No answer            154</a:t>
            </a:r>
          </a:p>
          <a:p>
            <a:r>
              <a:rPr lang="en-US" sz="2400" i="1" dirty="0">
                <a:solidFill>
                  <a:srgbClr val="60A0B0"/>
                </a:solidFill>
                <a:latin typeface="Consolas" panose="020B0609020204030204" pitchFamily="49" charset="0"/>
              </a:rPr>
              <a:t>#&gt; 2 Don't know             1</a:t>
            </a:r>
          </a:p>
          <a:p>
            <a:r>
              <a:rPr lang="en-US" sz="2400" i="1" dirty="0">
                <a:solidFill>
                  <a:srgbClr val="60A0B0"/>
                </a:solidFill>
                <a:latin typeface="Consolas" panose="020B0609020204030204" pitchFamily="49" charset="0"/>
              </a:rPr>
              <a:t>#&gt; 3 Other party          393</a:t>
            </a:r>
          </a:p>
          <a:p>
            <a:r>
              <a:rPr lang="en-US" sz="2400" i="1" dirty="0">
                <a:solidFill>
                  <a:srgbClr val="60A0B0"/>
                </a:solidFill>
                <a:latin typeface="Consolas" panose="020B0609020204030204" pitchFamily="49" charset="0"/>
              </a:rPr>
              <a:t>#&gt; 4 Strong republican   2314</a:t>
            </a:r>
          </a:p>
          <a:p>
            <a:r>
              <a:rPr lang="en-US" sz="2400" i="1" dirty="0">
                <a:solidFill>
                  <a:srgbClr val="60A0B0"/>
                </a:solidFill>
                <a:latin typeface="Consolas" panose="020B0609020204030204" pitchFamily="49" charset="0"/>
              </a:rPr>
              <a:t>#&gt; 5 Not str republican  3032</a:t>
            </a:r>
          </a:p>
          <a:p>
            <a:r>
              <a:rPr lang="en-US" sz="2400" i="1" dirty="0">
                <a:solidFill>
                  <a:srgbClr val="60A0B0"/>
                </a:solidFill>
                <a:latin typeface="Consolas" panose="020B0609020204030204" pitchFamily="49" charset="0"/>
              </a:rPr>
              <a:t>#&gt; 6 </a:t>
            </a:r>
            <a:r>
              <a:rPr lang="en-US" sz="2400" i="1" dirty="0" err="1">
                <a:solidFill>
                  <a:srgbClr val="60A0B0"/>
                </a:solidFill>
                <a:latin typeface="Consolas" panose="020B0609020204030204" pitchFamily="49" charset="0"/>
              </a:rPr>
              <a:t>Ind,near</a:t>
            </a:r>
            <a:r>
              <a:rPr lang="en-US" sz="2400" i="1" dirty="0">
                <a:solidFill>
                  <a:srgbClr val="60A0B0"/>
                </a:solidFill>
                <a:latin typeface="Consolas" panose="020B0609020204030204" pitchFamily="49" charset="0"/>
              </a:rPr>
              <a:t> rep        1791</a:t>
            </a:r>
          </a:p>
          <a:p>
            <a:r>
              <a:rPr lang="en-US" sz="2400" i="1" dirty="0">
                <a:solidFill>
                  <a:srgbClr val="60A0B0"/>
                </a:solidFill>
                <a:latin typeface="Consolas" panose="020B0609020204030204" pitchFamily="49" charset="0"/>
              </a:rPr>
              <a:t>#&gt; # … with 4 more rows</a:t>
            </a:r>
          </a:p>
        </p:txBody>
      </p:sp>
    </p:spTree>
    <p:extLst>
      <p:ext uri="{BB962C8B-B14F-4D97-AF65-F5344CB8AC3E}">
        <p14:creationId xmlns:p14="http://schemas.microsoft.com/office/powerpoint/2010/main" val="3688784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BAF4-E51D-4672-B304-173B7AC7F1E4}"/>
              </a:ext>
            </a:extLst>
          </p:cNvPr>
          <p:cNvSpPr>
            <a:spLocks noGrp="1"/>
          </p:cNvSpPr>
          <p:nvPr>
            <p:ph type="title"/>
          </p:nvPr>
        </p:nvSpPr>
        <p:spPr/>
        <p:txBody>
          <a:bodyPr/>
          <a:lstStyle/>
          <a:p>
            <a:r>
              <a:rPr lang="en-US" dirty="0" err="1"/>
              <a:t>Fct_recode</a:t>
            </a:r>
            <a:r>
              <a:rPr lang="en-US" dirty="0"/>
              <a:t>()</a:t>
            </a:r>
          </a:p>
        </p:txBody>
      </p:sp>
      <p:sp>
        <p:nvSpPr>
          <p:cNvPr id="5" name="Rectangle 4">
            <a:extLst>
              <a:ext uri="{FF2B5EF4-FFF2-40B4-BE49-F238E27FC236}">
                <a16:creationId xmlns:a16="http://schemas.microsoft.com/office/drawing/2014/main" id="{C7DCC64E-1A6A-4651-BE85-12792BD0AA0F}"/>
              </a:ext>
            </a:extLst>
          </p:cNvPr>
          <p:cNvSpPr/>
          <p:nvPr/>
        </p:nvSpPr>
        <p:spPr>
          <a:xfrm>
            <a:off x="1235964" y="1795076"/>
            <a:ext cx="9720072" cy="5062924"/>
          </a:xfrm>
          <a:prstGeom prst="rect">
            <a:avLst/>
          </a:prstGeom>
          <a:solidFill>
            <a:srgbClr val="F7F7F7"/>
          </a:solidFill>
        </p:spPr>
        <p:txBody>
          <a:bodyPr wrap="square">
            <a:spAutoFit/>
          </a:bodyPr>
          <a:lstStyle/>
          <a:p>
            <a:r>
              <a:rPr lang="en-US" altLang="en-US" sz="1900" dirty="0" err="1">
                <a:solidFill>
                  <a:srgbClr val="4183C4"/>
                </a:solidFill>
                <a:latin typeface="Consolas" panose="020B0609020204030204" pitchFamily="49" charset="0"/>
              </a:rPr>
              <a:t>gss_cat</a:t>
            </a:r>
            <a:r>
              <a:rPr lang="en-US" altLang="en-US" sz="1900" dirty="0">
                <a:solidFill>
                  <a:srgbClr val="4183C4"/>
                </a:solidFill>
                <a:latin typeface="Consolas" panose="020B0609020204030204" pitchFamily="49" charset="0"/>
              </a:rPr>
              <a:t> </a:t>
            </a:r>
            <a:r>
              <a:rPr lang="en-US" altLang="en-US" sz="1900" dirty="0">
                <a:solidFill>
                  <a:srgbClr val="666666"/>
                </a:solidFill>
                <a:latin typeface="Consolas" panose="020B0609020204030204" pitchFamily="49" charset="0"/>
              </a:rPr>
              <a:t>%&gt;%</a:t>
            </a:r>
            <a:r>
              <a:rPr lang="en-US" altLang="en-US" sz="1900" dirty="0">
                <a:solidFill>
                  <a:srgbClr val="333333"/>
                </a:solidFill>
                <a:latin typeface="Consolas" panose="020B0609020204030204" pitchFamily="49" charset="0"/>
              </a:rPr>
              <a:t> </a:t>
            </a:r>
          </a:p>
          <a:p>
            <a:r>
              <a:rPr lang="en-US" altLang="en-US" sz="1900" b="1" dirty="0">
                <a:solidFill>
                  <a:srgbClr val="333333"/>
                </a:solidFill>
                <a:latin typeface="Consolas" panose="020B0609020204030204" pitchFamily="49" charset="0"/>
              </a:rPr>
              <a:t>  </a:t>
            </a:r>
            <a:r>
              <a:rPr lang="en-US" altLang="en-US" sz="1900" b="1" dirty="0">
                <a:solidFill>
                  <a:srgbClr val="007020"/>
                </a:solidFill>
                <a:latin typeface="Consolas" panose="020B0609020204030204" pitchFamily="49" charset="0"/>
              </a:rPr>
              <a:t>mutate</a:t>
            </a:r>
            <a:r>
              <a:rPr lang="en-US" altLang="en-US" sz="1900" dirty="0">
                <a:solidFill>
                  <a:srgbClr val="4183C4"/>
                </a:solidFill>
                <a:latin typeface="Consolas" panose="020B0609020204030204" pitchFamily="49" charset="0"/>
              </a:rPr>
              <a:t>(</a:t>
            </a:r>
            <a:r>
              <a:rPr lang="en-US" altLang="en-US" sz="1900" dirty="0" err="1">
                <a:solidFill>
                  <a:srgbClr val="902000"/>
                </a:solidFill>
                <a:latin typeface="Consolas" panose="020B0609020204030204" pitchFamily="49" charset="0"/>
              </a:rPr>
              <a:t>partyid</a:t>
            </a:r>
            <a:r>
              <a:rPr lang="en-US" altLang="en-US" sz="1900" dirty="0">
                <a:solidFill>
                  <a:srgbClr val="902000"/>
                </a:solidFill>
                <a:latin typeface="Consolas" panose="020B0609020204030204" pitchFamily="49" charset="0"/>
              </a:rPr>
              <a:t> =</a:t>
            </a:r>
            <a:r>
              <a:rPr lang="en-US" altLang="en-US" sz="1900" dirty="0">
                <a:solidFill>
                  <a:srgbClr val="4183C4"/>
                </a:solidFill>
                <a:latin typeface="Consolas" panose="020B0609020204030204" pitchFamily="49" charset="0"/>
              </a:rPr>
              <a:t> </a:t>
            </a:r>
            <a:r>
              <a:rPr lang="en-US" altLang="en-US" sz="1900" b="1" dirty="0" err="1">
                <a:solidFill>
                  <a:srgbClr val="007020"/>
                </a:solidFill>
                <a:latin typeface="Consolas" panose="020B0609020204030204" pitchFamily="49" charset="0"/>
              </a:rPr>
              <a:t>fct_recode</a:t>
            </a:r>
            <a:r>
              <a:rPr lang="en-US" altLang="en-US" sz="1900" dirty="0">
                <a:solidFill>
                  <a:srgbClr val="4183C4"/>
                </a:solidFill>
                <a:latin typeface="Consolas" panose="020B0609020204030204" pitchFamily="49" charset="0"/>
              </a:rPr>
              <a:t>(</a:t>
            </a:r>
            <a:r>
              <a:rPr lang="en-US" altLang="en-US" sz="1900" dirty="0" err="1">
                <a:solidFill>
                  <a:srgbClr val="4183C4"/>
                </a:solidFill>
                <a:latin typeface="Consolas" panose="020B0609020204030204" pitchFamily="49" charset="0"/>
              </a:rPr>
              <a:t>partyid</a:t>
            </a:r>
            <a:r>
              <a:rPr lang="en-US" altLang="en-US" sz="1900" dirty="0">
                <a:solidFill>
                  <a:srgbClr val="4183C4"/>
                </a:solidFill>
                <a:latin typeface="Consolas" panose="020B0609020204030204" pitchFamily="49" charset="0"/>
              </a:rPr>
              <a:t>,</a:t>
            </a:r>
            <a:r>
              <a:rPr lang="en-US" altLang="en-US" sz="1900" dirty="0">
                <a:solidFill>
                  <a:srgbClr val="333333"/>
                </a:solidFill>
                <a:latin typeface="Consolas" panose="020B0609020204030204" pitchFamily="49" charset="0"/>
              </a:rPr>
              <a:t> </a:t>
            </a:r>
          </a:p>
          <a:p>
            <a:r>
              <a:rPr lang="en-US" altLang="en-US" sz="1900" dirty="0">
                <a:solidFill>
                  <a:srgbClr val="333333"/>
                </a:solidFill>
                <a:latin typeface="Consolas" panose="020B0609020204030204" pitchFamily="49" charset="0"/>
              </a:rPr>
              <a:t>	</a:t>
            </a:r>
            <a:r>
              <a:rPr lang="en-US" altLang="en-US" sz="1900" dirty="0">
                <a:solidFill>
                  <a:srgbClr val="4070A0"/>
                </a:solidFill>
                <a:latin typeface="Consolas" panose="020B0609020204030204" pitchFamily="49" charset="0"/>
              </a:rPr>
              <a:t>"Republican, strong"</a:t>
            </a:r>
            <a:r>
              <a:rPr lang="en-US" altLang="en-US" sz="1900" dirty="0">
                <a:solidFill>
                  <a:srgbClr val="4183C4"/>
                </a:solidFill>
                <a:latin typeface="Consolas" panose="020B0609020204030204" pitchFamily="49" charset="0"/>
              </a:rPr>
              <a:t> =</a:t>
            </a:r>
            <a:r>
              <a:rPr lang="en-US" altLang="en-US" sz="1900" dirty="0">
                <a:solidFill>
                  <a:srgbClr val="4070A0"/>
                </a:solidFill>
                <a:latin typeface="Consolas" panose="020B0609020204030204" pitchFamily="49" charset="0"/>
              </a:rPr>
              <a:t> "Strong republican"</a:t>
            </a:r>
            <a:r>
              <a:rPr lang="en-US" altLang="en-US" sz="1900" dirty="0">
                <a:solidFill>
                  <a:srgbClr val="4183C4"/>
                </a:solidFill>
                <a:latin typeface="Consolas" panose="020B0609020204030204" pitchFamily="49" charset="0"/>
              </a:rPr>
              <a:t>,</a:t>
            </a:r>
            <a:r>
              <a:rPr lang="en-US" altLang="en-US" sz="1900" dirty="0">
                <a:solidFill>
                  <a:srgbClr val="333333"/>
                </a:solidFill>
                <a:latin typeface="Consolas" panose="020B0609020204030204" pitchFamily="49" charset="0"/>
              </a:rPr>
              <a:t> </a:t>
            </a:r>
          </a:p>
          <a:p>
            <a:r>
              <a:rPr lang="en-US" altLang="en-US" sz="1900" dirty="0">
                <a:solidFill>
                  <a:srgbClr val="333333"/>
                </a:solidFill>
                <a:latin typeface="Consolas" panose="020B0609020204030204" pitchFamily="49" charset="0"/>
              </a:rPr>
              <a:t>	</a:t>
            </a:r>
            <a:r>
              <a:rPr lang="en-US" altLang="en-US" sz="1900" dirty="0">
                <a:solidFill>
                  <a:srgbClr val="4070A0"/>
                </a:solidFill>
                <a:latin typeface="Consolas" panose="020B0609020204030204" pitchFamily="49" charset="0"/>
              </a:rPr>
              <a:t>"Republican, weak"</a:t>
            </a:r>
            <a:r>
              <a:rPr lang="en-US" altLang="en-US" sz="1900" dirty="0">
                <a:solidFill>
                  <a:srgbClr val="4183C4"/>
                </a:solidFill>
                <a:latin typeface="Consolas" panose="020B0609020204030204" pitchFamily="49" charset="0"/>
              </a:rPr>
              <a:t> =</a:t>
            </a:r>
            <a:r>
              <a:rPr lang="en-US" altLang="en-US" sz="1900" dirty="0">
                <a:solidFill>
                  <a:srgbClr val="4070A0"/>
                </a:solidFill>
                <a:latin typeface="Consolas" panose="020B0609020204030204" pitchFamily="49" charset="0"/>
              </a:rPr>
              <a:t> "Not str republican"</a:t>
            </a:r>
            <a:r>
              <a:rPr lang="en-US" altLang="en-US" sz="1900" dirty="0">
                <a:solidFill>
                  <a:srgbClr val="4183C4"/>
                </a:solidFill>
                <a:latin typeface="Consolas" panose="020B0609020204030204" pitchFamily="49" charset="0"/>
              </a:rPr>
              <a:t>,</a:t>
            </a:r>
            <a:r>
              <a:rPr lang="en-US" altLang="en-US" sz="1900" dirty="0">
                <a:solidFill>
                  <a:srgbClr val="333333"/>
                </a:solidFill>
                <a:latin typeface="Consolas" panose="020B0609020204030204" pitchFamily="49" charset="0"/>
              </a:rPr>
              <a:t> </a:t>
            </a:r>
          </a:p>
          <a:p>
            <a:r>
              <a:rPr lang="en-US" altLang="en-US" sz="1900" dirty="0">
                <a:solidFill>
                  <a:srgbClr val="333333"/>
                </a:solidFill>
                <a:latin typeface="Consolas" panose="020B0609020204030204" pitchFamily="49" charset="0"/>
              </a:rPr>
              <a:t>	</a:t>
            </a:r>
            <a:r>
              <a:rPr lang="en-US" altLang="en-US" sz="1900" dirty="0">
                <a:solidFill>
                  <a:srgbClr val="4070A0"/>
                </a:solidFill>
                <a:latin typeface="Consolas" panose="020B0609020204030204" pitchFamily="49" charset="0"/>
              </a:rPr>
              <a:t>"Independent, near rep"</a:t>
            </a:r>
            <a:r>
              <a:rPr lang="en-US" altLang="en-US" sz="1900" dirty="0">
                <a:solidFill>
                  <a:srgbClr val="4183C4"/>
                </a:solidFill>
                <a:latin typeface="Consolas" panose="020B0609020204030204" pitchFamily="49" charset="0"/>
              </a:rPr>
              <a:t> =</a:t>
            </a:r>
            <a:r>
              <a:rPr lang="en-US" altLang="en-US" sz="1900" dirty="0">
                <a:solidFill>
                  <a:srgbClr val="4070A0"/>
                </a:solidFill>
                <a:latin typeface="Consolas" panose="020B0609020204030204" pitchFamily="49" charset="0"/>
              </a:rPr>
              <a:t> "</a:t>
            </a:r>
            <a:r>
              <a:rPr lang="en-US" altLang="en-US" sz="1900" dirty="0" err="1">
                <a:solidFill>
                  <a:srgbClr val="4070A0"/>
                </a:solidFill>
                <a:latin typeface="Consolas" panose="020B0609020204030204" pitchFamily="49" charset="0"/>
              </a:rPr>
              <a:t>Ind,near</a:t>
            </a:r>
            <a:r>
              <a:rPr lang="en-US" altLang="en-US" sz="1900" dirty="0">
                <a:solidFill>
                  <a:srgbClr val="4070A0"/>
                </a:solidFill>
                <a:latin typeface="Consolas" panose="020B0609020204030204" pitchFamily="49" charset="0"/>
              </a:rPr>
              <a:t> rep"</a:t>
            </a:r>
            <a:r>
              <a:rPr lang="en-US" altLang="en-US" sz="1900" dirty="0">
                <a:solidFill>
                  <a:srgbClr val="4183C4"/>
                </a:solidFill>
                <a:latin typeface="Consolas" panose="020B0609020204030204" pitchFamily="49" charset="0"/>
              </a:rPr>
              <a:t>,</a:t>
            </a:r>
            <a:r>
              <a:rPr lang="en-US" altLang="en-US" sz="1900" dirty="0">
                <a:solidFill>
                  <a:srgbClr val="333333"/>
                </a:solidFill>
                <a:latin typeface="Consolas" panose="020B0609020204030204" pitchFamily="49" charset="0"/>
              </a:rPr>
              <a:t> </a:t>
            </a:r>
          </a:p>
          <a:p>
            <a:r>
              <a:rPr lang="en-US" altLang="en-US" sz="1900" dirty="0">
                <a:solidFill>
                  <a:srgbClr val="333333"/>
                </a:solidFill>
                <a:latin typeface="Consolas" panose="020B0609020204030204" pitchFamily="49" charset="0"/>
              </a:rPr>
              <a:t>	</a:t>
            </a:r>
            <a:r>
              <a:rPr lang="en-US" altLang="en-US" sz="1900" dirty="0">
                <a:solidFill>
                  <a:srgbClr val="4070A0"/>
                </a:solidFill>
                <a:latin typeface="Consolas" panose="020B0609020204030204" pitchFamily="49" charset="0"/>
              </a:rPr>
              <a:t>"Independent, near dem"</a:t>
            </a:r>
            <a:r>
              <a:rPr lang="en-US" altLang="en-US" sz="1900" dirty="0">
                <a:solidFill>
                  <a:srgbClr val="4183C4"/>
                </a:solidFill>
                <a:latin typeface="Consolas" panose="020B0609020204030204" pitchFamily="49" charset="0"/>
              </a:rPr>
              <a:t> =</a:t>
            </a:r>
            <a:r>
              <a:rPr lang="en-US" altLang="en-US" sz="1900" dirty="0">
                <a:solidFill>
                  <a:srgbClr val="4070A0"/>
                </a:solidFill>
                <a:latin typeface="Consolas" panose="020B0609020204030204" pitchFamily="49" charset="0"/>
              </a:rPr>
              <a:t> "</a:t>
            </a:r>
            <a:r>
              <a:rPr lang="en-US" altLang="en-US" sz="1900" dirty="0" err="1">
                <a:solidFill>
                  <a:srgbClr val="4070A0"/>
                </a:solidFill>
                <a:latin typeface="Consolas" panose="020B0609020204030204" pitchFamily="49" charset="0"/>
              </a:rPr>
              <a:t>Ind,near</a:t>
            </a:r>
            <a:r>
              <a:rPr lang="en-US" altLang="en-US" sz="1900" dirty="0">
                <a:solidFill>
                  <a:srgbClr val="4070A0"/>
                </a:solidFill>
                <a:latin typeface="Consolas" panose="020B0609020204030204" pitchFamily="49" charset="0"/>
              </a:rPr>
              <a:t> dem"</a:t>
            </a:r>
            <a:r>
              <a:rPr lang="en-US" altLang="en-US" sz="1900" dirty="0">
                <a:solidFill>
                  <a:srgbClr val="4183C4"/>
                </a:solidFill>
                <a:latin typeface="Consolas" panose="020B0609020204030204" pitchFamily="49" charset="0"/>
              </a:rPr>
              <a:t>,</a:t>
            </a:r>
            <a:r>
              <a:rPr lang="en-US" altLang="en-US" sz="1900" dirty="0">
                <a:solidFill>
                  <a:srgbClr val="333333"/>
                </a:solidFill>
                <a:latin typeface="Consolas" panose="020B0609020204030204" pitchFamily="49" charset="0"/>
              </a:rPr>
              <a:t> </a:t>
            </a:r>
          </a:p>
          <a:p>
            <a:r>
              <a:rPr lang="en-US" altLang="en-US" sz="1900" dirty="0">
                <a:solidFill>
                  <a:srgbClr val="333333"/>
                </a:solidFill>
                <a:latin typeface="Consolas" panose="020B0609020204030204" pitchFamily="49" charset="0"/>
              </a:rPr>
              <a:t>	</a:t>
            </a:r>
            <a:r>
              <a:rPr lang="en-US" altLang="en-US" sz="1900" dirty="0">
                <a:solidFill>
                  <a:srgbClr val="4070A0"/>
                </a:solidFill>
                <a:latin typeface="Consolas" panose="020B0609020204030204" pitchFamily="49" charset="0"/>
              </a:rPr>
              <a:t>"Democrat, weak"</a:t>
            </a:r>
            <a:r>
              <a:rPr lang="en-US" altLang="en-US" sz="1900" dirty="0">
                <a:solidFill>
                  <a:srgbClr val="4183C4"/>
                </a:solidFill>
                <a:latin typeface="Consolas" panose="020B0609020204030204" pitchFamily="49" charset="0"/>
              </a:rPr>
              <a:t> =</a:t>
            </a:r>
            <a:r>
              <a:rPr lang="en-US" altLang="en-US" sz="1900" dirty="0">
                <a:solidFill>
                  <a:srgbClr val="4070A0"/>
                </a:solidFill>
                <a:latin typeface="Consolas" panose="020B0609020204030204" pitchFamily="49" charset="0"/>
              </a:rPr>
              <a:t> "Not str democrat"</a:t>
            </a:r>
            <a:r>
              <a:rPr lang="en-US" altLang="en-US" sz="1900" dirty="0">
                <a:solidFill>
                  <a:srgbClr val="4183C4"/>
                </a:solidFill>
                <a:latin typeface="Consolas" panose="020B0609020204030204" pitchFamily="49" charset="0"/>
              </a:rPr>
              <a:t>,</a:t>
            </a:r>
            <a:r>
              <a:rPr lang="en-US" altLang="en-US" sz="1900" dirty="0">
                <a:solidFill>
                  <a:srgbClr val="333333"/>
                </a:solidFill>
                <a:latin typeface="Consolas" panose="020B0609020204030204" pitchFamily="49" charset="0"/>
              </a:rPr>
              <a:t> </a:t>
            </a:r>
          </a:p>
          <a:p>
            <a:r>
              <a:rPr lang="en-US" altLang="en-US" sz="1900" dirty="0">
                <a:solidFill>
                  <a:srgbClr val="333333"/>
                </a:solidFill>
                <a:latin typeface="Consolas" panose="020B0609020204030204" pitchFamily="49" charset="0"/>
              </a:rPr>
              <a:t>	</a:t>
            </a:r>
            <a:r>
              <a:rPr lang="en-US" altLang="en-US" sz="1900" dirty="0">
                <a:solidFill>
                  <a:srgbClr val="4070A0"/>
                </a:solidFill>
                <a:latin typeface="Consolas" panose="020B0609020204030204" pitchFamily="49" charset="0"/>
              </a:rPr>
              <a:t>"Democrat, strong"</a:t>
            </a:r>
            <a:r>
              <a:rPr lang="en-US" altLang="en-US" sz="1900" dirty="0">
                <a:solidFill>
                  <a:srgbClr val="4183C4"/>
                </a:solidFill>
                <a:latin typeface="Consolas" panose="020B0609020204030204" pitchFamily="49" charset="0"/>
              </a:rPr>
              <a:t> =</a:t>
            </a:r>
            <a:r>
              <a:rPr lang="en-US" altLang="en-US" sz="1900" dirty="0">
                <a:solidFill>
                  <a:srgbClr val="4070A0"/>
                </a:solidFill>
                <a:latin typeface="Consolas" panose="020B0609020204030204" pitchFamily="49" charset="0"/>
              </a:rPr>
              <a:t> "Strong democrat"</a:t>
            </a:r>
            <a:r>
              <a:rPr lang="en-US" altLang="en-US" sz="1900" dirty="0">
                <a:solidFill>
                  <a:srgbClr val="333333"/>
                </a:solidFill>
                <a:latin typeface="Consolas" panose="020B0609020204030204" pitchFamily="49" charset="0"/>
              </a:rPr>
              <a:t> </a:t>
            </a:r>
            <a:r>
              <a:rPr lang="en-US" altLang="en-US" sz="1900" dirty="0">
                <a:solidFill>
                  <a:srgbClr val="4183C4"/>
                </a:solidFill>
                <a:latin typeface="Consolas" panose="020B0609020204030204" pitchFamily="49" charset="0"/>
              </a:rPr>
              <a:t>)) </a:t>
            </a:r>
            <a:r>
              <a:rPr lang="en-US" altLang="en-US" sz="1900" dirty="0">
                <a:solidFill>
                  <a:srgbClr val="666666"/>
                </a:solidFill>
                <a:latin typeface="Consolas" panose="020B0609020204030204" pitchFamily="49" charset="0"/>
              </a:rPr>
              <a:t>%&gt;%</a:t>
            </a:r>
            <a:r>
              <a:rPr lang="en-US" altLang="en-US" sz="1900" dirty="0">
                <a:solidFill>
                  <a:srgbClr val="333333"/>
                </a:solidFill>
                <a:latin typeface="Consolas" panose="020B0609020204030204" pitchFamily="49" charset="0"/>
              </a:rPr>
              <a:t> </a:t>
            </a:r>
          </a:p>
          <a:p>
            <a:r>
              <a:rPr lang="en-US" altLang="en-US" sz="1900" b="1" dirty="0">
                <a:solidFill>
                  <a:srgbClr val="333333"/>
                </a:solidFill>
                <a:latin typeface="Consolas" panose="020B0609020204030204" pitchFamily="49" charset="0"/>
              </a:rPr>
              <a:t>  </a:t>
            </a:r>
            <a:r>
              <a:rPr lang="en-US" altLang="en-US" sz="1900" b="1" dirty="0">
                <a:solidFill>
                  <a:srgbClr val="007020"/>
                </a:solidFill>
                <a:latin typeface="Consolas" panose="020B0609020204030204" pitchFamily="49" charset="0"/>
              </a:rPr>
              <a:t>count</a:t>
            </a:r>
            <a:r>
              <a:rPr lang="en-US" altLang="en-US" sz="1900" dirty="0">
                <a:solidFill>
                  <a:srgbClr val="4183C4"/>
                </a:solidFill>
                <a:latin typeface="Consolas" panose="020B0609020204030204" pitchFamily="49" charset="0"/>
              </a:rPr>
              <a:t>(</a:t>
            </a:r>
            <a:r>
              <a:rPr lang="en-US" altLang="en-US" sz="1900" dirty="0" err="1">
                <a:solidFill>
                  <a:srgbClr val="4183C4"/>
                </a:solidFill>
                <a:latin typeface="Consolas" panose="020B0609020204030204" pitchFamily="49" charset="0"/>
              </a:rPr>
              <a:t>partyid</a:t>
            </a:r>
            <a:r>
              <a:rPr lang="en-US" altLang="en-US" sz="1900" dirty="0">
                <a:solidFill>
                  <a:srgbClr val="4183C4"/>
                </a:solidFill>
                <a:latin typeface="Consolas" panose="020B0609020204030204" pitchFamily="49" charset="0"/>
              </a:rPr>
              <a:t>) </a:t>
            </a:r>
          </a:p>
          <a:p>
            <a:r>
              <a:rPr lang="en-US" sz="1900" i="1" dirty="0">
                <a:solidFill>
                  <a:srgbClr val="60A0B0"/>
                </a:solidFill>
                <a:latin typeface="Consolas" panose="020B0609020204030204" pitchFamily="49" charset="0"/>
              </a:rPr>
              <a:t>#&gt; # A </a:t>
            </a:r>
            <a:r>
              <a:rPr lang="en-US" sz="1900" i="1" dirty="0" err="1">
                <a:solidFill>
                  <a:srgbClr val="60A0B0"/>
                </a:solidFill>
                <a:latin typeface="Consolas" panose="020B0609020204030204" pitchFamily="49" charset="0"/>
              </a:rPr>
              <a:t>tibble</a:t>
            </a:r>
            <a:r>
              <a:rPr lang="en-US" sz="1900" i="1" dirty="0">
                <a:solidFill>
                  <a:srgbClr val="60A0B0"/>
                </a:solidFill>
                <a:latin typeface="Consolas" panose="020B0609020204030204" pitchFamily="49" charset="0"/>
              </a:rPr>
              <a:t>: 10 x 2</a:t>
            </a:r>
          </a:p>
          <a:p>
            <a:r>
              <a:rPr lang="en-US" sz="1900" i="1" dirty="0">
                <a:solidFill>
                  <a:srgbClr val="60A0B0"/>
                </a:solidFill>
                <a:latin typeface="Consolas" panose="020B0609020204030204" pitchFamily="49" charset="0"/>
              </a:rPr>
              <a:t>#&gt;   </a:t>
            </a:r>
            <a:r>
              <a:rPr lang="en-US" sz="1900" i="1" dirty="0" err="1">
                <a:solidFill>
                  <a:srgbClr val="60A0B0"/>
                </a:solidFill>
                <a:latin typeface="Consolas" panose="020B0609020204030204" pitchFamily="49" charset="0"/>
              </a:rPr>
              <a:t>partyid</a:t>
            </a:r>
            <a:r>
              <a:rPr lang="en-US" sz="1900" i="1" dirty="0">
                <a:solidFill>
                  <a:srgbClr val="60A0B0"/>
                </a:solidFill>
                <a:latin typeface="Consolas" panose="020B0609020204030204" pitchFamily="49" charset="0"/>
              </a:rPr>
              <a:t>                   n</a:t>
            </a:r>
          </a:p>
          <a:p>
            <a:r>
              <a:rPr lang="en-US" sz="1900" i="1" dirty="0">
                <a:solidFill>
                  <a:srgbClr val="60A0B0"/>
                </a:solidFill>
                <a:latin typeface="Consolas" panose="020B0609020204030204" pitchFamily="49" charset="0"/>
              </a:rPr>
              <a:t>#&gt;   &lt;</a:t>
            </a:r>
            <a:r>
              <a:rPr lang="en-US" sz="1900" i="1" dirty="0" err="1">
                <a:solidFill>
                  <a:srgbClr val="60A0B0"/>
                </a:solidFill>
                <a:latin typeface="Consolas" panose="020B0609020204030204" pitchFamily="49" charset="0"/>
              </a:rPr>
              <a:t>fct</a:t>
            </a:r>
            <a:r>
              <a:rPr lang="en-US" sz="1900" i="1" dirty="0">
                <a:solidFill>
                  <a:srgbClr val="60A0B0"/>
                </a:solidFill>
                <a:latin typeface="Consolas" panose="020B0609020204030204" pitchFamily="49" charset="0"/>
              </a:rPr>
              <a:t>&gt;                 &lt;int&gt;</a:t>
            </a:r>
          </a:p>
          <a:p>
            <a:r>
              <a:rPr lang="en-US" sz="1900" i="1" dirty="0">
                <a:solidFill>
                  <a:srgbClr val="60A0B0"/>
                </a:solidFill>
                <a:latin typeface="Consolas" panose="020B0609020204030204" pitchFamily="49" charset="0"/>
              </a:rPr>
              <a:t>#&gt; 1 No answer               154</a:t>
            </a:r>
          </a:p>
          <a:p>
            <a:r>
              <a:rPr lang="en-US" sz="1900" i="1" dirty="0">
                <a:solidFill>
                  <a:srgbClr val="60A0B0"/>
                </a:solidFill>
                <a:latin typeface="Consolas" panose="020B0609020204030204" pitchFamily="49" charset="0"/>
              </a:rPr>
              <a:t>#&gt; 2 Don't know                1</a:t>
            </a:r>
          </a:p>
          <a:p>
            <a:r>
              <a:rPr lang="en-US" sz="1900" i="1" dirty="0">
                <a:solidFill>
                  <a:srgbClr val="60A0B0"/>
                </a:solidFill>
                <a:latin typeface="Consolas" panose="020B0609020204030204" pitchFamily="49" charset="0"/>
              </a:rPr>
              <a:t>#&gt; 3 Other party             393</a:t>
            </a:r>
          </a:p>
          <a:p>
            <a:r>
              <a:rPr lang="en-US" sz="1900" i="1" dirty="0">
                <a:solidFill>
                  <a:srgbClr val="60A0B0"/>
                </a:solidFill>
                <a:latin typeface="Consolas" panose="020B0609020204030204" pitchFamily="49" charset="0"/>
              </a:rPr>
              <a:t>#&gt; 4 Republican, strong     2314</a:t>
            </a:r>
          </a:p>
          <a:p>
            <a:r>
              <a:rPr lang="en-US" sz="1900" i="1" dirty="0">
                <a:solidFill>
                  <a:srgbClr val="60A0B0"/>
                </a:solidFill>
                <a:latin typeface="Consolas" panose="020B0609020204030204" pitchFamily="49" charset="0"/>
              </a:rPr>
              <a:t>#&gt; # … with 6 more rows</a:t>
            </a:r>
          </a:p>
        </p:txBody>
      </p:sp>
    </p:spTree>
    <p:extLst>
      <p:ext uri="{BB962C8B-B14F-4D97-AF65-F5344CB8AC3E}">
        <p14:creationId xmlns:p14="http://schemas.microsoft.com/office/powerpoint/2010/main" val="603669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73DC-ECD9-4A85-9442-CC4D80BF0A8D}"/>
              </a:ext>
            </a:extLst>
          </p:cNvPr>
          <p:cNvSpPr>
            <a:spLocks noGrp="1"/>
          </p:cNvSpPr>
          <p:nvPr>
            <p:ph type="title"/>
          </p:nvPr>
        </p:nvSpPr>
        <p:spPr/>
        <p:txBody>
          <a:bodyPr>
            <a:normAutofit/>
          </a:bodyPr>
          <a:lstStyle/>
          <a:p>
            <a:r>
              <a:rPr lang="en-US" sz="5400" dirty="0">
                <a:solidFill>
                  <a:schemeClr val="tx1"/>
                </a:solidFill>
              </a:rPr>
              <a:t>Reassign multiple old levels</a:t>
            </a:r>
          </a:p>
        </p:txBody>
      </p:sp>
      <p:sp>
        <p:nvSpPr>
          <p:cNvPr id="5" name="Rectangle 4">
            <a:extLst>
              <a:ext uri="{FF2B5EF4-FFF2-40B4-BE49-F238E27FC236}">
                <a16:creationId xmlns:a16="http://schemas.microsoft.com/office/drawing/2014/main" id="{6E3AFCC4-9469-4080-80AF-8624C119224F}"/>
              </a:ext>
            </a:extLst>
          </p:cNvPr>
          <p:cNvSpPr/>
          <p:nvPr/>
        </p:nvSpPr>
        <p:spPr>
          <a:xfrm>
            <a:off x="1024128" y="1872020"/>
            <a:ext cx="9720072" cy="498598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dirty="0" err="1">
                <a:solidFill>
                  <a:srgbClr val="4183C4"/>
                </a:solidFill>
                <a:latin typeface="Consolas" panose="020B0609020204030204" pitchFamily="49" charset="0"/>
              </a:rPr>
              <a:t>gss_cat</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%&gt;%</a:t>
            </a:r>
            <a:r>
              <a:rPr lang="en-US" altLang="en-US"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b="1" dirty="0">
                <a:solidFill>
                  <a:srgbClr val="333333"/>
                </a:solidFill>
                <a:latin typeface="Consolas" panose="020B0609020204030204" pitchFamily="49" charset="0"/>
              </a:rPr>
              <a:t>  </a:t>
            </a:r>
            <a:r>
              <a:rPr lang="en-US" altLang="en-US" b="1" dirty="0">
                <a:solidFill>
                  <a:srgbClr val="007020"/>
                </a:solidFill>
                <a:latin typeface="Consolas" panose="020B0609020204030204" pitchFamily="49" charset="0"/>
              </a:rPr>
              <a:t>mutate</a:t>
            </a:r>
            <a:r>
              <a:rPr lang="en-US" altLang="en-US" dirty="0">
                <a:solidFill>
                  <a:srgbClr val="4183C4"/>
                </a:solidFill>
                <a:latin typeface="Consolas" panose="020B0609020204030204" pitchFamily="49" charset="0"/>
              </a:rPr>
              <a:t>(</a:t>
            </a:r>
            <a:r>
              <a:rPr lang="en-US" altLang="en-US" dirty="0" err="1">
                <a:solidFill>
                  <a:srgbClr val="902000"/>
                </a:solidFill>
                <a:latin typeface="Consolas" panose="020B0609020204030204" pitchFamily="49" charset="0"/>
              </a:rPr>
              <a:t>partyid</a:t>
            </a:r>
            <a:r>
              <a:rPr lang="en-US" altLang="en-US" dirty="0">
                <a:solidFill>
                  <a:srgbClr val="902000"/>
                </a:solidFill>
                <a:latin typeface="Consolas" panose="020B0609020204030204" pitchFamily="49" charset="0"/>
              </a:rPr>
              <a:t> =</a:t>
            </a:r>
            <a:r>
              <a:rPr lang="en-US" altLang="en-US" dirty="0">
                <a:solidFill>
                  <a:srgbClr val="4183C4"/>
                </a:solidFill>
                <a:latin typeface="Consolas" panose="020B0609020204030204" pitchFamily="49" charset="0"/>
              </a:rPr>
              <a:t> </a:t>
            </a:r>
            <a:r>
              <a:rPr lang="en-US" altLang="en-US" b="1" dirty="0" err="1">
                <a:solidFill>
                  <a:srgbClr val="007020"/>
                </a:solidFill>
                <a:latin typeface="Consolas" panose="020B0609020204030204" pitchFamily="49" charset="0"/>
              </a:rPr>
              <a:t>fct_recode</a:t>
            </a:r>
            <a:r>
              <a:rPr lang="en-US" altLang="en-US" dirty="0">
                <a:solidFill>
                  <a:srgbClr val="4183C4"/>
                </a:solidFill>
                <a:latin typeface="Consolas" panose="020B0609020204030204" pitchFamily="49" charset="0"/>
              </a:rPr>
              <a:t>(</a:t>
            </a:r>
            <a:r>
              <a:rPr lang="en-US" altLang="en-US" dirty="0" err="1">
                <a:solidFill>
                  <a:srgbClr val="4183C4"/>
                </a:solidFill>
                <a:latin typeface="Consolas" panose="020B0609020204030204" pitchFamily="49" charset="0"/>
              </a:rPr>
              <a:t>partyid</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dirty="0">
                <a:solidFill>
                  <a:srgbClr val="333333"/>
                </a:solidFill>
                <a:latin typeface="Consolas" panose="020B0609020204030204" pitchFamily="49" charset="0"/>
              </a:rPr>
              <a:t>	</a:t>
            </a:r>
            <a:r>
              <a:rPr lang="en-US" altLang="en-US" dirty="0">
                <a:solidFill>
                  <a:srgbClr val="4070A0"/>
                </a:solidFill>
                <a:latin typeface="Consolas" panose="020B0609020204030204" pitchFamily="49" charset="0"/>
              </a:rPr>
              <a:t>"Republican, strong"</a:t>
            </a:r>
            <a:r>
              <a:rPr lang="en-US" altLang="en-US" dirty="0">
                <a:solidFill>
                  <a:srgbClr val="4183C4"/>
                </a:solidFill>
                <a:latin typeface="Consolas" panose="020B0609020204030204" pitchFamily="49" charset="0"/>
              </a:rPr>
              <a:t> =</a:t>
            </a:r>
            <a:r>
              <a:rPr lang="en-US" altLang="en-US" dirty="0">
                <a:solidFill>
                  <a:srgbClr val="4070A0"/>
                </a:solidFill>
                <a:latin typeface="Consolas" panose="020B0609020204030204" pitchFamily="49" charset="0"/>
              </a:rPr>
              <a:t> "Strong republican"</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dirty="0">
                <a:solidFill>
                  <a:srgbClr val="333333"/>
                </a:solidFill>
                <a:latin typeface="Consolas" panose="020B0609020204030204" pitchFamily="49" charset="0"/>
              </a:rPr>
              <a:t>	</a:t>
            </a:r>
            <a:r>
              <a:rPr lang="en-US" altLang="en-US" dirty="0">
                <a:solidFill>
                  <a:srgbClr val="4070A0"/>
                </a:solidFill>
                <a:latin typeface="Consolas" panose="020B0609020204030204" pitchFamily="49" charset="0"/>
              </a:rPr>
              <a:t>"Republican, weak"</a:t>
            </a:r>
            <a:r>
              <a:rPr lang="en-US" altLang="en-US" dirty="0">
                <a:solidFill>
                  <a:srgbClr val="4183C4"/>
                </a:solidFill>
                <a:latin typeface="Consolas" panose="020B0609020204030204" pitchFamily="49" charset="0"/>
              </a:rPr>
              <a:t> =</a:t>
            </a:r>
            <a:r>
              <a:rPr lang="en-US" altLang="en-US" dirty="0">
                <a:solidFill>
                  <a:srgbClr val="4070A0"/>
                </a:solidFill>
                <a:latin typeface="Consolas" panose="020B0609020204030204" pitchFamily="49" charset="0"/>
              </a:rPr>
              <a:t> "Not str republican"</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dirty="0">
                <a:solidFill>
                  <a:srgbClr val="333333"/>
                </a:solidFill>
                <a:latin typeface="Consolas" panose="020B0609020204030204" pitchFamily="49" charset="0"/>
              </a:rPr>
              <a:t>	</a:t>
            </a:r>
            <a:r>
              <a:rPr lang="en-US" altLang="en-US" dirty="0">
                <a:solidFill>
                  <a:srgbClr val="4070A0"/>
                </a:solidFill>
                <a:latin typeface="Consolas" panose="020B0609020204030204" pitchFamily="49" charset="0"/>
              </a:rPr>
              <a:t>"Independent, near rep"</a:t>
            </a:r>
            <a:r>
              <a:rPr lang="en-US" altLang="en-US" dirty="0">
                <a:solidFill>
                  <a:srgbClr val="4183C4"/>
                </a:solidFill>
                <a:latin typeface="Consolas" panose="020B0609020204030204" pitchFamily="49" charset="0"/>
              </a:rPr>
              <a:t> =</a:t>
            </a:r>
            <a:r>
              <a:rPr lang="en-US" altLang="en-US" dirty="0">
                <a:solidFill>
                  <a:srgbClr val="4070A0"/>
                </a:solidFill>
                <a:latin typeface="Consolas" panose="020B0609020204030204" pitchFamily="49" charset="0"/>
              </a:rPr>
              <a:t> "</a:t>
            </a:r>
            <a:r>
              <a:rPr lang="en-US" altLang="en-US" dirty="0" err="1">
                <a:solidFill>
                  <a:srgbClr val="4070A0"/>
                </a:solidFill>
                <a:latin typeface="Consolas" panose="020B0609020204030204" pitchFamily="49" charset="0"/>
              </a:rPr>
              <a:t>Ind,near</a:t>
            </a:r>
            <a:r>
              <a:rPr lang="en-US" altLang="en-US" dirty="0">
                <a:solidFill>
                  <a:srgbClr val="4070A0"/>
                </a:solidFill>
                <a:latin typeface="Consolas" panose="020B0609020204030204" pitchFamily="49" charset="0"/>
              </a:rPr>
              <a:t> rep"</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dirty="0">
                <a:solidFill>
                  <a:srgbClr val="333333"/>
                </a:solidFill>
                <a:latin typeface="Consolas" panose="020B0609020204030204" pitchFamily="49" charset="0"/>
              </a:rPr>
              <a:t>	</a:t>
            </a:r>
            <a:r>
              <a:rPr lang="en-US" altLang="en-US" dirty="0">
                <a:solidFill>
                  <a:srgbClr val="4070A0"/>
                </a:solidFill>
                <a:latin typeface="Consolas" panose="020B0609020204030204" pitchFamily="49" charset="0"/>
              </a:rPr>
              <a:t>"Independent, near dem"</a:t>
            </a:r>
            <a:r>
              <a:rPr lang="en-US" altLang="en-US" dirty="0">
                <a:solidFill>
                  <a:srgbClr val="4183C4"/>
                </a:solidFill>
                <a:latin typeface="Consolas" panose="020B0609020204030204" pitchFamily="49" charset="0"/>
              </a:rPr>
              <a:t> =</a:t>
            </a:r>
            <a:r>
              <a:rPr lang="en-US" altLang="en-US" dirty="0">
                <a:solidFill>
                  <a:srgbClr val="4070A0"/>
                </a:solidFill>
                <a:latin typeface="Consolas" panose="020B0609020204030204" pitchFamily="49" charset="0"/>
              </a:rPr>
              <a:t> "</a:t>
            </a:r>
            <a:r>
              <a:rPr lang="en-US" altLang="en-US" dirty="0" err="1">
                <a:solidFill>
                  <a:srgbClr val="4070A0"/>
                </a:solidFill>
                <a:latin typeface="Consolas" panose="020B0609020204030204" pitchFamily="49" charset="0"/>
              </a:rPr>
              <a:t>Ind,near</a:t>
            </a:r>
            <a:r>
              <a:rPr lang="en-US" altLang="en-US" dirty="0">
                <a:solidFill>
                  <a:srgbClr val="4070A0"/>
                </a:solidFill>
                <a:latin typeface="Consolas" panose="020B0609020204030204" pitchFamily="49" charset="0"/>
              </a:rPr>
              <a:t> dem"</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dirty="0">
                <a:solidFill>
                  <a:srgbClr val="333333"/>
                </a:solidFill>
                <a:latin typeface="Consolas" panose="020B0609020204030204" pitchFamily="49" charset="0"/>
              </a:rPr>
              <a:t>	</a:t>
            </a:r>
            <a:r>
              <a:rPr lang="en-US" altLang="en-US" dirty="0">
                <a:solidFill>
                  <a:srgbClr val="4070A0"/>
                </a:solidFill>
                <a:latin typeface="Consolas" panose="020B0609020204030204" pitchFamily="49" charset="0"/>
              </a:rPr>
              <a:t>"Democrat, weak"</a:t>
            </a:r>
            <a:r>
              <a:rPr lang="en-US" altLang="en-US" dirty="0">
                <a:solidFill>
                  <a:srgbClr val="4183C4"/>
                </a:solidFill>
                <a:latin typeface="Consolas" panose="020B0609020204030204" pitchFamily="49" charset="0"/>
              </a:rPr>
              <a:t> =</a:t>
            </a:r>
            <a:r>
              <a:rPr lang="en-US" altLang="en-US" dirty="0">
                <a:solidFill>
                  <a:srgbClr val="4070A0"/>
                </a:solidFill>
                <a:latin typeface="Consolas" panose="020B0609020204030204" pitchFamily="49" charset="0"/>
              </a:rPr>
              <a:t> "Not str democrat"</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dirty="0">
                <a:solidFill>
                  <a:srgbClr val="333333"/>
                </a:solidFill>
                <a:latin typeface="Consolas" panose="020B0609020204030204" pitchFamily="49" charset="0"/>
              </a:rPr>
              <a:t>	</a:t>
            </a:r>
            <a:r>
              <a:rPr lang="en-US" altLang="en-US" dirty="0">
                <a:solidFill>
                  <a:srgbClr val="4070A0"/>
                </a:solidFill>
                <a:latin typeface="Consolas" panose="020B0609020204030204" pitchFamily="49" charset="0"/>
              </a:rPr>
              <a:t>"Democrat, strong"</a:t>
            </a:r>
            <a:r>
              <a:rPr lang="en-US" altLang="en-US" dirty="0">
                <a:solidFill>
                  <a:srgbClr val="4183C4"/>
                </a:solidFill>
                <a:latin typeface="Consolas" panose="020B0609020204030204" pitchFamily="49" charset="0"/>
              </a:rPr>
              <a:t> =</a:t>
            </a:r>
            <a:r>
              <a:rPr lang="en-US" altLang="en-US" dirty="0">
                <a:solidFill>
                  <a:srgbClr val="4070A0"/>
                </a:solidFill>
                <a:latin typeface="Consolas" panose="020B0609020204030204" pitchFamily="49" charset="0"/>
              </a:rPr>
              <a:t> "Strong democrat"</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dirty="0">
                <a:solidFill>
                  <a:srgbClr val="333333"/>
                </a:solidFill>
                <a:latin typeface="Consolas" panose="020B0609020204030204" pitchFamily="49" charset="0"/>
              </a:rPr>
              <a:t>	</a:t>
            </a:r>
            <a:r>
              <a:rPr lang="en-US" altLang="en-US" dirty="0">
                <a:solidFill>
                  <a:srgbClr val="4070A0"/>
                </a:solidFill>
                <a:latin typeface="Consolas" panose="020B0609020204030204" pitchFamily="49" charset="0"/>
              </a:rPr>
              <a:t>"Other"</a:t>
            </a:r>
            <a:r>
              <a:rPr lang="en-US" altLang="en-US" dirty="0">
                <a:solidFill>
                  <a:srgbClr val="4183C4"/>
                </a:solidFill>
                <a:latin typeface="Consolas" panose="020B0609020204030204" pitchFamily="49" charset="0"/>
              </a:rPr>
              <a:t> =</a:t>
            </a:r>
            <a:r>
              <a:rPr lang="en-US" altLang="en-US" dirty="0">
                <a:solidFill>
                  <a:srgbClr val="4070A0"/>
                </a:solidFill>
                <a:latin typeface="Consolas" panose="020B0609020204030204" pitchFamily="49" charset="0"/>
              </a:rPr>
              <a:t> "No answer"</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dirty="0">
                <a:solidFill>
                  <a:srgbClr val="333333"/>
                </a:solidFill>
                <a:latin typeface="Consolas" panose="020B0609020204030204" pitchFamily="49" charset="0"/>
              </a:rPr>
              <a:t>	</a:t>
            </a:r>
            <a:r>
              <a:rPr lang="en-US" altLang="en-US" dirty="0">
                <a:solidFill>
                  <a:srgbClr val="4070A0"/>
                </a:solidFill>
                <a:latin typeface="Consolas" panose="020B0609020204030204" pitchFamily="49" charset="0"/>
              </a:rPr>
              <a:t>"Other"</a:t>
            </a:r>
            <a:r>
              <a:rPr lang="en-US" altLang="en-US" dirty="0">
                <a:solidFill>
                  <a:srgbClr val="4183C4"/>
                </a:solidFill>
                <a:latin typeface="Consolas" panose="020B0609020204030204" pitchFamily="49" charset="0"/>
              </a:rPr>
              <a:t> =</a:t>
            </a:r>
            <a:r>
              <a:rPr lang="en-US" altLang="en-US" dirty="0">
                <a:solidFill>
                  <a:srgbClr val="4070A0"/>
                </a:solidFill>
                <a:latin typeface="Consolas" panose="020B0609020204030204" pitchFamily="49" charset="0"/>
              </a:rPr>
              <a:t> "Don't know"</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dirty="0">
                <a:solidFill>
                  <a:srgbClr val="333333"/>
                </a:solidFill>
                <a:latin typeface="Consolas" panose="020B0609020204030204" pitchFamily="49" charset="0"/>
              </a:rPr>
              <a:t>	</a:t>
            </a:r>
            <a:r>
              <a:rPr lang="en-US" altLang="en-US" dirty="0">
                <a:solidFill>
                  <a:srgbClr val="4070A0"/>
                </a:solidFill>
                <a:latin typeface="Consolas" panose="020B0609020204030204" pitchFamily="49" charset="0"/>
              </a:rPr>
              <a:t>"Other"</a:t>
            </a:r>
            <a:r>
              <a:rPr lang="en-US" altLang="en-US" dirty="0">
                <a:solidFill>
                  <a:srgbClr val="4183C4"/>
                </a:solidFill>
                <a:latin typeface="Consolas" panose="020B0609020204030204" pitchFamily="49" charset="0"/>
              </a:rPr>
              <a:t> =</a:t>
            </a:r>
            <a:r>
              <a:rPr lang="en-US" altLang="en-US" dirty="0">
                <a:solidFill>
                  <a:srgbClr val="4070A0"/>
                </a:solidFill>
                <a:latin typeface="Consolas" panose="020B0609020204030204" pitchFamily="49" charset="0"/>
              </a:rPr>
              <a:t> "Other party"</a:t>
            </a:r>
            <a:r>
              <a:rPr lang="en-US" altLang="en-US" dirty="0">
                <a:solidFill>
                  <a:srgbClr val="333333"/>
                </a:solidFill>
                <a:latin typeface="Consolas" panose="020B0609020204030204" pitchFamily="49" charset="0"/>
              </a:rPr>
              <a:t> </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%&gt;%</a:t>
            </a:r>
            <a:r>
              <a:rPr lang="en-US" altLang="en-US"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b="1" dirty="0">
                <a:solidFill>
                  <a:srgbClr val="333333"/>
                </a:solidFill>
                <a:latin typeface="Consolas" panose="020B0609020204030204" pitchFamily="49" charset="0"/>
              </a:rPr>
              <a:t>  </a:t>
            </a:r>
            <a:r>
              <a:rPr lang="en-US" altLang="en-US" b="1" dirty="0">
                <a:solidFill>
                  <a:srgbClr val="007020"/>
                </a:solidFill>
                <a:latin typeface="Consolas" panose="020B0609020204030204" pitchFamily="49" charset="0"/>
              </a:rPr>
              <a:t>count</a:t>
            </a:r>
            <a:r>
              <a:rPr lang="en-US" altLang="en-US" dirty="0">
                <a:solidFill>
                  <a:srgbClr val="4183C4"/>
                </a:solidFill>
                <a:latin typeface="Consolas" panose="020B0609020204030204" pitchFamily="49" charset="0"/>
              </a:rPr>
              <a:t>(</a:t>
            </a:r>
            <a:r>
              <a:rPr lang="en-US" altLang="en-US" dirty="0" err="1">
                <a:solidFill>
                  <a:srgbClr val="4183C4"/>
                </a:solidFill>
                <a:latin typeface="Consolas" panose="020B0609020204030204" pitchFamily="49" charset="0"/>
              </a:rPr>
              <a:t>partyid</a:t>
            </a:r>
            <a:r>
              <a:rPr lang="en-US" altLang="en-US" dirty="0">
                <a:solidFill>
                  <a:srgbClr val="4183C4"/>
                </a:solidFill>
                <a:latin typeface="Consolas" panose="020B0609020204030204" pitchFamily="49" charset="0"/>
              </a:rPr>
              <a:t>) </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 A </a:t>
            </a:r>
            <a:r>
              <a:rPr lang="en-US" i="1" dirty="0" err="1">
                <a:solidFill>
                  <a:srgbClr val="60A0B0"/>
                </a:solidFill>
                <a:latin typeface="Consolas" panose="020B0609020204030204" pitchFamily="49" charset="0"/>
              </a:rPr>
              <a:t>tibble</a:t>
            </a:r>
            <a:r>
              <a:rPr lang="en-US" i="1" dirty="0">
                <a:solidFill>
                  <a:srgbClr val="60A0B0"/>
                </a:solidFill>
                <a:latin typeface="Consolas" panose="020B0609020204030204" pitchFamily="49" charset="0"/>
              </a:rPr>
              <a:t>: 8 x 2</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a:t>
            </a:r>
            <a:r>
              <a:rPr lang="en-US" i="1" dirty="0" err="1">
                <a:solidFill>
                  <a:srgbClr val="60A0B0"/>
                </a:solidFill>
                <a:latin typeface="Consolas" panose="020B0609020204030204" pitchFamily="49" charset="0"/>
              </a:rPr>
              <a:t>partyid</a:t>
            </a:r>
            <a:r>
              <a:rPr lang="en-US" i="1" dirty="0">
                <a:solidFill>
                  <a:srgbClr val="60A0B0"/>
                </a:solidFill>
                <a:latin typeface="Consolas" panose="020B0609020204030204" pitchFamily="49" charset="0"/>
              </a:rPr>
              <a:t>                   n</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fct</a:t>
            </a:r>
            <a:r>
              <a:rPr lang="en-US" i="1" dirty="0">
                <a:solidFill>
                  <a:srgbClr val="60A0B0"/>
                </a:solidFill>
                <a:latin typeface="Consolas" panose="020B0609020204030204" pitchFamily="49" charset="0"/>
              </a:rPr>
              <a:t>&gt;                 &lt;int&gt;</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1 Other                   548</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2 Republican, strong     2314</a:t>
            </a:r>
          </a:p>
          <a:p>
            <a:pPr defTabSz="914400" eaLnBrk="0" fontAlgn="base" hangingPunct="0">
              <a:spcBef>
                <a:spcPct val="0"/>
              </a:spcBef>
              <a:spcAft>
                <a:spcPct val="0"/>
              </a:spcAft>
            </a:pPr>
            <a:r>
              <a:rPr lang="en-US" i="1" dirty="0">
                <a:solidFill>
                  <a:srgbClr val="60A0B0"/>
                </a:solidFill>
                <a:latin typeface="Consolas" panose="020B0609020204030204" pitchFamily="49" charset="0"/>
              </a:rPr>
              <a:t>#&gt; # … with 6 more rows</a:t>
            </a:r>
          </a:p>
        </p:txBody>
      </p:sp>
    </p:spTree>
    <p:extLst>
      <p:ext uri="{BB962C8B-B14F-4D97-AF65-F5344CB8AC3E}">
        <p14:creationId xmlns:p14="http://schemas.microsoft.com/office/powerpoint/2010/main" val="3822587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A1EE-779A-4F92-8867-C1A2BC32994B}"/>
              </a:ext>
            </a:extLst>
          </p:cNvPr>
          <p:cNvSpPr>
            <a:spLocks noGrp="1"/>
          </p:cNvSpPr>
          <p:nvPr>
            <p:ph type="title"/>
          </p:nvPr>
        </p:nvSpPr>
        <p:spPr/>
        <p:txBody>
          <a:bodyPr/>
          <a:lstStyle/>
          <a:p>
            <a:r>
              <a:rPr lang="en-US" dirty="0" err="1"/>
              <a:t>fct_collapse</a:t>
            </a:r>
            <a:r>
              <a:rPr lang="en-US" dirty="0"/>
              <a:t>()</a:t>
            </a:r>
            <a:r>
              <a:rPr lang="en-US" sz="5400" dirty="0">
                <a:solidFill>
                  <a:schemeClr val="tx1"/>
                </a:solidFill>
              </a:rPr>
              <a:t> </a:t>
            </a:r>
            <a:endParaRPr lang="en-US" dirty="0"/>
          </a:p>
        </p:txBody>
      </p:sp>
      <p:sp>
        <p:nvSpPr>
          <p:cNvPr id="5" name="Rectangle 4">
            <a:extLst>
              <a:ext uri="{FF2B5EF4-FFF2-40B4-BE49-F238E27FC236}">
                <a16:creationId xmlns:a16="http://schemas.microsoft.com/office/drawing/2014/main" id="{014A54D3-6911-455E-86A4-2D288FAB6F30}"/>
              </a:ext>
            </a:extLst>
          </p:cNvPr>
          <p:cNvSpPr/>
          <p:nvPr/>
        </p:nvSpPr>
        <p:spPr>
          <a:xfrm>
            <a:off x="1024128" y="2018864"/>
            <a:ext cx="8822928" cy="430887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000" dirty="0" err="1">
                <a:solidFill>
                  <a:srgbClr val="4183C4"/>
                </a:solidFill>
                <a:latin typeface="Consolas" panose="020B0609020204030204" pitchFamily="49" charset="0"/>
              </a:rPr>
              <a:t>gss_cat</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%&gt;%</a:t>
            </a:r>
            <a:r>
              <a:rPr lang="en-US" altLang="en-US" sz="20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000" b="1" dirty="0">
                <a:solidFill>
                  <a:srgbClr val="333333"/>
                </a:solidFill>
                <a:latin typeface="Consolas" panose="020B0609020204030204" pitchFamily="49" charset="0"/>
              </a:rPr>
              <a:t>  </a:t>
            </a:r>
            <a:r>
              <a:rPr lang="en-US" altLang="en-US" sz="2000" b="1" dirty="0">
                <a:solidFill>
                  <a:srgbClr val="007020"/>
                </a:solidFill>
                <a:latin typeface="Consolas" panose="020B0609020204030204" pitchFamily="49" charset="0"/>
              </a:rPr>
              <a:t>mutate</a:t>
            </a:r>
            <a:r>
              <a:rPr lang="en-US" altLang="en-US" sz="2000" dirty="0">
                <a:solidFill>
                  <a:srgbClr val="4183C4"/>
                </a:solidFill>
                <a:latin typeface="Consolas" panose="020B0609020204030204" pitchFamily="49" charset="0"/>
              </a:rPr>
              <a:t>(</a:t>
            </a:r>
            <a:r>
              <a:rPr lang="en-US" altLang="en-US" sz="2000" dirty="0" err="1">
                <a:solidFill>
                  <a:srgbClr val="902000"/>
                </a:solidFill>
                <a:latin typeface="Consolas" panose="020B0609020204030204" pitchFamily="49" charset="0"/>
              </a:rPr>
              <a:t>partyid</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b="1" dirty="0" err="1">
                <a:solidFill>
                  <a:srgbClr val="007020"/>
                </a:solidFill>
                <a:latin typeface="Consolas" panose="020B0609020204030204" pitchFamily="49" charset="0"/>
              </a:rPr>
              <a:t>fct_collapse</a:t>
            </a:r>
            <a:r>
              <a:rPr lang="en-US" altLang="en-US" sz="2000" dirty="0">
                <a:solidFill>
                  <a:srgbClr val="4183C4"/>
                </a:solidFill>
                <a:latin typeface="Consolas" panose="020B0609020204030204" pitchFamily="49" charset="0"/>
              </a:rPr>
              <a:t>(</a:t>
            </a:r>
            <a:r>
              <a:rPr lang="en-US" altLang="en-US" sz="2000" dirty="0" err="1">
                <a:solidFill>
                  <a:srgbClr val="4183C4"/>
                </a:solidFill>
                <a:latin typeface="Consolas" panose="020B0609020204030204" pitchFamily="49" charset="0"/>
              </a:rPr>
              <a:t>partyid</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902000"/>
                </a:solidFill>
                <a:latin typeface="Consolas" panose="020B0609020204030204" pitchFamily="49" charset="0"/>
              </a:rPr>
              <a:t>other =</a:t>
            </a:r>
            <a:r>
              <a:rPr lang="en-US" altLang="en-US" sz="2000" dirty="0">
                <a:solidFill>
                  <a:srgbClr val="4183C4"/>
                </a:solidFill>
                <a:latin typeface="Consolas" panose="020B0609020204030204" pitchFamily="49" charset="0"/>
              </a:rPr>
              <a:t> </a:t>
            </a:r>
            <a:r>
              <a:rPr lang="en-US" altLang="en-US" sz="2000" b="1" dirty="0">
                <a:solidFill>
                  <a:srgbClr val="007020"/>
                </a:solidFill>
                <a:latin typeface="Consolas" panose="020B0609020204030204" pitchFamily="49" charset="0"/>
              </a:rPr>
              <a:t>c</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"No answer"</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"Don't know"</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"Other party"</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902000"/>
                </a:solidFill>
                <a:latin typeface="Consolas" panose="020B0609020204030204" pitchFamily="49" charset="0"/>
              </a:rPr>
              <a:t>rep =</a:t>
            </a:r>
            <a:r>
              <a:rPr lang="en-US" altLang="en-US" sz="2000" dirty="0">
                <a:solidFill>
                  <a:srgbClr val="4183C4"/>
                </a:solidFill>
                <a:latin typeface="Consolas" panose="020B0609020204030204" pitchFamily="49" charset="0"/>
              </a:rPr>
              <a:t> </a:t>
            </a:r>
            <a:r>
              <a:rPr lang="en-US" altLang="en-US" sz="2000" b="1" dirty="0">
                <a:solidFill>
                  <a:srgbClr val="007020"/>
                </a:solidFill>
                <a:latin typeface="Consolas" panose="020B0609020204030204" pitchFamily="49" charset="0"/>
              </a:rPr>
              <a:t>c</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"Strong republican"</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"Not str republican"</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err="1">
                <a:solidFill>
                  <a:srgbClr val="902000"/>
                </a:solidFill>
                <a:latin typeface="Consolas" panose="020B0609020204030204" pitchFamily="49" charset="0"/>
              </a:rPr>
              <a:t>ind</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b="1" dirty="0">
                <a:solidFill>
                  <a:srgbClr val="007020"/>
                </a:solidFill>
                <a:latin typeface="Consolas" panose="020B0609020204030204" pitchFamily="49" charset="0"/>
              </a:rPr>
              <a:t>c</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a:t>
            </a:r>
            <a:r>
              <a:rPr lang="en-US" altLang="en-US" sz="2000" dirty="0" err="1">
                <a:solidFill>
                  <a:srgbClr val="4070A0"/>
                </a:solidFill>
                <a:latin typeface="Consolas" panose="020B0609020204030204" pitchFamily="49" charset="0"/>
              </a:rPr>
              <a:t>Ind,near</a:t>
            </a:r>
            <a:r>
              <a:rPr lang="en-US" altLang="en-US" sz="2000" dirty="0">
                <a:solidFill>
                  <a:srgbClr val="4070A0"/>
                </a:solidFill>
                <a:latin typeface="Consolas" panose="020B0609020204030204" pitchFamily="49" charset="0"/>
              </a:rPr>
              <a:t> rep"</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"Independent"</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a:t>
            </a:r>
            <a:r>
              <a:rPr lang="en-US" altLang="en-US" sz="2000" dirty="0" err="1">
                <a:solidFill>
                  <a:srgbClr val="4070A0"/>
                </a:solidFill>
                <a:latin typeface="Consolas" panose="020B0609020204030204" pitchFamily="49" charset="0"/>
              </a:rPr>
              <a:t>Ind,near</a:t>
            </a:r>
            <a:r>
              <a:rPr lang="en-US" altLang="en-US" sz="2000" dirty="0">
                <a:solidFill>
                  <a:srgbClr val="4070A0"/>
                </a:solidFill>
                <a:latin typeface="Consolas" panose="020B0609020204030204" pitchFamily="49" charset="0"/>
              </a:rPr>
              <a:t> dem"</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902000"/>
                </a:solidFill>
                <a:latin typeface="Consolas" panose="020B0609020204030204" pitchFamily="49" charset="0"/>
              </a:rPr>
              <a:t>dem =</a:t>
            </a:r>
            <a:r>
              <a:rPr lang="en-US" altLang="en-US" sz="2000" dirty="0">
                <a:solidFill>
                  <a:srgbClr val="4183C4"/>
                </a:solidFill>
                <a:latin typeface="Consolas" panose="020B0609020204030204" pitchFamily="49" charset="0"/>
              </a:rPr>
              <a:t> </a:t>
            </a:r>
            <a:r>
              <a:rPr lang="en-US" altLang="en-US" sz="2000" b="1" dirty="0">
                <a:solidFill>
                  <a:srgbClr val="007020"/>
                </a:solidFill>
                <a:latin typeface="Consolas" panose="020B0609020204030204" pitchFamily="49" charset="0"/>
              </a:rPr>
              <a:t>c</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"Not str democrat"</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"Strong democrat"</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%&gt;%</a:t>
            </a:r>
            <a:r>
              <a:rPr lang="en-US" altLang="en-US" sz="20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000" b="1" dirty="0">
                <a:solidFill>
                  <a:srgbClr val="333333"/>
                </a:solidFill>
                <a:latin typeface="Consolas" panose="020B0609020204030204" pitchFamily="49" charset="0"/>
              </a:rPr>
              <a:t>  </a:t>
            </a:r>
            <a:r>
              <a:rPr lang="en-US" altLang="en-US" sz="2000" b="1" dirty="0">
                <a:solidFill>
                  <a:srgbClr val="007020"/>
                </a:solidFill>
                <a:latin typeface="Consolas" panose="020B0609020204030204" pitchFamily="49" charset="0"/>
              </a:rPr>
              <a:t>count</a:t>
            </a:r>
            <a:r>
              <a:rPr lang="en-US" altLang="en-US" sz="2000" dirty="0">
                <a:solidFill>
                  <a:srgbClr val="4183C4"/>
                </a:solidFill>
                <a:latin typeface="Consolas" panose="020B0609020204030204" pitchFamily="49" charset="0"/>
              </a:rPr>
              <a:t>(</a:t>
            </a:r>
            <a:r>
              <a:rPr lang="en-US" altLang="en-US" sz="2000" dirty="0" err="1">
                <a:solidFill>
                  <a:srgbClr val="4183C4"/>
                </a:solidFill>
                <a:latin typeface="Consolas" panose="020B0609020204030204" pitchFamily="49" charset="0"/>
              </a:rPr>
              <a:t>partyid</a:t>
            </a:r>
            <a:r>
              <a:rPr lang="en-US" altLang="en-US" sz="2000" dirty="0">
                <a:solidFill>
                  <a:srgbClr val="4183C4"/>
                </a:solidFill>
                <a:latin typeface="Consolas" panose="020B0609020204030204" pitchFamily="49" charset="0"/>
              </a:rPr>
              <a:t>)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4 x 2</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a:t>
            </a:r>
            <a:r>
              <a:rPr lang="en-US" sz="2000" i="1" dirty="0" err="1">
                <a:solidFill>
                  <a:srgbClr val="60A0B0"/>
                </a:solidFill>
                <a:latin typeface="Consolas" panose="020B0609020204030204" pitchFamily="49" charset="0"/>
              </a:rPr>
              <a:t>partyid</a:t>
            </a:r>
            <a:r>
              <a:rPr lang="en-US" sz="2000" i="1" dirty="0">
                <a:solidFill>
                  <a:srgbClr val="60A0B0"/>
                </a:solidFill>
                <a:latin typeface="Consolas" panose="020B0609020204030204" pitchFamily="49" charset="0"/>
              </a:rPr>
              <a:t>     n</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fct</a:t>
            </a:r>
            <a:r>
              <a:rPr lang="en-US" sz="2000" i="1" dirty="0">
                <a:solidFill>
                  <a:srgbClr val="60A0B0"/>
                </a:solidFill>
                <a:latin typeface="Consolas" panose="020B0609020204030204" pitchFamily="49" charset="0"/>
              </a:rPr>
              <a:t>&gt;   &lt;int&gt;</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1 other     548</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2 rep      5346</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3 </a:t>
            </a:r>
            <a:r>
              <a:rPr lang="en-US" sz="2000" i="1" dirty="0" err="1">
                <a:solidFill>
                  <a:srgbClr val="60A0B0"/>
                </a:solidFill>
                <a:latin typeface="Consolas" panose="020B0609020204030204" pitchFamily="49" charset="0"/>
              </a:rPr>
              <a:t>ind</a:t>
            </a:r>
            <a:r>
              <a:rPr lang="en-US" sz="2000" i="1" dirty="0">
                <a:solidFill>
                  <a:srgbClr val="60A0B0"/>
                </a:solidFill>
                <a:latin typeface="Consolas" panose="020B0609020204030204" pitchFamily="49" charset="0"/>
              </a:rPr>
              <a:t>      8409</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4 dem      7180</a:t>
            </a:r>
          </a:p>
        </p:txBody>
      </p:sp>
    </p:spTree>
    <p:extLst>
      <p:ext uri="{BB962C8B-B14F-4D97-AF65-F5344CB8AC3E}">
        <p14:creationId xmlns:p14="http://schemas.microsoft.com/office/powerpoint/2010/main" val="3438028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E25A-F42C-4DFA-B927-63F9DE421DF8}"/>
              </a:ext>
            </a:extLst>
          </p:cNvPr>
          <p:cNvSpPr>
            <a:spLocks noGrp="1"/>
          </p:cNvSpPr>
          <p:nvPr>
            <p:ph type="title"/>
          </p:nvPr>
        </p:nvSpPr>
        <p:spPr/>
        <p:txBody>
          <a:bodyPr/>
          <a:lstStyle/>
          <a:p>
            <a:r>
              <a:rPr lang="en-US" dirty="0"/>
              <a:t>Learning more</a:t>
            </a:r>
          </a:p>
        </p:txBody>
      </p:sp>
      <p:sp>
        <p:nvSpPr>
          <p:cNvPr id="3" name="Content Placeholder 2">
            <a:extLst>
              <a:ext uri="{FF2B5EF4-FFF2-40B4-BE49-F238E27FC236}">
                <a16:creationId xmlns:a16="http://schemas.microsoft.com/office/drawing/2014/main" id="{6A17231B-2220-4A30-B835-C2BA7FAB906C}"/>
              </a:ext>
            </a:extLst>
          </p:cNvPr>
          <p:cNvSpPr>
            <a:spLocks noGrp="1"/>
          </p:cNvSpPr>
          <p:nvPr>
            <p:ph idx="1"/>
          </p:nvPr>
        </p:nvSpPr>
        <p:spPr/>
        <p:txBody>
          <a:bodyPr/>
          <a:lstStyle/>
          <a:p>
            <a:pPr marL="341313" indent="-341313">
              <a:buSzPct val="120000"/>
              <a:buFont typeface="Arial" panose="020B0604020202020204" pitchFamily="34" charset="0"/>
              <a:buChar char="•"/>
            </a:pPr>
            <a:r>
              <a:rPr lang="en-US" sz="2400" dirty="0"/>
              <a:t>Amelia McNamara and Nicholas Horton’s paper, </a:t>
            </a:r>
            <a:r>
              <a:rPr lang="en-US" sz="2400" i="1" dirty="0">
                <a:hlinkClick r:id="rId3"/>
              </a:rPr>
              <a:t>Wrangling categorical data in R</a:t>
            </a:r>
            <a:r>
              <a:rPr lang="en-US" sz="2400" dirty="0"/>
              <a:t>. </a:t>
            </a:r>
          </a:p>
          <a:p>
            <a:pPr marL="341313" indent="-341313">
              <a:buSzPct val="120000"/>
              <a:buFont typeface="Arial" panose="020B0604020202020204" pitchFamily="34" charset="0"/>
              <a:buChar char="•"/>
            </a:pPr>
            <a:r>
              <a:rPr lang="en-US" sz="2400" i="1" dirty="0" err="1">
                <a:hlinkClick r:id="rId4"/>
              </a:rPr>
              <a:t>stringsAsFactors</a:t>
            </a:r>
            <a:r>
              <a:rPr lang="en-US" sz="2400" i="1" dirty="0">
                <a:hlinkClick r:id="rId4"/>
              </a:rPr>
              <a:t>: An unauthorized biography</a:t>
            </a:r>
            <a:r>
              <a:rPr lang="en-US" sz="2400" dirty="0"/>
              <a:t> </a:t>
            </a:r>
          </a:p>
          <a:p>
            <a:pPr marL="341313" indent="-341313">
              <a:buSzPct val="120000"/>
              <a:buFont typeface="Arial" panose="020B0604020202020204" pitchFamily="34" charset="0"/>
              <a:buChar char="•"/>
            </a:pPr>
            <a:r>
              <a:rPr lang="en-US" sz="2400" dirty="0"/>
              <a:t> </a:t>
            </a:r>
            <a:r>
              <a:rPr lang="en-US" sz="2400" i="1" dirty="0" err="1">
                <a:hlinkClick r:id="rId5"/>
              </a:rPr>
              <a:t>stringsAsFactors</a:t>
            </a:r>
            <a:r>
              <a:rPr lang="en-US" sz="2400" i="1" dirty="0">
                <a:hlinkClick r:id="rId5"/>
              </a:rPr>
              <a:t> = &lt;sigh&gt;</a:t>
            </a:r>
            <a:endParaRPr lang="en-US" dirty="0"/>
          </a:p>
        </p:txBody>
      </p:sp>
    </p:spTree>
    <p:extLst>
      <p:ext uri="{BB962C8B-B14F-4D97-AF65-F5344CB8AC3E}">
        <p14:creationId xmlns:p14="http://schemas.microsoft.com/office/powerpoint/2010/main" val="3080115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2724-DB9E-4E65-BAEE-737DAD7256A6}"/>
              </a:ext>
            </a:extLst>
          </p:cNvPr>
          <p:cNvSpPr>
            <a:spLocks noGrp="1"/>
          </p:cNvSpPr>
          <p:nvPr>
            <p:ph type="title"/>
          </p:nvPr>
        </p:nvSpPr>
        <p:spPr/>
        <p:txBody>
          <a:bodyPr/>
          <a:lstStyle/>
          <a:p>
            <a:r>
              <a:rPr lang="en-US" dirty="0" err="1"/>
              <a:t>Fct_lump</a:t>
            </a:r>
            <a:r>
              <a:rPr lang="en-US" dirty="0"/>
              <a:t>()</a:t>
            </a:r>
          </a:p>
        </p:txBody>
      </p:sp>
      <p:sp>
        <p:nvSpPr>
          <p:cNvPr id="4" name="Rectangle 1">
            <a:extLst>
              <a:ext uri="{FF2B5EF4-FFF2-40B4-BE49-F238E27FC236}">
                <a16:creationId xmlns:a16="http://schemas.microsoft.com/office/drawing/2014/main" id="{C9FB32BA-3225-4B8B-92F3-AED25E2B03E9}"/>
              </a:ext>
            </a:extLst>
          </p:cNvPr>
          <p:cNvSpPr>
            <a:spLocks noChangeArrowheads="1"/>
          </p:cNvSpPr>
          <p:nvPr/>
        </p:nvSpPr>
        <p:spPr bwMode="auto">
          <a:xfrm>
            <a:off x="1024128" y="1951672"/>
            <a:ext cx="9720072" cy="295465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gss_cat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mutate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902000"/>
                </a:solidFill>
                <a:effectLst/>
                <a:latin typeface="Consolas" panose="020B0609020204030204" pitchFamily="49" charset="0"/>
              </a:rPr>
              <a:t>relig</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fct_lump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relig</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count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relig</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 A </a:t>
            </a:r>
            <a:r>
              <a:rPr kumimoji="0" lang="en-US" altLang="en-US" sz="2400" b="0" i="1" u="none" strike="noStrike" cap="none" normalizeH="0" baseline="0" dirty="0" err="1">
                <a:ln>
                  <a:noFill/>
                </a:ln>
                <a:solidFill>
                  <a:srgbClr val="60A0B0"/>
                </a:solidFill>
                <a:effectLst/>
                <a:latin typeface="Consolas" panose="020B0609020204030204" pitchFamily="49" charset="0"/>
              </a:rPr>
              <a:t>tibble</a:t>
            </a:r>
            <a:r>
              <a:rPr kumimoji="0" lang="en-US" altLang="en-US" sz="2400" b="0" i="1" u="none" strike="noStrike" cap="none" normalizeH="0" baseline="0" dirty="0">
                <a:ln>
                  <a:noFill/>
                </a:ln>
                <a:solidFill>
                  <a:srgbClr val="60A0B0"/>
                </a:solidFill>
                <a:effectLst/>
                <a:latin typeface="Consolas" panose="020B0609020204030204" pitchFamily="49" charset="0"/>
              </a:rPr>
              <a:t>: 2 x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r>
              <a:rPr kumimoji="0" lang="en-US" altLang="en-US" sz="2400" b="0" i="1" u="none" strike="noStrike" cap="none" normalizeH="0" baseline="0" dirty="0" err="1">
                <a:ln>
                  <a:noFill/>
                </a:ln>
                <a:solidFill>
                  <a:srgbClr val="60A0B0"/>
                </a:solidFill>
                <a:effectLst/>
                <a:latin typeface="Consolas" panose="020B0609020204030204" pitchFamily="49" charset="0"/>
              </a:rPr>
              <a:t>relig</a:t>
            </a:r>
            <a:r>
              <a:rPr kumimoji="0" lang="en-US" altLang="en-US" sz="2400" b="0" i="1" u="none" strike="noStrike" cap="none" normalizeH="0" baseline="0" dirty="0">
                <a:ln>
                  <a:noFill/>
                </a:ln>
                <a:solidFill>
                  <a:srgbClr val="60A0B0"/>
                </a:solidFill>
                <a:effectLst/>
                <a:latin typeface="Consolas" panose="020B0609020204030204" pitchFamily="49" charset="0"/>
              </a:rPr>
              <a:t>         n</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&lt;</a:t>
            </a:r>
            <a:r>
              <a:rPr kumimoji="0" lang="en-US" altLang="en-US" sz="2400" b="0" i="1" u="none" strike="noStrike" cap="none" normalizeH="0" baseline="0" dirty="0" err="1">
                <a:ln>
                  <a:noFill/>
                </a:ln>
                <a:solidFill>
                  <a:srgbClr val="60A0B0"/>
                </a:solidFill>
                <a:effectLst/>
                <a:latin typeface="Consolas" panose="020B0609020204030204" pitchFamily="49" charset="0"/>
              </a:rPr>
              <a:t>fct</a:t>
            </a:r>
            <a:r>
              <a:rPr kumimoji="0" lang="en-US" altLang="en-US" sz="2400" b="0" i="1" u="none" strike="noStrike" cap="none" normalizeH="0" baseline="0" dirty="0">
                <a:ln>
                  <a:noFill/>
                </a:ln>
                <a:solidFill>
                  <a:srgbClr val="60A0B0"/>
                </a:solidFill>
                <a:effectLst/>
                <a:latin typeface="Consolas" panose="020B0609020204030204" pitchFamily="49" charset="0"/>
              </a:rPr>
              <a:t>&gt;      &lt;int&gt;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Protestant 10846</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2 Other      10637</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238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33B6-66FF-4848-B295-9E41CD3B353D}"/>
              </a:ext>
            </a:extLst>
          </p:cNvPr>
          <p:cNvSpPr>
            <a:spLocks noGrp="1"/>
          </p:cNvSpPr>
          <p:nvPr>
            <p:ph type="title"/>
          </p:nvPr>
        </p:nvSpPr>
        <p:spPr/>
        <p:txBody>
          <a:bodyPr/>
          <a:lstStyle/>
          <a:p>
            <a:r>
              <a:rPr lang="en-US" dirty="0"/>
              <a:t>N=</a:t>
            </a:r>
          </a:p>
        </p:txBody>
      </p:sp>
      <p:sp>
        <p:nvSpPr>
          <p:cNvPr id="5" name="Rectangle 4">
            <a:extLst>
              <a:ext uri="{FF2B5EF4-FFF2-40B4-BE49-F238E27FC236}">
                <a16:creationId xmlns:a16="http://schemas.microsoft.com/office/drawing/2014/main" id="{5A7D076B-5179-4260-9B77-B8C33D6B8D74}"/>
              </a:ext>
            </a:extLst>
          </p:cNvPr>
          <p:cNvSpPr/>
          <p:nvPr/>
        </p:nvSpPr>
        <p:spPr>
          <a:xfrm>
            <a:off x="1024128" y="1727590"/>
            <a:ext cx="9720072" cy="4801314"/>
          </a:xfrm>
          <a:prstGeom prst="rect">
            <a:avLst/>
          </a:prstGeom>
          <a:solidFill>
            <a:srgbClr val="F7F7F7"/>
          </a:solidFill>
        </p:spPr>
        <p:txBody>
          <a:bodyPr wrap="square">
            <a:spAutoFit/>
          </a:bodyPr>
          <a:lstStyle/>
          <a:p>
            <a:r>
              <a:rPr lang="en-US" altLang="en-US" dirty="0" err="1">
                <a:solidFill>
                  <a:srgbClr val="4183C4"/>
                </a:solidFill>
                <a:latin typeface="Consolas" panose="020B0609020204030204" pitchFamily="49" charset="0"/>
              </a:rPr>
              <a:t>gss_cat</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%&gt;%</a:t>
            </a:r>
            <a:r>
              <a:rPr lang="en-US" altLang="en-US" dirty="0">
                <a:solidFill>
                  <a:srgbClr val="333333"/>
                </a:solidFill>
                <a:latin typeface="Consolas" panose="020B0609020204030204" pitchFamily="49" charset="0"/>
              </a:rPr>
              <a:t> </a:t>
            </a:r>
          </a:p>
          <a:p>
            <a:r>
              <a:rPr lang="en-US" altLang="en-US" b="1" dirty="0">
                <a:solidFill>
                  <a:srgbClr val="333333"/>
                </a:solidFill>
                <a:latin typeface="Consolas" panose="020B0609020204030204" pitchFamily="49" charset="0"/>
              </a:rPr>
              <a:t>  </a:t>
            </a:r>
            <a:r>
              <a:rPr lang="en-US" altLang="en-US" b="1" dirty="0">
                <a:solidFill>
                  <a:srgbClr val="007020"/>
                </a:solidFill>
                <a:latin typeface="Consolas" panose="020B0609020204030204" pitchFamily="49" charset="0"/>
              </a:rPr>
              <a:t>mutate</a:t>
            </a:r>
            <a:r>
              <a:rPr lang="en-US" altLang="en-US" dirty="0">
                <a:solidFill>
                  <a:srgbClr val="4183C4"/>
                </a:solidFill>
                <a:latin typeface="Consolas" panose="020B0609020204030204" pitchFamily="49" charset="0"/>
              </a:rPr>
              <a:t>(</a:t>
            </a:r>
            <a:r>
              <a:rPr lang="en-US" altLang="en-US" dirty="0" err="1">
                <a:solidFill>
                  <a:srgbClr val="902000"/>
                </a:solidFill>
                <a:latin typeface="Consolas" panose="020B0609020204030204" pitchFamily="49" charset="0"/>
              </a:rPr>
              <a:t>relig</a:t>
            </a:r>
            <a:r>
              <a:rPr lang="en-US" altLang="en-US" dirty="0">
                <a:solidFill>
                  <a:srgbClr val="902000"/>
                </a:solidFill>
                <a:latin typeface="Consolas" panose="020B0609020204030204" pitchFamily="49" charset="0"/>
              </a:rPr>
              <a:t> =</a:t>
            </a:r>
            <a:r>
              <a:rPr lang="en-US" altLang="en-US" dirty="0">
                <a:solidFill>
                  <a:srgbClr val="4183C4"/>
                </a:solidFill>
                <a:latin typeface="Consolas" panose="020B0609020204030204" pitchFamily="49" charset="0"/>
              </a:rPr>
              <a:t> </a:t>
            </a:r>
            <a:r>
              <a:rPr lang="en-US" altLang="en-US" b="1" dirty="0" err="1">
                <a:solidFill>
                  <a:srgbClr val="007020"/>
                </a:solidFill>
                <a:latin typeface="Consolas" panose="020B0609020204030204" pitchFamily="49" charset="0"/>
              </a:rPr>
              <a:t>fct_lump</a:t>
            </a:r>
            <a:r>
              <a:rPr lang="en-US" altLang="en-US" dirty="0">
                <a:solidFill>
                  <a:srgbClr val="4183C4"/>
                </a:solidFill>
                <a:latin typeface="Consolas" panose="020B0609020204030204" pitchFamily="49" charset="0"/>
              </a:rPr>
              <a:t>(</a:t>
            </a:r>
            <a:r>
              <a:rPr lang="en-US" altLang="en-US" dirty="0" err="1">
                <a:solidFill>
                  <a:srgbClr val="4183C4"/>
                </a:solidFill>
                <a:latin typeface="Consolas" panose="020B0609020204030204" pitchFamily="49" charset="0"/>
              </a:rPr>
              <a:t>relig</a:t>
            </a:r>
            <a:r>
              <a:rPr lang="en-US" altLang="en-US" dirty="0">
                <a:solidFill>
                  <a:srgbClr val="4183C4"/>
                </a:solidFill>
                <a:latin typeface="Consolas" panose="020B0609020204030204" pitchFamily="49" charset="0"/>
              </a:rPr>
              <a:t>, </a:t>
            </a:r>
            <a:r>
              <a:rPr lang="en-US" altLang="en-US" dirty="0">
                <a:solidFill>
                  <a:srgbClr val="902000"/>
                </a:solidFill>
                <a:latin typeface="Consolas" panose="020B0609020204030204" pitchFamily="49" charset="0"/>
              </a:rPr>
              <a:t>n =</a:t>
            </a:r>
            <a:r>
              <a:rPr lang="en-US" altLang="en-US" dirty="0">
                <a:solidFill>
                  <a:srgbClr val="4183C4"/>
                </a:solidFill>
                <a:latin typeface="Consolas" panose="020B0609020204030204" pitchFamily="49" charset="0"/>
              </a:rPr>
              <a:t> </a:t>
            </a:r>
            <a:r>
              <a:rPr lang="en-US" altLang="en-US" dirty="0">
                <a:solidFill>
                  <a:srgbClr val="40A070"/>
                </a:solidFill>
                <a:latin typeface="Consolas" panose="020B0609020204030204" pitchFamily="49" charset="0"/>
              </a:rPr>
              <a:t>10</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%&gt;%</a:t>
            </a:r>
            <a:r>
              <a:rPr lang="en-US" altLang="en-US" dirty="0">
                <a:solidFill>
                  <a:srgbClr val="333333"/>
                </a:solidFill>
                <a:latin typeface="Consolas" panose="020B0609020204030204" pitchFamily="49" charset="0"/>
              </a:rPr>
              <a:t> </a:t>
            </a:r>
          </a:p>
          <a:p>
            <a:r>
              <a:rPr lang="en-US" altLang="en-US" b="1" dirty="0">
                <a:solidFill>
                  <a:srgbClr val="333333"/>
                </a:solidFill>
                <a:latin typeface="Consolas" panose="020B0609020204030204" pitchFamily="49" charset="0"/>
              </a:rPr>
              <a:t>  </a:t>
            </a:r>
            <a:r>
              <a:rPr lang="en-US" altLang="en-US" b="1" dirty="0">
                <a:solidFill>
                  <a:srgbClr val="007020"/>
                </a:solidFill>
                <a:latin typeface="Consolas" panose="020B0609020204030204" pitchFamily="49" charset="0"/>
              </a:rPr>
              <a:t>count</a:t>
            </a:r>
            <a:r>
              <a:rPr lang="en-US" altLang="en-US" dirty="0">
                <a:solidFill>
                  <a:srgbClr val="4183C4"/>
                </a:solidFill>
                <a:latin typeface="Consolas" panose="020B0609020204030204" pitchFamily="49" charset="0"/>
              </a:rPr>
              <a:t>(</a:t>
            </a:r>
            <a:r>
              <a:rPr lang="en-US" altLang="en-US" dirty="0" err="1">
                <a:solidFill>
                  <a:srgbClr val="4183C4"/>
                </a:solidFill>
                <a:latin typeface="Consolas" panose="020B0609020204030204" pitchFamily="49" charset="0"/>
              </a:rPr>
              <a:t>relig</a:t>
            </a:r>
            <a:r>
              <a:rPr lang="en-US" altLang="en-US" dirty="0">
                <a:solidFill>
                  <a:srgbClr val="4183C4"/>
                </a:solidFill>
                <a:latin typeface="Consolas" panose="020B0609020204030204" pitchFamily="49" charset="0"/>
              </a:rPr>
              <a:t>, </a:t>
            </a:r>
            <a:r>
              <a:rPr lang="en-US" altLang="en-US" dirty="0">
                <a:solidFill>
                  <a:srgbClr val="902000"/>
                </a:solidFill>
                <a:latin typeface="Consolas" panose="020B0609020204030204" pitchFamily="49" charset="0"/>
              </a:rPr>
              <a:t>sort =</a:t>
            </a:r>
            <a:r>
              <a:rPr lang="en-US" altLang="en-US" dirty="0">
                <a:solidFill>
                  <a:srgbClr val="4183C4"/>
                </a:solidFill>
                <a:latin typeface="Consolas" panose="020B0609020204030204" pitchFamily="49" charset="0"/>
              </a:rPr>
              <a:t> </a:t>
            </a:r>
            <a:r>
              <a:rPr lang="en-US" altLang="en-US" dirty="0">
                <a:solidFill>
                  <a:srgbClr val="007020"/>
                </a:solidFill>
                <a:latin typeface="Consolas" panose="020B0609020204030204" pitchFamily="49" charset="0"/>
              </a:rPr>
              <a:t>TRUE</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%&gt;%</a:t>
            </a:r>
            <a:r>
              <a:rPr lang="en-US" altLang="en-US" dirty="0">
                <a:solidFill>
                  <a:srgbClr val="333333"/>
                </a:solidFill>
                <a:latin typeface="Consolas" panose="020B0609020204030204" pitchFamily="49" charset="0"/>
              </a:rPr>
              <a:t> </a:t>
            </a:r>
          </a:p>
          <a:p>
            <a:r>
              <a:rPr lang="en-US" altLang="en-US" b="1" dirty="0">
                <a:solidFill>
                  <a:srgbClr val="333333"/>
                </a:solidFill>
                <a:latin typeface="Consolas" panose="020B0609020204030204" pitchFamily="49" charset="0"/>
              </a:rPr>
              <a:t>  </a:t>
            </a:r>
            <a:r>
              <a:rPr lang="en-US" altLang="en-US" b="1" dirty="0">
                <a:solidFill>
                  <a:srgbClr val="007020"/>
                </a:solidFill>
                <a:latin typeface="Consolas" panose="020B0609020204030204" pitchFamily="49" charset="0"/>
              </a:rPr>
              <a:t>print</a:t>
            </a:r>
            <a:r>
              <a:rPr lang="en-US" altLang="en-US" dirty="0">
                <a:solidFill>
                  <a:srgbClr val="4183C4"/>
                </a:solidFill>
                <a:latin typeface="Consolas" panose="020B0609020204030204" pitchFamily="49" charset="0"/>
              </a:rPr>
              <a:t>(</a:t>
            </a:r>
            <a:r>
              <a:rPr lang="en-US" altLang="en-US" dirty="0">
                <a:solidFill>
                  <a:srgbClr val="902000"/>
                </a:solidFill>
                <a:latin typeface="Consolas" panose="020B0609020204030204" pitchFamily="49" charset="0"/>
              </a:rPr>
              <a:t>n =</a:t>
            </a:r>
            <a:r>
              <a:rPr lang="en-US" altLang="en-US" dirty="0">
                <a:solidFill>
                  <a:srgbClr val="4183C4"/>
                </a:solidFill>
                <a:latin typeface="Consolas" panose="020B0609020204030204" pitchFamily="49" charset="0"/>
              </a:rPr>
              <a:t> </a:t>
            </a:r>
            <a:r>
              <a:rPr lang="en-US" altLang="en-US" dirty="0">
                <a:solidFill>
                  <a:srgbClr val="007020"/>
                </a:solidFill>
                <a:latin typeface="Consolas" panose="020B0609020204030204" pitchFamily="49" charset="0"/>
              </a:rPr>
              <a:t>Inf</a:t>
            </a:r>
            <a:r>
              <a:rPr lang="en-US" altLang="en-US" dirty="0">
                <a:solidFill>
                  <a:srgbClr val="4183C4"/>
                </a:solidFill>
                <a:latin typeface="Consolas" panose="020B0609020204030204" pitchFamily="49" charset="0"/>
              </a:rPr>
              <a:t>) </a:t>
            </a:r>
          </a:p>
          <a:p>
            <a:r>
              <a:rPr lang="en-US" i="1" dirty="0">
                <a:solidFill>
                  <a:srgbClr val="60A0B0"/>
                </a:solidFill>
                <a:latin typeface="Consolas" panose="020B0609020204030204" pitchFamily="49" charset="0"/>
              </a:rPr>
              <a:t>#&gt; # A </a:t>
            </a:r>
            <a:r>
              <a:rPr lang="en-US" i="1" dirty="0" err="1">
                <a:solidFill>
                  <a:srgbClr val="60A0B0"/>
                </a:solidFill>
                <a:latin typeface="Consolas" panose="020B0609020204030204" pitchFamily="49" charset="0"/>
              </a:rPr>
              <a:t>tibble</a:t>
            </a:r>
            <a:r>
              <a:rPr lang="en-US" i="1" dirty="0">
                <a:solidFill>
                  <a:srgbClr val="60A0B0"/>
                </a:solidFill>
                <a:latin typeface="Consolas" panose="020B0609020204030204" pitchFamily="49" charset="0"/>
              </a:rPr>
              <a:t>: 10 x 2</a:t>
            </a:r>
          </a:p>
          <a:p>
            <a:r>
              <a:rPr lang="en-US" i="1" dirty="0">
                <a:solidFill>
                  <a:srgbClr val="60A0B0"/>
                </a:solidFill>
                <a:latin typeface="Consolas" panose="020B0609020204030204" pitchFamily="49" charset="0"/>
              </a:rPr>
              <a:t>#&gt;    </a:t>
            </a:r>
            <a:r>
              <a:rPr lang="en-US" i="1" dirty="0" err="1">
                <a:solidFill>
                  <a:srgbClr val="60A0B0"/>
                </a:solidFill>
                <a:latin typeface="Consolas" panose="020B0609020204030204" pitchFamily="49" charset="0"/>
              </a:rPr>
              <a:t>relig</a:t>
            </a:r>
            <a:r>
              <a:rPr lang="en-US" i="1" dirty="0">
                <a:solidFill>
                  <a:srgbClr val="60A0B0"/>
                </a:solidFill>
                <a:latin typeface="Consolas" panose="020B0609020204030204" pitchFamily="49" charset="0"/>
              </a:rPr>
              <a:t>                       n</a:t>
            </a:r>
          </a:p>
          <a:p>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fct</a:t>
            </a:r>
            <a:r>
              <a:rPr lang="en-US" i="1" dirty="0">
                <a:solidFill>
                  <a:srgbClr val="60A0B0"/>
                </a:solidFill>
                <a:latin typeface="Consolas" panose="020B0609020204030204" pitchFamily="49" charset="0"/>
              </a:rPr>
              <a:t>&gt;                   &lt;int&gt;</a:t>
            </a:r>
          </a:p>
          <a:p>
            <a:r>
              <a:rPr lang="en-US" i="1" dirty="0">
                <a:solidFill>
                  <a:srgbClr val="60A0B0"/>
                </a:solidFill>
                <a:latin typeface="Consolas" panose="020B0609020204030204" pitchFamily="49" charset="0"/>
              </a:rPr>
              <a:t>#&gt;  1 Protestant              10846</a:t>
            </a:r>
          </a:p>
          <a:p>
            <a:r>
              <a:rPr lang="en-US" i="1" dirty="0">
                <a:solidFill>
                  <a:srgbClr val="60A0B0"/>
                </a:solidFill>
                <a:latin typeface="Consolas" panose="020B0609020204030204" pitchFamily="49" charset="0"/>
              </a:rPr>
              <a:t>#&gt;  2 Catholic                 5124</a:t>
            </a:r>
          </a:p>
          <a:p>
            <a:r>
              <a:rPr lang="en-US" i="1" dirty="0">
                <a:solidFill>
                  <a:srgbClr val="60A0B0"/>
                </a:solidFill>
                <a:latin typeface="Consolas" panose="020B0609020204030204" pitchFamily="49" charset="0"/>
              </a:rPr>
              <a:t>#&gt;  3 None                     3523</a:t>
            </a:r>
          </a:p>
          <a:p>
            <a:r>
              <a:rPr lang="en-US" i="1" dirty="0">
                <a:solidFill>
                  <a:srgbClr val="60A0B0"/>
                </a:solidFill>
                <a:latin typeface="Consolas" panose="020B0609020204030204" pitchFamily="49" charset="0"/>
              </a:rPr>
              <a:t>#&gt;  4 Christian                 689</a:t>
            </a:r>
          </a:p>
          <a:p>
            <a:r>
              <a:rPr lang="en-US" i="1" dirty="0">
                <a:solidFill>
                  <a:srgbClr val="60A0B0"/>
                </a:solidFill>
                <a:latin typeface="Consolas" panose="020B0609020204030204" pitchFamily="49" charset="0"/>
              </a:rPr>
              <a:t>#&gt;  5 Other                     458</a:t>
            </a:r>
          </a:p>
          <a:p>
            <a:r>
              <a:rPr lang="en-US" i="1" dirty="0">
                <a:solidFill>
                  <a:srgbClr val="60A0B0"/>
                </a:solidFill>
                <a:latin typeface="Consolas" panose="020B0609020204030204" pitchFamily="49" charset="0"/>
              </a:rPr>
              <a:t>#&gt;  6 Jewish                    388</a:t>
            </a:r>
          </a:p>
          <a:p>
            <a:r>
              <a:rPr lang="en-US" i="1" dirty="0">
                <a:solidFill>
                  <a:srgbClr val="60A0B0"/>
                </a:solidFill>
                <a:latin typeface="Consolas" panose="020B0609020204030204" pitchFamily="49" charset="0"/>
              </a:rPr>
              <a:t>#&gt;  7 Buddhism                  147</a:t>
            </a:r>
          </a:p>
          <a:p>
            <a:r>
              <a:rPr lang="en-US" i="1" dirty="0">
                <a:solidFill>
                  <a:srgbClr val="60A0B0"/>
                </a:solidFill>
                <a:latin typeface="Consolas" panose="020B0609020204030204" pitchFamily="49" charset="0"/>
              </a:rPr>
              <a:t>#&gt;  8 Inter-nondenominational   109</a:t>
            </a:r>
          </a:p>
          <a:p>
            <a:r>
              <a:rPr lang="en-US" i="1" dirty="0">
                <a:solidFill>
                  <a:srgbClr val="60A0B0"/>
                </a:solidFill>
                <a:latin typeface="Consolas" panose="020B0609020204030204" pitchFamily="49" charset="0"/>
              </a:rPr>
              <a:t>#&gt;  9 Moslem/</a:t>
            </a:r>
            <a:r>
              <a:rPr lang="en-US" i="1" dirty="0" err="1">
                <a:solidFill>
                  <a:srgbClr val="60A0B0"/>
                </a:solidFill>
                <a:latin typeface="Consolas" panose="020B0609020204030204" pitchFamily="49" charset="0"/>
              </a:rPr>
              <a:t>islam</a:t>
            </a:r>
            <a:r>
              <a:rPr lang="en-US" i="1" dirty="0">
                <a:solidFill>
                  <a:srgbClr val="60A0B0"/>
                </a:solidFill>
                <a:latin typeface="Consolas" panose="020B0609020204030204" pitchFamily="49" charset="0"/>
              </a:rPr>
              <a:t>              104</a:t>
            </a:r>
          </a:p>
          <a:p>
            <a:r>
              <a:rPr lang="en-US" i="1" dirty="0">
                <a:solidFill>
                  <a:srgbClr val="60A0B0"/>
                </a:solidFill>
                <a:latin typeface="Consolas" panose="020B0609020204030204" pitchFamily="49" charset="0"/>
              </a:rPr>
              <a:t>#&gt; 10 Orthodox-</a:t>
            </a:r>
            <a:r>
              <a:rPr lang="en-US" i="1" dirty="0" err="1">
                <a:solidFill>
                  <a:srgbClr val="60A0B0"/>
                </a:solidFill>
                <a:latin typeface="Consolas" panose="020B0609020204030204" pitchFamily="49" charset="0"/>
              </a:rPr>
              <a:t>christian</a:t>
            </a:r>
            <a:r>
              <a:rPr lang="en-US" i="1" dirty="0">
                <a:solidFill>
                  <a:srgbClr val="60A0B0"/>
                </a:solidFill>
                <a:latin typeface="Consolas" panose="020B0609020204030204" pitchFamily="49" charset="0"/>
              </a:rPr>
              <a:t>         95</a:t>
            </a:r>
          </a:p>
        </p:txBody>
      </p:sp>
    </p:spTree>
    <p:extLst>
      <p:ext uri="{BB962C8B-B14F-4D97-AF65-F5344CB8AC3E}">
        <p14:creationId xmlns:p14="http://schemas.microsoft.com/office/powerpoint/2010/main" val="3510188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E4578F-7EAC-4687-BE06-BA2CF0066344}"/>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C710C33-A85C-4101-86B1-B6E4496851AA}"/>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98773B5-B291-491E-8D6C-EA633EC0EC5F}"/>
              </a:ext>
            </a:extLst>
          </p:cNvPr>
          <p:cNvSpPr txBox="1">
            <a:spLocks/>
          </p:cNvSpPr>
          <p:nvPr/>
        </p:nvSpPr>
        <p:spPr>
          <a:xfrm>
            <a:off x="342810"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modifying factor levels</a:t>
            </a:r>
          </a:p>
        </p:txBody>
      </p:sp>
    </p:spTree>
    <p:extLst>
      <p:ext uri="{BB962C8B-B14F-4D97-AF65-F5344CB8AC3E}">
        <p14:creationId xmlns:p14="http://schemas.microsoft.com/office/powerpoint/2010/main" val="40584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B290-CDA7-490F-8A53-7309A282EC30}"/>
              </a:ext>
            </a:extLst>
          </p:cNvPr>
          <p:cNvSpPr>
            <a:spLocks noGrp="1"/>
          </p:cNvSpPr>
          <p:nvPr>
            <p:ph type="title"/>
          </p:nvPr>
        </p:nvSpPr>
        <p:spPr/>
        <p:txBody>
          <a:bodyPr/>
          <a:lstStyle/>
          <a:p>
            <a:r>
              <a:rPr lang="en-US" dirty="0"/>
              <a:t>Creating factors</a:t>
            </a:r>
          </a:p>
        </p:txBody>
      </p:sp>
      <p:sp>
        <p:nvSpPr>
          <p:cNvPr id="4" name="Rectangle 1">
            <a:extLst>
              <a:ext uri="{FF2B5EF4-FFF2-40B4-BE49-F238E27FC236}">
                <a16:creationId xmlns:a16="http://schemas.microsoft.com/office/drawing/2014/main" id="{7ADBD560-5BAD-4CF8-9D07-E0A8ECE6DEF5}"/>
              </a:ext>
            </a:extLst>
          </p:cNvPr>
          <p:cNvSpPr>
            <a:spLocks noChangeArrowheads="1"/>
          </p:cNvSpPr>
          <p:nvPr/>
        </p:nvSpPr>
        <p:spPr bwMode="auto">
          <a:xfrm>
            <a:off x="1024128" y="2084832"/>
            <a:ext cx="6032101"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4183C4"/>
                </a:solidFill>
                <a:effectLst/>
                <a:latin typeface="Consolas" panose="020B0609020204030204" pitchFamily="49" charset="0"/>
              </a:rPr>
              <a:t>x1 &lt;-</a:t>
            </a:r>
            <a:r>
              <a:rPr kumimoji="0" lang="en-US" altLang="en-US" sz="2400" b="0" i="0" u="none" strike="noStrike" cap="none" normalizeH="0" baseline="0">
                <a:ln>
                  <a:noFill/>
                </a:ln>
                <a:solidFill>
                  <a:srgbClr val="4070A0"/>
                </a:solidFill>
                <a:effectLst/>
                <a:latin typeface="Consolas" panose="020B0609020204030204" pitchFamily="49" charset="0"/>
              </a:rPr>
              <a:t> </a:t>
            </a:r>
            <a:r>
              <a:rPr kumimoji="0" lang="en-US" altLang="en-US" sz="2400" b="1" i="0" u="none" strike="noStrike" cap="none" normalizeH="0" baseline="0">
                <a:ln>
                  <a:noFill/>
                </a:ln>
                <a:solidFill>
                  <a:srgbClr val="007020"/>
                </a:solidFill>
                <a:effectLst/>
                <a:latin typeface="Consolas" panose="020B0609020204030204" pitchFamily="49" charset="0"/>
              </a:rPr>
              <a:t>c</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rgbClr val="4070A0"/>
                </a:solidFill>
                <a:effectLst/>
                <a:latin typeface="Consolas" panose="020B0609020204030204" pitchFamily="49" charset="0"/>
              </a:rPr>
              <a:t>"Dec"</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4070A0"/>
                </a:solidFill>
                <a:effectLst/>
                <a:latin typeface="Consolas" panose="020B0609020204030204" pitchFamily="49" charset="0"/>
              </a:rPr>
              <a:t>"Apr"</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4070A0"/>
                </a:solidFill>
                <a:effectLst/>
                <a:latin typeface="Consolas" panose="020B0609020204030204" pitchFamily="49" charset="0"/>
              </a:rPr>
              <a:t>"Jan"</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4070A0"/>
                </a:solidFill>
                <a:effectLst/>
                <a:latin typeface="Consolas" panose="020B0609020204030204" pitchFamily="49" charset="0"/>
              </a:rPr>
              <a:t>"Mar"</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FE4C6D2-F10D-4EC1-91C4-E0036BE57652}"/>
              </a:ext>
            </a:extLst>
          </p:cNvPr>
          <p:cNvSpPr>
            <a:spLocks noChangeArrowheads="1"/>
          </p:cNvSpPr>
          <p:nvPr/>
        </p:nvSpPr>
        <p:spPr bwMode="auto">
          <a:xfrm>
            <a:off x="1026280" y="3059668"/>
            <a:ext cx="6032101"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4183C4"/>
                </a:solidFill>
                <a:effectLst/>
                <a:latin typeface="Consolas" panose="020B0609020204030204" pitchFamily="49" charset="0"/>
              </a:rPr>
              <a:t>x2 &lt;-</a:t>
            </a:r>
            <a:r>
              <a:rPr kumimoji="0" lang="en-US" altLang="en-US" sz="2400" b="0" i="0" u="none" strike="noStrike" cap="none" normalizeH="0" baseline="0">
                <a:ln>
                  <a:noFill/>
                </a:ln>
                <a:solidFill>
                  <a:srgbClr val="4070A0"/>
                </a:solidFill>
                <a:effectLst/>
                <a:latin typeface="Consolas" panose="020B0609020204030204" pitchFamily="49" charset="0"/>
              </a:rPr>
              <a:t> </a:t>
            </a:r>
            <a:r>
              <a:rPr kumimoji="0" lang="en-US" altLang="en-US" sz="2400" b="1" i="0" u="none" strike="noStrike" cap="none" normalizeH="0" baseline="0">
                <a:ln>
                  <a:noFill/>
                </a:ln>
                <a:solidFill>
                  <a:srgbClr val="007020"/>
                </a:solidFill>
                <a:effectLst/>
                <a:latin typeface="Consolas" panose="020B0609020204030204" pitchFamily="49" charset="0"/>
              </a:rPr>
              <a:t>c</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rgbClr val="4070A0"/>
                </a:solidFill>
                <a:effectLst/>
                <a:latin typeface="Consolas" panose="020B0609020204030204" pitchFamily="49" charset="0"/>
              </a:rPr>
              <a:t>"Dec"</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4070A0"/>
                </a:solidFill>
                <a:effectLst/>
                <a:latin typeface="Consolas" panose="020B0609020204030204" pitchFamily="49" charset="0"/>
              </a:rPr>
              <a:t>"Apr"</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4070A0"/>
                </a:solidFill>
                <a:effectLst/>
                <a:latin typeface="Consolas" panose="020B0609020204030204" pitchFamily="49" charset="0"/>
              </a:rPr>
              <a:t>"Jam"</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4070A0"/>
                </a:solidFill>
                <a:effectLst/>
                <a:latin typeface="Consolas" panose="020B0609020204030204" pitchFamily="49" charset="0"/>
              </a:rPr>
              <a:t>"Mar"</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498A83BE-5D63-4032-9160-C6783E715240}"/>
              </a:ext>
            </a:extLst>
          </p:cNvPr>
          <p:cNvSpPr/>
          <p:nvPr/>
        </p:nvSpPr>
        <p:spPr>
          <a:xfrm>
            <a:off x="4661647" y="3059668"/>
            <a:ext cx="986118" cy="369332"/>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a:extLst>
              <a:ext uri="{FF2B5EF4-FFF2-40B4-BE49-F238E27FC236}">
                <a16:creationId xmlns:a16="http://schemas.microsoft.com/office/drawing/2014/main" id="{F11F292E-75F9-45ED-BF5C-D2595565E52F}"/>
              </a:ext>
            </a:extLst>
          </p:cNvPr>
          <p:cNvSpPr>
            <a:spLocks noChangeArrowheads="1"/>
          </p:cNvSpPr>
          <p:nvPr/>
        </p:nvSpPr>
        <p:spPr bwMode="auto">
          <a:xfrm>
            <a:off x="1024128" y="3999535"/>
            <a:ext cx="6711774"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7020"/>
                </a:solidFill>
                <a:effectLst/>
                <a:latin typeface="Consolas" panose="020B0609020204030204" pitchFamily="49" charset="0"/>
              </a:rPr>
              <a:t>sort</a:t>
            </a:r>
            <a:r>
              <a:rPr kumimoji="0" lang="en-US" altLang="en-US" sz="2400" b="0" i="0" u="none" strike="noStrike" cap="none" normalizeH="0" baseline="0">
                <a:ln>
                  <a:noFill/>
                </a:ln>
                <a:solidFill>
                  <a:srgbClr val="4183C4"/>
                </a:solidFill>
                <a:effectLst/>
                <a:latin typeface="Consolas" panose="020B0609020204030204" pitchFamily="49" charset="0"/>
              </a:rPr>
              <a:t>(x1)</a:t>
            </a:r>
            <a:r>
              <a:rPr kumimoji="0" lang="en-US" altLang="en-US" sz="2400" b="0" i="0" u="none" strike="noStrike" cap="none" normalizeH="0" baseline="0">
                <a:ln>
                  <a:noFill/>
                </a:ln>
                <a:solidFill>
                  <a:srgbClr val="333333"/>
                </a:solidFill>
                <a:effectLst/>
                <a:latin typeface="Consolas" panose="020B0609020204030204" pitchFamily="49" charset="0"/>
              </a:rPr>
              <a:t> </a:t>
            </a:r>
            <a:r>
              <a:rPr kumimoji="0" lang="en-US" altLang="en-US" sz="2400" b="0" i="1" u="none" strike="noStrike" cap="none" normalizeH="0" baseline="0">
                <a:ln>
                  <a:noFill/>
                </a:ln>
                <a:solidFill>
                  <a:srgbClr val="60A0B0"/>
                </a:solidFill>
                <a:effectLst/>
                <a:latin typeface="Consolas" panose="020B0609020204030204" pitchFamily="49" charset="0"/>
              </a:rPr>
              <a:t>#&gt; [1] "Apr" "Dec" "Jan" "Mar"</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814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9B0C-1522-4C21-BEAD-F342B5FDC3BB}"/>
              </a:ext>
            </a:extLst>
          </p:cNvPr>
          <p:cNvSpPr>
            <a:spLocks noGrp="1"/>
          </p:cNvSpPr>
          <p:nvPr>
            <p:ph type="title"/>
          </p:nvPr>
        </p:nvSpPr>
        <p:spPr/>
        <p:txBody>
          <a:bodyPr/>
          <a:lstStyle/>
          <a:p>
            <a:r>
              <a:rPr lang="en-US" dirty="0"/>
              <a:t>Creating factors</a:t>
            </a:r>
          </a:p>
        </p:txBody>
      </p:sp>
      <p:sp>
        <p:nvSpPr>
          <p:cNvPr id="4" name="Rectangle 1">
            <a:extLst>
              <a:ext uri="{FF2B5EF4-FFF2-40B4-BE49-F238E27FC236}">
                <a16:creationId xmlns:a16="http://schemas.microsoft.com/office/drawing/2014/main" id="{6D6EBE7B-5D21-4B63-810C-7072D3D58D9C}"/>
              </a:ext>
            </a:extLst>
          </p:cNvPr>
          <p:cNvSpPr>
            <a:spLocks noChangeArrowheads="1"/>
          </p:cNvSpPr>
          <p:nvPr/>
        </p:nvSpPr>
        <p:spPr bwMode="auto">
          <a:xfrm>
            <a:off x="1024128" y="2084832"/>
            <a:ext cx="7476406"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month_levels</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"Jan"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"Feb"</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"Mar"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"Apr"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"May"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"Jun"</a:t>
            </a:r>
            <a:r>
              <a:rPr kumimoji="0" lang="en-US" altLang="en-US" sz="24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183C4"/>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"Jul"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"Aug"</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"Sep"</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"Oct"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"Nov"</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"Dec"</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551F988-6EE3-4A12-B8B5-C184C54DD441}"/>
              </a:ext>
            </a:extLst>
          </p:cNvPr>
          <p:cNvSpPr>
            <a:spLocks noChangeArrowheads="1"/>
          </p:cNvSpPr>
          <p:nvPr/>
        </p:nvSpPr>
        <p:spPr bwMode="auto">
          <a:xfrm>
            <a:off x="1024128" y="3785357"/>
            <a:ext cx="10025180" cy="295465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y1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factor</a:t>
            </a:r>
            <a:r>
              <a:rPr kumimoji="0" lang="en-US" altLang="en-US" sz="2400" b="0" i="0" u="none" strike="noStrike" cap="none" normalizeH="0" baseline="0" dirty="0">
                <a:ln>
                  <a:noFill/>
                </a:ln>
                <a:solidFill>
                  <a:srgbClr val="4183C4"/>
                </a:solidFill>
                <a:effectLst/>
                <a:latin typeface="Consolas" panose="020B0609020204030204" pitchFamily="49" charset="0"/>
              </a:rPr>
              <a:t>(x1, </a:t>
            </a:r>
            <a:r>
              <a:rPr kumimoji="0" lang="en-US" altLang="en-US" sz="2400" b="0" i="0" u="none" strike="noStrike" cap="none" normalizeH="0" baseline="0" dirty="0">
                <a:ln>
                  <a:noFill/>
                </a:ln>
                <a:solidFill>
                  <a:srgbClr val="902000"/>
                </a:solidFill>
                <a:effectLst/>
                <a:latin typeface="Consolas" panose="020B0609020204030204" pitchFamily="49" charset="0"/>
              </a:rPr>
              <a:t>levels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month_levels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y1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Dec Apr Jan Mar</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Levels: Jan Feb Mar Apr May Jun Jul Aug Sep Oct Nov Dec</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sort</a:t>
            </a:r>
            <a:r>
              <a:rPr kumimoji="0" lang="en-US" altLang="en-US" sz="2400" b="0" i="0" u="none" strike="noStrike" cap="none" normalizeH="0" baseline="0" dirty="0">
                <a:ln>
                  <a:noFill/>
                </a:ln>
                <a:solidFill>
                  <a:srgbClr val="4183C4"/>
                </a:solidFill>
                <a:effectLst/>
                <a:latin typeface="Consolas" panose="020B0609020204030204" pitchFamily="49" charset="0"/>
              </a:rPr>
              <a:t>(y1)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Jan Mar Apr Dec</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Levels: Jan Feb Mar Apr May Jun Jul Aug Sep Oct Nov Dec</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479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9835-2F71-43DE-8987-42D231004BDB}"/>
              </a:ext>
            </a:extLst>
          </p:cNvPr>
          <p:cNvSpPr>
            <a:spLocks noGrp="1"/>
          </p:cNvSpPr>
          <p:nvPr>
            <p:ph type="title"/>
          </p:nvPr>
        </p:nvSpPr>
        <p:spPr/>
        <p:txBody>
          <a:bodyPr/>
          <a:lstStyle/>
          <a:p>
            <a:r>
              <a:rPr lang="en-US" dirty="0"/>
              <a:t>Creating factors</a:t>
            </a:r>
          </a:p>
        </p:txBody>
      </p:sp>
      <p:sp>
        <p:nvSpPr>
          <p:cNvPr id="4" name="Rectangle 1">
            <a:extLst>
              <a:ext uri="{FF2B5EF4-FFF2-40B4-BE49-F238E27FC236}">
                <a16:creationId xmlns:a16="http://schemas.microsoft.com/office/drawing/2014/main" id="{3FA986C3-4C41-4281-9793-93FB240730AE}"/>
              </a:ext>
            </a:extLst>
          </p:cNvPr>
          <p:cNvSpPr>
            <a:spLocks noChangeArrowheads="1"/>
          </p:cNvSpPr>
          <p:nvPr/>
        </p:nvSpPr>
        <p:spPr bwMode="auto">
          <a:xfrm>
            <a:off x="914053" y="2380620"/>
            <a:ext cx="9940222"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y2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factor</a:t>
            </a:r>
            <a:r>
              <a:rPr kumimoji="0" lang="en-US" altLang="en-US" sz="2400" b="0" i="0" u="none" strike="noStrike" cap="none" normalizeH="0" baseline="0" dirty="0">
                <a:ln>
                  <a:noFill/>
                </a:ln>
                <a:solidFill>
                  <a:srgbClr val="4183C4"/>
                </a:solidFill>
                <a:effectLst/>
                <a:latin typeface="Consolas" panose="020B0609020204030204" pitchFamily="49" charset="0"/>
              </a:rPr>
              <a:t>(x2, </a:t>
            </a:r>
            <a:r>
              <a:rPr kumimoji="0" lang="en-US" altLang="en-US" sz="2400" b="0" i="0" u="none" strike="noStrike" cap="none" normalizeH="0" baseline="0" dirty="0">
                <a:ln>
                  <a:noFill/>
                </a:ln>
                <a:solidFill>
                  <a:srgbClr val="902000"/>
                </a:solidFill>
                <a:effectLst/>
                <a:latin typeface="Consolas" panose="020B0609020204030204" pitchFamily="49" charset="0"/>
              </a:rPr>
              <a:t>levels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month_levels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y2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Dec Apr &lt;NA&gt; Mar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Levels: Jan Feb Mar Apr May Jun Jul Aug Sep Oct Nov Dec</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1499D73-2F85-4F8E-916C-D9BE397204D9}"/>
              </a:ext>
            </a:extLst>
          </p:cNvPr>
          <p:cNvSpPr>
            <a:spLocks noChangeArrowheads="1"/>
          </p:cNvSpPr>
          <p:nvPr/>
        </p:nvSpPr>
        <p:spPr bwMode="auto">
          <a:xfrm>
            <a:off x="914052" y="4153736"/>
            <a:ext cx="9940221"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y2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parse_factor</a:t>
            </a:r>
            <a:r>
              <a:rPr kumimoji="0" lang="en-US" altLang="en-US" sz="2400" b="0" i="0" u="none" strike="noStrike" cap="none" normalizeH="0" baseline="0" dirty="0">
                <a:ln>
                  <a:noFill/>
                </a:ln>
                <a:solidFill>
                  <a:srgbClr val="4183C4"/>
                </a:solidFill>
                <a:effectLst/>
                <a:latin typeface="Consolas" panose="020B0609020204030204" pitchFamily="49" charset="0"/>
              </a:rPr>
              <a:t>(x2, </a:t>
            </a:r>
            <a:r>
              <a:rPr kumimoji="0" lang="en-US" altLang="en-US" sz="2400" b="0" i="0" u="none" strike="noStrike" cap="none" normalizeH="0" baseline="0" dirty="0">
                <a:ln>
                  <a:noFill/>
                </a:ln>
                <a:solidFill>
                  <a:srgbClr val="902000"/>
                </a:solidFill>
                <a:effectLst/>
                <a:latin typeface="Consolas" panose="020B0609020204030204" pitchFamily="49" charset="0"/>
              </a:rPr>
              <a:t>levels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month_levels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Warning: 1 parsing failure.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row col expected actual</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3 -- value in level set Jam</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024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C499-6A17-4429-8D3A-CD67912722D3}"/>
              </a:ext>
            </a:extLst>
          </p:cNvPr>
          <p:cNvSpPr>
            <a:spLocks noGrp="1"/>
          </p:cNvSpPr>
          <p:nvPr>
            <p:ph type="title"/>
          </p:nvPr>
        </p:nvSpPr>
        <p:spPr/>
        <p:txBody>
          <a:bodyPr/>
          <a:lstStyle/>
          <a:p>
            <a:r>
              <a:rPr lang="en-US" dirty="0"/>
              <a:t>Creating factors</a:t>
            </a:r>
          </a:p>
        </p:txBody>
      </p:sp>
      <p:sp>
        <p:nvSpPr>
          <p:cNvPr id="5" name="Rectangle 2">
            <a:extLst>
              <a:ext uri="{FF2B5EF4-FFF2-40B4-BE49-F238E27FC236}">
                <a16:creationId xmlns:a16="http://schemas.microsoft.com/office/drawing/2014/main" id="{8F8A1ACE-2BC8-40BA-814B-B3C620F21653}"/>
              </a:ext>
            </a:extLst>
          </p:cNvPr>
          <p:cNvSpPr>
            <a:spLocks noChangeArrowheads="1"/>
          </p:cNvSpPr>
          <p:nvPr/>
        </p:nvSpPr>
        <p:spPr bwMode="auto">
          <a:xfrm>
            <a:off x="1024128" y="2046574"/>
            <a:ext cx="4502836"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factor</a:t>
            </a:r>
            <a:r>
              <a:rPr kumimoji="0" lang="en-US" altLang="en-US" sz="2400" b="0" i="0" u="none" strike="noStrike" cap="none" normalizeH="0" baseline="0" dirty="0">
                <a:ln>
                  <a:noFill/>
                </a:ln>
                <a:solidFill>
                  <a:srgbClr val="4183C4"/>
                </a:solidFill>
                <a:effectLst/>
                <a:latin typeface="Consolas" panose="020B0609020204030204" pitchFamily="49" charset="0"/>
              </a:rPr>
              <a:t>(x1)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Dec Apr Jan Mar</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Levels: Apr Dec Jan Mar</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0811E4D-387D-49C4-9963-92F6307C833C}"/>
              </a:ext>
            </a:extLst>
          </p:cNvPr>
          <p:cNvSpPr>
            <a:spLocks noChangeArrowheads="1"/>
          </p:cNvSpPr>
          <p:nvPr/>
        </p:nvSpPr>
        <p:spPr bwMode="auto">
          <a:xfrm>
            <a:off x="1024128" y="3429000"/>
            <a:ext cx="6796732"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f1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factor</a:t>
            </a:r>
            <a:r>
              <a:rPr kumimoji="0" lang="en-US" altLang="en-US" sz="2400" b="0" i="0" u="none" strike="noStrike" cap="none" normalizeH="0" baseline="0" dirty="0">
                <a:ln>
                  <a:noFill/>
                </a:ln>
                <a:solidFill>
                  <a:srgbClr val="4183C4"/>
                </a:solidFill>
                <a:effectLst/>
                <a:latin typeface="Consolas" panose="020B0609020204030204" pitchFamily="49" charset="0"/>
              </a:rPr>
              <a:t>(x1, </a:t>
            </a:r>
            <a:r>
              <a:rPr kumimoji="0" lang="en-US" altLang="en-US" sz="2400" b="0" i="0" u="none" strike="noStrike" cap="none" normalizeH="0" baseline="0" dirty="0">
                <a:ln>
                  <a:noFill/>
                </a:ln>
                <a:solidFill>
                  <a:srgbClr val="902000"/>
                </a:solidFill>
                <a:effectLst/>
                <a:latin typeface="Consolas" panose="020B0609020204030204" pitchFamily="49" charset="0"/>
              </a:rPr>
              <a:t>levels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unique</a:t>
            </a:r>
            <a:r>
              <a:rPr kumimoji="0" lang="en-US" altLang="en-US" sz="2400" b="0" i="0" u="none" strike="noStrike" cap="none" normalizeH="0" baseline="0" dirty="0">
                <a:ln>
                  <a:noFill/>
                </a:ln>
                <a:solidFill>
                  <a:srgbClr val="4183C4"/>
                </a:solidFill>
                <a:effectLst/>
                <a:latin typeface="Consolas" panose="020B0609020204030204" pitchFamily="49" charset="0"/>
              </a:rPr>
              <a:t>(x1))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f1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Dec Apr Jan Mar</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Levels: Dec Apr Jan Mar</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f2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x1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factor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fct_inorder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f2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Dec Apr Jan Mar</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Levels: Dec Apr Jan Mar</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907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AE86-FDCB-4DE4-8CBE-1BD80F6A4A44}"/>
              </a:ext>
            </a:extLst>
          </p:cNvPr>
          <p:cNvSpPr>
            <a:spLocks noGrp="1"/>
          </p:cNvSpPr>
          <p:nvPr>
            <p:ph type="title"/>
          </p:nvPr>
        </p:nvSpPr>
        <p:spPr/>
        <p:txBody>
          <a:bodyPr/>
          <a:lstStyle/>
          <a:p>
            <a:r>
              <a:rPr lang="en-US" dirty="0"/>
              <a:t>Levels()</a:t>
            </a:r>
          </a:p>
        </p:txBody>
      </p:sp>
      <p:sp>
        <p:nvSpPr>
          <p:cNvPr id="4" name="Rectangle 1">
            <a:extLst>
              <a:ext uri="{FF2B5EF4-FFF2-40B4-BE49-F238E27FC236}">
                <a16:creationId xmlns:a16="http://schemas.microsoft.com/office/drawing/2014/main" id="{9F08D0D8-778E-4BCD-8149-EB64107DED1E}"/>
              </a:ext>
            </a:extLst>
          </p:cNvPr>
          <p:cNvSpPr>
            <a:spLocks noChangeArrowheads="1"/>
          </p:cNvSpPr>
          <p:nvPr/>
        </p:nvSpPr>
        <p:spPr bwMode="auto">
          <a:xfrm>
            <a:off x="1024128" y="2351456"/>
            <a:ext cx="5182509"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levels</a:t>
            </a:r>
            <a:r>
              <a:rPr kumimoji="0" lang="en-US" altLang="en-US" sz="2400" b="0" i="0" u="none" strike="noStrike" cap="none" normalizeH="0" baseline="0" dirty="0">
                <a:ln>
                  <a:noFill/>
                </a:ln>
                <a:solidFill>
                  <a:srgbClr val="4183C4"/>
                </a:solidFill>
                <a:effectLst/>
                <a:latin typeface="Consolas" panose="020B0609020204030204" pitchFamily="49" charset="0"/>
              </a:rPr>
              <a:t>(f2)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"Dec" "Apr" "Jan" "Mar"</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184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257D-E518-4022-AF63-24A230656A2F}"/>
              </a:ext>
            </a:extLst>
          </p:cNvPr>
          <p:cNvSpPr>
            <a:spLocks noGrp="1"/>
          </p:cNvSpPr>
          <p:nvPr>
            <p:ph type="title"/>
          </p:nvPr>
        </p:nvSpPr>
        <p:spPr/>
        <p:txBody>
          <a:bodyPr/>
          <a:lstStyle/>
          <a:p>
            <a:r>
              <a:rPr lang="en-US" dirty="0"/>
              <a:t>General Social Survey</a:t>
            </a:r>
          </a:p>
        </p:txBody>
      </p:sp>
      <p:pic>
        <p:nvPicPr>
          <p:cNvPr id="5122" name="Picture 2" descr="Image result for general social survey">
            <a:extLst>
              <a:ext uri="{FF2B5EF4-FFF2-40B4-BE49-F238E27FC236}">
                <a16:creationId xmlns:a16="http://schemas.microsoft.com/office/drawing/2014/main" id="{9342DBED-FE88-4FD6-90AA-707CE00B87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8341" y="1558422"/>
            <a:ext cx="6015318" cy="45114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9D84FB5-973F-4D87-B5C8-1CC5F55E4988}"/>
              </a:ext>
            </a:extLst>
          </p:cNvPr>
          <p:cNvSpPr/>
          <p:nvPr/>
        </p:nvSpPr>
        <p:spPr>
          <a:xfrm>
            <a:off x="9408860" y="6272784"/>
            <a:ext cx="2627835" cy="461665"/>
          </a:xfrm>
          <a:prstGeom prst="rect">
            <a:avLst/>
          </a:prstGeom>
        </p:spPr>
        <p:txBody>
          <a:bodyPr wrap="none">
            <a:spAutoFit/>
          </a:bodyPr>
          <a:lstStyle/>
          <a:p>
            <a:r>
              <a:rPr lang="en-US" sz="2400" dirty="0">
                <a:hlinkClick r:id="rId4"/>
              </a:rPr>
              <a:t>http://gss.norc.org/</a:t>
            </a:r>
            <a:endParaRPr lang="en-US" sz="2400" dirty="0"/>
          </a:p>
        </p:txBody>
      </p:sp>
    </p:spTree>
    <p:extLst>
      <p:ext uri="{BB962C8B-B14F-4D97-AF65-F5344CB8AC3E}">
        <p14:creationId xmlns:p14="http://schemas.microsoft.com/office/powerpoint/2010/main" val="83779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132</TotalTime>
  <Words>3340</Words>
  <Application>Microsoft Office PowerPoint</Application>
  <PresentationFormat>Widescreen</PresentationFormat>
  <Paragraphs>332</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Consolas</vt:lpstr>
      <vt:lpstr>Tw Cen MT</vt:lpstr>
      <vt:lpstr>Tw Cen MT Condensed</vt:lpstr>
      <vt:lpstr>Wingdings 3</vt:lpstr>
      <vt:lpstr>Integral</vt:lpstr>
      <vt:lpstr>factors</vt:lpstr>
      <vt:lpstr>The forcats package</vt:lpstr>
      <vt:lpstr>Learning more</vt:lpstr>
      <vt:lpstr>Creating factors</vt:lpstr>
      <vt:lpstr>Creating factors</vt:lpstr>
      <vt:lpstr>Creating factors</vt:lpstr>
      <vt:lpstr>Creating factors</vt:lpstr>
      <vt:lpstr>Levels()</vt:lpstr>
      <vt:lpstr>General Social Survey</vt:lpstr>
      <vt:lpstr>Gss_cat</vt:lpstr>
      <vt:lpstr>Levels in a tibble</vt:lpstr>
      <vt:lpstr>Levels with no values</vt:lpstr>
      <vt:lpstr>PowerPoint Presentation</vt:lpstr>
      <vt:lpstr>Modifying factor order</vt:lpstr>
      <vt:lpstr>Modifying factor order</vt:lpstr>
      <vt:lpstr>fct_reorder() </vt:lpstr>
      <vt:lpstr>Modifying factor order</vt:lpstr>
      <vt:lpstr>moving out of aes() </vt:lpstr>
      <vt:lpstr>average age and income</vt:lpstr>
      <vt:lpstr>average age and income</vt:lpstr>
      <vt:lpstr>fct_relevel()</vt:lpstr>
      <vt:lpstr>fct_reorder2() </vt:lpstr>
      <vt:lpstr>fct_reorder2() </vt:lpstr>
      <vt:lpstr>fct_infreq() </vt:lpstr>
      <vt:lpstr>PowerPoint Presentation</vt:lpstr>
      <vt:lpstr>Modifying factor levels</vt:lpstr>
      <vt:lpstr>Fct_recode()</vt:lpstr>
      <vt:lpstr>Reassign multiple old levels</vt:lpstr>
      <vt:lpstr>fct_collapse() </vt:lpstr>
      <vt:lpstr>Fct_lump()</vt:lpstr>
      <vt:lpstr>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dc:title>
  <dc:creator>Joey Campbell</dc:creator>
  <cp:lastModifiedBy>Joey Campbell</cp:lastModifiedBy>
  <cp:revision>16</cp:revision>
  <dcterms:created xsi:type="dcterms:W3CDTF">2020-03-14T17:50:22Z</dcterms:created>
  <dcterms:modified xsi:type="dcterms:W3CDTF">2020-04-08T18:31:24Z</dcterms:modified>
</cp:coreProperties>
</file>