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49677" autoAdjust="0"/>
  </p:normalViewPr>
  <p:slideViewPr>
    <p:cSldViewPr snapToGrid="0">
      <p:cViewPr varScale="1">
        <p:scale>
          <a:sx n="53" d="100"/>
          <a:sy n="53" d="100"/>
        </p:scale>
        <p:origin x="16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6D1E2-32FA-48F6-BC75-FB420CCD1745}"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2A0C4-58DB-430E-9B1A-055FC607C0C1}" type="slidenum">
              <a:rPr lang="en-US" smtClean="0"/>
              <a:t>‹#›</a:t>
            </a:fld>
            <a:endParaRPr lang="en-US"/>
          </a:p>
        </p:txBody>
      </p:sp>
    </p:spTree>
    <p:extLst>
      <p:ext uri="{BB962C8B-B14F-4D97-AF65-F5344CB8AC3E}">
        <p14:creationId xmlns:p14="http://schemas.microsoft.com/office/powerpoint/2010/main" val="170692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pubs.com/uky994/58519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rpubs.com/uky994/585203"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rpubs.com/uky994/585208"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iana.org/time-zone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lecture will show you how to work with dates and times in R. At first glance, dates and times seem simple. You use them all the time in your regular life, and they don’t seem to cause much confusion. However, the more you learn about dates and times, the more complicated they seem to get. To warm up, try these three seemingly simple questions: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every year have 365 days?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every day have 24 hours?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every minute have 60 seconds?</a:t>
            </a:r>
          </a:p>
          <a:p>
            <a:r>
              <a:rPr lang="en-US" sz="1200" b="0" i="0" kern="1200" dirty="0">
                <a:solidFill>
                  <a:schemeClr val="tx1"/>
                </a:solidFill>
                <a:effectLst/>
                <a:latin typeface="+mn-lt"/>
                <a:ea typeface="+mn-ea"/>
                <a:cs typeface="+mn-cs"/>
              </a:rPr>
              <a:t>I’m sure you know that not every year has 365 days, but do you know the full rule for determining if a year is a leap year? (It has three parts.) You might have remembered that many parts of the world use daylight savings time (DST), so that some days have 23 hours, and others have 25. You might not have known that some minutes have 61 seconds because every now and then leap seconds are added because the Earth’s rotation is gradually slowing down.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Dates and times are hard because they have to reconcile two physical phenomena (the rotation of the Earth and its orbit around the sun) with a whole raft of geopolitical phenomena including months, time zones, and DST. This lecture won’t teach you every last detail about dates and times, but it will give you a solid grounding of practical skills that will help you with common data analysis challenges.</a:t>
            </a:r>
          </a:p>
          <a:p>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a:t>
            </a:fld>
            <a:endParaRPr lang="en-US"/>
          </a:p>
        </p:txBody>
      </p:sp>
    </p:spTree>
    <p:extLst>
      <p:ext uri="{BB962C8B-B14F-4D97-AF65-F5344CB8AC3E}">
        <p14:creationId xmlns:p14="http://schemas.microsoft.com/office/powerpoint/2010/main" val="2694435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do the same thing for each of the four time columns in </a:t>
            </a:r>
            <a:r>
              <a:rPr lang="en-US" dirty="0"/>
              <a:t>flights</a:t>
            </a:r>
            <a:r>
              <a:rPr lang="en-US" sz="1200" b="0" i="0" kern="1200" dirty="0">
                <a:solidFill>
                  <a:schemeClr val="tx1"/>
                </a:solidFill>
                <a:effectLst/>
                <a:latin typeface="+mn-lt"/>
                <a:ea typeface="+mn-ea"/>
                <a:cs typeface="+mn-cs"/>
              </a:rPr>
              <a:t>. The times are represented in a slightly odd format, so we use modulus arithmetic to pull out the hour and minute components. Once I’ve created the date-time variables, I focus in on the variables we’ll explore in the rest of the lecture.</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10</a:t>
            </a:fld>
            <a:endParaRPr lang="en-US"/>
          </a:p>
        </p:txBody>
      </p:sp>
    </p:spTree>
    <p:extLst>
      <p:ext uri="{BB962C8B-B14F-4D97-AF65-F5344CB8AC3E}">
        <p14:creationId xmlns:p14="http://schemas.microsoft.com/office/powerpoint/2010/main" val="1708261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do the same thing for each of the four time columns in </a:t>
            </a:r>
            <a:r>
              <a:rPr lang="en-US" dirty="0"/>
              <a:t>flights</a:t>
            </a:r>
            <a:r>
              <a:rPr lang="en-US" sz="1200" b="0" i="0" kern="1200" dirty="0">
                <a:solidFill>
                  <a:schemeClr val="tx1"/>
                </a:solidFill>
                <a:effectLst/>
                <a:latin typeface="+mn-lt"/>
                <a:ea typeface="+mn-ea"/>
                <a:cs typeface="+mn-cs"/>
              </a:rPr>
              <a:t>. The times are represented in a slightly odd format, so we use modulus arithmetic to pull out the hour and minute components. Once I’ve created the date-time variables, I focus in on the variables we’ll explore in the rest of the lecture.</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11</a:t>
            </a:fld>
            <a:endParaRPr lang="en-US"/>
          </a:p>
        </p:txBody>
      </p:sp>
    </p:spTree>
    <p:extLst>
      <p:ext uri="{BB962C8B-B14F-4D97-AF65-F5344CB8AC3E}">
        <p14:creationId xmlns:p14="http://schemas.microsoft.com/office/powerpoint/2010/main" val="4101554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this data, I can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distribution of departure times across the year</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12</a:t>
            </a:fld>
            <a:endParaRPr lang="en-US"/>
          </a:p>
        </p:txBody>
      </p:sp>
    </p:spTree>
    <p:extLst>
      <p:ext uri="{BB962C8B-B14F-4D97-AF65-F5344CB8AC3E}">
        <p14:creationId xmlns:p14="http://schemas.microsoft.com/office/powerpoint/2010/main" val="134536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within a single day: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when you use date-times in a numeric context (like in a histogram), 1 means 1 second, so a </a:t>
            </a:r>
            <a:r>
              <a:rPr lang="en-US" sz="1200" b="0" i="0" kern="1200" dirty="0" err="1">
                <a:solidFill>
                  <a:schemeClr val="tx1"/>
                </a:solidFill>
                <a:effectLst/>
                <a:latin typeface="+mn-lt"/>
                <a:ea typeface="+mn-ea"/>
                <a:cs typeface="+mn-cs"/>
              </a:rPr>
              <a:t>binwidth</a:t>
            </a:r>
            <a:r>
              <a:rPr lang="en-US" sz="1200" b="0" i="0" kern="1200" dirty="0">
                <a:solidFill>
                  <a:schemeClr val="tx1"/>
                </a:solidFill>
                <a:effectLst/>
                <a:latin typeface="+mn-lt"/>
                <a:ea typeface="+mn-ea"/>
                <a:cs typeface="+mn-cs"/>
              </a:rPr>
              <a:t> of 86400 means one day. For dates, 1 means 1 day.</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13</a:t>
            </a:fld>
            <a:endParaRPr lang="en-US"/>
          </a:p>
        </p:txBody>
      </p:sp>
    </p:spTree>
    <p:extLst>
      <p:ext uri="{BB962C8B-B14F-4D97-AF65-F5344CB8AC3E}">
        <p14:creationId xmlns:p14="http://schemas.microsoft.com/office/powerpoint/2010/main" val="188280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may want to switch between a date-time and a date. That’s the job of </a:t>
            </a:r>
            <a:r>
              <a:rPr lang="en-US" dirty="0" err="1"/>
              <a:t>as_datetime</a:t>
            </a:r>
            <a:r>
              <a:rPr lang="en-US" dirty="0"/>
              <a:t>()</a:t>
            </a:r>
            <a:r>
              <a:rPr lang="en-US" sz="1200" b="0" i="0" kern="1200" dirty="0">
                <a:solidFill>
                  <a:schemeClr val="tx1"/>
                </a:solidFill>
                <a:effectLst/>
                <a:latin typeface="+mn-lt"/>
                <a:ea typeface="+mn-ea"/>
                <a:cs typeface="+mn-cs"/>
              </a:rPr>
              <a:t> and </a:t>
            </a:r>
            <a:r>
              <a:rPr lang="en-US" dirty="0" err="1"/>
              <a:t>as_date</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you’ll get date/times as numeric offsets from the “Unix Epoch”, 1970-01-01. If the offset is in seconds, use </a:t>
            </a:r>
            <a:r>
              <a:rPr lang="en-US" dirty="0" err="1"/>
              <a:t>as_datetime</a:t>
            </a:r>
            <a:r>
              <a:rPr lang="en-US" dirty="0"/>
              <a:t>()</a:t>
            </a:r>
            <a:r>
              <a:rPr lang="en-US" sz="1200" b="0" i="0" kern="1200" dirty="0">
                <a:solidFill>
                  <a:schemeClr val="tx1"/>
                </a:solidFill>
                <a:effectLst/>
                <a:latin typeface="+mn-lt"/>
                <a:ea typeface="+mn-ea"/>
                <a:cs typeface="+mn-cs"/>
              </a:rPr>
              <a:t>; if it’s in days, use </a:t>
            </a:r>
            <a:r>
              <a:rPr lang="en-US" dirty="0" err="1"/>
              <a:t>as_date</a:t>
            </a:r>
            <a:r>
              <a:rPr lang="en-US" dirty="0"/>
              <a:t>()</a:t>
            </a:r>
          </a:p>
        </p:txBody>
      </p:sp>
      <p:sp>
        <p:nvSpPr>
          <p:cNvPr id="4" name="Slide Number Placeholder 3"/>
          <p:cNvSpPr>
            <a:spLocks noGrp="1"/>
          </p:cNvSpPr>
          <p:nvPr>
            <p:ph type="sldNum" sz="quarter" idx="5"/>
          </p:nvPr>
        </p:nvSpPr>
        <p:spPr/>
        <p:txBody>
          <a:bodyPr/>
          <a:lstStyle/>
          <a:p>
            <a:fld id="{B8E2A0C4-58DB-430E-9B1A-055FC607C0C1}" type="slidenum">
              <a:rPr lang="en-US" smtClean="0"/>
              <a:t>14</a:t>
            </a:fld>
            <a:endParaRPr lang="en-US"/>
          </a:p>
        </p:txBody>
      </p:sp>
    </p:spTree>
    <p:extLst>
      <p:ext uri="{BB962C8B-B14F-4D97-AF65-F5344CB8AC3E}">
        <p14:creationId xmlns:p14="http://schemas.microsoft.com/office/powerpoint/2010/main" val="2322882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https://rpubs.com/uky994/585195</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happens if you parse a string that contains invalid dates?</a:t>
            </a:r>
          </a:p>
          <a:p>
            <a:pPr marL="0" indent="0">
              <a:buFont typeface="+mj-lt"/>
              <a:buNone/>
            </a:pP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ymd</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("2010-10-10", "bananas"))</a:t>
            </a:r>
            <a:endParaRPr lang="en-US" sz="1200" b="0" i="0" kern="1200" dirty="0">
              <a:solidFill>
                <a:schemeClr val="tx1"/>
              </a:solidFill>
              <a:effectLst/>
              <a:latin typeface="+mn-lt"/>
              <a:ea typeface="+mn-ea"/>
              <a:cs typeface="+mn-cs"/>
            </a:endParaRPr>
          </a:p>
          <a:p>
            <a:pPr marL="228600" indent="-228600">
              <a:buFont typeface="+mj-lt"/>
              <a:buAutoNum type="arabicPeriod" startAt="2"/>
            </a:pPr>
            <a:r>
              <a:rPr lang="en-US" sz="1200" b="0" i="0" kern="1200" dirty="0">
                <a:solidFill>
                  <a:schemeClr val="tx1"/>
                </a:solidFill>
                <a:effectLst/>
                <a:latin typeface="+mn-lt"/>
                <a:ea typeface="+mn-ea"/>
                <a:cs typeface="+mn-cs"/>
              </a:rPr>
              <a:t>What does the </a:t>
            </a:r>
            <a:r>
              <a:rPr lang="en-US" sz="1200" b="0" i="0" kern="1200" dirty="0" err="1">
                <a:solidFill>
                  <a:schemeClr val="tx1"/>
                </a:solidFill>
                <a:effectLst/>
                <a:latin typeface="+mn-lt"/>
                <a:ea typeface="+mn-ea"/>
                <a:cs typeface="+mn-cs"/>
              </a:rPr>
              <a:t>tzone</a:t>
            </a:r>
            <a:r>
              <a:rPr lang="en-US" sz="1200" b="0" i="0" kern="1200" dirty="0">
                <a:solidFill>
                  <a:schemeClr val="tx1"/>
                </a:solidFill>
                <a:effectLst/>
                <a:latin typeface="+mn-lt"/>
                <a:ea typeface="+mn-ea"/>
                <a:cs typeface="+mn-cs"/>
              </a:rPr>
              <a:t> argument to today() do? Why is it important?</a:t>
            </a:r>
          </a:p>
          <a:p>
            <a:pPr marL="228600" indent="-228600">
              <a:buFont typeface="+mj-lt"/>
              <a:buAutoNum type="arabicPeriod" startAt="2"/>
            </a:pPr>
            <a:r>
              <a:rPr lang="en-US" sz="1200" b="0" i="0" kern="1200" dirty="0">
                <a:solidFill>
                  <a:schemeClr val="tx1"/>
                </a:solidFill>
                <a:effectLst/>
                <a:latin typeface="+mn-lt"/>
                <a:ea typeface="+mn-ea"/>
                <a:cs typeface="+mn-cs"/>
              </a:rPr>
              <a:t>Use the appropriate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function to parse each of the following dates:</a:t>
            </a:r>
          </a:p>
          <a:p>
            <a:pPr marL="0" indent="0">
              <a:buFont typeface="+mj-lt"/>
              <a:buNone/>
            </a:pPr>
            <a:r>
              <a:rPr lang="en-US" sz="1200" b="0" i="0" u="none" strike="noStrike" kern="1200" dirty="0">
                <a:solidFill>
                  <a:schemeClr val="tx1"/>
                </a:solidFill>
                <a:effectLst/>
                <a:latin typeface="+mn-lt"/>
                <a:ea typeface="+mn-ea"/>
                <a:cs typeface="+mn-cs"/>
              </a:rPr>
              <a:t>	d1 &lt;- "January 1, 2010"</a:t>
            </a:r>
            <a:r>
              <a:rPr lang="en-US" sz="1200" b="0" i="0" kern="1200" dirty="0">
                <a:solidFill>
                  <a:schemeClr val="tx1"/>
                </a:solidFill>
                <a:effectLst/>
                <a:latin typeface="+mn-lt"/>
                <a:ea typeface="+mn-ea"/>
                <a:cs typeface="+mn-cs"/>
              </a:rPr>
              <a:t> </a:t>
            </a:r>
          </a:p>
          <a:p>
            <a:pPr marL="0" indent="0">
              <a:buFont typeface="+mj-lt"/>
              <a:buNone/>
            </a:pPr>
            <a:r>
              <a:rPr lang="en-US" sz="1200" b="0" i="0" u="none" strike="noStrike" kern="1200" dirty="0">
                <a:solidFill>
                  <a:schemeClr val="tx1"/>
                </a:solidFill>
                <a:effectLst/>
                <a:latin typeface="+mn-lt"/>
                <a:ea typeface="+mn-ea"/>
                <a:cs typeface="+mn-cs"/>
              </a:rPr>
              <a:t>	d2 &lt;- "2015-Mar-07"</a:t>
            </a:r>
            <a:r>
              <a:rPr lang="en-US" sz="1200" b="0" i="0" kern="1200" dirty="0">
                <a:solidFill>
                  <a:schemeClr val="tx1"/>
                </a:solidFill>
                <a:effectLst/>
                <a:latin typeface="+mn-lt"/>
                <a:ea typeface="+mn-ea"/>
                <a:cs typeface="+mn-cs"/>
              </a:rPr>
              <a:t> </a:t>
            </a:r>
          </a:p>
          <a:p>
            <a:pPr marL="0" indent="0">
              <a:buFont typeface="+mj-lt"/>
              <a:buNone/>
            </a:pPr>
            <a:r>
              <a:rPr lang="en-US" sz="1200" b="0" i="0" u="none" strike="noStrike" kern="1200" dirty="0">
                <a:solidFill>
                  <a:schemeClr val="tx1"/>
                </a:solidFill>
                <a:effectLst/>
                <a:latin typeface="+mn-lt"/>
                <a:ea typeface="+mn-ea"/>
                <a:cs typeface="+mn-cs"/>
              </a:rPr>
              <a:t>	d3 &lt;- "06-Jun-2017"</a:t>
            </a:r>
            <a:r>
              <a:rPr lang="en-US" sz="1200" b="0" i="0" kern="1200" dirty="0">
                <a:solidFill>
                  <a:schemeClr val="tx1"/>
                </a:solidFill>
                <a:effectLst/>
                <a:latin typeface="+mn-lt"/>
                <a:ea typeface="+mn-ea"/>
                <a:cs typeface="+mn-cs"/>
              </a:rPr>
              <a:t> </a:t>
            </a:r>
          </a:p>
          <a:p>
            <a:pPr marL="0" indent="0">
              <a:buFont typeface="+mj-lt"/>
              <a:buNone/>
            </a:pPr>
            <a:r>
              <a:rPr lang="en-US" sz="1200" b="0" i="0" u="none" strike="noStrike" kern="1200" dirty="0">
                <a:solidFill>
                  <a:schemeClr val="tx1"/>
                </a:solidFill>
                <a:effectLst/>
                <a:latin typeface="+mn-lt"/>
                <a:ea typeface="+mn-ea"/>
                <a:cs typeface="+mn-cs"/>
              </a:rPr>
              <a:t>	d4 &lt;-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("August 19 (2015)", "July 1 (2015)")</a:t>
            </a:r>
            <a:r>
              <a:rPr lang="en-US" sz="1200" b="0" i="0" kern="1200" dirty="0">
                <a:solidFill>
                  <a:schemeClr val="tx1"/>
                </a:solidFill>
                <a:effectLst/>
                <a:latin typeface="+mn-lt"/>
                <a:ea typeface="+mn-ea"/>
                <a:cs typeface="+mn-cs"/>
              </a:rPr>
              <a:t> </a:t>
            </a:r>
          </a:p>
          <a:p>
            <a:pPr marL="0" indent="0">
              <a:buFont typeface="+mj-lt"/>
              <a:buNone/>
            </a:pPr>
            <a:r>
              <a:rPr lang="en-US" sz="1200" b="0" i="0" u="none" strike="noStrike" kern="1200" dirty="0">
                <a:solidFill>
                  <a:schemeClr val="tx1"/>
                </a:solidFill>
                <a:effectLst/>
                <a:latin typeface="+mn-lt"/>
                <a:ea typeface="+mn-ea"/>
                <a:cs typeface="+mn-cs"/>
              </a:rPr>
              <a:t>	d5 &lt;- "12/30/14" </a:t>
            </a:r>
            <a:r>
              <a:rPr lang="en-US" sz="1200" b="0" i="1" u="none" strike="noStrike" kern="1200" dirty="0">
                <a:solidFill>
                  <a:schemeClr val="tx1"/>
                </a:solidFill>
                <a:effectLst/>
                <a:latin typeface="+mn-lt"/>
                <a:ea typeface="+mn-ea"/>
                <a:cs typeface="+mn-cs"/>
              </a:rPr>
              <a:t># Dec 30, 2014</a:t>
            </a:r>
            <a:endParaRPr lang="en-US" sz="1200" b="0" i="0" kern="1200" dirty="0">
              <a:solidFill>
                <a:schemeClr val="tx1"/>
              </a:solidFill>
              <a:effectLst/>
              <a:latin typeface="+mn-lt"/>
              <a:ea typeface="+mn-ea"/>
              <a:cs typeface="+mn-cs"/>
            </a:endParaRPr>
          </a:p>
          <a:p>
            <a:pPr marL="228600" indent="-228600">
              <a:buFont typeface="+mj-lt"/>
              <a:buAutoNum type="arabicPeriod" startAt="2"/>
            </a:pP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15</a:t>
            </a:fld>
            <a:endParaRPr lang="en-US"/>
          </a:p>
        </p:txBody>
      </p:sp>
    </p:spTree>
    <p:extLst>
      <p:ext uri="{BB962C8B-B14F-4D97-AF65-F5344CB8AC3E}">
        <p14:creationId xmlns:p14="http://schemas.microsoft.com/office/powerpoint/2010/main" val="147815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know how to get date-time data into R’s date-time data structures, let’s explore what you can do with them. This section will focus on the accessor functions that let you get and set individual components. The next section will look at how arithmetic works with date-times.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pull out individual parts of the date with the accessor functions </a:t>
            </a:r>
            <a:r>
              <a:rPr lang="en-US" dirty="0"/>
              <a:t>year()</a:t>
            </a:r>
            <a:r>
              <a:rPr lang="en-US" sz="1200" b="0" i="0" kern="1200" dirty="0">
                <a:solidFill>
                  <a:schemeClr val="tx1"/>
                </a:solidFill>
                <a:effectLst/>
                <a:latin typeface="+mn-lt"/>
                <a:ea typeface="+mn-ea"/>
                <a:cs typeface="+mn-cs"/>
              </a:rPr>
              <a:t>, </a:t>
            </a:r>
            <a:r>
              <a:rPr lang="en-US" dirty="0"/>
              <a:t>month()</a:t>
            </a:r>
            <a:r>
              <a:rPr lang="en-US" sz="1200" b="0" i="0" kern="1200" dirty="0">
                <a:solidFill>
                  <a:schemeClr val="tx1"/>
                </a:solidFill>
                <a:effectLst/>
                <a:latin typeface="+mn-lt"/>
                <a:ea typeface="+mn-ea"/>
                <a:cs typeface="+mn-cs"/>
              </a:rPr>
              <a:t>, </a:t>
            </a:r>
            <a:r>
              <a:rPr lang="en-US" dirty="0" err="1"/>
              <a:t>mday</a:t>
            </a:r>
            <a:r>
              <a:rPr lang="en-US" dirty="0"/>
              <a:t>()</a:t>
            </a:r>
            <a:r>
              <a:rPr lang="en-US" sz="1200" b="0" i="0" kern="1200" dirty="0">
                <a:solidFill>
                  <a:schemeClr val="tx1"/>
                </a:solidFill>
                <a:effectLst/>
                <a:latin typeface="+mn-lt"/>
                <a:ea typeface="+mn-ea"/>
                <a:cs typeface="+mn-cs"/>
              </a:rPr>
              <a:t> (day of the month), </a:t>
            </a:r>
            <a:r>
              <a:rPr lang="en-US" dirty="0" err="1"/>
              <a:t>yday</a:t>
            </a:r>
            <a:r>
              <a:rPr lang="en-US" dirty="0"/>
              <a:t>()</a:t>
            </a:r>
            <a:r>
              <a:rPr lang="en-US" sz="1200" b="0" i="0" kern="1200" dirty="0">
                <a:solidFill>
                  <a:schemeClr val="tx1"/>
                </a:solidFill>
                <a:effectLst/>
                <a:latin typeface="+mn-lt"/>
                <a:ea typeface="+mn-ea"/>
                <a:cs typeface="+mn-cs"/>
              </a:rPr>
              <a:t> (day of the year), </a:t>
            </a:r>
            <a:r>
              <a:rPr lang="en-US" dirty="0" err="1"/>
              <a:t>wday</a:t>
            </a:r>
            <a:r>
              <a:rPr lang="en-US" dirty="0"/>
              <a:t>()</a:t>
            </a:r>
            <a:r>
              <a:rPr lang="en-US" sz="1200" b="0" i="0" kern="1200" dirty="0">
                <a:solidFill>
                  <a:schemeClr val="tx1"/>
                </a:solidFill>
                <a:effectLst/>
                <a:latin typeface="+mn-lt"/>
                <a:ea typeface="+mn-ea"/>
                <a:cs typeface="+mn-cs"/>
              </a:rPr>
              <a:t> (day of the week), </a:t>
            </a:r>
            <a:r>
              <a:rPr lang="en-US" dirty="0"/>
              <a:t>hour()</a:t>
            </a:r>
            <a:r>
              <a:rPr lang="en-US" sz="1200" b="0" i="0" kern="1200" dirty="0">
                <a:solidFill>
                  <a:schemeClr val="tx1"/>
                </a:solidFill>
                <a:effectLst/>
                <a:latin typeface="+mn-lt"/>
                <a:ea typeface="+mn-ea"/>
                <a:cs typeface="+mn-cs"/>
              </a:rPr>
              <a:t>, </a:t>
            </a:r>
            <a:r>
              <a:rPr lang="en-US" dirty="0"/>
              <a:t>minute()</a:t>
            </a:r>
            <a:r>
              <a:rPr lang="en-US" sz="1200" b="0" i="0" kern="1200" dirty="0">
                <a:solidFill>
                  <a:schemeClr val="tx1"/>
                </a:solidFill>
                <a:effectLst/>
                <a:latin typeface="+mn-lt"/>
                <a:ea typeface="+mn-ea"/>
                <a:cs typeface="+mn-cs"/>
              </a:rPr>
              <a:t>, and </a:t>
            </a:r>
            <a:r>
              <a:rPr lang="en-US" dirty="0"/>
              <a:t>second()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16</a:t>
            </a:fld>
            <a:endParaRPr lang="en-US"/>
          </a:p>
        </p:txBody>
      </p:sp>
    </p:spTree>
    <p:extLst>
      <p:ext uri="{BB962C8B-B14F-4D97-AF65-F5344CB8AC3E}">
        <p14:creationId xmlns:p14="http://schemas.microsoft.com/office/powerpoint/2010/main" val="683456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t>
            </a:r>
            <a:r>
              <a:rPr lang="en-US" dirty="0"/>
              <a:t>month()</a:t>
            </a:r>
            <a:r>
              <a:rPr lang="en-US" sz="1200" b="0" i="0" kern="1200" dirty="0">
                <a:solidFill>
                  <a:schemeClr val="tx1"/>
                </a:solidFill>
                <a:effectLst/>
                <a:latin typeface="+mn-lt"/>
                <a:ea typeface="+mn-ea"/>
                <a:cs typeface="+mn-cs"/>
              </a:rPr>
              <a:t> and </a:t>
            </a:r>
            <a:r>
              <a:rPr lang="en-US" dirty="0" err="1"/>
              <a:t>wday</a:t>
            </a:r>
            <a:r>
              <a:rPr lang="en-US" dirty="0"/>
              <a:t>()</a:t>
            </a:r>
            <a:r>
              <a:rPr lang="en-US" sz="1200" b="0" i="0" kern="1200" dirty="0">
                <a:solidFill>
                  <a:schemeClr val="tx1"/>
                </a:solidFill>
                <a:effectLst/>
                <a:latin typeface="+mn-lt"/>
                <a:ea typeface="+mn-ea"/>
                <a:cs typeface="+mn-cs"/>
              </a:rPr>
              <a:t> you can set </a:t>
            </a:r>
            <a:r>
              <a:rPr lang="en-US" dirty="0"/>
              <a:t>label = TRUE</a:t>
            </a:r>
            <a:r>
              <a:rPr lang="en-US" sz="1200" b="0" i="0" kern="1200" dirty="0">
                <a:solidFill>
                  <a:schemeClr val="tx1"/>
                </a:solidFill>
                <a:effectLst/>
                <a:latin typeface="+mn-lt"/>
                <a:ea typeface="+mn-ea"/>
                <a:cs typeface="+mn-cs"/>
              </a:rPr>
              <a:t> to return the abbreviated name of the month or day of the week. Set </a:t>
            </a:r>
            <a:r>
              <a:rPr lang="en-US" dirty="0" err="1"/>
              <a:t>abbr</a:t>
            </a:r>
            <a:r>
              <a:rPr lang="en-US" dirty="0"/>
              <a:t> = FALSE</a:t>
            </a:r>
            <a:r>
              <a:rPr lang="en-US" sz="1200" b="0" i="0" kern="1200" dirty="0">
                <a:solidFill>
                  <a:schemeClr val="tx1"/>
                </a:solidFill>
                <a:effectLst/>
                <a:latin typeface="+mn-lt"/>
                <a:ea typeface="+mn-ea"/>
                <a:cs typeface="+mn-cs"/>
              </a:rPr>
              <a:t> to return the full name.</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17</a:t>
            </a:fld>
            <a:endParaRPr lang="en-US"/>
          </a:p>
        </p:txBody>
      </p:sp>
    </p:spTree>
    <p:extLst>
      <p:ext uri="{BB962C8B-B14F-4D97-AF65-F5344CB8AC3E}">
        <p14:creationId xmlns:p14="http://schemas.microsoft.com/office/powerpoint/2010/main" val="2637857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use </a:t>
            </a:r>
            <a:r>
              <a:rPr lang="en-US" dirty="0" err="1"/>
              <a:t>wday</a:t>
            </a:r>
            <a:r>
              <a:rPr lang="en-US" dirty="0"/>
              <a:t>()</a:t>
            </a:r>
            <a:r>
              <a:rPr lang="en-US" sz="1200" b="0" i="0" kern="1200" dirty="0">
                <a:solidFill>
                  <a:schemeClr val="tx1"/>
                </a:solidFill>
                <a:effectLst/>
                <a:latin typeface="+mn-lt"/>
                <a:ea typeface="+mn-ea"/>
                <a:cs typeface="+mn-cs"/>
              </a:rPr>
              <a:t> to see that more flights depart during the week than on the weekend:</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18</a:t>
            </a:fld>
            <a:endParaRPr lang="en-US"/>
          </a:p>
        </p:txBody>
      </p:sp>
    </p:spTree>
    <p:extLst>
      <p:ext uri="{BB962C8B-B14F-4D97-AF65-F5344CB8AC3E}">
        <p14:creationId xmlns:p14="http://schemas.microsoft.com/office/powerpoint/2010/main" val="602332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There’s an interesting pattern if we look at the average departure delay by minute within the hour. It looks like flights leaving in minutes 20-30 and 50-60 have much lower delays than the rest of the hour!</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19</a:t>
            </a:fld>
            <a:endParaRPr lang="en-US"/>
          </a:p>
        </p:txBody>
      </p:sp>
    </p:spTree>
    <p:extLst>
      <p:ext uri="{BB962C8B-B14F-4D97-AF65-F5344CB8AC3E}">
        <p14:creationId xmlns:p14="http://schemas.microsoft.com/office/powerpoint/2010/main" val="276176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lecture will focus on the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package, which makes it easier to work with dates and times in R.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is not part of core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because you only need it when you’re working with dates/times. We will also need nycflights13 for practice data.</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a:t>
            </a:fld>
            <a:endParaRPr lang="en-US"/>
          </a:p>
        </p:txBody>
      </p:sp>
    </p:spTree>
    <p:extLst>
      <p:ext uri="{BB962C8B-B14F-4D97-AF65-F5344CB8AC3E}">
        <p14:creationId xmlns:p14="http://schemas.microsoft.com/office/powerpoint/2010/main" val="1872701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Interestingly, if we look at the </a:t>
            </a:r>
            <a:r>
              <a:rPr lang="en-US" sz="1200" b="0" i="1" kern="1200" dirty="0">
                <a:solidFill>
                  <a:schemeClr val="tx1"/>
                </a:solidFill>
                <a:effectLst/>
                <a:latin typeface="+mn-lt"/>
                <a:ea typeface="+mn-ea"/>
                <a:cs typeface="+mn-cs"/>
              </a:rPr>
              <a:t>scheduled</a:t>
            </a:r>
            <a:r>
              <a:rPr lang="en-US" sz="1200" b="0" i="0" kern="1200" dirty="0">
                <a:solidFill>
                  <a:schemeClr val="tx1"/>
                </a:solidFill>
                <a:effectLst/>
                <a:latin typeface="+mn-lt"/>
                <a:ea typeface="+mn-ea"/>
                <a:cs typeface="+mn-cs"/>
              </a:rPr>
              <a:t> departure time we don’t see such a strong pattern:</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20</a:t>
            </a:fld>
            <a:endParaRPr lang="en-US"/>
          </a:p>
        </p:txBody>
      </p:sp>
    </p:spTree>
    <p:extLst>
      <p:ext uri="{BB962C8B-B14F-4D97-AF65-F5344CB8AC3E}">
        <p14:creationId xmlns:p14="http://schemas.microsoft.com/office/powerpoint/2010/main" val="4281205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why do we see that pattern with the actual departure times? Well, like much data collected by humans, there’s a strong bias towards flights leaving at “nice” departure times. Always be alert for this sort of pattern whenever you work with data that involves human judgement!</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21</a:t>
            </a:fld>
            <a:endParaRPr lang="en-US"/>
          </a:p>
        </p:txBody>
      </p:sp>
    </p:spTree>
    <p:extLst>
      <p:ext uri="{BB962C8B-B14F-4D97-AF65-F5344CB8AC3E}">
        <p14:creationId xmlns:p14="http://schemas.microsoft.com/office/powerpoint/2010/main" val="2882755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alternative approach to plotting individual components is to round the date to a nearby unit of time, with </a:t>
            </a:r>
            <a:r>
              <a:rPr lang="en-US" dirty="0" err="1"/>
              <a:t>floor_date</a:t>
            </a:r>
            <a:r>
              <a:rPr lang="en-US" dirty="0"/>
              <a:t>()</a:t>
            </a:r>
            <a:r>
              <a:rPr lang="en-US" sz="1200" b="0" i="0" kern="1200" dirty="0">
                <a:solidFill>
                  <a:schemeClr val="tx1"/>
                </a:solidFill>
                <a:effectLst/>
                <a:latin typeface="+mn-lt"/>
                <a:ea typeface="+mn-ea"/>
                <a:cs typeface="+mn-cs"/>
              </a:rPr>
              <a:t>, </a:t>
            </a:r>
            <a:r>
              <a:rPr lang="en-US" dirty="0" err="1"/>
              <a:t>round_date</a:t>
            </a:r>
            <a:r>
              <a:rPr lang="en-US" dirty="0"/>
              <a:t>()</a:t>
            </a:r>
            <a:r>
              <a:rPr lang="en-US" sz="1200" b="0" i="0" kern="1200" dirty="0">
                <a:solidFill>
                  <a:schemeClr val="tx1"/>
                </a:solidFill>
                <a:effectLst/>
                <a:latin typeface="+mn-lt"/>
                <a:ea typeface="+mn-ea"/>
                <a:cs typeface="+mn-cs"/>
              </a:rPr>
              <a:t>, and </a:t>
            </a:r>
            <a:r>
              <a:rPr lang="en-US" dirty="0" err="1"/>
              <a:t>ceiling_date</a:t>
            </a:r>
            <a:r>
              <a:rPr lang="en-US" dirty="0"/>
              <a:t>()</a:t>
            </a:r>
            <a:r>
              <a:rPr lang="en-US" sz="1200" b="0" i="0" kern="1200" dirty="0">
                <a:solidFill>
                  <a:schemeClr val="tx1"/>
                </a:solidFill>
                <a:effectLst/>
                <a:latin typeface="+mn-lt"/>
                <a:ea typeface="+mn-ea"/>
                <a:cs typeface="+mn-cs"/>
              </a:rPr>
              <a:t>. Each function takes a vector of dates to adjust and then the name of the unit round down (floor), round up (ceiling), or round to. This, for example, allows us to plot the number of flights per week: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Computing the difference between a rounded and unrounded date can be particularly useful.</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22</a:t>
            </a:fld>
            <a:endParaRPr lang="en-US"/>
          </a:p>
        </p:txBody>
      </p:sp>
    </p:spTree>
    <p:extLst>
      <p:ext uri="{BB962C8B-B14F-4D97-AF65-F5344CB8AC3E}">
        <p14:creationId xmlns:p14="http://schemas.microsoft.com/office/powerpoint/2010/main" val="287037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each accessor function to set the components of a date/time:</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23</a:t>
            </a:fld>
            <a:endParaRPr lang="en-US"/>
          </a:p>
        </p:txBody>
      </p:sp>
    </p:spTree>
    <p:extLst>
      <p:ext uri="{BB962C8B-B14F-4D97-AF65-F5344CB8AC3E}">
        <p14:creationId xmlns:p14="http://schemas.microsoft.com/office/powerpoint/2010/main" val="2823118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Alternatively, rather than modifying in place, you can create a new date-time with </a:t>
            </a:r>
            <a:r>
              <a:rPr lang="en-US" dirty="0"/>
              <a:t>update()</a:t>
            </a:r>
            <a:r>
              <a:rPr lang="en-US" sz="1200" b="0" i="0" kern="1200" dirty="0">
                <a:solidFill>
                  <a:schemeClr val="tx1"/>
                </a:solidFill>
                <a:effectLst/>
                <a:latin typeface="+mn-lt"/>
                <a:ea typeface="+mn-ea"/>
                <a:cs typeface="+mn-cs"/>
              </a:rPr>
              <a:t>. This also allows you to set multiple values at once.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values are too big, they will roll-over:</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24</a:t>
            </a:fld>
            <a:endParaRPr lang="en-US"/>
          </a:p>
        </p:txBody>
      </p:sp>
    </p:spTree>
    <p:extLst>
      <p:ext uri="{BB962C8B-B14F-4D97-AF65-F5344CB8AC3E}">
        <p14:creationId xmlns:p14="http://schemas.microsoft.com/office/powerpoint/2010/main" val="61268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a:t>
            </a:r>
            <a:r>
              <a:rPr lang="en-US" dirty="0"/>
              <a:t>update()</a:t>
            </a:r>
            <a:r>
              <a:rPr lang="en-US" sz="1200" b="0" i="0" kern="1200" dirty="0">
                <a:solidFill>
                  <a:schemeClr val="tx1"/>
                </a:solidFill>
                <a:effectLst/>
                <a:latin typeface="+mn-lt"/>
                <a:ea typeface="+mn-ea"/>
                <a:cs typeface="+mn-cs"/>
              </a:rPr>
              <a:t> to show the distribution of flights across the course of the day for every day of the year: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Setting larger components of a date to a constant is a powerful technique that allows you to explore patterns in the smaller components.</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25</a:t>
            </a:fld>
            <a:endParaRPr lang="en-US"/>
          </a:p>
        </p:txBody>
      </p:sp>
    </p:spTree>
    <p:extLst>
      <p:ext uri="{BB962C8B-B14F-4D97-AF65-F5344CB8AC3E}">
        <p14:creationId xmlns:p14="http://schemas.microsoft.com/office/powerpoint/2010/main" val="351695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https://rpubs.com/uky994/585203</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How does the distribution of flight times within a day change over the course of the year?</a:t>
            </a:r>
          </a:p>
          <a:p>
            <a:pPr marL="228600" indent="-228600">
              <a:buFont typeface="+mj-lt"/>
              <a:buAutoNum type="arabicPeriod"/>
            </a:pPr>
            <a:r>
              <a:rPr lang="en-US" sz="1200" b="0" i="0" kern="1200" dirty="0">
                <a:solidFill>
                  <a:schemeClr val="tx1"/>
                </a:solidFill>
                <a:effectLst/>
                <a:latin typeface="+mn-lt"/>
                <a:ea typeface="+mn-ea"/>
                <a:cs typeface="+mn-cs"/>
              </a:rPr>
              <a:t>Compare </a:t>
            </a:r>
            <a:r>
              <a:rPr lang="en-US" sz="1200" b="0" i="0" kern="1200" dirty="0" err="1">
                <a:solidFill>
                  <a:schemeClr val="tx1"/>
                </a:solidFill>
                <a:effectLst/>
                <a:latin typeface="+mn-lt"/>
                <a:ea typeface="+mn-ea"/>
                <a:cs typeface="+mn-cs"/>
              </a:rPr>
              <a:t>dep_time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sched_dep_time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dep_delay</a:t>
            </a:r>
            <a:r>
              <a:rPr lang="en-US" sz="1200" b="0" i="0" kern="1200" dirty="0">
                <a:solidFill>
                  <a:schemeClr val="tx1"/>
                </a:solidFill>
                <a:effectLst/>
                <a:latin typeface="+mn-lt"/>
                <a:ea typeface="+mn-ea"/>
                <a:cs typeface="+mn-cs"/>
              </a:rPr>
              <a:t>. Are they consistent? Explain your findings.</a:t>
            </a:r>
          </a:p>
          <a:p>
            <a:pPr marL="228600" indent="-228600">
              <a:buFont typeface="+mj-lt"/>
              <a:buAutoNum type="arabicPeriod"/>
            </a:pPr>
            <a:r>
              <a:rPr lang="en-US" sz="1200" b="0" i="0" kern="1200" dirty="0">
                <a:solidFill>
                  <a:schemeClr val="tx1"/>
                </a:solidFill>
                <a:effectLst/>
                <a:latin typeface="+mn-lt"/>
                <a:ea typeface="+mn-ea"/>
                <a:cs typeface="+mn-cs"/>
              </a:rPr>
              <a:t>Compare </a:t>
            </a:r>
            <a:r>
              <a:rPr lang="en-US" sz="1200" b="0" i="0" kern="1200" dirty="0" err="1">
                <a:solidFill>
                  <a:schemeClr val="tx1"/>
                </a:solidFill>
                <a:effectLst/>
                <a:latin typeface="+mn-lt"/>
                <a:ea typeface="+mn-ea"/>
                <a:cs typeface="+mn-cs"/>
              </a:rPr>
              <a:t>air_time</a:t>
            </a:r>
            <a:r>
              <a:rPr lang="en-US" sz="1200" b="0" i="0" kern="1200" dirty="0">
                <a:solidFill>
                  <a:schemeClr val="tx1"/>
                </a:solidFill>
                <a:effectLst/>
                <a:latin typeface="+mn-lt"/>
                <a:ea typeface="+mn-ea"/>
                <a:cs typeface="+mn-cs"/>
              </a:rPr>
              <a:t> with the duration between the departure and arrival. Explain your findings. (Hint: consider the location of the airport.)</a:t>
            </a:r>
          </a:p>
          <a:p>
            <a:pPr marL="228600" indent="-228600">
              <a:buFont typeface="+mj-lt"/>
              <a:buAutoNum type="arabicPeriod"/>
            </a:pPr>
            <a:r>
              <a:rPr lang="en-US" sz="1200" b="0" i="0" kern="1200" dirty="0">
                <a:solidFill>
                  <a:schemeClr val="tx1"/>
                </a:solidFill>
                <a:effectLst/>
                <a:latin typeface="+mn-lt"/>
                <a:ea typeface="+mn-ea"/>
                <a:cs typeface="+mn-cs"/>
              </a:rPr>
              <a:t>How does the average delay time change over the course of a day? Should you use </a:t>
            </a:r>
            <a:r>
              <a:rPr lang="en-US" sz="1200" b="0" i="0" kern="1200" dirty="0" err="1">
                <a:solidFill>
                  <a:schemeClr val="tx1"/>
                </a:solidFill>
                <a:effectLst/>
                <a:latin typeface="+mn-lt"/>
                <a:ea typeface="+mn-ea"/>
                <a:cs typeface="+mn-cs"/>
              </a:rPr>
              <a:t>dep_time</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sched_dep_time</a:t>
            </a:r>
            <a:r>
              <a:rPr lang="en-US" sz="1200" b="0" i="0" kern="1200" dirty="0">
                <a:solidFill>
                  <a:schemeClr val="tx1"/>
                </a:solidFill>
                <a:effectLst/>
                <a:latin typeface="+mn-lt"/>
                <a:ea typeface="+mn-ea"/>
                <a:cs typeface="+mn-cs"/>
              </a:rPr>
              <a:t>? Why?</a:t>
            </a:r>
          </a:p>
          <a:p>
            <a:pPr marL="228600" indent="-228600">
              <a:buFont typeface="+mj-lt"/>
              <a:buAutoNum type="arabicPeriod"/>
            </a:pPr>
            <a:r>
              <a:rPr lang="en-US" sz="1200" b="0" i="0" kern="1200" dirty="0">
                <a:solidFill>
                  <a:schemeClr val="tx1"/>
                </a:solidFill>
                <a:effectLst/>
                <a:latin typeface="+mn-lt"/>
                <a:ea typeface="+mn-ea"/>
                <a:cs typeface="+mn-cs"/>
              </a:rPr>
              <a:t>On what day of the week should you leave if you want to </a:t>
            </a:r>
            <a:r>
              <a:rPr lang="en-US" sz="1200" b="0" i="0" kern="1200" dirty="0" err="1">
                <a:solidFill>
                  <a:schemeClr val="tx1"/>
                </a:solidFill>
                <a:effectLst/>
                <a:latin typeface="+mn-lt"/>
                <a:ea typeface="+mn-ea"/>
                <a:cs typeface="+mn-cs"/>
              </a:rPr>
              <a:t>minimise</a:t>
            </a:r>
            <a:r>
              <a:rPr lang="en-US" sz="1200" b="0" i="0" kern="1200" dirty="0">
                <a:solidFill>
                  <a:schemeClr val="tx1"/>
                </a:solidFill>
                <a:effectLst/>
                <a:latin typeface="+mn-lt"/>
                <a:ea typeface="+mn-ea"/>
                <a:cs typeface="+mn-cs"/>
              </a:rPr>
              <a:t> the chance of a delay?</a:t>
            </a:r>
          </a:p>
          <a:p>
            <a:pPr marL="228600" indent="-228600">
              <a:buFont typeface="+mj-lt"/>
              <a:buAutoNum type="arabicPeriod"/>
            </a:pPr>
            <a:r>
              <a:rPr lang="en-US" sz="1200" b="0" i="0" kern="1200" dirty="0">
                <a:solidFill>
                  <a:schemeClr val="tx1"/>
                </a:solidFill>
                <a:effectLst/>
                <a:latin typeface="+mn-lt"/>
                <a:ea typeface="+mn-ea"/>
                <a:cs typeface="+mn-cs"/>
              </a:rPr>
              <a:t>What makes the distribution of </a:t>
            </a:r>
            <a:r>
              <a:rPr lang="en-US" sz="1200" b="0" i="0" kern="1200" dirty="0" err="1">
                <a:solidFill>
                  <a:schemeClr val="tx1"/>
                </a:solidFill>
                <a:effectLst/>
                <a:latin typeface="+mn-lt"/>
                <a:ea typeface="+mn-ea"/>
                <a:cs typeface="+mn-cs"/>
              </a:rPr>
              <a:t>diamonds$carat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flights$sched_dep_time</a:t>
            </a:r>
            <a:r>
              <a:rPr lang="en-US" sz="1200" b="0" i="0" kern="1200" dirty="0">
                <a:solidFill>
                  <a:schemeClr val="tx1"/>
                </a:solidFill>
                <a:effectLst/>
                <a:latin typeface="+mn-lt"/>
                <a:ea typeface="+mn-ea"/>
                <a:cs typeface="+mn-cs"/>
              </a:rPr>
              <a:t> similar?</a:t>
            </a:r>
          </a:p>
          <a:p>
            <a:pPr marL="228600" indent="-228600">
              <a:buFont typeface="+mj-lt"/>
              <a:buAutoNum type="arabicPeriod"/>
            </a:pPr>
            <a:r>
              <a:rPr lang="en-US" sz="1200" b="0" i="0" kern="1200" dirty="0">
                <a:solidFill>
                  <a:schemeClr val="tx1"/>
                </a:solidFill>
                <a:effectLst/>
                <a:latin typeface="+mn-lt"/>
                <a:ea typeface="+mn-ea"/>
                <a:cs typeface="+mn-cs"/>
              </a:rPr>
              <a:t>Confirm my hypothesis that the early departures of flights in minutes 20-30 and 50-60 are caused by scheduled flights that leave early. Hint: create a binary variable that tells you whether or not a flight was delayed.</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26</a:t>
            </a:fld>
            <a:endParaRPr lang="en-US"/>
          </a:p>
        </p:txBody>
      </p:sp>
    </p:spTree>
    <p:extLst>
      <p:ext uri="{BB962C8B-B14F-4D97-AF65-F5344CB8AC3E}">
        <p14:creationId xmlns:p14="http://schemas.microsoft.com/office/powerpoint/2010/main" val="2285173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you’ll learn about how arithmetic with dates works, including subtraction, addition, and division. Along the way, you’ll learn about three important classes that represent time spans: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durations</a:t>
            </a:r>
            <a:r>
              <a:rPr lang="en-US" sz="1200" b="0" i="0" kern="1200" dirty="0">
                <a:solidFill>
                  <a:schemeClr val="tx1"/>
                </a:solidFill>
                <a:effectLst/>
                <a:latin typeface="+mn-lt"/>
                <a:ea typeface="+mn-ea"/>
                <a:cs typeface="+mn-cs"/>
              </a:rPr>
              <a:t>, which represent an exact number of seconds.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periods</a:t>
            </a:r>
            <a:r>
              <a:rPr lang="en-US" sz="1200" b="0" i="0" kern="1200" dirty="0">
                <a:solidFill>
                  <a:schemeClr val="tx1"/>
                </a:solidFill>
                <a:effectLst/>
                <a:latin typeface="+mn-lt"/>
                <a:ea typeface="+mn-ea"/>
                <a:cs typeface="+mn-cs"/>
              </a:rPr>
              <a:t>, which represent human units like weeks and months.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intervals</a:t>
            </a:r>
            <a:r>
              <a:rPr lang="en-US" sz="1200" b="0" i="0" kern="1200" dirty="0">
                <a:solidFill>
                  <a:schemeClr val="tx1"/>
                </a:solidFill>
                <a:effectLst/>
                <a:latin typeface="+mn-lt"/>
                <a:ea typeface="+mn-ea"/>
                <a:cs typeface="+mn-cs"/>
              </a:rPr>
              <a:t>, which represent a starting and ending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27</a:t>
            </a:fld>
            <a:endParaRPr lang="en-US"/>
          </a:p>
        </p:txBody>
      </p:sp>
    </p:spTree>
    <p:extLst>
      <p:ext uri="{BB962C8B-B14F-4D97-AF65-F5344CB8AC3E}">
        <p14:creationId xmlns:p14="http://schemas.microsoft.com/office/powerpoint/2010/main" val="3221672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R, when you subtract two dates, you get a </a:t>
            </a:r>
            <a:r>
              <a:rPr lang="en-US" sz="1200" b="0" i="0" kern="1200" dirty="0" err="1">
                <a:solidFill>
                  <a:schemeClr val="tx1"/>
                </a:solidFill>
                <a:effectLst/>
                <a:latin typeface="+mn-lt"/>
                <a:ea typeface="+mn-ea"/>
                <a:cs typeface="+mn-cs"/>
              </a:rPr>
              <a:t>difftime</a:t>
            </a:r>
            <a:r>
              <a:rPr lang="en-US" sz="1200" b="0" i="0" kern="1200" dirty="0">
                <a:solidFill>
                  <a:schemeClr val="tx1"/>
                </a:solidFill>
                <a:effectLst/>
                <a:latin typeface="+mn-lt"/>
                <a:ea typeface="+mn-ea"/>
                <a:cs typeface="+mn-cs"/>
              </a:rPr>
              <a:t>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difftime</a:t>
            </a:r>
            <a:r>
              <a:rPr lang="en-US" sz="1200" b="0" i="0" kern="1200" dirty="0">
                <a:solidFill>
                  <a:schemeClr val="tx1"/>
                </a:solidFill>
                <a:effectLst/>
                <a:latin typeface="+mn-lt"/>
                <a:ea typeface="+mn-ea"/>
                <a:cs typeface="+mn-cs"/>
              </a:rPr>
              <a:t> class object records a time span of seconds, minutes, hours, days, or weeks. This ambiguity can make </a:t>
            </a:r>
            <a:r>
              <a:rPr lang="en-US" sz="1200" b="0" i="0" kern="1200" dirty="0" err="1">
                <a:solidFill>
                  <a:schemeClr val="tx1"/>
                </a:solidFill>
                <a:effectLst/>
                <a:latin typeface="+mn-lt"/>
                <a:ea typeface="+mn-ea"/>
                <a:cs typeface="+mn-cs"/>
              </a:rPr>
              <a:t>difftimes</a:t>
            </a:r>
            <a:r>
              <a:rPr lang="en-US" sz="1200" b="0" i="0" kern="1200" dirty="0">
                <a:solidFill>
                  <a:schemeClr val="tx1"/>
                </a:solidFill>
                <a:effectLst/>
                <a:latin typeface="+mn-lt"/>
                <a:ea typeface="+mn-ea"/>
                <a:cs typeface="+mn-cs"/>
              </a:rPr>
              <a:t> a little painful to work with, so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provides an alternative which always uses seconds: the </a:t>
            </a:r>
            <a:r>
              <a:rPr lang="en-US" sz="1200" b="1" i="0" kern="1200" dirty="0">
                <a:solidFill>
                  <a:schemeClr val="tx1"/>
                </a:solidFill>
                <a:effectLst/>
                <a:latin typeface="+mn-lt"/>
                <a:ea typeface="+mn-ea"/>
                <a:cs typeface="+mn-cs"/>
              </a:rPr>
              <a:t>duration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28</a:t>
            </a:fld>
            <a:endParaRPr lang="en-US"/>
          </a:p>
        </p:txBody>
      </p:sp>
    </p:spTree>
    <p:extLst>
      <p:ext uri="{BB962C8B-B14F-4D97-AF65-F5344CB8AC3E}">
        <p14:creationId xmlns:p14="http://schemas.microsoft.com/office/powerpoint/2010/main" val="3369357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Durations come with a bunch of convenient constructors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Durations always record the time span in seconds. Larger units are created by converting minutes, hours, days, weeks, and years to seconds at the standard rate (60 seconds in a minute, 60 minutes in an hour, 24 hours in day, 7 days in a week, 365 days in a year).</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29</a:t>
            </a:fld>
            <a:endParaRPr lang="en-US"/>
          </a:p>
        </p:txBody>
      </p:sp>
    </p:spTree>
    <p:extLst>
      <p:ext uri="{BB962C8B-B14F-4D97-AF65-F5344CB8AC3E}">
        <p14:creationId xmlns:p14="http://schemas.microsoft.com/office/powerpoint/2010/main" val="174611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types of date/time data that refer to an instant in 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date. Tibbles print this as &lt;date&gt;.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time within a day. Tibbles print this as &lt;time&gt;.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date-time is a date plus a time: it uniquely identifies an instant in time (typically to the nearest second). Tibbles print this as &lt;</a:t>
            </a:r>
            <a:r>
              <a:rPr lang="en-US" sz="1200" b="0" i="0" kern="1200" dirty="0" err="1">
                <a:solidFill>
                  <a:schemeClr val="tx1"/>
                </a:solidFill>
                <a:effectLst/>
                <a:latin typeface="+mn-lt"/>
                <a:ea typeface="+mn-ea"/>
                <a:cs typeface="+mn-cs"/>
              </a:rPr>
              <a:t>dttm</a:t>
            </a:r>
            <a:r>
              <a:rPr lang="en-US" sz="1200" b="0" i="0" kern="1200" dirty="0">
                <a:solidFill>
                  <a:schemeClr val="tx1"/>
                </a:solidFill>
                <a:effectLst/>
                <a:latin typeface="+mn-lt"/>
                <a:ea typeface="+mn-ea"/>
                <a:cs typeface="+mn-cs"/>
              </a:rPr>
              <a:t>&gt;. Elsewhere in R these are called </a:t>
            </a:r>
            <a:r>
              <a:rPr lang="en-US" sz="1200" b="0" i="0" kern="1200" dirty="0" err="1">
                <a:solidFill>
                  <a:schemeClr val="tx1"/>
                </a:solidFill>
                <a:effectLst/>
                <a:latin typeface="+mn-lt"/>
                <a:ea typeface="+mn-ea"/>
                <a:cs typeface="+mn-cs"/>
              </a:rPr>
              <a:t>POSIXct</a:t>
            </a:r>
            <a:r>
              <a:rPr lang="en-US" sz="1200" b="0" i="0" kern="1200" dirty="0">
                <a:solidFill>
                  <a:schemeClr val="tx1"/>
                </a:solidFill>
                <a:effectLst/>
                <a:latin typeface="+mn-lt"/>
                <a:ea typeface="+mn-ea"/>
                <a:cs typeface="+mn-cs"/>
              </a:rPr>
              <a:t>, but I don’t think that’s a very useful name.</a:t>
            </a:r>
          </a:p>
          <a:p>
            <a:r>
              <a:rPr lang="en-US" sz="1200" b="0" i="0" kern="1200" dirty="0">
                <a:solidFill>
                  <a:schemeClr val="tx1"/>
                </a:solidFill>
                <a:effectLst/>
                <a:latin typeface="+mn-lt"/>
                <a:ea typeface="+mn-ea"/>
                <a:cs typeface="+mn-cs"/>
              </a:rPr>
              <a:t>In this lecture we are only going to focus on dates and date-times as R doesn’t have a native class for storing times. If you need one, you can use the </a:t>
            </a:r>
            <a:r>
              <a:rPr lang="en-US" sz="1200" b="0" i="0" kern="1200" dirty="0" err="1">
                <a:solidFill>
                  <a:schemeClr val="tx1"/>
                </a:solidFill>
                <a:effectLst/>
                <a:latin typeface="+mn-lt"/>
                <a:ea typeface="+mn-ea"/>
                <a:cs typeface="+mn-cs"/>
              </a:rPr>
              <a:t>hms</a:t>
            </a:r>
            <a:r>
              <a:rPr lang="en-US" sz="1200" b="0" i="0" kern="1200" dirty="0">
                <a:solidFill>
                  <a:schemeClr val="tx1"/>
                </a:solidFill>
                <a:effectLst/>
                <a:latin typeface="+mn-lt"/>
                <a:ea typeface="+mn-ea"/>
                <a:cs typeface="+mn-cs"/>
              </a:rPr>
              <a:t> package.</a:t>
            </a:r>
          </a:p>
          <a:p>
            <a:endParaRPr lang="en-US" b="0" dirty="0"/>
          </a:p>
        </p:txBody>
      </p:sp>
      <p:sp>
        <p:nvSpPr>
          <p:cNvPr id="4" name="Slide Number Placeholder 3"/>
          <p:cNvSpPr>
            <a:spLocks noGrp="1"/>
          </p:cNvSpPr>
          <p:nvPr>
            <p:ph type="sldNum" sz="quarter" idx="5"/>
          </p:nvPr>
        </p:nvSpPr>
        <p:spPr/>
        <p:txBody>
          <a:bodyPr/>
          <a:lstStyle/>
          <a:p>
            <a:fld id="{B8E2A0C4-58DB-430E-9B1A-055FC607C0C1}" type="slidenum">
              <a:rPr lang="en-US" smtClean="0"/>
              <a:t>3</a:t>
            </a:fld>
            <a:endParaRPr lang="en-US"/>
          </a:p>
        </p:txBody>
      </p:sp>
    </p:spTree>
    <p:extLst>
      <p:ext uri="{BB962C8B-B14F-4D97-AF65-F5344CB8AC3E}">
        <p14:creationId xmlns:p14="http://schemas.microsoft.com/office/powerpoint/2010/main" val="2462505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add and multiply durations: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add and subtract durations to and from days: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E2A0C4-58DB-430E-9B1A-055FC607C0C1}" type="slidenum">
              <a:rPr lang="en-US" smtClean="0"/>
              <a:t>30</a:t>
            </a:fld>
            <a:endParaRPr lang="en-US"/>
          </a:p>
        </p:txBody>
      </p:sp>
    </p:spTree>
    <p:extLst>
      <p:ext uri="{BB962C8B-B14F-4D97-AF65-F5344CB8AC3E}">
        <p14:creationId xmlns:p14="http://schemas.microsoft.com/office/powerpoint/2010/main" val="2304956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because durations represent an exact number of seconds, sometimes you might get an unexpected result:</a:t>
            </a:r>
            <a:endParaRPr lang="en-US" dirty="0"/>
          </a:p>
          <a:p>
            <a:endParaRPr lang="en-US" dirty="0"/>
          </a:p>
          <a:p>
            <a:r>
              <a:rPr lang="en-US" sz="1200" b="0" i="0" kern="1200" dirty="0">
                <a:solidFill>
                  <a:schemeClr val="tx1"/>
                </a:solidFill>
                <a:effectLst/>
                <a:latin typeface="+mn-lt"/>
                <a:ea typeface="+mn-ea"/>
                <a:cs typeface="+mn-cs"/>
              </a:rPr>
              <a:t>Why is one day after 1pm on March 12, 2pm on March 13?! If you look carefully at the date you might also notice that the time zones have changed. Because of DST, March 12 only has 23 hours, so if we add a full days worth of seconds we end up with a different time.</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31</a:t>
            </a:fld>
            <a:endParaRPr lang="en-US"/>
          </a:p>
        </p:txBody>
      </p:sp>
    </p:spTree>
    <p:extLst>
      <p:ext uri="{BB962C8B-B14F-4D97-AF65-F5344CB8AC3E}">
        <p14:creationId xmlns:p14="http://schemas.microsoft.com/office/powerpoint/2010/main" val="1747336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solve this problem,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provides </a:t>
            </a:r>
            <a:r>
              <a:rPr lang="en-US" sz="1200" b="1" i="0" kern="1200" dirty="0">
                <a:solidFill>
                  <a:schemeClr val="tx1"/>
                </a:solidFill>
                <a:effectLst/>
                <a:latin typeface="+mn-lt"/>
                <a:ea typeface="+mn-ea"/>
                <a:cs typeface="+mn-cs"/>
              </a:rPr>
              <a:t>periods</a:t>
            </a:r>
            <a:r>
              <a:rPr lang="en-US" sz="1200" b="0" i="0" kern="1200" dirty="0">
                <a:solidFill>
                  <a:schemeClr val="tx1"/>
                </a:solidFill>
                <a:effectLst/>
                <a:latin typeface="+mn-lt"/>
                <a:ea typeface="+mn-ea"/>
                <a:cs typeface="+mn-cs"/>
              </a:rPr>
              <a:t>. Periods are time spans but don’t have a fixed length in seconds, instead they work with “human” times, like days and months. That allows them work in a more intuitive way:</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32</a:t>
            </a:fld>
            <a:endParaRPr lang="en-US"/>
          </a:p>
        </p:txBody>
      </p:sp>
    </p:spTree>
    <p:extLst>
      <p:ext uri="{BB962C8B-B14F-4D97-AF65-F5344CB8AC3E}">
        <p14:creationId xmlns:p14="http://schemas.microsoft.com/office/powerpoint/2010/main" val="105091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durations, periods can be created with a number of friendly constructor functions.</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33</a:t>
            </a:fld>
            <a:endParaRPr lang="en-US"/>
          </a:p>
        </p:txBody>
      </p:sp>
    </p:spTree>
    <p:extLst>
      <p:ext uri="{BB962C8B-B14F-4D97-AF65-F5344CB8AC3E}">
        <p14:creationId xmlns:p14="http://schemas.microsoft.com/office/powerpoint/2010/main" val="1722670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add and multiply periods: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of course, add them to dates. Compared to durations, periods are more likely to do what you expect:</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34</a:t>
            </a:fld>
            <a:endParaRPr lang="en-US"/>
          </a:p>
        </p:txBody>
      </p:sp>
    </p:spTree>
    <p:extLst>
      <p:ext uri="{BB962C8B-B14F-4D97-AF65-F5344CB8AC3E}">
        <p14:creationId xmlns:p14="http://schemas.microsoft.com/office/powerpoint/2010/main" val="1485151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use periods to fix an oddity related to our flight dates. Some planes appear to have arrived at their destination </a:t>
            </a:r>
            <a:r>
              <a:rPr lang="en-US" sz="1200" b="0" i="1" kern="1200" dirty="0">
                <a:solidFill>
                  <a:schemeClr val="tx1"/>
                </a:solidFill>
                <a:effectLst/>
                <a:latin typeface="+mn-lt"/>
                <a:ea typeface="+mn-ea"/>
                <a:cs typeface="+mn-cs"/>
              </a:rPr>
              <a:t>before</a:t>
            </a:r>
            <a:r>
              <a:rPr lang="en-US" sz="1200" b="0" i="0" kern="1200" dirty="0">
                <a:solidFill>
                  <a:schemeClr val="tx1"/>
                </a:solidFill>
                <a:effectLst/>
                <a:latin typeface="+mn-lt"/>
                <a:ea typeface="+mn-ea"/>
                <a:cs typeface="+mn-cs"/>
              </a:rPr>
              <a:t> they departed from New York City.</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35</a:t>
            </a:fld>
            <a:endParaRPr lang="en-US"/>
          </a:p>
        </p:txBody>
      </p:sp>
    </p:spTree>
    <p:extLst>
      <p:ext uri="{BB962C8B-B14F-4D97-AF65-F5344CB8AC3E}">
        <p14:creationId xmlns:p14="http://schemas.microsoft.com/office/powerpoint/2010/main" val="500850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overnight flights. We used the same date information for both the departure and the arrival times, but these flights arrived on the following day. We can fix this by adding </a:t>
            </a:r>
            <a:r>
              <a:rPr lang="en-US" dirty="0"/>
              <a:t>days(1)</a:t>
            </a:r>
            <a:r>
              <a:rPr lang="en-US" sz="1200" b="0" i="0" kern="1200" dirty="0">
                <a:solidFill>
                  <a:schemeClr val="tx1"/>
                </a:solidFill>
                <a:effectLst/>
                <a:latin typeface="+mn-lt"/>
                <a:ea typeface="+mn-ea"/>
                <a:cs typeface="+mn-cs"/>
              </a:rPr>
              <a:t> to the arrival time of each overnight flight.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all of our flights obey the laws of physics.</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36</a:t>
            </a:fld>
            <a:endParaRPr lang="en-US"/>
          </a:p>
        </p:txBody>
      </p:sp>
    </p:spTree>
    <p:extLst>
      <p:ext uri="{BB962C8B-B14F-4D97-AF65-F5344CB8AC3E}">
        <p14:creationId xmlns:p14="http://schemas.microsoft.com/office/powerpoint/2010/main" val="1230816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obvious what </a:t>
            </a:r>
            <a:r>
              <a:rPr lang="en-US" sz="1200" b="0" i="0" kern="1200" dirty="0" err="1">
                <a:solidFill>
                  <a:schemeClr val="tx1"/>
                </a:solidFill>
                <a:effectLst/>
                <a:latin typeface="+mn-lt"/>
                <a:ea typeface="+mn-ea"/>
                <a:cs typeface="+mn-cs"/>
              </a:rPr>
              <a:t>dyears</a:t>
            </a:r>
            <a:r>
              <a:rPr lang="en-US" sz="1200" b="0" i="0" kern="1200" dirty="0">
                <a:solidFill>
                  <a:schemeClr val="tx1"/>
                </a:solidFill>
                <a:effectLst/>
                <a:latin typeface="+mn-lt"/>
                <a:ea typeface="+mn-ea"/>
                <a:cs typeface="+mn-cs"/>
              </a:rPr>
              <a:t>(1) / </a:t>
            </a:r>
            <a:r>
              <a:rPr lang="en-US" sz="1200" b="0" i="0" kern="1200" dirty="0" err="1">
                <a:solidFill>
                  <a:schemeClr val="tx1"/>
                </a:solidFill>
                <a:effectLst/>
                <a:latin typeface="+mn-lt"/>
                <a:ea typeface="+mn-ea"/>
                <a:cs typeface="+mn-cs"/>
              </a:rPr>
              <a:t>ddays</a:t>
            </a:r>
            <a:r>
              <a:rPr lang="en-US" sz="1200" b="0" i="0" kern="1200" dirty="0">
                <a:solidFill>
                  <a:schemeClr val="tx1"/>
                </a:solidFill>
                <a:effectLst/>
                <a:latin typeface="+mn-lt"/>
                <a:ea typeface="+mn-ea"/>
                <a:cs typeface="+mn-cs"/>
              </a:rPr>
              <a:t>(365) should return: one, because durations are always represented by a number of seconds, and a duration of a year is defined as 365 days worth of seconds.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should years(1) / days(1) return? Well, if the year was 2015 it should return 365, but if it was 2016, it should return 366! There’s not quite enough information for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to give a single clear answer. What it does instead is give an estimate, with a warning:</a:t>
            </a:r>
          </a:p>
          <a:p>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37</a:t>
            </a:fld>
            <a:endParaRPr lang="en-US"/>
          </a:p>
        </p:txBody>
      </p:sp>
    </p:spTree>
    <p:extLst>
      <p:ext uri="{BB962C8B-B14F-4D97-AF65-F5344CB8AC3E}">
        <p14:creationId xmlns:p14="http://schemas.microsoft.com/office/powerpoint/2010/main" val="1319285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a more accurate measurement, you’ll have to use an </a:t>
            </a:r>
            <a:r>
              <a:rPr lang="en-US" sz="1200" b="1" i="0" kern="1200" dirty="0">
                <a:solidFill>
                  <a:schemeClr val="tx1"/>
                </a:solidFill>
                <a:effectLst/>
                <a:latin typeface="+mn-lt"/>
                <a:ea typeface="+mn-ea"/>
                <a:cs typeface="+mn-cs"/>
              </a:rPr>
              <a:t>interval</a:t>
            </a:r>
            <a:r>
              <a:rPr lang="en-US" sz="1200" b="0" i="0" kern="1200" dirty="0">
                <a:solidFill>
                  <a:schemeClr val="tx1"/>
                </a:solidFill>
                <a:effectLst/>
                <a:latin typeface="+mn-lt"/>
                <a:ea typeface="+mn-ea"/>
                <a:cs typeface="+mn-cs"/>
              </a:rPr>
              <a:t>. An interval is a duration with a starting point: that makes it precise so you can determine exactly how long it 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find out how many periods fall into an interval, you need to use integer division:</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38</a:t>
            </a:fld>
            <a:endParaRPr lang="en-US"/>
          </a:p>
        </p:txBody>
      </p:sp>
    </p:spTree>
    <p:extLst>
      <p:ext uri="{BB962C8B-B14F-4D97-AF65-F5344CB8AC3E}">
        <p14:creationId xmlns:p14="http://schemas.microsoft.com/office/powerpoint/2010/main" val="3552093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do you pick between duration, periods, and intervals? As always, pick the simplest data structure that solves your problem. If you only care about physical time, use a duration; if you need to add human times, use a period; if you need to figure out how long a span is in human units, use an interval.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Figure </a:t>
            </a:r>
            <a:r>
              <a:rPr lang="en-US" sz="1200" b="0" i="0" u="none" strike="noStrike" kern="1200" dirty="0">
                <a:solidFill>
                  <a:schemeClr val="tx1"/>
                </a:solidFill>
                <a:effectLst/>
                <a:latin typeface="+mn-lt"/>
                <a:ea typeface="+mn-ea"/>
                <a:cs typeface="+mn-cs"/>
              </a:rPr>
              <a:t>16.1</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summarises</a:t>
            </a:r>
            <a:r>
              <a:rPr lang="en-US" sz="1200" b="0" i="0" kern="1200" dirty="0">
                <a:solidFill>
                  <a:schemeClr val="tx1"/>
                </a:solidFill>
                <a:effectLst/>
                <a:latin typeface="+mn-lt"/>
                <a:ea typeface="+mn-ea"/>
                <a:cs typeface="+mn-cs"/>
              </a:rPr>
              <a:t> permitted arithmetic operations between the different data types.</a:t>
            </a:r>
          </a:p>
          <a:p>
            <a:endParaRPr lang="en-US" dirty="0"/>
          </a:p>
          <a:p>
            <a:r>
              <a:rPr lang="en-US" sz="1200" b="0" i="0" kern="1200" dirty="0">
                <a:solidFill>
                  <a:schemeClr val="tx1"/>
                </a:solidFill>
                <a:effectLst/>
                <a:latin typeface="+mn-lt"/>
                <a:ea typeface="+mn-ea"/>
                <a:cs typeface="+mn-cs"/>
              </a:rPr>
              <a:t>Figure: The allowed arithmetic operations between pairs of date/time classes.</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39</a:t>
            </a:fld>
            <a:endParaRPr lang="en-US"/>
          </a:p>
        </p:txBody>
      </p:sp>
    </p:spTree>
    <p:extLst>
      <p:ext uri="{BB962C8B-B14F-4D97-AF65-F5344CB8AC3E}">
        <p14:creationId xmlns:p14="http://schemas.microsoft.com/office/powerpoint/2010/main" val="1064812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should always use the simplest possible data type that works for your needs. That means if you can use a date instead of a date-time, you should. Date-times are substantially more complicated because of the need to handle time zones, which we’ll come back to at the end of the lecture.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get the current date or date-time you can use </a:t>
            </a:r>
            <a:r>
              <a:rPr lang="en-US" dirty="0"/>
              <a:t>today()</a:t>
            </a:r>
            <a:r>
              <a:rPr lang="en-US" sz="1200" b="0" i="0" kern="1200" dirty="0">
                <a:solidFill>
                  <a:schemeClr val="tx1"/>
                </a:solidFill>
                <a:effectLst/>
                <a:latin typeface="+mn-lt"/>
                <a:ea typeface="+mn-ea"/>
                <a:cs typeface="+mn-cs"/>
              </a:rPr>
              <a:t> or </a:t>
            </a:r>
            <a:r>
              <a:rPr lang="en-US" dirty="0"/>
              <a:t>now()</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a:t>
            </a:fld>
            <a:endParaRPr lang="en-US"/>
          </a:p>
        </p:txBody>
      </p:sp>
    </p:spTree>
    <p:extLst>
      <p:ext uri="{BB962C8B-B14F-4D97-AF65-F5344CB8AC3E}">
        <p14:creationId xmlns:p14="http://schemas.microsoft.com/office/powerpoint/2010/main" val="38277797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https://rpubs.com/uky994/585208</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Why is there months() but no </a:t>
            </a:r>
            <a:r>
              <a:rPr lang="en-US" sz="1200" b="0" i="0" kern="1200" dirty="0" err="1">
                <a:solidFill>
                  <a:schemeClr val="tx1"/>
                </a:solidFill>
                <a:effectLst/>
                <a:latin typeface="+mn-lt"/>
                <a:ea typeface="+mn-ea"/>
                <a:cs typeface="+mn-cs"/>
              </a:rPr>
              <a:t>dmonths</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Explain days(overnight * 1) to someone who has just started learning R. How does it work?</a:t>
            </a:r>
          </a:p>
          <a:p>
            <a:pPr marL="228600" indent="-228600">
              <a:buFont typeface="+mj-lt"/>
              <a:buAutoNum type="arabicPeriod"/>
            </a:pPr>
            <a:r>
              <a:rPr lang="en-US" sz="1200" b="0" i="0" kern="1200" dirty="0">
                <a:solidFill>
                  <a:schemeClr val="tx1"/>
                </a:solidFill>
                <a:effectLst/>
                <a:latin typeface="+mn-lt"/>
                <a:ea typeface="+mn-ea"/>
                <a:cs typeface="+mn-cs"/>
              </a:rPr>
              <a:t>Create a vector of dates giving the first day of every month in 2015. Create a vector of dates giving the first day of every month in the </a:t>
            </a:r>
            <a:r>
              <a:rPr lang="en-US" sz="1200" b="0" i="1" kern="1200" dirty="0">
                <a:solidFill>
                  <a:schemeClr val="tx1"/>
                </a:solidFill>
                <a:effectLst/>
                <a:latin typeface="+mn-lt"/>
                <a:ea typeface="+mn-ea"/>
                <a:cs typeface="+mn-cs"/>
              </a:rPr>
              <a:t>current</a:t>
            </a:r>
            <a:r>
              <a:rPr lang="en-US" sz="1200" b="0" i="0" kern="1200" dirty="0">
                <a:solidFill>
                  <a:schemeClr val="tx1"/>
                </a:solidFill>
                <a:effectLst/>
                <a:latin typeface="+mn-lt"/>
                <a:ea typeface="+mn-ea"/>
                <a:cs typeface="+mn-cs"/>
              </a:rPr>
              <a:t> year.</a:t>
            </a:r>
          </a:p>
          <a:p>
            <a:pPr marL="228600" indent="-228600">
              <a:buFont typeface="+mj-lt"/>
              <a:buAutoNum type="arabicPeriod"/>
            </a:pPr>
            <a:r>
              <a:rPr lang="en-US" sz="1200" b="0" i="0" kern="1200" dirty="0">
                <a:solidFill>
                  <a:schemeClr val="tx1"/>
                </a:solidFill>
                <a:effectLst/>
                <a:latin typeface="+mn-lt"/>
                <a:ea typeface="+mn-ea"/>
                <a:cs typeface="+mn-cs"/>
              </a:rPr>
              <a:t>Write a function that given your birthday (as a date), returns how old you are in years.</a:t>
            </a:r>
          </a:p>
          <a:p>
            <a:pPr marL="228600" indent="-228600">
              <a:buFont typeface="+mj-lt"/>
              <a:buAutoNum type="arabicPeriod"/>
            </a:pPr>
            <a:r>
              <a:rPr lang="en-US" sz="1200" b="0" i="0" kern="1200" dirty="0">
                <a:solidFill>
                  <a:schemeClr val="tx1"/>
                </a:solidFill>
                <a:effectLst/>
                <a:latin typeface="+mn-lt"/>
                <a:ea typeface="+mn-ea"/>
                <a:cs typeface="+mn-cs"/>
              </a:rPr>
              <a:t>Why can’t (today() %--% (today() + years(1))) / months(1) work?</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40</a:t>
            </a:fld>
            <a:endParaRPr lang="en-US"/>
          </a:p>
        </p:txBody>
      </p:sp>
    </p:spTree>
    <p:extLst>
      <p:ext uri="{BB962C8B-B14F-4D97-AF65-F5344CB8AC3E}">
        <p14:creationId xmlns:p14="http://schemas.microsoft.com/office/powerpoint/2010/main" val="568184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Time zones are an enormously complicated topic because of their interaction with geopolitical entities. Fortunately we don’t need to dig into all the details as they’re not all important for data analysis, but there are a few challenges we’ll need to tackle head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challenge is that everyday names of time zones tend to be ambiguous. For example, if you’re American you’re probably familiar with EST, or Eastern Standard Time. However, both Australia and Canada also have EST! To avoid confusion, R uses the international standard IANA time zones. These use a consistent naming scheme “/”, typically in the form “&lt;continent&gt;/&lt;city&gt;” (there are a few exceptions because not every country lies on a continent). Examples include “America/</a:t>
            </a:r>
            <a:r>
              <a:rPr lang="en-US" sz="1200" b="0" i="0" kern="1200" dirty="0" err="1">
                <a:solidFill>
                  <a:schemeClr val="tx1"/>
                </a:solidFill>
                <a:effectLst/>
                <a:latin typeface="+mn-lt"/>
                <a:ea typeface="+mn-ea"/>
                <a:cs typeface="+mn-cs"/>
              </a:rPr>
              <a:t>New_York</a:t>
            </a:r>
            <a:r>
              <a:rPr lang="en-US" sz="1200" b="0" i="0" kern="1200" dirty="0">
                <a:solidFill>
                  <a:schemeClr val="tx1"/>
                </a:solidFill>
                <a:effectLst/>
                <a:latin typeface="+mn-lt"/>
                <a:ea typeface="+mn-ea"/>
                <a:cs typeface="+mn-cs"/>
              </a:rPr>
              <a:t>”, “Europe/Paris”, and “Pacific/Auckland”.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wonder why the time zone uses a city, when typically you think of time zones as associated with a country or region within a country. This is because the IANA database has to record decades worth of time zone rules. In the course of decades, countries change names (or break apart) fairly frequently, but city names tend to stay the same. Another problem is that name needs to reflect not only to the current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but also the complete history. For example, there are time zones for both “America/</a:t>
            </a:r>
            <a:r>
              <a:rPr lang="en-US" sz="1200" b="0" i="0" kern="1200" dirty="0" err="1">
                <a:solidFill>
                  <a:schemeClr val="tx1"/>
                </a:solidFill>
                <a:effectLst/>
                <a:latin typeface="+mn-lt"/>
                <a:ea typeface="+mn-ea"/>
                <a:cs typeface="+mn-cs"/>
              </a:rPr>
              <a:t>New_York</a:t>
            </a:r>
            <a:r>
              <a:rPr lang="en-US" sz="1200" b="0" i="0" kern="1200" dirty="0">
                <a:solidFill>
                  <a:schemeClr val="tx1"/>
                </a:solidFill>
                <a:effectLst/>
                <a:latin typeface="+mn-lt"/>
                <a:ea typeface="+mn-ea"/>
                <a:cs typeface="+mn-cs"/>
              </a:rPr>
              <a:t>” and “America/Detroit”. These cities both currently use Eastern Standard Time but in 1969-1972 Michigan (the state in which Detroit is located), did not follow DST, so it needs a different name. It’s worth reading the raw time zone database (available at </a:t>
            </a:r>
            <a:r>
              <a:rPr lang="en-US" sz="1200" b="0" i="0" u="none" strike="noStrike" kern="1200" dirty="0">
                <a:solidFill>
                  <a:schemeClr val="tx1"/>
                </a:solidFill>
                <a:effectLst/>
                <a:latin typeface="+mn-lt"/>
                <a:ea typeface="+mn-ea"/>
                <a:cs typeface="+mn-cs"/>
                <a:hlinkClick r:id="rId3"/>
              </a:rPr>
              <a:t>http://www.iana.org/time-zones</a:t>
            </a:r>
            <a:r>
              <a:rPr lang="en-US" sz="1200" b="0" i="0" kern="1200" dirty="0">
                <a:solidFill>
                  <a:schemeClr val="tx1"/>
                </a:solidFill>
                <a:effectLst/>
                <a:latin typeface="+mn-lt"/>
                <a:ea typeface="+mn-ea"/>
                <a:cs typeface="+mn-cs"/>
              </a:rPr>
              <a:t>) just to read some of these stories!</a:t>
            </a:r>
          </a:p>
          <a:p>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41</a:t>
            </a:fld>
            <a:endParaRPr lang="en-US"/>
          </a:p>
        </p:txBody>
      </p:sp>
    </p:spTree>
    <p:extLst>
      <p:ext uri="{BB962C8B-B14F-4D97-AF65-F5344CB8AC3E}">
        <p14:creationId xmlns:p14="http://schemas.microsoft.com/office/powerpoint/2010/main" val="3671800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find out what R thinks your current time zone is with </a:t>
            </a:r>
            <a:r>
              <a:rPr lang="en-US" dirty="0" err="1"/>
              <a:t>Sys.timezone</a:t>
            </a:r>
            <a:r>
              <a:rPr lang="en-US" dirty="0"/>
              <a:t>()</a:t>
            </a:r>
          </a:p>
          <a:p>
            <a:endParaRPr lang="en-US" dirty="0"/>
          </a:p>
          <a:p>
            <a:r>
              <a:rPr lang="en-US" sz="1200" b="0" i="0" kern="1200" dirty="0">
                <a:solidFill>
                  <a:schemeClr val="tx1"/>
                </a:solidFill>
                <a:effectLst/>
                <a:latin typeface="+mn-lt"/>
                <a:ea typeface="+mn-ea"/>
                <a:cs typeface="+mn-cs"/>
              </a:rPr>
              <a:t>(If R doesn’t know, you’ll get an NA.)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see the complete list of all time zone names with </a:t>
            </a:r>
            <a:r>
              <a:rPr lang="en-US" sz="1200" b="0" i="0" kern="1200" dirty="0" err="1">
                <a:solidFill>
                  <a:schemeClr val="tx1"/>
                </a:solidFill>
                <a:effectLst/>
                <a:latin typeface="+mn-lt"/>
                <a:ea typeface="+mn-ea"/>
                <a:cs typeface="+mn-cs"/>
              </a:rPr>
              <a:t>OlsonNames</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42</a:t>
            </a:fld>
            <a:endParaRPr lang="en-US"/>
          </a:p>
        </p:txBody>
      </p:sp>
    </p:spTree>
    <p:extLst>
      <p:ext uri="{BB962C8B-B14F-4D97-AF65-F5344CB8AC3E}">
        <p14:creationId xmlns:p14="http://schemas.microsoft.com/office/powerpoint/2010/main" val="2157598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R, the time zone is an attribute of the date-time that only controls printing. For example, these three objects represent the same instant in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verify that they’re the same time using subtraction:</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43</a:t>
            </a:fld>
            <a:endParaRPr lang="en-US"/>
          </a:p>
        </p:txBody>
      </p:sp>
    </p:spTree>
    <p:extLst>
      <p:ext uri="{BB962C8B-B14F-4D97-AF65-F5344CB8AC3E}">
        <p14:creationId xmlns:p14="http://schemas.microsoft.com/office/powerpoint/2010/main" val="1582149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Unless otherwise specified,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always uses UTC. UTC (Coordinated Universal Time) is the standard time zone used by the scientific community and roughly equivalent to its predecessor GMT (Greenwich Mean Time). It does not have DST, which makes a convenient representation for computation. Operations that combine date-times, like </a:t>
            </a:r>
            <a:r>
              <a:rPr lang="en-US" dirty="0"/>
              <a:t>c()</a:t>
            </a:r>
            <a:r>
              <a:rPr lang="en-US" sz="1200" b="0" i="0" kern="1200" dirty="0">
                <a:solidFill>
                  <a:schemeClr val="tx1"/>
                </a:solidFill>
                <a:effectLst/>
                <a:latin typeface="+mn-lt"/>
                <a:ea typeface="+mn-ea"/>
                <a:cs typeface="+mn-cs"/>
              </a:rPr>
              <a:t>, will often drop the time zone. In that case, the date-times will display in your local time zone:</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44</a:t>
            </a:fld>
            <a:endParaRPr lang="en-US"/>
          </a:p>
        </p:txBody>
      </p:sp>
    </p:spTree>
    <p:extLst>
      <p:ext uri="{BB962C8B-B14F-4D97-AF65-F5344CB8AC3E}">
        <p14:creationId xmlns:p14="http://schemas.microsoft.com/office/powerpoint/2010/main" val="913242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change the time zone in two ways:</a:t>
            </a:r>
          </a:p>
          <a:p>
            <a:pPr marL="228600" indent="-228600">
              <a:buFont typeface="+mj-lt"/>
              <a:buAutoNum type="arabicPeriod"/>
            </a:pPr>
            <a:r>
              <a:rPr lang="en-US" sz="1200" b="0" i="0" kern="1200" dirty="0">
                <a:solidFill>
                  <a:schemeClr val="tx1"/>
                </a:solidFill>
                <a:effectLst/>
                <a:latin typeface="+mn-lt"/>
                <a:ea typeface="+mn-ea"/>
                <a:cs typeface="+mn-cs"/>
              </a:rPr>
              <a:t>Keep the instant in time the same, and change how it’s displayed. Use this when the instant is correct, but you want a more natural display.</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(This also illustrates another challenge of times zones: they’re not all integer hour offsets!)</a:t>
            </a:r>
          </a:p>
          <a:p>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45</a:t>
            </a:fld>
            <a:endParaRPr lang="en-US"/>
          </a:p>
        </p:txBody>
      </p:sp>
    </p:spTree>
    <p:extLst>
      <p:ext uri="{BB962C8B-B14F-4D97-AF65-F5344CB8AC3E}">
        <p14:creationId xmlns:p14="http://schemas.microsoft.com/office/powerpoint/2010/main" val="2075280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
            </a:pPr>
            <a:r>
              <a:rPr lang="en-US" sz="1200" b="0" i="0" kern="1200" dirty="0">
                <a:solidFill>
                  <a:schemeClr val="tx1"/>
                </a:solidFill>
                <a:effectLst/>
                <a:latin typeface="+mn-lt"/>
                <a:ea typeface="+mn-ea"/>
                <a:cs typeface="+mn-cs"/>
              </a:rPr>
              <a:t>Change the underlying instant in time. Use this when you have an instant that has been labelled with the incorrect time zone, and you need to fix it.</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46</a:t>
            </a:fld>
            <a:endParaRPr lang="en-US"/>
          </a:p>
        </p:txBody>
      </p:sp>
    </p:spTree>
    <p:extLst>
      <p:ext uri="{BB962C8B-B14F-4D97-AF65-F5344CB8AC3E}">
        <p14:creationId xmlns:p14="http://schemas.microsoft.com/office/powerpoint/2010/main" val="3156497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Otherwise, there are three ways you’re likely to create a date/time: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From a string.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From individual date-time components.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From an existing date/time object.</a:t>
            </a:r>
          </a:p>
          <a:p>
            <a:r>
              <a:rPr lang="en-US" sz="1200" b="0" i="0" kern="1200" dirty="0">
                <a:solidFill>
                  <a:schemeClr val="tx1"/>
                </a:solidFill>
                <a:effectLst/>
                <a:latin typeface="+mn-lt"/>
                <a:ea typeface="+mn-ea"/>
                <a:cs typeface="+mn-cs"/>
              </a:rPr>
              <a:t>They work as follows.</a:t>
            </a:r>
          </a:p>
          <a:p>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5</a:t>
            </a:fld>
            <a:endParaRPr lang="en-US"/>
          </a:p>
        </p:txBody>
      </p:sp>
    </p:spTree>
    <p:extLst>
      <p:ext uri="{BB962C8B-B14F-4D97-AF65-F5344CB8AC3E}">
        <p14:creationId xmlns:p14="http://schemas.microsoft.com/office/powerpoint/2010/main" val="29218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Date/time data often comes as strings. You’ve seen one approach to parsing strings into date-times in </a:t>
            </a:r>
            <a:r>
              <a:rPr lang="en-US" sz="1200" b="0" i="0" u="none" strike="noStrike" kern="1200" dirty="0">
                <a:solidFill>
                  <a:schemeClr val="tx1"/>
                </a:solidFill>
                <a:effectLst/>
                <a:latin typeface="+mn-lt"/>
                <a:ea typeface="+mn-ea"/>
                <a:cs typeface="+mn-cs"/>
              </a:rPr>
              <a:t>date-times</a:t>
            </a:r>
            <a:r>
              <a:rPr lang="en-US" sz="1200" b="0" i="0" kern="1200" dirty="0">
                <a:solidFill>
                  <a:schemeClr val="tx1"/>
                </a:solidFill>
                <a:effectLst/>
                <a:latin typeface="+mn-lt"/>
                <a:ea typeface="+mn-ea"/>
                <a:cs typeface="+mn-cs"/>
              </a:rPr>
              <a:t>. Another approach is to use the helpers provided by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They automatically work out the format once you specify the order of the component. To use them, identify the order in </a:t>
            </a:r>
            <a:r>
              <a:rPr lang="en-US" sz="1200" b="1" i="0" kern="1200" dirty="0">
                <a:solidFill>
                  <a:schemeClr val="tx1"/>
                </a:solidFill>
                <a:effectLst/>
                <a:latin typeface="+mn-lt"/>
                <a:ea typeface="+mn-ea"/>
                <a:cs typeface="+mn-cs"/>
              </a:rPr>
              <a:t>which year, month, and </a:t>
            </a:r>
            <a:r>
              <a:rPr lang="en-US" sz="1200" b="0" i="0" kern="1200" dirty="0">
                <a:solidFill>
                  <a:schemeClr val="tx1"/>
                </a:solidFill>
                <a:effectLst/>
                <a:latin typeface="+mn-lt"/>
                <a:ea typeface="+mn-ea"/>
                <a:cs typeface="+mn-cs"/>
              </a:rPr>
              <a:t>day appear in your dates, then arrange “y”, “m”, and “d” in the same order. That gives you the name of the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function that will parse your date.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functions also take </a:t>
            </a:r>
            <a:r>
              <a:rPr lang="en-US" sz="1200" b="1" i="0" kern="1200" dirty="0">
                <a:solidFill>
                  <a:schemeClr val="tx1"/>
                </a:solidFill>
                <a:effectLst/>
                <a:latin typeface="+mn-lt"/>
                <a:ea typeface="+mn-ea"/>
                <a:cs typeface="+mn-cs"/>
              </a:rPr>
              <a:t>unquoted</a:t>
            </a:r>
            <a:r>
              <a:rPr lang="en-US" sz="1200" b="0" i="0" kern="1200" dirty="0">
                <a:solidFill>
                  <a:schemeClr val="tx1"/>
                </a:solidFill>
                <a:effectLst/>
                <a:latin typeface="+mn-lt"/>
                <a:ea typeface="+mn-ea"/>
                <a:cs typeface="+mn-cs"/>
              </a:rPr>
              <a:t> numbers. This is the most concise way to create a single date/time object, as you might need when filtering date/time data. </a:t>
            </a:r>
            <a:r>
              <a:rPr lang="en-US" dirty="0" err="1"/>
              <a:t>ymd</a:t>
            </a:r>
            <a:r>
              <a:rPr lang="en-US" dirty="0"/>
              <a:t>()</a:t>
            </a:r>
            <a:r>
              <a:rPr lang="en-US" sz="1200" b="0" i="0" kern="1200" dirty="0">
                <a:solidFill>
                  <a:schemeClr val="tx1"/>
                </a:solidFill>
                <a:effectLst/>
                <a:latin typeface="+mn-lt"/>
                <a:ea typeface="+mn-ea"/>
                <a:cs typeface="+mn-cs"/>
              </a:rPr>
              <a:t> is short and unambiguous:</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6</a:t>
            </a:fld>
            <a:endParaRPr lang="en-US"/>
          </a:p>
        </p:txBody>
      </p:sp>
    </p:spTree>
    <p:extLst>
      <p:ext uri="{BB962C8B-B14F-4D97-AF65-F5344CB8AC3E}">
        <p14:creationId xmlns:p14="http://schemas.microsoft.com/office/powerpoint/2010/main" val="235790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ymd</a:t>
            </a:r>
            <a:r>
              <a:rPr lang="en-US" dirty="0"/>
              <a:t>()</a:t>
            </a:r>
            <a:r>
              <a:rPr lang="en-US" sz="1200" b="0" i="0" kern="1200" dirty="0">
                <a:solidFill>
                  <a:schemeClr val="tx1"/>
                </a:solidFill>
                <a:effectLst/>
                <a:latin typeface="+mn-lt"/>
                <a:ea typeface="+mn-ea"/>
                <a:cs typeface="+mn-cs"/>
              </a:rPr>
              <a:t> and friends create dates. To create a date-time, add an underscore and one or more of “h”, “m”, and “s” to the name of the parsing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force the creation of a date-time from a date by supplying a </a:t>
            </a:r>
            <a:r>
              <a:rPr lang="en-US" sz="1200" b="0" i="0" kern="1200" dirty="0" err="1">
                <a:solidFill>
                  <a:schemeClr val="tx1"/>
                </a:solidFill>
                <a:effectLst/>
                <a:latin typeface="+mn-lt"/>
                <a:ea typeface="+mn-ea"/>
                <a:cs typeface="+mn-cs"/>
              </a:rPr>
              <a:t>timezone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7</a:t>
            </a:fld>
            <a:endParaRPr lang="en-US"/>
          </a:p>
        </p:txBody>
      </p:sp>
    </p:spTree>
    <p:extLst>
      <p:ext uri="{BB962C8B-B14F-4D97-AF65-F5344CB8AC3E}">
        <p14:creationId xmlns:p14="http://schemas.microsoft.com/office/powerpoint/2010/main" val="418215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a single string, sometimes you’ll have the individual components of the date-time spread across multiple columns. This is what we have in the flights data:</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8</a:t>
            </a:fld>
            <a:endParaRPr lang="en-US"/>
          </a:p>
        </p:txBody>
      </p:sp>
    </p:spTree>
    <p:extLst>
      <p:ext uri="{BB962C8B-B14F-4D97-AF65-F5344CB8AC3E}">
        <p14:creationId xmlns:p14="http://schemas.microsoft.com/office/powerpoint/2010/main" val="3426325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create a date/time from this sort of input, use </a:t>
            </a:r>
            <a:r>
              <a:rPr lang="en-US" dirty="0" err="1"/>
              <a:t>make_date</a:t>
            </a:r>
            <a:r>
              <a:rPr lang="en-US" dirty="0"/>
              <a:t>()</a:t>
            </a:r>
            <a:r>
              <a:rPr lang="en-US" sz="1200" b="0" i="0" kern="1200" dirty="0">
                <a:solidFill>
                  <a:schemeClr val="tx1"/>
                </a:solidFill>
                <a:effectLst/>
                <a:latin typeface="+mn-lt"/>
                <a:ea typeface="+mn-ea"/>
                <a:cs typeface="+mn-cs"/>
              </a:rPr>
              <a:t> for dates, or </a:t>
            </a:r>
            <a:r>
              <a:rPr lang="en-US" dirty="0" err="1"/>
              <a:t>make_datetime</a:t>
            </a:r>
            <a:r>
              <a:rPr lang="en-US" dirty="0"/>
              <a:t>()</a:t>
            </a:r>
            <a:r>
              <a:rPr lang="en-US" sz="1200" b="0" i="0" kern="1200" dirty="0">
                <a:solidFill>
                  <a:schemeClr val="tx1"/>
                </a:solidFill>
                <a:effectLst/>
                <a:latin typeface="+mn-lt"/>
                <a:ea typeface="+mn-ea"/>
                <a:cs typeface="+mn-cs"/>
              </a:rPr>
              <a:t> for date-times:</a:t>
            </a:r>
            <a:endParaRPr lang="en-US" dirty="0"/>
          </a:p>
        </p:txBody>
      </p:sp>
      <p:sp>
        <p:nvSpPr>
          <p:cNvPr id="4" name="Slide Number Placeholder 3"/>
          <p:cNvSpPr>
            <a:spLocks noGrp="1"/>
          </p:cNvSpPr>
          <p:nvPr>
            <p:ph type="sldNum" sz="quarter" idx="5"/>
          </p:nvPr>
        </p:nvSpPr>
        <p:spPr/>
        <p:txBody>
          <a:bodyPr/>
          <a:lstStyle/>
          <a:p>
            <a:fld id="{B8E2A0C4-58DB-430E-9B1A-055FC607C0C1}" type="slidenum">
              <a:rPr lang="en-US" smtClean="0"/>
              <a:t>9</a:t>
            </a:fld>
            <a:endParaRPr lang="en-US"/>
          </a:p>
        </p:txBody>
      </p:sp>
    </p:spTree>
    <p:extLst>
      <p:ext uri="{BB962C8B-B14F-4D97-AF65-F5344CB8AC3E}">
        <p14:creationId xmlns:p14="http://schemas.microsoft.com/office/powerpoint/2010/main" val="70629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4/8/2020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www.iana.org/time-zone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82D3AB-0FDB-447F-ADA6-8A7604BD2E8E}"/>
              </a:ext>
            </a:extLst>
          </p:cNvPr>
          <p:cNvSpPr>
            <a:spLocks noGrp="1"/>
          </p:cNvSpPr>
          <p:nvPr>
            <p:ph type="title"/>
          </p:nvPr>
        </p:nvSpPr>
        <p:spPr/>
        <p:txBody>
          <a:bodyPr/>
          <a:lstStyle/>
          <a:p>
            <a:r>
              <a:rPr lang="en-US" dirty="0"/>
              <a:t>Dates and times</a:t>
            </a:r>
          </a:p>
        </p:txBody>
      </p:sp>
      <p:sp>
        <p:nvSpPr>
          <p:cNvPr id="6" name="Text Placeholder 5">
            <a:extLst>
              <a:ext uri="{FF2B5EF4-FFF2-40B4-BE49-F238E27FC236}">
                <a16:creationId xmlns:a16="http://schemas.microsoft.com/office/drawing/2014/main" id="{3AB9586A-CFF2-4824-B54F-AC16A6BDED09}"/>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1CC43E8D-022D-4754-B43A-E0E969E0796E}"/>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4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FDC3-4803-478C-9DAA-FE335D9FD2E8}"/>
              </a:ext>
            </a:extLst>
          </p:cNvPr>
          <p:cNvSpPr>
            <a:spLocks noGrp="1"/>
          </p:cNvSpPr>
          <p:nvPr>
            <p:ph type="title"/>
          </p:nvPr>
        </p:nvSpPr>
        <p:spPr/>
        <p:txBody>
          <a:bodyPr>
            <a:normAutofit/>
          </a:bodyPr>
          <a:lstStyle/>
          <a:p>
            <a:r>
              <a:rPr lang="en-US" dirty="0"/>
              <a:t>Creating date/times  From individual components</a:t>
            </a:r>
          </a:p>
        </p:txBody>
      </p:sp>
      <p:sp>
        <p:nvSpPr>
          <p:cNvPr id="4" name="Rectangle 1">
            <a:extLst>
              <a:ext uri="{FF2B5EF4-FFF2-40B4-BE49-F238E27FC236}">
                <a16:creationId xmlns:a16="http://schemas.microsoft.com/office/drawing/2014/main" id="{B9BBA072-621F-46C3-B7D5-825213FAB8EC}"/>
              </a:ext>
            </a:extLst>
          </p:cNvPr>
          <p:cNvSpPr>
            <a:spLocks noChangeArrowheads="1"/>
          </p:cNvSpPr>
          <p:nvPr/>
        </p:nvSpPr>
        <p:spPr bwMode="auto">
          <a:xfrm>
            <a:off x="344425" y="2454497"/>
            <a:ext cx="11503149"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make_datetime_</a:t>
            </a:r>
            <a:r>
              <a:rPr kumimoji="0" lang="en-US" altLang="en-US" sz="2000" b="0" i="0" u="none" strike="noStrike" cap="none" normalizeH="0" baseline="0" dirty="0">
                <a:ln>
                  <a:noFill/>
                </a:ln>
                <a:solidFill>
                  <a:srgbClr val="40A070"/>
                </a:solidFill>
                <a:effectLst/>
                <a:latin typeface="Consolas" panose="020B0609020204030204" pitchFamily="49" charset="0"/>
              </a:rPr>
              <a:t>100</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function</a:t>
            </a:r>
            <a:r>
              <a:rPr kumimoji="0" lang="en-US" altLang="en-US" sz="2000" b="0" i="0" u="none" strike="noStrike" cap="none" normalizeH="0" baseline="0" dirty="0">
                <a:ln>
                  <a:noFill/>
                </a:ln>
                <a:solidFill>
                  <a:srgbClr val="4183C4"/>
                </a:solidFill>
                <a:effectLst/>
                <a:latin typeface="Consolas" panose="020B0609020204030204" pitchFamily="49" charset="0"/>
              </a:rPr>
              <a:t>(year, month, day, time) {</a:t>
            </a:r>
            <a:r>
              <a:rPr lang="en-US" altLang="en-US" sz="2000" dirty="0">
                <a:solidFill>
                  <a:srgbClr val="333333"/>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make_datetime</a:t>
            </a:r>
            <a:r>
              <a:rPr kumimoji="0" lang="en-US" altLang="en-US" sz="2000" b="0" i="0" u="none" strike="noStrike" cap="none" normalizeH="0" baseline="0" dirty="0">
                <a:ln>
                  <a:noFill/>
                </a:ln>
                <a:solidFill>
                  <a:srgbClr val="4183C4"/>
                </a:solidFill>
                <a:effectLst/>
                <a:latin typeface="Consolas" panose="020B0609020204030204" pitchFamily="49" charset="0"/>
              </a:rPr>
              <a:t>(year, month, day, time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100</a:t>
            </a:r>
            <a:r>
              <a:rPr kumimoji="0" lang="en-US" altLang="en-US" sz="2000" b="0" i="0" u="none" strike="noStrike" cap="none" normalizeH="0" baseline="0" dirty="0">
                <a:ln>
                  <a:noFill/>
                </a:ln>
                <a:solidFill>
                  <a:srgbClr val="4183C4"/>
                </a:solidFill>
                <a:effectLst/>
                <a:latin typeface="Consolas" panose="020B0609020204030204" pitchFamily="49" charset="0"/>
              </a:rPr>
              <a:t>, time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100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flights_dt</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flights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filter</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is.na</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dep_time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is.na</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arr_time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mutate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dep_time</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make_datetime_100</a:t>
            </a:r>
            <a:r>
              <a:rPr kumimoji="0" lang="en-US" altLang="en-US" sz="2000" b="0" i="0" u="none" strike="noStrike" cap="none" normalizeH="0" baseline="0" dirty="0">
                <a:ln>
                  <a:noFill/>
                </a:ln>
                <a:solidFill>
                  <a:srgbClr val="4183C4"/>
                </a:solidFill>
                <a:effectLst/>
                <a:latin typeface="Consolas" panose="020B0609020204030204" pitchFamily="49" charset="0"/>
              </a:rPr>
              <a:t>(year, month, day, </a:t>
            </a:r>
            <a:r>
              <a:rPr kumimoji="0" lang="en-US" altLang="en-US" sz="2000" b="0" i="0" u="none" strike="noStrike" cap="none" normalizeH="0" baseline="0" dirty="0" err="1">
                <a:ln>
                  <a:noFill/>
                </a:ln>
                <a:solidFill>
                  <a:srgbClr val="4183C4"/>
                </a:solidFill>
                <a:effectLst/>
                <a:latin typeface="Consolas" panose="020B0609020204030204" pitchFamily="49" charset="0"/>
              </a:rPr>
              <a:t>dep_time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arr_time</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make_datetime_100</a:t>
            </a:r>
            <a:r>
              <a:rPr kumimoji="0" lang="en-US" altLang="en-US" sz="2000" b="0" i="0" u="none" strike="noStrike" cap="none" normalizeH="0" baseline="0" dirty="0">
                <a:ln>
                  <a:noFill/>
                </a:ln>
                <a:solidFill>
                  <a:srgbClr val="4183C4"/>
                </a:solidFill>
                <a:effectLst/>
                <a:latin typeface="Consolas" panose="020B0609020204030204" pitchFamily="49" charset="0"/>
              </a:rPr>
              <a:t>(year, month, day, </a:t>
            </a:r>
            <a:r>
              <a:rPr kumimoji="0" lang="en-US" altLang="en-US" sz="2000" b="0" i="0" u="none" strike="noStrike" cap="none" normalizeH="0" baseline="0" dirty="0" err="1">
                <a:ln>
                  <a:noFill/>
                </a:ln>
                <a:solidFill>
                  <a:srgbClr val="4183C4"/>
                </a:solidFill>
                <a:effectLst/>
                <a:latin typeface="Consolas" panose="020B0609020204030204" pitchFamily="49" charset="0"/>
              </a:rPr>
              <a:t>arr_time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sched_dep_time</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make_datetime_100</a:t>
            </a:r>
            <a:r>
              <a:rPr kumimoji="0" lang="en-US" altLang="en-US" sz="2000" b="0" i="0" u="none" strike="noStrike" cap="none" normalizeH="0" baseline="0" dirty="0">
                <a:ln>
                  <a:noFill/>
                </a:ln>
                <a:solidFill>
                  <a:srgbClr val="4183C4"/>
                </a:solidFill>
                <a:effectLst/>
                <a:latin typeface="Consolas" panose="020B0609020204030204" pitchFamily="49" charset="0"/>
              </a:rPr>
              <a:t>(year, month, day, </a:t>
            </a:r>
            <a:r>
              <a:rPr kumimoji="0" lang="en-US" altLang="en-US" sz="2000" b="0" i="0" u="none" strike="noStrike" cap="none" normalizeH="0" baseline="0" dirty="0" err="1">
                <a:ln>
                  <a:noFill/>
                </a:ln>
                <a:solidFill>
                  <a:srgbClr val="4183C4"/>
                </a:solidFill>
                <a:effectLst/>
                <a:latin typeface="Consolas" panose="020B0609020204030204" pitchFamily="49" charset="0"/>
              </a:rPr>
              <a:t>sched_dep_time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sched_arr_time</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make_datetime_100</a:t>
            </a:r>
            <a:r>
              <a:rPr kumimoji="0" lang="en-US" altLang="en-US" sz="2000" b="0" i="0" u="none" strike="noStrike" cap="none" normalizeH="0" baseline="0" dirty="0">
                <a:ln>
                  <a:noFill/>
                </a:ln>
                <a:solidFill>
                  <a:srgbClr val="4183C4"/>
                </a:solidFill>
                <a:effectLst/>
                <a:latin typeface="Consolas" panose="020B0609020204030204" pitchFamily="49" charset="0"/>
              </a:rPr>
              <a:t>(year, month, day, </a:t>
            </a:r>
            <a:r>
              <a:rPr kumimoji="0" lang="en-US" altLang="en-US" sz="2000" b="0" i="0" u="none" strike="noStrike" cap="none" normalizeH="0" baseline="0" dirty="0" err="1">
                <a:ln>
                  <a:noFill/>
                </a:ln>
                <a:solidFill>
                  <a:srgbClr val="4183C4"/>
                </a:solidFill>
                <a:effectLst/>
                <a:latin typeface="Consolas" panose="020B0609020204030204" pitchFamily="49" charset="0"/>
              </a:rPr>
              <a:t>sched_arr_time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select</a:t>
            </a:r>
            <a:r>
              <a:rPr kumimoji="0" lang="en-US" altLang="en-US" sz="2000" b="0" i="0" u="none" strike="noStrike" cap="none" normalizeH="0" baseline="0" dirty="0">
                <a:ln>
                  <a:noFill/>
                </a:ln>
                <a:solidFill>
                  <a:srgbClr val="4183C4"/>
                </a:solidFill>
                <a:effectLst/>
                <a:latin typeface="Consolas" panose="020B0609020204030204" pitchFamily="49" charset="0"/>
              </a:rPr>
              <a:t>(origin, </a:t>
            </a:r>
            <a:r>
              <a:rPr kumimoji="0" lang="en-US" altLang="en-US" sz="2000" b="0" i="0" u="none" strike="noStrike" cap="none" normalizeH="0" baseline="0" dirty="0" err="1">
                <a:ln>
                  <a:noFill/>
                </a:ln>
                <a:solidFill>
                  <a:srgbClr val="4183C4"/>
                </a:solidFill>
                <a:effectLst/>
                <a:latin typeface="Consolas" panose="020B0609020204030204" pitchFamily="49" charset="0"/>
              </a:rPr>
              <a:t>dest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ends_with</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"delay"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ends_with</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"time"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26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FDC3-4803-478C-9DAA-FE335D9FD2E8}"/>
              </a:ext>
            </a:extLst>
          </p:cNvPr>
          <p:cNvSpPr>
            <a:spLocks noGrp="1"/>
          </p:cNvSpPr>
          <p:nvPr>
            <p:ph type="title"/>
          </p:nvPr>
        </p:nvSpPr>
        <p:spPr/>
        <p:txBody>
          <a:bodyPr>
            <a:normAutofit/>
          </a:bodyPr>
          <a:lstStyle/>
          <a:p>
            <a:r>
              <a:rPr lang="en-US" dirty="0"/>
              <a:t>Creating date/times  From individual components</a:t>
            </a:r>
          </a:p>
        </p:txBody>
      </p:sp>
      <p:sp>
        <p:nvSpPr>
          <p:cNvPr id="4" name="Rectangle 1">
            <a:extLst>
              <a:ext uri="{FF2B5EF4-FFF2-40B4-BE49-F238E27FC236}">
                <a16:creationId xmlns:a16="http://schemas.microsoft.com/office/drawing/2014/main" id="{B9BBA072-621F-46C3-B7D5-825213FAB8EC}"/>
              </a:ext>
            </a:extLst>
          </p:cNvPr>
          <p:cNvSpPr>
            <a:spLocks noChangeArrowheads="1"/>
          </p:cNvSpPr>
          <p:nvPr/>
        </p:nvSpPr>
        <p:spPr bwMode="auto">
          <a:xfrm>
            <a:off x="344425" y="2454497"/>
            <a:ext cx="10861948"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err="1">
                <a:solidFill>
                  <a:srgbClr val="4183C4"/>
                </a:solidFill>
                <a:latin typeface="Consolas" panose="020B0609020204030204" pitchFamily="49" charset="0"/>
              </a:rPr>
              <a:t>flights_dt</a:t>
            </a:r>
            <a:endParaRPr lang="en-US" altLang="en-US" sz="2000" dirty="0">
              <a:solidFill>
                <a:srgbClr val="4183C4"/>
              </a:solidFill>
              <a:latin typeface="Consolas" panose="020B0609020204030204" pitchFamily="49" charset="0"/>
            </a:endParaRP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 A </a:t>
            </a:r>
            <a:r>
              <a:rPr lang="en-US" altLang="en-US" sz="2000" i="1" dirty="0" err="1">
                <a:solidFill>
                  <a:srgbClr val="60A0B0"/>
                </a:solidFill>
                <a:latin typeface="Consolas" panose="020B0609020204030204" pitchFamily="49" charset="0"/>
              </a:rPr>
              <a:t>tibble</a:t>
            </a:r>
            <a:r>
              <a:rPr lang="en-US" altLang="en-US" sz="2000" i="1" dirty="0">
                <a:solidFill>
                  <a:srgbClr val="60A0B0"/>
                </a:solidFill>
                <a:latin typeface="Consolas" panose="020B0609020204030204" pitchFamily="49" charset="0"/>
              </a:rPr>
              <a:t>: 328,063 x 9</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origin </a:t>
            </a:r>
            <a:r>
              <a:rPr lang="en-US" altLang="en-US" sz="2000" i="1" dirty="0" err="1">
                <a:solidFill>
                  <a:srgbClr val="60A0B0"/>
                </a:solidFill>
                <a:latin typeface="Consolas" panose="020B0609020204030204" pitchFamily="49" charset="0"/>
              </a:rPr>
              <a:t>dest</a:t>
            </a:r>
            <a:r>
              <a:rPr lang="en-US" altLang="en-US" sz="2000" i="1" dirty="0">
                <a:solidFill>
                  <a:srgbClr val="60A0B0"/>
                </a:solidFill>
                <a:latin typeface="Consolas" panose="020B0609020204030204" pitchFamily="49" charset="0"/>
              </a:rPr>
              <a:t>  </a:t>
            </a:r>
            <a:r>
              <a:rPr lang="en-US" altLang="en-US" sz="2000" i="1" dirty="0" err="1">
                <a:solidFill>
                  <a:srgbClr val="60A0B0"/>
                </a:solidFill>
                <a:latin typeface="Consolas" panose="020B0609020204030204" pitchFamily="49" charset="0"/>
              </a:rPr>
              <a:t>dep_delay</a:t>
            </a:r>
            <a:r>
              <a:rPr lang="en-US" altLang="en-US" sz="2000" i="1" dirty="0">
                <a:solidFill>
                  <a:srgbClr val="60A0B0"/>
                </a:solidFill>
                <a:latin typeface="Consolas" panose="020B0609020204030204" pitchFamily="49" charset="0"/>
              </a:rPr>
              <a:t> </a:t>
            </a:r>
            <a:r>
              <a:rPr lang="en-US" altLang="en-US" sz="2000" i="1" dirty="0" err="1">
                <a:solidFill>
                  <a:srgbClr val="60A0B0"/>
                </a:solidFill>
                <a:latin typeface="Consolas" panose="020B0609020204030204" pitchFamily="49" charset="0"/>
              </a:rPr>
              <a:t>arr_delay</a:t>
            </a:r>
            <a:r>
              <a:rPr lang="en-US" altLang="en-US" sz="2000" i="1" dirty="0">
                <a:solidFill>
                  <a:srgbClr val="60A0B0"/>
                </a:solidFill>
                <a:latin typeface="Consolas" panose="020B0609020204030204" pitchFamily="49" charset="0"/>
              </a:rPr>
              <a:t> </a:t>
            </a:r>
            <a:r>
              <a:rPr lang="en-US" altLang="en-US" sz="2000" i="1" dirty="0" err="1">
                <a:solidFill>
                  <a:srgbClr val="60A0B0"/>
                </a:solidFill>
                <a:latin typeface="Consolas" panose="020B0609020204030204" pitchFamily="49" charset="0"/>
              </a:rPr>
              <a:t>dep_time</a:t>
            </a:r>
            <a:r>
              <a:rPr lang="en-US" altLang="en-US" sz="2000" i="1" dirty="0">
                <a:solidFill>
                  <a:srgbClr val="60A0B0"/>
                </a:solidFill>
                <a:latin typeface="Consolas" panose="020B0609020204030204" pitchFamily="49" charset="0"/>
              </a:rPr>
              <a:t>            </a:t>
            </a:r>
            <a:r>
              <a:rPr lang="en-US" altLang="en-US" sz="2000" i="1" dirty="0" err="1">
                <a:solidFill>
                  <a:srgbClr val="60A0B0"/>
                </a:solidFill>
                <a:latin typeface="Consolas" panose="020B0609020204030204" pitchFamily="49" charset="0"/>
              </a:rPr>
              <a:t>sched_dep_time</a:t>
            </a:r>
            <a:r>
              <a:rPr lang="en-US" altLang="en-US" sz="2000" i="1" dirty="0">
                <a:solidFill>
                  <a:srgbClr val="60A0B0"/>
                </a:solidFill>
                <a:latin typeface="Consolas" panose="020B0609020204030204" pitchFamily="49" charset="0"/>
              </a:rPr>
              <a:t>     </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dttm</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dttm</a:t>
            </a:r>
            <a:r>
              <a:rPr lang="en-US" altLang="en-US" sz="2000" i="1" dirty="0">
                <a:solidFill>
                  <a:srgbClr val="60A0B0"/>
                </a:solidFill>
                <a:latin typeface="Consolas" panose="020B0609020204030204" pitchFamily="49" charset="0"/>
              </a:rPr>
              <a:t>&gt;             </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1 EWR    IAH           2        11 2013-01-01 05:17:00 2013-01-01 05:15:00</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2 LGA    IAH           4        20 2013-01-01 05:33:00 2013-01-01 05:29:00</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3 JFK    MIA           2        33 2013-01-01 05:42:00 2013-01-01 05:40:00</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4 JFK    BQN          -1       -18 2013-01-01 05:44:00 2013-01-01 05:45:00</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5 LGA    ATL          -6       -25 2013-01-01 05:54:00 2013-01-01 06:00:00</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6 EWR    ORD          -4        12 2013-01-01 05:54:00 2013-01-01 05:58:00</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 … with 3.281e+05 more rows, and 3 more variables: </a:t>
            </a:r>
            <a:r>
              <a:rPr lang="en-US" altLang="en-US" sz="2000" i="1" dirty="0" err="1">
                <a:solidFill>
                  <a:srgbClr val="60A0B0"/>
                </a:solidFill>
                <a:latin typeface="Consolas" panose="020B0609020204030204" pitchFamily="49" charset="0"/>
              </a:rPr>
              <a:t>arr_time</a:t>
            </a:r>
            <a:r>
              <a:rPr lang="en-US" altLang="en-US" sz="2000" i="1" dirty="0">
                <a:solidFill>
                  <a:srgbClr val="60A0B0"/>
                </a:solidFill>
                <a:latin typeface="Consolas" panose="020B0609020204030204" pitchFamily="49" charset="0"/>
              </a:rPr>
              <a:t> &lt;</a:t>
            </a:r>
            <a:r>
              <a:rPr lang="en-US" altLang="en-US" sz="2000" i="1" dirty="0" err="1">
                <a:solidFill>
                  <a:srgbClr val="60A0B0"/>
                </a:solidFill>
                <a:latin typeface="Consolas" panose="020B0609020204030204" pitchFamily="49" charset="0"/>
              </a:rPr>
              <a:t>dttm</a:t>
            </a:r>
            <a:r>
              <a:rPr lang="en-US" altLang="en-US" sz="2000" i="1" dirty="0">
                <a:solidFill>
                  <a:srgbClr val="60A0B0"/>
                </a:solidFill>
                <a:latin typeface="Consolas" panose="020B0609020204030204" pitchFamily="49" charset="0"/>
              </a:rPr>
              <a:t>&gt;,</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   </a:t>
            </a:r>
            <a:r>
              <a:rPr lang="en-US" altLang="en-US" sz="2000" i="1" dirty="0" err="1">
                <a:solidFill>
                  <a:srgbClr val="60A0B0"/>
                </a:solidFill>
                <a:latin typeface="Consolas" panose="020B0609020204030204" pitchFamily="49" charset="0"/>
              </a:rPr>
              <a:t>sched_arr_time</a:t>
            </a:r>
            <a:r>
              <a:rPr lang="en-US" altLang="en-US" sz="2000" i="1" dirty="0">
                <a:solidFill>
                  <a:srgbClr val="60A0B0"/>
                </a:solidFill>
                <a:latin typeface="Consolas" panose="020B0609020204030204" pitchFamily="49" charset="0"/>
              </a:rPr>
              <a:t> &lt;</a:t>
            </a:r>
            <a:r>
              <a:rPr lang="en-US" altLang="en-US" sz="2000" i="1" dirty="0" err="1">
                <a:solidFill>
                  <a:srgbClr val="60A0B0"/>
                </a:solidFill>
                <a:latin typeface="Consolas" panose="020B0609020204030204" pitchFamily="49" charset="0"/>
              </a:rPr>
              <a:t>dttm</a:t>
            </a:r>
            <a:r>
              <a:rPr lang="en-US" altLang="en-US" sz="2000" i="1" dirty="0">
                <a:solidFill>
                  <a:srgbClr val="60A0B0"/>
                </a:solidFill>
                <a:latin typeface="Consolas" panose="020B0609020204030204" pitchFamily="49" charset="0"/>
              </a:rPr>
              <a:t>&gt;, </a:t>
            </a:r>
            <a:r>
              <a:rPr lang="en-US" altLang="en-US" sz="2000" i="1" dirty="0" err="1">
                <a:solidFill>
                  <a:srgbClr val="60A0B0"/>
                </a:solidFill>
                <a:latin typeface="Consolas" panose="020B0609020204030204" pitchFamily="49" charset="0"/>
              </a:rPr>
              <a:t>air_time</a:t>
            </a:r>
            <a:r>
              <a:rPr lang="en-US" altLang="en-US" sz="2000" i="1" dirty="0">
                <a:solidFill>
                  <a:srgbClr val="60A0B0"/>
                </a:solidFill>
                <a:latin typeface="Consolas" panose="020B0609020204030204" pitchFamily="49" charset="0"/>
              </a:rPr>
              <a: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a:t>
            </a:r>
          </a:p>
        </p:txBody>
      </p:sp>
    </p:spTree>
    <p:extLst>
      <p:ext uri="{BB962C8B-B14F-4D97-AF65-F5344CB8AC3E}">
        <p14:creationId xmlns:p14="http://schemas.microsoft.com/office/powerpoint/2010/main" val="316521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1A73-AB2F-4601-A55A-15FE6CE3133F}"/>
              </a:ext>
            </a:extLst>
          </p:cNvPr>
          <p:cNvSpPr>
            <a:spLocks noGrp="1"/>
          </p:cNvSpPr>
          <p:nvPr>
            <p:ph type="title"/>
          </p:nvPr>
        </p:nvSpPr>
        <p:spPr/>
        <p:txBody>
          <a:bodyPr/>
          <a:lstStyle/>
          <a:p>
            <a:r>
              <a:rPr lang="en-US" dirty="0"/>
              <a:t>departure times across the year</a:t>
            </a:r>
          </a:p>
        </p:txBody>
      </p:sp>
      <p:sp>
        <p:nvSpPr>
          <p:cNvPr id="4" name="Rectangle 1">
            <a:extLst>
              <a:ext uri="{FF2B5EF4-FFF2-40B4-BE49-F238E27FC236}">
                <a16:creationId xmlns:a16="http://schemas.microsoft.com/office/drawing/2014/main" id="{3EB3AC3B-346A-4853-B852-709533753F06}"/>
              </a:ext>
            </a:extLst>
          </p:cNvPr>
          <p:cNvSpPr>
            <a:spLocks noChangeArrowheads="1"/>
          </p:cNvSpPr>
          <p:nvPr/>
        </p:nvSpPr>
        <p:spPr bwMode="auto">
          <a:xfrm>
            <a:off x="1024128" y="2084832"/>
            <a:ext cx="8941550"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flights_dt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dep_time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86400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 86400 seconds = 1 day</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8195" name="Picture 3">
            <a:extLst>
              <a:ext uri="{FF2B5EF4-FFF2-40B4-BE49-F238E27FC236}">
                <a16:creationId xmlns:a16="http://schemas.microsoft.com/office/drawing/2014/main" id="{9397D378-5635-442B-BDF3-642861FE5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882" y="2828014"/>
            <a:ext cx="6544235" cy="403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46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AC35-8A78-42B1-9CBD-3C7516AC9B28}"/>
              </a:ext>
            </a:extLst>
          </p:cNvPr>
          <p:cNvSpPr>
            <a:spLocks noGrp="1"/>
          </p:cNvSpPr>
          <p:nvPr>
            <p:ph type="title"/>
          </p:nvPr>
        </p:nvSpPr>
        <p:spPr/>
        <p:txBody>
          <a:bodyPr/>
          <a:lstStyle/>
          <a:p>
            <a:r>
              <a:rPr lang="en-US" dirty="0"/>
              <a:t>departure times across a single day</a:t>
            </a:r>
          </a:p>
        </p:txBody>
      </p:sp>
      <p:sp>
        <p:nvSpPr>
          <p:cNvPr id="4" name="Rectangle 1">
            <a:extLst>
              <a:ext uri="{FF2B5EF4-FFF2-40B4-BE49-F238E27FC236}">
                <a16:creationId xmlns:a16="http://schemas.microsoft.com/office/drawing/2014/main" id="{DB965B11-B6B7-49FB-AC73-E3AFE8B4E9EA}"/>
              </a:ext>
            </a:extLst>
          </p:cNvPr>
          <p:cNvSpPr>
            <a:spLocks noChangeArrowheads="1"/>
          </p:cNvSpPr>
          <p:nvPr/>
        </p:nvSpPr>
        <p:spPr bwMode="auto">
          <a:xfrm>
            <a:off x="1024128" y="2197894"/>
            <a:ext cx="7688002"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flights_dt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filter</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dep_time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ymd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20130102</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dep_time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binwidth</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600</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1" u="none" strike="noStrike" cap="none" normalizeH="0" baseline="0" dirty="0">
                <a:ln>
                  <a:noFill/>
                </a:ln>
                <a:solidFill>
                  <a:srgbClr val="60A0B0"/>
                </a:solidFill>
                <a:effectLst/>
                <a:latin typeface="Consolas" panose="020B0609020204030204" pitchFamily="49" charset="0"/>
              </a:rPr>
              <a:t># 600 s = 10 minutes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9900C02B-0B3E-4B45-BEF7-773DA649F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471862"/>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2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DA10-0C56-4949-B0CE-F502820AF0C3}"/>
              </a:ext>
            </a:extLst>
          </p:cNvPr>
          <p:cNvSpPr>
            <a:spLocks noGrp="1"/>
          </p:cNvSpPr>
          <p:nvPr>
            <p:ph type="title"/>
          </p:nvPr>
        </p:nvSpPr>
        <p:spPr/>
        <p:txBody>
          <a:bodyPr/>
          <a:lstStyle/>
          <a:p>
            <a:r>
              <a:rPr lang="en-US" dirty="0"/>
              <a:t>From other types</a:t>
            </a:r>
          </a:p>
        </p:txBody>
      </p:sp>
      <p:sp>
        <p:nvSpPr>
          <p:cNvPr id="3" name="Content Placeholder 2">
            <a:extLst>
              <a:ext uri="{FF2B5EF4-FFF2-40B4-BE49-F238E27FC236}">
                <a16:creationId xmlns:a16="http://schemas.microsoft.com/office/drawing/2014/main" id="{4C3ABD78-8B4B-4DC9-B038-908B66BBB3E1}"/>
              </a:ext>
            </a:extLst>
          </p:cNvPr>
          <p:cNvSpPr>
            <a:spLocks noGrp="1"/>
          </p:cNvSpPr>
          <p:nvPr>
            <p:ph idx="1"/>
          </p:nvPr>
        </p:nvSpPr>
        <p:spPr>
          <a:xfrm>
            <a:off x="1024128" y="1909485"/>
            <a:ext cx="9720073" cy="690282"/>
          </a:xfrm>
        </p:spPr>
        <p:txBody>
          <a:bodyPr>
            <a:normAutofit fontScale="92500" lnSpcReduction="20000"/>
          </a:bodyPr>
          <a:lstStyle/>
          <a:p>
            <a:pPr marL="0" indent="0">
              <a:buNone/>
            </a:pPr>
            <a:r>
              <a:rPr lang="en-US" sz="2400" dirty="0" err="1">
                <a:latin typeface="Consolas" panose="020B0609020204030204" pitchFamily="49" charset="0"/>
              </a:rPr>
              <a:t>as_datetime</a:t>
            </a:r>
            <a:r>
              <a:rPr lang="en-US" sz="2400" dirty="0">
                <a:latin typeface="Consolas" panose="020B0609020204030204" pitchFamily="49" charset="0"/>
              </a:rPr>
              <a:t>() </a:t>
            </a:r>
            <a:r>
              <a:rPr lang="en-US" sz="3000" dirty="0"/>
              <a:t>and</a:t>
            </a:r>
            <a:r>
              <a:rPr lang="en-US" sz="2400" dirty="0"/>
              <a:t> </a:t>
            </a:r>
            <a:r>
              <a:rPr lang="en-US" sz="2400" dirty="0" err="1">
                <a:latin typeface="Consolas" panose="020B0609020204030204" pitchFamily="49" charset="0"/>
              </a:rPr>
              <a:t>as_date</a:t>
            </a:r>
            <a:r>
              <a:rPr lang="en-US" sz="2400" dirty="0">
                <a:latin typeface="Consolas" panose="020B0609020204030204" pitchFamily="49" charset="0"/>
              </a:rPr>
              <a:t>() </a:t>
            </a:r>
            <a:r>
              <a:rPr lang="en-US" sz="2800" dirty="0"/>
              <a:t>can switch between a date-time and a date</a:t>
            </a:r>
            <a:endParaRPr lang="en-US" sz="2400" dirty="0"/>
          </a:p>
        </p:txBody>
      </p:sp>
      <p:sp>
        <p:nvSpPr>
          <p:cNvPr id="4" name="Rectangle 1">
            <a:extLst>
              <a:ext uri="{FF2B5EF4-FFF2-40B4-BE49-F238E27FC236}">
                <a16:creationId xmlns:a16="http://schemas.microsoft.com/office/drawing/2014/main" id="{42B54595-9846-4AB4-B20F-D6ABD7A0E771}"/>
              </a:ext>
            </a:extLst>
          </p:cNvPr>
          <p:cNvSpPr>
            <a:spLocks noChangeArrowheads="1"/>
          </p:cNvSpPr>
          <p:nvPr/>
        </p:nvSpPr>
        <p:spPr bwMode="auto">
          <a:xfrm>
            <a:off x="1024128" y="2639060"/>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as_datetime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today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"2020-01-15 UTC"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as_date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now</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"2020-01-15"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715CC5F-7AA7-4DC7-933A-D5B40709FD87}"/>
              </a:ext>
            </a:extLst>
          </p:cNvPr>
          <p:cNvSpPr>
            <a:spLocks noChangeArrowheads="1"/>
          </p:cNvSpPr>
          <p:nvPr/>
        </p:nvSpPr>
        <p:spPr bwMode="auto">
          <a:xfrm>
            <a:off x="1024127" y="4948516"/>
            <a:ext cx="5607304"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as_datetime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60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60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"1970-01-01 10:00:00 UTC"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as_date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365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"1980-01-01"</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E3C17209-DBB6-4B1D-A4E7-67F1A35E7FAF}"/>
              </a:ext>
            </a:extLst>
          </p:cNvPr>
          <p:cNvSpPr txBox="1">
            <a:spLocks/>
          </p:cNvSpPr>
          <p:nvPr/>
        </p:nvSpPr>
        <p:spPr>
          <a:xfrm>
            <a:off x="1024127" y="4603375"/>
            <a:ext cx="9720073" cy="69028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800" dirty="0"/>
              <a:t>date/times as numeric offsets from the “Unix Epoch”</a:t>
            </a:r>
            <a:endParaRPr lang="en-US" sz="3200" dirty="0"/>
          </a:p>
        </p:txBody>
      </p:sp>
    </p:spTree>
    <p:extLst>
      <p:ext uri="{BB962C8B-B14F-4D97-AF65-F5344CB8AC3E}">
        <p14:creationId xmlns:p14="http://schemas.microsoft.com/office/powerpoint/2010/main" val="16236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546E39-4C0B-4E8A-B6AF-8D394DC34269}"/>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E1D6F6DB-C1F5-403C-84E9-351CBBADFCA6}"/>
              </a:ext>
            </a:extLst>
          </p:cNvPr>
          <p:cNvSpPr/>
          <p:nvPr/>
        </p:nvSpPr>
        <p:spPr>
          <a:xfrm>
            <a:off x="0" y="1"/>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FF5AEBD-43B6-4C2E-9DBC-37D0E9A78E98}"/>
              </a:ext>
            </a:extLst>
          </p:cNvPr>
          <p:cNvSpPr txBox="1">
            <a:spLocks/>
          </p:cNvSpPr>
          <p:nvPr/>
        </p:nvSpPr>
        <p:spPr>
          <a:xfrm>
            <a:off x="665539" y="5358385"/>
            <a:ext cx="9720072" cy="1499616"/>
          </a:xfrm>
          <a:prstGeom prst="rect">
            <a:avLst/>
          </a:prstGeom>
        </p:spPr>
        <p:txBody>
          <a:bodyP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Creating date/times</a:t>
            </a:r>
          </a:p>
        </p:txBody>
      </p:sp>
    </p:spTree>
    <p:extLst>
      <p:ext uri="{BB962C8B-B14F-4D97-AF65-F5344CB8AC3E}">
        <p14:creationId xmlns:p14="http://schemas.microsoft.com/office/powerpoint/2010/main" val="364330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FD1C-122C-4416-AF96-1C4174A425AB}"/>
              </a:ext>
            </a:extLst>
          </p:cNvPr>
          <p:cNvSpPr>
            <a:spLocks noGrp="1"/>
          </p:cNvSpPr>
          <p:nvPr>
            <p:ph type="title"/>
          </p:nvPr>
        </p:nvSpPr>
        <p:spPr/>
        <p:txBody>
          <a:bodyPr/>
          <a:lstStyle/>
          <a:p>
            <a:r>
              <a:rPr lang="en-US" dirty="0"/>
              <a:t>Date-time components</a:t>
            </a:r>
          </a:p>
        </p:txBody>
      </p:sp>
      <p:sp>
        <p:nvSpPr>
          <p:cNvPr id="3" name="Content Placeholder 2">
            <a:extLst>
              <a:ext uri="{FF2B5EF4-FFF2-40B4-BE49-F238E27FC236}">
                <a16:creationId xmlns:a16="http://schemas.microsoft.com/office/drawing/2014/main" id="{63E7DA6F-A8B9-4904-AA2F-F3AED4D22929}"/>
              </a:ext>
            </a:extLst>
          </p:cNvPr>
          <p:cNvSpPr>
            <a:spLocks noGrp="1"/>
          </p:cNvSpPr>
          <p:nvPr>
            <p:ph idx="1"/>
          </p:nvPr>
        </p:nvSpPr>
        <p:spPr>
          <a:xfrm>
            <a:off x="1024128" y="1695226"/>
            <a:ext cx="9720073" cy="4023360"/>
          </a:xfrm>
        </p:spPr>
        <p:txBody>
          <a:bodyPr>
            <a:normAutofit/>
          </a:bodyPr>
          <a:lstStyle/>
          <a:p>
            <a:pPr marL="0" indent="0">
              <a:buNone/>
            </a:pPr>
            <a:r>
              <a:rPr lang="en-US" sz="2800" dirty="0">
                <a:solidFill>
                  <a:schemeClr val="accent1"/>
                </a:solidFill>
              </a:rPr>
              <a:t>Getting components</a:t>
            </a:r>
          </a:p>
        </p:txBody>
      </p:sp>
      <p:sp>
        <p:nvSpPr>
          <p:cNvPr id="5" name="Rectangle 2">
            <a:extLst>
              <a:ext uri="{FF2B5EF4-FFF2-40B4-BE49-F238E27FC236}">
                <a16:creationId xmlns:a16="http://schemas.microsoft.com/office/drawing/2014/main" id="{6BBFB037-9D0C-4511-8938-C7F7E4EB04F2}"/>
              </a:ext>
            </a:extLst>
          </p:cNvPr>
          <p:cNvSpPr>
            <a:spLocks noChangeArrowheads="1"/>
          </p:cNvSpPr>
          <p:nvPr/>
        </p:nvSpPr>
        <p:spPr bwMode="auto">
          <a:xfrm>
            <a:off x="1024127" y="2084832"/>
            <a:ext cx="9720072"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datetime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ymd_hms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"2016-07-08 12:34:56"</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year</a:t>
            </a:r>
            <a:r>
              <a:rPr kumimoji="0" lang="en-US" altLang="en-US" sz="2400" b="0" i="0" u="none" strike="noStrike" cap="none" normalizeH="0" baseline="0" dirty="0">
                <a:ln>
                  <a:noFill/>
                </a:ln>
                <a:solidFill>
                  <a:srgbClr val="4183C4"/>
                </a:solidFill>
                <a:effectLst/>
                <a:latin typeface="Consolas" panose="020B0609020204030204" pitchFamily="49" charset="0"/>
              </a:rPr>
              <a:t>(datetime)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month</a:t>
            </a:r>
            <a:r>
              <a:rPr kumimoji="0" lang="en-US" altLang="en-US" sz="2400" b="0" i="0" u="none" strike="noStrike" cap="none" normalizeH="0" baseline="0" dirty="0">
                <a:ln>
                  <a:noFill/>
                </a:ln>
                <a:solidFill>
                  <a:srgbClr val="4183C4"/>
                </a:solidFill>
                <a:effectLst/>
                <a:latin typeface="Consolas" panose="020B0609020204030204" pitchFamily="49" charset="0"/>
              </a:rPr>
              <a:t>(datetime)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7</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mday</a:t>
            </a:r>
            <a:r>
              <a:rPr kumimoji="0" lang="en-US" altLang="en-US" sz="2400" b="0" i="0" u="none" strike="noStrike" cap="none" normalizeH="0" baseline="0" dirty="0">
                <a:ln>
                  <a:noFill/>
                </a:ln>
                <a:solidFill>
                  <a:srgbClr val="4183C4"/>
                </a:solidFill>
                <a:effectLst/>
                <a:latin typeface="Consolas" panose="020B0609020204030204" pitchFamily="49" charset="0"/>
              </a:rPr>
              <a:t>(datetime)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8</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yday</a:t>
            </a:r>
            <a:r>
              <a:rPr kumimoji="0" lang="en-US" altLang="en-US" sz="2400" b="0" i="0" u="none" strike="noStrike" cap="none" normalizeH="0" baseline="0" dirty="0">
                <a:ln>
                  <a:noFill/>
                </a:ln>
                <a:solidFill>
                  <a:srgbClr val="4183C4"/>
                </a:solidFill>
                <a:effectLst/>
                <a:latin typeface="Consolas" panose="020B0609020204030204" pitchFamily="49" charset="0"/>
              </a:rPr>
              <a:t>(datetime)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190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wday</a:t>
            </a:r>
            <a:r>
              <a:rPr kumimoji="0" lang="en-US" altLang="en-US" sz="2400" b="0" i="0" u="none" strike="noStrike" cap="none" normalizeH="0" baseline="0" dirty="0">
                <a:ln>
                  <a:noFill/>
                </a:ln>
                <a:solidFill>
                  <a:srgbClr val="4183C4"/>
                </a:solidFill>
                <a:effectLst/>
                <a:latin typeface="Consolas" panose="020B0609020204030204" pitchFamily="49" charset="0"/>
              </a:rPr>
              <a:t>(datetime)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#&gt; [1] 6</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185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14D4-9545-47F0-BD88-E02C5DA80689}"/>
              </a:ext>
            </a:extLst>
          </p:cNvPr>
          <p:cNvSpPr>
            <a:spLocks noGrp="1"/>
          </p:cNvSpPr>
          <p:nvPr>
            <p:ph type="title"/>
          </p:nvPr>
        </p:nvSpPr>
        <p:spPr/>
        <p:txBody>
          <a:bodyPr/>
          <a:lstStyle/>
          <a:p>
            <a:r>
              <a:rPr lang="en-US" dirty="0"/>
              <a:t>Label = true</a:t>
            </a:r>
          </a:p>
        </p:txBody>
      </p:sp>
      <p:sp>
        <p:nvSpPr>
          <p:cNvPr id="5" name="Rectangle 2">
            <a:extLst>
              <a:ext uri="{FF2B5EF4-FFF2-40B4-BE49-F238E27FC236}">
                <a16:creationId xmlns:a16="http://schemas.microsoft.com/office/drawing/2014/main" id="{536291B2-8FA3-49D0-80BF-AF7F7FFE0F0C}"/>
              </a:ext>
            </a:extLst>
          </p:cNvPr>
          <p:cNvSpPr>
            <a:spLocks noChangeArrowheads="1"/>
          </p:cNvSpPr>
          <p:nvPr/>
        </p:nvSpPr>
        <p:spPr bwMode="auto">
          <a:xfrm>
            <a:off x="559228" y="2084832"/>
            <a:ext cx="11073544" cy="209288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month</a:t>
            </a:r>
            <a:r>
              <a:rPr kumimoji="0" lang="en-US" altLang="en-US" sz="2400" b="0" i="0" u="none" strike="noStrike" cap="none" normalizeH="0" baseline="0" dirty="0">
                <a:ln>
                  <a:noFill/>
                </a:ln>
                <a:solidFill>
                  <a:srgbClr val="4183C4"/>
                </a:solidFill>
                <a:effectLst/>
                <a:latin typeface="Consolas" panose="020B0609020204030204" pitchFamily="49" charset="0"/>
              </a:rPr>
              <a:t>(datetime, </a:t>
            </a:r>
            <a:r>
              <a:rPr kumimoji="0" lang="en-US" altLang="en-US" sz="2400" b="0" i="0" u="none" strike="noStrike" cap="none" normalizeH="0" baseline="0" dirty="0">
                <a:ln>
                  <a:noFill/>
                </a:ln>
                <a:solidFill>
                  <a:srgbClr val="902000"/>
                </a:solidFill>
                <a:effectLst/>
                <a:latin typeface="Consolas" panose="020B0609020204030204" pitchFamily="49" charset="0"/>
              </a:rPr>
              <a:t>label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Jul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12 Levels: Jan &lt; Feb &lt; Mar &lt; Apr &lt; May &lt; Jun &lt; Jul &lt; Aug &lt; Sep &lt; ... &lt; Dec</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wday</a:t>
            </a:r>
            <a:r>
              <a:rPr kumimoji="0" lang="en-US" altLang="en-US" sz="2400" b="0" i="0" u="none" strike="noStrike" cap="none" normalizeH="0" baseline="0" dirty="0">
                <a:ln>
                  <a:noFill/>
                </a:ln>
                <a:solidFill>
                  <a:srgbClr val="4183C4"/>
                </a:solidFill>
                <a:effectLst/>
                <a:latin typeface="Consolas" panose="020B0609020204030204" pitchFamily="49" charset="0"/>
              </a:rPr>
              <a:t>(datetime, </a:t>
            </a:r>
            <a:r>
              <a:rPr kumimoji="0" lang="en-US" altLang="en-US" sz="2400" b="0" i="0" u="none" strike="noStrike" cap="none" normalizeH="0" baseline="0" dirty="0">
                <a:ln>
                  <a:noFill/>
                </a:ln>
                <a:solidFill>
                  <a:srgbClr val="902000"/>
                </a:solidFill>
                <a:effectLst/>
                <a:latin typeface="Consolas" panose="020B0609020204030204" pitchFamily="49" charset="0"/>
              </a:rPr>
              <a:t>label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abbr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Friday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7 Levels: Sunday &lt; Monday &lt; Tuesday &lt; Wednesday &lt; Thursday &lt; ... &lt; Saturday</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15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3448-A35B-4551-B16B-0F6685CA648A}"/>
              </a:ext>
            </a:extLst>
          </p:cNvPr>
          <p:cNvSpPr>
            <a:spLocks noGrp="1"/>
          </p:cNvSpPr>
          <p:nvPr>
            <p:ph type="title"/>
          </p:nvPr>
        </p:nvSpPr>
        <p:spPr/>
        <p:txBody>
          <a:bodyPr/>
          <a:lstStyle/>
          <a:p>
            <a:r>
              <a:rPr lang="en-US" dirty="0"/>
              <a:t>Flights on the weekends</a:t>
            </a:r>
          </a:p>
        </p:txBody>
      </p:sp>
      <p:sp>
        <p:nvSpPr>
          <p:cNvPr id="5" name="Rectangle 2">
            <a:extLst>
              <a:ext uri="{FF2B5EF4-FFF2-40B4-BE49-F238E27FC236}">
                <a16:creationId xmlns:a16="http://schemas.microsoft.com/office/drawing/2014/main" id="{3FD24EE6-90F9-4BD5-8B95-498508F5D4D0}"/>
              </a:ext>
            </a:extLst>
          </p:cNvPr>
          <p:cNvSpPr>
            <a:spLocks noChangeArrowheads="1"/>
          </p:cNvSpPr>
          <p:nvPr/>
        </p:nvSpPr>
        <p:spPr bwMode="auto">
          <a:xfrm>
            <a:off x="1024128" y="1769875"/>
            <a:ext cx="9720072"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flights_dt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wday</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wday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dep_time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label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wday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geom_bar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5364" name="Picture 4">
            <a:extLst>
              <a:ext uri="{FF2B5EF4-FFF2-40B4-BE49-F238E27FC236}">
                <a16:creationId xmlns:a16="http://schemas.microsoft.com/office/drawing/2014/main" id="{B686DAB5-758D-49A0-80F3-DCA499956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02" y="3124092"/>
            <a:ext cx="6051995" cy="373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326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1E4E-A170-4EEA-A1FD-E6B2F5AA8CBA}"/>
              </a:ext>
            </a:extLst>
          </p:cNvPr>
          <p:cNvSpPr>
            <a:spLocks noGrp="1"/>
          </p:cNvSpPr>
          <p:nvPr>
            <p:ph type="title"/>
          </p:nvPr>
        </p:nvSpPr>
        <p:spPr/>
        <p:txBody>
          <a:bodyPr/>
          <a:lstStyle/>
          <a:p>
            <a:r>
              <a:rPr lang="en-US" sz="5400" dirty="0">
                <a:solidFill>
                  <a:schemeClr val="tx1"/>
                </a:solidFill>
              </a:rPr>
              <a:t>average departure delay by minute </a:t>
            </a:r>
            <a:endParaRPr lang="en-US" dirty="0"/>
          </a:p>
        </p:txBody>
      </p:sp>
      <p:sp>
        <p:nvSpPr>
          <p:cNvPr id="4" name="Rectangle 1">
            <a:extLst>
              <a:ext uri="{FF2B5EF4-FFF2-40B4-BE49-F238E27FC236}">
                <a16:creationId xmlns:a16="http://schemas.microsoft.com/office/drawing/2014/main" id="{79C7A040-6E51-4C9E-8950-2871E70F5081}"/>
              </a:ext>
            </a:extLst>
          </p:cNvPr>
          <p:cNvSpPr>
            <a:spLocks noChangeArrowheads="1"/>
          </p:cNvSpPr>
          <p:nvPr/>
        </p:nvSpPr>
        <p:spPr bwMode="auto">
          <a:xfrm>
            <a:off x="296450" y="2969684"/>
            <a:ext cx="595195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flights_dt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mutate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minute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minute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dep_time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group_by</a:t>
            </a:r>
            <a:r>
              <a:rPr kumimoji="0" lang="en-US" altLang="en-US" b="0" i="0" u="none" strike="noStrike" cap="none" normalizeH="0" baseline="0" dirty="0">
                <a:ln>
                  <a:noFill/>
                </a:ln>
                <a:solidFill>
                  <a:srgbClr val="4183C4"/>
                </a:solidFill>
                <a:effectLst/>
                <a:latin typeface="Consolas" panose="020B0609020204030204" pitchFamily="49" charset="0"/>
              </a:rPr>
              <a:t>(minute)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summarise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avg_delay</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mean</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arr_delay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na.rm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TRUE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(minute, </a:t>
            </a:r>
            <a:r>
              <a:rPr kumimoji="0" lang="en-US" altLang="en-US" b="0" i="0" u="none" strike="noStrike" cap="none" normalizeH="0" baseline="0" dirty="0" err="1">
                <a:ln>
                  <a:noFill/>
                </a:ln>
                <a:solidFill>
                  <a:srgbClr val="4183C4"/>
                </a:solidFill>
                <a:effectLst/>
                <a:latin typeface="Consolas" panose="020B0609020204030204" pitchFamily="49" charset="0"/>
              </a:rPr>
              <a:t>avg_delay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AutoShape 3">
            <a:extLst>
              <a:ext uri="{FF2B5EF4-FFF2-40B4-BE49-F238E27FC236}">
                <a16:creationId xmlns:a16="http://schemas.microsoft.com/office/drawing/2014/main" id="{CE7BC0F5-6BBD-4E9C-8626-FD592E234A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89" name="Picture 5">
            <a:extLst>
              <a:ext uri="{FF2B5EF4-FFF2-40B4-BE49-F238E27FC236}">
                <a16:creationId xmlns:a16="http://schemas.microsoft.com/office/drawing/2014/main" id="{1CCA144F-77A0-4788-B440-A2C3F092E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308410"/>
            <a:ext cx="5733327" cy="353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96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3AE85B-7247-457E-B602-856606C9B06B}"/>
              </a:ext>
            </a:extLst>
          </p:cNvPr>
          <p:cNvSpPr>
            <a:spLocks noGrp="1"/>
          </p:cNvSpPr>
          <p:nvPr>
            <p:ph type="title"/>
          </p:nvPr>
        </p:nvSpPr>
        <p:spPr/>
        <p:txBody>
          <a:bodyPr/>
          <a:lstStyle/>
          <a:p>
            <a:r>
              <a:rPr lang="en-US" sz="5400" dirty="0">
                <a:solidFill>
                  <a:schemeClr val="tx1"/>
                </a:solidFill>
              </a:rPr>
              <a:t>the </a:t>
            </a:r>
            <a:r>
              <a:rPr lang="en-US" sz="5400" b="1" dirty="0" err="1">
                <a:solidFill>
                  <a:schemeClr val="tx1"/>
                </a:solidFill>
              </a:rPr>
              <a:t>lubridate</a:t>
            </a:r>
            <a:r>
              <a:rPr lang="en-US" sz="5400" dirty="0">
                <a:solidFill>
                  <a:schemeClr val="tx1"/>
                </a:solidFill>
              </a:rPr>
              <a:t> package</a:t>
            </a:r>
            <a:endParaRPr lang="en-US" dirty="0"/>
          </a:p>
        </p:txBody>
      </p:sp>
      <p:pic>
        <p:nvPicPr>
          <p:cNvPr id="1026" name="Picture 2" descr="Image result for lubridate">
            <a:extLst>
              <a:ext uri="{FF2B5EF4-FFF2-40B4-BE49-F238E27FC236}">
                <a16:creationId xmlns:a16="http://schemas.microsoft.com/office/drawing/2014/main" id="{DDE3756C-E28B-430C-894F-D29C564C5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182" y="2617134"/>
            <a:ext cx="2353235" cy="27378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75B20C5-33EB-4264-A158-A2D27E1EBC2B}"/>
              </a:ext>
            </a:extLst>
          </p:cNvPr>
          <p:cNvSpPr>
            <a:spLocks noChangeArrowheads="1"/>
          </p:cNvSpPr>
          <p:nvPr/>
        </p:nvSpPr>
        <p:spPr bwMode="auto">
          <a:xfrm>
            <a:off x="1024128" y="2276475"/>
            <a:ext cx="3653244"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library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tidyverse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library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lubridate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library</a:t>
            </a:r>
            <a:r>
              <a:rPr kumimoji="0" lang="en-US" altLang="en-US" sz="2400" b="0" i="0" u="none" strike="noStrike" cap="none" normalizeH="0" baseline="0" dirty="0">
                <a:ln>
                  <a:noFill/>
                </a:ln>
                <a:solidFill>
                  <a:srgbClr val="4183C4"/>
                </a:solidFill>
                <a:effectLst/>
                <a:latin typeface="Consolas" panose="020B0609020204030204" pitchFamily="49" charset="0"/>
              </a:rPr>
              <a:t>(nycflights13)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419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6C4C-F4F9-41F0-82B0-9FF40127DE44}"/>
              </a:ext>
            </a:extLst>
          </p:cNvPr>
          <p:cNvSpPr>
            <a:spLocks noGrp="1"/>
          </p:cNvSpPr>
          <p:nvPr>
            <p:ph type="title"/>
          </p:nvPr>
        </p:nvSpPr>
        <p:spPr>
          <a:xfrm>
            <a:off x="1024128" y="585216"/>
            <a:ext cx="10002460" cy="1499616"/>
          </a:xfrm>
        </p:spPr>
        <p:txBody>
          <a:bodyPr/>
          <a:lstStyle/>
          <a:p>
            <a:r>
              <a:rPr lang="en-US" sz="4800" dirty="0">
                <a:solidFill>
                  <a:schemeClr val="tx1"/>
                </a:solidFill>
              </a:rPr>
              <a:t>average </a:t>
            </a:r>
            <a:r>
              <a:rPr lang="en-US" sz="4800" i="1" dirty="0">
                <a:solidFill>
                  <a:schemeClr val="tx1"/>
                </a:solidFill>
              </a:rPr>
              <a:t>scheduled </a:t>
            </a:r>
            <a:r>
              <a:rPr lang="en-US" sz="4800" dirty="0">
                <a:solidFill>
                  <a:schemeClr val="tx1"/>
                </a:solidFill>
              </a:rPr>
              <a:t>departure delay by minute </a:t>
            </a:r>
            <a:endParaRPr lang="en-US" dirty="0"/>
          </a:p>
        </p:txBody>
      </p:sp>
      <p:sp>
        <p:nvSpPr>
          <p:cNvPr id="4" name="Rectangle 1">
            <a:extLst>
              <a:ext uri="{FF2B5EF4-FFF2-40B4-BE49-F238E27FC236}">
                <a16:creationId xmlns:a16="http://schemas.microsoft.com/office/drawing/2014/main" id="{05E4A36A-F030-45C5-8911-DF497D16E628}"/>
              </a:ext>
            </a:extLst>
          </p:cNvPr>
          <p:cNvSpPr>
            <a:spLocks noChangeArrowheads="1"/>
          </p:cNvSpPr>
          <p:nvPr/>
        </p:nvSpPr>
        <p:spPr bwMode="auto">
          <a:xfrm>
            <a:off x="322729" y="2669905"/>
            <a:ext cx="595195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sched_dep</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flights_dt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mutate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minute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minute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sched_dep_time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group_by</a:t>
            </a:r>
            <a:r>
              <a:rPr kumimoji="0" lang="en-US" altLang="en-US" b="0" i="0" u="none" strike="noStrike" cap="none" normalizeH="0" baseline="0" dirty="0">
                <a:ln>
                  <a:noFill/>
                </a:ln>
                <a:solidFill>
                  <a:srgbClr val="4183C4"/>
                </a:solidFill>
                <a:effectLst/>
                <a:latin typeface="Consolas" panose="020B0609020204030204" pitchFamily="49" charset="0"/>
              </a:rPr>
              <a:t>(minute)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summarise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avg_delay</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mean</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arr_delay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na.rm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TRUE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n</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sched_dep</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(minute, </a:t>
            </a:r>
            <a:r>
              <a:rPr kumimoji="0" lang="en-US" altLang="en-US" b="0" i="0" u="none" strike="noStrike" cap="none" normalizeH="0" baseline="0" dirty="0" err="1">
                <a:ln>
                  <a:noFill/>
                </a:ln>
                <a:solidFill>
                  <a:srgbClr val="4183C4"/>
                </a:solidFill>
                <a:effectLst/>
                <a:latin typeface="Consolas" panose="020B0609020204030204" pitchFamily="49" charset="0"/>
              </a:rPr>
              <a:t>avg_delay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7411" name="Picture 3">
            <a:extLst>
              <a:ext uri="{FF2B5EF4-FFF2-40B4-BE49-F238E27FC236}">
                <a16:creationId xmlns:a16="http://schemas.microsoft.com/office/drawing/2014/main" id="{1F094E2B-94FA-4478-91F0-51ACF649C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870" y="2084832"/>
            <a:ext cx="5486401"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668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B2D5-5E95-4982-A5F4-3CCD49F8275E}"/>
              </a:ext>
            </a:extLst>
          </p:cNvPr>
          <p:cNvSpPr>
            <a:spLocks noGrp="1"/>
          </p:cNvSpPr>
          <p:nvPr>
            <p:ph type="title"/>
          </p:nvPr>
        </p:nvSpPr>
        <p:spPr/>
        <p:txBody>
          <a:bodyPr/>
          <a:lstStyle/>
          <a:p>
            <a:r>
              <a:rPr lang="en-US" dirty="0"/>
              <a:t>Why?</a:t>
            </a:r>
          </a:p>
        </p:txBody>
      </p:sp>
      <p:sp>
        <p:nvSpPr>
          <p:cNvPr id="4" name="Rectangle 1">
            <a:extLst>
              <a:ext uri="{FF2B5EF4-FFF2-40B4-BE49-F238E27FC236}">
                <a16:creationId xmlns:a16="http://schemas.microsoft.com/office/drawing/2014/main" id="{47193C42-D2FC-476D-91CE-FAA2104D415C}"/>
              </a:ext>
            </a:extLst>
          </p:cNvPr>
          <p:cNvSpPr>
            <a:spLocks noChangeArrowheads="1"/>
          </p:cNvSpPr>
          <p:nvPr/>
        </p:nvSpPr>
        <p:spPr bwMode="auto">
          <a:xfrm>
            <a:off x="1024128" y="2132166"/>
            <a:ext cx="9720072"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sched_dep</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(minute, n))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geom_line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8435" name="Picture 3">
            <a:extLst>
              <a:ext uri="{FF2B5EF4-FFF2-40B4-BE49-F238E27FC236}">
                <a16:creationId xmlns:a16="http://schemas.microsoft.com/office/drawing/2014/main" id="{47937A3E-C171-4CF4-BCC0-1BC755226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64" y="2870830"/>
            <a:ext cx="6382871" cy="39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1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3F4E-05B3-468B-8258-064E9909B172}"/>
              </a:ext>
            </a:extLst>
          </p:cNvPr>
          <p:cNvSpPr>
            <a:spLocks noGrp="1"/>
          </p:cNvSpPr>
          <p:nvPr>
            <p:ph type="title"/>
          </p:nvPr>
        </p:nvSpPr>
        <p:spPr/>
        <p:txBody>
          <a:bodyPr/>
          <a:lstStyle/>
          <a:p>
            <a:r>
              <a:rPr lang="en-US" dirty="0"/>
              <a:t>Rounding</a:t>
            </a:r>
          </a:p>
        </p:txBody>
      </p:sp>
      <p:sp>
        <p:nvSpPr>
          <p:cNvPr id="4" name="Rectangle 1">
            <a:extLst>
              <a:ext uri="{FF2B5EF4-FFF2-40B4-BE49-F238E27FC236}">
                <a16:creationId xmlns:a16="http://schemas.microsoft.com/office/drawing/2014/main" id="{899F3156-568A-4DB6-A0D6-777D6A3F69AA}"/>
              </a:ext>
            </a:extLst>
          </p:cNvPr>
          <p:cNvSpPr>
            <a:spLocks noChangeArrowheads="1"/>
          </p:cNvSpPr>
          <p:nvPr/>
        </p:nvSpPr>
        <p:spPr bwMode="auto">
          <a:xfrm>
            <a:off x="1024128" y="1769983"/>
            <a:ext cx="9720072"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flights_dt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count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week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floor_date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dep_time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"week"</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(week, n))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9459" name="Picture 3">
            <a:extLst>
              <a:ext uri="{FF2B5EF4-FFF2-40B4-BE49-F238E27FC236}">
                <a16:creationId xmlns:a16="http://schemas.microsoft.com/office/drawing/2014/main" id="{EF5D0884-5320-4116-9FC0-4166BD289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823" y="3124200"/>
            <a:ext cx="6006353" cy="3707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28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D18C-C2E7-42D3-99ED-551BB29A3082}"/>
              </a:ext>
            </a:extLst>
          </p:cNvPr>
          <p:cNvSpPr>
            <a:spLocks noGrp="1"/>
          </p:cNvSpPr>
          <p:nvPr>
            <p:ph type="title"/>
          </p:nvPr>
        </p:nvSpPr>
        <p:spPr/>
        <p:txBody>
          <a:bodyPr/>
          <a:lstStyle/>
          <a:p>
            <a:r>
              <a:rPr lang="en-US" dirty="0"/>
              <a:t>Setting components</a:t>
            </a:r>
          </a:p>
        </p:txBody>
      </p:sp>
      <p:sp>
        <p:nvSpPr>
          <p:cNvPr id="4" name="Rectangle 1">
            <a:extLst>
              <a:ext uri="{FF2B5EF4-FFF2-40B4-BE49-F238E27FC236}">
                <a16:creationId xmlns:a16="http://schemas.microsoft.com/office/drawing/2014/main" id="{E5086412-9409-4912-8D96-0D8B5A9B08CD}"/>
              </a:ext>
            </a:extLst>
          </p:cNvPr>
          <p:cNvSpPr>
            <a:spLocks noChangeArrowheads="1"/>
          </p:cNvSpPr>
          <p:nvPr/>
        </p:nvSpPr>
        <p:spPr bwMode="auto">
          <a:xfrm>
            <a:off x="1024128" y="2036064"/>
            <a:ext cx="9720072" cy="37240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(datetime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ymd_hms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"2016-07-08 12:34:56"</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"2016-07-08 12:34:56 UTC"</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year</a:t>
            </a:r>
            <a:r>
              <a:rPr kumimoji="0" lang="en-US" altLang="en-US" sz="2200" b="0" i="0" u="none" strike="noStrike" cap="none" normalizeH="0" baseline="0" dirty="0">
                <a:ln>
                  <a:noFill/>
                </a:ln>
                <a:solidFill>
                  <a:srgbClr val="4183C4"/>
                </a:solidFill>
                <a:effectLst/>
                <a:latin typeface="Consolas" panose="020B0609020204030204" pitchFamily="49" charset="0"/>
              </a:rPr>
              <a:t>(datetime)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2020</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datetime</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[1] "2020-07-08 12:34:56 UTC"</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month</a:t>
            </a:r>
            <a:r>
              <a:rPr kumimoji="0" lang="en-US" altLang="en-US" sz="2200" b="0" i="0" u="none" strike="noStrike" cap="none" normalizeH="0" baseline="0" dirty="0">
                <a:ln>
                  <a:noFill/>
                </a:ln>
                <a:solidFill>
                  <a:srgbClr val="4183C4"/>
                </a:solidFill>
                <a:effectLst/>
                <a:latin typeface="Consolas" panose="020B0609020204030204" pitchFamily="49" charset="0"/>
              </a:rPr>
              <a:t>(datetime)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01</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datetime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"2020-01-08 12:34:56 UTC"</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hour</a:t>
            </a:r>
            <a:r>
              <a:rPr kumimoji="0" lang="en-US" altLang="en-US" sz="2200" b="0" i="0" u="none" strike="noStrike" cap="none" normalizeH="0" baseline="0" dirty="0">
                <a:ln>
                  <a:noFill/>
                </a:ln>
                <a:solidFill>
                  <a:srgbClr val="4183C4"/>
                </a:solidFill>
                <a:effectLst/>
                <a:latin typeface="Consolas" panose="020B0609020204030204" pitchFamily="49" charset="0"/>
              </a:rPr>
              <a:t>(datetime)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hour</a:t>
            </a:r>
            <a:r>
              <a:rPr kumimoji="0" lang="en-US" altLang="en-US" sz="2200" b="0" i="0" u="none" strike="noStrike" cap="none" normalizeH="0" baseline="0" dirty="0">
                <a:ln>
                  <a:noFill/>
                </a:ln>
                <a:solidFill>
                  <a:srgbClr val="4183C4"/>
                </a:solidFill>
                <a:effectLst/>
                <a:latin typeface="Consolas" panose="020B0609020204030204" pitchFamily="49" charset="0"/>
              </a:rPr>
              <a:t>(datetime)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datetime</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#&gt; [1] "2020-01-08 13:34:56 UTC"</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885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2ABE-94F3-463D-867A-7A15525276A6}"/>
              </a:ext>
            </a:extLst>
          </p:cNvPr>
          <p:cNvSpPr>
            <a:spLocks noGrp="1"/>
          </p:cNvSpPr>
          <p:nvPr>
            <p:ph type="title"/>
          </p:nvPr>
        </p:nvSpPr>
        <p:spPr/>
        <p:txBody>
          <a:bodyPr/>
          <a:lstStyle/>
          <a:p>
            <a:r>
              <a:rPr lang="en-US" dirty="0"/>
              <a:t>Update()</a:t>
            </a:r>
          </a:p>
        </p:txBody>
      </p:sp>
      <p:sp>
        <p:nvSpPr>
          <p:cNvPr id="4" name="Rectangle 1">
            <a:extLst>
              <a:ext uri="{FF2B5EF4-FFF2-40B4-BE49-F238E27FC236}">
                <a16:creationId xmlns:a16="http://schemas.microsoft.com/office/drawing/2014/main" id="{A495A0E6-DBEF-46F0-8BEF-9CE11736DF7A}"/>
              </a:ext>
            </a:extLst>
          </p:cNvPr>
          <p:cNvSpPr>
            <a:spLocks noChangeArrowheads="1"/>
          </p:cNvSpPr>
          <p:nvPr/>
        </p:nvSpPr>
        <p:spPr bwMode="auto">
          <a:xfrm>
            <a:off x="1024128" y="2086000"/>
            <a:ext cx="9720072" cy="7078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007020"/>
                </a:solidFill>
                <a:effectLst/>
                <a:latin typeface="Consolas" panose="020B0609020204030204" pitchFamily="49" charset="0"/>
              </a:rPr>
              <a:t>update</a:t>
            </a:r>
            <a:r>
              <a:rPr kumimoji="0" lang="en-US" altLang="en-US" sz="2300" b="0" i="0" u="none" strike="noStrike" cap="none" normalizeH="0" baseline="0" dirty="0">
                <a:ln>
                  <a:noFill/>
                </a:ln>
                <a:solidFill>
                  <a:srgbClr val="4183C4"/>
                </a:solidFill>
                <a:effectLst/>
                <a:latin typeface="Consolas" panose="020B0609020204030204" pitchFamily="49" charset="0"/>
              </a:rPr>
              <a:t>(datetime, </a:t>
            </a:r>
            <a:r>
              <a:rPr kumimoji="0" lang="en-US" altLang="en-US" sz="2300" b="0" i="0" u="none" strike="noStrike" cap="none" normalizeH="0" baseline="0" dirty="0">
                <a:ln>
                  <a:noFill/>
                </a:ln>
                <a:solidFill>
                  <a:srgbClr val="902000"/>
                </a:solidFill>
                <a:effectLst/>
                <a:latin typeface="Consolas" panose="020B0609020204030204" pitchFamily="49" charset="0"/>
              </a:rPr>
              <a:t>year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40A070"/>
                </a:solidFill>
                <a:effectLst/>
                <a:latin typeface="Consolas" panose="020B0609020204030204" pitchFamily="49" charset="0"/>
              </a:rPr>
              <a:t>2020</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902000"/>
                </a:solidFill>
                <a:effectLst/>
                <a:latin typeface="Consolas" panose="020B0609020204030204" pitchFamily="49" charset="0"/>
              </a:rPr>
              <a:t>month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40A070"/>
                </a:solidFill>
                <a:effectLst/>
                <a:latin typeface="Consolas" panose="020B0609020204030204" pitchFamily="49" charset="0"/>
              </a:rPr>
              <a:t>2</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err="1">
                <a:ln>
                  <a:noFill/>
                </a:ln>
                <a:solidFill>
                  <a:srgbClr val="902000"/>
                </a:solidFill>
                <a:effectLst/>
                <a:latin typeface="Consolas" panose="020B0609020204030204" pitchFamily="49" charset="0"/>
              </a:rPr>
              <a:t>mday</a:t>
            </a:r>
            <a:r>
              <a:rPr kumimoji="0" lang="en-US" altLang="en-US" sz="2300" b="0" i="0" u="none" strike="noStrike" cap="none" normalizeH="0" baseline="0" dirty="0">
                <a:ln>
                  <a:noFill/>
                </a:ln>
                <a:solidFill>
                  <a:srgbClr val="902000"/>
                </a:solidFill>
                <a:effectLst/>
                <a:latin typeface="Consolas" panose="020B0609020204030204" pitchFamily="49" charset="0"/>
              </a:rPr>
              <a:t>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40A070"/>
                </a:solidFill>
                <a:effectLst/>
                <a:latin typeface="Consolas" panose="020B0609020204030204" pitchFamily="49" charset="0"/>
              </a:rPr>
              <a:t>2</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902000"/>
                </a:solidFill>
                <a:effectLst/>
                <a:latin typeface="Consolas" panose="020B0609020204030204" pitchFamily="49" charset="0"/>
              </a:rPr>
              <a:t>hour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40A070"/>
                </a:solidFill>
                <a:effectLst/>
                <a:latin typeface="Consolas" panose="020B0609020204030204" pitchFamily="49" charset="0"/>
              </a:rPr>
              <a:t>2</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1" u="none" strike="noStrike" cap="none" normalizeH="0" baseline="0" dirty="0">
                <a:ln>
                  <a:noFill/>
                </a:ln>
                <a:solidFill>
                  <a:srgbClr val="60A0B0"/>
                </a:solidFill>
                <a:effectLst/>
                <a:latin typeface="Consolas" panose="020B0609020204030204" pitchFamily="49" charset="0"/>
              </a:rPr>
              <a:t>#&gt; [1] "2020-02-02 02:34:56 UTC"</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907096-D24C-47C7-892F-83E533503E0E}"/>
              </a:ext>
            </a:extLst>
          </p:cNvPr>
          <p:cNvSpPr>
            <a:spLocks noChangeArrowheads="1"/>
          </p:cNvSpPr>
          <p:nvPr/>
        </p:nvSpPr>
        <p:spPr bwMode="auto">
          <a:xfrm>
            <a:off x="1024128" y="3182960"/>
            <a:ext cx="9720072" cy="212365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err="1">
                <a:ln>
                  <a:noFill/>
                </a:ln>
                <a:solidFill>
                  <a:srgbClr val="007020"/>
                </a:solidFill>
                <a:effectLst/>
                <a:latin typeface="Consolas" panose="020B0609020204030204" pitchFamily="49" charset="0"/>
              </a:rPr>
              <a:t>ymd</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70A0"/>
                </a:solidFill>
                <a:effectLst/>
                <a:latin typeface="Consolas" panose="020B0609020204030204" pitchFamily="49" charset="0"/>
              </a:rPr>
              <a:t>"2015-02-01"</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666666"/>
                </a:solidFill>
                <a:effectLst/>
                <a:latin typeface="Consolas" panose="020B0609020204030204" pitchFamily="49" charset="0"/>
              </a:rPr>
              <a:t>%&gt;%</a:t>
            </a:r>
            <a:r>
              <a:rPr kumimoji="0" lang="en-US" altLang="en-US" sz="23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4070A0"/>
                </a:solidFill>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update</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err="1">
                <a:ln>
                  <a:noFill/>
                </a:ln>
                <a:solidFill>
                  <a:srgbClr val="902000"/>
                </a:solidFill>
                <a:effectLst/>
                <a:latin typeface="Consolas" panose="020B0609020204030204" pitchFamily="49" charset="0"/>
              </a:rPr>
              <a:t>mday</a:t>
            </a:r>
            <a:r>
              <a:rPr kumimoji="0" lang="en-US" altLang="en-US" sz="2300" b="0" i="0" u="none" strike="noStrike" cap="none" normalizeH="0" baseline="0" dirty="0">
                <a:ln>
                  <a:noFill/>
                </a:ln>
                <a:solidFill>
                  <a:srgbClr val="902000"/>
                </a:solidFill>
                <a:effectLst/>
                <a:latin typeface="Consolas" panose="020B0609020204030204" pitchFamily="49" charset="0"/>
              </a:rPr>
              <a:t>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40A070"/>
                </a:solidFill>
                <a:effectLst/>
                <a:latin typeface="Consolas" panose="020B0609020204030204" pitchFamily="49" charset="0"/>
              </a:rPr>
              <a:t>30</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1" u="none" strike="noStrike" cap="none" normalizeH="0" baseline="0" dirty="0">
                <a:ln>
                  <a:noFill/>
                </a:ln>
                <a:solidFill>
                  <a:srgbClr val="60A0B0"/>
                </a:solidFill>
                <a:effectLst/>
                <a:latin typeface="Consolas" panose="020B0609020204030204" pitchFamily="49" charset="0"/>
              </a:rPr>
              <a:t>#&gt; [1] "2015-03-02"</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err="1">
                <a:ln>
                  <a:noFill/>
                </a:ln>
                <a:solidFill>
                  <a:srgbClr val="007020"/>
                </a:solidFill>
                <a:effectLst/>
                <a:latin typeface="Consolas" panose="020B0609020204030204" pitchFamily="49" charset="0"/>
              </a:rPr>
              <a:t>ymd</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70A0"/>
                </a:solidFill>
                <a:effectLst/>
                <a:latin typeface="Consolas" panose="020B0609020204030204" pitchFamily="49" charset="0"/>
              </a:rPr>
              <a:t>"2015-02-01"</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666666"/>
                </a:solidFill>
                <a:effectLst/>
                <a:latin typeface="Consolas" panose="020B0609020204030204" pitchFamily="49" charset="0"/>
              </a:rPr>
              <a:t>%&gt;%</a:t>
            </a:r>
            <a:r>
              <a:rPr kumimoji="0" lang="en-US" altLang="en-US" sz="23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4070A0"/>
                </a:solidFill>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update</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902000"/>
                </a:solidFill>
                <a:effectLst/>
                <a:latin typeface="Consolas" panose="020B0609020204030204" pitchFamily="49" charset="0"/>
              </a:rPr>
              <a:t>hour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40A070"/>
                </a:solidFill>
                <a:effectLst/>
                <a:latin typeface="Consolas" panose="020B0609020204030204" pitchFamily="49" charset="0"/>
              </a:rPr>
              <a:t>400</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1" u="none" strike="noStrike" cap="none" normalizeH="0" baseline="0" dirty="0">
                <a:ln>
                  <a:noFill/>
                </a:ln>
                <a:solidFill>
                  <a:srgbClr val="60A0B0"/>
                </a:solidFill>
                <a:effectLst/>
                <a:latin typeface="Consolas" panose="020B0609020204030204" pitchFamily="49" charset="0"/>
              </a:rPr>
              <a:t>#&gt; [1] "2015-02-17 16:00:00 UTC"</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199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9AD3-37D0-48C9-8869-F5BF06F34D0B}"/>
              </a:ext>
            </a:extLst>
          </p:cNvPr>
          <p:cNvSpPr>
            <a:spLocks noGrp="1"/>
          </p:cNvSpPr>
          <p:nvPr>
            <p:ph type="title"/>
          </p:nvPr>
        </p:nvSpPr>
        <p:spPr/>
        <p:txBody>
          <a:bodyPr/>
          <a:lstStyle/>
          <a:p>
            <a:r>
              <a:rPr lang="en-US" dirty="0"/>
              <a:t>Example: use update to show flights</a:t>
            </a:r>
          </a:p>
        </p:txBody>
      </p:sp>
      <p:sp>
        <p:nvSpPr>
          <p:cNvPr id="4" name="Rectangle 1">
            <a:extLst>
              <a:ext uri="{FF2B5EF4-FFF2-40B4-BE49-F238E27FC236}">
                <a16:creationId xmlns:a16="http://schemas.microsoft.com/office/drawing/2014/main" id="{D552FBB6-1465-43A2-9A35-164704CBDB70}"/>
              </a:ext>
            </a:extLst>
          </p:cNvPr>
          <p:cNvSpPr>
            <a:spLocks noChangeArrowheads="1"/>
          </p:cNvSpPr>
          <p:nvPr/>
        </p:nvSpPr>
        <p:spPr bwMode="auto">
          <a:xfrm>
            <a:off x="1024128" y="1851750"/>
            <a:ext cx="9720072"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flights_dt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mutate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dep_hour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update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dep_time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yday</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dep_hour</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binwidth</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300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2531" name="Picture 3">
            <a:extLst>
              <a:ext uri="{FF2B5EF4-FFF2-40B4-BE49-F238E27FC236}">
                <a16:creationId xmlns:a16="http://schemas.microsoft.com/office/drawing/2014/main" id="{22012ECB-159F-4552-BC93-16180ADB7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655" y="3082856"/>
            <a:ext cx="6116689" cy="377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4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690936-FDC5-420A-925B-1862D125A7C0}"/>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B5A4F1E-4508-497B-A47B-1D0BCB7587D1}"/>
              </a:ext>
            </a:extLst>
          </p:cNvPr>
          <p:cNvSpPr/>
          <p:nvPr/>
        </p:nvSpPr>
        <p:spPr>
          <a:xfrm>
            <a:off x="0" y="1"/>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C6750CF-D3D0-4BEC-88AE-C927CF68C6FC}"/>
              </a:ext>
            </a:extLst>
          </p:cNvPr>
          <p:cNvSpPr txBox="1">
            <a:spLocks/>
          </p:cNvSpPr>
          <p:nvPr/>
        </p:nvSpPr>
        <p:spPr>
          <a:xfrm>
            <a:off x="665539" y="5358385"/>
            <a:ext cx="9720072" cy="1499616"/>
          </a:xfrm>
          <a:prstGeom prst="rect">
            <a:avLst/>
          </a:prstGeom>
        </p:spPr>
        <p:txBody>
          <a:bodyP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date/time components</a:t>
            </a:r>
          </a:p>
        </p:txBody>
      </p:sp>
    </p:spTree>
    <p:extLst>
      <p:ext uri="{BB962C8B-B14F-4D97-AF65-F5344CB8AC3E}">
        <p14:creationId xmlns:p14="http://schemas.microsoft.com/office/powerpoint/2010/main" val="246122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0ABF-F970-4551-A3FA-B109EC2009CC}"/>
              </a:ext>
            </a:extLst>
          </p:cNvPr>
          <p:cNvSpPr>
            <a:spLocks noGrp="1"/>
          </p:cNvSpPr>
          <p:nvPr>
            <p:ph type="title"/>
          </p:nvPr>
        </p:nvSpPr>
        <p:spPr/>
        <p:txBody>
          <a:bodyPr/>
          <a:lstStyle/>
          <a:p>
            <a:r>
              <a:rPr lang="en-US" dirty="0"/>
              <a:t>Time spans</a:t>
            </a:r>
          </a:p>
        </p:txBody>
      </p:sp>
      <p:sp>
        <p:nvSpPr>
          <p:cNvPr id="3" name="Content Placeholder 2">
            <a:extLst>
              <a:ext uri="{FF2B5EF4-FFF2-40B4-BE49-F238E27FC236}">
                <a16:creationId xmlns:a16="http://schemas.microsoft.com/office/drawing/2014/main" id="{FA05F405-FDA6-4F10-B3FC-FDB64F161B7F}"/>
              </a:ext>
            </a:extLst>
          </p:cNvPr>
          <p:cNvSpPr>
            <a:spLocks noGrp="1"/>
          </p:cNvSpPr>
          <p:nvPr>
            <p:ph idx="1"/>
          </p:nvPr>
        </p:nvSpPr>
        <p:spPr/>
        <p:txBody>
          <a:bodyPr/>
          <a:lstStyle/>
          <a:p>
            <a:pPr marL="457200" indent="-457200">
              <a:buFont typeface="+mj-lt"/>
              <a:buAutoNum type="arabicPeriod"/>
            </a:pPr>
            <a:r>
              <a:rPr lang="en-US" sz="2400" b="1" dirty="0">
                <a:solidFill>
                  <a:schemeClr val="accent2">
                    <a:lumMod val="75000"/>
                  </a:schemeClr>
                </a:solidFill>
              </a:rPr>
              <a:t>durations</a:t>
            </a:r>
            <a:r>
              <a:rPr lang="en-US" sz="2400" dirty="0"/>
              <a:t> represent an exact number of seconds.</a:t>
            </a:r>
          </a:p>
          <a:p>
            <a:pPr marL="457200" indent="-457200">
              <a:buFont typeface="+mj-lt"/>
              <a:buAutoNum type="arabicPeriod"/>
            </a:pPr>
            <a:r>
              <a:rPr lang="en-US" sz="2400" b="1" dirty="0">
                <a:solidFill>
                  <a:schemeClr val="accent2">
                    <a:lumMod val="75000"/>
                  </a:schemeClr>
                </a:solidFill>
              </a:rPr>
              <a:t>periods</a:t>
            </a:r>
            <a:r>
              <a:rPr lang="en-US" sz="2400" b="1" dirty="0">
                <a:solidFill>
                  <a:schemeClr val="accent1"/>
                </a:solidFill>
              </a:rPr>
              <a:t> </a:t>
            </a:r>
            <a:r>
              <a:rPr lang="en-US" sz="2400" dirty="0"/>
              <a:t>represent human units like weeks and months.</a:t>
            </a:r>
          </a:p>
          <a:p>
            <a:pPr marL="457200" indent="-457200">
              <a:buFont typeface="+mj-lt"/>
              <a:buAutoNum type="arabicPeriod"/>
            </a:pPr>
            <a:r>
              <a:rPr lang="en-US" sz="2400" b="1" dirty="0">
                <a:solidFill>
                  <a:schemeClr val="accent2">
                    <a:lumMod val="75000"/>
                  </a:schemeClr>
                </a:solidFill>
              </a:rPr>
              <a:t>intervals</a:t>
            </a:r>
            <a:r>
              <a:rPr lang="en-US" sz="2400" dirty="0"/>
              <a:t> represent a starting and ending point.</a:t>
            </a:r>
          </a:p>
          <a:p>
            <a:pPr marL="457200" indent="-457200">
              <a:buFont typeface="+mj-lt"/>
              <a:buAutoNum type="arabicPeriod"/>
            </a:pPr>
            <a:endParaRPr lang="en-US" dirty="0"/>
          </a:p>
        </p:txBody>
      </p:sp>
    </p:spTree>
    <p:extLst>
      <p:ext uri="{BB962C8B-B14F-4D97-AF65-F5344CB8AC3E}">
        <p14:creationId xmlns:p14="http://schemas.microsoft.com/office/powerpoint/2010/main" val="1723975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CF92-424F-4945-BBD9-6EA51BF4ED67}"/>
              </a:ext>
            </a:extLst>
          </p:cNvPr>
          <p:cNvSpPr>
            <a:spLocks noGrp="1"/>
          </p:cNvSpPr>
          <p:nvPr>
            <p:ph type="title"/>
          </p:nvPr>
        </p:nvSpPr>
        <p:spPr/>
        <p:txBody>
          <a:bodyPr/>
          <a:lstStyle/>
          <a:p>
            <a:r>
              <a:rPr lang="en-US" dirty="0"/>
              <a:t>Durations</a:t>
            </a:r>
          </a:p>
        </p:txBody>
      </p:sp>
      <p:sp>
        <p:nvSpPr>
          <p:cNvPr id="4" name="Rectangle 1">
            <a:extLst>
              <a:ext uri="{FF2B5EF4-FFF2-40B4-BE49-F238E27FC236}">
                <a16:creationId xmlns:a16="http://schemas.microsoft.com/office/drawing/2014/main" id="{E2701D2A-E9EE-4473-899E-5AA29F9F3DC4}"/>
              </a:ext>
            </a:extLst>
          </p:cNvPr>
          <p:cNvSpPr>
            <a:spLocks noChangeArrowheads="1"/>
          </p:cNvSpPr>
          <p:nvPr/>
        </p:nvSpPr>
        <p:spPr bwMode="auto">
          <a:xfrm>
            <a:off x="1024128" y="195167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How old is Joey?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h_age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today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ymd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19820105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h_age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Time difference of 13949 days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3AB939-DE10-47EA-8B32-C4FF42D251AF}"/>
              </a:ext>
            </a:extLst>
          </p:cNvPr>
          <p:cNvSpPr>
            <a:spLocks noChangeArrowheads="1"/>
          </p:cNvSpPr>
          <p:nvPr/>
        </p:nvSpPr>
        <p:spPr bwMode="auto">
          <a:xfrm>
            <a:off x="1024128" y="4007526"/>
            <a:ext cx="9720072"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as.duration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h_age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lvl="0" defTabSz="914400" eaLnBrk="0" fontAlgn="base" hangingPunct="0">
              <a:spcBef>
                <a:spcPct val="0"/>
              </a:spcBef>
              <a:spcAft>
                <a:spcPct val="0"/>
              </a:spcAft>
            </a:pPr>
            <a:r>
              <a:rPr kumimoji="0" lang="en-US" altLang="en-US" sz="2400" b="0" i="1" u="none" strike="noStrike" cap="none" normalizeH="0" baseline="0" dirty="0">
                <a:ln>
                  <a:noFill/>
                </a:ln>
                <a:solidFill>
                  <a:srgbClr val="60A0B0"/>
                </a:solidFill>
                <a:effectLst/>
                <a:latin typeface="Consolas" panose="020B0609020204030204" pitchFamily="49" charset="0"/>
              </a:rPr>
              <a:t>#&gt; [1</a:t>
            </a:r>
            <a:r>
              <a:rPr lang="en-US" altLang="en-US" sz="2400" i="1" dirty="0">
                <a:solidFill>
                  <a:srgbClr val="60A0B0"/>
                </a:solidFill>
                <a:latin typeface="Consolas" panose="020B0609020204030204" pitchFamily="49" charset="0"/>
              </a:rPr>
              <a:t>] "1205193600s (~38.19 years)</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2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D16B-60D9-4D5F-8B57-2322AA0A84BB}"/>
              </a:ext>
            </a:extLst>
          </p:cNvPr>
          <p:cNvSpPr>
            <a:spLocks noGrp="1"/>
          </p:cNvSpPr>
          <p:nvPr>
            <p:ph type="title"/>
          </p:nvPr>
        </p:nvSpPr>
        <p:spPr/>
        <p:txBody>
          <a:bodyPr/>
          <a:lstStyle/>
          <a:p>
            <a:r>
              <a:rPr lang="en-US" dirty="0"/>
              <a:t>Duration helpers</a:t>
            </a:r>
          </a:p>
        </p:txBody>
      </p:sp>
      <p:sp>
        <p:nvSpPr>
          <p:cNvPr id="4" name="Rectangle 1">
            <a:extLst>
              <a:ext uri="{FF2B5EF4-FFF2-40B4-BE49-F238E27FC236}">
                <a16:creationId xmlns:a16="http://schemas.microsoft.com/office/drawing/2014/main" id="{264F831D-1034-482E-8707-5B6564AC1277}"/>
              </a:ext>
            </a:extLst>
          </p:cNvPr>
          <p:cNvSpPr>
            <a:spLocks noChangeArrowheads="1"/>
          </p:cNvSpPr>
          <p:nvPr/>
        </p:nvSpPr>
        <p:spPr bwMode="auto">
          <a:xfrm>
            <a:off x="887041" y="1871579"/>
            <a:ext cx="10417917"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dseconds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"15s"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dminutes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"600s (~10 minutes)"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dhours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24</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"43200s (~12 hours)" "86400s (~1 days)"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0</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"0s" 		   "86400s (~1 days)" "172800s (~2 days)"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[4] "259200s (~3 days)" "345600s (~4 days)" "432000s (~5 days)"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dweeks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"1814400s (~3 weeks)"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"31536000s (~52.14 weeks)"</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039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6C0A-F187-4312-8A27-878387EB05B9}"/>
              </a:ext>
            </a:extLst>
          </p:cNvPr>
          <p:cNvSpPr>
            <a:spLocks noGrp="1"/>
          </p:cNvSpPr>
          <p:nvPr>
            <p:ph type="title"/>
          </p:nvPr>
        </p:nvSpPr>
        <p:spPr/>
        <p:txBody>
          <a:bodyPr/>
          <a:lstStyle/>
          <a:p>
            <a:r>
              <a:rPr lang="en-US" dirty="0"/>
              <a:t>Creating date/times</a:t>
            </a:r>
          </a:p>
        </p:txBody>
      </p:sp>
      <p:sp>
        <p:nvSpPr>
          <p:cNvPr id="3" name="Content Placeholder 2">
            <a:extLst>
              <a:ext uri="{FF2B5EF4-FFF2-40B4-BE49-F238E27FC236}">
                <a16:creationId xmlns:a16="http://schemas.microsoft.com/office/drawing/2014/main" id="{4E258936-ACC5-4C40-8FFD-80BAF80BF312}"/>
              </a:ext>
            </a:extLst>
          </p:cNvPr>
          <p:cNvSpPr>
            <a:spLocks noGrp="1"/>
          </p:cNvSpPr>
          <p:nvPr>
            <p:ph idx="1"/>
          </p:nvPr>
        </p:nvSpPr>
        <p:spPr/>
        <p:txBody>
          <a:bodyPr/>
          <a:lstStyle/>
          <a:p>
            <a:pPr marL="341313" indent="-341313">
              <a:buFont typeface="Arial" panose="020B0604020202020204" pitchFamily="34" charset="0"/>
              <a:buChar char="•"/>
            </a:pPr>
            <a:r>
              <a:rPr lang="en-US" sz="2400" dirty="0"/>
              <a:t>A </a:t>
            </a:r>
            <a:r>
              <a:rPr lang="en-US" sz="2400" b="1" dirty="0">
                <a:solidFill>
                  <a:schemeClr val="accent2"/>
                </a:solidFill>
              </a:rPr>
              <a:t>date</a:t>
            </a:r>
            <a:r>
              <a:rPr lang="en-US" sz="2400" dirty="0"/>
              <a:t>. Tibbles print this as &lt;date&gt;.</a:t>
            </a:r>
          </a:p>
          <a:p>
            <a:pPr marL="341313" indent="-341313">
              <a:buFont typeface="Arial" panose="020B0604020202020204" pitchFamily="34" charset="0"/>
              <a:buChar char="•"/>
            </a:pPr>
            <a:r>
              <a:rPr lang="en-US" sz="2400" dirty="0"/>
              <a:t>A </a:t>
            </a:r>
            <a:r>
              <a:rPr lang="en-US" sz="2400" b="1" dirty="0">
                <a:solidFill>
                  <a:schemeClr val="accent2"/>
                </a:solidFill>
              </a:rPr>
              <a:t>time</a:t>
            </a:r>
            <a:r>
              <a:rPr lang="en-US" sz="2400" dirty="0"/>
              <a:t> within a day. Tibbles print this as &lt;time&gt;.</a:t>
            </a:r>
          </a:p>
          <a:p>
            <a:pPr marL="341313" indent="-341313">
              <a:buFont typeface="Arial" panose="020B0604020202020204" pitchFamily="34" charset="0"/>
              <a:buChar char="•"/>
            </a:pPr>
            <a:r>
              <a:rPr lang="en-US" sz="2400" dirty="0"/>
              <a:t>A </a:t>
            </a:r>
            <a:r>
              <a:rPr lang="en-US" sz="2400" b="1" dirty="0">
                <a:solidFill>
                  <a:schemeClr val="accent2"/>
                </a:solidFill>
              </a:rPr>
              <a:t>date-time</a:t>
            </a:r>
            <a:r>
              <a:rPr lang="en-US" sz="2400" dirty="0"/>
              <a:t> is a date plus a time: it uniquely identifies an instant in time (typically to the nearest second). Tibbles print this as &lt;</a:t>
            </a:r>
            <a:r>
              <a:rPr lang="en-US" sz="2400" dirty="0" err="1"/>
              <a:t>dttm</a:t>
            </a:r>
            <a:r>
              <a:rPr lang="en-US" sz="2400" dirty="0"/>
              <a:t>&gt;. Elsewhere in R these are called </a:t>
            </a:r>
            <a:r>
              <a:rPr lang="en-US" sz="2400" dirty="0" err="1"/>
              <a:t>POSIXct</a:t>
            </a:r>
            <a:r>
              <a:rPr lang="en-US" sz="2400" dirty="0"/>
              <a:t>, but I don’t think that’s a very useful name.</a:t>
            </a:r>
          </a:p>
          <a:p>
            <a:pPr marL="341313" indent="-341313"/>
            <a:endParaRPr lang="en-US" dirty="0"/>
          </a:p>
        </p:txBody>
      </p:sp>
    </p:spTree>
    <p:extLst>
      <p:ext uri="{BB962C8B-B14F-4D97-AF65-F5344CB8AC3E}">
        <p14:creationId xmlns:p14="http://schemas.microsoft.com/office/powerpoint/2010/main" val="2471245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1A04-7C9C-49B9-A3AF-661D3B0FF65C}"/>
              </a:ext>
            </a:extLst>
          </p:cNvPr>
          <p:cNvSpPr>
            <a:spLocks noGrp="1"/>
          </p:cNvSpPr>
          <p:nvPr>
            <p:ph type="title"/>
          </p:nvPr>
        </p:nvSpPr>
        <p:spPr/>
        <p:txBody>
          <a:bodyPr/>
          <a:lstStyle/>
          <a:p>
            <a:r>
              <a:rPr lang="en-US" dirty="0"/>
              <a:t>Mathematical operations on durations</a:t>
            </a:r>
          </a:p>
        </p:txBody>
      </p:sp>
      <p:sp>
        <p:nvSpPr>
          <p:cNvPr id="4" name="Rectangle 1">
            <a:extLst>
              <a:ext uri="{FF2B5EF4-FFF2-40B4-BE49-F238E27FC236}">
                <a16:creationId xmlns:a16="http://schemas.microsoft.com/office/drawing/2014/main" id="{9204F16A-81FF-4459-A78E-CFB703CDB550}"/>
              </a:ext>
            </a:extLst>
          </p:cNvPr>
          <p:cNvSpPr>
            <a:spLocks noChangeArrowheads="1"/>
          </p:cNvSpPr>
          <p:nvPr/>
        </p:nvSpPr>
        <p:spPr bwMode="auto">
          <a:xfrm>
            <a:off x="1024128" y="2084832"/>
            <a:ext cx="9720072"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"63072000s (~2 years)"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dweeks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dhours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"38847600s (~1.23 years)"</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4528DFA-751A-4093-97F6-276008B3B709}"/>
              </a:ext>
            </a:extLst>
          </p:cNvPr>
          <p:cNvSpPr>
            <a:spLocks noChangeArrowheads="1"/>
          </p:cNvSpPr>
          <p:nvPr/>
        </p:nvSpPr>
        <p:spPr bwMode="auto">
          <a:xfrm>
            <a:off x="1024128" y="4096061"/>
            <a:ext cx="97200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tomorrow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today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last_year</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today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4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B77B-C66B-4AA7-A06E-CF31A056BE90}"/>
              </a:ext>
            </a:extLst>
          </p:cNvPr>
          <p:cNvSpPr>
            <a:spLocks noGrp="1"/>
          </p:cNvSpPr>
          <p:nvPr>
            <p:ph type="title"/>
          </p:nvPr>
        </p:nvSpPr>
        <p:spPr/>
        <p:txBody>
          <a:bodyPr/>
          <a:lstStyle/>
          <a:p>
            <a:r>
              <a:rPr lang="en-US" dirty="0"/>
              <a:t>careful</a:t>
            </a:r>
          </a:p>
        </p:txBody>
      </p:sp>
      <p:sp>
        <p:nvSpPr>
          <p:cNvPr id="4" name="Rectangle 1">
            <a:extLst>
              <a:ext uri="{FF2B5EF4-FFF2-40B4-BE49-F238E27FC236}">
                <a16:creationId xmlns:a16="http://schemas.microsoft.com/office/drawing/2014/main" id="{2558147E-6E24-49E4-92E6-A184A29E6348}"/>
              </a:ext>
            </a:extLst>
          </p:cNvPr>
          <p:cNvSpPr>
            <a:spLocks noChangeArrowheads="1"/>
          </p:cNvSpPr>
          <p:nvPr/>
        </p:nvSpPr>
        <p:spPr bwMode="auto">
          <a:xfrm>
            <a:off x="752951" y="2084832"/>
            <a:ext cx="10262425" cy="2482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one_pm</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ymd_hms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"2016-03-12 13:00:00"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tz</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"America/</a:t>
            </a:r>
            <a:r>
              <a:rPr kumimoji="0" lang="en-US" altLang="en-US" sz="2200" b="0" i="0" u="none" strike="noStrike" cap="none" normalizeH="0" baseline="0" dirty="0" err="1">
                <a:ln>
                  <a:noFill/>
                </a:ln>
                <a:solidFill>
                  <a:srgbClr val="4070A0"/>
                </a:solidFill>
                <a:effectLst/>
                <a:latin typeface="Consolas" panose="020B0609020204030204" pitchFamily="49" charset="0"/>
              </a:rPr>
              <a:t>New_York</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one_pm</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"2016-03-12 13:00:00 EST"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one_pm</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"2016-03-13 14:00:00 EDT"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7FDBDED-4340-48A4-A031-4DB431188A9B}"/>
              </a:ext>
            </a:extLst>
          </p:cNvPr>
          <p:cNvSpPr/>
          <p:nvPr/>
        </p:nvSpPr>
        <p:spPr>
          <a:xfrm>
            <a:off x="3638939" y="3191069"/>
            <a:ext cx="1306285" cy="39337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20ADB9-526E-473D-9507-BA139B0469ED}"/>
              </a:ext>
            </a:extLst>
          </p:cNvPr>
          <p:cNvSpPr/>
          <p:nvPr/>
        </p:nvSpPr>
        <p:spPr>
          <a:xfrm>
            <a:off x="3638939" y="4174440"/>
            <a:ext cx="1306285" cy="39337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761068-3856-4FDE-B2C7-F5F9DE0BEAEA}"/>
              </a:ext>
            </a:extLst>
          </p:cNvPr>
          <p:cNvSpPr/>
          <p:nvPr/>
        </p:nvSpPr>
        <p:spPr>
          <a:xfrm>
            <a:off x="5019868" y="3191069"/>
            <a:ext cx="541177" cy="39337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65FC8-1CA7-45DB-AA95-DD5988178802}"/>
              </a:ext>
            </a:extLst>
          </p:cNvPr>
          <p:cNvSpPr/>
          <p:nvPr/>
        </p:nvSpPr>
        <p:spPr>
          <a:xfrm>
            <a:off x="5019868" y="4174440"/>
            <a:ext cx="541177" cy="39337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86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23AD-4209-4DDF-A7A0-A606B143A7B8}"/>
              </a:ext>
            </a:extLst>
          </p:cNvPr>
          <p:cNvSpPr>
            <a:spLocks noGrp="1"/>
          </p:cNvSpPr>
          <p:nvPr>
            <p:ph type="title"/>
          </p:nvPr>
        </p:nvSpPr>
        <p:spPr/>
        <p:txBody>
          <a:bodyPr/>
          <a:lstStyle/>
          <a:p>
            <a:r>
              <a:rPr lang="en-US" dirty="0"/>
              <a:t>Periods</a:t>
            </a:r>
          </a:p>
        </p:txBody>
      </p:sp>
      <p:sp>
        <p:nvSpPr>
          <p:cNvPr id="4" name="Rectangle 1">
            <a:extLst>
              <a:ext uri="{FF2B5EF4-FFF2-40B4-BE49-F238E27FC236}">
                <a16:creationId xmlns:a16="http://schemas.microsoft.com/office/drawing/2014/main" id="{70449E84-6456-4E1D-82D1-6B7FC6B2CE2E}"/>
              </a:ext>
            </a:extLst>
          </p:cNvPr>
          <p:cNvSpPr>
            <a:spLocks noChangeArrowheads="1"/>
          </p:cNvSpPr>
          <p:nvPr/>
        </p:nvSpPr>
        <p:spPr bwMode="auto">
          <a:xfrm>
            <a:off x="1024128" y="2084832"/>
            <a:ext cx="9720072" cy="1600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one_pm</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#&gt; [1] "2016-03-12 13:00:00 EST"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one_pm</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days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"2016-03-13 13:00:00 EDT"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455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89FC-DAE4-46CD-BE55-D8401E6A0936}"/>
              </a:ext>
            </a:extLst>
          </p:cNvPr>
          <p:cNvSpPr>
            <a:spLocks noGrp="1"/>
          </p:cNvSpPr>
          <p:nvPr>
            <p:ph type="title"/>
          </p:nvPr>
        </p:nvSpPr>
        <p:spPr/>
        <p:txBody>
          <a:bodyPr/>
          <a:lstStyle/>
          <a:p>
            <a:r>
              <a:rPr lang="en-US" dirty="0"/>
              <a:t>Period helper functions</a:t>
            </a:r>
          </a:p>
        </p:txBody>
      </p:sp>
      <p:sp>
        <p:nvSpPr>
          <p:cNvPr id="6" name="Rectangle 1">
            <a:extLst>
              <a:ext uri="{FF2B5EF4-FFF2-40B4-BE49-F238E27FC236}">
                <a16:creationId xmlns:a16="http://schemas.microsoft.com/office/drawing/2014/main" id="{D7A7BF99-E573-4682-AC2D-FF5D83EFF2B7}"/>
              </a:ext>
            </a:extLst>
          </p:cNvPr>
          <p:cNvSpPr>
            <a:spLocks noChangeArrowheads="1"/>
          </p:cNvSpPr>
          <p:nvPr/>
        </p:nvSpPr>
        <p:spPr bwMode="auto">
          <a:xfrm>
            <a:off x="265076" y="1779687"/>
            <a:ext cx="11661847" cy="50783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seconds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"15S"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minutes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"10M 0S"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hours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24</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"12H 0M 0S" "24H 0M 0S"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7</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"7d 0H 0M 0S"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months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6</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"1m 0d 0H 0M 0S" "2m 0d 0H 0M 0S" "3m 0d 0H 0M 0S" "4m 0d 0H 0M 0S"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[5] "5m 0d 0H 0M 0S" "6m 0d 0H 0M 0S"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weeks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"21d 0H 0M 0S"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"1y 0m 0d 0H 0M 0S"</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272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A958-27EA-479F-8CA2-1AD8B4B40F7F}"/>
              </a:ext>
            </a:extLst>
          </p:cNvPr>
          <p:cNvSpPr>
            <a:spLocks noGrp="1"/>
          </p:cNvSpPr>
          <p:nvPr>
            <p:ph type="title"/>
          </p:nvPr>
        </p:nvSpPr>
        <p:spPr/>
        <p:txBody>
          <a:bodyPr/>
          <a:lstStyle/>
          <a:p>
            <a:r>
              <a:rPr lang="en-US" dirty="0"/>
              <a:t>Mathematical operations on periods</a:t>
            </a:r>
          </a:p>
        </p:txBody>
      </p:sp>
      <p:sp>
        <p:nvSpPr>
          <p:cNvPr id="4" name="Rectangle 1">
            <a:extLst>
              <a:ext uri="{FF2B5EF4-FFF2-40B4-BE49-F238E27FC236}">
                <a16:creationId xmlns:a16="http://schemas.microsoft.com/office/drawing/2014/main" id="{FACE84F2-56FA-4E25-A197-2D696F312E58}"/>
              </a:ext>
            </a:extLst>
          </p:cNvPr>
          <p:cNvSpPr>
            <a:spLocks noChangeArrowheads="1"/>
          </p:cNvSpPr>
          <p:nvPr/>
        </p:nvSpPr>
        <p:spPr bwMode="auto">
          <a:xfrm>
            <a:off x="1024128" y="1787912"/>
            <a:ext cx="9720072"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0A070"/>
                </a:solidFill>
                <a:effectLst/>
                <a:latin typeface="Consolas" panose="020B0609020204030204" pitchFamily="49" charset="0"/>
              </a:rPr>
              <a:t>10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months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"60m 10d 0H 0M 0S"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50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hours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25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minutes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"50d 25H 2M 0S"</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B757033-EA44-4AAB-9258-A974D9440370}"/>
              </a:ext>
            </a:extLst>
          </p:cNvPr>
          <p:cNvSpPr>
            <a:spLocks noChangeArrowheads="1"/>
          </p:cNvSpPr>
          <p:nvPr/>
        </p:nvSpPr>
        <p:spPr bwMode="auto">
          <a:xfrm>
            <a:off x="1024128" y="3287528"/>
            <a:ext cx="9720072" cy="338554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A leap year</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ymd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"2016-01-01"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"2016-12-31"</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ymd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"2016-01-01"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"2017-01-01"</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Daylight Savings Time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one_pm</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"2016-03-13 14:00:00 EDT"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one_pm</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"2016-03-13 13:00:00 EDT"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18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50F-7BC1-465F-A2AE-2C178CB42E2A}"/>
              </a:ext>
            </a:extLst>
          </p:cNvPr>
          <p:cNvSpPr>
            <a:spLocks noGrp="1"/>
          </p:cNvSpPr>
          <p:nvPr>
            <p:ph type="title"/>
          </p:nvPr>
        </p:nvSpPr>
        <p:spPr/>
        <p:txBody>
          <a:bodyPr/>
          <a:lstStyle/>
          <a:p>
            <a:r>
              <a:rPr lang="en-US" sz="5400" dirty="0">
                <a:solidFill>
                  <a:schemeClr val="tx1"/>
                </a:solidFill>
              </a:rPr>
              <a:t>planes arrive </a:t>
            </a:r>
            <a:r>
              <a:rPr lang="en-US" sz="5400" i="1" dirty="0">
                <a:solidFill>
                  <a:schemeClr val="tx1"/>
                </a:solidFill>
              </a:rPr>
              <a:t>before</a:t>
            </a:r>
            <a:r>
              <a:rPr lang="en-US" sz="5400" dirty="0">
                <a:solidFill>
                  <a:schemeClr val="tx1"/>
                </a:solidFill>
              </a:rPr>
              <a:t> they departed? </a:t>
            </a:r>
            <a:endParaRPr lang="en-US" dirty="0"/>
          </a:p>
        </p:txBody>
      </p:sp>
      <p:sp>
        <p:nvSpPr>
          <p:cNvPr id="5" name="Rectangle 4">
            <a:extLst>
              <a:ext uri="{FF2B5EF4-FFF2-40B4-BE49-F238E27FC236}">
                <a16:creationId xmlns:a16="http://schemas.microsoft.com/office/drawing/2014/main" id="{4F0DB5F3-0ACB-445F-8B61-7EF67069BB7F}"/>
              </a:ext>
            </a:extLst>
          </p:cNvPr>
          <p:cNvSpPr/>
          <p:nvPr/>
        </p:nvSpPr>
        <p:spPr>
          <a:xfrm>
            <a:off x="1024128" y="2084833"/>
            <a:ext cx="9751067" cy="36009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dirty="0" err="1">
                <a:solidFill>
                  <a:srgbClr val="4183C4"/>
                </a:solidFill>
                <a:latin typeface="Consolas" panose="020B0609020204030204" pitchFamily="49" charset="0"/>
              </a:rPr>
              <a:t>flights_dt</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filter</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arr_time</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&lt;</a:t>
            </a:r>
            <a:r>
              <a:rPr lang="en-US" altLang="en-US" dirty="0">
                <a:solidFill>
                  <a:srgbClr val="4070A0"/>
                </a:solidFill>
                <a:latin typeface="Consolas" panose="020B0609020204030204" pitchFamily="49" charset="0"/>
              </a:rPr>
              <a:t> </a:t>
            </a:r>
            <a:r>
              <a:rPr lang="en-US" altLang="en-US" dirty="0" err="1">
                <a:solidFill>
                  <a:srgbClr val="4183C4"/>
                </a:solidFill>
                <a:latin typeface="Consolas" panose="020B0609020204030204" pitchFamily="49" charset="0"/>
              </a:rPr>
              <a:t>dep_time</a:t>
            </a:r>
            <a:r>
              <a:rPr lang="en-US" altLang="en-US" dirty="0">
                <a:solidFill>
                  <a:srgbClr val="4183C4"/>
                </a:solidFill>
                <a:latin typeface="Consolas" panose="020B0609020204030204" pitchFamily="49" charset="0"/>
              </a:rPr>
              <a:t>) </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10,633 x 9</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origin </a:t>
            </a:r>
            <a:r>
              <a:rPr lang="en-US" i="1" dirty="0" err="1">
                <a:solidFill>
                  <a:srgbClr val="60A0B0"/>
                </a:solidFill>
                <a:latin typeface="Consolas" panose="020B0609020204030204" pitchFamily="49" charset="0"/>
              </a:rPr>
              <a:t>dest</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dep_delay</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arr_delay</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dep_time</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sched_dep_time</a:t>
            </a:r>
            <a:r>
              <a:rPr lang="en-US"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dttm</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dttm</a:t>
            </a:r>
            <a:r>
              <a:rPr lang="en-US"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1 EWR    BQN           9        -4 2013-01-01 19:29:00 2013-01-01 19:20:00</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2 JFK    DFW          59        NA 2013-01-01 19:39:00 2013-01-01 18:40:00</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3 EWR    TPA          -2         9 2013-01-01 20:58:00 2013-01-01 21:00:00</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4 EWR    SJU          -6       -12 2013-01-01 21:02:00 2013-01-01 21:08:00</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5 EWR    SFO          11       -14 2013-01-01 21:08:00 2013-01-01 20:57:00</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6 LGA    FLL         -10        -2 2013-01-01 21:20:00 2013-01-01 21:30:00</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 … with 1.063e+04 more rows, and 3 more variables: </a:t>
            </a:r>
            <a:r>
              <a:rPr lang="en-US" i="1" dirty="0" err="1">
                <a:solidFill>
                  <a:srgbClr val="60A0B0"/>
                </a:solidFill>
                <a:latin typeface="Consolas" panose="020B0609020204030204" pitchFamily="49" charset="0"/>
              </a:rPr>
              <a:t>arr_time</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dttm</a:t>
            </a:r>
            <a:r>
              <a:rPr lang="en-US"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   </a:t>
            </a:r>
            <a:r>
              <a:rPr lang="en-US" i="1" dirty="0" err="1">
                <a:solidFill>
                  <a:srgbClr val="60A0B0"/>
                </a:solidFill>
                <a:latin typeface="Consolas" panose="020B0609020204030204" pitchFamily="49" charset="0"/>
              </a:rPr>
              <a:t>sched_arr_time</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dttm</a:t>
            </a:r>
            <a:r>
              <a:rPr lang="en-US" i="1" dirty="0">
                <a:solidFill>
                  <a:srgbClr val="60A0B0"/>
                </a:solidFill>
                <a:latin typeface="Consolas" panose="020B0609020204030204" pitchFamily="49" charset="0"/>
              </a:rPr>
              <a:t>&gt;, </a:t>
            </a:r>
            <a:r>
              <a:rPr lang="en-US" i="1" dirty="0" err="1">
                <a:solidFill>
                  <a:srgbClr val="60A0B0"/>
                </a:solidFill>
                <a:latin typeface="Consolas" panose="020B0609020204030204" pitchFamily="49" charset="0"/>
              </a:rPr>
              <a:t>air_time</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p:txBody>
      </p:sp>
    </p:spTree>
    <p:extLst>
      <p:ext uri="{BB962C8B-B14F-4D97-AF65-F5344CB8AC3E}">
        <p14:creationId xmlns:p14="http://schemas.microsoft.com/office/powerpoint/2010/main" val="3735606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7243-5F60-4F1A-AFBA-8A746420DD44}"/>
              </a:ext>
            </a:extLst>
          </p:cNvPr>
          <p:cNvSpPr>
            <a:spLocks noGrp="1"/>
          </p:cNvSpPr>
          <p:nvPr>
            <p:ph type="title"/>
          </p:nvPr>
        </p:nvSpPr>
        <p:spPr/>
        <p:txBody>
          <a:bodyPr/>
          <a:lstStyle/>
          <a:p>
            <a:r>
              <a:rPr lang="en-US" sz="4800" dirty="0">
                <a:solidFill>
                  <a:schemeClr val="tx1"/>
                </a:solidFill>
              </a:rPr>
              <a:t>planes arrive </a:t>
            </a:r>
            <a:r>
              <a:rPr lang="en-US" sz="4800" i="1" dirty="0">
                <a:solidFill>
                  <a:schemeClr val="tx1"/>
                </a:solidFill>
              </a:rPr>
              <a:t>before</a:t>
            </a:r>
            <a:r>
              <a:rPr lang="en-US" sz="4800" dirty="0">
                <a:solidFill>
                  <a:schemeClr val="tx1"/>
                </a:solidFill>
              </a:rPr>
              <a:t> they departed? </a:t>
            </a:r>
            <a:endParaRPr lang="en-US" dirty="0"/>
          </a:p>
        </p:txBody>
      </p:sp>
      <p:sp>
        <p:nvSpPr>
          <p:cNvPr id="4" name="Rectangle 1">
            <a:extLst>
              <a:ext uri="{FF2B5EF4-FFF2-40B4-BE49-F238E27FC236}">
                <a16:creationId xmlns:a16="http://schemas.microsoft.com/office/drawing/2014/main" id="{BF14DA40-B4CE-4480-B36E-EA38AD1DBFB1}"/>
              </a:ext>
            </a:extLst>
          </p:cNvPr>
          <p:cNvSpPr>
            <a:spLocks noChangeArrowheads="1"/>
          </p:cNvSpPr>
          <p:nvPr/>
        </p:nvSpPr>
        <p:spPr bwMode="auto">
          <a:xfrm>
            <a:off x="523962" y="2084832"/>
            <a:ext cx="11144076"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flights_dt</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flights_dt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mutate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overnight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arr_time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dep_time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arr_time</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arr_time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days</a:t>
            </a:r>
            <a:r>
              <a:rPr kumimoji="0" lang="en-US" altLang="en-US" sz="2000" b="0" i="0" u="none" strike="noStrike" cap="none" normalizeH="0" baseline="0" dirty="0">
                <a:ln>
                  <a:noFill/>
                </a:ln>
                <a:solidFill>
                  <a:srgbClr val="4183C4"/>
                </a:solidFill>
                <a:effectLst/>
                <a:latin typeface="Consolas" panose="020B0609020204030204" pitchFamily="49" charset="0"/>
              </a:rPr>
              <a:t>(overnight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sched_arr_time</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sched_arr_time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days</a:t>
            </a:r>
            <a:r>
              <a:rPr kumimoji="0" lang="en-US" altLang="en-US" sz="2000" b="0" i="0" u="none" strike="noStrike" cap="none" normalizeH="0" baseline="0" dirty="0">
                <a:ln>
                  <a:noFill/>
                </a:ln>
                <a:solidFill>
                  <a:srgbClr val="4183C4"/>
                </a:solidFill>
                <a:effectLst/>
                <a:latin typeface="Consolas" panose="020B0609020204030204" pitchFamily="49" charset="0"/>
              </a:rPr>
              <a:t>(overnight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D69785C-7C1F-4B8C-85B4-3359C4BD3F75}"/>
              </a:ext>
            </a:extLst>
          </p:cNvPr>
          <p:cNvSpPr>
            <a:spLocks noChangeArrowheads="1"/>
          </p:cNvSpPr>
          <p:nvPr/>
        </p:nvSpPr>
        <p:spPr bwMode="auto">
          <a:xfrm>
            <a:off x="523962" y="4426125"/>
            <a:ext cx="11144076"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flights_dt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filter</a:t>
            </a:r>
            <a:r>
              <a:rPr kumimoji="0" lang="en-US" altLang="en-US" sz="2000" b="0" i="0" u="none" strike="noStrike" cap="none" normalizeH="0" baseline="0" dirty="0">
                <a:ln>
                  <a:noFill/>
                </a:ln>
                <a:solidFill>
                  <a:srgbClr val="4183C4"/>
                </a:solidFill>
                <a:effectLst/>
                <a:latin typeface="Consolas" panose="020B0609020204030204" pitchFamily="49" charset="0"/>
              </a:rPr>
              <a:t>(overnight, </a:t>
            </a:r>
            <a:r>
              <a:rPr kumimoji="0" lang="en-US" altLang="en-US" sz="2000" b="0" i="0" u="none" strike="noStrike" cap="none" normalizeH="0" baseline="0" dirty="0" err="1">
                <a:ln>
                  <a:noFill/>
                </a:ln>
                <a:solidFill>
                  <a:srgbClr val="4183C4"/>
                </a:solidFill>
                <a:effectLst/>
                <a:latin typeface="Consolas" panose="020B0609020204030204" pitchFamily="49" charset="0"/>
              </a:rPr>
              <a:t>arr_time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dep_time</a:t>
            </a:r>
            <a:r>
              <a:rPr kumimoji="0" lang="en-US" altLang="en-US" sz="20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 A </a:t>
            </a:r>
            <a:r>
              <a:rPr kumimoji="0" lang="en-US" altLang="en-US" sz="2000" b="0" i="1" u="none" strike="noStrike" cap="none" normalizeH="0" baseline="0" dirty="0" err="1">
                <a:ln>
                  <a:noFill/>
                </a:ln>
                <a:solidFill>
                  <a:srgbClr val="60A0B0"/>
                </a:solidFill>
                <a:effectLst/>
                <a:latin typeface="Consolas" panose="020B0609020204030204" pitchFamily="49" charset="0"/>
              </a:rPr>
              <a:t>tibble</a:t>
            </a:r>
            <a:r>
              <a:rPr kumimoji="0" lang="en-US" altLang="en-US" sz="2000" b="0" i="1" u="none" strike="noStrike" cap="none" normalizeH="0" baseline="0" dirty="0">
                <a:ln>
                  <a:noFill/>
                </a:ln>
                <a:solidFill>
                  <a:srgbClr val="60A0B0"/>
                </a:solidFill>
                <a:effectLst/>
                <a:latin typeface="Consolas" panose="020B0609020204030204" pitchFamily="49" charset="0"/>
              </a:rPr>
              <a:t>: 0 x 10</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 … with 10 variables: origin &lt;</a:t>
            </a:r>
            <a:r>
              <a:rPr kumimoji="0" lang="en-US" altLang="en-US" sz="2000" b="0" i="1" u="none" strike="noStrike" cap="none" normalizeH="0" baseline="0" dirty="0" err="1">
                <a:ln>
                  <a:noFill/>
                </a:ln>
                <a:solidFill>
                  <a:srgbClr val="60A0B0"/>
                </a:solidFill>
                <a:effectLst/>
                <a:latin typeface="Consolas" panose="020B0609020204030204" pitchFamily="49" charset="0"/>
              </a:rPr>
              <a:t>chr</a:t>
            </a: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dest</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chr</a:t>
            </a: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dep_delay</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dbl</a:t>
            </a:r>
            <a:r>
              <a:rPr kumimoji="0" lang="en-US" altLang="en-US" sz="2000" b="0" i="1" u="none" strike="noStrike" cap="none" normalizeH="0" baseline="0" dirty="0">
                <a:ln>
                  <a:noFill/>
                </a:ln>
                <a:solidFill>
                  <a:srgbClr val="60A0B0"/>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 </a:t>
            </a:r>
            <a:r>
              <a:rPr kumimoji="0" lang="en-US" altLang="en-US" sz="2000" b="0" i="1" u="none" strike="noStrike" cap="none" normalizeH="0" baseline="0" dirty="0" err="1">
                <a:ln>
                  <a:noFill/>
                </a:ln>
                <a:solidFill>
                  <a:srgbClr val="60A0B0"/>
                </a:solidFill>
                <a:effectLst/>
                <a:latin typeface="Consolas" panose="020B0609020204030204" pitchFamily="49" charset="0"/>
              </a:rPr>
              <a:t>arr_delay</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dbl</a:t>
            </a: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dep_time</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dttm</a:t>
            </a: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sched_dep_time</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dttm</a:t>
            </a: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arr_time</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dttm</a:t>
            </a:r>
            <a:r>
              <a:rPr kumimoji="0" lang="en-US" altLang="en-US" sz="2000" b="0" i="1" u="none" strike="noStrike" cap="none" normalizeH="0" baseline="0" dirty="0">
                <a:ln>
                  <a:noFill/>
                </a:ln>
                <a:solidFill>
                  <a:srgbClr val="60A0B0"/>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 </a:t>
            </a:r>
            <a:r>
              <a:rPr kumimoji="0" lang="en-US" altLang="en-US" sz="2000" b="0" i="1" u="none" strike="noStrike" cap="none" normalizeH="0" baseline="0" dirty="0" err="1">
                <a:ln>
                  <a:noFill/>
                </a:ln>
                <a:solidFill>
                  <a:srgbClr val="60A0B0"/>
                </a:solidFill>
                <a:effectLst/>
                <a:latin typeface="Consolas" panose="020B0609020204030204" pitchFamily="49" charset="0"/>
              </a:rPr>
              <a:t>sched_arr_time</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dttm</a:t>
            </a: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air_time</a:t>
            </a:r>
            <a:r>
              <a:rPr kumimoji="0" lang="en-US" altLang="en-US" sz="2000" b="0" i="1" u="none" strike="noStrike" cap="none" normalizeH="0" baseline="0" dirty="0">
                <a:ln>
                  <a:noFill/>
                </a:ln>
                <a:solidFill>
                  <a:srgbClr val="60A0B0"/>
                </a:solidFill>
                <a:effectLst/>
                <a:latin typeface="Consolas" panose="020B0609020204030204" pitchFamily="49" charset="0"/>
              </a:rPr>
              <a:t> &lt;</a:t>
            </a:r>
            <a:r>
              <a:rPr kumimoji="0" lang="en-US" altLang="en-US" sz="2000" b="0" i="1" u="none" strike="noStrike" cap="none" normalizeH="0" baseline="0" dirty="0" err="1">
                <a:ln>
                  <a:noFill/>
                </a:ln>
                <a:solidFill>
                  <a:srgbClr val="60A0B0"/>
                </a:solidFill>
                <a:effectLst/>
                <a:latin typeface="Consolas" panose="020B0609020204030204" pitchFamily="49" charset="0"/>
              </a:rPr>
              <a:t>dbl</a:t>
            </a:r>
            <a:r>
              <a:rPr kumimoji="0" lang="en-US" altLang="en-US" sz="2000" b="0" i="1" u="none" strike="noStrike" cap="none" normalizeH="0" baseline="0" dirty="0">
                <a:ln>
                  <a:noFill/>
                </a:ln>
                <a:solidFill>
                  <a:srgbClr val="60A0B0"/>
                </a:solidFill>
                <a:effectLst/>
                <a:latin typeface="Consolas" panose="020B0609020204030204" pitchFamily="49" charset="0"/>
              </a:rPr>
              <a:t>&gt;, overnight &lt;</a:t>
            </a:r>
            <a:r>
              <a:rPr kumimoji="0" lang="en-US" altLang="en-US" sz="2000" b="0" i="1" u="none" strike="noStrike" cap="none" normalizeH="0" baseline="0" dirty="0" err="1">
                <a:ln>
                  <a:noFill/>
                </a:ln>
                <a:solidFill>
                  <a:srgbClr val="60A0B0"/>
                </a:solidFill>
                <a:effectLst/>
                <a:latin typeface="Consolas" panose="020B0609020204030204" pitchFamily="49" charset="0"/>
              </a:rPr>
              <a:t>lgl</a:t>
            </a:r>
            <a:r>
              <a:rPr kumimoji="0" lang="en-US" altLang="en-US" sz="2000" b="0" i="1" u="none" strike="noStrike" cap="none" normalizeH="0" baseline="0" dirty="0">
                <a:ln>
                  <a:noFill/>
                </a:ln>
                <a:solidFill>
                  <a:srgbClr val="60A0B0"/>
                </a:solidFill>
                <a:effectLst/>
                <a:latin typeface="Consolas" panose="020B0609020204030204" pitchFamily="49" charset="0"/>
              </a:rPr>
              <a:t>&gt;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328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E4B-D4A2-4EF0-BF27-28ACFFC50219}"/>
              </a:ext>
            </a:extLst>
          </p:cNvPr>
          <p:cNvSpPr>
            <a:spLocks noGrp="1"/>
          </p:cNvSpPr>
          <p:nvPr>
            <p:ph type="title"/>
          </p:nvPr>
        </p:nvSpPr>
        <p:spPr/>
        <p:txBody>
          <a:bodyPr/>
          <a:lstStyle/>
          <a:p>
            <a:r>
              <a:rPr lang="en-US" dirty="0"/>
              <a:t>Intervals</a:t>
            </a:r>
          </a:p>
        </p:txBody>
      </p:sp>
      <p:sp>
        <p:nvSpPr>
          <p:cNvPr id="4" name="Rectangle 1">
            <a:extLst>
              <a:ext uri="{FF2B5EF4-FFF2-40B4-BE49-F238E27FC236}">
                <a16:creationId xmlns:a16="http://schemas.microsoft.com/office/drawing/2014/main" id="{83BC3521-38C4-41B8-8DA7-B155AB41D9E2}"/>
              </a:ext>
            </a:extLst>
          </p:cNvPr>
          <p:cNvSpPr>
            <a:spLocks noChangeArrowheads="1"/>
          </p:cNvSpPr>
          <p:nvPr/>
        </p:nvSpPr>
        <p:spPr bwMode="auto">
          <a:xfrm>
            <a:off x="1024128" y="2084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years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days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estimate only: convert to intervals for accuracy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365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7134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8438-2751-4232-82A6-F90745DF7A2B}"/>
              </a:ext>
            </a:extLst>
          </p:cNvPr>
          <p:cNvSpPr>
            <a:spLocks noGrp="1"/>
          </p:cNvSpPr>
          <p:nvPr>
            <p:ph type="title"/>
          </p:nvPr>
        </p:nvSpPr>
        <p:spPr/>
        <p:txBody>
          <a:bodyPr/>
          <a:lstStyle/>
          <a:p>
            <a:r>
              <a:rPr lang="en-US" dirty="0"/>
              <a:t>intervals</a:t>
            </a:r>
          </a:p>
        </p:txBody>
      </p:sp>
      <p:sp>
        <p:nvSpPr>
          <p:cNvPr id="4" name="Rectangle 1">
            <a:extLst>
              <a:ext uri="{FF2B5EF4-FFF2-40B4-BE49-F238E27FC236}">
                <a16:creationId xmlns:a16="http://schemas.microsoft.com/office/drawing/2014/main" id="{750C8C5F-72AF-487C-BD77-2EE7BE958AD9}"/>
              </a:ext>
            </a:extLst>
          </p:cNvPr>
          <p:cNvSpPr>
            <a:spLocks noChangeArrowheads="1"/>
          </p:cNvSpPr>
          <p:nvPr/>
        </p:nvSpPr>
        <p:spPr bwMode="auto">
          <a:xfrm>
            <a:off x="1024128" y="2084832"/>
            <a:ext cx="5597686"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next_year</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today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years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today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next_year</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366</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F700D2D-CB36-48C9-B15D-D21D7BB14184}"/>
              </a:ext>
            </a:extLst>
          </p:cNvPr>
          <p:cNvSpPr>
            <a:spLocks noChangeArrowheads="1"/>
          </p:cNvSpPr>
          <p:nvPr/>
        </p:nvSpPr>
        <p:spPr bwMode="auto">
          <a:xfrm>
            <a:off x="63680" y="3584448"/>
            <a:ext cx="12128320"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today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next_year</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days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Note: method with signature '</a:t>
            </a:r>
            <a:r>
              <a:rPr kumimoji="0" lang="en-US" altLang="en-US" sz="2200" b="0" i="1" u="none" strike="noStrike" cap="none" normalizeH="0" baseline="0" dirty="0" err="1">
                <a:ln>
                  <a:noFill/>
                </a:ln>
                <a:solidFill>
                  <a:srgbClr val="60A0B0"/>
                </a:solidFill>
                <a:effectLst/>
                <a:latin typeface="Consolas" panose="020B0609020204030204" pitchFamily="49" charset="0"/>
              </a:rPr>
              <a:t>Timespan#Timespan</a:t>
            </a:r>
            <a:r>
              <a:rPr kumimoji="0" lang="en-US" altLang="en-US" sz="2200" b="0" i="1" u="none" strike="noStrike" cap="none" normalizeH="0" baseline="0" dirty="0">
                <a:ln>
                  <a:noFill/>
                </a:ln>
                <a:solidFill>
                  <a:srgbClr val="60A0B0"/>
                </a:solidFill>
                <a:effectLst/>
                <a:latin typeface="Consolas" panose="020B0609020204030204" pitchFamily="49" charset="0"/>
              </a:rPr>
              <a:t>' chosen for function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target signature '</a:t>
            </a:r>
            <a:r>
              <a:rPr kumimoji="0" lang="en-US" altLang="en-US" sz="2200" b="0" i="1" u="none" strike="noStrike" cap="none" normalizeH="0" baseline="0" dirty="0" err="1">
                <a:ln>
                  <a:noFill/>
                </a:ln>
                <a:solidFill>
                  <a:srgbClr val="60A0B0"/>
                </a:solidFill>
                <a:effectLst/>
                <a:latin typeface="Consolas" panose="020B0609020204030204" pitchFamily="49" charset="0"/>
              </a:rPr>
              <a:t>Interval#Period</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a:t>
            </a:r>
            <a:r>
              <a:rPr kumimoji="0" lang="en-US" altLang="en-US" sz="2200" b="0" i="1" u="none" strike="noStrike" cap="none" normalizeH="0" baseline="0" dirty="0" err="1">
                <a:ln>
                  <a:noFill/>
                </a:ln>
                <a:solidFill>
                  <a:srgbClr val="60A0B0"/>
                </a:solidFill>
                <a:effectLst/>
                <a:latin typeface="Consolas" panose="020B0609020204030204" pitchFamily="49" charset="0"/>
              </a:rPr>
              <a:t>Interval#ANY</a:t>
            </a:r>
            <a:r>
              <a:rPr kumimoji="0" lang="en-US" altLang="en-US" sz="2200" b="0" i="1" u="none" strike="noStrike" cap="none" normalizeH="0" baseline="0" dirty="0">
                <a:ln>
                  <a:noFill/>
                </a:ln>
                <a:solidFill>
                  <a:srgbClr val="60A0B0"/>
                </a:solidFill>
                <a:effectLst/>
                <a:latin typeface="Consolas" panose="020B0609020204030204" pitchFamily="49" charset="0"/>
              </a:rPr>
              <a:t>", "</a:t>
            </a:r>
            <a:r>
              <a:rPr kumimoji="0" lang="en-US" altLang="en-US" sz="2200" b="0" i="1" u="none" strike="noStrike" cap="none" normalizeH="0" baseline="0" dirty="0" err="1">
                <a:ln>
                  <a:noFill/>
                </a:ln>
                <a:solidFill>
                  <a:srgbClr val="60A0B0"/>
                </a:solidFill>
                <a:effectLst/>
                <a:latin typeface="Consolas" panose="020B0609020204030204" pitchFamily="49" charset="0"/>
              </a:rPr>
              <a:t>ANY#Period</a:t>
            </a:r>
            <a:r>
              <a:rPr kumimoji="0" lang="en-US" altLang="en-US" sz="2200" b="0" i="1" u="none" strike="noStrike" cap="none" normalizeH="0" baseline="0" dirty="0">
                <a:ln>
                  <a:noFill/>
                </a:ln>
                <a:solidFill>
                  <a:srgbClr val="60A0B0"/>
                </a:solidFill>
                <a:effectLst/>
                <a:latin typeface="Consolas" panose="020B0609020204030204" pitchFamily="49" charset="0"/>
              </a:rPr>
              <a:t>" would also be valid</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366</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664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0D97-D207-4660-B74C-9C8250477C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A81DC53-19A6-4884-9925-619E15461524}"/>
              </a:ext>
            </a:extLst>
          </p:cNvPr>
          <p:cNvSpPr>
            <a:spLocks noGrp="1"/>
          </p:cNvSpPr>
          <p:nvPr>
            <p:ph idx="1"/>
          </p:nvPr>
        </p:nvSpPr>
        <p:spPr>
          <a:xfrm>
            <a:off x="1024127" y="1945341"/>
            <a:ext cx="9720073" cy="475130"/>
          </a:xfrm>
        </p:spPr>
        <p:txBody>
          <a:bodyPr/>
          <a:lstStyle/>
          <a:p>
            <a:pPr marL="0" indent="0">
              <a:buNone/>
            </a:pPr>
            <a:r>
              <a:rPr lang="en-US" sz="2400" dirty="0"/>
              <a:t>The allowed arithmetic operations between pairs of date/time classes.</a:t>
            </a:r>
            <a:endParaRPr lang="en-US" dirty="0"/>
          </a:p>
        </p:txBody>
      </p:sp>
      <p:pic>
        <p:nvPicPr>
          <p:cNvPr id="35842" name="Picture 2" descr="The allowed arithmetic operations between pairs of date/time classes.">
            <a:extLst>
              <a:ext uri="{FF2B5EF4-FFF2-40B4-BE49-F238E27FC236}">
                <a16:creationId xmlns:a16="http://schemas.microsoft.com/office/drawing/2014/main" id="{40E1592A-2F7E-429A-A9DB-562561EAF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3" y="2420471"/>
            <a:ext cx="11167874" cy="426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12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6B31-F0D9-4469-9E1F-8753E094D2D3}"/>
              </a:ext>
            </a:extLst>
          </p:cNvPr>
          <p:cNvSpPr>
            <a:spLocks noGrp="1"/>
          </p:cNvSpPr>
          <p:nvPr>
            <p:ph type="title"/>
          </p:nvPr>
        </p:nvSpPr>
        <p:spPr/>
        <p:txBody>
          <a:bodyPr/>
          <a:lstStyle/>
          <a:p>
            <a:r>
              <a:rPr lang="en-US" dirty="0"/>
              <a:t>Creating date/times</a:t>
            </a:r>
          </a:p>
        </p:txBody>
      </p:sp>
      <p:sp>
        <p:nvSpPr>
          <p:cNvPr id="4" name="Rectangle 1">
            <a:extLst>
              <a:ext uri="{FF2B5EF4-FFF2-40B4-BE49-F238E27FC236}">
                <a16:creationId xmlns:a16="http://schemas.microsoft.com/office/drawing/2014/main" id="{4C517D06-BCB3-4A1A-B70D-A3B79083CEE3}"/>
              </a:ext>
            </a:extLst>
          </p:cNvPr>
          <p:cNvSpPr>
            <a:spLocks noChangeArrowheads="1"/>
          </p:cNvSpPr>
          <p:nvPr/>
        </p:nvSpPr>
        <p:spPr bwMode="auto">
          <a:xfrm>
            <a:off x="1024128" y="2618412"/>
            <a:ext cx="5522346" cy="215475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today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"2020-01-15"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now</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"2020-01-15 18:47:27 UTC"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31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B45354-5977-4D38-9DDF-24FC183A1D32}"/>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8AC9D5E-EA2A-4046-9D10-E6B7694E7AAA}"/>
              </a:ext>
            </a:extLst>
          </p:cNvPr>
          <p:cNvSpPr/>
          <p:nvPr/>
        </p:nvSpPr>
        <p:spPr>
          <a:xfrm>
            <a:off x="0" y="1"/>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5583C7-94A6-47C8-96F8-8D96F90B3FBD}"/>
              </a:ext>
            </a:extLst>
          </p:cNvPr>
          <p:cNvSpPr txBox="1">
            <a:spLocks/>
          </p:cNvSpPr>
          <p:nvPr/>
        </p:nvSpPr>
        <p:spPr>
          <a:xfrm>
            <a:off x="665539" y="5358385"/>
            <a:ext cx="9720072" cy="1499616"/>
          </a:xfrm>
          <a:prstGeom prst="rect">
            <a:avLst/>
          </a:prstGeom>
        </p:spPr>
        <p:txBody>
          <a:bodyP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time spans</a:t>
            </a:r>
          </a:p>
        </p:txBody>
      </p:sp>
    </p:spTree>
    <p:extLst>
      <p:ext uri="{BB962C8B-B14F-4D97-AF65-F5344CB8AC3E}">
        <p14:creationId xmlns:p14="http://schemas.microsoft.com/office/powerpoint/2010/main" val="2157100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1516-56C5-4A5F-BC33-1F1CA593B6BC}"/>
              </a:ext>
            </a:extLst>
          </p:cNvPr>
          <p:cNvSpPr>
            <a:spLocks noGrp="1"/>
          </p:cNvSpPr>
          <p:nvPr>
            <p:ph type="title"/>
          </p:nvPr>
        </p:nvSpPr>
        <p:spPr/>
        <p:txBody>
          <a:bodyPr/>
          <a:lstStyle/>
          <a:p>
            <a:r>
              <a:rPr lang="en-US" dirty="0"/>
              <a:t>Time zones</a:t>
            </a:r>
          </a:p>
        </p:txBody>
      </p:sp>
      <p:sp>
        <p:nvSpPr>
          <p:cNvPr id="4" name="Rectangle 3">
            <a:extLst>
              <a:ext uri="{FF2B5EF4-FFF2-40B4-BE49-F238E27FC236}">
                <a16:creationId xmlns:a16="http://schemas.microsoft.com/office/drawing/2014/main" id="{15C3D68C-BC56-452B-9C0A-3595E659F082}"/>
              </a:ext>
            </a:extLst>
          </p:cNvPr>
          <p:cNvSpPr/>
          <p:nvPr/>
        </p:nvSpPr>
        <p:spPr>
          <a:xfrm>
            <a:off x="7795655" y="927802"/>
            <a:ext cx="4261872" cy="461665"/>
          </a:xfrm>
          <a:prstGeom prst="rect">
            <a:avLst/>
          </a:prstGeom>
        </p:spPr>
        <p:txBody>
          <a:bodyPr wrap="none">
            <a:spAutoFit/>
          </a:bodyPr>
          <a:lstStyle/>
          <a:p>
            <a:r>
              <a:rPr lang="en-US" sz="2400" dirty="0">
                <a:hlinkClick r:id="rId3"/>
              </a:rPr>
              <a:t>http://www.iana.org/time-zones</a:t>
            </a:r>
            <a:r>
              <a:rPr lang="en-US" sz="2400" dirty="0"/>
              <a:t> </a:t>
            </a:r>
          </a:p>
        </p:txBody>
      </p:sp>
      <p:pic>
        <p:nvPicPr>
          <p:cNvPr id="36866" name="Picture 2" descr="Image result for time zone map">
            <a:extLst>
              <a:ext uri="{FF2B5EF4-FFF2-40B4-BE49-F238E27FC236}">
                <a16:creationId xmlns:a16="http://schemas.microsoft.com/office/drawing/2014/main" id="{473573F6-CF17-4F74-AE1D-40C9AA19959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01153" y="1664863"/>
            <a:ext cx="7189694" cy="503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59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9A5E-EE3B-4F7D-9BBC-FEE8E700A480}"/>
              </a:ext>
            </a:extLst>
          </p:cNvPr>
          <p:cNvSpPr>
            <a:spLocks noGrp="1"/>
          </p:cNvSpPr>
          <p:nvPr>
            <p:ph type="title"/>
          </p:nvPr>
        </p:nvSpPr>
        <p:spPr/>
        <p:txBody>
          <a:bodyPr/>
          <a:lstStyle/>
          <a:p>
            <a:r>
              <a:rPr lang="en-US" dirty="0" err="1"/>
              <a:t>Sys.timezone</a:t>
            </a:r>
            <a:r>
              <a:rPr lang="en-US" dirty="0"/>
              <a:t>()</a:t>
            </a:r>
          </a:p>
        </p:txBody>
      </p:sp>
      <p:sp>
        <p:nvSpPr>
          <p:cNvPr id="4" name="Rectangle 1">
            <a:extLst>
              <a:ext uri="{FF2B5EF4-FFF2-40B4-BE49-F238E27FC236}">
                <a16:creationId xmlns:a16="http://schemas.microsoft.com/office/drawing/2014/main" id="{2CE0EACE-9936-4A63-A21F-0EC3B6FD570B}"/>
              </a:ext>
            </a:extLst>
          </p:cNvPr>
          <p:cNvSpPr>
            <a:spLocks noChangeArrowheads="1"/>
          </p:cNvSpPr>
          <p:nvPr/>
        </p:nvSpPr>
        <p:spPr bwMode="auto">
          <a:xfrm>
            <a:off x="1024128" y="2084832"/>
            <a:ext cx="2548775"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Sys.timezone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"UTC"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F472C09-799F-4B8F-89FC-7682D0D087B1}"/>
              </a:ext>
            </a:extLst>
          </p:cNvPr>
          <p:cNvSpPr>
            <a:spLocks noChangeArrowheads="1"/>
          </p:cNvSpPr>
          <p:nvPr/>
        </p:nvSpPr>
        <p:spPr bwMode="auto">
          <a:xfrm>
            <a:off x="1024128" y="3429000"/>
            <a:ext cx="10195099"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OlsonNames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607</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head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OlsonNames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"Africa/Abidjan" "Africa/Accra" "Africa/</a:t>
            </a:r>
            <a:r>
              <a:rPr kumimoji="0" lang="en-US" altLang="en-US" sz="2400" b="0" i="1" u="none" strike="noStrike" cap="none" normalizeH="0" baseline="0" dirty="0" err="1">
                <a:ln>
                  <a:noFill/>
                </a:ln>
                <a:solidFill>
                  <a:srgbClr val="60A0B0"/>
                </a:solidFill>
                <a:effectLst/>
                <a:latin typeface="Consolas" panose="020B0609020204030204" pitchFamily="49" charset="0"/>
              </a:rPr>
              <a:t>Addis_Ababa</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[4] "Africa/Algiers" "Africa/Asmara" "Africa/</a:t>
            </a:r>
            <a:r>
              <a:rPr kumimoji="0" lang="en-US" altLang="en-US" sz="2400" b="0" i="1" u="none" strike="noStrike" cap="none" normalizeH="0" baseline="0" dirty="0" err="1">
                <a:ln>
                  <a:noFill/>
                </a:ln>
                <a:solidFill>
                  <a:srgbClr val="60A0B0"/>
                </a:solidFill>
                <a:effectLst/>
                <a:latin typeface="Consolas" panose="020B0609020204030204" pitchFamily="49" charset="0"/>
              </a:rPr>
              <a:t>Asmera</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140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403-D507-47AD-BB77-0FC77B8B9933}"/>
              </a:ext>
            </a:extLst>
          </p:cNvPr>
          <p:cNvSpPr>
            <a:spLocks noGrp="1"/>
          </p:cNvSpPr>
          <p:nvPr>
            <p:ph type="title"/>
          </p:nvPr>
        </p:nvSpPr>
        <p:spPr/>
        <p:txBody>
          <a:bodyPr/>
          <a:lstStyle/>
          <a:p>
            <a:r>
              <a:rPr lang="en-US" dirty="0" err="1"/>
              <a:t>Tz</a:t>
            </a:r>
            <a:r>
              <a:rPr lang="en-US" dirty="0"/>
              <a:t> controls printing</a:t>
            </a:r>
          </a:p>
        </p:txBody>
      </p:sp>
      <p:sp>
        <p:nvSpPr>
          <p:cNvPr id="4" name="Rectangle 1">
            <a:extLst>
              <a:ext uri="{FF2B5EF4-FFF2-40B4-BE49-F238E27FC236}">
                <a16:creationId xmlns:a16="http://schemas.microsoft.com/office/drawing/2014/main" id="{02600EF6-927D-4658-B428-E8A3B48E34EF}"/>
              </a:ext>
            </a:extLst>
          </p:cNvPr>
          <p:cNvSpPr>
            <a:spLocks noChangeArrowheads="1"/>
          </p:cNvSpPr>
          <p:nvPr/>
        </p:nvSpPr>
        <p:spPr bwMode="auto">
          <a:xfrm>
            <a:off x="1024128" y="2171291"/>
            <a:ext cx="10106934"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(x1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ymd_hms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"2020-06-01 12:00:00"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tz</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"America/</a:t>
            </a:r>
            <a:r>
              <a:rPr kumimoji="0" lang="en-US" altLang="en-US" sz="2200" b="0" i="0" u="none" strike="noStrike" cap="none" normalizeH="0" baseline="0" dirty="0" err="1">
                <a:ln>
                  <a:noFill/>
                </a:ln>
                <a:solidFill>
                  <a:srgbClr val="4070A0"/>
                </a:solidFill>
                <a:effectLst/>
                <a:latin typeface="Consolas" panose="020B0609020204030204" pitchFamily="49" charset="0"/>
              </a:rPr>
              <a:t>New_York</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"2015-06-01 12:00:00 EDT"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lvl="0" defTabSz="914400" eaLnBrk="0" fontAlgn="base" hangingPunct="0">
              <a:spcBef>
                <a:spcPct val="0"/>
              </a:spcBef>
              <a:spcAft>
                <a:spcPct val="0"/>
              </a:spcAft>
            </a:pPr>
            <a:r>
              <a:rPr kumimoji="0" lang="en-US" altLang="en-US" sz="2200" b="0" i="0" u="none" strike="noStrike" cap="none" normalizeH="0" baseline="0" dirty="0">
                <a:ln>
                  <a:noFill/>
                </a:ln>
                <a:solidFill>
                  <a:srgbClr val="4183C4"/>
                </a:solidFill>
                <a:effectLst/>
                <a:latin typeface="Consolas" panose="020B0609020204030204" pitchFamily="49" charset="0"/>
              </a:rPr>
              <a:t>(x2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ymd_hms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a:t>
            </a:r>
            <a:r>
              <a:rPr lang="en-US" altLang="en-US" sz="2200" dirty="0">
                <a:solidFill>
                  <a:srgbClr val="4070A0"/>
                </a:solidFill>
                <a:latin typeface="Consolas" panose="020B0609020204030204" pitchFamily="49" charset="0"/>
              </a:rPr>
              <a:t>20</a:t>
            </a:r>
            <a:r>
              <a:rPr kumimoji="0" lang="en-US" altLang="en-US" sz="2200" b="0" i="0" u="none" strike="noStrike" cap="none" normalizeH="0" baseline="0" dirty="0">
                <a:ln>
                  <a:noFill/>
                </a:ln>
                <a:solidFill>
                  <a:srgbClr val="4070A0"/>
                </a:solidFill>
                <a:effectLst/>
                <a:latin typeface="Consolas" panose="020B0609020204030204" pitchFamily="49" charset="0"/>
              </a:rPr>
              <a:t>-06-01 18:00:00"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tz</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"Europe/Copenhagen"</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"2015-06-01 18:00:00 CEST"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lvl="0" defTabSz="914400" eaLnBrk="0" fontAlgn="base" hangingPunct="0">
              <a:spcBef>
                <a:spcPct val="0"/>
              </a:spcBef>
              <a:spcAft>
                <a:spcPct val="0"/>
              </a:spcAft>
            </a:pPr>
            <a:r>
              <a:rPr kumimoji="0" lang="en-US" altLang="en-US" sz="2200" b="0" i="0" u="none" strike="noStrike" cap="none" normalizeH="0" baseline="0" dirty="0">
                <a:ln>
                  <a:noFill/>
                </a:ln>
                <a:solidFill>
                  <a:srgbClr val="4183C4"/>
                </a:solidFill>
                <a:effectLst/>
                <a:latin typeface="Consolas" panose="020B0609020204030204" pitchFamily="49" charset="0"/>
              </a:rPr>
              <a:t>(x3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ymd_hms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a:t>
            </a:r>
            <a:r>
              <a:rPr lang="en-US" altLang="en-US" sz="2200" dirty="0">
                <a:solidFill>
                  <a:srgbClr val="4070A0"/>
                </a:solidFill>
                <a:latin typeface="Consolas" panose="020B0609020204030204" pitchFamily="49" charset="0"/>
              </a:rPr>
              <a:t>20</a:t>
            </a:r>
            <a:r>
              <a:rPr kumimoji="0" lang="en-US" altLang="en-US" sz="2200" b="0" i="0" u="none" strike="noStrike" cap="none" normalizeH="0" baseline="0" dirty="0">
                <a:ln>
                  <a:noFill/>
                </a:ln>
                <a:solidFill>
                  <a:srgbClr val="4070A0"/>
                </a:solidFill>
                <a:effectLst/>
                <a:latin typeface="Consolas" panose="020B0609020204030204" pitchFamily="49" charset="0"/>
              </a:rPr>
              <a:t>-06-02 04:00:00"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tz</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"Pacific/Auckland"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"2015-06-02 04:00:00 NZST"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5C2F954-140C-4007-AE49-DE7F31B9CAED}"/>
              </a:ext>
            </a:extLst>
          </p:cNvPr>
          <p:cNvSpPr>
            <a:spLocks noChangeArrowheads="1"/>
          </p:cNvSpPr>
          <p:nvPr/>
        </p:nvSpPr>
        <p:spPr bwMode="auto">
          <a:xfrm>
            <a:off x="1024128" y="4597503"/>
            <a:ext cx="10106934"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x1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x2</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Time difference of 0 secs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x1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Time difference of 0 secs</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20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1CC9-D909-4953-8775-5E00B70F9EA6}"/>
              </a:ext>
            </a:extLst>
          </p:cNvPr>
          <p:cNvSpPr>
            <a:spLocks noGrp="1"/>
          </p:cNvSpPr>
          <p:nvPr>
            <p:ph type="title"/>
          </p:nvPr>
        </p:nvSpPr>
        <p:spPr/>
        <p:txBody>
          <a:bodyPr/>
          <a:lstStyle/>
          <a:p>
            <a:r>
              <a:rPr lang="en-US" sz="5400" dirty="0">
                <a:solidFill>
                  <a:schemeClr val="tx1"/>
                </a:solidFill>
              </a:rPr>
              <a:t>UTC (Coordinated Universal Time)</a:t>
            </a:r>
            <a:endParaRPr lang="en-US" dirty="0"/>
          </a:p>
        </p:txBody>
      </p:sp>
      <p:sp>
        <p:nvSpPr>
          <p:cNvPr id="4" name="Rectangle 1">
            <a:extLst>
              <a:ext uri="{FF2B5EF4-FFF2-40B4-BE49-F238E27FC236}">
                <a16:creationId xmlns:a16="http://schemas.microsoft.com/office/drawing/2014/main" id="{5F97AFB9-1993-465D-9170-3028A0658567}"/>
              </a:ext>
            </a:extLst>
          </p:cNvPr>
          <p:cNvSpPr>
            <a:spLocks noChangeArrowheads="1"/>
          </p:cNvSpPr>
          <p:nvPr/>
        </p:nvSpPr>
        <p:spPr bwMode="auto">
          <a:xfrm>
            <a:off x="1024128" y="2281089"/>
            <a:ext cx="9173986"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x4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(x1, x2, x3)</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x4</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lvl="0" defTabSz="914400" eaLnBrk="0" fontAlgn="base" hangingPunct="0">
              <a:spcBef>
                <a:spcPct val="0"/>
              </a:spcBef>
              <a:spcAft>
                <a:spcPct val="0"/>
              </a:spcAft>
            </a:pPr>
            <a:r>
              <a:rPr kumimoji="0" lang="en-US" altLang="en-US" sz="2200" b="0" i="1" u="none" strike="noStrike" cap="none" normalizeH="0" baseline="0" dirty="0">
                <a:ln>
                  <a:noFill/>
                </a:ln>
                <a:solidFill>
                  <a:srgbClr val="60A0B0"/>
                </a:solidFill>
                <a:effectLst/>
                <a:latin typeface="Consolas" panose="020B0609020204030204" pitchFamily="49" charset="0"/>
              </a:rPr>
              <a:t>#&gt; [1] "2020-06-01 12:00:00 CST" "20</a:t>
            </a:r>
            <a:r>
              <a:rPr lang="en-US" altLang="en-US" sz="2200" i="1" dirty="0">
                <a:solidFill>
                  <a:srgbClr val="60A0B0"/>
                </a:solidFill>
                <a:latin typeface="Consolas" panose="020B0609020204030204" pitchFamily="49" charset="0"/>
              </a:rPr>
              <a:t>20</a:t>
            </a:r>
            <a:r>
              <a:rPr kumimoji="0" lang="en-US" altLang="en-US" sz="2200" b="0" i="1" u="none" strike="noStrike" cap="none" normalizeH="0" baseline="0" dirty="0">
                <a:ln>
                  <a:noFill/>
                </a:ln>
                <a:solidFill>
                  <a:srgbClr val="60A0B0"/>
                </a:solidFill>
                <a:effectLst/>
                <a:latin typeface="Consolas" panose="020B0609020204030204" pitchFamily="49" charset="0"/>
              </a:rPr>
              <a:t>-06-01 12:00:00 </a:t>
            </a:r>
            <a:r>
              <a:rPr lang="en-US" altLang="en-US" sz="2200" i="1" dirty="0">
                <a:solidFill>
                  <a:srgbClr val="60A0B0"/>
                </a:solidFill>
                <a:latin typeface="Consolas" panose="020B0609020204030204" pitchFamily="49" charset="0"/>
              </a:rPr>
              <a:t>CST</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lvl="0" defTabSz="914400" eaLnBrk="0" fontAlgn="base" hangingPunct="0">
              <a:spcBef>
                <a:spcPct val="0"/>
              </a:spcBef>
              <a:spcAft>
                <a:spcPct val="0"/>
              </a:spcAft>
            </a:pPr>
            <a:r>
              <a:rPr kumimoji="0" lang="en-US" altLang="en-US" sz="2200" b="0" i="1" u="none" strike="noStrike" cap="none" normalizeH="0" baseline="0" dirty="0">
                <a:ln>
                  <a:noFill/>
                </a:ln>
                <a:solidFill>
                  <a:srgbClr val="60A0B0"/>
                </a:solidFill>
                <a:effectLst/>
                <a:latin typeface="Consolas" panose="020B0609020204030204" pitchFamily="49" charset="0"/>
              </a:rPr>
              <a:t>#&gt; [3] "20</a:t>
            </a:r>
            <a:r>
              <a:rPr lang="en-US" altLang="en-US" sz="2200" i="1" dirty="0">
                <a:solidFill>
                  <a:srgbClr val="60A0B0"/>
                </a:solidFill>
                <a:latin typeface="Consolas" panose="020B0609020204030204" pitchFamily="49" charset="0"/>
              </a:rPr>
              <a:t>20</a:t>
            </a:r>
            <a:r>
              <a:rPr kumimoji="0" lang="en-US" altLang="en-US" sz="2200" b="0" i="1" u="none" strike="noStrike" cap="none" normalizeH="0" baseline="0" dirty="0">
                <a:ln>
                  <a:noFill/>
                </a:ln>
                <a:solidFill>
                  <a:srgbClr val="60A0B0"/>
                </a:solidFill>
                <a:effectLst/>
                <a:latin typeface="Consolas" panose="020B0609020204030204" pitchFamily="49" charset="0"/>
              </a:rPr>
              <a:t>-06-01 12:00:00 </a:t>
            </a:r>
            <a:r>
              <a:rPr lang="en-US" altLang="en-US" sz="2200" i="1" dirty="0">
                <a:solidFill>
                  <a:srgbClr val="60A0B0"/>
                </a:solidFill>
                <a:latin typeface="Consolas" panose="020B0609020204030204" pitchFamily="49" charset="0"/>
              </a:rPr>
              <a:t>CST </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111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4849-ABA0-4464-BFB9-4D8B98DFAD7E}"/>
              </a:ext>
            </a:extLst>
          </p:cNvPr>
          <p:cNvSpPr>
            <a:spLocks noGrp="1"/>
          </p:cNvSpPr>
          <p:nvPr>
            <p:ph type="title"/>
          </p:nvPr>
        </p:nvSpPr>
        <p:spPr/>
        <p:txBody>
          <a:bodyPr/>
          <a:lstStyle/>
          <a:p>
            <a:r>
              <a:rPr lang="en-US" dirty="0"/>
              <a:t>change the time zone</a:t>
            </a:r>
          </a:p>
        </p:txBody>
      </p:sp>
      <p:sp>
        <p:nvSpPr>
          <p:cNvPr id="3" name="Content Placeholder 2">
            <a:extLst>
              <a:ext uri="{FF2B5EF4-FFF2-40B4-BE49-F238E27FC236}">
                <a16:creationId xmlns:a16="http://schemas.microsoft.com/office/drawing/2014/main" id="{758EDC6D-EF26-480A-84CF-5DB66DF1AE93}"/>
              </a:ext>
            </a:extLst>
          </p:cNvPr>
          <p:cNvSpPr>
            <a:spLocks noGrp="1"/>
          </p:cNvSpPr>
          <p:nvPr>
            <p:ph idx="1"/>
          </p:nvPr>
        </p:nvSpPr>
        <p:spPr>
          <a:xfrm>
            <a:off x="1024127" y="2084832"/>
            <a:ext cx="9720073" cy="493776"/>
          </a:xfrm>
        </p:spPr>
        <p:txBody>
          <a:bodyPr>
            <a:normAutofit/>
          </a:bodyPr>
          <a:lstStyle/>
          <a:p>
            <a:pPr marL="457200" indent="-457200">
              <a:buFont typeface="+mj-lt"/>
              <a:buAutoNum type="arabicPeriod"/>
            </a:pPr>
            <a:r>
              <a:rPr lang="en-US" sz="2400" dirty="0"/>
              <a:t>Keep the instant in time the same, and change how it’s displayed. </a:t>
            </a:r>
          </a:p>
        </p:txBody>
      </p:sp>
      <p:sp>
        <p:nvSpPr>
          <p:cNvPr id="4" name="Rectangle 1">
            <a:extLst>
              <a:ext uri="{FF2B5EF4-FFF2-40B4-BE49-F238E27FC236}">
                <a16:creationId xmlns:a16="http://schemas.microsoft.com/office/drawing/2014/main" id="{A0B24305-7F55-4F36-B283-469D3CA1DB65}"/>
              </a:ext>
            </a:extLst>
          </p:cNvPr>
          <p:cNvSpPr>
            <a:spLocks noChangeArrowheads="1"/>
          </p:cNvSpPr>
          <p:nvPr/>
        </p:nvSpPr>
        <p:spPr bwMode="auto">
          <a:xfrm>
            <a:off x="743573" y="2578608"/>
            <a:ext cx="10704854"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x4a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with_tz</a:t>
            </a:r>
            <a:r>
              <a:rPr kumimoji="0" lang="en-US" altLang="en-US" sz="2400" b="0" i="0" u="none" strike="noStrike" cap="none" normalizeH="0" baseline="0" dirty="0">
                <a:ln>
                  <a:noFill/>
                </a:ln>
                <a:solidFill>
                  <a:srgbClr val="4183C4"/>
                </a:solidFill>
                <a:effectLst/>
                <a:latin typeface="Consolas" panose="020B0609020204030204" pitchFamily="49" charset="0"/>
              </a:rPr>
              <a:t>(x4, </a:t>
            </a:r>
            <a:r>
              <a:rPr kumimoji="0" lang="en-US" altLang="en-US" sz="2400" b="0" i="0" u="none" strike="noStrike" cap="none" normalizeH="0" baseline="0" dirty="0" err="1">
                <a:ln>
                  <a:noFill/>
                </a:ln>
                <a:solidFill>
                  <a:srgbClr val="902000"/>
                </a:solidFill>
                <a:effectLst/>
                <a:latin typeface="Consolas" panose="020B0609020204030204" pitchFamily="49" charset="0"/>
              </a:rPr>
              <a:t>tzone</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"Australia/</a:t>
            </a:r>
            <a:r>
              <a:rPr kumimoji="0" lang="en-US" altLang="en-US" sz="2400" b="0" i="0" u="none" strike="noStrike" cap="none" normalizeH="0" baseline="0" dirty="0" err="1">
                <a:ln>
                  <a:noFill/>
                </a:ln>
                <a:solidFill>
                  <a:srgbClr val="4070A0"/>
                </a:solidFill>
                <a:effectLst/>
                <a:latin typeface="Consolas" panose="020B0609020204030204" pitchFamily="49" charset="0"/>
              </a:rPr>
              <a:t>Lord_Howe</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x4a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"2015-06-02 02:30:00 +1030" "2015-06-02 02:30:00 +1030"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 "2015-06-02 02:30:00 +1030"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x4a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Time differences in secs</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#&gt; [1] 0 0 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3867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C375-CD10-4B84-A35C-AFD1D3334AE6}"/>
              </a:ext>
            </a:extLst>
          </p:cNvPr>
          <p:cNvSpPr>
            <a:spLocks noGrp="1"/>
          </p:cNvSpPr>
          <p:nvPr>
            <p:ph type="title"/>
          </p:nvPr>
        </p:nvSpPr>
        <p:spPr/>
        <p:txBody>
          <a:bodyPr/>
          <a:lstStyle/>
          <a:p>
            <a:r>
              <a:rPr lang="en-US" dirty="0"/>
              <a:t>change the time zone</a:t>
            </a:r>
          </a:p>
        </p:txBody>
      </p:sp>
      <p:sp>
        <p:nvSpPr>
          <p:cNvPr id="3" name="Content Placeholder 2">
            <a:extLst>
              <a:ext uri="{FF2B5EF4-FFF2-40B4-BE49-F238E27FC236}">
                <a16:creationId xmlns:a16="http://schemas.microsoft.com/office/drawing/2014/main" id="{A5C4D6E3-5063-413C-B41D-A05674F4C684}"/>
              </a:ext>
            </a:extLst>
          </p:cNvPr>
          <p:cNvSpPr>
            <a:spLocks noGrp="1"/>
          </p:cNvSpPr>
          <p:nvPr>
            <p:ph idx="1"/>
          </p:nvPr>
        </p:nvSpPr>
        <p:spPr/>
        <p:txBody>
          <a:bodyPr>
            <a:normAutofit/>
          </a:bodyPr>
          <a:lstStyle/>
          <a:p>
            <a:pPr marL="457200" indent="-457200">
              <a:buFont typeface="+mj-lt"/>
              <a:buAutoNum type="arabicPeriod" startAt="2"/>
            </a:pPr>
            <a:r>
              <a:rPr lang="en-US" sz="2400" dirty="0"/>
              <a:t>Change the underlying instant in time</a:t>
            </a:r>
          </a:p>
        </p:txBody>
      </p:sp>
      <p:sp>
        <p:nvSpPr>
          <p:cNvPr id="4" name="Rectangle 1">
            <a:extLst>
              <a:ext uri="{FF2B5EF4-FFF2-40B4-BE49-F238E27FC236}">
                <a16:creationId xmlns:a16="http://schemas.microsoft.com/office/drawing/2014/main" id="{B7519D1E-45EE-4437-B92F-270DDFD13D70}"/>
              </a:ext>
            </a:extLst>
          </p:cNvPr>
          <p:cNvSpPr>
            <a:spLocks noChangeArrowheads="1"/>
          </p:cNvSpPr>
          <p:nvPr/>
        </p:nvSpPr>
        <p:spPr bwMode="auto">
          <a:xfrm>
            <a:off x="986188" y="2865853"/>
            <a:ext cx="9795951"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x4b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force_tz</a:t>
            </a:r>
            <a:r>
              <a:rPr kumimoji="0" lang="en-US" altLang="en-US" sz="2200" b="0" i="0" u="none" strike="noStrike" cap="none" normalizeH="0" baseline="0" dirty="0">
                <a:ln>
                  <a:noFill/>
                </a:ln>
                <a:solidFill>
                  <a:srgbClr val="4183C4"/>
                </a:solidFill>
                <a:effectLst/>
                <a:latin typeface="Consolas" panose="020B0609020204030204" pitchFamily="49" charset="0"/>
              </a:rPr>
              <a:t>(x4, </a:t>
            </a:r>
            <a:r>
              <a:rPr kumimoji="0" lang="en-US" altLang="en-US" sz="2200" b="0" i="0" u="none" strike="noStrike" cap="none" normalizeH="0" baseline="0" dirty="0" err="1">
                <a:ln>
                  <a:noFill/>
                </a:ln>
                <a:solidFill>
                  <a:srgbClr val="902000"/>
                </a:solidFill>
                <a:effectLst/>
                <a:latin typeface="Consolas" panose="020B0609020204030204" pitchFamily="49" charset="0"/>
              </a:rPr>
              <a:t>tzone</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"Australia/</a:t>
            </a:r>
            <a:r>
              <a:rPr kumimoji="0" lang="en-US" altLang="en-US" sz="2200" b="0" i="0" u="none" strike="noStrike" cap="none" normalizeH="0" baseline="0" dirty="0" err="1">
                <a:ln>
                  <a:noFill/>
                </a:ln>
                <a:solidFill>
                  <a:srgbClr val="4070A0"/>
                </a:solidFill>
                <a:effectLst/>
                <a:latin typeface="Consolas" panose="020B0609020204030204" pitchFamily="49" charset="0"/>
              </a:rPr>
              <a:t>Lord_Howe</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x4b</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"2015-06-01 12:00:00 +1030" "2015-06-01 12:00:00 +1030"</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[3] "2015-06-01 12:00:00 +1030"</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x4b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x4</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Time differences in hours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-14.5 -14.5 -14.5</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21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BEF6-8274-4AAD-9B67-D9D70AC67E60}"/>
              </a:ext>
            </a:extLst>
          </p:cNvPr>
          <p:cNvSpPr>
            <a:spLocks noGrp="1"/>
          </p:cNvSpPr>
          <p:nvPr>
            <p:ph type="title"/>
          </p:nvPr>
        </p:nvSpPr>
        <p:spPr/>
        <p:txBody>
          <a:bodyPr/>
          <a:lstStyle/>
          <a:p>
            <a:r>
              <a:rPr lang="en-US" dirty="0"/>
              <a:t>Creating date/times</a:t>
            </a:r>
          </a:p>
        </p:txBody>
      </p:sp>
      <p:sp>
        <p:nvSpPr>
          <p:cNvPr id="3" name="Content Placeholder 2">
            <a:extLst>
              <a:ext uri="{FF2B5EF4-FFF2-40B4-BE49-F238E27FC236}">
                <a16:creationId xmlns:a16="http://schemas.microsoft.com/office/drawing/2014/main" id="{26D24BDC-8803-479B-8938-E1F2A1BE9004}"/>
              </a:ext>
            </a:extLst>
          </p:cNvPr>
          <p:cNvSpPr>
            <a:spLocks noGrp="1"/>
          </p:cNvSpPr>
          <p:nvPr>
            <p:ph idx="1"/>
          </p:nvPr>
        </p:nvSpPr>
        <p:spPr/>
        <p:txBody>
          <a:bodyPr>
            <a:normAutofit/>
          </a:bodyPr>
          <a:lstStyle/>
          <a:p>
            <a:pPr marL="341313" indent="-341313">
              <a:buFont typeface="Arial" panose="020B0604020202020204" pitchFamily="34" charset="0"/>
              <a:buChar char="•"/>
            </a:pPr>
            <a:r>
              <a:rPr lang="en-US" sz="2400" dirty="0"/>
              <a:t>From a string.</a:t>
            </a:r>
          </a:p>
          <a:p>
            <a:pPr marL="341313" indent="-341313">
              <a:buFont typeface="Arial" panose="020B0604020202020204" pitchFamily="34" charset="0"/>
              <a:buChar char="•"/>
            </a:pPr>
            <a:r>
              <a:rPr lang="en-US" sz="2400" dirty="0"/>
              <a:t>From individual date-time components.</a:t>
            </a:r>
          </a:p>
          <a:p>
            <a:pPr marL="341313" indent="-341313">
              <a:buFont typeface="Arial" panose="020B0604020202020204" pitchFamily="34" charset="0"/>
              <a:buChar char="•"/>
            </a:pPr>
            <a:r>
              <a:rPr lang="en-US" sz="2400" dirty="0"/>
              <a:t>From an existing date/time object.</a:t>
            </a:r>
          </a:p>
          <a:p>
            <a:pPr marL="341313" indent="-341313">
              <a:buFont typeface="Arial" panose="020B0604020202020204" pitchFamily="34" charset="0"/>
              <a:buChar char="•"/>
            </a:pPr>
            <a:endParaRPr lang="en-US" sz="2400" dirty="0"/>
          </a:p>
        </p:txBody>
      </p:sp>
    </p:spTree>
    <p:extLst>
      <p:ext uri="{BB962C8B-B14F-4D97-AF65-F5344CB8AC3E}">
        <p14:creationId xmlns:p14="http://schemas.microsoft.com/office/powerpoint/2010/main" val="324192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B3B5-66D8-4599-9E9D-D4EB946A65F7}"/>
              </a:ext>
            </a:extLst>
          </p:cNvPr>
          <p:cNvSpPr>
            <a:spLocks noGrp="1"/>
          </p:cNvSpPr>
          <p:nvPr>
            <p:ph type="title"/>
          </p:nvPr>
        </p:nvSpPr>
        <p:spPr/>
        <p:txBody>
          <a:bodyPr/>
          <a:lstStyle/>
          <a:p>
            <a:r>
              <a:rPr lang="en-US" dirty="0"/>
              <a:t>From strings</a:t>
            </a:r>
          </a:p>
        </p:txBody>
      </p:sp>
      <p:sp>
        <p:nvSpPr>
          <p:cNvPr id="4" name="Rectangle 1">
            <a:extLst>
              <a:ext uri="{FF2B5EF4-FFF2-40B4-BE49-F238E27FC236}">
                <a16:creationId xmlns:a16="http://schemas.microsoft.com/office/drawing/2014/main" id="{0FD3D9D4-12A4-4181-9C69-861AA61E2B79}"/>
              </a:ext>
            </a:extLst>
          </p:cNvPr>
          <p:cNvSpPr>
            <a:spLocks noChangeArrowheads="1"/>
          </p:cNvSpPr>
          <p:nvPr/>
        </p:nvSpPr>
        <p:spPr bwMode="auto">
          <a:xfrm>
            <a:off x="1024128" y="2084832"/>
            <a:ext cx="9720072" cy="32627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ymd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"2017-01-31"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"2017-01-31"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mdy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"January 31st, 2017"</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"2017-01-31"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dmy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"31-Jan-2017"</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"2017-01-31"</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7594225-9745-4254-8239-C7F9B78A4F1E}"/>
              </a:ext>
            </a:extLst>
          </p:cNvPr>
          <p:cNvSpPr>
            <a:spLocks noChangeArrowheads="1"/>
          </p:cNvSpPr>
          <p:nvPr/>
        </p:nvSpPr>
        <p:spPr bwMode="auto">
          <a:xfrm>
            <a:off x="1024128" y="5668397"/>
            <a:ext cx="3313408"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ymd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20170131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"2017-01-31"</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id="{974BB893-22A0-4F9B-A73B-FDF14094A390}"/>
              </a:ext>
            </a:extLst>
          </p:cNvPr>
          <p:cNvCxnSpPr/>
          <p:nvPr/>
        </p:nvCxnSpPr>
        <p:spPr>
          <a:xfrm>
            <a:off x="322729" y="2402541"/>
            <a:ext cx="70139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3CDB815-D6E1-4AE8-9D0F-970EBDDE3FC2}"/>
              </a:ext>
            </a:extLst>
          </p:cNvPr>
          <p:cNvCxnSpPr/>
          <p:nvPr/>
        </p:nvCxnSpPr>
        <p:spPr>
          <a:xfrm>
            <a:off x="295839" y="3505198"/>
            <a:ext cx="70139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8728CA-168E-46D8-B024-BBE0A0FB5557}"/>
              </a:ext>
            </a:extLst>
          </p:cNvPr>
          <p:cNvCxnSpPr/>
          <p:nvPr/>
        </p:nvCxnSpPr>
        <p:spPr>
          <a:xfrm>
            <a:off x="304803" y="4625791"/>
            <a:ext cx="70139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8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77FC-41C2-4D0A-BFD9-8845CA2091F6}"/>
              </a:ext>
            </a:extLst>
          </p:cNvPr>
          <p:cNvSpPr>
            <a:spLocks noGrp="1"/>
          </p:cNvSpPr>
          <p:nvPr>
            <p:ph type="title"/>
          </p:nvPr>
        </p:nvSpPr>
        <p:spPr/>
        <p:txBody>
          <a:bodyPr/>
          <a:lstStyle/>
          <a:p>
            <a:r>
              <a:rPr lang="en-US" dirty="0" err="1"/>
              <a:t>Ymd</a:t>
            </a:r>
            <a:r>
              <a:rPr lang="en-US" dirty="0"/>
              <a:t> and friends</a:t>
            </a:r>
          </a:p>
        </p:txBody>
      </p:sp>
      <p:sp>
        <p:nvSpPr>
          <p:cNvPr id="4" name="Rectangle 1">
            <a:extLst>
              <a:ext uri="{FF2B5EF4-FFF2-40B4-BE49-F238E27FC236}">
                <a16:creationId xmlns:a16="http://schemas.microsoft.com/office/drawing/2014/main" id="{584D7678-879A-4300-908A-E1328F238166}"/>
              </a:ext>
            </a:extLst>
          </p:cNvPr>
          <p:cNvSpPr>
            <a:spLocks noChangeArrowheads="1"/>
          </p:cNvSpPr>
          <p:nvPr/>
        </p:nvSpPr>
        <p:spPr bwMode="auto">
          <a:xfrm>
            <a:off x="1024128" y="2084832"/>
            <a:ext cx="5607304" cy="1600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ymd_hms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"2017-01-31 20:11:59"</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"2017-01-31 20:11:59 UTC"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mdy_hm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"01/31/2017 08:01"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"2017-01-31 08:01:00 UTC"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86E23A7-8179-4EE9-BB9E-6DDADE6FFFC8}"/>
              </a:ext>
            </a:extLst>
          </p:cNvPr>
          <p:cNvSpPr>
            <a:spLocks noChangeArrowheads="1"/>
          </p:cNvSpPr>
          <p:nvPr/>
        </p:nvSpPr>
        <p:spPr bwMode="auto">
          <a:xfrm>
            <a:off x="1024128" y="4446543"/>
            <a:ext cx="4417876"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ymd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20170131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tz</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"UTC"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"2017-01-31 UTC"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60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6CBC-CC25-4907-8CEC-B7015E80200A}"/>
              </a:ext>
            </a:extLst>
          </p:cNvPr>
          <p:cNvSpPr>
            <a:spLocks noGrp="1"/>
          </p:cNvSpPr>
          <p:nvPr>
            <p:ph type="title"/>
          </p:nvPr>
        </p:nvSpPr>
        <p:spPr/>
        <p:txBody>
          <a:bodyPr/>
          <a:lstStyle/>
          <a:p>
            <a:r>
              <a:rPr lang="en-US" dirty="0"/>
              <a:t>From individual components</a:t>
            </a:r>
          </a:p>
        </p:txBody>
      </p:sp>
      <p:sp>
        <p:nvSpPr>
          <p:cNvPr id="5" name="Rectangle 4">
            <a:extLst>
              <a:ext uri="{FF2B5EF4-FFF2-40B4-BE49-F238E27FC236}">
                <a16:creationId xmlns:a16="http://schemas.microsoft.com/office/drawing/2014/main" id="{83E8E9F1-3604-4265-B97B-13BBA992DB0C}"/>
              </a:ext>
            </a:extLst>
          </p:cNvPr>
          <p:cNvSpPr/>
          <p:nvPr/>
        </p:nvSpPr>
        <p:spPr>
          <a:xfrm>
            <a:off x="1024128" y="2084832"/>
            <a:ext cx="6966651"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flights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400" b="1"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select</a:t>
            </a:r>
            <a:r>
              <a:rPr lang="en-US" altLang="en-US" sz="2400" dirty="0">
                <a:solidFill>
                  <a:srgbClr val="4183C4"/>
                </a:solidFill>
                <a:latin typeface="Consolas" panose="020B0609020204030204" pitchFamily="49" charset="0"/>
              </a:rPr>
              <a:t>(year, month, day, hour, minute)</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336,776 x 5</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year month   day  hour minute</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&lt;int&gt; &lt;int&gt; &lt;int&gt;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1  2013     1     1     5     15</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2  2013     1     1     5     29</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3  2013     1     1     5     40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4  2013     1     1     5     45</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5  2013     1     1     6      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6  2013     1     1     5     58</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 … with 3.368e+05 more rows</a:t>
            </a:r>
          </a:p>
        </p:txBody>
      </p:sp>
    </p:spTree>
    <p:extLst>
      <p:ext uri="{BB962C8B-B14F-4D97-AF65-F5344CB8AC3E}">
        <p14:creationId xmlns:p14="http://schemas.microsoft.com/office/powerpoint/2010/main" val="190945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4CA6-4D35-47B7-A717-CF8CB4021760}"/>
              </a:ext>
            </a:extLst>
          </p:cNvPr>
          <p:cNvSpPr>
            <a:spLocks noGrp="1"/>
          </p:cNvSpPr>
          <p:nvPr>
            <p:ph type="title"/>
          </p:nvPr>
        </p:nvSpPr>
        <p:spPr/>
        <p:txBody>
          <a:bodyPr/>
          <a:lstStyle/>
          <a:p>
            <a:r>
              <a:rPr lang="en-US" dirty="0" err="1"/>
              <a:t>Make_date</a:t>
            </a:r>
            <a:r>
              <a:rPr lang="en-US" dirty="0"/>
              <a:t>() and </a:t>
            </a:r>
            <a:r>
              <a:rPr lang="en-US" dirty="0" err="1"/>
              <a:t>make_datetime</a:t>
            </a:r>
            <a:r>
              <a:rPr lang="en-US" dirty="0"/>
              <a:t>()</a:t>
            </a:r>
            <a:r>
              <a:rPr lang="en-US" sz="5400" dirty="0">
                <a:solidFill>
                  <a:schemeClr val="tx1"/>
                </a:solidFill>
              </a:rPr>
              <a:t> </a:t>
            </a:r>
            <a:endParaRPr lang="en-US" dirty="0"/>
          </a:p>
        </p:txBody>
      </p:sp>
      <p:sp>
        <p:nvSpPr>
          <p:cNvPr id="5" name="Rectangle 4">
            <a:extLst>
              <a:ext uri="{FF2B5EF4-FFF2-40B4-BE49-F238E27FC236}">
                <a16:creationId xmlns:a16="http://schemas.microsoft.com/office/drawing/2014/main" id="{39E676A0-3845-4552-A82C-C424D440C69D}"/>
              </a:ext>
            </a:extLst>
          </p:cNvPr>
          <p:cNvSpPr/>
          <p:nvPr/>
        </p:nvSpPr>
        <p:spPr>
          <a:xfrm>
            <a:off x="403736" y="1777712"/>
            <a:ext cx="11554445" cy="480131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flights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400" b="1"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select</a:t>
            </a:r>
            <a:r>
              <a:rPr lang="en-US" altLang="en-US" sz="2400" dirty="0">
                <a:solidFill>
                  <a:srgbClr val="4183C4"/>
                </a:solidFill>
                <a:latin typeface="Consolas" panose="020B0609020204030204" pitchFamily="49" charset="0"/>
              </a:rPr>
              <a:t>(year, month, day, hour, minute)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400" b="1"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mutate</a:t>
            </a:r>
            <a:r>
              <a:rPr lang="en-US" altLang="en-US" sz="2400" dirty="0">
                <a:solidFill>
                  <a:srgbClr val="4183C4"/>
                </a:solidFill>
                <a:latin typeface="Consolas" panose="020B0609020204030204" pitchFamily="49" charset="0"/>
              </a:rPr>
              <a:t>(</a:t>
            </a:r>
            <a:r>
              <a:rPr lang="en-US" altLang="en-US" sz="2400" dirty="0">
                <a:solidFill>
                  <a:srgbClr val="902000"/>
                </a:solidFill>
                <a:latin typeface="Consolas" panose="020B0609020204030204" pitchFamily="49" charset="0"/>
              </a:rPr>
              <a:t>departure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make_datetime</a:t>
            </a:r>
            <a:r>
              <a:rPr lang="en-US" altLang="en-US" sz="2400" dirty="0">
                <a:solidFill>
                  <a:srgbClr val="4183C4"/>
                </a:solidFill>
                <a:latin typeface="Consolas" panose="020B0609020204030204" pitchFamily="49" charset="0"/>
              </a:rPr>
              <a:t>(year, month, day, hour, minute))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336,776 x 6</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year month   day  hour minute departure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&lt;int&gt; &lt;int&gt; &lt;int&gt;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dttm</a:t>
            </a:r>
            <a:r>
              <a:rPr lang="en-US" sz="24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1  2013     1     1     5     15 2013-01-01 05:15:00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2  2013     1     1     5     29 2013-01-01 05:29:00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3  2013     1     1     5     40 2013-01-01 05:40:00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4  2013     1     1     5     45 2013-01-01 05:45:00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5  2013     1     1     6      0 2013-01-01 06:00:00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6  2013     1     1     5     58 2013-01-01 05:58:00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 … with 3.368e+05 more rows</a:t>
            </a:r>
          </a:p>
        </p:txBody>
      </p:sp>
    </p:spTree>
    <p:extLst>
      <p:ext uri="{BB962C8B-B14F-4D97-AF65-F5344CB8AC3E}">
        <p14:creationId xmlns:p14="http://schemas.microsoft.com/office/powerpoint/2010/main" val="4078603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129</TotalTime>
  <Words>6290</Words>
  <Application>Microsoft Office PowerPoint</Application>
  <PresentationFormat>Widescreen</PresentationFormat>
  <Paragraphs>530</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Consolas</vt:lpstr>
      <vt:lpstr>Tw Cen MT</vt:lpstr>
      <vt:lpstr>Tw Cen MT Condensed</vt:lpstr>
      <vt:lpstr>Wingdings 3</vt:lpstr>
      <vt:lpstr>Integral</vt:lpstr>
      <vt:lpstr>Dates and times</vt:lpstr>
      <vt:lpstr>the lubridate package</vt:lpstr>
      <vt:lpstr>Creating date/times</vt:lpstr>
      <vt:lpstr>Creating date/times</vt:lpstr>
      <vt:lpstr>Creating date/times</vt:lpstr>
      <vt:lpstr>From strings</vt:lpstr>
      <vt:lpstr>Ymd and friends</vt:lpstr>
      <vt:lpstr>From individual components</vt:lpstr>
      <vt:lpstr>Make_date() and make_datetime() </vt:lpstr>
      <vt:lpstr>Creating date/times  From individual components</vt:lpstr>
      <vt:lpstr>Creating date/times  From individual components</vt:lpstr>
      <vt:lpstr>departure times across the year</vt:lpstr>
      <vt:lpstr>departure times across a single day</vt:lpstr>
      <vt:lpstr>From other types</vt:lpstr>
      <vt:lpstr>PowerPoint Presentation</vt:lpstr>
      <vt:lpstr>Date-time components</vt:lpstr>
      <vt:lpstr>Label = true</vt:lpstr>
      <vt:lpstr>Flights on the weekends</vt:lpstr>
      <vt:lpstr>average departure delay by minute </vt:lpstr>
      <vt:lpstr>average scheduled departure delay by minute </vt:lpstr>
      <vt:lpstr>Why?</vt:lpstr>
      <vt:lpstr>Rounding</vt:lpstr>
      <vt:lpstr>Setting components</vt:lpstr>
      <vt:lpstr>Update()</vt:lpstr>
      <vt:lpstr>Example: use update to show flights</vt:lpstr>
      <vt:lpstr>PowerPoint Presentation</vt:lpstr>
      <vt:lpstr>Time spans</vt:lpstr>
      <vt:lpstr>Durations</vt:lpstr>
      <vt:lpstr>Duration helpers</vt:lpstr>
      <vt:lpstr>Mathematical operations on durations</vt:lpstr>
      <vt:lpstr>careful</vt:lpstr>
      <vt:lpstr>Periods</vt:lpstr>
      <vt:lpstr>Period helper functions</vt:lpstr>
      <vt:lpstr>Mathematical operations on periods</vt:lpstr>
      <vt:lpstr>planes arrive before they departed? </vt:lpstr>
      <vt:lpstr>planes arrive before they departed? </vt:lpstr>
      <vt:lpstr>Intervals</vt:lpstr>
      <vt:lpstr>intervals</vt:lpstr>
      <vt:lpstr>Summary</vt:lpstr>
      <vt:lpstr>PowerPoint Presentation</vt:lpstr>
      <vt:lpstr>Time zones</vt:lpstr>
      <vt:lpstr>Sys.timezone()</vt:lpstr>
      <vt:lpstr>Tz controls printing</vt:lpstr>
      <vt:lpstr>UTC (Coordinated Universal Time)</vt:lpstr>
      <vt:lpstr>change the time zone</vt:lpstr>
      <vt:lpstr>change the time zone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Dates and times</dc:title>
  <dc:creator>Joey Campbell</dc:creator>
  <cp:lastModifiedBy>Joey Campbell</cp:lastModifiedBy>
  <cp:revision>18</cp:revision>
  <dcterms:created xsi:type="dcterms:W3CDTF">2020-03-15T13:35:10Z</dcterms:created>
  <dcterms:modified xsi:type="dcterms:W3CDTF">2020-04-08T18:33:00Z</dcterms:modified>
</cp:coreProperties>
</file>