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56"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1CADE4"/>
    <a:srgbClr val="E79A0F"/>
    <a:srgbClr val="4379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409" autoAdjust="0"/>
  </p:normalViewPr>
  <p:slideViewPr>
    <p:cSldViewPr snapToGrid="0">
      <p:cViewPr>
        <p:scale>
          <a:sx n="75" d="100"/>
          <a:sy n="75" d="100"/>
        </p:scale>
        <p:origin x="54" y="-10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080E1-317D-4AAA-B452-60AC8969FFD0}" type="datetimeFigureOut">
              <a:rPr lang="en-US" smtClean="0"/>
              <a:t>3/15/2020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406B2-DC75-46EC-AD53-DA792471599A}" type="slidenum">
              <a:rPr lang="en-US" smtClean="0"/>
              <a:t>‹#›</a:t>
            </a:fld>
            <a:endParaRPr lang="en-US"/>
          </a:p>
        </p:txBody>
      </p:sp>
    </p:spTree>
    <p:extLst>
      <p:ext uri="{BB962C8B-B14F-4D97-AF65-F5344CB8AC3E}">
        <p14:creationId xmlns:p14="http://schemas.microsoft.com/office/powerpoint/2010/main" val="515227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Dagwood_sandwich"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4ds.had.co.nz/pipes.html#pipes"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r4ds.had.co.nz/iteration.html#iteration" TargetMode="External"/><Relationship Id="rId5" Type="http://schemas.openxmlformats.org/officeDocument/2006/relationships/hyperlink" Target="https://r4ds.had.co.nz/vectors.html#vectors" TargetMode="External"/><Relationship Id="rId4" Type="http://schemas.openxmlformats.org/officeDocument/2006/relationships/hyperlink" Target="https://r4ds.had.co.nz/functions.html#function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mzn.com/1449359019"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adv-r.had.co.nz/" TargetMode="External"/><Relationship Id="rId4" Type="http://schemas.openxmlformats.org/officeDocument/2006/relationships/hyperlink" Target="https://amzn.com/1466586966"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this part of the course, you’ll improve your programming skills. Programming is a cross-cutting skill needed for all data science work: you must use a computer to do data science; you cannot do it in your head, or with pencil and paper.</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1</a:t>
            </a:fld>
            <a:endParaRPr lang="en-US"/>
          </a:p>
        </p:txBody>
      </p:sp>
    </p:spTree>
    <p:extLst>
      <p:ext uri="{BB962C8B-B14F-4D97-AF65-F5344CB8AC3E}">
        <p14:creationId xmlns:p14="http://schemas.microsoft.com/office/powerpoint/2010/main" val="419626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of creating intermediate objects at each step, we could overwrite the original object: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less typing (and less thinking), so you’re less likely to make mistakes. However, there are two problems:</a:t>
            </a:r>
          </a:p>
          <a:p>
            <a:pPr marL="228600" indent="-228600">
              <a:buFont typeface="+mj-lt"/>
              <a:buAutoNum type="arabicPeriod"/>
            </a:pPr>
            <a:r>
              <a:rPr lang="en-US" sz="1200" b="0" i="0" kern="1200" dirty="0">
                <a:solidFill>
                  <a:schemeClr val="tx1"/>
                </a:solidFill>
                <a:effectLst/>
                <a:latin typeface="+mn-lt"/>
                <a:ea typeface="+mn-ea"/>
                <a:cs typeface="+mn-cs"/>
              </a:rPr>
              <a:t>Debugging is painful: if you make a mistake you’ll need to re-run the complete pipeline from the beginning.</a:t>
            </a:r>
          </a:p>
          <a:p>
            <a:pPr marL="228600" indent="-228600">
              <a:buFont typeface="+mj-lt"/>
              <a:buAutoNum type="arabicPeriod"/>
            </a:pPr>
            <a:r>
              <a:rPr lang="en-US" sz="1200" b="0" i="0" kern="1200" dirty="0">
                <a:solidFill>
                  <a:schemeClr val="tx1"/>
                </a:solidFill>
                <a:effectLst/>
                <a:latin typeface="+mn-lt"/>
                <a:ea typeface="+mn-ea"/>
                <a:cs typeface="+mn-cs"/>
              </a:rPr>
              <a:t>The repetition of the object being transformed (we’ve written </a:t>
            </a:r>
            <a:r>
              <a:rPr lang="en-US" sz="1200" b="0" i="0" kern="1200" dirty="0" err="1">
                <a:solidFill>
                  <a:schemeClr val="tx1"/>
                </a:solidFill>
                <a:effectLst/>
                <a:latin typeface="+mn-lt"/>
                <a:ea typeface="+mn-ea"/>
                <a:cs typeface="+mn-cs"/>
              </a:rPr>
              <a:t>foo_foo</a:t>
            </a:r>
            <a:r>
              <a:rPr lang="en-US" sz="1200" b="0" i="0" kern="1200" dirty="0">
                <a:solidFill>
                  <a:schemeClr val="tx1"/>
                </a:solidFill>
                <a:effectLst/>
                <a:latin typeface="+mn-lt"/>
                <a:ea typeface="+mn-ea"/>
                <a:cs typeface="+mn-cs"/>
              </a:rPr>
              <a:t> six times!) obscures what’s changing on each line.</a:t>
            </a:r>
          </a:p>
          <a:p>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10</a:t>
            </a:fld>
            <a:endParaRPr lang="en-US"/>
          </a:p>
        </p:txBody>
      </p:sp>
    </p:spTree>
    <p:extLst>
      <p:ext uri="{BB962C8B-B14F-4D97-AF65-F5344CB8AC3E}">
        <p14:creationId xmlns:p14="http://schemas.microsoft.com/office/powerpoint/2010/main" val="220289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Another approach is to abandon assignment and just string the function calls together: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Here the disadvantage is that you have to read from inside-out, from right-to-left, and that the arguments end up spread far apart (evocatively called the </a:t>
            </a:r>
            <a:r>
              <a:rPr lang="en-US" sz="1200" b="0" i="0" u="none" strike="noStrike" kern="1200" dirty="0">
                <a:solidFill>
                  <a:schemeClr val="tx1"/>
                </a:solidFill>
                <a:effectLst/>
                <a:latin typeface="+mn-lt"/>
                <a:ea typeface="+mn-ea"/>
                <a:cs typeface="+mn-cs"/>
                <a:hlinkClick r:id="rId3"/>
              </a:rPr>
              <a:t>dagwood </a:t>
            </a:r>
            <a:r>
              <a:rPr lang="en-US" sz="1200" b="0" i="0" u="none" strike="noStrike" kern="1200" dirty="0" err="1">
                <a:solidFill>
                  <a:schemeClr val="tx1"/>
                </a:solidFill>
                <a:effectLst/>
                <a:latin typeface="+mn-lt"/>
                <a:ea typeface="+mn-ea"/>
                <a:cs typeface="+mn-cs"/>
                <a:hlinkClick r:id="rId3"/>
              </a:rPr>
              <a:t>sandwhich</a:t>
            </a:r>
            <a:r>
              <a:rPr lang="en-US" sz="1200" b="0" i="0" kern="1200" dirty="0">
                <a:solidFill>
                  <a:schemeClr val="tx1"/>
                </a:solidFill>
                <a:effectLst/>
                <a:latin typeface="+mn-lt"/>
                <a:ea typeface="+mn-ea"/>
                <a:cs typeface="+mn-cs"/>
              </a:rPr>
              <a:t> problem). In short, this code is hard for a human to consume.</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11</a:t>
            </a:fld>
            <a:endParaRPr lang="en-US"/>
          </a:p>
        </p:txBody>
      </p:sp>
    </p:spTree>
    <p:extLst>
      <p:ext uri="{BB962C8B-B14F-4D97-AF65-F5344CB8AC3E}">
        <p14:creationId xmlns:p14="http://schemas.microsoft.com/office/powerpoint/2010/main" val="4151734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Finally, we can use the pipe: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my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form, because it focusses on verbs, not nouns. You can read this series of function compositions like it’s a set of imperative actions. Foo </a:t>
            </a:r>
            <a:r>
              <a:rPr lang="en-US" sz="1200" b="0" i="0" kern="1200" dirty="0" err="1">
                <a:solidFill>
                  <a:schemeClr val="tx1"/>
                </a:solidFill>
                <a:effectLst/>
                <a:latin typeface="+mn-lt"/>
                <a:ea typeface="+mn-ea"/>
                <a:cs typeface="+mn-cs"/>
              </a:rPr>
              <a:t>Foo</a:t>
            </a:r>
            <a:r>
              <a:rPr lang="en-US" sz="1200" b="0" i="0" kern="1200" dirty="0">
                <a:solidFill>
                  <a:schemeClr val="tx1"/>
                </a:solidFill>
                <a:effectLst/>
                <a:latin typeface="+mn-lt"/>
                <a:ea typeface="+mn-ea"/>
                <a:cs typeface="+mn-cs"/>
              </a:rPr>
              <a:t> hops, then scoops, then bops. The downside, of course, is that you need to be familiar with the pipe. If you’ve never seen </a:t>
            </a:r>
            <a:r>
              <a:rPr lang="en-US" dirty="0"/>
              <a:t>%&gt;%</a:t>
            </a:r>
            <a:r>
              <a:rPr lang="en-US" sz="1200" b="0" i="0" kern="1200" dirty="0">
                <a:solidFill>
                  <a:schemeClr val="tx1"/>
                </a:solidFill>
                <a:effectLst/>
                <a:latin typeface="+mn-lt"/>
                <a:ea typeface="+mn-ea"/>
                <a:cs typeface="+mn-cs"/>
              </a:rPr>
              <a:t> before, you’ll have no idea what this code does. Fortunately, most people pick up the idea very quickly, so when you share your code with others who aren’t familiar with the pipe, you can easily teach them.</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12</a:t>
            </a:fld>
            <a:endParaRPr lang="en-US"/>
          </a:p>
        </p:txBody>
      </p:sp>
    </p:spTree>
    <p:extLst>
      <p:ext uri="{BB962C8B-B14F-4D97-AF65-F5344CB8AC3E}">
        <p14:creationId xmlns:p14="http://schemas.microsoft.com/office/powerpoint/2010/main" val="3611262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pipe works by performing a “lexical transformation”: behind the scenes, </a:t>
            </a:r>
            <a:r>
              <a:rPr lang="en-US" sz="1200" b="0" i="0" kern="1200" dirty="0" err="1">
                <a:solidFill>
                  <a:schemeClr val="tx1"/>
                </a:solidFill>
                <a:effectLst/>
                <a:latin typeface="+mn-lt"/>
                <a:ea typeface="+mn-ea"/>
                <a:cs typeface="+mn-cs"/>
              </a:rPr>
              <a:t>magrittr</a:t>
            </a:r>
            <a:r>
              <a:rPr lang="en-US" sz="1200" b="0" i="0" kern="1200" dirty="0">
                <a:solidFill>
                  <a:schemeClr val="tx1"/>
                </a:solidFill>
                <a:effectLst/>
                <a:latin typeface="+mn-lt"/>
                <a:ea typeface="+mn-ea"/>
                <a:cs typeface="+mn-cs"/>
              </a:rPr>
              <a:t> reassembles the code in the pipe to a form that works by overwriting an intermediate object. When you run a pipe like the one above, </a:t>
            </a:r>
            <a:r>
              <a:rPr lang="en-US" sz="1200" b="0" i="0" kern="1200" dirty="0" err="1">
                <a:solidFill>
                  <a:schemeClr val="tx1"/>
                </a:solidFill>
                <a:effectLst/>
                <a:latin typeface="+mn-lt"/>
                <a:ea typeface="+mn-ea"/>
                <a:cs typeface="+mn-cs"/>
              </a:rPr>
              <a:t>magrittr</a:t>
            </a:r>
            <a:r>
              <a:rPr lang="en-US" sz="1200" b="0" i="0" kern="1200" dirty="0">
                <a:solidFill>
                  <a:schemeClr val="tx1"/>
                </a:solidFill>
                <a:effectLst/>
                <a:latin typeface="+mn-lt"/>
                <a:ea typeface="+mn-ea"/>
                <a:cs typeface="+mn-cs"/>
              </a:rPr>
              <a:t> does something like this:</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13</a:t>
            </a:fld>
            <a:endParaRPr lang="en-US"/>
          </a:p>
        </p:txBody>
      </p:sp>
    </p:spTree>
    <p:extLst>
      <p:ext uri="{BB962C8B-B14F-4D97-AF65-F5344CB8AC3E}">
        <p14:creationId xmlns:p14="http://schemas.microsoft.com/office/powerpoint/2010/main" val="186914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means that the pipe won’t work for two classes of functions:</a:t>
            </a:r>
          </a:p>
          <a:p>
            <a:pPr marL="228600" indent="-228600">
              <a:buFont typeface="+mj-lt"/>
              <a:buAutoNum type="arabicPeriod"/>
            </a:pPr>
            <a:r>
              <a:rPr lang="en-US" sz="1200" b="0" i="0" kern="1200" dirty="0">
                <a:solidFill>
                  <a:schemeClr val="tx1"/>
                </a:solidFill>
                <a:effectLst/>
                <a:latin typeface="+mn-lt"/>
                <a:ea typeface="+mn-ea"/>
                <a:cs typeface="+mn-cs"/>
              </a:rPr>
              <a:t>Functions that use the current environment. For example, assign() will create a new variable with the given name in the current environment:</a:t>
            </a:r>
          </a:p>
          <a:p>
            <a:endParaRPr lang="en-US" dirty="0"/>
          </a:p>
          <a:p>
            <a:r>
              <a:rPr lang="en-US" sz="1200" b="0" i="0" kern="1200" dirty="0">
                <a:solidFill>
                  <a:schemeClr val="tx1"/>
                </a:solidFill>
                <a:effectLst/>
                <a:latin typeface="+mn-lt"/>
                <a:ea typeface="+mn-ea"/>
                <a:cs typeface="+mn-cs"/>
              </a:rPr>
              <a:t>The use of assign with the pipe does not work because it assigns it to a temporary environment used by </a:t>
            </a:r>
            <a:r>
              <a:rPr lang="en-US" dirty="0"/>
              <a:t>%&gt;%</a:t>
            </a:r>
            <a:r>
              <a:rPr lang="en-US" sz="1200" b="0" i="0" kern="1200" dirty="0">
                <a:solidFill>
                  <a:schemeClr val="tx1"/>
                </a:solidFill>
                <a:effectLst/>
                <a:latin typeface="+mn-lt"/>
                <a:ea typeface="+mn-ea"/>
                <a:cs typeface="+mn-cs"/>
              </a:rPr>
              <a:t>. If you do want to use assign with the pipe, you must be explicit about the environment: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Other functions with this problem include </a:t>
            </a:r>
            <a:r>
              <a:rPr lang="en-US" dirty="0"/>
              <a:t>get()</a:t>
            </a:r>
            <a:r>
              <a:rPr lang="en-US" sz="1200" b="0" i="0" kern="1200" dirty="0">
                <a:solidFill>
                  <a:schemeClr val="tx1"/>
                </a:solidFill>
                <a:effectLst/>
                <a:latin typeface="+mn-lt"/>
                <a:ea typeface="+mn-ea"/>
                <a:cs typeface="+mn-cs"/>
              </a:rPr>
              <a:t> and </a:t>
            </a:r>
            <a:r>
              <a:rPr lang="en-US" dirty="0"/>
              <a:t>load()</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14</a:t>
            </a:fld>
            <a:endParaRPr lang="en-US"/>
          </a:p>
        </p:txBody>
      </p:sp>
    </p:spTree>
    <p:extLst>
      <p:ext uri="{BB962C8B-B14F-4D97-AF65-F5344CB8AC3E}">
        <p14:creationId xmlns:p14="http://schemas.microsoft.com/office/powerpoint/2010/main" val="604719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2"/>
            </a:pPr>
            <a:r>
              <a:rPr lang="en-US" sz="1200" b="0" i="0" kern="1200" dirty="0">
                <a:solidFill>
                  <a:schemeClr val="tx1"/>
                </a:solidFill>
                <a:effectLst/>
                <a:latin typeface="+mn-lt"/>
                <a:ea typeface="+mn-ea"/>
                <a:cs typeface="+mn-cs"/>
              </a:rPr>
              <a:t>Functions that use lazy evaluation. In R, function arguments are only computed when the function uses them, not prior to calling the function. The pipe computes each element in turn, so you can’t rely on this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place that this is a problem is </a:t>
            </a:r>
            <a:r>
              <a:rPr lang="en-US" sz="1200" b="0" i="0" kern="1200" dirty="0" err="1">
                <a:solidFill>
                  <a:schemeClr val="tx1"/>
                </a:solidFill>
                <a:effectLst/>
                <a:latin typeface="+mn-lt"/>
                <a:ea typeface="+mn-ea"/>
                <a:cs typeface="+mn-cs"/>
              </a:rPr>
              <a:t>tryCatch</a:t>
            </a:r>
            <a:r>
              <a:rPr lang="en-US" sz="1200" b="0" i="0" kern="1200" dirty="0">
                <a:solidFill>
                  <a:schemeClr val="tx1"/>
                </a:solidFill>
                <a:effectLst/>
                <a:latin typeface="+mn-lt"/>
                <a:ea typeface="+mn-ea"/>
                <a:cs typeface="+mn-cs"/>
              </a:rPr>
              <a:t>(), which lets you capture and handle errors: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a relatively wide class of functions with this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including </a:t>
            </a:r>
            <a:r>
              <a:rPr lang="en-US" dirty="0"/>
              <a:t>try()</a:t>
            </a:r>
            <a:r>
              <a:rPr lang="en-US" sz="1200" b="0" i="0" kern="1200" dirty="0">
                <a:solidFill>
                  <a:schemeClr val="tx1"/>
                </a:solidFill>
                <a:effectLst/>
                <a:latin typeface="+mn-lt"/>
                <a:ea typeface="+mn-ea"/>
                <a:cs typeface="+mn-cs"/>
              </a:rPr>
              <a:t>, </a:t>
            </a:r>
            <a:r>
              <a:rPr lang="en-US" dirty="0" err="1"/>
              <a:t>suppressMessages</a:t>
            </a:r>
            <a:r>
              <a:rPr lang="en-US" dirty="0"/>
              <a:t>()</a:t>
            </a:r>
            <a:r>
              <a:rPr lang="en-US" sz="1200" b="0" i="0" kern="1200" dirty="0">
                <a:solidFill>
                  <a:schemeClr val="tx1"/>
                </a:solidFill>
                <a:effectLst/>
                <a:latin typeface="+mn-lt"/>
                <a:ea typeface="+mn-ea"/>
                <a:cs typeface="+mn-cs"/>
              </a:rPr>
              <a:t>, and </a:t>
            </a:r>
            <a:r>
              <a:rPr lang="en-US" dirty="0" err="1"/>
              <a:t>suppressWarnings</a:t>
            </a:r>
            <a:r>
              <a:rPr lang="en-US" dirty="0"/>
              <a:t>()</a:t>
            </a:r>
            <a:r>
              <a:rPr lang="en-US" sz="1200" b="0" i="0" kern="1200" dirty="0">
                <a:solidFill>
                  <a:schemeClr val="tx1"/>
                </a:solidFill>
                <a:effectLst/>
                <a:latin typeface="+mn-lt"/>
                <a:ea typeface="+mn-ea"/>
                <a:cs typeface="+mn-cs"/>
              </a:rPr>
              <a:t> in base R.</a:t>
            </a:r>
          </a:p>
          <a:p>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15</a:t>
            </a:fld>
            <a:endParaRPr lang="en-US"/>
          </a:p>
        </p:txBody>
      </p:sp>
    </p:spTree>
    <p:extLst>
      <p:ext uri="{BB962C8B-B14F-4D97-AF65-F5344CB8AC3E}">
        <p14:creationId xmlns:p14="http://schemas.microsoft.com/office/powerpoint/2010/main" val="3763910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pipe is a powerful tool, but it’s not the only tool at your disposal, and it doesn’t solve every problem! Pipes are most useful for rewriting a fairly short linear sequence of operations. I think you should reach for another tool when: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Your pipes are longer than (say) ten steps. In that case, create intermediate objects with meaningful names. That will make debugging easier, because you can more easily check the intermediate results, and it makes it easier to understand your code, because the variable names can help communicate intent.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You have multiple inputs or outputs. If there isn’t one primary object being transformed, but two or more objects being combined together, don’t use the pipe.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You are starting to think about a directed graph with a complex dependency structure. Pipes are fundamentally linear and expressing complex relationships with them will typically yield confusing code.</a:t>
            </a:r>
          </a:p>
          <a:p>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16</a:t>
            </a:fld>
            <a:endParaRPr lang="en-US"/>
          </a:p>
        </p:txBody>
      </p:sp>
    </p:spTree>
    <p:extLst>
      <p:ext uri="{BB962C8B-B14F-4D97-AF65-F5344CB8AC3E}">
        <p14:creationId xmlns:p14="http://schemas.microsoft.com/office/powerpoint/2010/main" val="1406386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All packages in the </a:t>
            </a:r>
            <a:r>
              <a:rPr lang="en-US" sz="1200" b="0" i="0" kern="1200" dirty="0" err="1">
                <a:solidFill>
                  <a:schemeClr val="tx1"/>
                </a:solidFill>
                <a:effectLst/>
                <a:latin typeface="+mn-lt"/>
                <a:ea typeface="+mn-ea"/>
                <a:cs typeface="+mn-cs"/>
              </a:rPr>
              <a:t>tidyverse</a:t>
            </a:r>
            <a:r>
              <a:rPr lang="en-US" sz="1200" b="0" i="0" kern="1200" dirty="0">
                <a:solidFill>
                  <a:schemeClr val="tx1"/>
                </a:solidFill>
                <a:effectLst/>
                <a:latin typeface="+mn-lt"/>
                <a:ea typeface="+mn-ea"/>
                <a:cs typeface="+mn-cs"/>
              </a:rPr>
              <a:t> automatically make </a:t>
            </a:r>
            <a:r>
              <a:rPr lang="en-US" dirty="0"/>
              <a:t>%&gt;%</a:t>
            </a:r>
            <a:r>
              <a:rPr lang="en-US" sz="1200" b="0" i="0" kern="1200" dirty="0">
                <a:solidFill>
                  <a:schemeClr val="tx1"/>
                </a:solidFill>
                <a:effectLst/>
                <a:latin typeface="+mn-lt"/>
                <a:ea typeface="+mn-ea"/>
                <a:cs typeface="+mn-cs"/>
              </a:rPr>
              <a:t> available for you, so you don’t normally load </a:t>
            </a:r>
            <a:r>
              <a:rPr lang="en-US" sz="1200" b="0" i="0" kern="1200" dirty="0" err="1">
                <a:solidFill>
                  <a:schemeClr val="tx1"/>
                </a:solidFill>
                <a:effectLst/>
                <a:latin typeface="+mn-lt"/>
                <a:ea typeface="+mn-ea"/>
                <a:cs typeface="+mn-cs"/>
              </a:rPr>
              <a:t>magrittr</a:t>
            </a:r>
            <a:r>
              <a:rPr lang="en-US" sz="1200" b="0" i="0" kern="1200" dirty="0">
                <a:solidFill>
                  <a:schemeClr val="tx1"/>
                </a:solidFill>
                <a:effectLst/>
                <a:latin typeface="+mn-lt"/>
                <a:ea typeface="+mn-ea"/>
                <a:cs typeface="+mn-cs"/>
              </a:rPr>
              <a:t> explicitly. However, there are some other useful tools inside </a:t>
            </a:r>
            <a:r>
              <a:rPr lang="en-US" sz="1200" b="0" i="0" kern="1200" dirty="0" err="1">
                <a:solidFill>
                  <a:schemeClr val="tx1"/>
                </a:solidFill>
                <a:effectLst/>
                <a:latin typeface="+mn-lt"/>
                <a:ea typeface="+mn-ea"/>
                <a:cs typeface="+mn-cs"/>
              </a:rPr>
              <a:t>magrittr</a:t>
            </a:r>
            <a:r>
              <a:rPr lang="en-US" sz="1200" b="0" i="0" kern="1200" dirty="0">
                <a:solidFill>
                  <a:schemeClr val="tx1"/>
                </a:solidFill>
                <a:effectLst/>
                <a:latin typeface="+mn-lt"/>
                <a:ea typeface="+mn-ea"/>
                <a:cs typeface="+mn-cs"/>
              </a:rPr>
              <a:t> that you might want to try out: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working with more complex pipes, it’s sometimes useful to call a function for its side-effects. Maybe you want to print out the current object, or plot it, or save it to disk. Many times, such functions don’t return anything, effectively terminating the pipe.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work around this problem, you can use the “tee” pipe. </a:t>
            </a:r>
            <a:r>
              <a:rPr lang="en-US" dirty="0"/>
              <a:t>%T&gt;%</a:t>
            </a:r>
            <a:r>
              <a:rPr lang="en-US" sz="1200" b="0" i="0" kern="1200" dirty="0">
                <a:solidFill>
                  <a:schemeClr val="tx1"/>
                </a:solidFill>
                <a:effectLst/>
                <a:latin typeface="+mn-lt"/>
                <a:ea typeface="+mn-ea"/>
                <a:cs typeface="+mn-cs"/>
              </a:rPr>
              <a:t> works like </a:t>
            </a:r>
            <a:r>
              <a:rPr lang="en-US" dirty="0"/>
              <a:t>%&gt;%</a:t>
            </a:r>
            <a:r>
              <a:rPr lang="en-US" sz="1200" b="0" i="0" kern="1200" dirty="0">
                <a:solidFill>
                  <a:schemeClr val="tx1"/>
                </a:solidFill>
                <a:effectLst/>
                <a:latin typeface="+mn-lt"/>
                <a:ea typeface="+mn-ea"/>
                <a:cs typeface="+mn-cs"/>
              </a:rPr>
              <a:t> except that it returns the left-hand side instead of the right-hand side. It’s called “tee” because it’s like a literal T-shaped pipe.</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17</a:t>
            </a:fld>
            <a:endParaRPr lang="en-US"/>
          </a:p>
        </p:txBody>
      </p:sp>
    </p:spTree>
    <p:extLst>
      <p:ext uri="{BB962C8B-B14F-4D97-AF65-F5344CB8AC3E}">
        <p14:creationId xmlns:p14="http://schemas.microsoft.com/office/powerpoint/2010/main" val="4112525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you’re working with functions that don’t have a data frame based API</a:t>
            </a:r>
            <a:br>
              <a:rPr lang="en-US" dirty="0"/>
            </a:br>
            <a:r>
              <a:rPr lang="en-US" sz="1200" b="0" i="0" kern="1200" dirty="0">
                <a:solidFill>
                  <a:schemeClr val="tx1"/>
                </a:solidFill>
                <a:effectLst/>
                <a:latin typeface="+mn-lt"/>
                <a:ea typeface="+mn-ea"/>
                <a:cs typeface="+mn-cs"/>
              </a:rPr>
              <a:t>(i.e. you pass them individual vectors, not a data frame and expressions to be evaluated in the context of that data frame), you might find </a:t>
            </a:r>
            <a:r>
              <a:rPr lang="en-US" dirty="0"/>
              <a:t>%$%</a:t>
            </a:r>
            <a:r>
              <a:rPr lang="en-US" sz="1200" b="0" i="0" kern="1200" dirty="0">
                <a:solidFill>
                  <a:schemeClr val="tx1"/>
                </a:solidFill>
                <a:effectLst/>
                <a:latin typeface="+mn-lt"/>
                <a:ea typeface="+mn-ea"/>
                <a:cs typeface="+mn-cs"/>
              </a:rPr>
              <a:t> useful. It “explodes” out the variables in a data frame so that you can refer to them explicitly. This is useful when working with many functions in base R:</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18</a:t>
            </a:fld>
            <a:endParaRPr lang="en-US"/>
          </a:p>
        </p:txBody>
      </p:sp>
    </p:spTree>
    <p:extLst>
      <p:ext uri="{BB962C8B-B14F-4D97-AF65-F5344CB8AC3E}">
        <p14:creationId xmlns:p14="http://schemas.microsoft.com/office/powerpoint/2010/main" val="4044302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assignment </a:t>
            </a:r>
            <a:r>
              <a:rPr lang="en-US" sz="1200" b="0" i="0" kern="1200" dirty="0" err="1">
                <a:solidFill>
                  <a:schemeClr val="tx1"/>
                </a:solidFill>
                <a:effectLst/>
                <a:latin typeface="+mn-lt"/>
                <a:ea typeface="+mn-ea"/>
                <a:cs typeface="+mn-cs"/>
              </a:rPr>
              <a:t>magrittr</a:t>
            </a:r>
            <a:r>
              <a:rPr lang="en-US" sz="1200" b="0" i="0" kern="1200" dirty="0">
                <a:solidFill>
                  <a:schemeClr val="tx1"/>
                </a:solidFill>
                <a:effectLst/>
                <a:latin typeface="+mn-lt"/>
                <a:ea typeface="+mn-ea"/>
                <a:cs typeface="+mn-cs"/>
              </a:rPr>
              <a:t> provides the </a:t>
            </a:r>
            <a:r>
              <a:rPr lang="en-US" dirty="0"/>
              <a:t>%&lt;&gt;%</a:t>
            </a:r>
            <a:r>
              <a:rPr lang="en-US" sz="1200" b="0" i="0" kern="1200" dirty="0">
                <a:solidFill>
                  <a:schemeClr val="tx1"/>
                </a:solidFill>
                <a:effectLst/>
                <a:latin typeface="+mn-lt"/>
                <a:ea typeface="+mn-ea"/>
                <a:cs typeface="+mn-cs"/>
              </a:rPr>
              <a:t> operator which allows you to replace code like: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I’m not a fan of this operator because I think assignment is such a special operation that it should always be clear when it’s occurring. In my opinion, a little bit of duplication (i.e. repeating the name of the object twice) is fine in return for making assignment more explicit.</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19</a:t>
            </a:fld>
            <a:endParaRPr lang="en-US"/>
          </a:p>
        </p:txBody>
      </p:sp>
    </p:spTree>
    <p:extLst>
      <p:ext uri="{BB962C8B-B14F-4D97-AF65-F5344CB8AC3E}">
        <p14:creationId xmlns:p14="http://schemas.microsoft.com/office/powerpoint/2010/main" val="1005224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Programming produces code, and code is a tool of communication. Obviously code tells the computer what you want it to do. But it also communicates meaning to other humans. Thinking about code as a vehicle for communication is important because every project you do is fundamentally collaborative. Even if you’re not working with other people, you’ll definitely be working with future-you! Writing clear code is important so that others (like future-you) can understand why you tackled an analysis in the way you did. That means getting better at programming also involves getting better at communicating. Over time, you want your code to become not just easier to write, but easier for others to read.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Writing code is similar in many ways to writing prose. One parallel which I find particularly useful is that in both cases rewriting is the key to clarity. The first expression of your ideas is unlikely to be particularly clear, and you may need to rewrite multiple times. After solving a data analysis challenge, it’s often worth looking at your code and thinking about whether or not it’s obvious what you’ve done. If you spend a little time rewriting your code while the ideas are fresh, you can save a lot of time later trying to recreate what your code did. But this doesn’t mean you should rewrite every function: you need to balance what you need to achieve now with saving time in the long run. (But the more you rewrite your functions the more likely your first attempt will be clear.)</a:t>
            </a:r>
          </a:p>
        </p:txBody>
      </p:sp>
      <p:sp>
        <p:nvSpPr>
          <p:cNvPr id="4" name="Slide Number Placeholder 3"/>
          <p:cNvSpPr>
            <a:spLocks noGrp="1"/>
          </p:cNvSpPr>
          <p:nvPr>
            <p:ph type="sldNum" sz="quarter" idx="5"/>
          </p:nvPr>
        </p:nvSpPr>
        <p:spPr/>
        <p:txBody>
          <a:bodyPr/>
          <a:lstStyle/>
          <a:p>
            <a:fld id="{910406B2-DC75-46EC-AD53-DA792471599A}" type="slidenum">
              <a:rPr lang="en-US" smtClean="0"/>
              <a:t>2</a:t>
            </a:fld>
            <a:endParaRPr lang="en-US"/>
          </a:p>
        </p:txBody>
      </p:sp>
    </p:spTree>
    <p:extLst>
      <p:ext uri="{BB962C8B-B14F-4D97-AF65-F5344CB8AC3E}">
        <p14:creationId xmlns:p14="http://schemas.microsoft.com/office/powerpoint/2010/main" val="1332033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following four chapters, you’ll learn skills that will allow you to both tackle new programs and to solve existing problems with greater clarity and ease: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3"/>
              </a:rPr>
              <a:t>pipes</a:t>
            </a:r>
            <a:r>
              <a:rPr lang="en-US" sz="1200" b="0" i="0" kern="1200" dirty="0">
                <a:solidFill>
                  <a:schemeClr val="tx1"/>
                </a:solidFill>
                <a:effectLst/>
                <a:latin typeface="+mn-lt"/>
                <a:ea typeface="+mn-ea"/>
                <a:cs typeface="+mn-cs"/>
              </a:rPr>
              <a:t>, you will dive deep into the </a:t>
            </a:r>
            <a:r>
              <a:rPr lang="en-US" sz="1200" b="1" i="0" kern="1200" dirty="0">
                <a:solidFill>
                  <a:schemeClr val="tx1"/>
                </a:solidFill>
                <a:effectLst/>
                <a:latin typeface="+mn-lt"/>
                <a:ea typeface="+mn-ea"/>
                <a:cs typeface="+mn-cs"/>
              </a:rPr>
              <a:t>pipe</a:t>
            </a:r>
            <a:r>
              <a:rPr lang="en-US" sz="1200" b="0" i="0" kern="1200" dirty="0">
                <a:solidFill>
                  <a:schemeClr val="tx1"/>
                </a:solidFill>
                <a:effectLst/>
                <a:latin typeface="+mn-lt"/>
                <a:ea typeface="+mn-ea"/>
                <a:cs typeface="+mn-cs"/>
              </a:rPr>
              <a:t>, %&gt;%, and learn more about how it works, what the alternatives are, and when not to use it.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Copy-and-paste is a powerful tool, but you should avoid doing it more than twice. Repeating yourself in code is dangerous because it can easily lead to errors and inconsistencies. Instead, in </a:t>
            </a:r>
            <a:r>
              <a:rPr lang="en-US" sz="1200" b="0" i="0" u="none" strike="noStrike" kern="1200" dirty="0">
                <a:solidFill>
                  <a:schemeClr val="tx1"/>
                </a:solidFill>
                <a:effectLst/>
                <a:latin typeface="+mn-lt"/>
                <a:ea typeface="+mn-ea"/>
                <a:cs typeface="+mn-cs"/>
                <a:hlinkClick r:id="rId4"/>
              </a:rPr>
              <a:t>functions</a:t>
            </a:r>
            <a:r>
              <a:rPr lang="en-US" sz="1200" b="0" i="0" kern="1200" dirty="0">
                <a:solidFill>
                  <a:schemeClr val="tx1"/>
                </a:solidFill>
                <a:effectLst/>
                <a:latin typeface="+mn-lt"/>
                <a:ea typeface="+mn-ea"/>
                <a:cs typeface="+mn-cs"/>
              </a:rPr>
              <a:t>, you’ll learn how to write </a:t>
            </a:r>
            <a:r>
              <a:rPr lang="en-US" sz="1200" b="1" i="0" kern="1200" dirty="0">
                <a:solidFill>
                  <a:schemeClr val="tx1"/>
                </a:solidFill>
                <a:effectLst/>
                <a:latin typeface="+mn-lt"/>
                <a:ea typeface="+mn-ea"/>
                <a:cs typeface="+mn-cs"/>
              </a:rPr>
              <a:t>functions</a:t>
            </a:r>
            <a:r>
              <a:rPr lang="en-US" sz="1200" b="0" i="0" kern="1200" dirty="0">
                <a:solidFill>
                  <a:schemeClr val="tx1"/>
                </a:solidFill>
                <a:effectLst/>
                <a:latin typeface="+mn-lt"/>
                <a:ea typeface="+mn-ea"/>
                <a:cs typeface="+mn-cs"/>
              </a:rPr>
              <a:t> which let you extract out repeated code so that it can be easily reused.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As you start to write more powerful functions, you’ll need a solid grounding in R’s </a:t>
            </a:r>
            <a:r>
              <a:rPr lang="en-US" sz="1200" b="1" i="0" kern="1200" dirty="0">
                <a:solidFill>
                  <a:schemeClr val="tx1"/>
                </a:solidFill>
                <a:effectLst/>
                <a:latin typeface="+mn-lt"/>
                <a:ea typeface="+mn-ea"/>
                <a:cs typeface="+mn-cs"/>
              </a:rPr>
              <a:t>data structures</a:t>
            </a:r>
            <a:r>
              <a:rPr lang="en-US" sz="1200" b="0" i="0" kern="1200" dirty="0">
                <a:solidFill>
                  <a:schemeClr val="tx1"/>
                </a:solidFill>
                <a:effectLst/>
                <a:latin typeface="+mn-lt"/>
                <a:ea typeface="+mn-ea"/>
                <a:cs typeface="+mn-cs"/>
              </a:rPr>
              <a:t>, provided by </a:t>
            </a:r>
            <a:r>
              <a:rPr lang="en-US" sz="1200" b="0" i="0" u="none" strike="noStrike" kern="1200" dirty="0">
                <a:solidFill>
                  <a:schemeClr val="tx1"/>
                </a:solidFill>
                <a:effectLst/>
                <a:latin typeface="+mn-lt"/>
                <a:ea typeface="+mn-ea"/>
                <a:cs typeface="+mn-cs"/>
                <a:hlinkClick r:id="rId5"/>
              </a:rPr>
              <a:t>vectors</a:t>
            </a:r>
            <a:r>
              <a:rPr lang="en-US" sz="1200" b="0" i="0" kern="1200" dirty="0">
                <a:solidFill>
                  <a:schemeClr val="tx1"/>
                </a:solidFill>
                <a:effectLst/>
                <a:latin typeface="+mn-lt"/>
                <a:ea typeface="+mn-ea"/>
                <a:cs typeface="+mn-cs"/>
              </a:rPr>
              <a:t>. You must master the four common atomic vectors, the three important S3 classes built on top of them, and understand the mysteries of the list and data frame.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Functions extract out repeated code, but you often need to repeat the same actions on different inputs. You need tools for </a:t>
            </a:r>
            <a:r>
              <a:rPr lang="en-US" sz="1200" b="1" i="0" kern="1200" dirty="0">
                <a:solidFill>
                  <a:schemeClr val="tx1"/>
                </a:solidFill>
                <a:effectLst/>
                <a:latin typeface="+mn-lt"/>
                <a:ea typeface="+mn-ea"/>
                <a:cs typeface="+mn-cs"/>
              </a:rPr>
              <a:t>iteration</a:t>
            </a:r>
            <a:r>
              <a:rPr lang="en-US" sz="1200" b="0" i="0" kern="1200" dirty="0">
                <a:solidFill>
                  <a:schemeClr val="tx1"/>
                </a:solidFill>
                <a:effectLst/>
                <a:latin typeface="+mn-lt"/>
                <a:ea typeface="+mn-ea"/>
                <a:cs typeface="+mn-cs"/>
              </a:rPr>
              <a:t> that let you do similar things again and again. These tools include for loops and functional programming, which you’ll learn about in </a:t>
            </a:r>
            <a:r>
              <a:rPr lang="en-US" sz="1200" b="0" i="0" u="none" strike="noStrike" kern="1200" dirty="0">
                <a:solidFill>
                  <a:schemeClr val="tx1"/>
                </a:solidFill>
                <a:effectLst/>
                <a:latin typeface="+mn-lt"/>
                <a:ea typeface="+mn-ea"/>
                <a:cs typeface="+mn-cs"/>
                <a:hlinkClick r:id="rId6"/>
              </a:rPr>
              <a:t>iteration</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3</a:t>
            </a:fld>
            <a:endParaRPr lang="en-US"/>
          </a:p>
        </p:txBody>
      </p:sp>
    </p:spTree>
    <p:extLst>
      <p:ext uri="{BB962C8B-B14F-4D97-AF65-F5344CB8AC3E}">
        <p14:creationId xmlns:p14="http://schemas.microsoft.com/office/powerpoint/2010/main" val="3831118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goal of these chapters is to teach you the minimum about programming that you need to practice data science, which turns out to be a reasonable amount. Once you have mastered the material in this book, I strongly believe you should invest further in your programming skills. Learning more about programming is a long-term investment: it won’t pay off immediately, but in the long term it will allow you to solve new problems more quickly, and let you reuse your insights from previous problems in new scenarios.</a:t>
            </a:r>
          </a:p>
          <a:p>
            <a:endParaRPr lang="en-US" sz="1200" b="0" i="0"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hlinkClick r:id="rId3"/>
              </a:rPr>
              <a:t>Hands on Programming with R</a:t>
            </a:r>
            <a:r>
              <a:rPr lang="en-US" sz="1200" b="0" i="0" kern="1200" dirty="0">
                <a:solidFill>
                  <a:schemeClr val="tx1"/>
                </a:solidFill>
                <a:effectLst/>
                <a:latin typeface="+mn-lt"/>
                <a:ea typeface="+mn-ea"/>
                <a:cs typeface="+mn-cs"/>
              </a:rPr>
              <a:t>, by Garrett </a:t>
            </a:r>
            <a:r>
              <a:rPr lang="en-US" sz="1200" b="0" i="0" kern="1200" dirty="0" err="1">
                <a:solidFill>
                  <a:schemeClr val="tx1"/>
                </a:solidFill>
                <a:effectLst/>
                <a:latin typeface="+mn-lt"/>
                <a:ea typeface="+mn-ea"/>
                <a:cs typeface="+mn-cs"/>
              </a:rPr>
              <a:t>Grolemund</a:t>
            </a:r>
            <a:r>
              <a:rPr lang="en-US" sz="1200" b="0" i="0" kern="1200" dirty="0">
                <a:solidFill>
                  <a:schemeClr val="tx1"/>
                </a:solidFill>
                <a:effectLst/>
                <a:latin typeface="+mn-lt"/>
                <a:ea typeface="+mn-ea"/>
                <a:cs typeface="+mn-cs"/>
              </a:rPr>
              <a:t>. This is an introduction to R as a programming language and is a great place to start if R is your first programming language. It covers similar material to these chapters, but with a different style and different motivation examples (based in the casino). It’s a useful complement if you find that these four chapters go by too quickly.</a:t>
            </a:r>
          </a:p>
          <a:p>
            <a:endParaRPr lang="en-US" sz="1200" b="0" i="0"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hlinkClick r:id="rId4"/>
              </a:rPr>
              <a:t>Advanced R</a:t>
            </a:r>
            <a:r>
              <a:rPr lang="en-US" sz="1200" b="0" i="0" kern="1200" dirty="0">
                <a:solidFill>
                  <a:schemeClr val="tx1"/>
                </a:solidFill>
                <a:effectLst/>
                <a:latin typeface="+mn-lt"/>
                <a:ea typeface="+mn-ea"/>
                <a:cs typeface="+mn-cs"/>
              </a:rPr>
              <a:t> by Hadley Wickham. This dives into the details of R the programming language. This is a great place to start if you have existing programming experience. It’s also a great next step once you’ve </a:t>
            </a:r>
            <a:r>
              <a:rPr lang="en-US" sz="1200" b="0" i="0" kern="1200" dirty="0" err="1">
                <a:solidFill>
                  <a:schemeClr val="tx1"/>
                </a:solidFill>
                <a:effectLst/>
                <a:latin typeface="+mn-lt"/>
                <a:ea typeface="+mn-ea"/>
                <a:cs typeface="+mn-cs"/>
              </a:rPr>
              <a:t>internalised</a:t>
            </a:r>
            <a:r>
              <a:rPr lang="en-US" sz="1200" b="0" i="0" kern="1200" dirty="0">
                <a:solidFill>
                  <a:schemeClr val="tx1"/>
                </a:solidFill>
                <a:effectLst/>
                <a:latin typeface="+mn-lt"/>
                <a:ea typeface="+mn-ea"/>
                <a:cs typeface="+mn-cs"/>
              </a:rPr>
              <a:t> the ideas in these chapters. You can read it online at </a:t>
            </a:r>
            <a:r>
              <a:rPr lang="en-US" sz="1200" b="0" i="0" u="none" strike="noStrike" kern="1200" dirty="0">
                <a:solidFill>
                  <a:schemeClr val="tx1"/>
                </a:solidFill>
                <a:effectLst/>
                <a:latin typeface="+mn-lt"/>
                <a:ea typeface="+mn-ea"/>
                <a:cs typeface="+mn-cs"/>
                <a:hlinkClick r:id="rId5"/>
              </a:rPr>
              <a:t>http://adv-r.had.co.nz</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4</a:t>
            </a:fld>
            <a:endParaRPr lang="en-US"/>
          </a:p>
        </p:txBody>
      </p:sp>
    </p:spTree>
    <p:extLst>
      <p:ext uri="{BB962C8B-B14F-4D97-AF65-F5344CB8AC3E}">
        <p14:creationId xmlns:p14="http://schemas.microsoft.com/office/powerpoint/2010/main" val="2472602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Pipes are a powerful tool for clearly expressing a sequence of multiple operations. So far, you’ve been using them without knowing how they work, or what the alternatives are. Now, in this chapter, it’s time to explore the pipe in more detail. You’ll learn the alternatives to the pipe, when you shouldn’t use the pipe, and some useful related tools.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pipe, </a:t>
            </a:r>
            <a:r>
              <a:rPr lang="en-US" dirty="0"/>
              <a:t>%&gt;%</a:t>
            </a:r>
            <a:r>
              <a:rPr lang="en-US" sz="1200" b="0" i="0" kern="1200" dirty="0">
                <a:solidFill>
                  <a:schemeClr val="tx1"/>
                </a:solidFill>
                <a:effectLst/>
                <a:latin typeface="+mn-lt"/>
                <a:ea typeface="+mn-ea"/>
                <a:cs typeface="+mn-cs"/>
              </a:rPr>
              <a:t>, comes from the </a:t>
            </a:r>
            <a:r>
              <a:rPr lang="en-US" sz="1200" b="1" i="0" kern="1200" dirty="0" err="1">
                <a:solidFill>
                  <a:schemeClr val="tx1"/>
                </a:solidFill>
                <a:effectLst/>
                <a:latin typeface="+mn-lt"/>
                <a:ea typeface="+mn-ea"/>
                <a:cs typeface="+mn-cs"/>
              </a:rPr>
              <a:t>magrittr</a:t>
            </a:r>
            <a:r>
              <a:rPr lang="en-US" sz="1200" b="0" i="0" kern="1200" dirty="0">
                <a:solidFill>
                  <a:schemeClr val="tx1"/>
                </a:solidFill>
                <a:effectLst/>
                <a:latin typeface="+mn-lt"/>
                <a:ea typeface="+mn-ea"/>
                <a:cs typeface="+mn-cs"/>
              </a:rPr>
              <a:t> package by Stefan Milton Bache. Packages in the </a:t>
            </a:r>
            <a:r>
              <a:rPr lang="en-US" sz="1200" b="0" i="0" kern="1200" dirty="0" err="1">
                <a:solidFill>
                  <a:schemeClr val="tx1"/>
                </a:solidFill>
                <a:effectLst/>
                <a:latin typeface="+mn-lt"/>
                <a:ea typeface="+mn-ea"/>
                <a:cs typeface="+mn-cs"/>
              </a:rPr>
              <a:t>tidyverse</a:t>
            </a:r>
            <a:r>
              <a:rPr lang="en-US" sz="1200" b="0" i="0" kern="1200" dirty="0">
                <a:solidFill>
                  <a:schemeClr val="tx1"/>
                </a:solidFill>
                <a:effectLst/>
                <a:latin typeface="+mn-lt"/>
                <a:ea typeface="+mn-ea"/>
                <a:cs typeface="+mn-cs"/>
              </a:rPr>
              <a:t> load </a:t>
            </a:r>
            <a:r>
              <a:rPr lang="en-US" dirty="0"/>
              <a:t>%&gt;%</a:t>
            </a:r>
            <a:r>
              <a:rPr lang="en-US" sz="1200" b="0" i="0" kern="1200" dirty="0">
                <a:solidFill>
                  <a:schemeClr val="tx1"/>
                </a:solidFill>
                <a:effectLst/>
                <a:latin typeface="+mn-lt"/>
                <a:ea typeface="+mn-ea"/>
                <a:cs typeface="+mn-cs"/>
              </a:rPr>
              <a:t> for you automatically, so you don’t usually load </a:t>
            </a:r>
            <a:r>
              <a:rPr lang="en-US" sz="1200" b="0" i="0" kern="1200" dirty="0" err="1">
                <a:solidFill>
                  <a:schemeClr val="tx1"/>
                </a:solidFill>
                <a:effectLst/>
                <a:latin typeface="+mn-lt"/>
                <a:ea typeface="+mn-ea"/>
                <a:cs typeface="+mn-cs"/>
              </a:rPr>
              <a:t>magrittr</a:t>
            </a:r>
            <a:r>
              <a:rPr lang="en-US" sz="1200" b="0" i="0" kern="1200" dirty="0">
                <a:solidFill>
                  <a:schemeClr val="tx1"/>
                </a:solidFill>
                <a:effectLst/>
                <a:latin typeface="+mn-lt"/>
                <a:ea typeface="+mn-ea"/>
                <a:cs typeface="+mn-cs"/>
              </a:rPr>
              <a:t> explicitly. Here, however, we’re </a:t>
            </a:r>
            <a:r>
              <a:rPr lang="en-US" sz="1200" b="0" i="0" kern="1200" dirty="0" err="1">
                <a:solidFill>
                  <a:schemeClr val="tx1"/>
                </a:solidFill>
                <a:effectLst/>
                <a:latin typeface="+mn-lt"/>
                <a:ea typeface="+mn-ea"/>
                <a:cs typeface="+mn-cs"/>
              </a:rPr>
              <a:t>focussing</a:t>
            </a:r>
            <a:r>
              <a:rPr lang="en-US" sz="1200" b="0" i="0" kern="1200" dirty="0">
                <a:solidFill>
                  <a:schemeClr val="tx1"/>
                </a:solidFill>
                <a:effectLst/>
                <a:latin typeface="+mn-lt"/>
                <a:ea typeface="+mn-ea"/>
                <a:cs typeface="+mn-cs"/>
              </a:rPr>
              <a:t> on piping, and we aren’t loading any other packages, so we will load it explicitly.</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5</a:t>
            </a:fld>
            <a:endParaRPr lang="en-US"/>
          </a:p>
        </p:txBody>
      </p:sp>
    </p:spTree>
    <p:extLst>
      <p:ext uri="{BB962C8B-B14F-4D97-AF65-F5344CB8AC3E}">
        <p14:creationId xmlns:p14="http://schemas.microsoft.com/office/powerpoint/2010/main" val="1024691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 point of the pipe is to help you write code in a way that is easier to read and understand. To see why the pipe is so useful, we’re going to explore a number of ways of writing the same code. Let’s use code to tell a story about a little bunny named Foo </a:t>
            </a:r>
            <a:r>
              <a:rPr lang="en-US" sz="1200" b="0" i="0" kern="1200" dirty="0" err="1">
                <a:solidFill>
                  <a:schemeClr val="tx1"/>
                </a:solidFill>
                <a:effectLst/>
                <a:latin typeface="+mn-lt"/>
                <a:ea typeface="+mn-ea"/>
                <a:cs typeface="+mn-cs"/>
              </a:rPr>
              <a:t>Foo</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a popular Children’s poem that is accompanied by hand actions.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we’ll use a function for each key verb: </a:t>
            </a:r>
            <a:r>
              <a:rPr lang="en-US" dirty="0"/>
              <a:t>hop()</a:t>
            </a:r>
            <a:r>
              <a:rPr lang="en-US" sz="1200" b="0" i="0" kern="1200" dirty="0">
                <a:solidFill>
                  <a:schemeClr val="tx1"/>
                </a:solidFill>
                <a:effectLst/>
                <a:latin typeface="+mn-lt"/>
                <a:ea typeface="+mn-ea"/>
                <a:cs typeface="+mn-cs"/>
              </a:rPr>
              <a:t>, </a:t>
            </a:r>
            <a:r>
              <a:rPr lang="en-US" dirty="0"/>
              <a:t>scoop()</a:t>
            </a:r>
            <a:r>
              <a:rPr lang="en-US" sz="1200" b="0" i="0" kern="1200" dirty="0">
                <a:solidFill>
                  <a:schemeClr val="tx1"/>
                </a:solidFill>
                <a:effectLst/>
                <a:latin typeface="+mn-lt"/>
                <a:ea typeface="+mn-ea"/>
                <a:cs typeface="+mn-cs"/>
              </a:rPr>
              <a:t>, and </a:t>
            </a:r>
            <a:r>
              <a:rPr lang="en-US" dirty="0"/>
              <a:t>bop()</a:t>
            </a:r>
            <a:r>
              <a:rPr lang="en-US" sz="1200" b="0" i="0" kern="1200" dirty="0">
                <a:solidFill>
                  <a:schemeClr val="tx1"/>
                </a:solidFill>
                <a:effectLst/>
                <a:latin typeface="+mn-lt"/>
                <a:ea typeface="+mn-ea"/>
                <a:cs typeface="+mn-cs"/>
              </a:rPr>
              <a:t>. Using this object and these verbs, there are (at least) four ways we could retell the story in code: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we’ll use a function for each key verb: hop(), scoop(), and bop(). Using this object and these verbs, there are (at least) four ways we could retell the story in code:</a:t>
            </a:r>
          </a:p>
          <a:p>
            <a:pPr marL="228600" indent="-228600">
              <a:buFont typeface="+mj-lt"/>
              <a:buAutoNum type="arabicPeriod"/>
            </a:pPr>
            <a:r>
              <a:rPr lang="en-US" sz="1200" b="0" i="0" kern="1200" dirty="0">
                <a:solidFill>
                  <a:schemeClr val="tx1"/>
                </a:solidFill>
                <a:effectLst/>
                <a:latin typeface="+mn-lt"/>
                <a:ea typeface="+mn-ea"/>
                <a:cs typeface="+mn-cs"/>
              </a:rPr>
              <a:t>Save each intermediate step as a new object.</a:t>
            </a:r>
          </a:p>
          <a:p>
            <a:pPr marL="228600" indent="-228600">
              <a:buFont typeface="+mj-lt"/>
              <a:buAutoNum type="arabicPeriod"/>
            </a:pPr>
            <a:r>
              <a:rPr lang="en-US" sz="1200" b="0" i="0" kern="1200" dirty="0">
                <a:solidFill>
                  <a:schemeClr val="tx1"/>
                </a:solidFill>
                <a:effectLst/>
                <a:latin typeface="+mn-lt"/>
                <a:ea typeface="+mn-ea"/>
                <a:cs typeface="+mn-cs"/>
              </a:rPr>
              <a:t>Overwrite the original object many times.</a:t>
            </a:r>
          </a:p>
          <a:p>
            <a:pPr marL="228600" indent="-228600">
              <a:buFont typeface="+mj-lt"/>
              <a:buAutoNum type="arabicPeriod"/>
            </a:pPr>
            <a:r>
              <a:rPr lang="en-US" sz="1200" b="0" i="0" kern="1200" dirty="0">
                <a:solidFill>
                  <a:schemeClr val="tx1"/>
                </a:solidFill>
                <a:effectLst/>
                <a:latin typeface="+mn-lt"/>
                <a:ea typeface="+mn-ea"/>
                <a:cs typeface="+mn-cs"/>
              </a:rPr>
              <a:t>Compose functions.</a:t>
            </a:r>
          </a:p>
          <a:p>
            <a:pPr marL="228600" indent="-228600">
              <a:buFont typeface="+mj-lt"/>
              <a:buAutoNum type="arabicPeriod"/>
            </a:pPr>
            <a:r>
              <a:rPr lang="en-US" sz="1200" b="0" i="0" kern="1200" dirty="0">
                <a:solidFill>
                  <a:schemeClr val="tx1"/>
                </a:solidFill>
                <a:effectLst/>
                <a:latin typeface="+mn-lt"/>
                <a:ea typeface="+mn-ea"/>
                <a:cs typeface="+mn-cs"/>
              </a:rPr>
              <a:t>Use the pipe.</a:t>
            </a:r>
          </a:p>
          <a:p>
            <a:r>
              <a:rPr lang="en-US" sz="1200" b="0" i="0" kern="1200" dirty="0">
                <a:solidFill>
                  <a:schemeClr val="tx1"/>
                </a:solidFill>
                <a:effectLst/>
                <a:latin typeface="+mn-lt"/>
                <a:ea typeface="+mn-ea"/>
                <a:cs typeface="+mn-cs"/>
              </a:rPr>
              <a:t>We’ll work through each approach, showing you the code and talking about the advantages and disadvantages.</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6</a:t>
            </a:fld>
            <a:endParaRPr lang="en-US"/>
          </a:p>
        </p:txBody>
      </p:sp>
    </p:spTree>
    <p:extLst>
      <p:ext uri="{BB962C8B-B14F-4D97-AF65-F5344CB8AC3E}">
        <p14:creationId xmlns:p14="http://schemas.microsoft.com/office/powerpoint/2010/main" val="1399471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simplest approach is to save each step as a new object: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main downside of this form is that it forces you to name each intermediate element. If there are natural names, this is a good idea, and you should do it. But many times, like this in this example, there aren’t natural names, and you add numeric suffixes to make the names unique. That leads to two problems:</a:t>
            </a:r>
          </a:p>
          <a:p>
            <a:pPr marL="228600" indent="-228600">
              <a:buFont typeface="+mj-lt"/>
              <a:buAutoNum type="arabicPeriod"/>
            </a:pPr>
            <a:r>
              <a:rPr lang="en-US" sz="1200" b="0" i="0" kern="1200" dirty="0">
                <a:solidFill>
                  <a:schemeClr val="tx1"/>
                </a:solidFill>
                <a:effectLst/>
                <a:latin typeface="+mn-lt"/>
                <a:ea typeface="+mn-ea"/>
                <a:cs typeface="+mn-cs"/>
              </a:rPr>
              <a:t>The code is cluttered with unimportant names</a:t>
            </a:r>
          </a:p>
          <a:p>
            <a:pPr marL="228600" indent="-228600">
              <a:buFont typeface="+mj-lt"/>
              <a:buAutoNum type="arabicPeriod"/>
            </a:pPr>
            <a:r>
              <a:rPr lang="en-US" sz="1200" b="0" i="0" kern="1200" dirty="0">
                <a:solidFill>
                  <a:schemeClr val="tx1"/>
                </a:solidFill>
                <a:effectLst/>
                <a:latin typeface="+mn-lt"/>
                <a:ea typeface="+mn-ea"/>
                <a:cs typeface="+mn-cs"/>
              </a:rPr>
              <a:t>You have to carefully increment the suffix on each line.</a:t>
            </a:r>
          </a:p>
          <a:p>
            <a:r>
              <a:rPr lang="en-US" sz="1200" b="0" i="0" kern="1200" dirty="0">
                <a:solidFill>
                  <a:schemeClr val="tx1"/>
                </a:solidFill>
                <a:effectLst/>
                <a:latin typeface="+mn-lt"/>
                <a:ea typeface="+mn-ea"/>
                <a:cs typeface="+mn-cs"/>
              </a:rPr>
              <a:t>Whenever I write code like this, I invariably use the wrong number on one line and then spend 10 minutes scratching my head and trying to figure out what went wrong with my code.</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7</a:t>
            </a:fld>
            <a:endParaRPr lang="en-US"/>
          </a:p>
        </p:txBody>
      </p:sp>
    </p:spTree>
    <p:extLst>
      <p:ext uri="{BB962C8B-B14F-4D97-AF65-F5344CB8AC3E}">
        <p14:creationId xmlns:p14="http://schemas.microsoft.com/office/powerpoint/2010/main" val="905156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may also worry that this form creates many copies of your data and takes up a lot of memory. Surprisingly, that’s not the case. First, note that proactively worrying about memory is not a useful way to spend your time: worry about it when it becomes a problem (i.e. you run out of memory), not before. Second, R isn’t stupid, and it will share columns across data frames, where possible. Let’s take a look at an actual data manipulation pipeline where we add a new column to </a:t>
            </a:r>
            <a:r>
              <a:rPr lang="en-US" dirty="0"/>
              <a:t>ggplot2::diamonds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pryr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object_size</a:t>
            </a:r>
            <a:r>
              <a:rPr lang="en-US" sz="1200" b="0" i="0" kern="1200" dirty="0">
                <a:solidFill>
                  <a:schemeClr val="tx1"/>
                </a:solidFill>
                <a:effectLst/>
                <a:latin typeface="+mn-lt"/>
                <a:ea typeface="+mn-ea"/>
                <a:cs typeface="+mn-cs"/>
              </a:rPr>
              <a:t>() gives the memory occupied by all of its arguments. The results seem counterintuitive at first: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diamonds takes up 3.46 MB,</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diamonds2 takes up 3.89 MB,</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diamonds and diamonds2 together take up 3.89 MB!</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 can that work? Well, </a:t>
            </a:r>
            <a:r>
              <a:rPr lang="en-US" dirty="0"/>
              <a:t>diamonds2</a:t>
            </a:r>
            <a:r>
              <a:rPr lang="en-US" sz="1200" b="0" i="0" kern="1200" dirty="0">
                <a:solidFill>
                  <a:schemeClr val="tx1"/>
                </a:solidFill>
                <a:effectLst/>
                <a:latin typeface="+mn-lt"/>
                <a:ea typeface="+mn-ea"/>
                <a:cs typeface="+mn-cs"/>
              </a:rPr>
              <a:t> has 10 columns in common with </a:t>
            </a:r>
            <a:r>
              <a:rPr lang="en-US" dirty="0"/>
              <a:t>diamonds</a:t>
            </a:r>
            <a:r>
              <a:rPr lang="en-US" sz="1200" b="0" i="0" kern="1200" dirty="0">
                <a:solidFill>
                  <a:schemeClr val="tx1"/>
                </a:solidFill>
                <a:effectLst/>
                <a:latin typeface="+mn-lt"/>
                <a:ea typeface="+mn-ea"/>
                <a:cs typeface="+mn-cs"/>
              </a:rPr>
              <a:t>: there’s no need to duplicate all that data, so the two data frames have variables in common. These variables will only get copied if you modify one of them.</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8</a:t>
            </a:fld>
            <a:endParaRPr lang="en-US"/>
          </a:p>
        </p:txBody>
      </p:sp>
    </p:spTree>
    <p:extLst>
      <p:ext uri="{BB962C8B-B14F-4D97-AF65-F5344CB8AC3E}">
        <p14:creationId xmlns:p14="http://schemas.microsoft.com/office/powerpoint/2010/main" val="2074735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In the following example, we modify a single value in </a:t>
            </a:r>
            <a:r>
              <a:rPr lang="en-US" dirty="0" err="1"/>
              <a:t>diamonds$carat</a:t>
            </a:r>
            <a:r>
              <a:rPr lang="en-US" sz="1200" b="0" i="0" kern="1200" dirty="0">
                <a:solidFill>
                  <a:schemeClr val="tx1"/>
                </a:solidFill>
                <a:effectLst/>
                <a:latin typeface="+mn-lt"/>
                <a:ea typeface="+mn-ea"/>
                <a:cs typeface="+mn-cs"/>
              </a:rPr>
              <a:t>. That means the </a:t>
            </a:r>
            <a:r>
              <a:rPr lang="en-US" dirty="0"/>
              <a:t>carat</a:t>
            </a:r>
            <a:r>
              <a:rPr lang="en-US" sz="1200" b="0" i="0" kern="1200" dirty="0">
                <a:solidFill>
                  <a:schemeClr val="tx1"/>
                </a:solidFill>
                <a:effectLst/>
                <a:latin typeface="+mn-lt"/>
                <a:ea typeface="+mn-ea"/>
                <a:cs typeface="+mn-cs"/>
              </a:rPr>
              <a:t> variable can no longer be shared between the two data frames, and a copy must be made. The size of each data frame is unchanged, but the collective size increases: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(Note that we use </a:t>
            </a:r>
            <a:r>
              <a:rPr lang="en-US" dirty="0" err="1"/>
              <a:t>pryr</a:t>
            </a:r>
            <a:r>
              <a:rPr lang="en-US" dirty="0"/>
              <a:t>::</a:t>
            </a:r>
            <a:r>
              <a:rPr lang="en-US" dirty="0" err="1"/>
              <a:t>object_size</a:t>
            </a:r>
            <a:r>
              <a:rPr lang="en-US" dirty="0"/>
              <a:t>()</a:t>
            </a:r>
            <a:r>
              <a:rPr lang="en-US" sz="1200" b="0" i="0" kern="1200" dirty="0">
                <a:solidFill>
                  <a:schemeClr val="tx1"/>
                </a:solidFill>
                <a:effectLst/>
                <a:latin typeface="+mn-lt"/>
                <a:ea typeface="+mn-ea"/>
                <a:cs typeface="+mn-cs"/>
              </a:rPr>
              <a:t> here, not the built-in </a:t>
            </a:r>
            <a:r>
              <a:rPr lang="en-US" dirty="0" err="1"/>
              <a:t>object.size</a:t>
            </a:r>
            <a:r>
              <a:rPr lang="en-US" dirty="0"/>
              <a:t>()</a:t>
            </a:r>
            <a:r>
              <a:rPr lang="en-US" sz="1200" b="0" i="0" kern="1200" dirty="0">
                <a:solidFill>
                  <a:schemeClr val="tx1"/>
                </a:solidFill>
                <a:effectLst/>
                <a:latin typeface="+mn-lt"/>
                <a:ea typeface="+mn-ea"/>
                <a:cs typeface="+mn-cs"/>
              </a:rPr>
              <a:t>. </a:t>
            </a:r>
            <a:r>
              <a:rPr lang="en-US" dirty="0" err="1"/>
              <a:t>object.size</a:t>
            </a:r>
            <a:r>
              <a:rPr lang="en-US" dirty="0"/>
              <a:t>()</a:t>
            </a:r>
            <a:r>
              <a:rPr lang="en-US" sz="1200" b="0" i="0" kern="1200" dirty="0">
                <a:solidFill>
                  <a:schemeClr val="tx1"/>
                </a:solidFill>
                <a:effectLst/>
                <a:latin typeface="+mn-lt"/>
                <a:ea typeface="+mn-ea"/>
                <a:cs typeface="+mn-cs"/>
              </a:rPr>
              <a:t> only takes a single object so it can’t compute how data is shared across multiple objects.)</a:t>
            </a:r>
          </a:p>
          <a:p>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9</a:t>
            </a:fld>
            <a:endParaRPr lang="en-US"/>
          </a:p>
        </p:txBody>
      </p:sp>
    </p:spTree>
    <p:extLst>
      <p:ext uri="{BB962C8B-B14F-4D97-AF65-F5344CB8AC3E}">
        <p14:creationId xmlns:p14="http://schemas.microsoft.com/office/powerpoint/2010/main" val="1831414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96C45E8-E16E-4E0C-BF14-C07C7E1A93C8}" type="datetimeFigureOut">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7B535-26DF-47AA-8D81-679C84A701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187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6C45E8-E16E-4E0C-BF14-C07C7E1A93C8}" type="datetimeFigureOut">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7B535-26DF-47AA-8D81-679C84A7015E}" type="slidenum">
              <a:rPr lang="en-US" smtClean="0"/>
              <a:t>‹#›</a:t>
            </a:fld>
            <a:endParaRPr lang="en-US"/>
          </a:p>
        </p:txBody>
      </p:sp>
    </p:spTree>
    <p:extLst>
      <p:ext uri="{BB962C8B-B14F-4D97-AF65-F5344CB8AC3E}">
        <p14:creationId xmlns:p14="http://schemas.microsoft.com/office/powerpoint/2010/main" val="856626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6C45E8-E16E-4E0C-BF14-C07C7E1A93C8}" type="datetimeFigureOut">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7B535-26DF-47AA-8D81-679C84A7015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821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6C45E8-E16E-4E0C-BF14-C07C7E1A93C8}" type="datetimeFigureOut">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7B535-26DF-47AA-8D81-679C84A7015E}" type="slidenum">
              <a:rPr lang="en-US" smtClean="0"/>
              <a:t>‹#›</a:t>
            </a:fld>
            <a:endParaRPr lang="en-US"/>
          </a:p>
        </p:txBody>
      </p:sp>
    </p:spTree>
    <p:extLst>
      <p:ext uri="{BB962C8B-B14F-4D97-AF65-F5344CB8AC3E}">
        <p14:creationId xmlns:p14="http://schemas.microsoft.com/office/powerpoint/2010/main" val="3590253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6C45E8-E16E-4E0C-BF14-C07C7E1A93C8}" type="datetimeFigureOut">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7B535-26DF-47AA-8D81-679C84A701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334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6C45E8-E16E-4E0C-BF14-C07C7E1A93C8}" type="datetimeFigureOut">
              <a:rPr lang="en-US" smtClean="0"/>
              <a:t>3/15/2020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B7B535-26DF-47AA-8D81-679C84A7015E}" type="slidenum">
              <a:rPr lang="en-US" smtClean="0"/>
              <a:t>‹#›</a:t>
            </a:fld>
            <a:endParaRPr lang="en-US"/>
          </a:p>
        </p:txBody>
      </p:sp>
    </p:spTree>
    <p:extLst>
      <p:ext uri="{BB962C8B-B14F-4D97-AF65-F5344CB8AC3E}">
        <p14:creationId xmlns:p14="http://schemas.microsoft.com/office/powerpoint/2010/main" val="3115768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6C45E8-E16E-4E0C-BF14-C07C7E1A93C8}" type="datetimeFigureOut">
              <a:rPr lang="en-US" smtClean="0"/>
              <a:t>3/15/2020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B7B535-26DF-47AA-8D81-679C84A7015E}" type="slidenum">
              <a:rPr lang="en-US" smtClean="0"/>
              <a:t>‹#›</a:t>
            </a:fld>
            <a:endParaRPr lang="en-US"/>
          </a:p>
        </p:txBody>
      </p:sp>
    </p:spTree>
    <p:extLst>
      <p:ext uri="{BB962C8B-B14F-4D97-AF65-F5344CB8AC3E}">
        <p14:creationId xmlns:p14="http://schemas.microsoft.com/office/powerpoint/2010/main" val="135591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6C45E8-E16E-4E0C-BF14-C07C7E1A93C8}" type="datetimeFigureOut">
              <a:rPr lang="en-US" smtClean="0"/>
              <a:t>3/15/2020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B7B535-26DF-47AA-8D81-679C84A7015E}" type="slidenum">
              <a:rPr lang="en-US" smtClean="0"/>
              <a:t>‹#›</a:t>
            </a:fld>
            <a:endParaRPr lang="en-US"/>
          </a:p>
        </p:txBody>
      </p:sp>
    </p:spTree>
    <p:extLst>
      <p:ext uri="{BB962C8B-B14F-4D97-AF65-F5344CB8AC3E}">
        <p14:creationId xmlns:p14="http://schemas.microsoft.com/office/powerpoint/2010/main" val="51163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C45E8-E16E-4E0C-BF14-C07C7E1A93C8}" type="datetimeFigureOut">
              <a:rPr lang="en-US" smtClean="0"/>
              <a:t>3/15/2020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B7B535-26DF-47AA-8D81-679C84A7015E}" type="slidenum">
              <a:rPr lang="en-US" smtClean="0"/>
              <a:t>‹#›</a:t>
            </a:fld>
            <a:endParaRPr lang="en-US"/>
          </a:p>
        </p:txBody>
      </p:sp>
    </p:spTree>
    <p:extLst>
      <p:ext uri="{BB962C8B-B14F-4D97-AF65-F5344CB8AC3E}">
        <p14:creationId xmlns:p14="http://schemas.microsoft.com/office/powerpoint/2010/main" val="3976372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6C45E8-E16E-4E0C-BF14-C07C7E1A93C8}" type="datetimeFigureOut">
              <a:rPr lang="en-US" smtClean="0"/>
              <a:t>3/15/2020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B7B535-26DF-47AA-8D81-679C84A7015E}" type="slidenum">
              <a:rPr lang="en-US" smtClean="0"/>
              <a:t>‹#›</a:t>
            </a:fld>
            <a:endParaRPr lang="en-US"/>
          </a:p>
        </p:txBody>
      </p:sp>
    </p:spTree>
    <p:extLst>
      <p:ext uri="{BB962C8B-B14F-4D97-AF65-F5344CB8AC3E}">
        <p14:creationId xmlns:p14="http://schemas.microsoft.com/office/powerpoint/2010/main" val="1571349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6C45E8-E16E-4E0C-BF14-C07C7E1A93C8}" type="datetimeFigureOut">
              <a:rPr lang="en-US" smtClean="0"/>
              <a:t>3/15/2020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B7B535-26DF-47AA-8D81-679C84A701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785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96C45E8-E16E-4E0C-BF14-C07C7E1A93C8}" type="datetimeFigureOut">
              <a:rPr lang="en-US" smtClean="0"/>
              <a:t>3/15/2020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CB7B535-26DF-47AA-8D81-679C84A7015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079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mzn.com/144935901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s://amzn.com/1466586966"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FBA148-F6CE-4564-8D15-A4D37A9E8355}"/>
              </a:ext>
            </a:extLst>
          </p:cNvPr>
          <p:cNvSpPr>
            <a:spLocks noGrp="1"/>
          </p:cNvSpPr>
          <p:nvPr>
            <p:ph type="title"/>
          </p:nvPr>
        </p:nvSpPr>
        <p:spPr/>
        <p:txBody>
          <a:bodyPr/>
          <a:lstStyle/>
          <a:p>
            <a:r>
              <a:rPr lang="en-US" dirty="0"/>
              <a:t>Programming in r</a:t>
            </a:r>
          </a:p>
        </p:txBody>
      </p:sp>
      <p:sp>
        <p:nvSpPr>
          <p:cNvPr id="5" name="Text Placeholder 4">
            <a:extLst>
              <a:ext uri="{FF2B5EF4-FFF2-40B4-BE49-F238E27FC236}">
                <a16:creationId xmlns:a16="http://schemas.microsoft.com/office/drawing/2014/main" id="{92CC88A5-00AF-4A1C-A844-0F706F43F733}"/>
              </a:ext>
            </a:extLst>
          </p:cNvPr>
          <p:cNvSpPr>
            <a:spLocks noGrp="1"/>
          </p:cNvSpPr>
          <p:nvPr>
            <p:ph type="body" sz="half" idx="2"/>
          </p:nvPr>
        </p:nvSpPr>
        <p:spPr/>
        <p:txBody>
          <a:bodyPr/>
          <a:lstStyle/>
          <a:p>
            <a:r>
              <a:rPr lang="en-US" dirty="0">
                <a:solidFill>
                  <a:schemeClr val="accent1"/>
                </a:solidFill>
              </a:rPr>
              <a:t>STA 4233 </a:t>
            </a:r>
            <a:r>
              <a:rPr lang="en-US" dirty="0"/>
              <a:t>Introduction to Programming and Data Management in R</a:t>
            </a:r>
          </a:p>
        </p:txBody>
      </p:sp>
      <p:pic>
        <p:nvPicPr>
          <p:cNvPr id="1026" name="Picture 2" descr="Image result for r programming">
            <a:extLst>
              <a:ext uri="{FF2B5EF4-FFF2-40B4-BE49-F238E27FC236}">
                <a16:creationId xmlns:a16="http://schemas.microsoft.com/office/drawing/2014/main" id="{8CCFAB7F-2662-42CB-98A2-FFEA03B897D3}"/>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6784" b="167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73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29AB0-1DC5-49F1-B894-818C0B161ACB}"/>
              </a:ext>
            </a:extLst>
          </p:cNvPr>
          <p:cNvSpPr>
            <a:spLocks noGrp="1"/>
          </p:cNvSpPr>
          <p:nvPr>
            <p:ph type="title"/>
          </p:nvPr>
        </p:nvSpPr>
        <p:spPr/>
        <p:txBody>
          <a:bodyPr/>
          <a:lstStyle/>
          <a:p>
            <a:r>
              <a:rPr lang="en-US" dirty="0">
                <a:solidFill>
                  <a:schemeClr val="accent1"/>
                </a:solidFill>
              </a:rPr>
              <a:t>2. </a:t>
            </a:r>
            <a:r>
              <a:rPr lang="en-US" dirty="0"/>
              <a:t>Overwrite the original</a:t>
            </a:r>
          </a:p>
        </p:txBody>
      </p:sp>
      <p:sp>
        <p:nvSpPr>
          <p:cNvPr id="4" name="Rectangle 1">
            <a:extLst>
              <a:ext uri="{FF2B5EF4-FFF2-40B4-BE49-F238E27FC236}">
                <a16:creationId xmlns:a16="http://schemas.microsoft.com/office/drawing/2014/main" id="{33348417-2599-456A-90BB-743015816DBE}"/>
              </a:ext>
            </a:extLst>
          </p:cNvPr>
          <p:cNvSpPr>
            <a:spLocks noChangeArrowheads="1"/>
          </p:cNvSpPr>
          <p:nvPr/>
        </p:nvSpPr>
        <p:spPr bwMode="auto">
          <a:xfrm>
            <a:off x="1024128" y="2084832"/>
            <a:ext cx="9720072"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foo_foo</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hop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foo_foo</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through =</a:t>
            </a:r>
            <a:r>
              <a:rPr kumimoji="0" lang="en-US" altLang="en-US" sz="2400" b="0" i="0" u="none" strike="noStrike" cap="none" normalizeH="0" baseline="0" dirty="0">
                <a:ln>
                  <a:noFill/>
                </a:ln>
                <a:solidFill>
                  <a:srgbClr val="4183C4"/>
                </a:solidFill>
                <a:effectLst/>
                <a:latin typeface="Consolas" panose="020B0609020204030204" pitchFamily="49" charset="0"/>
              </a:rPr>
              <a:t> forest)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foo_foo</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scoop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foo_foo</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up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field_mice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foo_foo</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bop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foo_foo</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on =</a:t>
            </a:r>
            <a:r>
              <a:rPr kumimoji="0" lang="en-US" altLang="en-US" sz="2400" b="0" i="0" u="none" strike="noStrike" cap="none" normalizeH="0" baseline="0" dirty="0">
                <a:ln>
                  <a:noFill/>
                </a:ln>
                <a:solidFill>
                  <a:srgbClr val="4183C4"/>
                </a:solidFill>
                <a:effectLst/>
                <a:latin typeface="Consolas" panose="020B0609020204030204" pitchFamily="49" charset="0"/>
              </a:rPr>
              <a:t> head)</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C16F3866-181D-4F37-AECB-1735D4EBB628}"/>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24128" y="3566376"/>
            <a:ext cx="2438095" cy="2438095"/>
          </a:xfrm>
          <a:prstGeom prst="rect">
            <a:avLst/>
          </a:prstGeom>
        </p:spPr>
      </p:pic>
      <p:sp>
        <p:nvSpPr>
          <p:cNvPr id="9" name="Rectangle 8">
            <a:extLst>
              <a:ext uri="{FF2B5EF4-FFF2-40B4-BE49-F238E27FC236}">
                <a16:creationId xmlns:a16="http://schemas.microsoft.com/office/drawing/2014/main" id="{8EA1671E-11A8-4DBE-A640-25AD3DF68C63}"/>
              </a:ext>
            </a:extLst>
          </p:cNvPr>
          <p:cNvSpPr/>
          <p:nvPr/>
        </p:nvSpPr>
        <p:spPr>
          <a:xfrm>
            <a:off x="1024128" y="2084832"/>
            <a:ext cx="1261872" cy="373548"/>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064428-E851-4379-9186-550F6F3C6ED9}"/>
              </a:ext>
            </a:extLst>
          </p:cNvPr>
          <p:cNvSpPr/>
          <p:nvPr/>
        </p:nvSpPr>
        <p:spPr>
          <a:xfrm>
            <a:off x="1024131" y="2457361"/>
            <a:ext cx="1261872" cy="373548"/>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393BF9-143B-4F82-961C-E74D5B7293AC}"/>
              </a:ext>
            </a:extLst>
          </p:cNvPr>
          <p:cNvSpPr/>
          <p:nvPr/>
        </p:nvSpPr>
        <p:spPr>
          <a:xfrm>
            <a:off x="1024129" y="2812959"/>
            <a:ext cx="1261872" cy="373548"/>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A3F123E-FE8D-4366-B034-0F4C07A25D6C}"/>
              </a:ext>
            </a:extLst>
          </p:cNvPr>
          <p:cNvSpPr/>
          <p:nvPr/>
        </p:nvSpPr>
        <p:spPr>
          <a:xfrm>
            <a:off x="3513328" y="2100638"/>
            <a:ext cx="1261872" cy="373548"/>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A591E2-99E7-4D77-8871-3D817BD44F2A}"/>
              </a:ext>
            </a:extLst>
          </p:cNvPr>
          <p:cNvSpPr/>
          <p:nvPr/>
        </p:nvSpPr>
        <p:spPr>
          <a:xfrm>
            <a:off x="3868931" y="2464702"/>
            <a:ext cx="1261872" cy="373548"/>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C6E29F-0A80-43C3-B85A-9A63617D575E}"/>
              </a:ext>
            </a:extLst>
          </p:cNvPr>
          <p:cNvSpPr/>
          <p:nvPr/>
        </p:nvSpPr>
        <p:spPr>
          <a:xfrm>
            <a:off x="3513329" y="2828765"/>
            <a:ext cx="1261872" cy="373548"/>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3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200"/>
                                  </p:stCondLst>
                                  <p:childTnLst>
                                    <p:set>
                                      <p:cBhvr>
                                        <p:cTn id="13" dur="1" fill="hold">
                                          <p:stCondLst>
                                            <p:cond delay="0"/>
                                          </p:stCondLst>
                                        </p:cTn>
                                        <p:tgtEl>
                                          <p:spTgt spid="10"/>
                                        </p:tgtEl>
                                        <p:attrNameLst>
                                          <p:attrName>style.visibility</p:attrName>
                                        </p:attrNameLst>
                                      </p:cBhvr>
                                      <p:to>
                                        <p:strVal val="visible"/>
                                      </p:to>
                                    </p:set>
                                  </p:childTnLst>
                                </p:cTn>
                              </p:par>
                            </p:childTnLst>
                          </p:cTn>
                        </p:par>
                        <p:par>
                          <p:cTn id="14" fill="hold">
                            <p:stCondLst>
                              <p:cond delay="200"/>
                            </p:stCondLst>
                            <p:childTnLst>
                              <p:par>
                                <p:cTn id="15" presetID="1" presetClass="entr" presetSubtype="0" fill="hold" grpId="0" nodeType="afterEffect">
                                  <p:stCondLst>
                                    <p:cond delay="200"/>
                                  </p:stCondLst>
                                  <p:childTnLst>
                                    <p:set>
                                      <p:cBhvr>
                                        <p:cTn id="16" dur="1" fill="hold">
                                          <p:stCondLst>
                                            <p:cond delay="0"/>
                                          </p:stCondLst>
                                        </p:cTn>
                                        <p:tgtEl>
                                          <p:spTgt spid="11"/>
                                        </p:tgtEl>
                                        <p:attrNameLst>
                                          <p:attrName>style.visibility</p:attrName>
                                        </p:attrNameLst>
                                      </p:cBhvr>
                                      <p:to>
                                        <p:strVal val="visible"/>
                                      </p:to>
                                    </p:set>
                                  </p:childTnLst>
                                </p:cTn>
                              </p:par>
                            </p:childTnLst>
                          </p:cTn>
                        </p:par>
                        <p:par>
                          <p:cTn id="17" fill="hold">
                            <p:stCondLst>
                              <p:cond delay="400"/>
                            </p:stCondLst>
                            <p:childTnLst>
                              <p:par>
                                <p:cTn id="18" presetID="1" presetClass="entr" presetSubtype="0" fill="hold" grpId="0" nodeType="afterEffect">
                                  <p:stCondLst>
                                    <p:cond delay="200"/>
                                  </p:stCondLst>
                                  <p:childTnLst>
                                    <p:set>
                                      <p:cBhvr>
                                        <p:cTn id="19" dur="1" fill="hold">
                                          <p:stCondLst>
                                            <p:cond delay="0"/>
                                          </p:stCondLst>
                                        </p:cTn>
                                        <p:tgtEl>
                                          <p:spTgt spid="14"/>
                                        </p:tgtEl>
                                        <p:attrNameLst>
                                          <p:attrName>style.visibility</p:attrName>
                                        </p:attrNameLst>
                                      </p:cBhvr>
                                      <p:to>
                                        <p:strVal val="visible"/>
                                      </p:to>
                                    </p:set>
                                  </p:childTnLst>
                                </p:cTn>
                              </p:par>
                            </p:childTnLst>
                          </p:cTn>
                        </p:par>
                        <p:par>
                          <p:cTn id="20" fill="hold">
                            <p:stCondLst>
                              <p:cond delay="600"/>
                            </p:stCondLst>
                            <p:childTnLst>
                              <p:par>
                                <p:cTn id="21" presetID="1" presetClass="entr" presetSubtype="0" fill="hold" grpId="0" nodeType="afterEffect">
                                  <p:stCondLst>
                                    <p:cond delay="200"/>
                                  </p:stCondLst>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p:stCondLst>
                              <p:cond delay="800"/>
                            </p:stCondLst>
                            <p:childTnLst>
                              <p:par>
                                <p:cTn id="24" presetID="1" presetClass="entr" presetSubtype="0" fill="hold" grpId="0" nodeType="afterEffect">
                                  <p:stCondLst>
                                    <p:cond delay="20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B000B-6A0E-43C1-AFAB-7DA204D0789E}"/>
              </a:ext>
            </a:extLst>
          </p:cNvPr>
          <p:cNvSpPr>
            <a:spLocks noGrp="1"/>
          </p:cNvSpPr>
          <p:nvPr>
            <p:ph type="title"/>
          </p:nvPr>
        </p:nvSpPr>
        <p:spPr/>
        <p:txBody>
          <a:bodyPr/>
          <a:lstStyle/>
          <a:p>
            <a:r>
              <a:rPr lang="en-US" dirty="0">
                <a:solidFill>
                  <a:schemeClr val="accent1"/>
                </a:solidFill>
              </a:rPr>
              <a:t>3.</a:t>
            </a:r>
            <a:r>
              <a:rPr lang="en-US" dirty="0"/>
              <a:t> Function composition</a:t>
            </a:r>
          </a:p>
        </p:txBody>
      </p:sp>
      <p:sp>
        <p:nvSpPr>
          <p:cNvPr id="4" name="Rectangle 1">
            <a:extLst>
              <a:ext uri="{FF2B5EF4-FFF2-40B4-BE49-F238E27FC236}">
                <a16:creationId xmlns:a16="http://schemas.microsoft.com/office/drawing/2014/main" id="{3A5CC39F-74F0-4781-84E5-A4BD9F0211FA}"/>
              </a:ext>
            </a:extLst>
          </p:cNvPr>
          <p:cNvSpPr>
            <a:spLocks noChangeArrowheads="1"/>
          </p:cNvSpPr>
          <p:nvPr/>
        </p:nvSpPr>
        <p:spPr bwMode="auto">
          <a:xfrm>
            <a:off x="1024128" y="2084832"/>
            <a:ext cx="9720072" cy="258532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bop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scoop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hop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foo_foo</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through =</a:t>
            </a:r>
            <a:r>
              <a:rPr kumimoji="0" lang="en-US" altLang="en-US" sz="2400" b="0" i="0" u="none" strike="noStrike" cap="none" normalizeH="0" baseline="0" dirty="0">
                <a:ln>
                  <a:noFill/>
                </a:ln>
                <a:solidFill>
                  <a:srgbClr val="4183C4"/>
                </a:solidFill>
                <a:effectLst/>
                <a:latin typeface="Consolas" panose="020B0609020204030204" pitchFamily="49" charset="0"/>
              </a:rPr>
              <a:t> forest),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up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field_mice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183C4"/>
                </a:solidFill>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on =</a:t>
            </a:r>
            <a:r>
              <a:rPr kumimoji="0" lang="en-US" altLang="en-US" sz="2400" b="0" i="0" u="none" strike="noStrike" cap="none" normalizeH="0" baseline="0" dirty="0">
                <a:ln>
                  <a:noFill/>
                </a:ln>
                <a:solidFill>
                  <a:srgbClr val="4183C4"/>
                </a:solidFill>
                <a:effectLst/>
                <a:latin typeface="Consolas" panose="020B0609020204030204" pitchFamily="49" charset="0"/>
              </a:rPr>
              <a:t> head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8435" name="Picture 3">
            <a:extLst>
              <a:ext uri="{FF2B5EF4-FFF2-40B4-BE49-F238E27FC236}">
                <a16:creationId xmlns:a16="http://schemas.microsoft.com/office/drawing/2014/main" id="{FDB546A7-D0E4-425B-B732-9862EFCDF5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2910" y="1625455"/>
            <a:ext cx="2381250" cy="3448050"/>
          </a:xfrm>
          <a:prstGeom prst="rect">
            <a:avLst/>
          </a:prstGeom>
          <a:noFill/>
          <a:extLst>
            <a:ext uri="{909E8E84-426E-40DD-AFC4-6F175D3DCCD1}">
              <a14:hiddenFill xmlns:a14="http://schemas.microsoft.com/office/drawing/2010/main">
                <a:solidFill>
                  <a:srgbClr val="FFFFFF"/>
                </a:solidFill>
              </a14:hiddenFill>
            </a:ext>
          </a:extLst>
        </p:spPr>
      </p:pic>
      <p:sp>
        <p:nvSpPr>
          <p:cNvPr id="5" name="Arrow: Up-Down 4">
            <a:extLst>
              <a:ext uri="{FF2B5EF4-FFF2-40B4-BE49-F238E27FC236}">
                <a16:creationId xmlns:a16="http://schemas.microsoft.com/office/drawing/2014/main" id="{E4E6C412-2758-4735-BDE8-5E0A5AD10CFA}"/>
              </a:ext>
            </a:extLst>
          </p:cNvPr>
          <p:cNvSpPr/>
          <p:nvPr/>
        </p:nvSpPr>
        <p:spPr>
          <a:xfrm>
            <a:off x="3467100" y="2914650"/>
            <a:ext cx="762000" cy="10287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32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0" nodeType="clickEffect">
                                  <p:stCondLst>
                                    <p:cond delay="0"/>
                                  </p:stCondLst>
                                  <p:childTnLst>
                                    <p:animScale>
                                      <p:cBhvr>
                                        <p:cTn id="10" dur="2000" fill="hold"/>
                                        <p:tgtEl>
                                          <p:spTgt spid="5"/>
                                        </p:tgtEl>
                                      </p:cBhvr>
                                      <p:by x="300000" y="300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gtEl>
                                        <p:attrNameLst>
                                          <p:attrName>style.visibility</p:attrName>
                                        </p:attrNameLst>
                                      </p:cBhvr>
                                      <p:to>
                                        <p:strVal val="visible"/>
                                      </p:to>
                                    </p:set>
                                  </p:childTnLst>
                                </p:cTn>
                              </p:par>
                              <p:par>
                                <p:cTn id="15" presetID="1" presetClass="exit" presetSubtype="0" fill="hold" grpId="2"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5CC27-795C-4A86-B226-A27DA0CEF979}"/>
              </a:ext>
            </a:extLst>
          </p:cNvPr>
          <p:cNvSpPr>
            <a:spLocks noGrp="1"/>
          </p:cNvSpPr>
          <p:nvPr>
            <p:ph type="title"/>
          </p:nvPr>
        </p:nvSpPr>
        <p:spPr/>
        <p:txBody>
          <a:bodyPr/>
          <a:lstStyle/>
          <a:p>
            <a:r>
              <a:rPr lang="en-US" dirty="0">
                <a:solidFill>
                  <a:schemeClr val="accent1"/>
                </a:solidFill>
              </a:rPr>
              <a:t>4. </a:t>
            </a:r>
            <a:r>
              <a:rPr lang="en-US" dirty="0"/>
              <a:t>Use the pipe</a:t>
            </a:r>
          </a:p>
        </p:txBody>
      </p:sp>
      <p:sp>
        <p:nvSpPr>
          <p:cNvPr id="4" name="Rectangle 1">
            <a:extLst>
              <a:ext uri="{FF2B5EF4-FFF2-40B4-BE49-F238E27FC236}">
                <a16:creationId xmlns:a16="http://schemas.microsoft.com/office/drawing/2014/main" id="{6B750E8F-E629-473F-AE6D-D082627919D3}"/>
              </a:ext>
            </a:extLst>
          </p:cNvPr>
          <p:cNvSpPr>
            <a:spLocks noChangeArrowheads="1"/>
          </p:cNvSpPr>
          <p:nvPr/>
        </p:nvSpPr>
        <p:spPr bwMode="auto">
          <a:xfrm>
            <a:off x="1168369" y="2084832"/>
            <a:ext cx="9575831"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foo_foo</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hop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through =</a:t>
            </a:r>
            <a:r>
              <a:rPr kumimoji="0" lang="en-US" altLang="en-US" sz="2400" b="0" i="0" u="none" strike="noStrike" cap="none" normalizeH="0" baseline="0" dirty="0">
                <a:ln>
                  <a:noFill/>
                </a:ln>
                <a:solidFill>
                  <a:srgbClr val="4183C4"/>
                </a:solidFill>
                <a:effectLst/>
                <a:latin typeface="Consolas" panose="020B0609020204030204" pitchFamily="49" charset="0"/>
              </a:rPr>
              <a:t> forest)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scoop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up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field_mice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bop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on =</a:t>
            </a:r>
            <a:r>
              <a:rPr kumimoji="0" lang="en-US" altLang="en-US" sz="2400" b="0" i="0" u="none" strike="noStrike" cap="none" normalizeH="0" baseline="0" dirty="0">
                <a:ln>
                  <a:noFill/>
                </a:ln>
                <a:solidFill>
                  <a:srgbClr val="4183C4"/>
                </a:solidFill>
                <a:effectLst/>
                <a:latin typeface="Consolas" panose="020B0609020204030204" pitchFamily="49" charset="0"/>
              </a:rPr>
              <a:t> head)</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259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D87D1-F3D2-4170-B900-FE396D39CB20}"/>
              </a:ext>
            </a:extLst>
          </p:cNvPr>
          <p:cNvSpPr>
            <a:spLocks noGrp="1"/>
          </p:cNvSpPr>
          <p:nvPr>
            <p:ph type="title"/>
          </p:nvPr>
        </p:nvSpPr>
        <p:spPr/>
        <p:txBody>
          <a:bodyPr/>
          <a:lstStyle/>
          <a:p>
            <a:r>
              <a:rPr lang="en-US" dirty="0"/>
              <a:t>Lexical transformation</a:t>
            </a:r>
          </a:p>
        </p:txBody>
      </p:sp>
      <p:sp>
        <p:nvSpPr>
          <p:cNvPr id="4" name="Rectangle 1">
            <a:extLst>
              <a:ext uri="{FF2B5EF4-FFF2-40B4-BE49-F238E27FC236}">
                <a16:creationId xmlns:a16="http://schemas.microsoft.com/office/drawing/2014/main" id="{F3403C46-801B-48A2-AC81-26715DD61528}"/>
              </a:ext>
            </a:extLst>
          </p:cNvPr>
          <p:cNvSpPr>
            <a:spLocks noChangeArrowheads="1"/>
          </p:cNvSpPr>
          <p:nvPr/>
        </p:nvSpPr>
        <p:spPr bwMode="auto">
          <a:xfrm>
            <a:off x="1024128" y="2084832"/>
            <a:ext cx="5607304"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my_pipe</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hop</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through =</a:t>
            </a:r>
            <a:r>
              <a:rPr kumimoji="0" lang="en-US" altLang="en-US" sz="2400" b="0" i="0" u="none" strike="noStrike" cap="none" normalizeH="0" baseline="0" dirty="0">
                <a:ln>
                  <a:noFill/>
                </a:ln>
                <a:solidFill>
                  <a:srgbClr val="4183C4"/>
                </a:solidFill>
                <a:effectLst/>
                <a:latin typeface="Consolas" panose="020B0609020204030204" pitchFamily="49" charset="0"/>
              </a:rPr>
              <a:t> forest)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  .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scoop</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up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field_mice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bop</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on =</a:t>
            </a:r>
            <a:r>
              <a:rPr kumimoji="0" lang="en-US" altLang="en-US" sz="2400" b="0" i="0" u="none" strike="noStrike" cap="none" normalizeH="0" baseline="0" dirty="0">
                <a:ln>
                  <a:noFill/>
                </a:ln>
                <a:solidFill>
                  <a:srgbClr val="4183C4"/>
                </a:solidFill>
                <a:effectLst/>
                <a:latin typeface="Consolas" panose="020B0609020204030204" pitchFamily="49" charset="0"/>
              </a:rPr>
              <a:t> head)</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my_pipe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foo_foo</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0625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459C-6963-44FA-9AE6-CA6873E9AE57}"/>
              </a:ext>
            </a:extLst>
          </p:cNvPr>
          <p:cNvSpPr>
            <a:spLocks noGrp="1"/>
          </p:cNvSpPr>
          <p:nvPr>
            <p:ph type="title"/>
          </p:nvPr>
        </p:nvSpPr>
        <p:spPr/>
        <p:txBody>
          <a:bodyPr/>
          <a:lstStyle/>
          <a:p>
            <a:r>
              <a:rPr lang="en-US" dirty="0"/>
              <a:t>Pipe doesn’t work </a:t>
            </a:r>
          </a:p>
        </p:txBody>
      </p:sp>
      <p:sp>
        <p:nvSpPr>
          <p:cNvPr id="3" name="Content Placeholder 2">
            <a:extLst>
              <a:ext uri="{FF2B5EF4-FFF2-40B4-BE49-F238E27FC236}">
                <a16:creationId xmlns:a16="http://schemas.microsoft.com/office/drawing/2014/main" id="{B6F6F161-77C5-4E3D-B37C-466BC9EA221D}"/>
              </a:ext>
            </a:extLst>
          </p:cNvPr>
          <p:cNvSpPr>
            <a:spLocks noGrp="1"/>
          </p:cNvSpPr>
          <p:nvPr>
            <p:ph idx="1"/>
          </p:nvPr>
        </p:nvSpPr>
        <p:spPr>
          <a:xfrm>
            <a:off x="1024128" y="2286000"/>
            <a:ext cx="9720073" cy="515257"/>
          </a:xfrm>
        </p:spPr>
        <p:txBody>
          <a:bodyPr>
            <a:normAutofit/>
          </a:bodyPr>
          <a:lstStyle/>
          <a:p>
            <a:pPr marL="0" indent="0">
              <a:buNone/>
            </a:pPr>
            <a:r>
              <a:rPr lang="en-US" sz="2400" dirty="0"/>
              <a:t>Functions that use the current environment.</a:t>
            </a:r>
          </a:p>
        </p:txBody>
      </p:sp>
      <p:sp>
        <p:nvSpPr>
          <p:cNvPr id="4" name="Rectangle 1">
            <a:extLst>
              <a:ext uri="{FF2B5EF4-FFF2-40B4-BE49-F238E27FC236}">
                <a16:creationId xmlns:a16="http://schemas.microsoft.com/office/drawing/2014/main" id="{32D83516-BE50-4740-8A70-6B7ECA823635}"/>
              </a:ext>
            </a:extLst>
          </p:cNvPr>
          <p:cNvSpPr>
            <a:spLocks noChangeArrowheads="1"/>
          </p:cNvSpPr>
          <p:nvPr/>
        </p:nvSpPr>
        <p:spPr bwMode="auto">
          <a:xfrm>
            <a:off x="1024128" y="2764082"/>
            <a:ext cx="9720072" cy="258532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assign</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"x"</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70A0"/>
                </a:solidFill>
                <a:effectLst/>
                <a:latin typeface="Consolas" panose="020B0609020204030204" pitchFamily="49" charset="0"/>
              </a:rPr>
              <a:t>"x"</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assign</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10</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3A838F1-2B00-4FB8-91C1-0C087D5A9B6D}"/>
              </a:ext>
            </a:extLst>
          </p:cNvPr>
          <p:cNvSpPr>
            <a:spLocks noChangeArrowheads="1"/>
          </p:cNvSpPr>
          <p:nvPr/>
        </p:nvSpPr>
        <p:spPr bwMode="auto">
          <a:xfrm>
            <a:off x="1024127" y="2764082"/>
            <a:ext cx="5607304"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env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environment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70A0"/>
                </a:solidFill>
                <a:effectLst/>
                <a:latin typeface="Consolas" panose="020B0609020204030204" pitchFamily="49" charset="0"/>
              </a:rPr>
              <a:t>"x"</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assign</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902000"/>
                </a:solidFill>
                <a:effectLst/>
                <a:latin typeface="Consolas" panose="020B0609020204030204" pitchFamily="49" charset="0"/>
              </a:rPr>
              <a:t>envir</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env)</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100</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2B9A722A-0879-447F-A8A8-96DFBBC2B1ED}"/>
              </a:ext>
            </a:extLst>
          </p:cNvPr>
          <p:cNvSpPr/>
          <p:nvPr/>
        </p:nvSpPr>
        <p:spPr>
          <a:xfrm>
            <a:off x="1024127" y="6028655"/>
            <a:ext cx="1034257" cy="461665"/>
          </a:xfrm>
          <a:prstGeom prst="rect">
            <a:avLst/>
          </a:prstGeom>
          <a:solidFill>
            <a:srgbClr val="F7F7F7"/>
          </a:solidFill>
        </p:spPr>
        <p:txBody>
          <a:bodyPr wrap="none">
            <a:spAutoFit/>
          </a:bodyPr>
          <a:lstStyle/>
          <a:p>
            <a:r>
              <a:rPr lang="en-US" altLang="en-US" sz="2400" b="1" dirty="0">
                <a:solidFill>
                  <a:srgbClr val="007020"/>
                </a:solidFill>
                <a:latin typeface="Consolas" panose="020B0609020204030204" pitchFamily="49" charset="0"/>
              </a:rPr>
              <a:t>get</a:t>
            </a:r>
            <a:r>
              <a:rPr lang="en-US" altLang="en-US" sz="2400" dirty="0">
                <a:solidFill>
                  <a:srgbClr val="4183C4"/>
                </a:solidFill>
                <a:latin typeface="Consolas" panose="020B0609020204030204" pitchFamily="49" charset="0"/>
              </a:rPr>
              <a:t>()</a:t>
            </a:r>
            <a:endParaRPr lang="en-US" sz="2400" dirty="0"/>
          </a:p>
        </p:txBody>
      </p:sp>
      <p:sp>
        <p:nvSpPr>
          <p:cNvPr id="7" name="Rectangle 6">
            <a:extLst>
              <a:ext uri="{FF2B5EF4-FFF2-40B4-BE49-F238E27FC236}">
                <a16:creationId xmlns:a16="http://schemas.microsoft.com/office/drawing/2014/main" id="{7A2282A7-92A3-47BE-ACF4-D5032F0BEC1A}"/>
              </a:ext>
            </a:extLst>
          </p:cNvPr>
          <p:cNvSpPr/>
          <p:nvPr/>
        </p:nvSpPr>
        <p:spPr>
          <a:xfrm>
            <a:off x="2569898" y="6028654"/>
            <a:ext cx="1204176" cy="461665"/>
          </a:xfrm>
          <a:prstGeom prst="rect">
            <a:avLst/>
          </a:prstGeom>
          <a:solidFill>
            <a:srgbClr val="F7F7F7"/>
          </a:solidFill>
        </p:spPr>
        <p:txBody>
          <a:bodyPr wrap="none">
            <a:spAutoFit/>
          </a:bodyPr>
          <a:lstStyle/>
          <a:p>
            <a:r>
              <a:rPr lang="en-US" altLang="en-US" sz="2400" b="1" dirty="0">
                <a:solidFill>
                  <a:srgbClr val="007020"/>
                </a:solidFill>
                <a:latin typeface="Consolas" panose="020B0609020204030204" pitchFamily="49" charset="0"/>
              </a:rPr>
              <a:t>load</a:t>
            </a:r>
            <a:r>
              <a:rPr lang="en-US" altLang="en-US" sz="2400" dirty="0">
                <a:solidFill>
                  <a:srgbClr val="4183C4"/>
                </a:solidFill>
                <a:latin typeface="Consolas" panose="020B0609020204030204" pitchFamily="49" charset="0"/>
              </a:rPr>
              <a:t>()</a:t>
            </a:r>
            <a:endParaRPr lang="en-US" sz="2400" dirty="0"/>
          </a:p>
        </p:txBody>
      </p:sp>
    </p:spTree>
    <p:extLst>
      <p:ext uri="{BB962C8B-B14F-4D97-AF65-F5344CB8AC3E}">
        <p14:creationId xmlns:p14="http://schemas.microsoft.com/office/powerpoint/2010/main" val="88947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4A019-D8E5-4233-9371-9B18D2B79C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463EC6-24D7-4685-B0B9-08C951A795D4}"/>
              </a:ext>
            </a:extLst>
          </p:cNvPr>
          <p:cNvSpPr>
            <a:spLocks noGrp="1"/>
          </p:cNvSpPr>
          <p:nvPr>
            <p:ph idx="1"/>
          </p:nvPr>
        </p:nvSpPr>
        <p:spPr>
          <a:xfrm>
            <a:off x="1024128" y="2286000"/>
            <a:ext cx="9720073" cy="457200"/>
          </a:xfrm>
        </p:spPr>
        <p:txBody>
          <a:bodyPr>
            <a:normAutofit/>
          </a:bodyPr>
          <a:lstStyle/>
          <a:p>
            <a:pPr marL="0" indent="0">
              <a:buNone/>
            </a:pPr>
            <a:r>
              <a:rPr lang="en-US" sz="2400" dirty="0"/>
              <a:t>Functions that use lazy evaluation</a:t>
            </a:r>
          </a:p>
        </p:txBody>
      </p:sp>
      <p:sp>
        <p:nvSpPr>
          <p:cNvPr id="4" name="Rectangle 1">
            <a:extLst>
              <a:ext uri="{FF2B5EF4-FFF2-40B4-BE49-F238E27FC236}">
                <a16:creationId xmlns:a16="http://schemas.microsoft.com/office/drawing/2014/main" id="{6A5861DB-F1F6-4253-8B21-269CFF16F2E9}"/>
              </a:ext>
            </a:extLst>
          </p:cNvPr>
          <p:cNvSpPr>
            <a:spLocks noChangeArrowheads="1"/>
          </p:cNvSpPr>
          <p:nvPr/>
        </p:nvSpPr>
        <p:spPr bwMode="auto">
          <a:xfrm>
            <a:off x="1024128" y="2743200"/>
            <a:ext cx="8835752"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tryCatch</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stop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error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(e) </a:t>
            </a:r>
            <a:r>
              <a:rPr kumimoji="0" lang="en-US" altLang="en-US" sz="2400" b="0" i="0" u="none" strike="noStrike" cap="none" normalizeH="0" baseline="0" dirty="0">
                <a:ln>
                  <a:noFill/>
                </a:ln>
                <a:solidFill>
                  <a:srgbClr val="4070A0"/>
                </a:solidFill>
                <a:effectLst/>
                <a:latin typeface="Consolas" panose="020B0609020204030204" pitchFamily="49" charset="0"/>
              </a:rPr>
              <a:t>"An error"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"An error"</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stop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tryCatch</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error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(e) </a:t>
            </a:r>
            <a:r>
              <a:rPr kumimoji="0" lang="en-US" altLang="en-US" sz="2400" b="0" i="0" u="none" strike="noStrike" cap="none" normalizeH="0" baseline="0" dirty="0">
                <a:ln>
                  <a:noFill/>
                </a:ln>
                <a:solidFill>
                  <a:srgbClr val="4070A0"/>
                </a:solidFill>
                <a:effectLst/>
                <a:latin typeface="Consolas" panose="020B0609020204030204" pitchFamily="49" charset="0"/>
              </a:rPr>
              <a:t>"An error"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Error in eval(</a:t>
            </a:r>
            <a:r>
              <a:rPr kumimoji="0" lang="en-US" altLang="en-US" sz="2400" b="0" i="1" u="none" strike="noStrike" cap="none" normalizeH="0" baseline="0" dirty="0" err="1">
                <a:ln>
                  <a:noFill/>
                </a:ln>
                <a:solidFill>
                  <a:srgbClr val="60A0B0"/>
                </a:solidFill>
                <a:effectLst/>
                <a:latin typeface="Consolas" panose="020B0609020204030204" pitchFamily="49" charset="0"/>
              </a:rPr>
              <a:t>lhs</a:t>
            </a:r>
            <a:r>
              <a:rPr kumimoji="0" lang="en-US" altLang="en-US" sz="2400" b="0" i="1" u="none" strike="noStrike" cap="none" normalizeH="0" baseline="0" dirty="0">
                <a:ln>
                  <a:noFill/>
                </a:ln>
                <a:solidFill>
                  <a:srgbClr val="60A0B0"/>
                </a:solidFill>
                <a:effectLst/>
                <a:latin typeface="Consolas" panose="020B0609020204030204" pitchFamily="49" charset="0"/>
              </a:rPr>
              <a:t>, parent, parent):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AA3ED59A-851C-42A5-BC6A-6FA2B3D47431}"/>
              </a:ext>
            </a:extLst>
          </p:cNvPr>
          <p:cNvSpPr/>
          <p:nvPr/>
        </p:nvSpPr>
        <p:spPr>
          <a:xfrm>
            <a:off x="1024128" y="5697248"/>
            <a:ext cx="1034257" cy="461665"/>
          </a:xfrm>
          <a:prstGeom prst="rect">
            <a:avLst/>
          </a:prstGeom>
          <a:solidFill>
            <a:srgbClr val="F7F7F7"/>
          </a:solidFill>
        </p:spPr>
        <p:txBody>
          <a:bodyPr wrap="none">
            <a:spAutoFit/>
          </a:bodyPr>
          <a:lstStyle/>
          <a:p>
            <a:r>
              <a:rPr lang="en-US" altLang="en-US" sz="2400" b="1" dirty="0">
                <a:solidFill>
                  <a:srgbClr val="007020"/>
                </a:solidFill>
                <a:latin typeface="Consolas" panose="020B0609020204030204" pitchFamily="49" charset="0"/>
              </a:rPr>
              <a:t>try</a:t>
            </a:r>
            <a:r>
              <a:rPr lang="en-US" altLang="en-US" sz="2400" dirty="0">
                <a:solidFill>
                  <a:srgbClr val="4183C4"/>
                </a:solidFill>
                <a:latin typeface="Consolas" panose="020B0609020204030204" pitchFamily="49" charset="0"/>
              </a:rPr>
              <a:t>()</a:t>
            </a:r>
            <a:endParaRPr lang="en-US" sz="2400" dirty="0"/>
          </a:p>
        </p:txBody>
      </p:sp>
      <p:sp>
        <p:nvSpPr>
          <p:cNvPr id="6" name="Rectangle 5">
            <a:extLst>
              <a:ext uri="{FF2B5EF4-FFF2-40B4-BE49-F238E27FC236}">
                <a16:creationId xmlns:a16="http://schemas.microsoft.com/office/drawing/2014/main" id="{F994BDA3-A6E9-4193-A2E0-ACB64F9FDE1F}"/>
              </a:ext>
            </a:extLst>
          </p:cNvPr>
          <p:cNvSpPr/>
          <p:nvPr/>
        </p:nvSpPr>
        <p:spPr>
          <a:xfrm>
            <a:off x="2395728" y="5697248"/>
            <a:ext cx="3243196" cy="461665"/>
          </a:xfrm>
          <a:prstGeom prst="rect">
            <a:avLst/>
          </a:prstGeom>
          <a:solidFill>
            <a:srgbClr val="F7F7F7"/>
          </a:solidFill>
        </p:spPr>
        <p:txBody>
          <a:bodyPr wrap="none">
            <a:spAutoFit/>
          </a:bodyPr>
          <a:lstStyle/>
          <a:p>
            <a:r>
              <a:rPr lang="en-US" sz="2400" b="1" dirty="0" err="1">
                <a:solidFill>
                  <a:srgbClr val="007020"/>
                </a:solidFill>
                <a:latin typeface="Consolas" panose="020B0609020204030204" pitchFamily="49" charset="0"/>
              </a:rPr>
              <a:t>suppressMessages</a:t>
            </a:r>
            <a:r>
              <a:rPr lang="en-US" altLang="en-US" sz="2400" dirty="0">
                <a:solidFill>
                  <a:srgbClr val="4183C4"/>
                </a:solidFill>
                <a:latin typeface="Consolas" panose="020B0609020204030204" pitchFamily="49" charset="0"/>
              </a:rPr>
              <a:t>()</a:t>
            </a:r>
            <a:endParaRPr lang="en-US" sz="2400" dirty="0"/>
          </a:p>
        </p:txBody>
      </p:sp>
      <p:sp>
        <p:nvSpPr>
          <p:cNvPr id="7" name="Rectangle 6">
            <a:extLst>
              <a:ext uri="{FF2B5EF4-FFF2-40B4-BE49-F238E27FC236}">
                <a16:creationId xmlns:a16="http://schemas.microsoft.com/office/drawing/2014/main" id="{EA282B4D-90D5-4845-93DB-B3693BEA0786}"/>
              </a:ext>
            </a:extLst>
          </p:cNvPr>
          <p:cNvSpPr/>
          <p:nvPr/>
        </p:nvSpPr>
        <p:spPr>
          <a:xfrm>
            <a:off x="5976267" y="5697247"/>
            <a:ext cx="3243196" cy="461665"/>
          </a:xfrm>
          <a:prstGeom prst="rect">
            <a:avLst/>
          </a:prstGeom>
          <a:solidFill>
            <a:srgbClr val="F7F7F7"/>
          </a:solidFill>
        </p:spPr>
        <p:txBody>
          <a:bodyPr wrap="none">
            <a:spAutoFit/>
          </a:bodyPr>
          <a:lstStyle/>
          <a:p>
            <a:r>
              <a:rPr lang="en-US" sz="2400" b="1" dirty="0" err="1">
                <a:solidFill>
                  <a:srgbClr val="007020"/>
                </a:solidFill>
                <a:latin typeface="Consolas" panose="020B0609020204030204" pitchFamily="49" charset="0"/>
              </a:rPr>
              <a:t>suppressWarnings</a:t>
            </a:r>
            <a:r>
              <a:rPr lang="en-US" altLang="en-US" sz="2400" dirty="0">
                <a:solidFill>
                  <a:srgbClr val="4183C4"/>
                </a:solidFill>
                <a:latin typeface="Consolas" panose="020B0609020204030204" pitchFamily="49" charset="0"/>
              </a:rPr>
              <a:t>()</a:t>
            </a:r>
            <a:endParaRPr lang="en-US" sz="2400" dirty="0"/>
          </a:p>
        </p:txBody>
      </p:sp>
    </p:spTree>
    <p:extLst>
      <p:ext uri="{BB962C8B-B14F-4D97-AF65-F5344CB8AC3E}">
        <p14:creationId xmlns:p14="http://schemas.microsoft.com/office/powerpoint/2010/main" val="90571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C4AB3-1182-44C4-AB56-5BC0425F22BF}"/>
              </a:ext>
            </a:extLst>
          </p:cNvPr>
          <p:cNvSpPr>
            <a:spLocks noGrp="1"/>
          </p:cNvSpPr>
          <p:nvPr>
            <p:ph type="title"/>
          </p:nvPr>
        </p:nvSpPr>
        <p:spPr/>
        <p:txBody>
          <a:bodyPr/>
          <a:lstStyle/>
          <a:p>
            <a:r>
              <a:rPr lang="en-US" dirty="0"/>
              <a:t>When not to use the pipe</a:t>
            </a:r>
          </a:p>
        </p:txBody>
      </p:sp>
      <p:sp>
        <p:nvSpPr>
          <p:cNvPr id="3" name="Content Placeholder 2">
            <a:extLst>
              <a:ext uri="{FF2B5EF4-FFF2-40B4-BE49-F238E27FC236}">
                <a16:creationId xmlns:a16="http://schemas.microsoft.com/office/drawing/2014/main" id="{581B1F8A-531C-4D8D-BE59-2BF48C6F0AEF}"/>
              </a:ext>
            </a:extLst>
          </p:cNvPr>
          <p:cNvSpPr>
            <a:spLocks noGrp="1"/>
          </p:cNvSpPr>
          <p:nvPr>
            <p:ph idx="1"/>
          </p:nvPr>
        </p:nvSpPr>
        <p:spPr/>
        <p:txBody>
          <a:bodyPr/>
          <a:lstStyle/>
          <a:p>
            <a:pPr marL="347663" indent="-347663">
              <a:buSzPct val="120000"/>
              <a:buFont typeface="Arial" panose="020B0604020202020204" pitchFamily="34" charset="0"/>
              <a:buChar char="•"/>
            </a:pPr>
            <a:r>
              <a:rPr lang="en-US" sz="2400" dirty="0"/>
              <a:t>Your pipes are longer than (say) ten steps</a:t>
            </a:r>
          </a:p>
          <a:p>
            <a:pPr marL="347663" indent="-347663">
              <a:buSzPct val="120000"/>
              <a:buFont typeface="Arial" panose="020B0604020202020204" pitchFamily="34" charset="0"/>
              <a:buChar char="•"/>
            </a:pPr>
            <a:r>
              <a:rPr lang="en-US" sz="2400" dirty="0"/>
              <a:t>You have multiple inputs or outputs</a:t>
            </a:r>
          </a:p>
          <a:p>
            <a:pPr marL="347663" indent="-347663">
              <a:buSzPct val="120000"/>
              <a:buFont typeface="Arial" panose="020B0604020202020204" pitchFamily="34" charset="0"/>
              <a:buChar char="•"/>
            </a:pPr>
            <a:r>
              <a:rPr lang="en-US" sz="2400" dirty="0"/>
              <a:t>You are starting to think about a directed graph with a complex dependency structure</a:t>
            </a:r>
            <a:endParaRPr lang="en-US" dirty="0"/>
          </a:p>
        </p:txBody>
      </p:sp>
    </p:spTree>
    <p:extLst>
      <p:ext uri="{BB962C8B-B14F-4D97-AF65-F5344CB8AC3E}">
        <p14:creationId xmlns:p14="http://schemas.microsoft.com/office/powerpoint/2010/main" val="95362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5872-3047-4B03-800A-35DFE198C64A}"/>
              </a:ext>
            </a:extLst>
          </p:cNvPr>
          <p:cNvSpPr>
            <a:spLocks noGrp="1"/>
          </p:cNvSpPr>
          <p:nvPr>
            <p:ph type="title"/>
          </p:nvPr>
        </p:nvSpPr>
        <p:spPr/>
        <p:txBody>
          <a:bodyPr/>
          <a:lstStyle/>
          <a:p>
            <a:r>
              <a:rPr lang="en-US" dirty="0"/>
              <a:t>Other tools from </a:t>
            </a:r>
            <a:r>
              <a:rPr lang="en-US" dirty="0" err="1"/>
              <a:t>magrittr</a:t>
            </a:r>
            <a:r>
              <a:rPr lang="en-US" dirty="0"/>
              <a:t> </a:t>
            </a:r>
            <a:r>
              <a:rPr lang="en-US" dirty="0">
                <a:latin typeface="Consolas" panose="020B0609020204030204" pitchFamily="49" charset="0"/>
              </a:rPr>
              <a:t>%T&gt;%</a:t>
            </a:r>
          </a:p>
        </p:txBody>
      </p:sp>
      <p:sp>
        <p:nvSpPr>
          <p:cNvPr id="5" name="Rectangle 1">
            <a:extLst>
              <a:ext uri="{FF2B5EF4-FFF2-40B4-BE49-F238E27FC236}">
                <a16:creationId xmlns:a16="http://schemas.microsoft.com/office/drawing/2014/main" id="{0B58F27F-12B3-45A9-9ECE-865461D286F9}"/>
              </a:ext>
            </a:extLst>
          </p:cNvPr>
          <p:cNvSpPr>
            <a:spLocks noChangeArrowheads="1"/>
          </p:cNvSpPr>
          <p:nvPr/>
        </p:nvSpPr>
        <p:spPr bwMode="auto">
          <a:xfrm>
            <a:off x="999012" y="2241756"/>
            <a:ext cx="9770303" cy="406265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rnorm</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  matrix</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902000"/>
                </a:solidFill>
                <a:effectLst/>
                <a:latin typeface="Consolas" panose="020B0609020204030204" pitchFamily="49" charset="0"/>
              </a:rPr>
              <a:t>ncol</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  plot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  str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NULL</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rnorm</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matrix</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902000"/>
                </a:solidFill>
                <a:effectLst/>
                <a:latin typeface="Consolas" panose="020B0609020204030204" pitchFamily="49" charset="0"/>
              </a:rPr>
              <a:t>ncol</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plot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str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num [1:50, 1:2] -0.387 -0.785 -1.057 -0.796 -1.756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4" name="Picture 2" descr="Image result for magrittr">
            <a:extLst>
              <a:ext uri="{FF2B5EF4-FFF2-40B4-BE49-F238E27FC236}">
                <a16:creationId xmlns:a16="http://schemas.microsoft.com/office/drawing/2014/main" id="{93734DC2-5C16-41BD-A3DE-305828B17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0" y="390525"/>
            <a:ext cx="22860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23555" name="Picture 3">
            <a:extLst>
              <a:ext uri="{FF2B5EF4-FFF2-40B4-BE49-F238E27FC236}">
                <a16:creationId xmlns:a16="http://schemas.microsoft.com/office/drawing/2014/main" id="{CF59CA0C-F86E-401E-B376-675A0D5AC8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196637"/>
            <a:ext cx="5486400" cy="3386138"/>
          </a:xfrm>
          <a:prstGeom prst="rect">
            <a:avLst/>
          </a:prstGeom>
          <a:noFill/>
          <a:extLst>
            <a:ext uri="{909E8E84-426E-40DD-AFC4-6F175D3DCCD1}">
              <a14:hiddenFill xmlns:a14="http://schemas.microsoft.com/office/drawing/2010/main">
                <a:solidFill>
                  <a:srgbClr val="FFFFFF"/>
                </a:solidFill>
              </a14:hiddenFill>
            </a:ext>
          </a:extLst>
        </p:spPr>
      </p:pic>
      <p:pic>
        <p:nvPicPr>
          <p:cNvPr id="23557" name="Picture 5">
            <a:extLst>
              <a:ext uri="{FF2B5EF4-FFF2-40B4-BE49-F238E27FC236}">
                <a16:creationId xmlns:a16="http://schemas.microsoft.com/office/drawing/2014/main" id="{E8AC7B4A-F0DA-4983-8D8B-9467B900F2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3196637"/>
            <a:ext cx="5486400" cy="338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00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1046-CA69-41D3-937D-696BD45CBA01}"/>
              </a:ext>
            </a:extLst>
          </p:cNvPr>
          <p:cNvSpPr>
            <a:spLocks noGrp="1"/>
          </p:cNvSpPr>
          <p:nvPr>
            <p:ph type="title"/>
          </p:nvPr>
        </p:nvSpPr>
        <p:spPr/>
        <p:txBody>
          <a:bodyPr/>
          <a:lstStyle/>
          <a:p>
            <a:r>
              <a:rPr lang="en-US" dirty="0"/>
              <a:t>Other tools from </a:t>
            </a:r>
            <a:r>
              <a:rPr lang="en-US" dirty="0" err="1"/>
              <a:t>magrittr</a:t>
            </a:r>
            <a:r>
              <a:rPr lang="en-US" dirty="0"/>
              <a:t> </a:t>
            </a:r>
            <a:r>
              <a:rPr lang="en-US" dirty="0">
                <a:latin typeface="Consolas" panose="020B0609020204030204" pitchFamily="49" charset="0"/>
              </a:rPr>
              <a:t>%$%</a:t>
            </a:r>
          </a:p>
        </p:txBody>
      </p:sp>
      <p:sp>
        <p:nvSpPr>
          <p:cNvPr id="4" name="Rectangle 1">
            <a:extLst>
              <a:ext uri="{FF2B5EF4-FFF2-40B4-BE49-F238E27FC236}">
                <a16:creationId xmlns:a16="http://schemas.microsoft.com/office/drawing/2014/main" id="{66E9DA77-F253-46F4-8A08-2C61B6A22C36}"/>
              </a:ext>
            </a:extLst>
          </p:cNvPr>
          <p:cNvSpPr>
            <a:spLocks noChangeArrowheads="1"/>
          </p:cNvSpPr>
          <p:nvPr/>
        </p:nvSpPr>
        <p:spPr bwMode="auto">
          <a:xfrm>
            <a:off x="1024128" y="1960602"/>
            <a:ext cx="2888611"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mtcars</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cor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disp</a:t>
            </a:r>
            <a:r>
              <a:rPr kumimoji="0" lang="en-US" altLang="en-US" sz="2400" b="0" i="0" u="none" strike="noStrike" cap="none" normalizeH="0" baseline="0" dirty="0">
                <a:ln>
                  <a:noFill/>
                </a:ln>
                <a:solidFill>
                  <a:srgbClr val="4183C4"/>
                </a:solidFill>
                <a:effectLst/>
                <a:latin typeface="Consolas" panose="020B0609020204030204" pitchFamily="49" charset="0"/>
              </a:rPr>
              <a:t>, mpg)</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-0.848</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8851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123F-B89F-497C-8734-92E1A2643EC0}"/>
              </a:ext>
            </a:extLst>
          </p:cNvPr>
          <p:cNvSpPr>
            <a:spLocks noGrp="1"/>
          </p:cNvSpPr>
          <p:nvPr>
            <p:ph type="title"/>
          </p:nvPr>
        </p:nvSpPr>
        <p:spPr/>
        <p:txBody>
          <a:bodyPr/>
          <a:lstStyle/>
          <a:p>
            <a:r>
              <a:rPr lang="en-US" dirty="0"/>
              <a:t>Other tools from </a:t>
            </a:r>
            <a:r>
              <a:rPr lang="en-US" dirty="0" err="1"/>
              <a:t>magrittr</a:t>
            </a:r>
            <a:r>
              <a:rPr lang="en-US" dirty="0"/>
              <a:t> </a:t>
            </a:r>
            <a:r>
              <a:rPr lang="en-US" dirty="0">
                <a:latin typeface="Consolas" panose="020B0609020204030204" pitchFamily="49" charset="0"/>
              </a:rPr>
              <a:t>%&lt;&gt;%</a:t>
            </a:r>
          </a:p>
        </p:txBody>
      </p:sp>
      <p:sp>
        <p:nvSpPr>
          <p:cNvPr id="4" name="Rectangle 1">
            <a:extLst>
              <a:ext uri="{FF2B5EF4-FFF2-40B4-BE49-F238E27FC236}">
                <a16:creationId xmlns:a16="http://schemas.microsoft.com/office/drawing/2014/main" id="{B910A93B-D934-45B0-8DA3-D156F8EA5EE9}"/>
              </a:ext>
            </a:extLst>
          </p:cNvPr>
          <p:cNvSpPr>
            <a:spLocks noChangeArrowheads="1"/>
          </p:cNvSpPr>
          <p:nvPr/>
        </p:nvSpPr>
        <p:spPr bwMode="auto">
          <a:xfrm>
            <a:off x="1024128" y="1900166"/>
            <a:ext cx="4502836"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mtcars</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mtcars</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transform</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902000"/>
                </a:solidFill>
                <a:effectLst/>
                <a:latin typeface="Consolas" panose="020B0609020204030204" pitchFamily="49" charset="0"/>
              </a:rPr>
              <a:t>cyl</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cyl</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B05F25D-1FE4-478E-BA4F-C2FA8E2E189E}"/>
              </a:ext>
            </a:extLst>
          </p:cNvPr>
          <p:cNvSpPr>
            <a:spLocks noChangeArrowheads="1"/>
          </p:cNvSpPr>
          <p:nvPr/>
        </p:nvSpPr>
        <p:spPr bwMode="auto">
          <a:xfrm>
            <a:off x="1024128" y="3584448"/>
            <a:ext cx="4502836"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mtcars</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%&lt;&gt;%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transform</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902000"/>
                </a:solidFill>
                <a:effectLst/>
                <a:latin typeface="Consolas" panose="020B0609020204030204" pitchFamily="49" charset="0"/>
              </a:rPr>
              <a:t>cyl</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cyl</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Content Placeholder 2">
            <a:extLst>
              <a:ext uri="{FF2B5EF4-FFF2-40B4-BE49-F238E27FC236}">
                <a16:creationId xmlns:a16="http://schemas.microsoft.com/office/drawing/2014/main" id="{5073D957-BFBD-4365-BEC0-C4287470E69E}"/>
              </a:ext>
            </a:extLst>
          </p:cNvPr>
          <p:cNvSpPr>
            <a:spLocks noGrp="1"/>
          </p:cNvSpPr>
          <p:nvPr>
            <p:ph idx="1"/>
          </p:nvPr>
        </p:nvSpPr>
        <p:spPr>
          <a:xfrm>
            <a:off x="1024128" y="3213100"/>
            <a:ext cx="9720073" cy="482600"/>
          </a:xfrm>
        </p:spPr>
        <p:txBody>
          <a:bodyPr/>
          <a:lstStyle/>
          <a:p>
            <a:pPr marL="0" indent="0">
              <a:buSzPct val="120000"/>
              <a:buNone/>
            </a:pPr>
            <a:r>
              <a:rPr lang="en-US" sz="2400" dirty="0"/>
              <a:t>with</a:t>
            </a:r>
            <a:endParaRPr lang="en-US" dirty="0"/>
          </a:p>
        </p:txBody>
      </p:sp>
    </p:spTree>
    <p:extLst>
      <p:ext uri="{BB962C8B-B14F-4D97-AF65-F5344CB8AC3E}">
        <p14:creationId xmlns:p14="http://schemas.microsoft.com/office/powerpoint/2010/main" val="243493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F90EFB-2876-4A48-BF41-D044F5C99952}"/>
              </a:ext>
            </a:extLst>
          </p:cNvPr>
          <p:cNvSpPr txBox="1"/>
          <p:nvPr/>
        </p:nvSpPr>
        <p:spPr>
          <a:xfrm>
            <a:off x="1027896" y="3069966"/>
            <a:ext cx="1161536" cy="461665"/>
          </a:xfrm>
          <a:prstGeom prst="rect">
            <a:avLst/>
          </a:prstGeom>
          <a:noFill/>
          <a:ln>
            <a:noFill/>
          </a:ln>
        </p:spPr>
        <p:txBody>
          <a:bodyPr wrap="square" rtlCol="0">
            <a:spAutoFit/>
          </a:bodyPr>
          <a:lstStyle/>
          <a:p>
            <a:r>
              <a:rPr lang="en-US" sz="2400" dirty="0"/>
              <a:t>Import</a:t>
            </a:r>
          </a:p>
        </p:txBody>
      </p:sp>
      <p:sp>
        <p:nvSpPr>
          <p:cNvPr id="5" name="TextBox 4">
            <a:extLst>
              <a:ext uri="{FF2B5EF4-FFF2-40B4-BE49-F238E27FC236}">
                <a16:creationId xmlns:a16="http://schemas.microsoft.com/office/drawing/2014/main" id="{C58F6AD3-ADC2-427C-B880-7ED006CBE735}"/>
              </a:ext>
            </a:extLst>
          </p:cNvPr>
          <p:cNvSpPr txBox="1"/>
          <p:nvPr/>
        </p:nvSpPr>
        <p:spPr>
          <a:xfrm>
            <a:off x="2815966" y="3069967"/>
            <a:ext cx="781221" cy="461665"/>
          </a:xfrm>
          <a:prstGeom prst="rect">
            <a:avLst/>
          </a:prstGeom>
          <a:noFill/>
          <a:ln>
            <a:noFill/>
          </a:ln>
        </p:spPr>
        <p:txBody>
          <a:bodyPr wrap="square" rtlCol="0">
            <a:spAutoFit/>
          </a:bodyPr>
          <a:lstStyle/>
          <a:p>
            <a:r>
              <a:rPr lang="en-US" sz="2400" dirty="0"/>
              <a:t>Tidy</a:t>
            </a:r>
          </a:p>
        </p:txBody>
      </p:sp>
      <p:sp>
        <p:nvSpPr>
          <p:cNvPr id="9" name="TextBox 8">
            <a:extLst>
              <a:ext uri="{FF2B5EF4-FFF2-40B4-BE49-F238E27FC236}">
                <a16:creationId xmlns:a16="http://schemas.microsoft.com/office/drawing/2014/main" id="{6B59350F-A04C-436F-8053-C8E2B0E01798}"/>
              </a:ext>
            </a:extLst>
          </p:cNvPr>
          <p:cNvSpPr txBox="1"/>
          <p:nvPr/>
        </p:nvSpPr>
        <p:spPr>
          <a:xfrm>
            <a:off x="8977184" y="3107836"/>
            <a:ext cx="1923537" cy="461665"/>
          </a:xfrm>
          <a:prstGeom prst="rect">
            <a:avLst/>
          </a:prstGeom>
          <a:noFill/>
          <a:ln>
            <a:noFill/>
          </a:ln>
        </p:spPr>
        <p:txBody>
          <a:bodyPr wrap="square" rtlCol="0">
            <a:spAutoFit/>
          </a:bodyPr>
          <a:lstStyle/>
          <a:p>
            <a:r>
              <a:rPr lang="en-US" sz="2400" dirty="0"/>
              <a:t>Communicate</a:t>
            </a:r>
          </a:p>
        </p:txBody>
      </p:sp>
      <p:cxnSp>
        <p:nvCxnSpPr>
          <p:cNvPr id="11" name="Straight Arrow Connector 10">
            <a:extLst>
              <a:ext uri="{FF2B5EF4-FFF2-40B4-BE49-F238E27FC236}">
                <a16:creationId xmlns:a16="http://schemas.microsoft.com/office/drawing/2014/main" id="{F3F69C09-3A9F-4020-9AEA-A1FAB5E58AF2}"/>
              </a:ext>
            </a:extLst>
          </p:cNvPr>
          <p:cNvCxnSpPr>
            <a:stCxn id="4" idx="3"/>
            <a:endCxn id="5" idx="1"/>
          </p:cNvCxnSpPr>
          <p:nvPr/>
        </p:nvCxnSpPr>
        <p:spPr>
          <a:xfrm>
            <a:off x="2189432" y="3300799"/>
            <a:ext cx="626534" cy="1"/>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grpSp>
        <p:nvGrpSpPr>
          <p:cNvPr id="42" name="Group 41">
            <a:extLst>
              <a:ext uri="{FF2B5EF4-FFF2-40B4-BE49-F238E27FC236}">
                <a16:creationId xmlns:a16="http://schemas.microsoft.com/office/drawing/2014/main" id="{E93032EB-262D-4278-B17E-92DFAC622BE0}"/>
              </a:ext>
            </a:extLst>
          </p:cNvPr>
          <p:cNvGrpSpPr/>
          <p:nvPr/>
        </p:nvGrpSpPr>
        <p:grpSpPr>
          <a:xfrm>
            <a:off x="4264682" y="2265928"/>
            <a:ext cx="3815036" cy="2145480"/>
            <a:chOff x="3026031" y="2053971"/>
            <a:chExt cx="3815036" cy="2145480"/>
          </a:xfrm>
        </p:grpSpPr>
        <p:sp>
          <p:nvSpPr>
            <p:cNvPr id="30" name="Rectangle: Rounded Corners 29">
              <a:extLst>
                <a:ext uri="{FF2B5EF4-FFF2-40B4-BE49-F238E27FC236}">
                  <a16:creationId xmlns:a16="http://schemas.microsoft.com/office/drawing/2014/main" id="{5573DF26-89D1-4D07-AEC8-87FBAD22DBC6}"/>
                </a:ext>
              </a:extLst>
            </p:cNvPr>
            <p:cNvSpPr/>
            <p:nvPr/>
          </p:nvSpPr>
          <p:spPr>
            <a:xfrm>
              <a:off x="3026031" y="2053971"/>
              <a:ext cx="3815036" cy="214548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216DD98-A850-4C2D-A8C3-35A72C95008F}"/>
                </a:ext>
              </a:extLst>
            </p:cNvPr>
            <p:cNvSpPr txBox="1"/>
            <p:nvPr/>
          </p:nvSpPr>
          <p:spPr>
            <a:xfrm>
              <a:off x="3156463" y="2866768"/>
              <a:ext cx="1534069" cy="461665"/>
            </a:xfrm>
            <a:prstGeom prst="rect">
              <a:avLst/>
            </a:prstGeom>
            <a:noFill/>
            <a:ln>
              <a:noFill/>
            </a:ln>
          </p:spPr>
          <p:txBody>
            <a:bodyPr wrap="square" rtlCol="0">
              <a:spAutoFit/>
            </a:bodyPr>
            <a:lstStyle/>
            <a:p>
              <a:r>
                <a:rPr lang="en-US" sz="2400" dirty="0"/>
                <a:t>Transform</a:t>
              </a:r>
            </a:p>
          </p:txBody>
        </p:sp>
        <p:sp>
          <p:nvSpPr>
            <p:cNvPr id="7" name="TextBox 6">
              <a:extLst>
                <a:ext uri="{FF2B5EF4-FFF2-40B4-BE49-F238E27FC236}">
                  <a16:creationId xmlns:a16="http://schemas.microsoft.com/office/drawing/2014/main" id="{7B14FE8C-C0C4-4495-AD08-1A13DBA49333}"/>
                </a:ext>
              </a:extLst>
            </p:cNvPr>
            <p:cNvSpPr txBox="1"/>
            <p:nvPr/>
          </p:nvSpPr>
          <p:spPr>
            <a:xfrm>
              <a:off x="4883664" y="2121703"/>
              <a:ext cx="1330869" cy="461665"/>
            </a:xfrm>
            <a:prstGeom prst="rect">
              <a:avLst/>
            </a:prstGeom>
            <a:noFill/>
            <a:ln>
              <a:noFill/>
            </a:ln>
          </p:spPr>
          <p:txBody>
            <a:bodyPr wrap="square" rtlCol="0">
              <a:spAutoFit/>
            </a:bodyPr>
            <a:lstStyle/>
            <a:p>
              <a:r>
                <a:rPr lang="en-US" sz="2400" dirty="0"/>
                <a:t>Visualize</a:t>
              </a:r>
            </a:p>
          </p:txBody>
        </p:sp>
        <p:sp>
          <p:nvSpPr>
            <p:cNvPr id="8" name="TextBox 7">
              <a:extLst>
                <a:ext uri="{FF2B5EF4-FFF2-40B4-BE49-F238E27FC236}">
                  <a16:creationId xmlns:a16="http://schemas.microsoft.com/office/drawing/2014/main" id="{00B58ABD-61DC-45AA-A677-18E6B36586D6}"/>
                </a:ext>
              </a:extLst>
            </p:cNvPr>
            <p:cNvSpPr txBox="1"/>
            <p:nvPr/>
          </p:nvSpPr>
          <p:spPr>
            <a:xfrm>
              <a:off x="4690532" y="3679569"/>
              <a:ext cx="1093804" cy="461665"/>
            </a:xfrm>
            <a:prstGeom prst="rect">
              <a:avLst/>
            </a:prstGeom>
            <a:noFill/>
            <a:ln>
              <a:noFill/>
            </a:ln>
          </p:spPr>
          <p:txBody>
            <a:bodyPr wrap="square" rtlCol="0">
              <a:spAutoFit/>
            </a:bodyPr>
            <a:lstStyle/>
            <a:p>
              <a:r>
                <a:rPr lang="en-US" sz="2400" dirty="0"/>
                <a:t>Model</a:t>
              </a:r>
            </a:p>
          </p:txBody>
        </p:sp>
        <p:cxnSp>
          <p:nvCxnSpPr>
            <p:cNvPr id="17" name="Connector: Curved 16">
              <a:extLst>
                <a:ext uri="{FF2B5EF4-FFF2-40B4-BE49-F238E27FC236}">
                  <a16:creationId xmlns:a16="http://schemas.microsoft.com/office/drawing/2014/main" id="{2180AE8C-9179-4528-9140-E5BB9D2FC224}"/>
                </a:ext>
              </a:extLst>
            </p:cNvPr>
            <p:cNvCxnSpPr>
              <a:cxnSpLocks/>
              <a:stCxn id="6" idx="0"/>
              <a:endCxn id="7" idx="1"/>
            </p:cNvCxnSpPr>
            <p:nvPr/>
          </p:nvCxnSpPr>
          <p:spPr>
            <a:xfrm rot="5400000" flipH="1" flipV="1">
              <a:off x="4146465" y="2129569"/>
              <a:ext cx="514232" cy="960166"/>
            </a:xfrm>
            <a:prstGeom prst="curved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Connector: Curved 18">
              <a:extLst>
                <a:ext uri="{FF2B5EF4-FFF2-40B4-BE49-F238E27FC236}">
                  <a16:creationId xmlns:a16="http://schemas.microsoft.com/office/drawing/2014/main" id="{FE897510-6B55-4970-B6FE-BFC63C4FA1AA}"/>
                </a:ext>
              </a:extLst>
            </p:cNvPr>
            <p:cNvCxnSpPr>
              <a:cxnSpLocks/>
              <a:stCxn id="7" idx="3"/>
              <a:endCxn id="8" idx="3"/>
            </p:cNvCxnSpPr>
            <p:nvPr/>
          </p:nvCxnSpPr>
          <p:spPr>
            <a:xfrm flipH="1">
              <a:off x="5784336" y="2352536"/>
              <a:ext cx="430197" cy="1557866"/>
            </a:xfrm>
            <a:prstGeom prst="curvedConnector3">
              <a:avLst>
                <a:gd name="adj1" fmla="val -72819"/>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Connector: Curved 22">
              <a:extLst>
                <a:ext uri="{FF2B5EF4-FFF2-40B4-BE49-F238E27FC236}">
                  <a16:creationId xmlns:a16="http://schemas.microsoft.com/office/drawing/2014/main" id="{C415C9FF-769E-4E30-9A3F-4E7876EC95D2}"/>
                </a:ext>
              </a:extLst>
            </p:cNvPr>
            <p:cNvCxnSpPr>
              <a:cxnSpLocks/>
              <a:stCxn id="8" idx="1"/>
              <a:endCxn id="6" idx="2"/>
            </p:cNvCxnSpPr>
            <p:nvPr/>
          </p:nvCxnSpPr>
          <p:spPr>
            <a:xfrm rot="10800000">
              <a:off x="3923498" y="3328434"/>
              <a:ext cx="767034" cy="581969"/>
            </a:xfrm>
            <a:prstGeom prst="curvedConnector2">
              <a:avLst/>
            </a:prstGeom>
            <a:ln w="28575">
              <a:tailEnd type="triangle"/>
            </a:ln>
          </p:spPr>
          <p:style>
            <a:lnRef idx="1">
              <a:schemeClr val="dk1"/>
            </a:lnRef>
            <a:fillRef idx="0">
              <a:schemeClr val="dk1"/>
            </a:fillRef>
            <a:effectRef idx="0">
              <a:schemeClr val="dk1"/>
            </a:effectRef>
            <a:fontRef idx="minor">
              <a:schemeClr val="tx1"/>
            </a:fontRef>
          </p:style>
        </p:cxnSp>
      </p:grpSp>
      <p:cxnSp>
        <p:nvCxnSpPr>
          <p:cNvPr id="37" name="Straight Arrow Connector 36">
            <a:extLst>
              <a:ext uri="{FF2B5EF4-FFF2-40B4-BE49-F238E27FC236}">
                <a16:creationId xmlns:a16="http://schemas.microsoft.com/office/drawing/2014/main" id="{ACB565D2-C503-4D5A-BA6E-D8A07B3F255D}"/>
              </a:ext>
            </a:extLst>
          </p:cNvPr>
          <p:cNvCxnSpPr>
            <a:cxnSpLocks/>
            <a:stCxn id="30" idx="3"/>
            <a:endCxn id="9" idx="1"/>
          </p:cNvCxnSpPr>
          <p:nvPr/>
        </p:nvCxnSpPr>
        <p:spPr>
          <a:xfrm>
            <a:off x="8079718" y="3338668"/>
            <a:ext cx="897466" cy="1"/>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B2698EE2-0CC5-4C40-A5C8-8CC975D414F1}"/>
              </a:ext>
            </a:extLst>
          </p:cNvPr>
          <p:cNvCxnSpPr>
            <a:cxnSpLocks/>
            <a:stCxn id="5" idx="3"/>
            <a:endCxn id="6" idx="1"/>
          </p:cNvCxnSpPr>
          <p:nvPr/>
        </p:nvCxnSpPr>
        <p:spPr>
          <a:xfrm>
            <a:off x="3597187" y="3300800"/>
            <a:ext cx="797927" cy="8758"/>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60BC20E6-314F-4941-A721-8788BF834724}"/>
              </a:ext>
            </a:extLst>
          </p:cNvPr>
          <p:cNvSpPr txBox="1"/>
          <p:nvPr/>
        </p:nvSpPr>
        <p:spPr>
          <a:xfrm>
            <a:off x="4395114" y="4443064"/>
            <a:ext cx="1923537" cy="369332"/>
          </a:xfrm>
          <a:prstGeom prst="rect">
            <a:avLst/>
          </a:prstGeom>
          <a:noFill/>
          <a:ln>
            <a:noFill/>
          </a:ln>
        </p:spPr>
        <p:txBody>
          <a:bodyPr wrap="square" rtlCol="0">
            <a:spAutoFit/>
          </a:bodyPr>
          <a:lstStyle/>
          <a:p>
            <a:r>
              <a:rPr lang="en-US" b="1" dirty="0"/>
              <a:t>Understand</a:t>
            </a:r>
          </a:p>
        </p:txBody>
      </p:sp>
      <p:sp>
        <p:nvSpPr>
          <p:cNvPr id="49" name="Rectangle: Rounded Corners 48">
            <a:extLst>
              <a:ext uri="{FF2B5EF4-FFF2-40B4-BE49-F238E27FC236}">
                <a16:creationId xmlns:a16="http://schemas.microsoft.com/office/drawing/2014/main" id="{B37D635B-65C6-4B46-B198-957B20C2D498}"/>
              </a:ext>
            </a:extLst>
          </p:cNvPr>
          <p:cNvSpPr/>
          <p:nvPr/>
        </p:nvSpPr>
        <p:spPr>
          <a:xfrm>
            <a:off x="838200" y="1879600"/>
            <a:ext cx="10193867" cy="3098800"/>
          </a:xfrm>
          <a:prstGeom prst="roundRect">
            <a:avLst/>
          </a:prstGeom>
          <a:solidFill>
            <a:srgbClr val="1CADE4">
              <a:alpha val="30196"/>
            </a:srgbClr>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TextBox 49">
            <a:extLst>
              <a:ext uri="{FF2B5EF4-FFF2-40B4-BE49-F238E27FC236}">
                <a16:creationId xmlns:a16="http://schemas.microsoft.com/office/drawing/2014/main" id="{4508013B-3977-4ABD-B4C7-85D00CA2D8D0}"/>
              </a:ext>
            </a:extLst>
          </p:cNvPr>
          <p:cNvSpPr txBox="1"/>
          <p:nvPr/>
        </p:nvSpPr>
        <p:spPr>
          <a:xfrm>
            <a:off x="1227663" y="5024566"/>
            <a:ext cx="1923537" cy="369332"/>
          </a:xfrm>
          <a:prstGeom prst="rect">
            <a:avLst/>
          </a:prstGeom>
          <a:noFill/>
          <a:ln>
            <a:noFill/>
          </a:ln>
        </p:spPr>
        <p:txBody>
          <a:bodyPr wrap="square" rtlCol="0">
            <a:spAutoFit/>
          </a:bodyPr>
          <a:lstStyle/>
          <a:p>
            <a:r>
              <a:rPr lang="en-US" b="1" dirty="0">
                <a:solidFill>
                  <a:schemeClr val="accent1"/>
                </a:solidFill>
              </a:rPr>
              <a:t>Program</a:t>
            </a:r>
          </a:p>
        </p:txBody>
      </p:sp>
      <p:sp>
        <p:nvSpPr>
          <p:cNvPr id="51" name="Title 50">
            <a:extLst>
              <a:ext uri="{FF2B5EF4-FFF2-40B4-BE49-F238E27FC236}">
                <a16:creationId xmlns:a16="http://schemas.microsoft.com/office/drawing/2014/main" id="{9D2B851F-06BC-4C9D-A220-A21280A30F82}"/>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55725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C5034-30D1-4695-99BC-B6BDF2EB737A}"/>
              </a:ext>
            </a:extLst>
          </p:cNvPr>
          <p:cNvSpPr>
            <a:spLocks noGrp="1"/>
          </p:cNvSpPr>
          <p:nvPr>
            <p:ph type="title"/>
          </p:nvPr>
        </p:nvSpPr>
        <p:spPr/>
        <p:txBody>
          <a:bodyPr/>
          <a:lstStyle/>
          <a:p>
            <a:r>
              <a:rPr lang="en-US" dirty="0"/>
              <a:t>What you’ll learn</a:t>
            </a:r>
          </a:p>
        </p:txBody>
      </p:sp>
      <p:sp>
        <p:nvSpPr>
          <p:cNvPr id="3" name="Content Placeholder 2">
            <a:extLst>
              <a:ext uri="{FF2B5EF4-FFF2-40B4-BE49-F238E27FC236}">
                <a16:creationId xmlns:a16="http://schemas.microsoft.com/office/drawing/2014/main" id="{CEB60CA7-5E00-4B92-B509-1F33E8DFDBB3}"/>
              </a:ext>
            </a:extLst>
          </p:cNvPr>
          <p:cNvSpPr>
            <a:spLocks noGrp="1"/>
          </p:cNvSpPr>
          <p:nvPr>
            <p:ph idx="1"/>
          </p:nvPr>
        </p:nvSpPr>
        <p:spPr/>
        <p:txBody>
          <a:bodyPr/>
          <a:lstStyle/>
          <a:p>
            <a:pPr marL="457200" indent="-457200">
              <a:buFont typeface="+mj-lt"/>
              <a:buAutoNum type="arabicPeriod"/>
            </a:pPr>
            <a:r>
              <a:rPr lang="en-US" sz="2400" dirty="0"/>
              <a:t>dive deep into the </a:t>
            </a:r>
            <a:r>
              <a:rPr lang="en-US" sz="2400" dirty="0">
                <a:solidFill>
                  <a:schemeClr val="accent1"/>
                </a:solidFill>
              </a:rPr>
              <a:t>pipe</a:t>
            </a:r>
            <a:r>
              <a:rPr lang="en-US" sz="2400" dirty="0"/>
              <a:t>, </a:t>
            </a:r>
            <a:r>
              <a:rPr lang="en-US" sz="2400" dirty="0">
                <a:latin typeface="Consolas" panose="020B0609020204030204" pitchFamily="49" charset="0"/>
              </a:rPr>
              <a:t>%&gt;%</a:t>
            </a:r>
            <a:endParaRPr lang="en-US" sz="2400" dirty="0"/>
          </a:p>
          <a:p>
            <a:pPr marL="457200" indent="-457200">
              <a:buFont typeface="+mj-lt"/>
              <a:buAutoNum type="arabicPeriod"/>
            </a:pPr>
            <a:r>
              <a:rPr lang="en-US" sz="2400" dirty="0"/>
              <a:t>write </a:t>
            </a:r>
            <a:r>
              <a:rPr lang="en-US" sz="2400" dirty="0">
                <a:solidFill>
                  <a:schemeClr val="accent1"/>
                </a:solidFill>
              </a:rPr>
              <a:t>functions</a:t>
            </a:r>
            <a:r>
              <a:rPr lang="en-US" sz="2400" dirty="0"/>
              <a:t> which let you extract out repeated code so that it can be easily reused.</a:t>
            </a:r>
          </a:p>
          <a:p>
            <a:pPr marL="457200" indent="-457200">
              <a:buFont typeface="+mj-lt"/>
              <a:buAutoNum type="arabicPeriod"/>
            </a:pPr>
            <a:r>
              <a:rPr lang="en-US" sz="2400" dirty="0"/>
              <a:t> R’s </a:t>
            </a:r>
            <a:r>
              <a:rPr lang="en-US" sz="2400" dirty="0">
                <a:solidFill>
                  <a:schemeClr val="accent1"/>
                </a:solidFill>
              </a:rPr>
              <a:t>data structures</a:t>
            </a:r>
          </a:p>
          <a:p>
            <a:pPr marL="457200" indent="-457200">
              <a:buFont typeface="+mj-lt"/>
              <a:buAutoNum type="arabicPeriod"/>
            </a:pPr>
            <a:r>
              <a:rPr lang="en-US" sz="2400" dirty="0">
                <a:solidFill>
                  <a:schemeClr val="accent1"/>
                </a:solidFill>
              </a:rPr>
              <a:t>iteration</a:t>
            </a:r>
            <a:r>
              <a:rPr lang="en-US" sz="2400" dirty="0"/>
              <a:t> that let you do similar things again and again</a:t>
            </a:r>
            <a:endParaRPr lang="en-US" dirty="0"/>
          </a:p>
        </p:txBody>
      </p:sp>
    </p:spTree>
    <p:extLst>
      <p:ext uri="{BB962C8B-B14F-4D97-AF65-F5344CB8AC3E}">
        <p14:creationId xmlns:p14="http://schemas.microsoft.com/office/powerpoint/2010/main" val="940046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7F3B-1678-4058-AF24-BBE4E1D1AD87}"/>
              </a:ext>
            </a:extLst>
          </p:cNvPr>
          <p:cNvSpPr>
            <a:spLocks noGrp="1"/>
          </p:cNvSpPr>
          <p:nvPr>
            <p:ph type="title"/>
          </p:nvPr>
        </p:nvSpPr>
        <p:spPr/>
        <p:txBody>
          <a:bodyPr/>
          <a:lstStyle/>
          <a:p>
            <a:r>
              <a:rPr lang="en-US" dirty="0"/>
              <a:t>Learning more</a:t>
            </a:r>
          </a:p>
        </p:txBody>
      </p:sp>
      <p:sp>
        <p:nvSpPr>
          <p:cNvPr id="3" name="Content Placeholder 2">
            <a:extLst>
              <a:ext uri="{FF2B5EF4-FFF2-40B4-BE49-F238E27FC236}">
                <a16:creationId xmlns:a16="http://schemas.microsoft.com/office/drawing/2014/main" id="{3419E202-5EC6-4555-A5DC-AEF95672226E}"/>
              </a:ext>
            </a:extLst>
          </p:cNvPr>
          <p:cNvSpPr>
            <a:spLocks noGrp="1"/>
          </p:cNvSpPr>
          <p:nvPr>
            <p:ph idx="1"/>
          </p:nvPr>
        </p:nvSpPr>
        <p:spPr/>
        <p:txBody>
          <a:bodyPr/>
          <a:lstStyle/>
          <a:p>
            <a:r>
              <a:rPr lang="en-US" sz="2400" i="1" dirty="0">
                <a:hlinkClick r:id="rId3"/>
              </a:rPr>
              <a:t>Hands on Programming with R</a:t>
            </a:r>
            <a:r>
              <a:rPr lang="en-US" sz="2400" dirty="0"/>
              <a:t>, by Garrett </a:t>
            </a:r>
            <a:r>
              <a:rPr lang="en-US" sz="2400" dirty="0" err="1"/>
              <a:t>Grolemund</a:t>
            </a:r>
            <a:endParaRPr lang="en-US" sz="2400" dirty="0"/>
          </a:p>
          <a:p>
            <a:endParaRPr lang="en-US" sz="2400" i="1" dirty="0">
              <a:solidFill>
                <a:srgbClr val="6B9F25"/>
              </a:solidFill>
              <a:hlinkClick r:id="rId4">
                <a:extLst>
                  <a:ext uri="{A12FA001-AC4F-418D-AE19-62706E023703}">
                    <ahyp:hlinkClr xmlns:ahyp="http://schemas.microsoft.com/office/drawing/2018/hyperlinkcolor" val="tx"/>
                  </a:ext>
                </a:extLst>
              </a:hlinkClick>
            </a:endParaRPr>
          </a:p>
          <a:p>
            <a:endParaRPr lang="en-US" sz="2400" i="1" dirty="0">
              <a:solidFill>
                <a:srgbClr val="6B9F25"/>
              </a:solidFill>
              <a:hlinkClick r:id="rId4">
                <a:extLst>
                  <a:ext uri="{A12FA001-AC4F-418D-AE19-62706E023703}">
                    <ahyp:hlinkClr xmlns:ahyp="http://schemas.microsoft.com/office/drawing/2018/hyperlinkcolor" val="tx"/>
                  </a:ext>
                </a:extLst>
              </a:hlinkClick>
            </a:endParaRPr>
          </a:p>
          <a:p>
            <a:r>
              <a:rPr lang="en-US" sz="2400" i="1" dirty="0">
                <a:solidFill>
                  <a:schemeClr val="bg1"/>
                </a:solidFill>
                <a:hlinkClick r:id="rId4">
                  <a:extLst>
                    <a:ext uri="{A12FA001-AC4F-418D-AE19-62706E023703}">
                      <ahyp:hlinkClr xmlns:ahyp="http://schemas.microsoft.com/office/drawing/2018/hyperlinkcolor" val="tx"/>
                    </a:ext>
                  </a:extLst>
                </a:hlinkClick>
              </a:rPr>
              <a:t>                            </a:t>
            </a:r>
            <a:r>
              <a:rPr lang="en-US" sz="2400" i="1" dirty="0">
                <a:solidFill>
                  <a:srgbClr val="6B9F25"/>
                </a:solidFill>
                <a:hlinkClick r:id="rId4">
                  <a:extLst>
                    <a:ext uri="{A12FA001-AC4F-418D-AE19-62706E023703}">
                      <ahyp:hlinkClr xmlns:ahyp="http://schemas.microsoft.com/office/drawing/2018/hyperlinkcolor" val="tx"/>
                    </a:ext>
                  </a:extLst>
                </a:hlinkClick>
              </a:rPr>
              <a:t>Advanced R</a:t>
            </a:r>
            <a:r>
              <a:rPr lang="en-US" sz="2400" dirty="0"/>
              <a:t> by Hadley Wickham</a:t>
            </a:r>
            <a:endParaRPr lang="en-US" dirty="0"/>
          </a:p>
        </p:txBody>
      </p:sp>
      <p:pic>
        <p:nvPicPr>
          <p:cNvPr id="11266" name="Picture 2" descr="Cover art">
            <a:extLst>
              <a:ext uri="{FF2B5EF4-FFF2-40B4-BE49-F238E27FC236}">
                <a16:creationId xmlns:a16="http://schemas.microsoft.com/office/drawing/2014/main" id="{D43B32C1-544B-4C1E-A034-A788151987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0" y="1162050"/>
            <a:ext cx="21717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4412B30-C72A-44A5-B59F-285CC25B812B}"/>
              </a:ext>
            </a:extLst>
          </p:cNvPr>
          <p:cNvPicPr>
            <a:picLocks noChangeAspect="1"/>
          </p:cNvPicPr>
          <p:nvPr/>
        </p:nvPicPr>
        <p:blipFill>
          <a:blip r:embed="rId6"/>
          <a:stretch>
            <a:fillRect/>
          </a:stretch>
        </p:blipFill>
        <p:spPr>
          <a:xfrm>
            <a:off x="1190624" y="3238500"/>
            <a:ext cx="2143125" cy="2857500"/>
          </a:xfrm>
          <a:prstGeom prst="rect">
            <a:avLst/>
          </a:prstGeom>
        </p:spPr>
      </p:pic>
    </p:spTree>
    <p:extLst>
      <p:ext uri="{BB962C8B-B14F-4D97-AF65-F5344CB8AC3E}">
        <p14:creationId xmlns:p14="http://schemas.microsoft.com/office/powerpoint/2010/main" val="89506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34DB2-EE6B-4129-BB2E-0BB201E941AF}"/>
              </a:ext>
            </a:extLst>
          </p:cNvPr>
          <p:cNvSpPr>
            <a:spLocks noGrp="1"/>
          </p:cNvSpPr>
          <p:nvPr>
            <p:ph type="title"/>
          </p:nvPr>
        </p:nvSpPr>
        <p:spPr/>
        <p:txBody>
          <a:bodyPr/>
          <a:lstStyle/>
          <a:p>
            <a:r>
              <a:rPr lang="en-US" dirty="0"/>
              <a:t>Pipes</a:t>
            </a:r>
          </a:p>
        </p:txBody>
      </p:sp>
      <p:pic>
        <p:nvPicPr>
          <p:cNvPr id="12290" name="Picture 2" descr="Image result for magrittr">
            <a:extLst>
              <a:ext uri="{FF2B5EF4-FFF2-40B4-BE49-F238E27FC236}">
                <a16:creationId xmlns:a16="http://schemas.microsoft.com/office/drawing/2014/main" id="{1D63B2C3-39F7-476F-8D08-FC4C52FF2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0" y="390525"/>
            <a:ext cx="2286000" cy="26479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1DD3DFE-ECFA-4332-9479-CFBD2B268786}"/>
              </a:ext>
            </a:extLst>
          </p:cNvPr>
          <p:cNvSpPr>
            <a:spLocks noChangeArrowheads="1"/>
          </p:cNvSpPr>
          <p:nvPr/>
        </p:nvSpPr>
        <p:spPr bwMode="auto">
          <a:xfrm>
            <a:off x="1024128" y="2367462"/>
            <a:ext cx="2973571"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7020"/>
                </a:solidFill>
                <a:effectLst/>
                <a:latin typeface="Consolas" panose="020B0609020204030204" pitchFamily="49" charset="0"/>
              </a:rPr>
              <a:t>library</a:t>
            </a:r>
            <a:r>
              <a:rPr kumimoji="0" lang="en-US" altLang="en-US" sz="2400" b="0" i="0" u="none" strike="noStrike" cap="none" normalizeH="0" baseline="0">
                <a:ln>
                  <a:noFill/>
                </a:ln>
                <a:solidFill>
                  <a:srgbClr val="4183C4"/>
                </a:solidFill>
                <a:effectLst/>
                <a:latin typeface="Consolas" panose="020B0609020204030204" pitchFamily="49" charset="0"/>
              </a:rPr>
              <a:t>(magrittr)</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1017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D411-5887-4760-8E02-CD8860D51C1C}"/>
              </a:ext>
            </a:extLst>
          </p:cNvPr>
          <p:cNvSpPr>
            <a:spLocks noGrp="1"/>
          </p:cNvSpPr>
          <p:nvPr>
            <p:ph type="title"/>
          </p:nvPr>
        </p:nvSpPr>
        <p:spPr/>
        <p:txBody>
          <a:bodyPr/>
          <a:lstStyle/>
          <a:p>
            <a:r>
              <a:rPr lang="en-US" dirty="0"/>
              <a:t>Piping alternatives</a:t>
            </a:r>
          </a:p>
        </p:txBody>
      </p:sp>
      <p:sp>
        <p:nvSpPr>
          <p:cNvPr id="3" name="Content Placeholder 2">
            <a:extLst>
              <a:ext uri="{FF2B5EF4-FFF2-40B4-BE49-F238E27FC236}">
                <a16:creationId xmlns:a16="http://schemas.microsoft.com/office/drawing/2014/main" id="{76AEB0BD-DFDF-44C0-AB75-306D41E7AC3C}"/>
              </a:ext>
            </a:extLst>
          </p:cNvPr>
          <p:cNvSpPr>
            <a:spLocks noGrp="1"/>
          </p:cNvSpPr>
          <p:nvPr>
            <p:ph idx="1"/>
          </p:nvPr>
        </p:nvSpPr>
        <p:spPr>
          <a:xfrm>
            <a:off x="1024128" y="2286000"/>
            <a:ext cx="9720073" cy="1499616"/>
          </a:xfrm>
        </p:spPr>
        <p:txBody>
          <a:bodyPr/>
          <a:lstStyle/>
          <a:p>
            <a:pPr marL="0" indent="0">
              <a:buNone/>
            </a:pPr>
            <a:r>
              <a:rPr lang="en-US" dirty="0">
                <a:solidFill>
                  <a:schemeClr val="bg1">
                    <a:lumMod val="50000"/>
                  </a:schemeClr>
                </a:solidFill>
                <a:latin typeface="Consolas" panose="020B0609020204030204" pitchFamily="49" charset="0"/>
              </a:rPr>
              <a:t> Little bunny Foo </a:t>
            </a:r>
            <a:r>
              <a:rPr lang="en-US" dirty="0" err="1">
                <a:solidFill>
                  <a:schemeClr val="bg1">
                    <a:lumMod val="50000"/>
                  </a:schemeClr>
                </a:solidFill>
                <a:latin typeface="Consolas" panose="020B0609020204030204" pitchFamily="49" charset="0"/>
              </a:rPr>
              <a:t>Foo</a:t>
            </a:r>
            <a:br>
              <a:rPr lang="en-US" dirty="0">
                <a:solidFill>
                  <a:schemeClr val="bg1">
                    <a:lumMod val="50000"/>
                  </a:schemeClr>
                </a:solidFill>
                <a:latin typeface="Consolas" panose="020B0609020204030204" pitchFamily="49" charset="0"/>
              </a:rPr>
            </a:br>
            <a:r>
              <a:rPr lang="en-US" dirty="0">
                <a:solidFill>
                  <a:schemeClr val="bg1">
                    <a:lumMod val="50000"/>
                  </a:schemeClr>
                </a:solidFill>
                <a:latin typeface="Consolas" panose="020B0609020204030204" pitchFamily="49" charset="0"/>
              </a:rPr>
              <a:t> Went hopping through the forest</a:t>
            </a:r>
            <a:br>
              <a:rPr lang="en-US" dirty="0">
                <a:solidFill>
                  <a:schemeClr val="bg1">
                    <a:lumMod val="50000"/>
                  </a:schemeClr>
                </a:solidFill>
                <a:latin typeface="Consolas" panose="020B0609020204030204" pitchFamily="49" charset="0"/>
              </a:rPr>
            </a:br>
            <a:r>
              <a:rPr lang="en-US" dirty="0">
                <a:solidFill>
                  <a:schemeClr val="bg1">
                    <a:lumMod val="50000"/>
                  </a:schemeClr>
                </a:solidFill>
                <a:latin typeface="Consolas" panose="020B0609020204030204" pitchFamily="49" charset="0"/>
              </a:rPr>
              <a:t> Scooping up the field mice</a:t>
            </a:r>
            <a:br>
              <a:rPr lang="en-US" dirty="0">
                <a:solidFill>
                  <a:schemeClr val="bg1">
                    <a:lumMod val="50000"/>
                  </a:schemeClr>
                </a:solidFill>
                <a:latin typeface="Consolas" panose="020B0609020204030204" pitchFamily="49" charset="0"/>
              </a:rPr>
            </a:br>
            <a:r>
              <a:rPr lang="en-US" dirty="0">
                <a:solidFill>
                  <a:schemeClr val="bg1">
                    <a:lumMod val="50000"/>
                  </a:schemeClr>
                </a:solidFill>
                <a:latin typeface="Consolas" panose="020B0609020204030204" pitchFamily="49" charset="0"/>
              </a:rPr>
              <a:t> And bopping them on the head</a:t>
            </a:r>
          </a:p>
        </p:txBody>
      </p:sp>
      <p:sp>
        <p:nvSpPr>
          <p:cNvPr id="5" name="Rectangle 1">
            <a:extLst>
              <a:ext uri="{FF2B5EF4-FFF2-40B4-BE49-F238E27FC236}">
                <a16:creationId xmlns:a16="http://schemas.microsoft.com/office/drawing/2014/main" id="{4BE95B47-7DE4-434B-B6BF-5B2203204E6C}"/>
              </a:ext>
            </a:extLst>
          </p:cNvPr>
          <p:cNvSpPr>
            <a:spLocks noChangeArrowheads="1"/>
          </p:cNvSpPr>
          <p:nvPr/>
        </p:nvSpPr>
        <p:spPr bwMode="auto">
          <a:xfrm>
            <a:off x="1024128" y="3986784"/>
            <a:ext cx="4332917"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foo_foo</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little_bunny</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cxnSp>
        <p:nvCxnSpPr>
          <p:cNvPr id="7" name="Straight Connector 6">
            <a:extLst>
              <a:ext uri="{FF2B5EF4-FFF2-40B4-BE49-F238E27FC236}">
                <a16:creationId xmlns:a16="http://schemas.microsoft.com/office/drawing/2014/main" id="{CC5B683B-BA1B-4DE8-AEF9-15BE896BD2B2}"/>
              </a:ext>
            </a:extLst>
          </p:cNvPr>
          <p:cNvCxnSpPr/>
          <p:nvPr/>
        </p:nvCxnSpPr>
        <p:spPr>
          <a:xfrm>
            <a:off x="1024128" y="2286000"/>
            <a:ext cx="0" cy="1490133"/>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F60353E-025D-4165-A03C-337F874FA653}"/>
              </a:ext>
            </a:extLst>
          </p:cNvPr>
          <p:cNvSpPr/>
          <p:nvPr/>
        </p:nvSpPr>
        <p:spPr>
          <a:xfrm>
            <a:off x="1958980" y="2628901"/>
            <a:ext cx="496351" cy="323850"/>
          </a:xfrm>
          <a:prstGeom prst="rect">
            <a:avLst/>
          </a:prstGeom>
          <a:noFill/>
          <a:ln w="381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DB46C2-BEFF-497E-8E91-A30CC3DB2DB0}"/>
              </a:ext>
            </a:extLst>
          </p:cNvPr>
          <p:cNvSpPr/>
          <p:nvPr/>
        </p:nvSpPr>
        <p:spPr>
          <a:xfrm>
            <a:off x="7039864" y="2055167"/>
            <a:ext cx="1204176" cy="461665"/>
          </a:xfrm>
          <a:prstGeom prst="rect">
            <a:avLst/>
          </a:prstGeom>
          <a:solidFill>
            <a:srgbClr val="F7F7F7"/>
          </a:solidFill>
        </p:spPr>
        <p:txBody>
          <a:bodyPr wrap="none">
            <a:spAutoFit/>
          </a:bodyPr>
          <a:lstStyle/>
          <a:p>
            <a:r>
              <a:rPr lang="en-US" altLang="en-US" sz="2400" b="1" dirty="0">
                <a:solidFill>
                  <a:srgbClr val="007020"/>
                </a:solidFill>
                <a:latin typeface="Consolas" panose="020B0609020204030204" pitchFamily="49" charset="0"/>
              </a:rPr>
              <a:t>hop</a:t>
            </a:r>
            <a:r>
              <a:rPr lang="en-US" altLang="en-US" sz="2400" dirty="0">
                <a:solidFill>
                  <a:srgbClr val="4183C4"/>
                </a:solidFill>
                <a:latin typeface="Consolas" panose="020B0609020204030204" pitchFamily="49" charset="0"/>
              </a:rPr>
              <a:t>()</a:t>
            </a:r>
            <a:r>
              <a:rPr lang="en-US" altLang="en-US" sz="2400" dirty="0">
                <a:latin typeface="Consolas" panose="020B0609020204030204" pitchFamily="49" charset="0"/>
              </a:rPr>
              <a:t> </a:t>
            </a:r>
            <a:endParaRPr lang="en-US" sz="2400" dirty="0">
              <a:latin typeface="Consolas" panose="020B0609020204030204" pitchFamily="49" charset="0"/>
            </a:endParaRPr>
          </a:p>
        </p:txBody>
      </p:sp>
      <p:sp>
        <p:nvSpPr>
          <p:cNvPr id="10" name="Rectangle 9">
            <a:extLst>
              <a:ext uri="{FF2B5EF4-FFF2-40B4-BE49-F238E27FC236}">
                <a16:creationId xmlns:a16="http://schemas.microsoft.com/office/drawing/2014/main" id="{63AE1C73-D4BE-4F09-8F5E-68F75BD24062}"/>
              </a:ext>
            </a:extLst>
          </p:cNvPr>
          <p:cNvSpPr/>
          <p:nvPr/>
        </p:nvSpPr>
        <p:spPr>
          <a:xfrm>
            <a:off x="1205278" y="2940051"/>
            <a:ext cx="818779" cy="323850"/>
          </a:xfrm>
          <a:prstGeom prst="rect">
            <a:avLst/>
          </a:prstGeom>
          <a:noFill/>
          <a:ln w="381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6886F6-8CBC-4030-88BF-37177A2E248D}"/>
              </a:ext>
            </a:extLst>
          </p:cNvPr>
          <p:cNvSpPr/>
          <p:nvPr/>
        </p:nvSpPr>
        <p:spPr>
          <a:xfrm>
            <a:off x="7039864" y="2628901"/>
            <a:ext cx="1544012" cy="461665"/>
          </a:xfrm>
          <a:prstGeom prst="rect">
            <a:avLst/>
          </a:prstGeom>
          <a:solidFill>
            <a:srgbClr val="F7F7F7"/>
          </a:solidFill>
        </p:spPr>
        <p:txBody>
          <a:bodyPr wrap="none">
            <a:spAutoFit/>
          </a:bodyPr>
          <a:lstStyle/>
          <a:p>
            <a:r>
              <a:rPr lang="en-US" altLang="en-US" sz="2400" b="1" dirty="0">
                <a:solidFill>
                  <a:srgbClr val="007020"/>
                </a:solidFill>
                <a:latin typeface="Consolas" panose="020B0609020204030204" pitchFamily="49" charset="0"/>
              </a:rPr>
              <a:t>scoop</a:t>
            </a:r>
            <a:r>
              <a:rPr lang="en-US" altLang="en-US" sz="2400" dirty="0">
                <a:solidFill>
                  <a:srgbClr val="4183C4"/>
                </a:solidFill>
                <a:latin typeface="Consolas" panose="020B0609020204030204" pitchFamily="49" charset="0"/>
              </a:rPr>
              <a:t>()</a:t>
            </a:r>
            <a:r>
              <a:rPr lang="en-US" altLang="en-US" sz="2400" dirty="0">
                <a:latin typeface="Consolas" panose="020B0609020204030204" pitchFamily="49" charset="0"/>
              </a:rPr>
              <a:t> </a:t>
            </a:r>
            <a:endParaRPr lang="en-US" sz="2400" dirty="0">
              <a:latin typeface="Consolas" panose="020B0609020204030204" pitchFamily="49" charset="0"/>
            </a:endParaRPr>
          </a:p>
        </p:txBody>
      </p:sp>
      <p:sp>
        <p:nvSpPr>
          <p:cNvPr id="12" name="Rectangle 11">
            <a:extLst>
              <a:ext uri="{FF2B5EF4-FFF2-40B4-BE49-F238E27FC236}">
                <a16:creationId xmlns:a16="http://schemas.microsoft.com/office/drawing/2014/main" id="{8792AD38-C8AA-4A03-8D5B-E28602F5DBAF}"/>
              </a:ext>
            </a:extLst>
          </p:cNvPr>
          <p:cNvSpPr/>
          <p:nvPr/>
        </p:nvSpPr>
        <p:spPr>
          <a:xfrm>
            <a:off x="1814139" y="3238777"/>
            <a:ext cx="496352" cy="323850"/>
          </a:xfrm>
          <a:prstGeom prst="rect">
            <a:avLst/>
          </a:prstGeom>
          <a:noFill/>
          <a:ln w="381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75DE25-FF25-4E7C-AAD8-C0F531254C83}"/>
              </a:ext>
            </a:extLst>
          </p:cNvPr>
          <p:cNvSpPr/>
          <p:nvPr/>
        </p:nvSpPr>
        <p:spPr>
          <a:xfrm>
            <a:off x="7039864" y="3202635"/>
            <a:ext cx="1204176" cy="461665"/>
          </a:xfrm>
          <a:prstGeom prst="rect">
            <a:avLst/>
          </a:prstGeom>
          <a:solidFill>
            <a:srgbClr val="F7F7F7"/>
          </a:solidFill>
        </p:spPr>
        <p:txBody>
          <a:bodyPr wrap="none">
            <a:spAutoFit/>
          </a:bodyPr>
          <a:lstStyle/>
          <a:p>
            <a:r>
              <a:rPr lang="en-US" altLang="en-US" sz="2400" b="1" dirty="0">
                <a:solidFill>
                  <a:srgbClr val="007020"/>
                </a:solidFill>
                <a:latin typeface="Consolas" panose="020B0609020204030204" pitchFamily="49" charset="0"/>
              </a:rPr>
              <a:t>bop</a:t>
            </a:r>
            <a:r>
              <a:rPr lang="en-US" altLang="en-US" sz="2400" dirty="0">
                <a:solidFill>
                  <a:srgbClr val="4183C4"/>
                </a:solidFill>
                <a:latin typeface="Consolas" panose="020B0609020204030204" pitchFamily="49" charset="0"/>
              </a:rPr>
              <a:t>()</a:t>
            </a:r>
            <a:r>
              <a:rPr lang="en-US" altLang="en-US" sz="2400" dirty="0">
                <a:latin typeface="Consolas" panose="020B0609020204030204" pitchFamily="49" charset="0"/>
              </a:rPr>
              <a:t> </a:t>
            </a:r>
            <a:endParaRPr lang="en-US" sz="2400" dirty="0">
              <a:latin typeface="Consolas" panose="020B0609020204030204" pitchFamily="49" charset="0"/>
            </a:endParaRPr>
          </a:p>
        </p:txBody>
      </p:sp>
      <p:sp>
        <p:nvSpPr>
          <p:cNvPr id="14" name="Rectangle 13">
            <a:extLst>
              <a:ext uri="{FF2B5EF4-FFF2-40B4-BE49-F238E27FC236}">
                <a16:creationId xmlns:a16="http://schemas.microsoft.com/office/drawing/2014/main" id="{32D6682A-C6ED-4852-AB8E-3C8002F5B8AB}"/>
              </a:ext>
            </a:extLst>
          </p:cNvPr>
          <p:cNvSpPr/>
          <p:nvPr/>
        </p:nvSpPr>
        <p:spPr>
          <a:xfrm>
            <a:off x="1033218" y="5072455"/>
            <a:ext cx="6096000" cy="1569660"/>
          </a:xfrm>
          <a:prstGeom prst="rect">
            <a:avLst/>
          </a:prstGeom>
        </p:spPr>
        <p:txBody>
          <a:bodyPr>
            <a:spAutoFit/>
          </a:bodyPr>
          <a:lstStyle/>
          <a:p>
            <a:pPr marL="347663" indent="-347663">
              <a:buClr>
                <a:schemeClr val="accent1"/>
              </a:buClr>
              <a:buFont typeface="+mj-lt"/>
              <a:buAutoNum type="arabicPeriod"/>
            </a:pPr>
            <a:r>
              <a:rPr lang="en-US" sz="2400" dirty="0"/>
              <a:t>Save each intermediate step as a new object.</a:t>
            </a:r>
          </a:p>
          <a:p>
            <a:pPr marL="347663" indent="-347663">
              <a:buClr>
                <a:schemeClr val="accent1"/>
              </a:buClr>
              <a:buFont typeface="+mj-lt"/>
              <a:buAutoNum type="arabicPeriod"/>
            </a:pPr>
            <a:r>
              <a:rPr lang="en-US" sz="2400" dirty="0"/>
              <a:t>Overwrite the original object many times.</a:t>
            </a:r>
          </a:p>
          <a:p>
            <a:pPr marL="347663" indent="-347663">
              <a:buClr>
                <a:schemeClr val="accent1"/>
              </a:buClr>
              <a:buFont typeface="+mj-lt"/>
              <a:buAutoNum type="arabicPeriod"/>
            </a:pPr>
            <a:r>
              <a:rPr lang="en-US" sz="2400" dirty="0"/>
              <a:t>Compose functions.</a:t>
            </a:r>
          </a:p>
          <a:p>
            <a:pPr marL="347663" indent="-347663">
              <a:buClr>
                <a:schemeClr val="accent1"/>
              </a:buClr>
              <a:buFont typeface="+mj-lt"/>
              <a:buAutoNum type="arabicPeriod"/>
            </a:pPr>
            <a:r>
              <a:rPr lang="en-US" sz="2400" dirty="0"/>
              <a:t>Use the pipe.</a:t>
            </a:r>
          </a:p>
        </p:txBody>
      </p:sp>
    </p:spTree>
    <p:extLst>
      <p:ext uri="{BB962C8B-B14F-4D97-AF65-F5344CB8AC3E}">
        <p14:creationId xmlns:p14="http://schemas.microsoft.com/office/powerpoint/2010/main" val="282143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9FE9-33E4-4D7D-970F-1F2DCF28A13C}"/>
              </a:ext>
            </a:extLst>
          </p:cNvPr>
          <p:cNvSpPr>
            <a:spLocks noGrp="1"/>
          </p:cNvSpPr>
          <p:nvPr>
            <p:ph type="title"/>
          </p:nvPr>
        </p:nvSpPr>
        <p:spPr/>
        <p:txBody>
          <a:bodyPr/>
          <a:lstStyle/>
          <a:p>
            <a:r>
              <a:rPr lang="en-US" dirty="0">
                <a:solidFill>
                  <a:schemeClr val="accent1"/>
                </a:solidFill>
              </a:rPr>
              <a:t>1. </a:t>
            </a:r>
            <a:r>
              <a:rPr lang="en-US" dirty="0"/>
              <a:t>intermediate steps</a:t>
            </a:r>
          </a:p>
        </p:txBody>
      </p:sp>
      <p:sp>
        <p:nvSpPr>
          <p:cNvPr id="4" name="Rectangle 1">
            <a:extLst>
              <a:ext uri="{FF2B5EF4-FFF2-40B4-BE49-F238E27FC236}">
                <a16:creationId xmlns:a16="http://schemas.microsoft.com/office/drawing/2014/main" id="{9E6040E1-3F0A-4613-B2EE-4DB18A41900C}"/>
              </a:ext>
            </a:extLst>
          </p:cNvPr>
          <p:cNvSpPr>
            <a:spLocks noChangeArrowheads="1"/>
          </p:cNvSpPr>
          <p:nvPr/>
        </p:nvSpPr>
        <p:spPr bwMode="auto">
          <a:xfrm>
            <a:off x="1024128" y="2084832"/>
            <a:ext cx="9720072"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foo_foo_</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hop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foo_foo</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through =</a:t>
            </a:r>
            <a:r>
              <a:rPr kumimoji="0" lang="en-US" altLang="en-US" sz="2400" b="0" i="0" u="none" strike="noStrike" cap="none" normalizeH="0" baseline="0" dirty="0">
                <a:ln>
                  <a:noFill/>
                </a:ln>
                <a:solidFill>
                  <a:srgbClr val="4183C4"/>
                </a:solidFill>
                <a:effectLst/>
                <a:latin typeface="Consolas" panose="020B0609020204030204" pitchFamily="49" charset="0"/>
              </a:rPr>
              <a:t> forest)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foo_foo_</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scoop</a:t>
            </a:r>
            <a:r>
              <a:rPr kumimoji="0" lang="en-US" altLang="en-US" sz="2400" b="0" i="0" u="none" strike="noStrike" cap="none" normalizeH="0" baseline="0" dirty="0">
                <a:ln>
                  <a:noFill/>
                </a:ln>
                <a:solidFill>
                  <a:srgbClr val="4183C4"/>
                </a:solidFill>
                <a:effectLst/>
                <a:latin typeface="Consolas" panose="020B0609020204030204" pitchFamily="49" charset="0"/>
              </a:rPr>
              <a:t>(foo_foo_</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up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field_mice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foo_foo_</a:t>
            </a:r>
            <a:r>
              <a:rPr kumimoji="0" lang="en-US" altLang="en-US" sz="2400" b="0" i="0" u="none" strike="noStrike" cap="none" normalizeH="0" baseline="0" dirty="0">
                <a:ln>
                  <a:noFill/>
                </a:ln>
                <a:solidFill>
                  <a:srgbClr val="40A070"/>
                </a:solidFill>
                <a:effectLst/>
                <a:latin typeface="Consolas" panose="020B0609020204030204" pitchFamily="49" charset="0"/>
              </a:rPr>
              <a:t>3</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bop</a:t>
            </a:r>
            <a:r>
              <a:rPr kumimoji="0" lang="en-US" altLang="en-US" sz="2400" b="0" i="0" u="none" strike="noStrike" cap="none" normalizeH="0" baseline="0" dirty="0">
                <a:ln>
                  <a:noFill/>
                </a:ln>
                <a:solidFill>
                  <a:srgbClr val="4183C4"/>
                </a:solidFill>
                <a:effectLst/>
                <a:latin typeface="Consolas" panose="020B0609020204030204" pitchFamily="49" charset="0"/>
              </a:rPr>
              <a:t>(foo_foo_</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on =</a:t>
            </a:r>
            <a:r>
              <a:rPr kumimoji="0" lang="en-US" altLang="en-US" sz="2400" b="0" i="0" u="none" strike="noStrike" cap="none" normalizeH="0" baseline="0" dirty="0">
                <a:ln>
                  <a:noFill/>
                </a:ln>
                <a:solidFill>
                  <a:srgbClr val="4183C4"/>
                </a:solidFill>
                <a:effectLst/>
                <a:latin typeface="Consolas" panose="020B0609020204030204" pitchFamily="49" charset="0"/>
              </a:rPr>
              <a:t> head)</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93308966-1B45-460F-80AF-3D44FBE80789}"/>
              </a:ext>
            </a:extLst>
          </p:cNvPr>
          <p:cNvSpPr/>
          <p:nvPr/>
        </p:nvSpPr>
        <p:spPr>
          <a:xfrm>
            <a:off x="1024128" y="2084832"/>
            <a:ext cx="1549739" cy="11494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285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C42C-22A4-4537-8E23-5A77FFAA1849}"/>
              </a:ext>
            </a:extLst>
          </p:cNvPr>
          <p:cNvSpPr>
            <a:spLocks noGrp="1"/>
          </p:cNvSpPr>
          <p:nvPr>
            <p:ph type="title"/>
          </p:nvPr>
        </p:nvSpPr>
        <p:spPr/>
        <p:txBody>
          <a:bodyPr/>
          <a:lstStyle/>
          <a:p>
            <a:r>
              <a:rPr lang="en-US" dirty="0"/>
              <a:t>So many copies of data</a:t>
            </a:r>
          </a:p>
        </p:txBody>
      </p:sp>
      <p:sp>
        <p:nvSpPr>
          <p:cNvPr id="4" name="Rectangle 1">
            <a:extLst>
              <a:ext uri="{FF2B5EF4-FFF2-40B4-BE49-F238E27FC236}">
                <a16:creationId xmlns:a16="http://schemas.microsoft.com/office/drawing/2014/main" id="{3301DA39-2E99-4EDD-BE0D-D97540EDE2DB}"/>
              </a:ext>
            </a:extLst>
          </p:cNvPr>
          <p:cNvSpPr>
            <a:spLocks noChangeArrowheads="1"/>
          </p:cNvSpPr>
          <p:nvPr/>
        </p:nvSpPr>
        <p:spPr bwMode="auto">
          <a:xfrm>
            <a:off x="1024128" y="1963912"/>
            <a:ext cx="9720072" cy="430887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diamonds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ggplot2</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183C4"/>
                </a:solidFill>
                <a:effectLst/>
                <a:latin typeface="Consolas" panose="020B0609020204030204" pitchFamily="49" charset="0"/>
              </a:rPr>
              <a:t>diamonds</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diamonds2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diamonds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dplyr</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1" i="0" u="none" strike="noStrike" cap="none" normalizeH="0" baseline="0" dirty="0">
                <a:ln>
                  <a:noFill/>
                </a:ln>
                <a:solidFill>
                  <a:srgbClr val="007020"/>
                </a:solidFill>
                <a:effectLst/>
                <a:latin typeface="Consolas" panose="020B0609020204030204" pitchFamily="49" charset="0"/>
              </a:rPr>
              <a:t>mutate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902000"/>
                </a:solidFill>
                <a:effectLst/>
                <a:latin typeface="Consolas" panose="020B0609020204030204" pitchFamily="49" charset="0"/>
              </a:rPr>
              <a:t>price_per_carat</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price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carat)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4183C4"/>
                </a:solidFill>
                <a:effectLst/>
                <a:latin typeface="Consolas" panose="020B0609020204030204" pitchFamily="49" charset="0"/>
              </a:rPr>
              <a:t>pryr</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object_size</a:t>
            </a:r>
            <a:r>
              <a:rPr kumimoji="0" lang="en-US" altLang="en-US" sz="2000" b="0" i="0" u="none" strike="noStrike" cap="none" normalizeH="0" baseline="0" dirty="0">
                <a:ln>
                  <a:noFill/>
                </a:ln>
                <a:solidFill>
                  <a:srgbClr val="4183C4"/>
                </a:solidFill>
                <a:effectLst/>
                <a:latin typeface="Consolas" panose="020B0609020204030204" pitchFamily="49" charset="0"/>
              </a:rPr>
              <a:t>(diamonds)</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Registered S3 method overwritten by '</a:t>
            </a:r>
            <a:r>
              <a:rPr kumimoji="0" lang="en-US" altLang="en-US" sz="2000" b="0" i="1" u="none" strike="noStrike" cap="none" normalizeH="0" baseline="0" dirty="0" err="1">
                <a:ln>
                  <a:noFill/>
                </a:ln>
                <a:solidFill>
                  <a:srgbClr val="60A0B0"/>
                </a:solidFill>
                <a:effectLst/>
                <a:latin typeface="Consolas" panose="020B0609020204030204" pitchFamily="49" charset="0"/>
              </a:rPr>
              <a:t>pryr</a:t>
            </a:r>
            <a:r>
              <a:rPr kumimoji="0" lang="en-US" altLang="en-US" sz="2000" b="0" i="1" u="none" strike="noStrike" cap="none" normalizeH="0" baseline="0" dirty="0">
                <a:ln>
                  <a:noFill/>
                </a:ln>
                <a:solidFill>
                  <a:srgbClr val="60A0B0"/>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method from</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a:t>
            </a:r>
            <a:r>
              <a:rPr kumimoji="0" lang="en-US" altLang="en-US" sz="2000" b="0" i="1" u="none" strike="noStrike" cap="none" normalizeH="0" baseline="0" dirty="0" err="1">
                <a:ln>
                  <a:noFill/>
                </a:ln>
                <a:solidFill>
                  <a:srgbClr val="60A0B0"/>
                </a:solidFill>
                <a:effectLst/>
                <a:latin typeface="Consolas" panose="020B0609020204030204" pitchFamily="49" charset="0"/>
              </a:rPr>
              <a:t>print.bytes</a:t>
            </a:r>
            <a:r>
              <a:rPr kumimoji="0" lang="en-US" altLang="en-US" sz="2000" b="0" i="1" u="none" strike="noStrike" cap="none" normalizeH="0" baseline="0" dirty="0">
                <a:ln>
                  <a:noFill/>
                </a:ln>
                <a:solidFill>
                  <a:srgbClr val="60A0B0"/>
                </a:solidFill>
                <a:effectLst/>
                <a:latin typeface="Consolas" panose="020B0609020204030204" pitchFamily="49" charset="0"/>
              </a:rPr>
              <a:t> </a:t>
            </a:r>
            <a:r>
              <a:rPr kumimoji="0" lang="en-US" altLang="en-US" sz="2000" b="0" i="1" u="none" strike="noStrike" cap="none" normalizeH="0" baseline="0" dirty="0" err="1">
                <a:ln>
                  <a:noFill/>
                </a:ln>
                <a:solidFill>
                  <a:srgbClr val="60A0B0"/>
                </a:solidFill>
                <a:effectLst/>
                <a:latin typeface="Consolas" panose="020B0609020204030204" pitchFamily="49" charset="0"/>
              </a:rPr>
              <a:t>Rcpp</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3.46 MB</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4183C4"/>
                </a:solidFill>
                <a:effectLst/>
                <a:latin typeface="Consolas" panose="020B0609020204030204" pitchFamily="49" charset="0"/>
              </a:rPr>
              <a:t>pryr</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object_size</a:t>
            </a:r>
            <a:r>
              <a:rPr kumimoji="0" lang="en-US" altLang="en-US" sz="2000" b="0" i="0" u="none" strike="noStrike" cap="none" normalizeH="0" baseline="0" dirty="0">
                <a:ln>
                  <a:noFill/>
                </a:ln>
                <a:solidFill>
                  <a:srgbClr val="4183C4"/>
                </a:solidFill>
                <a:effectLst/>
                <a:latin typeface="Consolas" panose="020B0609020204030204" pitchFamily="49" charset="0"/>
              </a:rPr>
              <a:t>(diamonds2)</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3.89 MB</a:t>
            </a:r>
            <a:r>
              <a:rPr kumimoji="0" lang="en-US" altLang="en-US" sz="2000" b="0" i="0" u="none" strike="noStrike" cap="none" normalizeH="0" baseline="0" dirty="0">
                <a:ln>
                  <a:noFill/>
                </a:ln>
                <a:solidFill>
                  <a:srgbClr val="333333"/>
                </a:solidFill>
                <a:effectLst/>
                <a:latin typeface="Consolas" panose="020B0609020204030204" pitchFamily="49" charset="0"/>
              </a:rPr>
              <a:t> </a:t>
            </a:r>
            <a:endParaRPr lang="en-US" altLang="en-US" sz="20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4183C4"/>
                </a:solidFill>
                <a:effectLst/>
                <a:latin typeface="Consolas" panose="020B0609020204030204" pitchFamily="49" charset="0"/>
              </a:rPr>
              <a:t>pryr</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object_size</a:t>
            </a:r>
            <a:r>
              <a:rPr kumimoji="0" lang="en-US" altLang="en-US" sz="2000" b="0" i="0" u="none" strike="noStrike" cap="none" normalizeH="0" baseline="0" dirty="0">
                <a:ln>
                  <a:noFill/>
                </a:ln>
                <a:solidFill>
                  <a:srgbClr val="4183C4"/>
                </a:solidFill>
                <a:effectLst/>
                <a:latin typeface="Consolas" panose="020B0609020204030204" pitchFamily="49" charset="0"/>
              </a:rPr>
              <a:t>(diamonds, diamonds2)</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3.89 MB</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66DC01C6-DCDD-4575-8B8B-E555F1213429}"/>
              </a:ext>
            </a:extLst>
          </p:cNvPr>
          <p:cNvSpPr/>
          <p:nvPr/>
        </p:nvSpPr>
        <p:spPr>
          <a:xfrm>
            <a:off x="1024128" y="3168566"/>
            <a:ext cx="2447205" cy="42130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EDA7224-038A-4CC5-833A-B12B58833246}"/>
              </a:ext>
            </a:extLst>
          </p:cNvPr>
          <p:cNvSpPr/>
          <p:nvPr/>
        </p:nvSpPr>
        <p:spPr>
          <a:xfrm>
            <a:off x="1328928" y="4351868"/>
            <a:ext cx="1278805" cy="42130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F32A4F4-2E28-4BB4-8532-1A0D964BBD3D}"/>
              </a:ext>
            </a:extLst>
          </p:cNvPr>
          <p:cNvSpPr/>
          <p:nvPr/>
        </p:nvSpPr>
        <p:spPr>
          <a:xfrm>
            <a:off x="1328928" y="5293362"/>
            <a:ext cx="1278805" cy="42130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0835B53-16D3-4400-907D-052A2FE958AD}"/>
              </a:ext>
            </a:extLst>
          </p:cNvPr>
          <p:cNvSpPr/>
          <p:nvPr/>
        </p:nvSpPr>
        <p:spPr>
          <a:xfrm>
            <a:off x="1328928" y="5892125"/>
            <a:ext cx="1278805" cy="42130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69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874B-97D6-4DF7-849C-13C24EAA9C2B}"/>
              </a:ext>
            </a:extLst>
          </p:cNvPr>
          <p:cNvSpPr>
            <a:spLocks noGrp="1"/>
          </p:cNvSpPr>
          <p:nvPr>
            <p:ph type="title"/>
          </p:nvPr>
        </p:nvSpPr>
        <p:spPr/>
        <p:txBody>
          <a:bodyPr/>
          <a:lstStyle/>
          <a:p>
            <a:r>
              <a:rPr lang="en-US" dirty="0"/>
              <a:t>collective size increases</a:t>
            </a:r>
          </a:p>
        </p:txBody>
      </p:sp>
      <p:sp>
        <p:nvSpPr>
          <p:cNvPr id="4" name="Rectangle 1">
            <a:extLst>
              <a:ext uri="{FF2B5EF4-FFF2-40B4-BE49-F238E27FC236}">
                <a16:creationId xmlns:a16="http://schemas.microsoft.com/office/drawing/2014/main" id="{1973FE50-295F-40D5-8F4E-E02C4233A9CB}"/>
              </a:ext>
            </a:extLst>
          </p:cNvPr>
          <p:cNvSpPr>
            <a:spLocks noChangeArrowheads="1"/>
          </p:cNvSpPr>
          <p:nvPr/>
        </p:nvSpPr>
        <p:spPr bwMode="auto">
          <a:xfrm>
            <a:off x="1024128" y="2084832"/>
            <a:ext cx="9720071" cy="381675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diamonds</a:t>
            </a:r>
            <a:r>
              <a:rPr kumimoji="0" lang="en-US" altLang="en-US" sz="2400" b="0" i="0" u="none" strike="noStrike" cap="none" normalizeH="0" baseline="0" dirty="0" err="1">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carat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NA</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pryr</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object_size</a:t>
            </a:r>
            <a:r>
              <a:rPr kumimoji="0" lang="en-US" altLang="en-US" sz="2400" b="0" i="0" u="none" strike="noStrike" cap="none" normalizeH="0" baseline="0" dirty="0">
                <a:ln>
                  <a:noFill/>
                </a:ln>
                <a:solidFill>
                  <a:srgbClr val="4183C4"/>
                </a:solidFill>
                <a:effectLst/>
                <a:latin typeface="Consolas" panose="020B0609020204030204" pitchFamily="49" charset="0"/>
              </a:rPr>
              <a:t>(diamonds)</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3.46 MB</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pryr</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object_size</a:t>
            </a:r>
            <a:r>
              <a:rPr kumimoji="0" lang="en-US" altLang="en-US" sz="2400" b="0" i="0" u="none" strike="noStrike" cap="none" normalizeH="0" baseline="0" dirty="0">
                <a:ln>
                  <a:noFill/>
                </a:ln>
                <a:solidFill>
                  <a:srgbClr val="4183C4"/>
                </a:solidFill>
                <a:effectLst/>
                <a:latin typeface="Consolas" panose="020B0609020204030204" pitchFamily="49" charset="0"/>
              </a:rPr>
              <a:t>(diamonds2)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3.89 MB</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pryr</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object_size</a:t>
            </a:r>
            <a:r>
              <a:rPr kumimoji="0" lang="en-US" altLang="en-US" sz="2400" b="0" i="0" u="none" strike="noStrike" cap="none" normalizeH="0" baseline="0" dirty="0">
                <a:ln>
                  <a:noFill/>
                </a:ln>
                <a:solidFill>
                  <a:srgbClr val="4183C4"/>
                </a:solidFill>
                <a:effectLst/>
                <a:latin typeface="Consolas" panose="020B0609020204030204" pitchFamily="49" charset="0"/>
              </a:rPr>
              <a:t>(diamonds, diamonds2)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4.32 MB</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5955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372</TotalTime>
  <Words>3265</Words>
  <Application>Microsoft Office PowerPoint</Application>
  <PresentationFormat>Widescreen</PresentationFormat>
  <Paragraphs>236</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Consolas</vt:lpstr>
      <vt:lpstr>Tw Cen MT</vt:lpstr>
      <vt:lpstr>Tw Cen MT Condensed</vt:lpstr>
      <vt:lpstr>Wingdings 3</vt:lpstr>
      <vt:lpstr>Integral</vt:lpstr>
      <vt:lpstr>Programming in r</vt:lpstr>
      <vt:lpstr>introduction</vt:lpstr>
      <vt:lpstr>What you’ll learn</vt:lpstr>
      <vt:lpstr>Learning more</vt:lpstr>
      <vt:lpstr>Pipes</vt:lpstr>
      <vt:lpstr>Piping alternatives</vt:lpstr>
      <vt:lpstr>1. intermediate steps</vt:lpstr>
      <vt:lpstr>So many copies of data</vt:lpstr>
      <vt:lpstr>collective size increases</vt:lpstr>
      <vt:lpstr>2. Overwrite the original</vt:lpstr>
      <vt:lpstr>3. Function composition</vt:lpstr>
      <vt:lpstr>4. Use the pipe</vt:lpstr>
      <vt:lpstr>Lexical transformation</vt:lpstr>
      <vt:lpstr>Pipe doesn’t work </vt:lpstr>
      <vt:lpstr>PowerPoint Presentation</vt:lpstr>
      <vt:lpstr>When not to use the pipe</vt:lpstr>
      <vt:lpstr>Other tools from magrittr %T&gt;%</vt:lpstr>
      <vt:lpstr>Other tools from magrittr %$%</vt:lpstr>
      <vt:lpstr>Other tools from magrittr %&lt;&gt;%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Joey Campbell</dc:creator>
  <cp:lastModifiedBy>Joey Campbell</cp:lastModifiedBy>
  <cp:revision>30</cp:revision>
  <dcterms:created xsi:type="dcterms:W3CDTF">2020-03-10T15:37:07Z</dcterms:created>
  <dcterms:modified xsi:type="dcterms:W3CDTF">2020-03-15T16:44:50Z</dcterms:modified>
</cp:coreProperties>
</file>