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6D6FF"/>
    <a:srgbClr val="F7F7F7"/>
    <a:srgbClr val="1CAD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21" autoAdjust="0"/>
    <p:restoredTop sz="57210" autoAdjust="0"/>
  </p:normalViewPr>
  <p:slideViewPr>
    <p:cSldViewPr snapToGrid="0">
      <p:cViewPr>
        <p:scale>
          <a:sx n="50" d="100"/>
          <a:sy n="50" d="100"/>
        </p:scale>
        <p:origin x="234"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059B8F-B39D-48A5-91C9-395EB0ADFDA7}" type="datetimeFigureOut">
              <a:rPr lang="en-US" smtClean="0"/>
              <a:t>3/15/2020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D1B267-9ADE-44C8-A4FE-449E4F7A48A8}" type="slidenum">
              <a:rPr lang="en-US" smtClean="0"/>
              <a:t>‹#›</a:t>
            </a:fld>
            <a:endParaRPr lang="en-US"/>
          </a:p>
        </p:txBody>
      </p:sp>
    </p:spTree>
    <p:extLst>
      <p:ext uri="{BB962C8B-B14F-4D97-AF65-F5344CB8AC3E}">
        <p14:creationId xmlns:p14="http://schemas.microsoft.com/office/powerpoint/2010/main" val="2778502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rpubs.com/uky994/585247"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en.wikipedia.org/wiki/Little_Bunny_Foo_Foo"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rpubs.com/uky994/585256"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rpubs.com/uky994/585286"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adv-r.had.co.nz/Functions.html#lazy-evaluation"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rpubs.com/uky994/585304"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adv-r.had.co.nz/"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r-pkgs.had.co.nz/tests.htm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One of the best ways to improve your reach as a data scientist is to write functions. Functions allow you to automate common tasks in a more powerful and general way than copy-and-pasting. </a:t>
            </a:r>
            <a:endParaRPr lang="en-US" dirty="0"/>
          </a:p>
        </p:txBody>
      </p:sp>
      <p:sp>
        <p:nvSpPr>
          <p:cNvPr id="4" name="Slide Number Placeholder 3"/>
          <p:cNvSpPr>
            <a:spLocks noGrp="1"/>
          </p:cNvSpPr>
          <p:nvPr>
            <p:ph type="sldNum" sz="quarter" idx="5"/>
          </p:nvPr>
        </p:nvSpPr>
        <p:spPr/>
        <p:txBody>
          <a:bodyPr/>
          <a:lstStyle/>
          <a:p>
            <a:fld id="{7DD1B267-9ADE-44C8-A4FE-449E4F7A48A8}" type="slidenum">
              <a:rPr lang="en-US" smtClean="0"/>
              <a:t>1</a:t>
            </a:fld>
            <a:endParaRPr lang="en-US"/>
          </a:p>
        </p:txBody>
      </p:sp>
    </p:spTree>
    <p:extLst>
      <p:ext uri="{BB962C8B-B14F-4D97-AF65-F5344CB8AC3E}">
        <p14:creationId xmlns:p14="http://schemas.microsoft.com/office/powerpoint/2010/main" val="20765477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https://rpubs.com/uky994/585247</a:t>
            </a:r>
            <a:endParaRPr lang="en-US" dirty="0"/>
          </a:p>
          <a:p>
            <a:endParaRPr lang="en-US" sz="1200" b="1"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Why is TRUE not a parameter to rescale01()? What would happen if x contained a single missing value, and na.rm was FALSE?</a:t>
            </a:r>
          </a:p>
          <a:p>
            <a:pPr marL="228600" indent="-228600">
              <a:buFont typeface="+mj-lt"/>
              <a:buAutoNum type="arabicPeriod"/>
            </a:pPr>
            <a:r>
              <a:rPr lang="en-US" sz="1200" b="0" i="0" kern="1200" dirty="0">
                <a:solidFill>
                  <a:schemeClr val="tx1"/>
                </a:solidFill>
                <a:effectLst/>
                <a:latin typeface="+mn-lt"/>
                <a:ea typeface="+mn-ea"/>
                <a:cs typeface="+mn-cs"/>
              </a:rPr>
              <a:t>In the second variant of rescale01(), infinite values are left unchanged. Rewrite rescale01() so that -Inf is mapped to 0, and Inf is mapped to 1.</a:t>
            </a:r>
          </a:p>
          <a:p>
            <a:pPr marL="228600" indent="-228600">
              <a:buFont typeface="+mj-lt"/>
              <a:buAutoNum type="arabicPeriod"/>
            </a:pPr>
            <a:r>
              <a:rPr lang="en-US" sz="1200" b="0" i="0" kern="1200" dirty="0">
                <a:solidFill>
                  <a:schemeClr val="tx1"/>
                </a:solidFill>
                <a:effectLst/>
                <a:latin typeface="+mn-lt"/>
                <a:ea typeface="+mn-ea"/>
                <a:cs typeface="+mn-cs"/>
              </a:rPr>
              <a:t>Practice turning the following code snippets into functions. Think about what each function does. What would you call it? How many arguments does it need? Can you rewrite it to be more expressive or less duplicative?</a:t>
            </a:r>
          </a:p>
          <a:p>
            <a:pPr marL="0" indent="0">
              <a:buFont typeface="+mj-lt"/>
              <a:buNone/>
            </a:pPr>
            <a:r>
              <a:rPr lang="en-US" sz="1200" b="1" i="0" u="none" strike="noStrike" kern="1200" dirty="0">
                <a:solidFill>
                  <a:schemeClr val="tx1"/>
                </a:solidFill>
                <a:effectLst/>
                <a:latin typeface="+mn-lt"/>
                <a:ea typeface="+mn-ea"/>
                <a:cs typeface="+mn-cs"/>
              </a:rPr>
              <a:t>	mean</a:t>
            </a:r>
            <a:r>
              <a:rPr lang="en-US" sz="1200" b="0" i="0" u="none" strike="noStrike" kern="1200" dirty="0">
                <a:solidFill>
                  <a:schemeClr val="tx1"/>
                </a:solidFill>
                <a:effectLst/>
                <a:latin typeface="+mn-lt"/>
                <a:ea typeface="+mn-ea"/>
                <a:cs typeface="+mn-cs"/>
              </a:rPr>
              <a:t>(</a:t>
            </a:r>
            <a:r>
              <a:rPr lang="en-US" sz="1200" b="1" i="0" u="none" strike="noStrike" kern="1200" dirty="0">
                <a:solidFill>
                  <a:schemeClr val="tx1"/>
                </a:solidFill>
                <a:effectLst/>
                <a:latin typeface="+mn-lt"/>
                <a:ea typeface="+mn-ea"/>
                <a:cs typeface="+mn-cs"/>
              </a:rPr>
              <a:t>is.na</a:t>
            </a:r>
            <a:r>
              <a:rPr lang="en-US" sz="1200" b="0" i="0" u="none" strike="noStrike" kern="1200" dirty="0">
                <a:solidFill>
                  <a:schemeClr val="tx1"/>
                </a:solidFill>
                <a:effectLst/>
                <a:latin typeface="+mn-lt"/>
                <a:ea typeface="+mn-ea"/>
                <a:cs typeface="+mn-cs"/>
              </a:rPr>
              <a:t>(x))</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x / </a:t>
            </a:r>
            <a:r>
              <a:rPr lang="en-US" sz="1200" b="1" i="0" u="none" strike="noStrike" kern="1200" dirty="0">
                <a:solidFill>
                  <a:schemeClr val="tx1"/>
                </a:solidFill>
                <a:effectLst/>
                <a:latin typeface="+mn-lt"/>
                <a:ea typeface="+mn-ea"/>
                <a:cs typeface="+mn-cs"/>
              </a:rPr>
              <a:t>sum</a:t>
            </a:r>
            <a:r>
              <a:rPr lang="en-US" sz="1200" b="0" i="0" u="none" strike="noStrike" kern="1200" dirty="0">
                <a:solidFill>
                  <a:schemeClr val="tx1"/>
                </a:solidFill>
                <a:effectLst/>
                <a:latin typeface="+mn-lt"/>
                <a:ea typeface="+mn-ea"/>
                <a:cs typeface="+mn-cs"/>
              </a:rPr>
              <a:t>(x, na.rm = TRUE)</a:t>
            </a:r>
            <a:r>
              <a:rPr lang="en-US" sz="1200" b="0" i="0" kern="1200" dirty="0">
                <a:solidFill>
                  <a:schemeClr val="tx1"/>
                </a:solidFill>
                <a:effectLst/>
                <a:latin typeface="+mn-lt"/>
                <a:ea typeface="+mn-ea"/>
                <a:cs typeface="+mn-cs"/>
              </a:rPr>
              <a:t> </a:t>
            </a:r>
            <a:r>
              <a:rPr lang="en-US" sz="1200" b="1" i="0" u="none" strike="noStrike" kern="1200" dirty="0" err="1">
                <a:solidFill>
                  <a:schemeClr val="tx1"/>
                </a:solidFill>
                <a:effectLst/>
                <a:latin typeface="+mn-lt"/>
                <a:ea typeface="+mn-ea"/>
                <a:cs typeface="+mn-cs"/>
              </a:rPr>
              <a:t>sd</a:t>
            </a:r>
            <a:r>
              <a:rPr lang="en-US" sz="1200" b="0" i="0" u="none" strike="noStrike" kern="1200" dirty="0">
                <a:solidFill>
                  <a:schemeClr val="tx1"/>
                </a:solidFill>
                <a:effectLst/>
                <a:latin typeface="+mn-lt"/>
                <a:ea typeface="+mn-ea"/>
                <a:cs typeface="+mn-cs"/>
              </a:rPr>
              <a:t>(x, na.rm = TRUE) / </a:t>
            </a:r>
            <a:r>
              <a:rPr lang="en-US" sz="1200" b="1" i="0" u="none" strike="noStrike" kern="1200" dirty="0">
                <a:solidFill>
                  <a:schemeClr val="tx1"/>
                </a:solidFill>
                <a:effectLst/>
                <a:latin typeface="+mn-lt"/>
                <a:ea typeface="+mn-ea"/>
                <a:cs typeface="+mn-cs"/>
              </a:rPr>
              <a:t>mean</a:t>
            </a:r>
            <a:r>
              <a:rPr lang="en-US" sz="1200" b="0" i="0" u="none" strike="noStrike" kern="1200" dirty="0">
                <a:solidFill>
                  <a:schemeClr val="tx1"/>
                </a:solidFill>
                <a:effectLst/>
                <a:latin typeface="+mn-lt"/>
                <a:ea typeface="+mn-ea"/>
                <a:cs typeface="+mn-cs"/>
              </a:rPr>
              <a:t>(x, na.rm = TRUE)</a:t>
            </a:r>
            <a:endParaRPr lang="en-US" sz="1200" b="0" i="0" kern="1200" dirty="0">
              <a:solidFill>
                <a:schemeClr val="tx1"/>
              </a:solidFill>
              <a:effectLst/>
              <a:latin typeface="+mn-lt"/>
              <a:ea typeface="+mn-ea"/>
              <a:cs typeface="+mn-cs"/>
            </a:endParaRPr>
          </a:p>
          <a:p>
            <a:pPr marL="228600" indent="-228600">
              <a:buFont typeface="+mj-lt"/>
              <a:buAutoNum type="arabicPeriod" startAt="4"/>
            </a:pPr>
            <a:r>
              <a:rPr lang="en-US" sz="1200" b="0" i="0" kern="1200" dirty="0">
                <a:solidFill>
                  <a:schemeClr val="tx1"/>
                </a:solidFill>
                <a:effectLst/>
                <a:latin typeface="+mn-lt"/>
                <a:ea typeface="+mn-ea"/>
                <a:cs typeface="+mn-cs"/>
              </a:rPr>
              <a:t>write your own functions to compute the variance and skewness of a numeric vector. Variance is defined </a:t>
            </a:r>
            <a:r>
              <a:rPr lang="en-US" sz="1200" b="0" i="0" kern="1200" dirty="0" err="1">
                <a:solidFill>
                  <a:schemeClr val="tx1"/>
                </a:solidFill>
                <a:effectLst/>
                <a:latin typeface="+mn-lt"/>
                <a:ea typeface="+mn-ea"/>
                <a:cs typeface="+mn-cs"/>
              </a:rPr>
              <a:t>asVar</a:t>
            </a:r>
            <a:r>
              <a:rPr lang="en-US" sz="1200" b="0" i="0" kern="1200" dirty="0">
                <a:solidFill>
                  <a:schemeClr val="tx1"/>
                </a:solidFill>
                <a:effectLst/>
                <a:latin typeface="+mn-lt"/>
                <a:ea typeface="+mn-ea"/>
                <a:cs typeface="+mn-cs"/>
              </a:rPr>
              <a:t>(x)=1n−1n∑i=1(xi−¯x)2,Var(x)=1n−1∑i=1n(xi−x¯)2,where ¯x=(∑</a:t>
            </a:r>
            <a:r>
              <a:rPr lang="en-US" sz="1200" b="0" i="0" kern="1200" dirty="0" err="1">
                <a:solidFill>
                  <a:schemeClr val="tx1"/>
                </a:solidFill>
                <a:effectLst/>
                <a:latin typeface="+mn-lt"/>
                <a:ea typeface="+mn-ea"/>
                <a:cs typeface="+mn-cs"/>
              </a:rPr>
              <a:t>nixi</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nx</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inxi</a:t>
            </a:r>
            <a:r>
              <a:rPr lang="en-US" sz="1200" b="0" i="0" kern="1200" dirty="0">
                <a:solidFill>
                  <a:schemeClr val="tx1"/>
                </a:solidFill>
                <a:effectLst/>
                <a:latin typeface="+mn-lt"/>
                <a:ea typeface="+mn-ea"/>
                <a:cs typeface="+mn-cs"/>
              </a:rPr>
              <a:t>)/n is the sample mean. Skewness is defined </a:t>
            </a:r>
            <a:r>
              <a:rPr lang="en-US" sz="1200" b="0" i="0" kern="1200" dirty="0" err="1">
                <a:solidFill>
                  <a:schemeClr val="tx1"/>
                </a:solidFill>
                <a:effectLst/>
                <a:latin typeface="+mn-lt"/>
                <a:ea typeface="+mn-ea"/>
                <a:cs typeface="+mn-cs"/>
              </a:rPr>
              <a:t>asSkew</a:t>
            </a:r>
            <a:r>
              <a:rPr lang="en-US" sz="1200" b="0" i="0" kern="1200" dirty="0">
                <a:solidFill>
                  <a:schemeClr val="tx1"/>
                </a:solidFill>
                <a:effectLst/>
                <a:latin typeface="+mn-lt"/>
                <a:ea typeface="+mn-ea"/>
                <a:cs typeface="+mn-cs"/>
              </a:rPr>
              <a:t>(x)=1n−2(∑</a:t>
            </a:r>
            <a:r>
              <a:rPr lang="en-US" sz="1200" b="0" i="0" kern="1200" dirty="0" err="1">
                <a:solidFill>
                  <a:schemeClr val="tx1"/>
                </a:solidFill>
                <a:effectLst/>
                <a:latin typeface="+mn-lt"/>
                <a:ea typeface="+mn-ea"/>
                <a:cs typeface="+mn-cs"/>
              </a:rPr>
              <a:t>ni</a:t>
            </a:r>
            <a:r>
              <a:rPr lang="en-US" sz="1200" b="0" i="0" kern="1200" dirty="0">
                <a:solidFill>
                  <a:schemeClr val="tx1"/>
                </a:solidFill>
                <a:effectLst/>
                <a:latin typeface="+mn-lt"/>
                <a:ea typeface="+mn-ea"/>
                <a:cs typeface="+mn-cs"/>
              </a:rPr>
              <a:t>=1(xi−¯x)3)Var(x)3/2.Skew(x)=1n−2(∑</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=1n(xi−x¯)3)Var(x)3/2.</a:t>
            </a:r>
          </a:p>
          <a:p>
            <a:pPr marL="228600" indent="-228600">
              <a:buFont typeface="+mj-lt"/>
              <a:buAutoNum type="arabicPeriod" startAt="4"/>
            </a:pPr>
            <a:r>
              <a:rPr lang="en-US" sz="1200" b="0" i="0" kern="1200" dirty="0">
                <a:solidFill>
                  <a:schemeClr val="tx1"/>
                </a:solidFill>
                <a:effectLst/>
                <a:latin typeface="+mn-lt"/>
                <a:ea typeface="+mn-ea"/>
                <a:cs typeface="+mn-cs"/>
              </a:rPr>
              <a:t>Write </a:t>
            </a:r>
            <a:r>
              <a:rPr lang="en-US" sz="1200" b="0" i="0" kern="1200" dirty="0" err="1">
                <a:solidFill>
                  <a:schemeClr val="tx1"/>
                </a:solidFill>
                <a:effectLst/>
                <a:latin typeface="+mn-lt"/>
                <a:ea typeface="+mn-ea"/>
                <a:cs typeface="+mn-cs"/>
              </a:rPr>
              <a:t>both_na</a:t>
            </a:r>
            <a:r>
              <a:rPr lang="en-US" sz="1200" b="0" i="0" kern="1200" dirty="0">
                <a:solidFill>
                  <a:schemeClr val="tx1"/>
                </a:solidFill>
                <a:effectLst/>
                <a:latin typeface="+mn-lt"/>
                <a:ea typeface="+mn-ea"/>
                <a:cs typeface="+mn-cs"/>
              </a:rPr>
              <a:t>(), a function that takes two vectors of the same length and returns the number of positions that have an NA in both vectors.</a:t>
            </a:r>
          </a:p>
          <a:p>
            <a:pPr marL="228600" indent="-228600">
              <a:buFont typeface="+mj-lt"/>
              <a:buAutoNum type="arabicPeriod" startAt="4"/>
            </a:pPr>
            <a:r>
              <a:rPr lang="en-US" sz="1200" b="0" i="0" kern="1200" dirty="0">
                <a:solidFill>
                  <a:schemeClr val="tx1"/>
                </a:solidFill>
                <a:effectLst/>
                <a:latin typeface="+mn-lt"/>
                <a:ea typeface="+mn-ea"/>
                <a:cs typeface="+mn-cs"/>
              </a:rPr>
              <a:t>What do the following functions do? Why are they useful even though they are so short?</a:t>
            </a:r>
          </a:p>
          <a:p>
            <a:pPr marL="0" indent="0">
              <a:buFont typeface="+mj-lt"/>
              <a:buNone/>
            </a:pP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is_directory</a:t>
            </a:r>
            <a:r>
              <a:rPr lang="en-US" sz="1200" b="0" i="0" u="none" strike="noStrike" kern="1200" dirty="0">
                <a:solidFill>
                  <a:schemeClr val="tx1"/>
                </a:solidFill>
                <a:effectLst/>
                <a:latin typeface="+mn-lt"/>
                <a:ea typeface="+mn-ea"/>
                <a:cs typeface="+mn-cs"/>
              </a:rPr>
              <a:t> &lt;- </a:t>
            </a:r>
            <a:r>
              <a:rPr lang="en-US" sz="1200" b="1" i="0" u="none" strike="noStrike" kern="1200" dirty="0">
                <a:solidFill>
                  <a:schemeClr val="tx1"/>
                </a:solidFill>
                <a:effectLst/>
                <a:latin typeface="+mn-lt"/>
                <a:ea typeface="+mn-ea"/>
                <a:cs typeface="+mn-cs"/>
              </a:rPr>
              <a:t>function</a:t>
            </a:r>
            <a:r>
              <a:rPr lang="en-US" sz="1200" b="0" i="0" u="none" strike="noStrike" kern="1200" dirty="0">
                <a:solidFill>
                  <a:schemeClr val="tx1"/>
                </a:solidFill>
                <a:effectLst/>
                <a:latin typeface="+mn-lt"/>
                <a:ea typeface="+mn-ea"/>
                <a:cs typeface="+mn-cs"/>
              </a:rPr>
              <a:t>(x) </a:t>
            </a:r>
            <a:r>
              <a:rPr lang="en-US" sz="1200" b="1" i="0" u="none" strike="noStrike" kern="1200" dirty="0">
                <a:solidFill>
                  <a:schemeClr val="tx1"/>
                </a:solidFill>
                <a:effectLst/>
                <a:latin typeface="+mn-lt"/>
                <a:ea typeface="+mn-ea"/>
                <a:cs typeface="+mn-cs"/>
              </a:rPr>
              <a:t>file.info</a:t>
            </a:r>
            <a:r>
              <a:rPr lang="en-US" sz="1200" b="0" i="0" u="none" strike="noStrike" kern="1200" dirty="0">
                <a:solidFill>
                  <a:schemeClr val="tx1"/>
                </a:solidFill>
                <a:effectLst/>
                <a:latin typeface="+mn-lt"/>
                <a:ea typeface="+mn-ea"/>
                <a:cs typeface="+mn-cs"/>
              </a:rPr>
              <a:t>(x)$</a:t>
            </a:r>
            <a:r>
              <a:rPr lang="en-US" sz="1200" b="0" i="0" u="none" strike="noStrike" kern="1200" dirty="0" err="1">
                <a:solidFill>
                  <a:schemeClr val="tx1"/>
                </a:solidFill>
                <a:effectLst/>
                <a:latin typeface="+mn-lt"/>
                <a:ea typeface="+mn-ea"/>
                <a:cs typeface="+mn-cs"/>
              </a:rPr>
              <a:t>isdir</a:t>
            </a:r>
            <a:r>
              <a:rPr lang="en-US" sz="1200" b="0" i="0"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is_readable</a:t>
            </a:r>
            <a:r>
              <a:rPr lang="en-US" sz="1200" b="0" i="0" u="none" strike="noStrike" kern="1200" dirty="0">
                <a:solidFill>
                  <a:schemeClr val="tx1"/>
                </a:solidFill>
                <a:effectLst/>
                <a:latin typeface="+mn-lt"/>
                <a:ea typeface="+mn-ea"/>
                <a:cs typeface="+mn-cs"/>
              </a:rPr>
              <a:t> &lt;- </a:t>
            </a:r>
            <a:r>
              <a:rPr lang="en-US" sz="1200" b="1" i="0" u="none" strike="noStrike" kern="1200" dirty="0">
                <a:solidFill>
                  <a:schemeClr val="tx1"/>
                </a:solidFill>
                <a:effectLst/>
                <a:latin typeface="+mn-lt"/>
                <a:ea typeface="+mn-ea"/>
                <a:cs typeface="+mn-cs"/>
              </a:rPr>
              <a:t>function</a:t>
            </a:r>
            <a:r>
              <a:rPr lang="en-US" sz="1200" b="0" i="0" u="none" strike="noStrike" kern="1200" dirty="0">
                <a:solidFill>
                  <a:schemeClr val="tx1"/>
                </a:solidFill>
                <a:effectLst/>
                <a:latin typeface="+mn-lt"/>
                <a:ea typeface="+mn-ea"/>
                <a:cs typeface="+mn-cs"/>
              </a:rPr>
              <a:t>(x) </a:t>
            </a:r>
            <a:r>
              <a:rPr lang="en-US" sz="1200" b="1" i="0" u="none" strike="noStrike" kern="1200" dirty="0" err="1">
                <a:solidFill>
                  <a:schemeClr val="tx1"/>
                </a:solidFill>
                <a:effectLst/>
                <a:latin typeface="+mn-lt"/>
                <a:ea typeface="+mn-ea"/>
                <a:cs typeface="+mn-cs"/>
              </a:rPr>
              <a:t>file.access</a:t>
            </a:r>
            <a:r>
              <a:rPr lang="en-US" sz="1200" b="0" i="0" u="none" strike="noStrike" kern="1200" dirty="0">
                <a:solidFill>
                  <a:schemeClr val="tx1"/>
                </a:solidFill>
                <a:effectLst/>
                <a:latin typeface="+mn-lt"/>
                <a:ea typeface="+mn-ea"/>
                <a:cs typeface="+mn-cs"/>
              </a:rPr>
              <a:t>(x, 4) == 0</a:t>
            </a:r>
            <a:endParaRPr lang="en-US" sz="1200" b="0" i="0" kern="1200" dirty="0">
              <a:solidFill>
                <a:schemeClr val="tx1"/>
              </a:solidFill>
              <a:effectLst/>
              <a:latin typeface="+mn-lt"/>
              <a:ea typeface="+mn-ea"/>
              <a:cs typeface="+mn-cs"/>
            </a:endParaRPr>
          </a:p>
          <a:p>
            <a:pPr marL="228600" indent="-228600">
              <a:buFont typeface="+mj-lt"/>
              <a:buAutoNum type="arabicPeriod" startAt="7"/>
            </a:pPr>
            <a:r>
              <a:rPr lang="en-US" sz="1200" b="0" i="0" kern="1200" dirty="0">
                <a:solidFill>
                  <a:schemeClr val="tx1"/>
                </a:solidFill>
                <a:effectLst/>
                <a:latin typeface="+mn-lt"/>
                <a:ea typeface="+mn-ea"/>
                <a:cs typeface="+mn-cs"/>
              </a:rPr>
              <a:t>Read the </a:t>
            </a:r>
            <a:r>
              <a:rPr lang="en-US" sz="1200" b="0" i="0" u="none" strike="noStrike" kern="1200" dirty="0">
                <a:solidFill>
                  <a:schemeClr val="tx1"/>
                </a:solidFill>
                <a:effectLst/>
                <a:latin typeface="+mn-lt"/>
                <a:ea typeface="+mn-ea"/>
                <a:cs typeface="+mn-cs"/>
                <a:hlinkClick r:id="rId4"/>
              </a:rPr>
              <a:t>complete lyrics</a:t>
            </a:r>
            <a:r>
              <a:rPr lang="en-US" sz="1200" b="0" i="0" kern="1200" dirty="0">
                <a:solidFill>
                  <a:schemeClr val="tx1"/>
                </a:solidFill>
                <a:effectLst/>
                <a:latin typeface="+mn-lt"/>
                <a:ea typeface="+mn-ea"/>
                <a:cs typeface="+mn-cs"/>
              </a:rPr>
              <a:t> to “Little Bunny Foo </a:t>
            </a:r>
            <a:r>
              <a:rPr lang="en-US" sz="1200" b="0" i="0" kern="1200" dirty="0" err="1">
                <a:solidFill>
                  <a:schemeClr val="tx1"/>
                </a:solidFill>
                <a:effectLst/>
                <a:latin typeface="+mn-lt"/>
                <a:ea typeface="+mn-ea"/>
                <a:cs typeface="+mn-cs"/>
              </a:rPr>
              <a:t>Foo</a:t>
            </a:r>
            <a:r>
              <a:rPr lang="en-US" sz="1200" b="0" i="0" kern="1200" dirty="0">
                <a:solidFill>
                  <a:schemeClr val="tx1"/>
                </a:solidFill>
                <a:effectLst/>
                <a:latin typeface="+mn-lt"/>
                <a:ea typeface="+mn-ea"/>
                <a:cs typeface="+mn-cs"/>
              </a:rPr>
              <a:t>”. There’s a lot of duplication in this song. Extend the initial piping example to recreate the complete song, and use functions to reduce the duplication.</a:t>
            </a:r>
          </a:p>
          <a:p>
            <a:endParaRPr lang="en-US" dirty="0"/>
          </a:p>
        </p:txBody>
      </p:sp>
      <p:sp>
        <p:nvSpPr>
          <p:cNvPr id="4" name="Slide Number Placeholder 3"/>
          <p:cNvSpPr>
            <a:spLocks noGrp="1"/>
          </p:cNvSpPr>
          <p:nvPr>
            <p:ph type="sldNum" sz="quarter" idx="5"/>
          </p:nvPr>
        </p:nvSpPr>
        <p:spPr/>
        <p:txBody>
          <a:bodyPr/>
          <a:lstStyle/>
          <a:p>
            <a:fld id="{7DD1B267-9ADE-44C8-A4FE-449E4F7A48A8}" type="slidenum">
              <a:rPr lang="en-US" smtClean="0"/>
              <a:t>10</a:t>
            </a:fld>
            <a:endParaRPr lang="en-US"/>
          </a:p>
        </p:txBody>
      </p:sp>
    </p:spTree>
    <p:extLst>
      <p:ext uri="{BB962C8B-B14F-4D97-AF65-F5344CB8AC3E}">
        <p14:creationId xmlns:p14="http://schemas.microsoft.com/office/powerpoint/2010/main" val="26826195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It’s important to remember that functions are not just for the computer, but are also for humans. R doesn’t care what your function is called, or what comments it contains, but these are important for human readers. This section discusses some things that you should bear in mind when writing functions that humans can understand.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name of a function is important. Ideally, the name of your function will be short, but clearly evoke what the function does. That’s hard! But it’s better to be clear than short, as RStudio’s autocomplete makes it easy to type long names.</a:t>
            </a:r>
          </a:p>
          <a:p>
            <a:endParaRPr lang="en-US" dirty="0"/>
          </a:p>
          <a:p>
            <a:r>
              <a:rPr lang="en-US" sz="1200" b="0" i="0" kern="1200" dirty="0">
                <a:solidFill>
                  <a:schemeClr val="tx1"/>
                </a:solidFill>
                <a:effectLst/>
                <a:latin typeface="+mn-lt"/>
                <a:ea typeface="+mn-ea"/>
                <a:cs typeface="+mn-cs"/>
              </a:rPr>
              <a:t>Generally, function names should be verbs, and arguments should be nouns. There are some exceptions: nouns are ok if the function computes a very well known noun (i.e. </a:t>
            </a:r>
            <a:r>
              <a:rPr lang="en-US" dirty="0"/>
              <a:t>mean()</a:t>
            </a:r>
            <a:r>
              <a:rPr lang="en-US" sz="1200" b="0" i="0" kern="1200" dirty="0">
                <a:solidFill>
                  <a:schemeClr val="tx1"/>
                </a:solidFill>
                <a:effectLst/>
                <a:latin typeface="+mn-lt"/>
                <a:ea typeface="+mn-ea"/>
                <a:cs typeface="+mn-cs"/>
              </a:rPr>
              <a:t> is better than </a:t>
            </a:r>
            <a:r>
              <a:rPr lang="en-US" dirty="0" err="1"/>
              <a:t>compute_mean</a:t>
            </a:r>
            <a:r>
              <a:rPr lang="en-US" dirty="0"/>
              <a:t>()</a:t>
            </a:r>
            <a:r>
              <a:rPr lang="en-US" sz="1200" b="0" i="0" kern="1200" dirty="0">
                <a:solidFill>
                  <a:schemeClr val="tx1"/>
                </a:solidFill>
                <a:effectLst/>
                <a:latin typeface="+mn-lt"/>
                <a:ea typeface="+mn-ea"/>
                <a:cs typeface="+mn-cs"/>
              </a:rPr>
              <a:t>), or accessing some property of an object (i.e. </a:t>
            </a:r>
            <a:r>
              <a:rPr lang="en-US" dirty="0" err="1"/>
              <a:t>coef</a:t>
            </a:r>
            <a:r>
              <a:rPr lang="en-US" dirty="0"/>
              <a:t>()</a:t>
            </a:r>
            <a:r>
              <a:rPr lang="en-US" sz="1200" b="0" i="0" kern="1200" dirty="0">
                <a:solidFill>
                  <a:schemeClr val="tx1"/>
                </a:solidFill>
                <a:effectLst/>
                <a:latin typeface="+mn-lt"/>
                <a:ea typeface="+mn-ea"/>
                <a:cs typeface="+mn-cs"/>
              </a:rPr>
              <a:t> is better than </a:t>
            </a:r>
            <a:r>
              <a:rPr lang="en-US" dirty="0" err="1"/>
              <a:t>get_coefficients</a:t>
            </a:r>
            <a:r>
              <a:rPr lang="en-US" dirty="0"/>
              <a:t>()</a:t>
            </a:r>
            <a:r>
              <a:rPr lang="en-US" sz="1200" b="0" i="0" kern="1200" dirty="0">
                <a:solidFill>
                  <a:schemeClr val="tx1"/>
                </a:solidFill>
                <a:effectLst/>
                <a:latin typeface="+mn-lt"/>
                <a:ea typeface="+mn-ea"/>
                <a:cs typeface="+mn-cs"/>
              </a:rPr>
              <a:t>). A good sign that a noun might be a better choice is if you’re using a very broad verb like “get”, “compute”, “calculate”, or “determine”. Use your best judgement and don’t be afraid to rename a function if you figure out a better name later.</a:t>
            </a:r>
            <a:endParaRPr lang="en-US" dirty="0"/>
          </a:p>
        </p:txBody>
      </p:sp>
      <p:sp>
        <p:nvSpPr>
          <p:cNvPr id="4" name="Slide Number Placeholder 3"/>
          <p:cNvSpPr>
            <a:spLocks noGrp="1"/>
          </p:cNvSpPr>
          <p:nvPr>
            <p:ph type="sldNum" sz="quarter" idx="5"/>
          </p:nvPr>
        </p:nvSpPr>
        <p:spPr/>
        <p:txBody>
          <a:bodyPr/>
          <a:lstStyle/>
          <a:p>
            <a:fld id="{7DD1B267-9ADE-44C8-A4FE-449E4F7A48A8}" type="slidenum">
              <a:rPr lang="en-US" smtClean="0"/>
              <a:t>11</a:t>
            </a:fld>
            <a:endParaRPr lang="en-US"/>
          </a:p>
        </p:txBody>
      </p:sp>
    </p:spTree>
    <p:extLst>
      <p:ext uri="{BB962C8B-B14F-4D97-AF65-F5344CB8AC3E}">
        <p14:creationId xmlns:p14="http://schemas.microsoft.com/office/powerpoint/2010/main" val="22444394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your function name is composed of multiple words, I recommend using “</a:t>
            </a:r>
            <a:r>
              <a:rPr lang="en-US" sz="1200" b="0" i="0" kern="1200" dirty="0" err="1">
                <a:solidFill>
                  <a:schemeClr val="tx1"/>
                </a:solidFill>
                <a:effectLst/>
                <a:latin typeface="+mn-lt"/>
                <a:ea typeface="+mn-ea"/>
                <a:cs typeface="+mn-cs"/>
              </a:rPr>
              <a:t>snake_case</a:t>
            </a:r>
            <a:r>
              <a:rPr lang="en-US" sz="1200" b="0" i="0" kern="1200" dirty="0">
                <a:solidFill>
                  <a:schemeClr val="tx1"/>
                </a:solidFill>
                <a:effectLst/>
                <a:latin typeface="+mn-lt"/>
                <a:ea typeface="+mn-ea"/>
                <a:cs typeface="+mn-cs"/>
              </a:rPr>
              <a:t>”, where each lowercase word is separated by an underscore. camelCase is a popular alternative. It doesn’t really matter which one you pick, the important thing is to be consistent: pick one or the other and stick with it. R itself is not very consistent, but there’s nothing you can do about that. Make sure you don’t fall into the same trap by making your code as consistent as possible.</a:t>
            </a:r>
            <a:endParaRPr lang="en-US" dirty="0"/>
          </a:p>
        </p:txBody>
      </p:sp>
      <p:sp>
        <p:nvSpPr>
          <p:cNvPr id="4" name="Slide Number Placeholder 3"/>
          <p:cNvSpPr>
            <a:spLocks noGrp="1"/>
          </p:cNvSpPr>
          <p:nvPr>
            <p:ph type="sldNum" sz="quarter" idx="5"/>
          </p:nvPr>
        </p:nvSpPr>
        <p:spPr/>
        <p:txBody>
          <a:bodyPr/>
          <a:lstStyle/>
          <a:p>
            <a:fld id="{7DD1B267-9ADE-44C8-A4FE-449E4F7A48A8}" type="slidenum">
              <a:rPr lang="en-US" smtClean="0"/>
              <a:t>12</a:t>
            </a:fld>
            <a:endParaRPr lang="en-US"/>
          </a:p>
        </p:txBody>
      </p:sp>
    </p:spTree>
    <p:extLst>
      <p:ext uri="{BB962C8B-B14F-4D97-AF65-F5344CB8AC3E}">
        <p14:creationId xmlns:p14="http://schemas.microsoft.com/office/powerpoint/2010/main" val="36813285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you have a family of functions that do similar things, make sure they have consistent names and arguments. Use a common prefix to indicate that they are connected. That’s better than a common suffix because autocomplete allows you to type the prefix and see all the members of the family.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good example of this design is the </a:t>
            </a:r>
            <a:r>
              <a:rPr lang="en-US" sz="1200" b="0" i="0" kern="1200" dirty="0" err="1">
                <a:solidFill>
                  <a:schemeClr val="tx1"/>
                </a:solidFill>
                <a:effectLst/>
                <a:latin typeface="+mn-lt"/>
                <a:ea typeface="+mn-ea"/>
                <a:cs typeface="+mn-cs"/>
              </a:rPr>
              <a:t>stringr</a:t>
            </a:r>
            <a:r>
              <a:rPr lang="en-US" sz="1200" b="0" i="0" kern="1200" dirty="0">
                <a:solidFill>
                  <a:schemeClr val="tx1"/>
                </a:solidFill>
                <a:effectLst/>
                <a:latin typeface="+mn-lt"/>
                <a:ea typeface="+mn-ea"/>
                <a:cs typeface="+mn-cs"/>
              </a:rPr>
              <a:t> package: if you don’t remember exactly which function you need, you can type </a:t>
            </a:r>
            <a:r>
              <a:rPr lang="en-US" dirty="0"/>
              <a:t>str_</a:t>
            </a:r>
            <a:r>
              <a:rPr lang="en-US" sz="1200" b="0" i="0" kern="1200" dirty="0">
                <a:solidFill>
                  <a:schemeClr val="tx1"/>
                </a:solidFill>
                <a:effectLst/>
                <a:latin typeface="+mn-lt"/>
                <a:ea typeface="+mn-ea"/>
                <a:cs typeface="+mn-cs"/>
              </a:rPr>
              <a:t> and jog your memory.</a:t>
            </a:r>
            <a:endParaRPr lang="en-US" dirty="0"/>
          </a:p>
        </p:txBody>
      </p:sp>
      <p:sp>
        <p:nvSpPr>
          <p:cNvPr id="4" name="Slide Number Placeholder 3"/>
          <p:cNvSpPr>
            <a:spLocks noGrp="1"/>
          </p:cNvSpPr>
          <p:nvPr>
            <p:ph type="sldNum" sz="quarter" idx="5"/>
          </p:nvPr>
        </p:nvSpPr>
        <p:spPr/>
        <p:txBody>
          <a:bodyPr/>
          <a:lstStyle/>
          <a:p>
            <a:fld id="{7DD1B267-9ADE-44C8-A4FE-449E4F7A48A8}" type="slidenum">
              <a:rPr lang="en-US" smtClean="0"/>
              <a:t>13</a:t>
            </a:fld>
            <a:endParaRPr lang="en-US"/>
          </a:p>
        </p:txBody>
      </p:sp>
    </p:spTree>
    <p:extLst>
      <p:ext uri="{BB962C8B-B14F-4D97-AF65-F5344CB8AC3E}">
        <p14:creationId xmlns:p14="http://schemas.microsoft.com/office/powerpoint/2010/main" val="1004100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Where possible, avoid overriding existing functions and variables. It’s impossible to do in general because so many good names are already taken by other packages, but avoiding the most common names from base R will avoid confusion.</a:t>
            </a:r>
            <a:endParaRPr lang="en-US" dirty="0"/>
          </a:p>
        </p:txBody>
      </p:sp>
      <p:sp>
        <p:nvSpPr>
          <p:cNvPr id="4" name="Slide Number Placeholder 3"/>
          <p:cNvSpPr>
            <a:spLocks noGrp="1"/>
          </p:cNvSpPr>
          <p:nvPr>
            <p:ph type="sldNum" sz="quarter" idx="5"/>
          </p:nvPr>
        </p:nvSpPr>
        <p:spPr/>
        <p:txBody>
          <a:bodyPr/>
          <a:lstStyle/>
          <a:p>
            <a:fld id="{7DD1B267-9ADE-44C8-A4FE-449E4F7A48A8}" type="slidenum">
              <a:rPr lang="en-US" smtClean="0"/>
              <a:t>14</a:t>
            </a:fld>
            <a:endParaRPr lang="en-US"/>
          </a:p>
        </p:txBody>
      </p:sp>
    </p:spTree>
    <p:extLst>
      <p:ext uri="{BB962C8B-B14F-4D97-AF65-F5344CB8AC3E}">
        <p14:creationId xmlns:p14="http://schemas.microsoft.com/office/powerpoint/2010/main" val="16590222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Use comments, lines starting with </a:t>
            </a:r>
            <a:r>
              <a:rPr lang="en-US" dirty="0"/>
              <a:t>#</a:t>
            </a:r>
            <a:r>
              <a:rPr lang="en-US" sz="1200" b="0" i="0" kern="1200" dirty="0">
                <a:solidFill>
                  <a:schemeClr val="tx1"/>
                </a:solidFill>
                <a:effectLst/>
                <a:latin typeface="+mn-lt"/>
                <a:ea typeface="+mn-ea"/>
                <a:cs typeface="+mn-cs"/>
              </a:rPr>
              <a:t>, to explain the “why” of your code. You generally should avoid comments that explain the “what” or the “how”. If you can’t understand what the code does from reading it, you should think about how to rewrite it to be more clear. Do you need to add some intermediate variables with useful names? Do you need to break out a subcomponent of a large function so you can name it? However, your code can never capture the reasoning behind your decisions: why did you choose this approach instead of an alternative? What else did you try that didn’t work? It’s a great idea to capture that sort of thinking in a comment.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Another important use of comments is to break up your file into easily readable chunks. Use long lines of </a:t>
            </a:r>
            <a:r>
              <a:rPr lang="en-US" dirty="0"/>
              <a:t>-</a:t>
            </a:r>
            <a:r>
              <a:rPr lang="en-US" sz="1200" b="0" i="0" kern="1200" dirty="0">
                <a:solidFill>
                  <a:schemeClr val="tx1"/>
                </a:solidFill>
                <a:effectLst/>
                <a:latin typeface="+mn-lt"/>
                <a:ea typeface="+mn-ea"/>
                <a:cs typeface="+mn-cs"/>
              </a:rPr>
              <a:t> and </a:t>
            </a:r>
            <a:r>
              <a:rPr lang="en-US" dirty="0"/>
              <a:t>=</a:t>
            </a:r>
            <a:r>
              <a:rPr lang="en-US" sz="1200" b="0" i="0" kern="1200" dirty="0">
                <a:solidFill>
                  <a:schemeClr val="tx1"/>
                </a:solidFill>
                <a:effectLst/>
                <a:latin typeface="+mn-lt"/>
                <a:ea typeface="+mn-ea"/>
                <a:cs typeface="+mn-cs"/>
              </a:rPr>
              <a:t> to make it easy to spot the breaks.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RStudio provides a keyboard shortcut to create these headers (</a:t>
            </a:r>
            <a:r>
              <a:rPr lang="en-US" sz="1200" b="0" i="0" kern="1200" dirty="0" err="1">
                <a:solidFill>
                  <a:schemeClr val="tx1"/>
                </a:solidFill>
                <a:effectLst/>
                <a:latin typeface="+mn-lt"/>
                <a:ea typeface="+mn-ea"/>
                <a:cs typeface="+mn-cs"/>
              </a:rPr>
              <a:t>Cmd</a:t>
            </a:r>
            <a:r>
              <a:rPr lang="en-US" sz="1200" b="0" i="0" kern="1200" dirty="0">
                <a:solidFill>
                  <a:schemeClr val="tx1"/>
                </a:solidFill>
                <a:effectLst/>
                <a:latin typeface="+mn-lt"/>
                <a:ea typeface="+mn-ea"/>
                <a:cs typeface="+mn-cs"/>
              </a:rPr>
              <a:t>/Ctrl + Shift + R), and will display them in the code navigation drop-down at the bottom-left of the editor:</a:t>
            </a:r>
            <a:endParaRPr lang="en-US" dirty="0"/>
          </a:p>
        </p:txBody>
      </p:sp>
      <p:sp>
        <p:nvSpPr>
          <p:cNvPr id="4" name="Slide Number Placeholder 3"/>
          <p:cNvSpPr>
            <a:spLocks noGrp="1"/>
          </p:cNvSpPr>
          <p:nvPr>
            <p:ph type="sldNum" sz="quarter" idx="5"/>
          </p:nvPr>
        </p:nvSpPr>
        <p:spPr/>
        <p:txBody>
          <a:bodyPr/>
          <a:lstStyle/>
          <a:p>
            <a:fld id="{7DD1B267-9ADE-44C8-A4FE-449E4F7A48A8}" type="slidenum">
              <a:rPr lang="en-US" smtClean="0"/>
              <a:t>15</a:t>
            </a:fld>
            <a:endParaRPr lang="en-US"/>
          </a:p>
        </p:txBody>
      </p:sp>
    </p:spTree>
    <p:extLst>
      <p:ext uri="{BB962C8B-B14F-4D97-AF65-F5344CB8AC3E}">
        <p14:creationId xmlns:p14="http://schemas.microsoft.com/office/powerpoint/2010/main" val="26566032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hlinkClick r:id="rId3"/>
              </a:rPr>
              <a:t>https://rpubs.com/uky994/585256</a:t>
            </a:r>
            <a:endParaRPr lang="en-US" dirty="0"/>
          </a:p>
          <a:p>
            <a:pPr marL="0" indent="0">
              <a:buFont typeface="+mj-lt"/>
              <a:buNone/>
            </a:pP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Read the source code for each of the following three functions, puzzle out what they do, and then brainstorm better names. </a:t>
            </a:r>
            <a:r>
              <a:rPr lang="en-US" sz="1200" b="0" i="0" u="none" strike="noStrike" kern="1200" dirty="0">
                <a:solidFill>
                  <a:schemeClr val="tx1"/>
                </a:solidFill>
                <a:effectLst/>
                <a:latin typeface="+mn-lt"/>
                <a:ea typeface="+mn-ea"/>
                <a:cs typeface="+mn-cs"/>
              </a:rPr>
              <a:t>f1 &lt;- </a:t>
            </a:r>
            <a:r>
              <a:rPr lang="en-US" sz="1200" b="1" i="0" u="none" strike="noStrike" kern="1200" dirty="0">
                <a:solidFill>
                  <a:schemeClr val="tx1"/>
                </a:solidFill>
                <a:effectLst/>
                <a:latin typeface="+mn-lt"/>
                <a:ea typeface="+mn-ea"/>
                <a:cs typeface="+mn-cs"/>
              </a:rPr>
              <a:t>function</a:t>
            </a:r>
            <a:r>
              <a:rPr lang="en-US" sz="1200" b="0" i="0" u="none" strike="noStrike" kern="1200" dirty="0">
                <a:solidFill>
                  <a:schemeClr val="tx1"/>
                </a:solidFill>
                <a:effectLst/>
                <a:latin typeface="+mn-lt"/>
                <a:ea typeface="+mn-ea"/>
                <a:cs typeface="+mn-cs"/>
              </a:rPr>
              <a:t>(string, prefix) {</a:t>
            </a:r>
            <a:r>
              <a:rPr lang="en-US" sz="1200" b="0" i="0" kern="1200" dirty="0">
                <a:solidFill>
                  <a:schemeClr val="tx1"/>
                </a:solidFill>
                <a:effectLst/>
                <a:latin typeface="+mn-lt"/>
                <a:ea typeface="+mn-ea"/>
                <a:cs typeface="+mn-cs"/>
              </a:rPr>
              <a:t> </a:t>
            </a:r>
            <a:r>
              <a:rPr lang="en-US" sz="1200" b="1" i="0" u="none" strike="noStrike" kern="1200" dirty="0" err="1">
                <a:solidFill>
                  <a:schemeClr val="tx1"/>
                </a:solidFill>
                <a:effectLst/>
                <a:latin typeface="+mn-lt"/>
                <a:ea typeface="+mn-ea"/>
                <a:cs typeface="+mn-cs"/>
              </a:rPr>
              <a:t>substr</a:t>
            </a:r>
            <a:r>
              <a:rPr lang="en-US" sz="1200" b="0" i="0" u="none" strike="noStrike" kern="1200" dirty="0">
                <a:solidFill>
                  <a:schemeClr val="tx1"/>
                </a:solidFill>
                <a:effectLst/>
                <a:latin typeface="+mn-lt"/>
                <a:ea typeface="+mn-ea"/>
                <a:cs typeface="+mn-cs"/>
              </a:rPr>
              <a:t>(string, 1, </a:t>
            </a:r>
            <a:r>
              <a:rPr lang="en-US" sz="1200" b="1" i="0" u="none" strike="noStrike" kern="1200" dirty="0" err="1">
                <a:solidFill>
                  <a:schemeClr val="tx1"/>
                </a:solidFill>
                <a:effectLst/>
                <a:latin typeface="+mn-lt"/>
                <a:ea typeface="+mn-ea"/>
                <a:cs typeface="+mn-cs"/>
              </a:rPr>
              <a:t>nchar</a:t>
            </a:r>
            <a:r>
              <a:rPr lang="en-US" sz="1200" b="0" i="0" u="none" strike="noStrike" kern="1200" dirty="0">
                <a:solidFill>
                  <a:schemeClr val="tx1"/>
                </a:solidFill>
                <a:effectLst/>
                <a:latin typeface="+mn-lt"/>
                <a:ea typeface="+mn-ea"/>
                <a:cs typeface="+mn-cs"/>
              </a:rPr>
              <a:t>(prefix)) == prefix</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f2 &lt;- </a:t>
            </a:r>
            <a:r>
              <a:rPr lang="en-US" sz="1200" b="1" i="0" u="none" strike="noStrike" kern="1200" dirty="0">
                <a:solidFill>
                  <a:schemeClr val="tx1"/>
                </a:solidFill>
                <a:effectLst/>
                <a:latin typeface="+mn-lt"/>
                <a:ea typeface="+mn-ea"/>
                <a:cs typeface="+mn-cs"/>
              </a:rPr>
              <a:t>function</a:t>
            </a:r>
            <a:r>
              <a:rPr lang="en-US" sz="1200" b="0" i="0" u="none" strike="noStrike" kern="1200" dirty="0">
                <a:solidFill>
                  <a:schemeClr val="tx1"/>
                </a:solidFill>
                <a:effectLst/>
                <a:latin typeface="+mn-lt"/>
                <a:ea typeface="+mn-ea"/>
                <a:cs typeface="+mn-cs"/>
              </a:rPr>
              <a:t>(x) {</a:t>
            </a:r>
            <a:r>
              <a:rPr lang="en-US" sz="1200" b="0" i="0" kern="1200" dirty="0">
                <a:solidFill>
                  <a:schemeClr val="tx1"/>
                </a:solidFill>
                <a:effectLst/>
                <a:latin typeface="+mn-lt"/>
                <a:ea typeface="+mn-ea"/>
                <a:cs typeface="+mn-cs"/>
              </a:rPr>
              <a:t> </a:t>
            </a:r>
            <a:r>
              <a:rPr lang="en-US" sz="1200" b="1" i="0" u="none" strike="noStrike" kern="1200" dirty="0">
                <a:solidFill>
                  <a:schemeClr val="tx1"/>
                </a:solidFill>
                <a:effectLst/>
                <a:latin typeface="+mn-lt"/>
                <a:ea typeface="+mn-ea"/>
                <a:cs typeface="+mn-cs"/>
              </a:rPr>
              <a:t>if</a:t>
            </a:r>
            <a:r>
              <a:rPr lang="en-US" sz="1200" b="0" i="0" u="none" strike="noStrike" kern="1200" dirty="0">
                <a:solidFill>
                  <a:schemeClr val="tx1"/>
                </a:solidFill>
                <a:effectLst/>
                <a:latin typeface="+mn-lt"/>
                <a:ea typeface="+mn-ea"/>
                <a:cs typeface="+mn-cs"/>
              </a:rPr>
              <a:t> (</a:t>
            </a:r>
            <a:r>
              <a:rPr lang="en-US" sz="1200" b="1" i="0" u="none" strike="noStrike" kern="1200" dirty="0">
                <a:solidFill>
                  <a:schemeClr val="tx1"/>
                </a:solidFill>
                <a:effectLst/>
                <a:latin typeface="+mn-lt"/>
                <a:ea typeface="+mn-ea"/>
                <a:cs typeface="+mn-cs"/>
              </a:rPr>
              <a:t>length</a:t>
            </a:r>
            <a:r>
              <a:rPr lang="en-US" sz="1200" b="0" i="0" u="none" strike="noStrike" kern="1200" dirty="0">
                <a:solidFill>
                  <a:schemeClr val="tx1"/>
                </a:solidFill>
                <a:effectLst/>
                <a:latin typeface="+mn-lt"/>
                <a:ea typeface="+mn-ea"/>
                <a:cs typeface="+mn-cs"/>
              </a:rPr>
              <a:t>(x) &lt;= 1) </a:t>
            </a:r>
            <a:r>
              <a:rPr lang="en-US" sz="1200" b="1" i="0" u="none" strike="noStrike" kern="1200" dirty="0">
                <a:solidFill>
                  <a:schemeClr val="tx1"/>
                </a:solidFill>
                <a:effectLst/>
                <a:latin typeface="+mn-lt"/>
                <a:ea typeface="+mn-ea"/>
                <a:cs typeface="+mn-cs"/>
              </a:rPr>
              <a:t>return</a:t>
            </a:r>
            <a:r>
              <a:rPr lang="en-US" sz="1200" b="0" i="0" u="none" strike="noStrike" kern="1200" dirty="0">
                <a:solidFill>
                  <a:schemeClr val="tx1"/>
                </a:solidFill>
                <a:effectLst/>
                <a:latin typeface="+mn-lt"/>
                <a:ea typeface="+mn-ea"/>
                <a:cs typeface="+mn-cs"/>
              </a:rPr>
              <a:t>(NULL)</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x[-</a:t>
            </a:r>
            <a:r>
              <a:rPr lang="en-US" sz="1200" b="1" i="0" u="none" strike="noStrike" kern="1200" dirty="0">
                <a:solidFill>
                  <a:schemeClr val="tx1"/>
                </a:solidFill>
                <a:effectLst/>
                <a:latin typeface="+mn-lt"/>
                <a:ea typeface="+mn-ea"/>
                <a:cs typeface="+mn-cs"/>
              </a:rPr>
              <a:t>length</a:t>
            </a:r>
            <a:r>
              <a:rPr lang="en-US" sz="1200" b="0" i="0" u="none" strike="noStrike" kern="1200" dirty="0">
                <a:solidFill>
                  <a:schemeClr val="tx1"/>
                </a:solidFill>
                <a:effectLst/>
                <a:latin typeface="+mn-lt"/>
                <a:ea typeface="+mn-ea"/>
                <a:cs typeface="+mn-cs"/>
              </a:rPr>
              <a:t>(x)]</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f3 &lt;- </a:t>
            </a:r>
            <a:r>
              <a:rPr lang="en-US" sz="1200" b="1" i="0" u="none" strike="noStrike" kern="1200" dirty="0">
                <a:solidFill>
                  <a:schemeClr val="tx1"/>
                </a:solidFill>
                <a:effectLst/>
                <a:latin typeface="+mn-lt"/>
                <a:ea typeface="+mn-ea"/>
                <a:cs typeface="+mn-cs"/>
              </a:rPr>
              <a:t>function</a:t>
            </a:r>
            <a:r>
              <a:rPr lang="en-US" sz="1200" b="0" i="0" u="none" strike="noStrike" kern="1200" dirty="0">
                <a:solidFill>
                  <a:schemeClr val="tx1"/>
                </a:solidFill>
                <a:effectLst/>
                <a:latin typeface="+mn-lt"/>
                <a:ea typeface="+mn-ea"/>
                <a:cs typeface="+mn-cs"/>
              </a:rPr>
              <a:t>(x, y) {</a:t>
            </a:r>
            <a:r>
              <a:rPr lang="en-US" sz="1200" b="0" i="0" kern="1200" dirty="0">
                <a:solidFill>
                  <a:schemeClr val="tx1"/>
                </a:solidFill>
                <a:effectLst/>
                <a:latin typeface="+mn-lt"/>
                <a:ea typeface="+mn-ea"/>
                <a:cs typeface="+mn-cs"/>
              </a:rPr>
              <a:t> </a:t>
            </a:r>
            <a:r>
              <a:rPr lang="en-US" sz="1200" b="1" i="0" u="none" strike="noStrike" kern="1200" dirty="0">
                <a:solidFill>
                  <a:schemeClr val="tx1"/>
                </a:solidFill>
                <a:effectLst/>
                <a:latin typeface="+mn-lt"/>
                <a:ea typeface="+mn-ea"/>
                <a:cs typeface="+mn-cs"/>
              </a:rPr>
              <a:t>rep</a:t>
            </a:r>
            <a:r>
              <a:rPr lang="en-US" sz="1200" b="0" i="0" u="none" strike="noStrike" kern="1200" dirty="0">
                <a:solidFill>
                  <a:schemeClr val="tx1"/>
                </a:solidFill>
                <a:effectLst/>
                <a:latin typeface="+mn-lt"/>
                <a:ea typeface="+mn-ea"/>
                <a:cs typeface="+mn-cs"/>
              </a:rPr>
              <a:t>(y, </a:t>
            </a:r>
            <a:r>
              <a:rPr lang="en-US" sz="1200" b="0" i="0" u="none" strike="noStrike" kern="1200" dirty="0" err="1">
                <a:solidFill>
                  <a:schemeClr val="tx1"/>
                </a:solidFill>
                <a:effectLst/>
                <a:latin typeface="+mn-lt"/>
                <a:ea typeface="+mn-ea"/>
                <a:cs typeface="+mn-cs"/>
              </a:rPr>
              <a:t>length.out</a:t>
            </a:r>
            <a:r>
              <a:rPr lang="en-US" sz="1200" b="0" i="0" u="none" strike="noStrike" kern="1200" dirty="0">
                <a:solidFill>
                  <a:schemeClr val="tx1"/>
                </a:solidFill>
                <a:effectLst/>
                <a:latin typeface="+mn-lt"/>
                <a:ea typeface="+mn-ea"/>
                <a:cs typeface="+mn-cs"/>
              </a:rPr>
              <a:t> = </a:t>
            </a:r>
            <a:r>
              <a:rPr lang="en-US" sz="1200" b="1" i="0" u="none" strike="noStrike" kern="1200" dirty="0">
                <a:solidFill>
                  <a:schemeClr val="tx1"/>
                </a:solidFill>
                <a:effectLst/>
                <a:latin typeface="+mn-lt"/>
                <a:ea typeface="+mn-ea"/>
                <a:cs typeface="+mn-cs"/>
              </a:rPr>
              <a:t>length</a:t>
            </a:r>
            <a:r>
              <a:rPr lang="en-US" sz="1200" b="0" i="0" u="none" strike="noStrike" kern="1200" dirty="0">
                <a:solidFill>
                  <a:schemeClr val="tx1"/>
                </a:solidFill>
                <a:effectLst/>
                <a:latin typeface="+mn-lt"/>
                <a:ea typeface="+mn-ea"/>
                <a:cs typeface="+mn-cs"/>
              </a:rPr>
              <a:t>(x))</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Take a function that you’ve written recently and spend 5 minutes brainstorming a better name for it and its arguments.</a:t>
            </a:r>
          </a:p>
          <a:p>
            <a:pPr marL="228600" indent="-228600">
              <a:buFont typeface="+mj-lt"/>
              <a:buAutoNum type="arabicPeriod"/>
            </a:pPr>
            <a:r>
              <a:rPr lang="en-US" sz="1200" b="0" i="0" kern="1200" dirty="0">
                <a:solidFill>
                  <a:schemeClr val="tx1"/>
                </a:solidFill>
                <a:effectLst/>
                <a:latin typeface="+mn-lt"/>
                <a:ea typeface="+mn-ea"/>
                <a:cs typeface="+mn-cs"/>
              </a:rPr>
              <a:t>Compare and contrast </a:t>
            </a:r>
            <a:r>
              <a:rPr lang="en-US" sz="1200" b="0" i="0" kern="1200" dirty="0" err="1">
                <a:solidFill>
                  <a:schemeClr val="tx1"/>
                </a:solidFill>
                <a:effectLst/>
                <a:latin typeface="+mn-lt"/>
                <a:ea typeface="+mn-ea"/>
                <a:cs typeface="+mn-cs"/>
              </a:rPr>
              <a:t>rnorm</a:t>
            </a:r>
            <a:r>
              <a:rPr lang="en-US" sz="1200" b="0" i="0" kern="1200" dirty="0">
                <a:solidFill>
                  <a:schemeClr val="tx1"/>
                </a:solidFill>
                <a:effectLst/>
                <a:latin typeface="+mn-lt"/>
                <a:ea typeface="+mn-ea"/>
                <a:cs typeface="+mn-cs"/>
              </a:rPr>
              <a:t>() and MASS::</a:t>
            </a:r>
            <a:r>
              <a:rPr lang="en-US" sz="1200" b="0" i="0" kern="1200" dirty="0" err="1">
                <a:solidFill>
                  <a:schemeClr val="tx1"/>
                </a:solidFill>
                <a:effectLst/>
                <a:latin typeface="+mn-lt"/>
                <a:ea typeface="+mn-ea"/>
                <a:cs typeface="+mn-cs"/>
              </a:rPr>
              <a:t>mvrnorm</a:t>
            </a:r>
            <a:r>
              <a:rPr lang="en-US" sz="1200" b="0" i="0" kern="1200" dirty="0">
                <a:solidFill>
                  <a:schemeClr val="tx1"/>
                </a:solidFill>
                <a:effectLst/>
                <a:latin typeface="+mn-lt"/>
                <a:ea typeface="+mn-ea"/>
                <a:cs typeface="+mn-cs"/>
              </a:rPr>
              <a:t>(). How could you make them more consistent?</a:t>
            </a:r>
          </a:p>
          <a:p>
            <a:pPr marL="228600" indent="-228600">
              <a:buFont typeface="+mj-lt"/>
              <a:buAutoNum type="arabicPeriod"/>
            </a:pPr>
            <a:r>
              <a:rPr lang="en-US" sz="1200" b="0" i="0" kern="1200" dirty="0">
                <a:solidFill>
                  <a:schemeClr val="tx1"/>
                </a:solidFill>
                <a:effectLst/>
                <a:latin typeface="+mn-lt"/>
                <a:ea typeface="+mn-ea"/>
                <a:cs typeface="+mn-cs"/>
              </a:rPr>
              <a:t>Make a case for why </a:t>
            </a:r>
            <a:r>
              <a:rPr lang="en-US" sz="1200" b="0" i="0" kern="1200" dirty="0" err="1">
                <a:solidFill>
                  <a:schemeClr val="tx1"/>
                </a:solidFill>
                <a:effectLst/>
                <a:latin typeface="+mn-lt"/>
                <a:ea typeface="+mn-ea"/>
                <a:cs typeface="+mn-cs"/>
              </a:rPr>
              <a:t>norm_r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norm_d</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etc</a:t>
            </a:r>
            <a:r>
              <a:rPr lang="en-US" sz="1200" b="0" i="0" kern="1200" dirty="0">
                <a:solidFill>
                  <a:schemeClr val="tx1"/>
                </a:solidFill>
                <a:effectLst/>
                <a:latin typeface="+mn-lt"/>
                <a:ea typeface="+mn-ea"/>
                <a:cs typeface="+mn-cs"/>
              </a:rPr>
              <a:t> would be better than </a:t>
            </a:r>
            <a:r>
              <a:rPr lang="en-US" sz="1200" b="0" i="0" kern="1200" dirty="0" err="1">
                <a:solidFill>
                  <a:schemeClr val="tx1"/>
                </a:solidFill>
                <a:effectLst/>
                <a:latin typeface="+mn-lt"/>
                <a:ea typeface="+mn-ea"/>
                <a:cs typeface="+mn-cs"/>
              </a:rPr>
              <a:t>rnorm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dnorm</a:t>
            </a:r>
            <a:r>
              <a:rPr lang="en-US" sz="1200" b="0" i="0" kern="1200" dirty="0">
                <a:solidFill>
                  <a:schemeClr val="tx1"/>
                </a:solidFill>
                <a:effectLst/>
                <a:latin typeface="+mn-lt"/>
                <a:ea typeface="+mn-ea"/>
                <a:cs typeface="+mn-cs"/>
              </a:rPr>
              <a:t>(). Make a case for the opposite.</a:t>
            </a:r>
          </a:p>
          <a:p>
            <a:pPr marL="228600" indent="-228600">
              <a:buFont typeface="+mj-lt"/>
              <a:buAutoNum type="arabicPeriod"/>
            </a:pPr>
            <a:endParaRPr lang="en-US" dirty="0"/>
          </a:p>
        </p:txBody>
      </p:sp>
      <p:sp>
        <p:nvSpPr>
          <p:cNvPr id="4" name="Slide Number Placeholder 3"/>
          <p:cNvSpPr>
            <a:spLocks noGrp="1"/>
          </p:cNvSpPr>
          <p:nvPr>
            <p:ph type="sldNum" sz="quarter" idx="5"/>
          </p:nvPr>
        </p:nvSpPr>
        <p:spPr/>
        <p:txBody>
          <a:bodyPr/>
          <a:lstStyle/>
          <a:p>
            <a:fld id="{7DD1B267-9ADE-44C8-A4FE-449E4F7A48A8}" type="slidenum">
              <a:rPr lang="en-US" smtClean="0"/>
              <a:t>16</a:t>
            </a:fld>
            <a:endParaRPr lang="en-US"/>
          </a:p>
        </p:txBody>
      </p:sp>
    </p:spTree>
    <p:extLst>
      <p:ext uri="{BB962C8B-B14F-4D97-AF65-F5344CB8AC3E}">
        <p14:creationId xmlns:p14="http://schemas.microsoft.com/office/powerpoint/2010/main" val="30934599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 </a:t>
            </a:r>
            <a:r>
              <a:rPr lang="en-US" dirty="0"/>
              <a:t>if</a:t>
            </a:r>
            <a:r>
              <a:rPr lang="en-US" sz="1200" b="0" i="0" kern="1200" dirty="0">
                <a:solidFill>
                  <a:schemeClr val="tx1"/>
                </a:solidFill>
                <a:effectLst/>
                <a:latin typeface="+mn-lt"/>
                <a:ea typeface="+mn-ea"/>
                <a:cs typeface="+mn-cs"/>
              </a:rPr>
              <a:t> statement allows you to conditionally execute code. It looks like this: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 get help on </a:t>
            </a:r>
            <a:r>
              <a:rPr lang="en-US" dirty="0"/>
              <a:t>if</a:t>
            </a:r>
            <a:r>
              <a:rPr lang="en-US" sz="1200" b="0" i="0" kern="1200" dirty="0">
                <a:solidFill>
                  <a:schemeClr val="tx1"/>
                </a:solidFill>
                <a:effectLst/>
                <a:latin typeface="+mn-lt"/>
                <a:ea typeface="+mn-ea"/>
                <a:cs typeface="+mn-cs"/>
              </a:rPr>
              <a:t> you need to surround it in backticks: </a:t>
            </a:r>
            <a:r>
              <a:rPr lang="en-US" dirty="0"/>
              <a:t>?`if`</a:t>
            </a:r>
            <a:r>
              <a:rPr lang="en-US" sz="1200" b="0" i="0" kern="1200" dirty="0">
                <a:solidFill>
                  <a:schemeClr val="tx1"/>
                </a:solidFill>
                <a:effectLst/>
                <a:latin typeface="+mn-lt"/>
                <a:ea typeface="+mn-ea"/>
                <a:cs typeface="+mn-cs"/>
              </a:rPr>
              <a:t>. The help isn’t particularly helpful if you’re not already an experienced programmer, but at least you know how to get to it!</a:t>
            </a:r>
            <a:endParaRPr lang="en-US" dirty="0"/>
          </a:p>
        </p:txBody>
      </p:sp>
      <p:sp>
        <p:nvSpPr>
          <p:cNvPr id="4" name="Slide Number Placeholder 3"/>
          <p:cNvSpPr>
            <a:spLocks noGrp="1"/>
          </p:cNvSpPr>
          <p:nvPr>
            <p:ph type="sldNum" sz="quarter" idx="5"/>
          </p:nvPr>
        </p:nvSpPr>
        <p:spPr/>
        <p:txBody>
          <a:bodyPr/>
          <a:lstStyle/>
          <a:p>
            <a:fld id="{7DD1B267-9ADE-44C8-A4FE-449E4F7A48A8}" type="slidenum">
              <a:rPr lang="en-US" smtClean="0"/>
              <a:t>17</a:t>
            </a:fld>
            <a:endParaRPr lang="en-US"/>
          </a:p>
        </p:txBody>
      </p:sp>
    </p:spTree>
    <p:extLst>
      <p:ext uri="{BB962C8B-B14F-4D97-AF65-F5344CB8AC3E}">
        <p14:creationId xmlns:p14="http://schemas.microsoft.com/office/powerpoint/2010/main" val="12143687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Here’s a simple function that uses an </a:t>
            </a:r>
            <a:r>
              <a:rPr lang="en-US" dirty="0"/>
              <a:t>if</a:t>
            </a:r>
            <a:r>
              <a:rPr lang="en-US" sz="1200" b="0" i="0" kern="1200" dirty="0">
                <a:solidFill>
                  <a:schemeClr val="tx1"/>
                </a:solidFill>
                <a:effectLst/>
                <a:latin typeface="+mn-lt"/>
                <a:ea typeface="+mn-ea"/>
                <a:cs typeface="+mn-cs"/>
              </a:rPr>
              <a:t> statement. The goal of this function is to return a logical vector describing whether or not each element of a vector is named.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function takes advantage of the standard return rule: a function returns the last value that it computed. Here that is either one of the two branches of the </a:t>
            </a:r>
            <a:r>
              <a:rPr lang="en-US" dirty="0"/>
              <a:t>if</a:t>
            </a:r>
            <a:r>
              <a:rPr lang="en-US" sz="1200" b="0" i="0" kern="1200" dirty="0">
                <a:solidFill>
                  <a:schemeClr val="tx1"/>
                </a:solidFill>
                <a:effectLst/>
                <a:latin typeface="+mn-lt"/>
                <a:ea typeface="+mn-ea"/>
                <a:cs typeface="+mn-cs"/>
              </a:rPr>
              <a:t> statement.</a:t>
            </a:r>
            <a:endParaRPr lang="en-US" dirty="0"/>
          </a:p>
        </p:txBody>
      </p:sp>
      <p:sp>
        <p:nvSpPr>
          <p:cNvPr id="4" name="Slide Number Placeholder 3"/>
          <p:cNvSpPr>
            <a:spLocks noGrp="1"/>
          </p:cNvSpPr>
          <p:nvPr>
            <p:ph type="sldNum" sz="quarter" idx="5"/>
          </p:nvPr>
        </p:nvSpPr>
        <p:spPr/>
        <p:txBody>
          <a:bodyPr/>
          <a:lstStyle/>
          <a:p>
            <a:fld id="{7DD1B267-9ADE-44C8-A4FE-449E4F7A48A8}" type="slidenum">
              <a:rPr lang="en-US" smtClean="0"/>
              <a:t>18</a:t>
            </a:fld>
            <a:endParaRPr lang="en-US"/>
          </a:p>
        </p:txBody>
      </p:sp>
    </p:spTree>
    <p:extLst>
      <p:ext uri="{BB962C8B-B14F-4D97-AF65-F5344CB8AC3E}">
        <p14:creationId xmlns:p14="http://schemas.microsoft.com/office/powerpoint/2010/main" val="37690985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dirty="0"/>
              <a:t>condition</a:t>
            </a:r>
            <a:r>
              <a:rPr lang="en-US" sz="1200" b="0" i="0" kern="1200" dirty="0">
                <a:solidFill>
                  <a:schemeClr val="tx1"/>
                </a:solidFill>
                <a:effectLst/>
                <a:latin typeface="+mn-lt"/>
                <a:ea typeface="+mn-ea"/>
                <a:cs typeface="+mn-cs"/>
              </a:rPr>
              <a:t> must evaluate to either </a:t>
            </a:r>
            <a:r>
              <a:rPr lang="en-US" dirty="0"/>
              <a:t>TRUE</a:t>
            </a:r>
            <a:r>
              <a:rPr lang="en-US" sz="1200" b="0" i="0" kern="1200" dirty="0">
                <a:solidFill>
                  <a:schemeClr val="tx1"/>
                </a:solidFill>
                <a:effectLst/>
                <a:latin typeface="+mn-lt"/>
                <a:ea typeface="+mn-ea"/>
                <a:cs typeface="+mn-cs"/>
              </a:rPr>
              <a:t> or </a:t>
            </a:r>
            <a:r>
              <a:rPr lang="en-US" dirty="0"/>
              <a:t>FALSE</a:t>
            </a:r>
            <a:r>
              <a:rPr lang="en-US" sz="1200" b="0" i="0" kern="1200" dirty="0">
                <a:solidFill>
                  <a:schemeClr val="tx1"/>
                </a:solidFill>
                <a:effectLst/>
                <a:latin typeface="+mn-lt"/>
                <a:ea typeface="+mn-ea"/>
                <a:cs typeface="+mn-cs"/>
              </a:rPr>
              <a:t>. If it’s a vector, you’ll get a warning message; if it’s an </a:t>
            </a:r>
            <a:r>
              <a:rPr lang="en-US" dirty="0"/>
              <a:t>NA</a:t>
            </a:r>
            <a:r>
              <a:rPr lang="en-US" sz="1200" b="0" i="0" kern="1200" dirty="0">
                <a:solidFill>
                  <a:schemeClr val="tx1"/>
                </a:solidFill>
                <a:effectLst/>
                <a:latin typeface="+mn-lt"/>
                <a:ea typeface="+mn-ea"/>
                <a:cs typeface="+mn-cs"/>
              </a:rPr>
              <a:t>, you’ll get an error. Watch out for these messages in your own code: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can use </a:t>
            </a:r>
            <a:r>
              <a:rPr lang="en-US" dirty="0"/>
              <a:t>||</a:t>
            </a:r>
            <a:r>
              <a:rPr lang="en-US" sz="1200" b="0" i="0" kern="1200" dirty="0">
                <a:solidFill>
                  <a:schemeClr val="tx1"/>
                </a:solidFill>
                <a:effectLst/>
                <a:latin typeface="+mn-lt"/>
                <a:ea typeface="+mn-ea"/>
                <a:cs typeface="+mn-cs"/>
              </a:rPr>
              <a:t> (or) and </a:t>
            </a:r>
            <a:r>
              <a:rPr lang="en-US" dirty="0"/>
              <a:t>&amp;&amp;</a:t>
            </a:r>
            <a:r>
              <a:rPr lang="en-US" sz="1200" b="0" i="0" kern="1200" dirty="0">
                <a:solidFill>
                  <a:schemeClr val="tx1"/>
                </a:solidFill>
                <a:effectLst/>
                <a:latin typeface="+mn-lt"/>
                <a:ea typeface="+mn-ea"/>
                <a:cs typeface="+mn-cs"/>
              </a:rPr>
              <a:t> (and) to combine multiple logical expressions. These operators are “short-circuiting”: as soon as </a:t>
            </a:r>
            <a:r>
              <a:rPr lang="en-US" dirty="0"/>
              <a:t>||</a:t>
            </a:r>
            <a:r>
              <a:rPr lang="en-US" sz="1200" b="0" i="0" kern="1200" dirty="0">
                <a:solidFill>
                  <a:schemeClr val="tx1"/>
                </a:solidFill>
                <a:effectLst/>
                <a:latin typeface="+mn-lt"/>
                <a:ea typeface="+mn-ea"/>
                <a:cs typeface="+mn-cs"/>
              </a:rPr>
              <a:t> sees the first </a:t>
            </a:r>
            <a:r>
              <a:rPr lang="en-US" dirty="0"/>
              <a:t>TRUE</a:t>
            </a:r>
            <a:r>
              <a:rPr lang="en-US" sz="1200" b="0" i="0" kern="1200" dirty="0">
                <a:solidFill>
                  <a:schemeClr val="tx1"/>
                </a:solidFill>
                <a:effectLst/>
                <a:latin typeface="+mn-lt"/>
                <a:ea typeface="+mn-ea"/>
                <a:cs typeface="+mn-cs"/>
              </a:rPr>
              <a:t> it returns </a:t>
            </a:r>
            <a:r>
              <a:rPr lang="en-US" dirty="0"/>
              <a:t>TRUE</a:t>
            </a:r>
            <a:r>
              <a:rPr lang="en-US" sz="1200" b="0" i="0" kern="1200" dirty="0">
                <a:solidFill>
                  <a:schemeClr val="tx1"/>
                </a:solidFill>
                <a:effectLst/>
                <a:latin typeface="+mn-lt"/>
                <a:ea typeface="+mn-ea"/>
                <a:cs typeface="+mn-cs"/>
              </a:rPr>
              <a:t> without computing anything else. As soon as </a:t>
            </a:r>
            <a:r>
              <a:rPr lang="en-US" dirty="0"/>
              <a:t>&amp;&amp;</a:t>
            </a:r>
            <a:r>
              <a:rPr lang="en-US" sz="1200" b="0" i="0" kern="1200" dirty="0">
                <a:solidFill>
                  <a:schemeClr val="tx1"/>
                </a:solidFill>
                <a:effectLst/>
                <a:latin typeface="+mn-lt"/>
                <a:ea typeface="+mn-ea"/>
                <a:cs typeface="+mn-cs"/>
              </a:rPr>
              <a:t> sees the first </a:t>
            </a:r>
            <a:r>
              <a:rPr lang="en-US" dirty="0"/>
              <a:t>FALSE</a:t>
            </a:r>
            <a:r>
              <a:rPr lang="en-US" sz="1200" b="0" i="0" kern="1200" dirty="0">
                <a:solidFill>
                  <a:schemeClr val="tx1"/>
                </a:solidFill>
                <a:effectLst/>
                <a:latin typeface="+mn-lt"/>
                <a:ea typeface="+mn-ea"/>
                <a:cs typeface="+mn-cs"/>
              </a:rPr>
              <a:t> it returns </a:t>
            </a:r>
            <a:r>
              <a:rPr lang="en-US" dirty="0"/>
              <a:t>FALSE</a:t>
            </a:r>
            <a:r>
              <a:rPr lang="en-US" sz="1200" b="0" i="0" kern="1200" dirty="0">
                <a:solidFill>
                  <a:schemeClr val="tx1"/>
                </a:solidFill>
                <a:effectLst/>
                <a:latin typeface="+mn-lt"/>
                <a:ea typeface="+mn-ea"/>
                <a:cs typeface="+mn-cs"/>
              </a:rPr>
              <a:t>. You should never use </a:t>
            </a:r>
            <a:r>
              <a:rPr lang="en-US" dirty="0"/>
              <a:t>|</a:t>
            </a:r>
            <a:r>
              <a:rPr lang="en-US" sz="1200" b="0" i="0" kern="1200" dirty="0">
                <a:solidFill>
                  <a:schemeClr val="tx1"/>
                </a:solidFill>
                <a:effectLst/>
                <a:latin typeface="+mn-lt"/>
                <a:ea typeface="+mn-ea"/>
                <a:cs typeface="+mn-cs"/>
              </a:rPr>
              <a:t> or </a:t>
            </a:r>
            <a:r>
              <a:rPr lang="en-US" dirty="0"/>
              <a:t>&amp;</a:t>
            </a:r>
            <a:r>
              <a:rPr lang="en-US" sz="1200" b="0" i="0" kern="1200" dirty="0">
                <a:solidFill>
                  <a:schemeClr val="tx1"/>
                </a:solidFill>
                <a:effectLst/>
                <a:latin typeface="+mn-lt"/>
                <a:ea typeface="+mn-ea"/>
                <a:cs typeface="+mn-cs"/>
              </a:rPr>
              <a:t> in an </a:t>
            </a:r>
            <a:r>
              <a:rPr lang="en-US" dirty="0"/>
              <a:t>if</a:t>
            </a:r>
            <a:r>
              <a:rPr lang="en-US" sz="1200" b="0" i="0" kern="1200" dirty="0">
                <a:solidFill>
                  <a:schemeClr val="tx1"/>
                </a:solidFill>
                <a:effectLst/>
                <a:latin typeface="+mn-lt"/>
                <a:ea typeface="+mn-ea"/>
                <a:cs typeface="+mn-cs"/>
              </a:rPr>
              <a:t> statement: these are </a:t>
            </a:r>
            <a:r>
              <a:rPr lang="en-US" sz="1200" b="0" i="0" kern="1200" dirty="0" err="1">
                <a:solidFill>
                  <a:schemeClr val="tx1"/>
                </a:solidFill>
                <a:effectLst/>
                <a:latin typeface="+mn-lt"/>
                <a:ea typeface="+mn-ea"/>
                <a:cs typeface="+mn-cs"/>
              </a:rPr>
              <a:t>vectorised</a:t>
            </a:r>
            <a:r>
              <a:rPr lang="en-US" sz="1200" b="0" i="0" kern="1200" dirty="0">
                <a:solidFill>
                  <a:schemeClr val="tx1"/>
                </a:solidFill>
                <a:effectLst/>
                <a:latin typeface="+mn-lt"/>
                <a:ea typeface="+mn-ea"/>
                <a:cs typeface="+mn-cs"/>
              </a:rPr>
              <a:t> operations that apply to multiple values (that’s why you use them in </a:t>
            </a:r>
            <a:r>
              <a:rPr lang="en-US" dirty="0"/>
              <a:t>filter()</a:t>
            </a:r>
            <a:r>
              <a:rPr lang="en-US" sz="1200" b="0" i="0" kern="1200" dirty="0">
                <a:solidFill>
                  <a:schemeClr val="tx1"/>
                </a:solidFill>
                <a:effectLst/>
                <a:latin typeface="+mn-lt"/>
                <a:ea typeface="+mn-ea"/>
                <a:cs typeface="+mn-cs"/>
              </a:rPr>
              <a:t>). If you do have a logical vector, you can use </a:t>
            </a:r>
            <a:r>
              <a:rPr lang="en-US" dirty="0"/>
              <a:t>any()</a:t>
            </a:r>
            <a:r>
              <a:rPr lang="en-US" sz="1200" b="0" i="0" kern="1200" dirty="0">
                <a:solidFill>
                  <a:schemeClr val="tx1"/>
                </a:solidFill>
                <a:effectLst/>
                <a:latin typeface="+mn-lt"/>
                <a:ea typeface="+mn-ea"/>
                <a:cs typeface="+mn-cs"/>
              </a:rPr>
              <a:t> or </a:t>
            </a:r>
            <a:r>
              <a:rPr lang="en-US" dirty="0"/>
              <a:t>all()</a:t>
            </a:r>
            <a:r>
              <a:rPr lang="en-US" sz="1200" b="0" i="0" kern="1200" dirty="0">
                <a:solidFill>
                  <a:schemeClr val="tx1"/>
                </a:solidFill>
                <a:effectLst/>
                <a:latin typeface="+mn-lt"/>
                <a:ea typeface="+mn-ea"/>
                <a:cs typeface="+mn-cs"/>
              </a:rPr>
              <a:t> to collapse it to a single value.</a:t>
            </a:r>
            <a:endParaRPr lang="en-US" dirty="0"/>
          </a:p>
        </p:txBody>
      </p:sp>
      <p:sp>
        <p:nvSpPr>
          <p:cNvPr id="4" name="Slide Number Placeholder 3"/>
          <p:cNvSpPr>
            <a:spLocks noGrp="1"/>
          </p:cNvSpPr>
          <p:nvPr>
            <p:ph type="sldNum" sz="quarter" idx="5"/>
          </p:nvPr>
        </p:nvSpPr>
        <p:spPr/>
        <p:txBody>
          <a:bodyPr/>
          <a:lstStyle/>
          <a:p>
            <a:fld id="{7DD1B267-9ADE-44C8-A4FE-449E4F7A48A8}" type="slidenum">
              <a:rPr lang="en-US" smtClean="0"/>
              <a:t>19</a:t>
            </a:fld>
            <a:endParaRPr lang="en-US"/>
          </a:p>
        </p:txBody>
      </p:sp>
    </p:spTree>
    <p:extLst>
      <p:ext uri="{BB962C8B-B14F-4D97-AF65-F5344CB8AC3E}">
        <p14:creationId xmlns:p14="http://schemas.microsoft.com/office/powerpoint/2010/main" val="1358465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Writing a function has three big advantages over using copy-and-paste:</a:t>
            </a:r>
          </a:p>
          <a:p>
            <a:pPr marL="228600" indent="-228600">
              <a:buFont typeface="+mj-lt"/>
              <a:buAutoNum type="arabicPeriod"/>
            </a:pPr>
            <a:r>
              <a:rPr lang="en-US" sz="1200" b="0" i="0" kern="1200" dirty="0">
                <a:solidFill>
                  <a:schemeClr val="tx1"/>
                </a:solidFill>
                <a:effectLst/>
                <a:latin typeface="+mn-lt"/>
                <a:ea typeface="+mn-ea"/>
                <a:cs typeface="+mn-cs"/>
              </a:rPr>
              <a:t>You can give a function an evocative name that makes your code easier to understand.</a:t>
            </a:r>
          </a:p>
          <a:p>
            <a:pPr marL="228600" indent="-228600">
              <a:buFont typeface="+mj-lt"/>
              <a:buAutoNum type="arabicPeriod"/>
            </a:pPr>
            <a:r>
              <a:rPr lang="en-US" sz="1200" b="0" i="0" kern="1200" dirty="0">
                <a:solidFill>
                  <a:schemeClr val="tx1"/>
                </a:solidFill>
                <a:effectLst/>
                <a:latin typeface="+mn-lt"/>
                <a:ea typeface="+mn-ea"/>
                <a:cs typeface="+mn-cs"/>
              </a:rPr>
              <a:t>As requirements change, you only need to update code in one place, instead of many.</a:t>
            </a:r>
          </a:p>
          <a:p>
            <a:pPr marL="228600" indent="-228600">
              <a:buFont typeface="+mj-lt"/>
              <a:buAutoNum type="arabicPeriod"/>
            </a:pPr>
            <a:r>
              <a:rPr lang="en-US" sz="1200" b="0" i="0" kern="1200" dirty="0">
                <a:solidFill>
                  <a:schemeClr val="tx1"/>
                </a:solidFill>
                <a:effectLst/>
                <a:latin typeface="+mn-lt"/>
                <a:ea typeface="+mn-ea"/>
                <a:cs typeface="+mn-cs"/>
              </a:rPr>
              <a:t>You eliminate the chance of making incidental mistakes when you copy and paste (i.e. updating a variable name in one place, but not in another).</a:t>
            </a:r>
          </a:p>
          <a:p>
            <a:r>
              <a:rPr lang="en-US" sz="1200" b="0" i="0" kern="1200" dirty="0">
                <a:solidFill>
                  <a:schemeClr val="tx1"/>
                </a:solidFill>
                <a:effectLst/>
                <a:latin typeface="+mn-lt"/>
                <a:ea typeface="+mn-ea"/>
                <a:cs typeface="+mn-cs"/>
              </a:rPr>
              <a:t>Writing good functions is a lifetime journey. Even after using R for many years I still learn new techniques and better ways of approaching old problems. The goal of this chapter is not to teach you every esoteric detail of functions but to get you started with some pragmatic advice that you can apply immediately.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As well as practical advice for writing functions, this lecture also gives you some suggestions for how to style your code. Good code style is like correct punctuation. </a:t>
            </a:r>
            <a:r>
              <a:rPr lang="en-US" sz="1200" b="0" i="0" kern="1200" dirty="0" err="1">
                <a:solidFill>
                  <a:schemeClr val="tx1"/>
                </a:solidFill>
                <a:effectLst/>
                <a:latin typeface="+mn-lt"/>
                <a:ea typeface="+mn-ea"/>
                <a:cs typeface="+mn-cs"/>
              </a:rPr>
              <a:t>Youcanmanagewithoutit</a:t>
            </a:r>
            <a:r>
              <a:rPr lang="en-US" sz="1200" b="0" i="0" kern="1200" dirty="0">
                <a:solidFill>
                  <a:schemeClr val="tx1"/>
                </a:solidFill>
                <a:effectLst/>
                <a:latin typeface="+mn-lt"/>
                <a:ea typeface="+mn-ea"/>
                <a:cs typeface="+mn-cs"/>
              </a:rPr>
              <a:t>, but it sure makes things easier to read! As with styles of punctuation, there are many possible variations. Here we present the style we use in our code, but the most important thing is to be consistent.</a:t>
            </a:r>
          </a:p>
        </p:txBody>
      </p:sp>
      <p:sp>
        <p:nvSpPr>
          <p:cNvPr id="4" name="Slide Number Placeholder 3"/>
          <p:cNvSpPr>
            <a:spLocks noGrp="1"/>
          </p:cNvSpPr>
          <p:nvPr>
            <p:ph type="sldNum" sz="quarter" idx="5"/>
          </p:nvPr>
        </p:nvSpPr>
        <p:spPr/>
        <p:txBody>
          <a:bodyPr/>
          <a:lstStyle/>
          <a:p>
            <a:fld id="{7DD1B267-9ADE-44C8-A4FE-449E4F7A48A8}" type="slidenum">
              <a:rPr lang="en-US" smtClean="0"/>
              <a:t>2</a:t>
            </a:fld>
            <a:endParaRPr lang="en-US"/>
          </a:p>
        </p:txBody>
      </p:sp>
    </p:spTree>
    <p:extLst>
      <p:ext uri="{BB962C8B-B14F-4D97-AF65-F5344CB8AC3E}">
        <p14:creationId xmlns:p14="http://schemas.microsoft.com/office/powerpoint/2010/main" val="6228765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Be careful when testing for equality. </a:t>
            </a:r>
            <a:r>
              <a:rPr lang="en-US" dirty="0"/>
              <a:t>==</a:t>
            </a:r>
            <a:r>
              <a:rPr lang="en-US" sz="1200" b="0" i="0" kern="1200" dirty="0">
                <a:solidFill>
                  <a:schemeClr val="tx1"/>
                </a:solidFill>
                <a:effectLst/>
                <a:latin typeface="+mn-lt"/>
                <a:ea typeface="+mn-ea"/>
                <a:cs typeface="+mn-cs"/>
              </a:rPr>
              <a:t> is </a:t>
            </a:r>
            <a:r>
              <a:rPr lang="en-US" sz="1200" b="0" i="0" kern="1200" dirty="0" err="1">
                <a:solidFill>
                  <a:schemeClr val="tx1"/>
                </a:solidFill>
                <a:effectLst/>
                <a:latin typeface="+mn-lt"/>
                <a:ea typeface="+mn-ea"/>
                <a:cs typeface="+mn-cs"/>
              </a:rPr>
              <a:t>vectorised</a:t>
            </a:r>
            <a:r>
              <a:rPr lang="en-US" sz="1200" b="0" i="0" kern="1200" dirty="0">
                <a:solidFill>
                  <a:schemeClr val="tx1"/>
                </a:solidFill>
                <a:effectLst/>
                <a:latin typeface="+mn-lt"/>
                <a:ea typeface="+mn-ea"/>
                <a:cs typeface="+mn-cs"/>
              </a:rPr>
              <a:t>, which means that it’s easy to get more than one output. Either check the length is already 1, collapse with </a:t>
            </a:r>
            <a:r>
              <a:rPr lang="en-US" dirty="0"/>
              <a:t>all()</a:t>
            </a:r>
            <a:r>
              <a:rPr lang="en-US" sz="1200" b="0" i="0" kern="1200" dirty="0">
                <a:solidFill>
                  <a:schemeClr val="tx1"/>
                </a:solidFill>
                <a:effectLst/>
                <a:latin typeface="+mn-lt"/>
                <a:ea typeface="+mn-ea"/>
                <a:cs typeface="+mn-cs"/>
              </a:rPr>
              <a:t> or </a:t>
            </a:r>
            <a:r>
              <a:rPr lang="en-US" dirty="0"/>
              <a:t>any()</a:t>
            </a:r>
            <a:r>
              <a:rPr lang="en-US" sz="1200" b="0" i="0" kern="1200" dirty="0">
                <a:solidFill>
                  <a:schemeClr val="tx1"/>
                </a:solidFill>
                <a:effectLst/>
                <a:latin typeface="+mn-lt"/>
                <a:ea typeface="+mn-ea"/>
                <a:cs typeface="+mn-cs"/>
              </a:rPr>
              <a:t>, or use the non-</a:t>
            </a:r>
            <a:r>
              <a:rPr lang="en-US" sz="1200" b="0" i="0" kern="1200" dirty="0" err="1">
                <a:solidFill>
                  <a:schemeClr val="tx1"/>
                </a:solidFill>
                <a:effectLst/>
                <a:latin typeface="+mn-lt"/>
                <a:ea typeface="+mn-ea"/>
                <a:cs typeface="+mn-cs"/>
              </a:rPr>
              <a:t>vectorised</a:t>
            </a:r>
            <a:r>
              <a:rPr lang="en-US" sz="1200" b="0" i="0" kern="1200" dirty="0">
                <a:solidFill>
                  <a:schemeClr val="tx1"/>
                </a:solidFill>
                <a:effectLst/>
                <a:latin typeface="+mn-lt"/>
                <a:ea typeface="+mn-ea"/>
                <a:cs typeface="+mn-cs"/>
              </a:rPr>
              <a:t> </a:t>
            </a:r>
            <a:r>
              <a:rPr lang="en-US" dirty="0"/>
              <a:t>identical()</a:t>
            </a:r>
            <a:r>
              <a:rPr lang="en-US" sz="1200" b="0" i="0" kern="1200" dirty="0">
                <a:solidFill>
                  <a:schemeClr val="tx1"/>
                </a:solidFill>
                <a:effectLst/>
                <a:latin typeface="+mn-lt"/>
                <a:ea typeface="+mn-ea"/>
                <a:cs typeface="+mn-cs"/>
              </a:rPr>
              <a:t>. </a:t>
            </a:r>
            <a:r>
              <a:rPr lang="en-US" dirty="0"/>
              <a:t>identical()</a:t>
            </a:r>
            <a:r>
              <a:rPr lang="en-US" sz="1200" b="0" i="0" kern="1200" dirty="0">
                <a:solidFill>
                  <a:schemeClr val="tx1"/>
                </a:solidFill>
                <a:effectLst/>
                <a:latin typeface="+mn-lt"/>
                <a:ea typeface="+mn-ea"/>
                <a:cs typeface="+mn-cs"/>
              </a:rPr>
              <a:t> is very strict: it always returns either a single </a:t>
            </a:r>
            <a:r>
              <a:rPr lang="en-US" dirty="0"/>
              <a:t>TRUE</a:t>
            </a:r>
            <a:r>
              <a:rPr lang="en-US" sz="1200" b="0" i="0" kern="1200" dirty="0">
                <a:solidFill>
                  <a:schemeClr val="tx1"/>
                </a:solidFill>
                <a:effectLst/>
                <a:latin typeface="+mn-lt"/>
                <a:ea typeface="+mn-ea"/>
                <a:cs typeface="+mn-cs"/>
              </a:rPr>
              <a:t> or a single </a:t>
            </a:r>
            <a:r>
              <a:rPr lang="en-US" dirty="0"/>
              <a:t>FALSE</a:t>
            </a:r>
            <a:r>
              <a:rPr lang="en-US" sz="1200" b="0" i="0" kern="1200" dirty="0">
                <a:solidFill>
                  <a:schemeClr val="tx1"/>
                </a:solidFill>
                <a:effectLst/>
                <a:latin typeface="+mn-lt"/>
                <a:ea typeface="+mn-ea"/>
                <a:cs typeface="+mn-cs"/>
              </a:rPr>
              <a:t>, and doesn’t coerce types. This means that you need to be careful when comparing integers and doubles: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also need to be wary of floating point numbers: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Instead use </a:t>
            </a:r>
            <a:r>
              <a:rPr lang="en-US" sz="1200" b="0" i="0" kern="1200" dirty="0" err="1">
                <a:solidFill>
                  <a:schemeClr val="tx1"/>
                </a:solidFill>
                <a:effectLst/>
                <a:latin typeface="+mn-lt"/>
                <a:ea typeface="+mn-ea"/>
                <a:cs typeface="+mn-cs"/>
              </a:rPr>
              <a:t>dplyr</a:t>
            </a:r>
            <a:r>
              <a:rPr lang="en-US" sz="1200" b="0" i="0" kern="1200" dirty="0">
                <a:solidFill>
                  <a:schemeClr val="tx1"/>
                </a:solidFill>
                <a:effectLst/>
                <a:latin typeface="+mn-lt"/>
                <a:ea typeface="+mn-ea"/>
                <a:cs typeface="+mn-cs"/>
              </a:rPr>
              <a:t>::near() for comparisons, as described in </a:t>
            </a:r>
            <a:r>
              <a:rPr lang="en-US" sz="1200" b="0" i="0" u="none" strike="noStrike" kern="1200" dirty="0">
                <a:solidFill>
                  <a:schemeClr val="tx1"/>
                </a:solidFill>
                <a:effectLst/>
                <a:latin typeface="+mn-lt"/>
                <a:ea typeface="+mn-ea"/>
                <a:cs typeface="+mn-cs"/>
              </a:rPr>
              <a:t>comparisons</a:t>
            </a:r>
            <a:r>
              <a:rPr lang="en-US" sz="1200" b="0" i="0" kern="1200" dirty="0">
                <a:solidFill>
                  <a:schemeClr val="tx1"/>
                </a:solidFill>
                <a:effectLst/>
                <a:latin typeface="+mn-lt"/>
                <a:ea typeface="+mn-ea"/>
                <a:cs typeface="+mn-cs"/>
              </a:rPr>
              <a:t>. And remember, x == NA doesn’t do anything useful!</a:t>
            </a:r>
          </a:p>
          <a:p>
            <a:endParaRPr lang="en-US" dirty="0"/>
          </a:p>
        </p:txBody>
      </p:sp>
      <p:sp>
        <p:nvSpPr>
          <p:cNvPr id="4" name="Slide Number Placeholder 3"/>
          <p:cNvSpPr>
            <a:spLocks noGrp="1"/>
          </p:cNvSpPr>
          <p:nvPr>
            <p:ph type="sldNum" sz="quarter" idx="5"/>
          </p:nvPr>
        </p:nvSpPr>
        <p:spPr/>
        <p:txBody>
          <a:bodyPr/>
          <a:lstStyle/>
          <a:p>
            <a:fld id="{7DD1B267-9ADE-44C8-A4FE-449E4F7A48A8}" type="slidenum">
              <a:rPr lang="en-US" smtClean="0"/>
              <a:t>20</a:t>
            </a:fld>
            <a:endParaRPr lang="en-US"/>
          </a:p>
        </p:txBody>
      </p:sp>
    </p:spTree>
    <p:extLst>
      <p:ext uri="{BB962C8B-B14F-4D97-AF65-F5344CB8AC3E}">
        <p14:creationId xmlns:p14="http://schemas.microsoft.com/office/powerpoint/2010/main" val="19066607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can chain multiple if statements together:</a:t>
            </a:r>
            <a:endParaRPr lang="en-US" dirty="0"/>
          </a:p>
        </p:txBody>
      </p:sp>
      <p:sp>
        <p:nvSpPr>
          <p:cNvPr id="4" name="Slide Number Placeholder 3"/>
          <p:cNvSpPr>
            <a:spLocks noGrp="1"/>
          </p:cNvSpPr>
          <p:nvPr>
            <p:ph type="sldNum" sz="quarter" idx="5"/>
          </p:nvPr>
        </p:nvSpPr>
        <p:spPr/>
        <p:txBody>
          <a:bodyPr/>
          <a:lstStyle/>
          <a:p>
            <a:fld id="{7DD1B267-9ADE-44C8-A4FE-449E4F7A48A8}" type="slidenum">
              <a:rPr lang="en-US" smtClean="0"/>
              <a:t>21</a:t>
            </a:fld>
            <a:endParaRPr lang="en-US"/>
          </a:p>
        </p:txBody>
      </p:sp>
    </p:spTree>
    <p:extLst>
      <p:ext uri="{BB962C8B-B14F-4D97-AF65-F5344CB8AC3E}">
        <p14:creationId xmlns:p14="http://schemas.microsoft.com/office/powerpoint/2010/main" val="6616533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But if you end up with a very long series of chained </a:t>
            </a:r>
            <a:r>
              <a:rPr lang="en-US" dirty="0"/>
              <a:t>if</a:t>
            </a:r>
            <a:r>
              <a:rPr lang="en-US" sz="1200" b="0" i="0" kern="1200" dirty="0">
                <a:solidFill>
                  <a:schemeClr val="tx1"/>
                </a:solidFill>
                <a:effectLst/>
                <a:latin typeface="+mn-lt"/>
                <a:ea typeface="+mn-ea"/>
                <a:cs typeface="+mn-cs"/>
              </a:rPr>
              <a:t> statements, you should consider rewriting. One useful technique is the </a:t>
            </a:r>
            <a:r>
              <a:rPr lang="en-US" dirty="0"/>
              <a:t>switch()</a:t>
            </a:r>
            <a:r>
              <a:rPr lang="en-US" sz="1200" b="0" i="0" kern="1200" dirty="0">
                <a:solidFill>
                  <a:schemeClr val="tx1"/>
                </a:solidFill>
                <a:effectLst/>
                <a:latin typeface="+mn-lt"/>
                <a:ea typeface="+mn-ea"/>
                <a:cs typeface="+mn-cs"/>
              </a:rPr>
              <a:t> function. It allows you to evaluate selected code based on position or name.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Another useful function that can often eliminate long chains of </a:t>
            </a:r>
            <a:r>
              <a:rPr lang="en-US" dirty="0"/>
              <a:t>if</a:t>
            </a:r>
            <a:r>
              <a:rPr lang="en-US" sz="1200" b="0" i="0" kern="1200" dirty="0">
                <a:solidFill>
                  <a:schemeClr val="tx1"/>
                </a:solidFill>
                <a:effectLst/>
                <a:latin typeface="+mn-lt"/>
                <a:ea typeface="+mn-ea"/>
                <a:cs typeface="+mn-cs"/>
              </a:rPr>
              <a:t> statements is </a:t>
            </a:r>
            <a:r>
              <a:rPr lang="en-US" dirty="0"/>
              <a:t>cut()</a:t>
            </a:r>
            <a:r>
              <a:rPr lang="en-US" sz="1200" b="0" i="0" kern="1200" dirty="0">
                <a:solidFill>
                  <a:schemeClr val="tx1"/>
                </a:solidFill>
                <a:effectLst/>
                <a:latin typeface="+mn-lt"/>
                <a:ea typeface="+mn-ea"/>
                <a:cs typeface="+mn-cs"/>
              </a:rPr>
              <a:t>. It’s used to </a:t>
            </a:r>
            <a:r>
              <a:rPr lang="en-US" sz="1200" b="0" i="0" kern="1200" dirty="0" err="1">
                <a:solidFill>
                  <a:schemeClr val="tx1"/>
                </a:solidFill>
                <a:effectLst/>
                <a:latin typeface="+mn-lt"/>
                <a:ea typeface="+mn-ea"/>
                <a:cs typeface="+mn-cs"/>
              </a:rPr>
              <a:t>discretise</a:t>
            </a:r>
            <a:r>
              <a:rPr lang="en-US" sz="1200" b="0" i="0" kern="1200" dirty="0">
                <a:solidFill>
                  <a:schemeClr val="tx1"/>
                </a:solidFill>
                <a:effectLst/>
                <a:latin typeface="+mn-lt"/>
                <a:ea typeface="+mn-ea"/>
                <a:cs typeface="+mn-cs"/>
              </a:rPr>
              <a:t> continuous variables.</a:t>
            </a:r>
            <a:endParaRPr lang="en-US" dirty="0"/>
          </a:p>
        </p:txBody>
      </p:sp>
      <p:sp>
        <p:nvSpPr>
          <p:cNvPr id="4" name="Slide Number Placeholder 3"/>
          <p:cNvSpPr>
            <a:spLocks noGrp="1"/>
          </p:cNvSpPr>
          <p:nvPr>
            <p:ph type="sldNum" sz="quarter" idx="5"/>
          </p:nvPr>
        </p:nvSpPr>
        <p:spPr/>
        <p:txBody>
          <a:bodyPr/>
          <a:lstStyle/>
          <a:p>
            <a:fld id="{7DD1B267-9ADE-44C8-A4FE-449E4F7A48A8}" type="slidenum">
              <a:rPr lang="en-US" smtClean="0"/>
              <a:t>22</a:t>
            </a:fld>
            <a:endParaRPr lang="en-US"/>
          </a:p>
        </p:txBody>
      </p:sp>
    </p:spTree>
    <p:extLst>
      <p:ext uri="{BB962C8B-B14F-4D97-AF65-F5344CB8AC3E}">
        <p14:creationId xmlns:p14="http://schemas.microsoft.com/office/powerpoint/2010/main" val="37020230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Both </a:t>
            </a:r>
            <a:r>
              <a:rPr lang="en-US" dirty="0"/>
              <a:t>if</a:t>
            </a:r>
            <a:r>
              <a:rPr lang="en-US" sz="1200" b="0" i="0" kern="1200" dirty="0">
                <a:solidFill>
                  <a:schemeClr val="tx1"/>
                </a:solidFill>
                <a:effectLst/>
                <a:latin typeface="+mn-lt"/>
                <a:ea typeface="+mn-ea"/>
                <a:cs typeface="+mn-cs"/>
              </a:rPr>
              <a:t> and </a:t>
            </a:r>
            <a:r>
              <a:rPr lang="en-US" dirty="0"/>
              <a:t>function</a:t>
            </a:r>
            <a:r>
              <a:rPr lang="en-US" sz="1200" b="0" i="0" kern="1200" dirty="0">
                <a:solidFill>
                  <a:schemeClr val="tx1"/>
                </a:solidFill>
                <a:effectLst/>
                <a:latin typeface="+mn-lt"/>
                <a:ea typeface="+mn-ea"/>
                <a:cs typeface="+mn-cs"/>
              </a:rPr>
              <a:t> should (almost) always be followed by squiggly brackets (</a:t>
            </a:r>
            <a:r>
              <a:rPr lang="en-US" dirty="0"/>
              <a:t>{}</a:t>
            </a:r>
            <a:r>
              <a:rPr lang="en-US" sz="1200" b="0" i="0" kern="1200" dirty="0">
                <a:solidFill>
                  <a:schemeClr val="tx1"/>
                </a:solidFill>
                <a:effectLst/>
                <a:latin typeface="+mn-lt"/>
                <a:ea typeface="+mn-ea"/>
                <a:cs typeface="+mn-cs"/>
              </a:rPr>
              <a:t>), and the contents should be indented by two spaces. This makes it easier to see the hierarchy in your code by skimming the left-hand margin.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 opening curly brace should never go on its own line and should always be followed by a new line. A closing curly brace should always go on its own line, unless it’s followed by </a:t>
            </a:r>
            <a:r>
              <a:rPr lang="en-US" dirty="0"/>
              <a:t>else</a:t>
            </a:r>
            <a:r>
              <a:rPr lang="en-US" sz="1200" b="0" i="0" kern="1200" dirty="0">
                <a:solidFill>
                  <a:schemeClr val="tx1"/>
                </a:solidFill>
                <a:effectLst/>
                <a:latin typeface="+mn-lt"/>
                <a:ea typeface="+mn-ea"/>
                <a:cs typeface="+mn-cs"/>
              </a:rPr>
              <a:t>. Always indent the code inside curly braces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It’s ok to drop the curly braces if you have a very short </a:t>
            </a:r>
            <a:r>
              <a:rPr lang="en-US" dirty="0"/>
              <a:t>if</a:t>
            </a:r>
            <a:r>
              <a:rPr lang="en-US" sz="1200" b="0" i="0" kern="1200" dirty="0">
                <a:solidFill>
                  <a:schemeClr val="tx1"/>
                </a:solidFill>
                <a:effectLst/>
                <a:latin typeface="+mn-lt"/>
                <a:ea typeface="+mn-ea"/>
                <a:cs typeface="+mn-cs"/>
              </a:rPr>
              <a:t> statement that can fit on one line:</a:t>
            </a:r>
            <a:endParaRPr lang="en-US" dirty="0"/>
          </a:p>
        </p:txBody>
      </p:sp>
      <p:sp>
        <p:nvSpPr>
          <p:cNvPr id="4" name="Slide Number Placeholder 3"/>
          <p:cNvSpPr>
            <a:spLocks noGrp="1"/>
          </p:cNvSpPr>
          <p:nvPr>
            <p:ph type="sldNum" sz="quarter" idx="5"/>
          </p:nvPr>
        </p:nvSpPr>
        <p:spPr/>
        <p:txBody>
          <a:bodyPr/>
          <a:lstStyle/>
          <a:p>
            <a:fld id="{7DD1B267-9ADE-44C8-A4FE-449E4F7A48A8}" type="slidenum">
              <a:rPr lang="en-US" smtClean="0"/>
              <a:t>23</a:t>
            </a:fld>
            <a:endParaRPr lang="en-US"/>
          </a:p>
        </p:txBody>
      </p:sp>
    </p:spTree>
    <p:extLst>
      <p:ext uri="{BB962C8B-B14F-4D97-AF65-F5344CB8AC3E}">
        <p14:creationId xmlns:p14="http://schemas.microsoft.com/office/powerpoint/2010/main" val="15925703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It’s ok to drop the curly braces if you have a very short </a:t>
            </a:r>
            <a:r>
              <a:rPr lang="en-US" dirty="0"/>
              <a:t>if</a:t>
            </a:r>
            <a:r>
              <a:rPr lang="en-US" sz="1200" b="0" i="0" kern="1200" dirty="0">
                <a:solidFill>
                  <a:schemeClr val="tx1"/>
                </a:solidFill>
                <a:effectLst/>
                <a:latin typeface="+mn-lt"/>
                <a:ea typeface="+mn-ea"/>
                <a:cs typeface="+mn-cs"/>
              </a:rPr>
              <a:t> statement that can fit on one line: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 recommend this only for very brief </a:t>
            </a:r>
            <a:r>
              <a:rPr lang="en-US" dirty="0"/>
              <a:t>if</a:t>
            </a:r>
            <a:r>
              <a:rPr lang="en-US" sz="1200" b="0" i="0" kern="1200" dirty="0">
                <a:solidFill>
                  <a:schemeClr val="tx1"/>
                </a:solidFill>
                <a:effectLst/>
                <a:latin typeface="+mn-lt"/>
                <a:ea typeface="+mn-ea"/>
                <a:cs typeface="+mn-cs"/>
              </a:rPr>
              <a:t> statements. Otherwise, the full form is easier to read:</a:t>
            </a:r>
            <a:endParaRPr lang="en-US" dirty="0"/>
          </a:p>
          <a:p>
            <a:endParaRPr lang="en-US" dirty="0"/>
          </a:p>
        </p:txBody>
      </p:sp>
      <p:sp>
        <p:nvSpPr>
          <p:cNvPr id="4" name="Slide Number Placeholder 3"/>
          <p:cNvSpPr>
            <a:spLocks noGrp="1"/>
          </p:cNvSpPr>
          <p:nvPr>
            <p:ph type="sldNum" sz="quarter" idx="5"/>
          </p:nvPr>
        </p:nvSpPr>
        <p:spPr/>
        <p:txBody>
          <a:bodyPr/>
          <a:lstStyle/>
          <a:p>
            <a:fld id="{7DD1B267-9ADE-44C8-A4FE-449E4F7A48A8}" type="slidenum">
              <a:rPr lang="en-US" smtClean="0"/>
              <a:t>24</a:t>
            </a:fld>
            <a:endParaRPr lang="en-US"/>
          </a:p>
        </p:txBody>
      </p:sp>
    </p:spTree>
    <p:extLst>
      <p:ext uri="{BB962C8B-B14F-4D97-AF65-F5344CB8AC3E}">
        <p14:creationId xmlns:p14="http://schemas.microsoft.com/office/powerpoint/2010/main" val="19545067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hlinkClick r:id="rId3"/>
              </a:rPr>
              <a:t>https://rpubs.com/uky994/585286</a:t>
            </a:r>
            <a:endParaRPr lang="en-US" sz="1200" b="0" i="0" kern="1200" dirty="0">
              <a:solidFill>
                <a:schemeClr val="tx1"/>
              </a:solidFill>
              <a:effectLst/>
              <a:latin typeface="+mn-lt"/>
              <a:ea typeface="+mn-ea"/>
              <a:cs typeface="+mn-cs"/>
            </a:endParaRPr>
          </a:p>
          <a:p>
            <a:pPr marL="0" indent="0">
              <a:buFont typeface="+mj-lt"/>
              <a:buNone/>
            </a:pP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What’s the difference between if and </a:t>
            </a:r>
            <a:r>
              <a:rPr lang="en-US" sz="1200" b="0" i="0" kern="1200" dirty="0" err="1">
                <a:solidFill>
                  <a:schemeClr val="tx1"/>
                </a:solidFill>
                <a:effectLst/>
                <a:latin typeface="+mn-lt"/>
                <a:ea typeface="+mn-ea"/>
                <a:cs typeface="+mn-cs"/>
              </a:rPr>
              <a:t>ifelse</a:t>
            </a:r>
            <a:r>
              <a:rPr lang="en-US" sz="1200" b="0" i="0" kern="1200" dirty="0">
                <a:solidFill>
                  <a:schemeClr val="tx1"/>
                </a:solidFill>
                <a:effectLst/>
                <a:latin typeface="+mn-lt"/>
                <a:ea typeface="+mn-ea"/>
                <a:cs typeface="+mn-cs"/>
              </a:rPr>
              <a:t>()? Carefully read the help and construct three examples that illustrate the key differences.</a:t>
            </a:r>
          </a:p>
          <a:p>
            <a:pPr marL="228600" indent="-228600">
              <a:buFont typeface="+mj-lt"/>
              <a:buAutoNum type="arabicPeriod"/>
            </a:pPr>
            <a:r>
              <a:rPr lang="en-US" sz="1200" b="0" i="0" kern="1200" dirty="0">
                <a:solidFill>
                  <a:schemeClr val="tx1"/>
                </a:solidFill>
                <a:effectLst/>
                <a:latin typeface="+mn-lt"/>
                <a:ea typeface="+mn-ea"/>
                <a:cs typeface="+mn-cs"/>
              </a:rPr>
              <a:t>Write a greeting function that says “good morning”, “good afternoon”, or “good evening”, depending on the time of day. (Hint: use a time argument that defaults to </a:t>
            </a:r>
            <a:r>
              <a:rPr lang="en-US" sz="1200" b="0" i="0" kern="1200" dirty="0" err="1">
                <a:solidFill>
                  <a:schemeClr val="tx1"/>
                </a:solidFill>
                <a:effectLst/>
                <a:latin typeface="+mn-lt"/>
                <a:ea typeface="+mn-ea"/>
                <a:cs typeface="+mn-cs"/>
              </a:rPr>
              <a:t>lubridate</a:t>
            </a:r>
            <a:r>
              <a:rPr lang="en-US" sz="1200" b="0" i="0" kern="1200" dirty="0">
                <a:solidFill>
                  <a:schemeClr val="tx1"/>
                </a:solidFill>
                <a:effectLst/>
                <a:latin typeface="+mn-lt"/>
                <a:ea typeface="+mn-ea"/>
                <a:cs typeface="+mn-cs"/>
              </a:rPr>
              <a:t>::now(). That will make it easier to test your function.)</a:t>
            </a:r>
          </a:p>
          <a:p>
            <a:pPr marL="228600" indent="-228600">
              <a:buFont typeface="+mj-lt"/>
              <a:buAutoNum type="arabicPeriod"/>
            </a:pPr>
            <a:r>
              <a:rPr lang="en-US" sz="1200" b="0" i="0" kern="1200" dirty="0">
                <a:solidFill>
                  <a:schemeClr val="tx1"/>
                </a:solidFill>
                <a:effectLst/>
                <a:latin typeface="+mn-lt"/>
                <a:ea typeface="+mn-ea"/>
                <a:cs typeface="+mn-cs"/>
              </a:rPr>
              <a:t>Implement a </a:t>
            </a:r>
            <a:r>
              <a:rPr lang="en-US" sz="1200" b="0" i="0" kern="1200" dirty="0" err="1">
                <a:solidFill>
                  <a:schemeClr val="tx1"/>
                </a:solidFill>
                <a:effectLst/>
                <a:latin typeface="+mn-lt"/>
                <a:ea typeface="+mn-ea"/>
                <a:cs typeface="+mn-cs"/>
              </a:rPr>
              <a:t>fizzbuzz</a:t>
            </a:r>
            <a:r>
              <a:rPr lang="en-US" sz="1200" b="0" i="0" kern="1200" dirty="0">
                <a:solidFill>
                  <a:schemeClr val="tx1"/>
                </a:solidFill>
                <a:effectLst/>
                <a:latin typeface="+mn-lt"/>
                <a:ea typeface="+mn-ea"/>
                <a:cs typeface="+mn-cs"/>
              </a:rPr>
              <a:t> function. It takes a single number as input. If the number is divisible by three, it returns “fizz”. If it’s divisible by five it returns “buzz”. If it’s divisible by three and five, it returns “</a:t>
            </a:r>
            <a:r>
              <a:rPr lang="en-US" sz="1200" b="0" i="0" kern="1200" dirty="0" err="1">
                <a:solidFill>
                  <a:schemeClr val="tx1"/>
                </a:solidFill>
                <a:effectLst/>
                <a:latin typeface="+mn-lt"/>
                <a:ea typeface="+mn-ea"/>
                <a:cs typeface="+mn-cs"/>
              </a:rPr>
              <a:t>fizzbuzz</a:t>
            </a:r>
            <a:r>
              <a:rPr lang="en-US" sz="1200" b="0" i="0" kern="1200" dirty="0">
                <a:solidFill>
                  <a:schemeClr val="tx1"/>
                </a:solidFill>
                <a:effectLst/>
                <a:latin typeface="+mn-lt"/>
                <a:ea typeface="+mn-ea"/>
                <a:cs typeface="+mn-cs"/>
              </a:rPr>
              <a:t>”. Otherwise, it returns the number. Make sure you first write working code before you create the function.</a:t>
            </a:r>
          </a:p>
          <a:p>
            <a:pPr marL="228600" indent="-228600">
              <a:buFont typeface="+mj-lt"/>
              <a:buAutoNum type="arabicPeriod"/>
            </a:pPr>
            <a:r>
              <a:rPr lang="en-US" sz="1200" b="0" i="0" kern="1200" dirty="0">
                <a:solidFill>
                  <a:schemeClr val="tx1"/>
                </a:solidFill>
                <a:effectLst/>
                <a:latin typeface="+mn-lt"/>
                <a:ea typeface="+mn-ea"/>
                <a:cs typeface="+mn-cs"/>
              </a:rPr>
              <a:t>How could you use cut() to simplify this set of nested if-else statements?</a:t>
            </a:r>
          </a:p>
          <a:p>
            <a:pPr marL="0" indent="0">
              <a:buFont typeface="+mj-lt"/>
              <a:buNone/>
            </a:pPr>
            <a:r>
              <a:rPr lang="en-US" sz="1200" b="1" i="0" u="none" strike="noStrike" kern="1200" dirty="0">
                <a:solidFill>
                  <a:schemeClr val="tx1"/>
                </a:solidFill>
                <a:effectLst/>
                <a:latin typeface="+mn-lt"/>
                <a:ea typeface="+mn-ea"/>
                <a:cs typeface="+mn-cs"/>
              </a:rPr>
              <a:t>	if</a:t>
            </a:r>
            <a:r>
              <a:rPr lang="en-US" sz="1200" b="0" i="0" u="none" strike="noStrike" kern="1200" dirty="0">
                <a:solidFill>
                  <a:schemeClr val="tx1"/>
                </a:solidFill>
                <a:effectLst/>
                <a:latin typeface="+mn-lt"/>
                <a:ea typeface="+mn-ea"/>
                <a:cs typeface="+mn-cs"/>
              </a:rPr>
              <a:t> (temp &lt;= 0) {</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"freezing"</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 </a:t>
            </a:r>
            <a:r>
              <a:rPr lang="en-US" sz="1200" b="1" i="0" u="none" strike="noStrike" kern="1200" dirty="0">
                <a:solidFill>
                  <a:schemeClr val="tx1"/>
                </a:solidFill>
                <a:effectLst/>
                <a:latin typeface="+mn-lt"/>
                <a:ea typeface="+mn-ea"/>
                <a:cs typeface="+mn-cs"/>
              </a:rPr>
              <a:t>else</a:t>
            </a:r>
            <a:r>
              <a:rPr lang="en-US" sz="1200" b="0" i="0" u="none" strike="noStrike" kern="1200" dirty="0">
                <a:solidFill>
                  <a:schemeClr val="tx1"/>
                </a:solidFill>
                <a:effectLst/>
                <a:latin typeface="+mn-lt"/>
                <a:ea typeface="+mn-ea"/>
                <a:cs typeface="+mn-cs"/>
              </a:rPr>
              <a:t> </a:t>
            </a:r>
            <a:r>
              <a:rPr lang="en-US" sz="1200" b="1" i="0" u="none" strike="noStrike" kern="1200" dirty="0">
                <a:solidFill>
                  <a:schemeClr val="tx1"/>
                </a:solidFill>
                <a:effectLst/>
                <a:latin typeface="+mn-lt"/>
                <a:ea typeface="+mn-ea"/>
                <a:cs typeface="+mn-cs"/>
              </a:rPr>
              <a:t>if</a:t>
            </a:r>
            <a:r>
              <a:rPr lang="en-US" sz="1200" b="0" i="0" u="none" strike="noStrike" kern="1200" dirty="0">
                <a:solidFill>
                  <a:schemeClr val="tx1"/>
                </a:solidFill>
                <a:effectLst/>
                <a:latin typeface="+mn-lt"/>
                <a:ea typeface="+mn-ea"/>
                <a:cs typeface="+mn-cs"/>
              </a:rPr>
              <a:t> (temp &lt;= 10) {</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"cold"</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 </a:t>
            </a:r>
            <a:r>
              <a:rPr lang="en-US" sz="1200" b="1" i="0" u="none" strike="noStrike" kern="1200" dirty="0">
                <a:solidFill>
                  <a:schemeClr val="tx1"/>
                </a:solidFill>
                <a:effectLst/>
                <a:latin typeface="+mn-lt"/>
                <a:ea typeface="+mn-ea"/>
                <a:cs typeface="+mn-cs"/>
              </a:rPr>
              <a:t>else</a:t>
            </a:r>
            <a:r>
              <a:rPr lang="en-US" sz="1200" b="0" i="0" u="none" strike="noStrike" kern="1200" dirty="0">
                <a:solidFill>
                  <a:schemeClr val="tx1"/>
                </a:solidFill>
                <a:effectLst/>
                <a:latin typeface="+mn-lt"/>
                <a:ea typeface="+mn-ea"/>
                <a:cs typeface="+mn-cs"/>
              </a:rPr>
              <a:t> </a:t>
            </a:r>
            <a:r>
              <a:rPr lang="en-US" sz="1200" b="1" i="0" u="none" strike="noStrike" kern="1200" dirty="0">
                <a:solidFill>
                  <a:schemeClr val="tx1"/>
                </a:solidFill>
                <a:effectLst/>
                <a:latin typeface="+mn-lt"/>
                <a:ea typeface="+mn-ea"/>
                <a:cs typeface="+mn-cs"/>
              </a:rPr>
              <a:t>if</a:t>
            </a:r>
            <a:r>
              <a:rPr lang="en-US" sz="1200" b="0" i="0" u="none" strike="noStrike" kern="1200" dirty="0">
                <a:solidFill>
                  <a:schemeClr val="tx1"/>
                </a:solidFill>
                <a:effectLst/>
                <a:latin typeface="+mn-lt"/>
                <a:ea typeface="+mn-ea"/>
                <a:cs typeface="+mn-cs"/>
              </a:rPr>
              <a:t> (temp &lt;= 20) {</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"cool"</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 </a:t>
            </a:r>
            <a:r>
              <a:rPr lang="en-US" sz="1200" b="1" i="0" u="none" strike="noStrike" kern="1200" dirty="0">
                <a:solidFill>
                  <a:schemeClr val="tx1"/>
                </a:solidFill>
                <a:effectLst/>
                <a:latin typeface="+mn-lt"/>
                <a:ea typeface="+mn-ea"/>
                <a:cs typeface="+mn-cs"/>
              </a:rPr>
              <a:t>else</a:t>
            </a:r>
            <a:r>
              <a:rPr lang="en-US" sz="1200" b="0" i="0" u="none" strike="noStrike" kern="1200" dirty="0">
                <a:solidFill>
                  <a:schemeClr val="tx1"/>
                </a:solidFill>
                <a:effectLst/>
                <a:latin typeface="+mn-lt"/>
                <a:ea typeface="+mn-ea"/>
                <a:cs typeface="+mn-cs"/>
              </a:rPr>
              <a:t> </a:t>
            </a:r>
            <a:r>
              <a:rPr lang="en-US" sz="1200" b="1" i="0" u="none" strike="noStrike" kern="1200" dirty="0">
                <a:solidFill>
                  <a:schemeClr val="tx1"/>
                </a:solidFill>
                <a:effectLst/>
                <a:latin typeface="+mn-lt"/>
                <a:ea typeface="+mn-ea"/>
                <a:cs typeface="+mn-cs"/>
              </a:rPr>
              <a:t>if</a:t>
            </a:r>
            <a:r>
              <a:rPr lang="en-US" sz="1200" b="0" i="0" u="none" strike="noStrike" kern="1200" dirty="0">
                <a:solidFill>
                  <a:schemeClr val="tx1"/>
                </a:solidFill>
                <a:effectLst/>
                <a:latin typeface="+mn-lt"/>
                <a:ea typeface="+mn-ea"/>
                <a:cs typeface="+mn-cs"/>
              </a:rPr>
              <a:t> 	(temp &lt;= 30) {</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"warm"</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 </a:t>
            </a:r>
            <a:r>
              <a:rPr lang="en-US" sz="1200" b="1" i="0" u="none" strike="noStrike" kern="1200" dirty="0">
                <a:solidFill>
                  <a:schemeClr val="tx1"/>
                </a:solidFill>
                <a:effectLst/>
                <a:latin typeface="+mn-lt"/>
                <a:ea typeface="+mn-ea"/>
                <a:cs typeface="+mn-cs"/>
              </a:rPr>
              <a:t>else</a:t>
            </a:r>
            <a:r>
              <a:rPr lang="en-US" sz="1200" b="0" i="0" u="none" strike="noStrike"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"hot"</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How would you change the call to cut() if I’d used &lt; instead of &lt;=? What is the other chief advantage of cut() for this problem? (Hint: what happens if you have many values in temp?)</a:t>
            </a:r>
          </a:p>
          <a:p>
            <a:pPr marL="228600" indent="-228600">
              <a:buFont typeface="+mj-lt"/>
              <a:buAutoNum type="arabicPeriod"/>
            </a:pPr>
            <a:r>
              <a:rPr lang="en-US" sz="1200" b="0" i="0" kern="1200" dirty="0">
                <a:solidFill>
                  <a:schemeClr val="tx1"/>
                </a:solidFill>
                <a:effectLst/>
                <a:latin typeface="+mn-lt"/>
                <a:ea typeface="+mn-ea"/>
                <a:cs typeface="+mn-cs"/>
              </a:rPr>
              <a:t>What happens if you use switch() with numeric values?</a:t>
            </a:r>
          </a:p>
          <a:p>
            <a:pPr marL="228600" indent="-228600">
              <a:buFont typeface="+mj-lt"/>
              <a:buAutoNum type="arabicPeriod"/>
            </a:pPr>
            <a:r>
              <a:rPr lang="en-US" sz="1200" b="0" i="0" kern="1200" dirty="0">
                <a:solidFill>
                  <a:schemeClr val="tx1"/>
                </a:solidFill>
                <a:effectLst/>
                <a:latin typeface="+mn-lt"/>
                <a:ea typeface="+mn-ea"/>
                <a:cs typeface="+mn-cs"/>
              </a:rPr>
              <a:t>What does this switch() call do? What happens if x is “e”?</a:t>
            </a:r>
          </a:p>
          <a:p>
            <a:pPr marL="228600" indent="-228600">
              <a:buFont typeface="+mj-lt"/>
              <a:buAutoNum type="arabicPeriod"/>
            </a:pPr>
            <a:r>
              <a:rPr lang="en-US" sz="1200" b="1" i="0" u="none" strike="noStrike" kern="1200" dirty="0">
                <a:solidFill>
                  <a:schemeClr val="tx1"/>
                </a:solidFill>
                <a:effectLst/>
                <a:latin typeface="+mn-lt"/>
                <a:ea typeface="+mn-ea"/>
                <a:cs typeface="+mn-cs"/>
              </a:rPr>
              <a:t>switch</a:t>
            </a:r>
            <a:r>
              <a:rPr lang="en-US" sz="1200" b="0" i="0" u="none" strike="noStrike" kern="1200" dirty="0">
                <a:solidFill>
                  <a:schemeClr val="tx1"/>
                </a:solidFill>
                <a:effectLst/>
                <a:latin typeface="+mn-lt"/>
                <a:ea typeface="+mn-ea"/>
                <a:cs typeface="+mn-cs"/>
              </a:rPr>
              <a:t>(x, a = ,</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b = "ab",</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c = ,</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d = "cd"</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Experiment, then carefully read the documentation.</a:t>
            </a:r>
          </a:p>
          <a:p>
            <a:pPr marL="228600" indent="-228600">
              <a:buFont typeface="+mj-lt"/>
              <a:buAutoNum type="arabicPeriod"/>
            </a:pPr>
            <a:endParaRPr lang="en-US" dirty="0"/>
          </a:p>
        </p:txBody>
      </p:sp>
      <p:sp>
        <p:nvSpPr>
          <p:cNvPr id="4" name="Slide Number Placeholder 3"/>
          <p:cNvSpPr>
            <a:spLocks noGrp="1"/>
          </p:cNvSpPr>
          <p:nvPr>
            <p:ph type="sldNum" sz="quarter" idx="5"/>
          </p:nvPr>
        </p:nvSpPr>
        <p:spPr/>
        <p:txBody>
          <a:bodyPr/>
          <a:lstStyle/>
          <a:p>
            <a:fld id="{7DD1B267-9ADE-44C8-A4FE-449E4F7A48A8}" type="slidenum">
              <a:rPr lang="en-US" smtClean="0"/>
              <a:t>25</a:t>
            </a:fld>
            <a:endParaRPr lang="en-US"/>
          </a:p>
        </p:txBody>
      </p:sp>
    </p:spTree>
    <p:extLst>
      <p:ext uri="{BB962C8B-B14F-4D97-AF65-F5344CB8AC3E}">
        <p14:creationId xmlns:p14="http://schemas.microsoft.com/office/powerpoint/2010/main" val="33748901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arguments to a function typically fall into two broad sets: one set supplies the </a:t>
            </a:r>
            <a:r>
              <a:rPr lang="en-US" sz="1200" b="1" i="0" kern="1200" dirty="0">
                <a:solidFill>
                  <a:schemeClr val="tx1"/>
                </a:solidFill>
                <a:effectLst/>
                <a:latin typeface="+mn-lt"/>
                <a:ea typeface="+mn-ea"/>
                <a:cs typeface="+mn-cs"/>
              </a:rPr>
              <a:t>data</a:t>
            </a:r>
            <a:r>
              <a:rPr lang="en-US" sz="1200" b="0" i="0" kern="1200" dirty="0">
                <a:solidFill>
                  <a:schemeClr val="tx1"/>
                </a:solidFill>
                <a:effectLst/>
                <a:latin typeface="+mn-lt"/>
                <a:ea typeface="+mn-ea"/>
                <a:cs typeface="+mn-cs"/>
              </a:rPr>
              <a:t> to compute on, and the other supplies arguments that control the </a:t>
            </a:r>
            <a:r>
              <a:rPr lang="en-US" sz="1200" b="1" i="0" kern="1200" dirty="0">
                <a:solidFill>
                  <a:schemeClr val="tx1"/>
                </a:solidFill>
                <a:effectLst/>
                <a:latin typeface="+mn-lt"/>
                <a:ea typeface="+mn-ea"/>
                <a:cs typeface="+mn-cs"/>
              </a:rPr>
              <a:t>details</a:t>
            </a:r>
            <a:r>
              <a:rPr lang="en-US" sz="1200" b="0" i="0" kern="1200" dirty="0">
                <a:solidFill>
                  <a:schemeClr val="tx1"/>
                </a:solidFill>
                <a:effectLst/>
                <a:latin typeface="+mn-lt"/>
                <a:ea typeface="+mn-ea"/>
                <a:cs typeface="+mn-cs"/>
              </a:rPr>
              <a:t> of the computation. For example: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In log(), the data is x, and the detail is the base of the logarithm.</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In mean(), the data is x, and the details are how much data to trim from the ends (trim) and how to handle missing values (na.rm).</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In </a:t>
            </a:r>
            <a:r>
              <a:rPr lang="en-US" sz="1200" b="0" i="0" kern="1200" dirty="0" err="1">
                <a:solidFill>
                  <a:schemeClr val="tx1"/>
                </a:solidFill>
                <a:effectLst/>
                <a:latin typeface="+mn-lt"/>
                <a:ea typeface="+mn-ea"/>
                <a:cs typeface="+mn-cs"/>
              </a:rPr>
              <a:t>t.test</a:t>
            </a:r>
            <a:r>
              <a:rPr lang="en-US" sz="1200" b="0" i="0" kern="1200" dirty="0">
                <a:solidFill>
                  <a:schemeClr val="tx1"/>
                </a:solidFill>
                <a:effectLst/>
                <a:latin typeface="+mn-lt"/>
                <a:ea typeface="+mn-ea"/>
                <a:cs typeface="+mn-cs"/>
              </a:rPr>
              <a:t>(), the data are x and y, and the details of the test are alternative, mu, paired, </a:t>
            </a:r>
            <a:r>
              <a:rPr lang="en-US" sz="1200" b="0" i="0" kern="1200" dirty="0" err="1">
                <a:solidFill>
                  <a:schemeClr val="tx1"/>
                </a:solidFill>
                <a:effectLst/>
                <a:latin typeface="+mn-lt"/>
                <a:ea typeface="+mn-ea"/>
                <a:cs typeface="+mn-cs"/>
              </a:rPr>
              <a:t>var.equal</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conf.level</a:t>
            </a:r>
            <a:r>
              <a:rPr 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In </a:t>
            </a:r>
            <a:r>
              <a:rPr lang="en-US" sz="1200" b="0" i="0" kern="1200" dirty="0" err="1">
                <a:solidFill>
                  <a:schemeClr val="tx1"/>
                </a:solidFill>
                <a:effectLst/>
                <a:latin typeface="+mn-lt"/>
                <a:ea typeface="+mn-ea"/>
                <a:cs typeface="+mn-cs"/>
              </a:rPr>
              <a:t>str_c</a:t>
            </a:r>
            <a:r>
              <a:rPr lang="en-US" sz="1200" b="0" i="0" kern="1200" dirty="0">
                <a:solidFill>
                  <a:schemeClr val="tx1"/>
                </a:solidFill>
                <a:effectLst/>
                <a:latin typeface="+mn-lt"/>
                <a:ea typeface="+mn-ea"/>
                <a:cs typeface="+mn-cs"/>
              </a:rPr>
              <a:t>() you can supply any number of strings to ..., and the details of the concatenation are controlled by </a:t>
            </a:r>
            <a:r>
              <a:rPr lang="en-US" sz="1200" b="0" i="0" kern="1200" dirty="0" err="1">
                <a:solidFill>
                  <a:schemeClr val="tx1"/>
                </a:solidFill>
                <a:effectLst/>
                <a:latin typeface="+mn-lt"/>
                <a:ea typeface="+mn-ea"/>
                <a:cs typeface="+mn-cs"/>
              </a:rPr>
              <a:t>sep</a:t>
            </a:r>
            <a:r>
              <a:rPr lang="en-US" sz="1200" b="0" i="0" kern="1200" dirty="0">
                <a:solidFill>
                  <a:schemeClr val="tx1"/>
                </a:solidFill>
                <a:effectLst/>
                <a:latin typeface="+mn-lt"/>
                <a:ea typeface="+mn-ea"/>
                <a:cs typeface="+mn-cs"/>
              </a:rPr>
              <a:t> and collapse.</a:t>
            </a:r>
          </a:p>
          <a:p>
            <a:endParaRPr lang="en-US" dirty="0"/>
          </a:p>
        </p:txBody>
      </p:sp>
      <p:sp>
        <p:nvSpPr>
          <p:cNvPr id="4" name="Slide Number Placeholder 3"/>
          <p:cNvSpPr>
            <a:spLocks noGrp="1"/>
          </p:cNvSpPr>
          <p:nvPr>
            <p:ph type="sldNum" sz="quarter" idx="5"/>
          </p:nvPr>
        </p:nvSpPr>
        <p:spPr/>
        <p:txBody>
          <a:bodyPr/>
          <a:lstStyle/>
          <a:p>
            <a:fld id="{7DD1B267-9ADE-44C8-A4FE-449E4F7A48A8}" type="slidenum">
              <a:rPr lang="en-US" smtClean="0"/>
              <a:t>26</a:t>
            </a:fld>
            <a:endParaRPr lang="en-US"/>
          </a:p>
        </p:txBody>
      </p:sp>
    </p:spTree>
    <p:extLst>
      <p:ext uri="{BB962C8B-B14F-4D97-AF65-F5344CB8AC3E}">
        <p14:creationId xmlns:p14="http://schemas.microsoft.com/office/powerpoint/2010/main" val="6221625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Generally, data arguments should come first. Detail arguments should go on the end, and usually should have default values. You specify a default value in the same way you call a function with a named argument: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default value should almost always be the most common value. The few exceptions to this rule are to do with safety. For example, it makes sense for </a:t>
            </a:r>
            <a:r>
              <a:rPr lang="en-US" dirty="0"/>
              <a:t>na.rm</a:t>
            </a:r>
            <a:r>
              <a:rPr lang="en-US" sz="1200" b="0" i="0" kern="1200" dirty="0">
                <a:solidFill>
                  <a:schemeClr val="tx1"/>
                </a:solidFill>
                <a:effectLst/>
                <a:latin typeface="+mn-lt"/>
                <a:ea typeface="+mn-ea"/>
                <a:cs typeface="+mn-cs"/>
              </a:rPr>
              <a:t> to default to </a:t>
            </a:r>
            <a:r>
              <a:rPr lang="en-US" dirty="0"/>
              <a:t>FALSE</a:t>
            </a:r>
            <a:r>
              <a:rPr lang="en-US" sz="1200" b="0" i="0" kern="1200" dirty="0">
                <a:solidFill>
                  <a:schemeClr val="tx1"/>
                </a:solidFill>
                <a:effectLst/>
                <a:latin typeface="+mn-lt"/>
                <a:ea typeface="+mn-ea"/>
                <a:cs typeface="+mn-cs"/>
              </a:rPr>
              <a:t> because missing values are important. Even though </a:t>
            </a:r>
            <a:r>
              <a:rPr lang="en-US" dirty="0"/>
              <a:t>na.rm = TRUE</a:t>
            </a:r>
            <a:r>
              <a:rPr lang="en-US" sz="1200" b="0" i="0" kern="1200" dirty="0">
                <a:solidFill>
                  <a:schemeClr val="tx1"/>
                </a:solidFill>
                <a:effectLst/>
                <a:latin typeface="+mn-lt"/>
                <a:ea typeface="+mn-ea"/>
                <a:cs typeface="+mn-cs"/>
              </a:rPr>
              <a:t> is what you usually put in your code, it’s a bad idea to silently ignore missing values by default.</a:t>
            </a:r>
            <a:endParaRPr lang="en-US" dirty="0"/>
          </a:p>
        </p:txBody>
      </p:sp>
      <p:sp>
        <p:nvSpPr>
          <p:cNvPr id="4" name="Slide Number Placeholder 3"/>
          <p:cNvSpPr>
            <a:spLocks noGrp="1"/>
          </p:cNvSpPr>
          <p:nvPr>
            <p:ph type="sldNum" sz="quarter" idx="5"/>
          </p:nvPr>
        </p:nvSpPr>
        <p:spPr/>
        <p:txBody>
          <a:bodyPr/>
          <a:lstStyle/>
          <a:p>
            <a:fld id="{7DD1B267-9ADE-44C8-A4FE-449E4F7A48A8}" type="slidenum">
              <a:rPr lang="en-US" smtClean="0"/>
              <a:t>27</a:t>
            </a:fld>
            <a:endParaRPr lang="en-US"/>
          </a:p>
        </p:txBody>
      </p:sp>
    </p:spTree>
    <p:extLst>
      <p:ext uri="{BB962C8B-B14F-4D97-AF65-F5344CB8AC3E}">
        <p14:creationId xmlns:p14="http://schemas.microsoft.com/office/powerpoint/2010/main" val="39527745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When you call a function, you typically omit the names of the data arguments, because they are used so commonly. If you override the default value of a detail argument, you should use the full name: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can refer to an argument by its unique prefix (e.g. </a:t>
            </a:r>
            <a:r>
              <a:rPr lang="en-US" dirty="0"/>
              <a:t>mean(x, n = TRUE)</a:t>
            </a:r>
            <a:r>
              <a:rPr lang="en-US" sz="1200" b="0" i="0" kern="1200" dirty="0">
                <a:solidFill>
                  <a:schemeClr val="tx1"/>
                </a:solidFill>
                <a:effectLst/>
                <a:latin typeface="+mn-lt"/>
                <a:ea typeface="+mn-ea"/>
                <a:cs typeface="+mn-cs"/>
              </a:rPr>
              <a:t>), but this is generally best avoided given the possibilities for confusion.</a:t>
            </a:r>
            <a:endParaRPr lang="en-US" dirty="0"/>
          </a:p>
        </p:txBody>
      </p:sp>
      <p:sp>
        <p:nvSpPr>
          <p:cNvPr id="4" name="Slide Number Placeholder 3"/>
          <p:cNvSpPr>
            <a:spLocks noGrp="1"/>
          </p:cNvSpPr>
          <p:nvPr>
            <p:ph type="sldNum" sz="quarter" idx="5"/>
          </p:nvPr>
        </p:nvSpPr>
        <p:spPr/>
        <p:txBody>
          <a:bodyPr/>
          <a:lstStyle/>
          <a:p>
            <a:fld id="{7DD1B267-9ADE-44C8-A4FE-449E4F7A48A8}" type="slidenum">
              <a:rPr lang="en-US" smtClean="0"/>
              <a:t>28</a:t>
            </a:fld>
            <a:endParaRPr lang="en-US"/>
          </a:p>
        </p:txBody>
      </p:sp>
    </p:spTree>
    <p:extLst>
      <p:ext uri="{BB962C8B-B14F-4D97-AF65-F5344CB8AC3E}">
        <p14:creationId xmlns:p14="http://schemas.microsoft.com/office/powerpoint/2010/main" val="36849291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Notice that when you call a function, you should place a space around </a:t>
            </a:r>
            <a:r>
              <a:rPr lang="en-US" dirty="0"/>
              <a:t>=</a:t>
            </a:r>
            <a:r>
              <a:rPr lang="en-US" sz="1200" b="0" i="0" kern="1200" dirty="0">
                <a:solidFill>
                  <a:schemeClr val="tx1"/>
                </a:solidFill>
                <a:effectLst/>
                <a:latin typeface="+mn-lt"/>
                <a:ea typeface="+mn-ea"/>
                <a:cs typeface="+mn-cs"/>
              </a:rPr>
              <a:t> in function calls, and always put a space after a comma, not before (just like in regular English). Using whitespace makes it easier to skim the function for the important components</a:t>
            </a:r>
            <a:endParaRPr lang="en-US" dirty="0"/>
          </a:p>
        </p:txBody>
      </p:sp>
      <p:sp>
        <p:nvSpPr>
          <p:cNvPr id="4" name="Slide Number Placeholder 3"/>
          <p:cNvSpPr>
            <a:spLocks noGrp="1"/>
          </p:cNvSpPr>
          <p:nvPr>
            <p:ph type="sldNum" sz="quarter" idx="5"/>
          </p:nvPr>
        </p:nvSpPr>
        <p:spPr/>
        <p:txBody>
          <a:bodyPr/>
          <a:lstStyle/>
          <a:p>
            <a:fld id="{7DD1B267-9ADE-44C8-A4FE-449E4F7A48A8}" type="slidenum">
              <a:rPr lang="en-US" smtClean="0"/>
              <a:t>29</a:t>
            </a:fld>
            <a:endParaRPr lang="en-US"/>
          </a:p>
        </p:txBody>
      </p:sp>
    </p:spTree>
    <p:extLst>
      <p:ext uri="{BB962C8B-B14F-4D97-AF65-F5344CB8AC3E}">
        <p14:creationId xmlns:p14="http://schemas.microsoft.com/office/powerpoint/2010/main" val="1636344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should consider writing a function whenever you’ve copied and pasted a block of code more than twice (i.e. you now have three copies of the same code). For example, take a look at this code. What does it do?</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might be able to puzzle out that this rescales each column to have a range from 0 to 1. But did you spot the mistake? I made an error when copying-and-pasting the code for </a:t>
            </a:r>
            <a:r>
              <a:rPr lang="en-US" dirty="0" err="1"/>
              <a:t>df$b</a:t>
            </a:r>
            <a:r>
              <a:rPr lang="en-US" sz="1200" b="0" i="0" kern="1200" dirty="0">
                <a:solidFill>
                  <a:schemeClr val="tx1"/>
                </a:solidFill>
                <a:effectLst/>
                <a:latin typeface="+mn-lt"/>
                <a:ea typeface="+mn-ea"/>
                <a:cs typeface="+mn-cs"/>
              </a:rPr>
              <a:t>: I forgot to change an </a:t>
            </a:r>
            <a:r>
              <a:rPr lang="en-US" dirty="0"/>
              <a:t>a</a:t>
            </a:r>
            <a:r>
              <a:rPr lang="en-US" sz="1200" b="0" i="0" kern="1200" dirty="0">
                <a:solidFill>
                  <a:schemeClr val="tx1"/>
                </a:solidFill>
                <a:effectLst/>
                <a:latin typeface="+mn-lt"/>
                <a:ea typeface="+mn-ea"/>
                <a:cs typeface="+mn-cs"/>
              </a:rPr>
              <a:t> to a </a:t>
            </a:r>
            <a:r>
              <a:rPr lang="en-US" dirty="0"/>
              <a:t>b</a:t>
            </a:r>
            <a:r>
              <a:rPr lang="en-US" sz="1200" b="0" i="0" kern="1200" dirty="0">
                <a:solidFill>
                  <a:schemeClr val="tx1"/>
                </a:solidFill>
                <a:effectLst/>
                <a:latin typeface="+mn-lt"/>
                <a:ea typeface="+mn-ea"/>
                <a:cs typeface="+mn-cs"/>
              </a:rPr>
              <a:t>. Extracting repeated code out into a function is a good idea because it prevents you from making this type of mistake.</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To write a function you need to first </a:t>
            </a:r>
            <a:r>
              <a:rPr lang="en-US" sz="1200" b="0" i="0" kern="1200" dirty="0" err="1">
                <a:solidFill>
                  <a:schemeClr val="tx1"/>
                </a:solidFill>
                <a:effectLst/>
                <a:latin typeface="+mn-lt"/>
                <a:ea typeface="+mn-ea"/>
                <a:cs typeface="+mn-cs"/>
              </a:rPr>
              <a:t>analyse</a:t>
            </a:r>
            <a:r>
              <a:rPr lang="en-US" sz="1200" b="0" i="0" kern="1200" dirty="0">
                <a:solidFill>
                  <a:schemeClr val="tx1"/>
                </a:solidFill>
                <a:effectLst/>
                <a:latin typeface="+mn-lt"/>
                <a:ea typeface="+mn-ea"/>
                <a:cs typeface="+mn-cs"/>
              </a:rPr>
              <a:t> the code. How many inputs does it have?</a:t>
            </a:r>
            <a:endParaRPr lang="en-US" dirty="0"/>
          </a:p>
          <a:p>
            <a:endParaRPr lang="en-US" dirty="0"/>
          </a:p>
        </p:txBody>
      </p:sp>
      <p:sp>
        <p:nvSpPr>
          <p:cNvPr id="4" name="Slide Number Placeholder 3"/>
          <p:cNvSpPr>
            <a:spLocks noGrp="1"/>
          </p:cNvSpPr>
          <p:nvPr>
            <p:ph type="sldNum" sz="quarter" idx="5"/>
          </p:nvPr>
        </p:nvSpPr>
        <p:spPr/>
        <p:txBody>
          <a:bodyPr/>
          <a:lstStyle/>
          <a:p>
            <a:fld id="{7DD1B267-9ADE-44C8-A4FE-449E4F7A48A8}" type="slidenum">
              <a:rPr lang="en-US" smtClean="0"/>
              <a:t>3</a:t>
            </a:fld>
            <a:endParaRPr lang="en-US"/>
          </a:p>
        </p:txBody>
      </p:sp>
    </p:spTree>
    <p:extLst>
      <p:ext uri="{BB962C8B-B14F-4D97-AF65-F5344CB8AC3E}">
        <p14:creationId xmlns:p14="http://schemas.microsoft.com/office/powerpoint/2010/main" val="24128572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names of the arguments are also important. R doesn’t care, but the readers of your code (including future-you!) will. Generally you should prefer longer, more descriptive names, but there are a handful of very common, very short names. It’s worth </a:t>
            </a:r>
            <a:r>
              <a:rPr lang="en-US" sz="1200" b="0" i="0" kern="1200" dirty="0" err="1">
                <a:solidFill>
                  <a:schemeClr val="tx1"/>
                </a:solidFill>
                <a:effectLst/>
                <a:latin typeface="+mn-lt"/>
                <a:ea typeface="+mn-ea"/>
                <a:cs typeface="+mn-cs"/>
              </a:rPr>
              <a:t>memorising</a:t>
            </a:r>
            <a:r>
              <a:rPr lang="en-US" sz="1200" b="0" i="0" kern="1200" dirty="0">
                <a:solidFill>
                  <a:schemeClr val="tx1"/>
                </a:solidFill>
                <a:effectLst/>
                <a:latin typeface="+mn-lt"/>
                <a:ea typeface="+mn-ea"/>
                <a:cs typeface="+mn-cs"/>
              </a:rPr>
              <a:t> these:</a:t>
            </a:r>
          </a:p>
          <a:p>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x, y, z: vectors.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 a vector of weights.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df: a data frame.</a:t>
            </a:r>
          </a:p>
          <a:p>
            <a:pPr marL="171450" indent="-171450">
              <a:buFont typeface="Arial" panose="020B0604020202020204" pitchFamily="34" charset="0"/>
              <a:buChar char="•"/>
            </a:pP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j: numeric indices (typically rows and columns).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n: length, or number of rows.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p: number of columns.</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pPr marL="0" indent="0">
              <a:buFont typeface="Arial" panose="020B0604020202020204" pitchFamily="34" charset="0"/>
              <a:buNone/>
            </a:pPr>
            <a:r>
              <a:rPr lang="en-US" sz="1200" b="0" i="0" kern="1200" dirty="0">
                <a:solidFill>
                  <a:schemeClr val="tx1"/>
                </a:solidFill>
                <a:effectLst/>
                <a:latin typeface="+mn-lt"/>
                <a:ea typeface="+mn-ea"/>
                <a:cs typeface="+mn-cs"/>
              </a:rPr>
              <a:t>Otherwise, consider matching names of arguments in existing R functions. For example, use </a:t>
            </a:r>
            <a:r>
              <a:rPr lang="en-US" dirty="0"/>
              <a:t>na.rm</a:t>
            </a:r>
            <a:r>
              <a:rPr lang="en-US" sz="1200" b="0" i="0" kern="1200" dirty="0">
                <a:solidFill>
                  <a:schemeClr val="tx1"/>
                </a:solidFill>
                <a:effectLst/>
                <a:latin typeface="+mn-lt"/>
                <a:ea typeface="+mn-ea"/>
                <a:cs typeface="+mn-cs"/>
              </a:rPr>
              <a:t> to determine if missing values should be removed.</a:t>
            </a:r>
          </a:p>
          <a:p>
            <a:endParaRPr lang="en-US" dirty="0"/>
          </a:p>
        </p:txBody>
      </p:sp>
      <p:sp>
        <p:nvSpPr>
          <p:cNvPr id="4" name="Slide Number Placeholder 3"/>
          <p:cNvSpPr>
            <a:spLocks noGrp="1"/>
          </p:cNvSpPr>
          <p:nvPr>
            <p:ph type="sldNum" sz="quarter" idx="5"/>
          </p:nvPr>
        </p:nvSpPr>
        <p:spPr/>
        <p:txBody>
          <a:bodyPr/>
          <a:lstStyle/>
          <a:p>
            <a:fld id="{7DD1B267-9ADE-44C8-A4FE-449E4F7A48A8}" type="slidenum">
              <a:rPr lang="en-US" smtClean="0"/>
              <a:t>30</a:t>
            </a:fld>
            <a:endParaRPr lang="en-US"/>
          </a:p>
        </p:txBody>
      </p:sp>
    </p:spTree>
    <p:extLst>
      <p:ext uri="{BB962C8B-B14F-4D97-AF65-F5344CB8AC3E}">
        <p14:creationId xmlns:p14="http://schemas.microsoft.com/office/powerpoint/2010/main" val="25646448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As you start to write more functions, you’ll eventually get to the point where you don’t remember exactly how your function works. At this point it’s easy to call your function with invalid inputs. To avoid this problem, it’s often useful to make constraints explicit. For example, imagine you’ve written some functions for computing weighted summary statistics: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What happens if </a:t>
            </a:r>
            <a:r>
              <a:rPr lang="en-US" dirty="0"/>
              <a:t>x</a:t>
            </a:r>
            <a:r>
              <a:rPr lang="en-US" sz="1200" b="0" i="0" kern="1200" dirty="0">
                <a:solidFill>
                  <a:schemeClr val="tx1"/>
                </a:solidFill>
                <a:effectLst/>
                <a:latin typeface="+mn-lt"/>
                <a:ea typeface="+mn-ea"/>
                <a:cs typeface="+mn-cs"/>
              </a:rPr>
              <a:t> and </a:t>
            </a:r>
            <a:r>
              <a:rPr lang="en-US" dirty="0"/>
              <a:t>w</a:t>
            </a:r>
            <a:r>
              <a:rPr lang="en-US" sz="1200" b="0" i="0" kern="1200" dirty="0">
                <a:solidFill>
                  <a:schemeClr val="tx1"/>
                </a:solidFill>
                <a:effectLst/>
                <a:latin typeface="+mn-lt"/>
                <a:ea typeface="+mn-ea"/>
                <a:cs typeface="+mn-cs"/>
              </a:rPr>
              <a:t> are not the same length?</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this case, because of R’s vector recycling rules, we don’t get an error.</a:t>
            </a:r>
            <a:endParaRPr lang="en-US" dirty="0"/>
          </a:p>
        </p:txBody>
      </p:sp>
      <p:sp>
        <p:nvSpPr>
          <p:cNvPr id="4" name="Slide Number Placeholder 3"/>
          <p:cNvSpPr>
            <a:spLocks noGrp="1"/>
          </p:cNvSpPr>
          <p:nvPr>
            <p:ph type="sldNum" sz="quarter" idx="5"/>
          </p:nvPr>
        </p:nvSpPr>
        <p:spPr/>
        <p:txBody>
          <a:bodyPr/>
          <a:lstStyle/>
          <a:p>
            <a:fld id="{7DD1B267-9ADE-44C8-A4FE-449E4F7A48A8}" type="slidenum">
              <a:rPr lang="en-US" smtClean="0"/>
              <a:t>31</a:t>
            </a:fld>
            <a:endParaRPr lang="en-US"/>
          </a:p>
        </p:txBody>
      </p:sp>
    </p:spTree>
    <p:extLst>
      <p:ext uri="{BB962C8B-B14F-4D97-AF65-F5344CB8AC3E}">
        <p14:creationId xmlns:p14="http://schemas.microsoft.com/office/powerpoint/2010/main" val="35747440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It’s good practice to check important preconditions, and throw an error (with </a:t>
            </a:r>
            <a:r>
              <a:rPr lang="en-US" dirty="0"/>
              <a:t>stop()</a:t>
            </a:r>
            <a:r>
              <a:rPr lang="en-US" sz="1200" b="0" i="0" kern="1200" dirty="0">
                <a:solidFill>
                  <a:schemeClr val="tx1"/>
                </a:solidFill>
                <a:effectLst/>
                <a:latin typeface="+mn-lt"/>
                <a:ea typeface="+mn-ea"/>
                <a:cs typeface="+mn-cs"/>
              </a:rPr>
              <a:t>), if they are not true:</a:t>
            </a:r>
            <a:endParaRPr lang="en-US" dirty="0"/>
          </a:p>
        </p:txBody>
      </p:sp>
      <p:sp>
        <p:nvSpPr>
          <p:cNvPr id="4" name="Slide Number Placeholder 3"/>
          <p:cNvSpPr>
            <a:spLocks noGrp="1"/>
          </p:cNvSpPr>
          <p:nvPr>
            <p:ph type="sldNum" sz="quarter" idx="5"/>
          </p:nvPr>
        </p:nvSpPr>
        <p:spPr/>
        <p:txBody>
          <a:bodyPr/>
          <a:lstStyle/>
          <a:p>
            <a:fld id="{7DD1B267-9ADE-44C8-A4FE-449E4F7A48A8}" type="slidenum">
              <a:rPr lang="en-US" smtClean="0"/>
              <a:t>32</a:t>
            </a:fld>
            <a:endParaRPr lang="en-US"/>
          </a:p>
        </p:txBody>
      </p:sp>
    </p:spTree>
    <p:extLst>
      <p:ext uri="{BB962C8B-B14F-4D97-AF65-F5344CB8AC3E}">
        <p14:creationId xmlns:p14="http://schemas.microsoft.com/office/powerpoint/2010/main" val="39140034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Be careful not to take this too far. There’s a tradeoff between how much time you spend making your function robust, versus how long you spend writing it. For example, if you also added a </a:t>
            </a:r>
            <a:r>
              <a:rPr lang="en-US" dirty="0"/>
              <a:t>na.rm</a:t>
            </a:r>
            <a:r>
              <a:rPr lang="en-US" sz="1200" b="0" i="0" kern="1200" dirty="0">
                <a:solidFill>
                  <a:schemeClr val="tx1"/>
                </a:solidFill>
                <a:effectLst/>
                <a:latin typeface="+mn-lt"/>
                <a:ea typeface="+mn-ea"/>
                <a:cs typeface="+mn-cs"/>
              </a:rPr>
              <a:t> argument, I probably wouldn’t check it carefully:</a:t>
            </a:r>
            <a:endParaRPr lang="en-US" dirty="0"/>
          </a:p>
        </p:txBody>
      </p:sp>
      <p:sp>
        <p:nvSpPr>
          <p:cNvPr id="4" name="Slide Number Placeholder 3"/>
          <p:cNvSpPr>
            <a:spLocks noGrp="1"/>
          </p:cNvSpPr>
          <p:nvPr>
            <p:ph type="sldNum" sz="quarter" idx="5"/>
          </p:nvPr>
        </p:nvSpPr>
        <p:spPr/>
        <p:txBody>
          <a:bodyPr/>
          <a:lstStyle/>
          <a:p>
            <a:fld id="{7DD1B267-9ADE-44C8-A4FE-449E4F7A48A8}" type="slidenum">
              <a:rPr lang="en-US" smtClean="0"/>
              <a:t>33</a:t>
            </a:fld>
            <a:endParaRPr lang="en-US"/>
          </a:p>
        </p:txBody>
      </p:sp>
    </p:spTree>
    <p:extLst>
      <p:ext uri="{BB962C8B-B14F-4D97-AF65-F5344CB8AC3E}">
        <p14:creationId xmlns:p14="http://schemas.microsoft.com/office/powerpoint/2010/main" val="16030019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is a lot of extra work for little additional gain. A useful compromise is the built-in </a:t>
            </a:r>
            <a:r>
              <a:rPr lang="en-US" dirty="0" err="1"/>
              <a:t>stopifnot</a:t>
            </a:r>
            <a:r>
              <a:rPr lang="en-US" dirty="0"/>
              <a:t>()</a:t>
            </a:r>
            <a:r>
              <a:rPr lang="en-US" sz="1200" b="0" i="0" kern="1200" dirty="0">
                <a:solidFill>
                  <a:schemeClr val="tx1"/>
                </a:solidFill>
                <a:effectLst/>
                <a:latin typeface="+mn-lt"/>
                <a:ea typeface="+mn-ea"/>
                <a:cs typeface="+mn-cs"/>
              </a:rPr>
              <a:t>: it checks that each argument is </a:t>
            </a:r>
            <a:r>
              <a:rPr lang="en-US" dirty="0"/>
              <a:t>TRUE</a:t>
            </a:r>
            <a:r>
              <a:rPr lang="en-US" sz="1200" b="0" i="0" kern="1200" dirty="0">
                <a:solidFill>
                  <a:schemeClr val="tx1"/>
                </a:solidFill>
                <a:effectLst/>
                <a:latin typeface="+mn-lt"/>
                <a:ea typeface="+mn-ea"/>
                <a:cs typeface="+mn-cs"/>
              </a:rPr>
              <a:t>, and produces a generic error message if not.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Note that when using </a:t>
            </a:r>
            <a:r>
              <a:rPr lang="en-US" dirty="0" err="1"/>
              <a:t>stopifnot</a:t>
            </a:r>
            <a:r>
              <a:rPr lang="en-US" dirty="0"/>
              <a:t>()</a:t>
            </a:r>
            <a:r>
              <a:rPr lang="en-US" sz="1200" b="0" i="0" kern="1200" dirty="0">
                <a:solidFill>
                  <a:schemeClr val="tx1"/>
                </a:solidFill>
                <a:effectLst/>
                <a:latin typeface="+mn-lt"/>
                <a:ea typeface="+mn-ea"/>
                <a:cs typeface="+mn-cs"/>
              </a:rPr>
              <a:t> you assert what should be true rather than checking for what might be wrong.</a:t>
            </a:r>
            <a:endParaRPr lang="en-US" dirty="0"/>
          </a:p>
        </p:txBody>
      </p:sp>
      <p:sp>
        <p:nvSpPr>
          <p:cNvPr id="4" name="Slide Number Placeholder 3"/>
          <p:cNvSpPr>
            <a:spLocks noGrp="1"/>
          </p:cNvSpPr>
          <p:nvPr>
            <p:ph type="sldNum" sz="quarter" idx="5"/>
          </p:nvPr>
        </p:nvSpPr>
        <p:spPr/>
        <p:txBody>
          <a:bodyPr/>
          <a:lstStyle/>
          <a:p>
            <a:fld id="{7DD1B267-9ADE-44C8-A4FE-449E4F7A48A8}" type="slidenum">
              <a:rPr lang="en-US" smtClean="0"/>
              <a:t>34</a:t>
            </a:fld>
            <a:endParaRPr lang="en-US"/>
          </a:p>
        </p:txBody>
      </p:sp>
    </p:spTree>
    <p:extLst>
      <p:ext uri="{BB962C8B-B14F-4D97-AF65-F5344CB8AC3E}">
        <p14:creationId xmlns:p14="http://schemas.microsoft.com/office/powerpoint/2010/main" val="18237454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Many functions in R take an arbitrary number of inputs: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How do these functions work? They rely on a special argument: </a:t>
            </a:r>
            <a:r>
              <a:rPr lang="en-US" dirty="0"/>
              <a:t>...</a:t>
            </a:r>
            <a:r>
              <a:rPr lang="en-US" sz="1200" b="0" i="0" kern="1200" dirty="0">
                <a:solidFill>
                  <a:schemeClr val="tx1"/>
                </a:solidFill>
                <a:effectLst/>
                <a:latin typeface="+mn-lt"/>
                <a:ea typeface="+mn-ea"/>
                <a:cs typeface="+mn-cs"/>
              </a:rPr>
              <a:t> (pronounced dot-dot-dot). This special argument captures any number of arguments that aren’t otherwise matched.</a:t>
            </a:r>
            <a:endParaRPr lang="en-US" dirty="0"/>
          </a:p>
        </p:txBody>
      </p:sp>
      <p:sp>
        <p:nvSpPr>
          <p:cNvPr id="4" name="Slide Number Placeholder 3"/>
          <p:cNvSpPr>
            <a:spLocks noGrp="1"/>
          </p:cNvSpPr>
          <p:nvPr>
            <p:ph type="sldNum" sz="quarter" idx="5"/>
          </p:nvPr>
        </p:nvSpPr>
        <p:spPr/>
        <p:txBody>
          <a:bodyPr/>
          <a:lstStyle/>
          <a:p>
            <a:fld id="{7DD1B267-9ADE-44C8-A4FE-449E4F7A48A8}" type="slidenum">
              <a:rPr lang="en-US" smtClean="0"/>
              <a:t>35</a:t>
            </a:fld>
            <a:endParaRPr lang="en-US"/>
          </a:p>
        </p:txBody>
      </p:sp>
    </p:spTree>
    <p:extLst>
      <p:ext uri="{BB962C8B-B14F-4D97-AF65-F5344CB8AC3E}">
        <p14:creationId xmlns:p14="http://schemas.microsoft.com/office/powerpoint/2010/main" val="25388349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It’s useful because you can then send those </a:t>
            </a:r>
            <a:r>
              <a:rPr lang="en-US" dirty="0"/>
              <a:t>...</a:t>
            </a:r>
            <a:r>
              <a:rPr lang="en-US" sz="1200" b="0" i="0" kern="1200" dirty="0">
                <a:solidFill>
                  <a:schemeClr val="tx1"/>
                </a:solidFill>
                <a:effectLst/>
                <a:latin typeface="+mn-lt"/>
                <a:ea typeface="+mn-ea"/>
                <a:cs typeface="+mn-cs"/>
              </a:rPr>
              <a:t> on to another function. This is a useful catch-all if your function primarily wraps another function. For example, I commonly create these helper functions that wrap around </a:t>
            </a:r>
            <a:r>
              <a:rPr lang="en-US" dirty="0" err="1"/>
              <a:t>str_c</a:t>
            </a:r>
            <a:r>
              <a:rPr lang="en-US" dirty="0"/>
              <a:t>()</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Here </a:t>
            </a:r>
            <a:r>
              <a:rPr lang="en-US" dirty="0"/>
              <a:t>...</a:t>
            </a:r>
            <a:r>
              <a:rPr lang="en-US" sz="1200" b="0" i="0" kern="1200" dirty="0">
                <a:solidFill>
                  <a:schemeClr val="tx1"/>
                </a:solidFill>
                <a:effectLst/>
                <a:latin typeface="+mn-lt"/>
                <a:ea typeface="+mn-ea"/>
                <a:cs typeface="+mn-cs"/>
              </a:rPr>
              <a:t> lets me forward on any arguments that I don’t want to deal with to </a:t>
            </a:r>
            <a:r>
              <a:rPr lang="en-US" dirty="0" err="1"/>
              <a:t>str_c</a:t>
            </a:r>
            <a:r>
              <a:rPr lang="en-US" dirty="0"/>
              <a:t>()</a:t>
            </a:r>
            <a:r>
              <a:rPr lang="en-US" sz="1200" b="0" i="0" kern="1200" dirty="0">
                <a:solidFill>
                  <a:schemeClr val="tx1"/>
                </a:solidFill>
                <a:effectLst/>
                <a:latin typeface="+mn-lt"/>
                <a:ea typeface="+mn-ea"/>
                <a:cs typeface="+mn-cs"/>
              </a:rPr>
              <a:t>. It’s a very convenient technique. </a:t>
            </a:r>
            <a:endParaRPr lang="en-US" dirty="0"/>
          </a:p>
        </p:txBody>
      </p:sp>
      <p:sp>
        <p:nvSpPr>
          <p:cNvPr id="4" name="Slide Number Placeholder 3"/>
          <p:cNvSpPr>
            <a:spLocks noGrp="1"/>
          </p:cNvSpPr>
          <p:nvPr>
            <p:ph type="sldNum" sz="quarter" idx="5"/>
          </p:nvPr>
        </p:nvSpPr>
        <p:spPr/>
        <p:txBody>
          <a:bodyPr/>
          <a:lstStyle/>
          <a:p>
            <a:fld id="{7DD1B267-9ADE-44C8-A4FE-449E4F7A48A8}" type="slidenum">
              <a:rPr lang="en-US" smtClean="0"/>
              <a:t>36</a:t>
            </a:fld>
            <a:endParaRPr lang="en-US"/>
          </a:p>
        </p:txBody>
      </p:sp>
    </p:spTree>
    <p:extLst>
      <p:ext uri="{BB962C8B-B14F-4D97-AF65-F5344CB8AC3E}">
        <p14:creationId xmlns:p14="http://schemas.microsoft.com/office/powerpoint/2010/main" val="21630675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you just want to capture the values of the </a:t>
            </a:r>
            <a:r>
              <a:rPr lang="en-US" dirty="0"/>
              <a:t>...</a:t>
            </a:r>
            <a:r>
              <a:rPr lang="en-US" sz="1200" b="0" i="0" kern="1200" dirty="0">
                <a:solidFill>
                  <a:schemeClr val="tx1"/>
                </a:solidFill>
                <a:effectLst/>
                <a:latin typeface="+mn-lt"/>
                <a:ea typeface="+mn-ea"/>
                <a:cs typeface="+mn-cs"/>
              </a:rPr>
              <a:t>, use </a:t>
            </a:r>
            <a:r>
              <a:rPr lang="en-US" dirty="0"/>
              <a:t>list(...)</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But it does come at a price: any misspelled arguments will not raise an error. This makes it easy for typos to go unnoticed:</a:t>
            </a:r>
            <a:endParaRPr lang="en-US" dirty="0"/>
          </a:p>
        </p:txBody>
      </p:sp>
      <p:sp>
        <p:nvSpPr>
          <p:cNvPr id="4" name="Slide Number Placeholder 3"/>
          <p:cNvSpPr>
            <a:spLocks noGrp="1"/>
          </p:cNvSpPr>
          <p:nvPr>
            <p:ph type="sldNum" sz="quarter" idx="5"/>
          </p:nvPr>
        </p:nvSpPr>
        <p:spPr/>
        <p:txBody>
          <a:bodyPr/>
          <a:lstStyle/>
          <a:p>
            <a:fld id="{7DD1B267-9ADE-44C8-A4FE-449E4F7A48A8}" type="slidenum">
              <a:rPr lang="en-US" smtClean="0"/>
              <a:t>37</a:t>
            </a:fld>
            <a:endParaRPr lang="en-US"/>
          </a:p>
        </p:txBody>
      </p:sp>
    </p:spTree>
    <p:extLst>
      <p:ext uri="{BB962C8B-B14F-4D97-AF65-F5344CB8AC3E}">
        <p14:creationId xmlns:p14="http://schemas.microsoft.com/office/powerpoint/2010/main" val="24271958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Arguments in R are lazily evaluated: they’re not computed until they’re needed. That means if they’re never used, they’re never called. This is an important property of R as a programming language, but is generally not important when you’re writing your own functions for data analysis. You can read more about lazy evaluation at </a:t>
            </a:r>
            <a:r>
              <a:rPr lang="en-US" sz="1200" b="0" i="0" u="none" strike="noStrike" kern="1200" dirty="0">
                <a:solidFill>
                  <a:schemeClr val="tx1"/>
                </a:solidFill>
                <a:effectLst/>
                <a:latin typeface="+mn-lt"/>
                <a:ea typeface="+mn-ea"/>
                <a:cs typeface="+mn-cs"/>
                <a:hlinkClick r:id="rId3"/>
              </a:rPr>
              <a:t>http://adv-r.had.co.nz/Functions.html#lazy-evaluation</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7DD1B267-9ADE-44C8-A4FE-449E4F7A48A8}" type="slidenum">
              <a:rPr lang="en-US" smtClean="0"/>
              <a:t>38</a:t>
            </a:fld>
            <a:endParaRPr lang="en-US"/>
          </a:p>
        </p:txBody>
      </p:sp>
    </p:spTree>
    <p:extLst>
      <p:ext uri="{BB962C8B-B14F-4D97-AF65-F5344CB8AC3E}">
        <p14:creationId xmlns:p14="http://schemas.microsoft.com/office/powerpoint/2010/main" val="19405387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hlinkClick r:id="rId3"/>
              </a:rPr>
              <a:t>https://rpubs.com/uky994/585304</a:t>
            </a:r>
            <a:endParaRPr lang="en-US" sz="1200" b="0" i="0" kern="1200" dirty="0">
              <a:solidFill>
                <a:schemeClr val="tx1"/>
              </a:solidFill>
              <a:effectLst/>
              <a:latin typeface="+mn-lt"/>
              <a:ea typeface="+mn-ea"/>
              <a:cs typeface="+mn-cs"/>
            </a:endParaRPr>
          </a:p>
          <a:p>
            <a:pPr marL="0" indent="0">
              <a:buFont typeface="+mj-lt"/>
              <a:buNone/>
            </a:pP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What does commas(letters, collapse = "-") do? Why?</a:t>
            </a:r>
          </a:p>
          <a:p>
            <a:pPr marL="228600" indent="-228600">
              <a:buFont typeface="+mj-lt"/>
              <a:buAutoNum type="arabicPeriod"/>
            </a:pPr>
            <a:r>
              <a:rPr lang="en-US" sz="1200" b="0" i="0" kern="1200" dirty="0">
                <a:solidFill>
                  <a:schemeClr val="tx1"/>
                </a:solidFill>
                <a:effectLst/>
                <a:latin typeface="+mn-lt"/>
                <a:ea typeface="+mn-ea"/>
                <a:cs typeface="+mn-cs"/>
              </a:rPr>
              <a:t>It’d be nice if you could supply multiple characters to the pad argument, e.g. rule("Title", pad = "-+"). Why doesn’t this currently work? How could you fix it?</a:t>
            </a:r>
          </a:p>
          <a:p>
            <a:pPr marL="228600" indent="-228600">
              <a:buFont typeface="+mj-lt"/>
              <a:buAutoNum type="arabicPeriod"/>
            </a:pPr>
            <a:r>
              <a:rPr lang="en-US" sz="1200" b="0" i="0" kern="1200" dirty="0">
                <a:solidFill>
                  <a:schemeClr val="tx1"/>
                </a:solidFill>
                <a:effectLst/>
                <a:latin typeface="+mn-lt"/>
                <a:ea typeface="+mn-ea"/>
                <a:cs typeface="+mn-cs"/>
              </a:rPr>
              <a:t>What does the trim argument to mean() do? When might you use it?</a:t>
            </a:r>
          </a:p>
          <a:p>
            <a:pPr marL="228600" indent="-228600">
              <a:buFont typeface="+mj-lt"/>
              <a:buAutoNum type="arabicPeriod"/>
            </a:pPr>
            <a:r>
              <a:rPr lang="en-US" sz="1200" b="0" i="0" kern="1200" dirty="0">
                <a:solidFill>
                  <a:schemeClr val="tx1"/>
                </a:solidFill>
                <a:effectLst/>
                <a:latin typeface="+mn-lt"/>
                <a:ea typeface="+mn-ea"/>
                <a:cs typeface="+mn-cs"/>
              </a:rPr>
              <a:t>The default value for the method argument to </a:t>
            </a:r>
            <a:r>
              <a:rPr lang="en-US" sz="1200" b="0" i="0" kern="1200" dirty="0" err="1">
                <a:solidFill>
                  <a:schemeClr val="tx1"/>
                </a:solidFill>
                <a:effectLst/>
                <a:latin typeface="+mn-lt"/>
                <a:ea typeface="+mn-ea"/>
                <a:cs typeface="+mn-cs"/>
              </a:rPr>
              <a:t>cor</a:t>
            </a:r>
            <a:r>
              <a:rPr lang="en-US" sz="1200" b="0" i="0" kern="1200" dirty="0">
                <a:solidFill>
                  <a:schemeClr val="tx1"/>
                </a:solidFill>
                <a:effectLst/>
                <a:latin typeface="+mn-lt"/>
                <a:ea typeface="+mn-ea"/>
                <a:cs typeface="+mn-cs"/>
              </a:rPr>
              <a:t>() is c("</a:t>
            </a:r>
            <a:r>
              <a:rPr lang="en-US" sz="1200" b="0" i="0" kern="1200" dirty="0" err="1">
                <a:solidFill>
                  <a:schemeClr val="tx1"/>
                </a:solidFill>
                <a:effectLst/>
                <a:latin typeface="+mn-lt"/>
                <a:ea typeface="+mn-ea"/>
                <a:cs typeface="+mn-cs"/>
              </a:rPr>
              <a:t>pearson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kendall</a:t>
            </a:r>
            <a:r>
              <a:rPr lang="en-US" sz="1200" b="0" i="0" kern="1200" dirty="0">
                <a:solidFill>
                  <a:schemeClr val="tx1"/>
                </a:solidFill>
                <a:effectLst/>
                <a:latin typeface="+mn-lt"/>
                <a:ea typeface="+mn-ea"/>
                <a:cs typeface="+mn-cs"/>
              </a:rPr>
              <a:t>", "spearman"). What does that mean? What value is used by default?</a:t>
            </a:r>
          </a:p>
          <a:p>
            <a:endParaRPr lang="en-US" dirty="0"/>
          </a:p>
        </p:txBody>
      </p:sp>
      <p:sp>
        <p:nvSpPr>
          <p:cNvPr id="4" name="Slide Number Placeholder 3"/>
          <p:cNvSpPr>
            <a:spLocks noGrp="1"/>
          </p:cNvSpPr>
          <p:nvPr>
            <p:ph type="sldNum" sz="quarter" idx="5"/>
          </p:nvPr>
        </p:nvSpPr>
        <p:spPr/>
        <p:txBody>
          <a:bodyPr/>
          <a:lstStyle/>
          <a:p>
            <a:fld id="{7DD1B267-9ADE-44C8-A4FE-449E4F7A48A8}" type="slidenum">
              <a:rPr lang="en-US" smtClean="0"/>
              <a:t>39</a:t>
            </a:fld>
            <a:endParaRPr lang="en-US"/>
          </a:p>
        </p:txBody>
      </p:sp>
    </p:spTree>
    <p:extLst>
      <p:ext uri="{BB962C8B-B14F-4D97-AF65-F5344CB8AC3E}">
        <p14:creationId xmlns:p14="http://schemas.microsoft.com/office/powerpoint/2010/main" val="1960704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code only has one input: </a:t>
            </a:r>
            <a:r>
              <a:rPr lang="en-US" dirty="0" err="1"/>
              <a:t>df$a</a:t>
            </a:r>
            <a:r>
              <a:rPr lang="en-US" sz="1200" b="0" i="0" kern="1200" dirty="0">
                <a:solidFill>
                  <a:schemeClr val="tx1"/>
                </a:solidFill>
                <a:effectLst/>
                <a:latin typeface="+mn-lt"/>
                <a:ea typeface="+mn-ea"/>
                <a:cs typeface="+mn-cs"/>
              </a:rPr>
              <a:t>. (If you’re surprised that </a:t>
            </a:r>
            <a:r>
              <a:rPr lang="en-US" dirty="0"/>
              <a:t>TRUE</a:t>
            </a:r>
            <a:r>
              <a:rPr lang="en-US" sz="1200" b="0" i="0" kern="1200" dirty="0">
                <a:solidFill>
                  <a:schemeClr val="tx1"/>
                </a:solidFill>
                <a:effectLst/>
                <a:latin typeface="+mn-lt"/>
                <a:ea typeface="+mn-ea"/>
                <a:cs typeface="+mn-cs"/>
              </a:rPr>
              <a:t> is not an input, you can explore why in the exercise below.) To make the inputs more clear, it’s a good idea to rewrite the code using temporary variables with general names. Here this code only requires a single numeric vector, so I’ll call it </a:t>
            </a:r>
            <a:r>
              <a:rPr lang="en-US" dirty="0"/>
              <a:t>x</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 is some duplication in this code. We’re computing the range of the data three times, so it makes sense to do it in one step:</a:t>
            </a:r>
            <a:endParaRPr lang="en-US" dirty="0"/>
          </a:p>
        </p:txBody>
      </p:sp>
      <p:sp>
        <p:nvSpPr>
          <p:cNvPr id="4" name="Slide Number Placeholder 3"/>
          <p:cNvSpPr>
            <a:spLocks noGrp="1"/>
          </p:cNvSpPr>
          <p:nvPr>
            <p:ph type="sldNum" sz="quarter" idx="5"/>
          </p:nvPr>
        </p:nvSpPr>
        <p:spPr/>
        <p:txBody>
          <a:bodyPr/>
          <a:lstStyle/>
          <a:p>
            <a:fld id="{7DD1B267-9ADE-44C8-A4FE-449E4F7A48A8}" type="slidenum">
              <a:rPr lang="en-US" smtClean="0"/>
              <a:t>4</a:t>
            </a:fld>
            <a:endParaRPr lang="en-US"/>
          </a:p>
        </p:txBody>
      </p:sp>
    </p:spTree>
    <p:extLst>
      <p:ext uri="{BB962C8B-B14F-4D97-AF65-F5344CB8AC3E}">
        <p14:creationId xmlns:p14="http://schemas.microsoft.com/office/powerpoint/2010/main" val="26066165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Figuring out what your function should return is usually straightforward: it’s why you created the function in the first place! There are two things you should consider when returning a value:</a:t>
            </a:r>
          </a:p>
          <a:p>
            <a:pPr marL="457200" indent="-457200">
              <a:buFont typeface="+mj-lt"/>
              <a:buAutoNum type="arabicPeriod"/>
            </a:pPr>
            <a:r>
              <a:rPr lang="en-US" sz="1200" dirty="0"/>
              <a:t>Does returning early make your function easier to read?</a:t>
            </a:r>
          </a:p>
          <a:p>
            <a:pPr marL="457200" indent="-457200">
              <a:buFont typeface="+mj-lt"/>
              <a:buAutoNum type="arabicPeriod"/>
            </a:pPr>
            <a:r>
              <a:rPr lang="en-US" sz="1200" dirty="0"/>
              <a:t>Can you make your function pipeable?</a:t>
            </a:r>
          </a:p>
          <a:p>
            <a:pPr marL="457200" indent="-457200">
              <a:buFont typeface="+mj-lt"/>
              <a:buAutoNum type="arabicPeriod"/>
            </a:pPr>
            <a:endParaRPr lang="en-US" sz="1200" dirty="0"/>
          </a:p>
          <a:p>
            <a:endParaRPr lang="en-US" dirty="0"/>
          </a:p>
        </p:txBody>
      </p:sp>
      <p:sp>
        <p:nvSpPr>
          <p:cNvPr id="4" name="Slide Number Placeholder 3"/>
          <p:cNvSpPr>
            <a:spLocks noGrp="1"/>
          </p:cNvSpPr>
          <p:nvPr>
            <p:ph type="sldNum" sz="quarter" idx="5"/>
          </p:nvPr>
        </p:nvSpPr>
        <p:spPr/>
        <p:txBody>
          <a:bodyPr/>
          <a:lstStyle/>
          <a:p>
            <a:fld id="{7DD1B267-9ADE-44C8-A4FE-449E4F7A48A8}" type="slidenum">
              <a:rPr lang="en-US" smtClean="0"/>
              <a:t>40</a:t>
            </a:fld>
            <a:endParaRPr lang="en-US"/>
          </a:p>
        </p:txBody>
      </p:sp>
    </p:spTree>
    <p:extLst>
      <p:ext uri="{BB962C8B-B14F-4D97-AF65-F5344CB8AC3E}">
        <p14:creationId xmlns:p14="http://schemas.microsoft.com/office/powerpoint/2010/main" val="30125961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value returned by the function is usually the last statement it evaluates, but you can choose to return early by using </a:t>
            </a:r>
            <a:r>
              <a:rPr lang="en-US" dirty="0"/>
              <a:t>return()</a:t>
            </a:r>
            <a:r>
              <a:rPr lang="en-US" sz="1200" b="0" i="0" kern="1200" dirty="0">
                <a:solidFill>
                  <a:schemeClr val="tx1"/>
                </a:solidFill>
                <a:effectLst/>
                <a:latin typeface="+mn-lt"/>
                <a:ea typeface="+mn-ea"/>
                <a:cs typeface="+mn-cs"/>
              </a:rPr>
              <a:t>. I think it’s best to save the use of </a:t>
            </a:r>
            <a:r>
              <a:rPr lang="en-US" dirty="0"/>
              <a:t>return()</a:t>
            </a:r>
            <a:r>
              <a:rPr lang="en-US" sz="1200" b="0" i="0" kern="1200" dirty="0">
                <a:solidFill>
                  <a:schemeClr val="tx1"/>
                </a:solidFill>
                <a:effectLst/>
                <a:latin typeface="+mn-lt"/>
                <a:ea typeface="+mn-ea"/>
                <a:cs typeface="+mn-cs"/>
              </a:rPr>
              <a:t> to signal that you can return early with a simpler solution. A common reason to do this is because the inputs are empty:</a:t>
            </a:r>
            <a:endParaRPr lang="en-US" dirty="0"/>
          </a:p>
        </p:txBody>
      </p:sp>
      <p:sp>
        <p:nvSpPr>
          <p:cNvPr id="4" name="Slide Number Placeholder 3"/>
          <p:cNvSpPr>
            <a:spLocks noGrp="1"/>
          </p:cNvSpPr>
          <p:nvPr>
            <p:ph type="sldNum" sz="quarter" idx="5"/>
          </p:nvPr>
        </p:nvSpPr>
        <p:spPr/>
        <p:txBody>
          <a:bodyPr/>
          <a:lstStyle/>
          <a:p>
            <a:fld id="{7DD1B267-9ADE-44C8-A4FE-449E4F7A48A8}" type="slidenum">
              <a:rPr lang="en-US" smtClean="0"/>
              <a:t>41</a:t>
            </a:fld>
            <a:endParaRPr lang="en-US"/>
          </a:p>
        </p:txBody>
      </p:sp>
    </p:spTree>
    <p:extLst>
      <p:ext uri="{BB962C8B-B14F-4D97-AF65-F5344CB8AC3E}">
        <p14:creationId xmlns:p14="http://schemas.microsoft.com/office/powerpoint/2010/main" val="5141516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Another reason is because you have a </a:t>
            </a:r>
            <a:r>
              <a:rPr lang="en-US" dirty="0"/>
              <a:t>if</a:t>
            </a:r>
            <a:r>
              <a:rPr lang="en-US" sz="1200" b="0" i="0" kern="1200" dirty="0">
                <a:solidFill>
                  <a:schemeClr val="tx1"/>
                </a:solidFill>
                <a:effectLst/>
                <a:latin typeface="+mn-lt"/>
                <a:ea typeface="+mn-ea"/>
                <a:cs typeface="+mn-cs"/>
              </a:rPr>
              <a:t> statement with one complex block and one simple block. For example, you might write an if statement like this: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But if the first block is very long, by the time you get to the </a:t>
            </a:r>
            <a:r>
              <a:rPr lang="en-US" dirty="0"/>
              <a:t>else</a:t>
            </a:r>
            <a:r>
              <a:rPr lang="en-US" sz="1200" b="0" i="0" kern="1200" dirty="0">
                <a:solidFill>
                  <a:schemeClr val="tx1"/>
                </a:solidFill>
                <a:effectLst/>
                <a:latin typeface="+mn-lt"/>
                <a:ea typeface="+mn-ea"/>
                <a:cs typeface="+mn-cs"/>
              </a:rPr>
              <a:t>, you’ve forgotten the </a:t>
            </a:r>
            <a:r>
              <a:rPr lang="en-US" dirty="0"/>
              <a:t>condition</a:t>
            </a:r>
            <a:r>
              <a:rPr lang="en-US" sz="1200" b="0" i="0" kern="1200" dirty="0">
                <a:solidFill>
                  <a:schemeClr val="tx1"/>
                </a:solidFill>
                <a:effectLst/>
                <a:latin typeface="+mn-lt"/>
                <a:ea typeface="+mn-ea"/>
                <a:cs typeface="+mn-cs"/>
              </a:rPr>
              <a:t>. One way to rewrite it is to use an early return for the simple case: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tends to make the code easier to understand, because you don’t need quite so much context to understand it.</a:t>
            </a:r>
            <a:endParaRPr lang="en-US" dirty="0"/>
          </a:p>
        </p:txBody>
      </p:sp>
      <p:sp>
        <p:nvSpPr>
          <p:cNvPr id="4" name="Slide Number Placeholder 3"/>
          <p:cNvSpPr>
            <a:spLocks noGrp="1"/>
          </p:cNvSpPr>
          <p:nvPr>
            <p:ph type="sldNum" sz="quarter" idx="5"/>
          </p:nvPr>
        </p:nvSpPr>
        <p:spPr/>
        <p:txBody>
          <a:bodyPr/>
          <a:lstStyle/>
          <a:p>
            <a:fld id="{7DD1B267-9ADE-44C8-A4FE-449E4F7A48A8}" type="slidenum">
              <a:rPr lang="en-US" smtClean="0"/>
              <a:t>42</a:t>
            </a:fld>
            <a:endParaRPr lang="en-US"/>
          </a:p>
        </p:txBody>
      </p:sp>
    </p:spTree>
    <p:extLst>
      <p:ext uri="{BB962C8B-B14F-4D97-AF65-F5344CB8AC3E}">
        <p14:creationId xmlns:p14="http://schemas.microsoft.com/office/powerpoint/2010/main" val="351377173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you want to write your own pipeable functions, it’s important to think about the return value. Knowing the return value’s object type will mean that your pipeline will “just work”. For example, with </a:t>
            </a:r>
            <a:r>
              <a:rPr lang="en-US" sz="1200" b="0" i="0" kern="1200" dirty="0" err="1">
                <a:solidFill>
                  <a:schemeClr val="tx1"/>
                </a:solidFill>
                <a:effectLst/>
                <a:latin typeface="+mn-lt"/>
                <a:ea typeface="+mn-ea"/>
                <a:cs typeface="+mn-cs"/>
              </a:rPr>
              <a:t>dplyr</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tidyr</a:t>
            </a:r>
            <a:r>
              <a:rPr lang="en-US" sz="1200" b="0" i="0" kern="1200" dirty="0">
                <a:solidFill>
                  <a:schemeClr val="tx1"/>
                </a:solidFill>
                <a:effectLst/>
                <a:latin typeface="+mn-lt"/>
                <a:ea typeface="+mn-ea"/>
                <a:cs typeface="+mn-cs"/>
              </a:rPr>
              <a:t> the object type is the data frame.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 are two basic types of pipeable functions: transformations and side-effects. With </a:t>
            </a:r>
            <a:r>
              <a:rPr lang="en-US" sz="1200" b="1" i="0" kern="1200" dirty="0">
                <a:solidFill>
                  <a:schemeClr val="tx1"/>
                </a:solidFill>
                <a:effectLst/>
                <a:latin typeface="+mn-lt"/>
                <a:ea typeface="+mn-ea"/>
                <a:cs typeface="+mn-cs"/>
              </a:rPr>
              <a:t>transformations</a:t>
            </a:r>
            <a:r>
              <a:rPr lang="en-US" sz="1200" b="0" i="0" kern="1200" dirty="0">
                <a:solidFill>
                  <a:schemeClr val="tx1"/>
                </a:solidFill>
                <a:effectLst/>
                <a:latin typeface="+mn-lt"/>
                <a:ea typeface="+mn-ea"/>
                <a:cs typeface="+mn-cs"/>
              </a:rPr>
              <a:t>, an object is passed to the function’s first argument and a modified object is returned. With </a:t>
            </a:r>
            <a:r>
              <a:rPr lang="en-US" sz="1200" b="1" i="0" kern="1200" dirty="0">
                <a:solidFill>
                  <a:schemeClr val="tx1"/>
                </a:solidFill>
                <a:effectLst/>
                <a:latin typeface="+mn-lt"/>
                <a:ea typeface="+mn-ea"/>
                <a:cs typeface="+mn-cs"/>
              </a:rPr>
              <a:t>side-effects</a:t>
            </a:r>
            <a:r>
              <a:rPr lang="en-US" sz="1200" b="0" i="0" kern="1200" dirty="0">
                <a:solidFill>
                  <a:schemeClr val="tx1"/>
                </a:solidFill>
                <a:effectLst/>
                <a:latin typeface="+mn-lt"/>
                <a:ea typeface="+mn-ea"/>
                <a:cs typeface="+mn-cs"/>
              </a:rPr>
              <a:t>, the passed object is not transformed. Instead, the function performs an action on the object, like drawing a plot or saving a file. Side-effects functions should “invisibly” return the first argument, so that while they’re not printed they can still be used in a pipeline.</a:t>
            </a:r>
            <a:endParaRPr lang="en-US" dirty="0"/>
          </a:p>
        </p:txBody>
      </p:sp>
      <p:sp>
        <p:nvSpPr>
          <p:cNvPr id="4" name="Slide Number Placeholder 3"/>
          <p:cNvSpPr>
            <a:spLocks noGrp="1"/>
          </p:cNvSpPr>
          <p:nvPr>
            <p:ph type="sldNum" sz="quarter" idx="5"/>
          </p:nvPr>
        </p:nvSpPr>
        <p:spPr/>
        <p:txBody>
          <a:bodyPr/>
          <a:lstStyle/>
          <a:p>
            <a:fld id="{7DD1B267-9ADE-44C8-A4FE-449E4F7A48A8}" type="slidenum">
              <a:rPr lang="en-US" smtClean="0"/>
              <a:t>43</a:t>
            </a:fld>
            <a:endParaRPr lang="en-US"/>
          </a:p>
        </p:txBody>
      </p:sp>
    </p:spTree>
    <p:extLst>
      <p:ext uri="{BB962C8B-B14F-4D97-AF65-F5344CB8AC3E}">
        <p14:creationId xmlns:p14="http://schemas.microsoft.com/office/powerpoint/2010/main" val="39763850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For example, this simple function prints the number of missing values in a data frame: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If we call it interactively, the </a:t>
            </a:r>
            <a:r>
              <a:rPr lang="en-US" dirty="0"/>
              <a:t>invisible()</a:t>
            </a:r>
            <a:r>
              <a:rPr lang="en-US" sz="1200" b="0" i="0" kern="1200" dirty="0">
                <a:solidFill>
                  <a:schemeClr val="tx1"/>
                </a:solidFill>
                <a:effectLst/>
                <a:latin typeface="+mn-lt"/>
                <a:ea typeface="+mn-ea"/>
                <a:cs typeface="+mn-cs"/>
              </a:rPr>
              <a:t> means that the input </a:t>
            </a:r>
            <a:r>
              <a:rPr lang="en-US" dirty="0"/>
              <a:t>df</a:t>
            </a:r>
            <a:r>
              <a:rPr lang="en-US" sz="1200" b="0" i="0" kern="1200" dirty="0">
                <a:solidFill>
                  <a:schemeClr val="tx1"/>
                </a:solidFill>
                <a:effectLst/>
                <a:latin typeface="+mn-lt"/>
                <a:ea typeface="+mn-ea"/>
                <a:cs typeface="+mn-cs"/>
              </a:rPr>
              <a:t> doesn’t get printed out:</a:t>
            </a:r>
            <a:endParaRPr lang="en-US" dirty="0"/>
          </a:p>
        </p:txBody>
      </p:sp>
      <p:sp>
        <p:nvSpPr>
          <p:cNvPr id="4" name="Slide Number Placeholder 3"/>
          <p:cNvSpPr>
            <a:spLocks noGrp="1"/>
          </p:cNvSpPr>
          <p:nvPr>
            <p:ph type="sldNum" sz="quarter" idx="5"/>
          </p:nvPr>
        </p:nvSpPr>
        <p:spPr/>
        <p:txBody>
          <a:bodyPr/>
          <a:lstStyle/>
          <a:p>
            <a:fld id="{7DD1B267-9ADE-44C8-A4FE-449E4F7A48A8}" type="slidenum">
              <a:rPr lang="en-US" smtClean="0"/>
              <a:t>44</a:t>
            </a:fld>
            <a:endParaRPr lang="en-US"/>
          </a:p>
        </p:txBody>
      </p:sp>
    </p:spTree>
    <p:extLst>
      <p:ext uri="{BB962C8B-B14F-4D97-AF65-F5344CB8AC3E}">
        <p14:creationId xmlns:p14="http://schemas.microsoft.com/office/powerpoint/2010/main" val="57151096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But it’s still there, it’s just not printed by default: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And we can still use it in a pipe:</a:t>
            </a:r>
            <a:endParaRPr lang="en-US" dirty="0"/>
          </a:p>
        </p:txBody>
      </p:sp>
      <p:sp>
        <p:nvSpPr>
          <p:cNvPr id="4" name="Slide Number Placeholder 3"/>
          <p:cNvSpPr>
            <a:spLocks noGrp="1"/>
          </p:cNvSpPr>
          <p:nvPr>
            <p:ph type="sldNum" sz="quarter" idx="5"/>
          </p:nvPr>
        </p:nvSpPr>
        <p:spPr/>
        <p:txBody>
          <a:bodyPr/>
          <a:lstStyle/>
          <a:p>
            <a:fld id="{7DD1B267-9ADE-44C8-A4FE-449E4F7A48A8}" type="slidenum">
              <a:rPr lang="en-US" smtClean="0"/>
              <a:t>45</a:t>
            </a:fld>
            <a:endParaRPr lang="en-US"/>
          </a:p>
        </p:txBody>
      </p:sp>
    </p:spTree>
    <p:extLst>
      <p:ext uri="{BB962C8B-B14F-4D97-AF65-F5344CB8AC3E}">
        <p14:creationId xmlns:p14="http://schemas.microsoft.com/office/powerpoint/2010/main" val="407522162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last component of a function is its environment. This is not something you need to understand deeply when you first start writing functions. However, it’s important to know a little bit about environments because they are crucial to how functions work. The environment of a function controls how R finds the value associated with a name. For example, take this function: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many programming languages, this would be an error, because </a:t>
            </a:r>
            <a:r>
              <a:rPr lang="en-US" dirty="0"/>
              <a:t>y</a:t>
            </a:r>
            <a:r>
              <a:rPr lang="en-US" sz="1200" b="0" i="0" kern="1200" dirty="0">
                <a:solidFill>
                  <a:schemeClr val="tx1"/>
                </a:solidFill>
                <a:effectLst/>
                <a:latin typeface="+mn-lt"/>
                <a:ea typeface="+mn-ea"/>
                <a:cs typeface="+mn-cs"/>
              </a:rPr>
              <a:t> is not defined inside the function. In R, this is valid code because R uses rules called </a:t>
            </a:r>
            <a:r>
              <a:rPr lang="en-US" sz="1200" b="1" i="0" kern="1200" dirty="0">
                <a:solidFill>
                  <a:schemeClr val="tx1"/>
                </a:solidFill>
                <a:effectLst/>
                <a:latin typeface="+mn-lt"/>
                <a:ea typeface="+mn-ea"/>
                <a:cs typeface="+mn-cs"/>
              </a:rPr>
              <a:t>lexical scoping</a:t>
            </a:r>
            <a:r>
              <a:rPr lang="en-US" sz="1200" b="0" i="0" kern="1200" dirty="0">
                <a:solidFill>
                  <a:schemeClr val="tx1"/>
                </a:solidFill>
                <a:effectLst/>
                <a:latin typeface="+mn-lt"/>
                <a:ea typeface="+mn-ea"/>
                <a:cs typeface="+mn-cs"/>
              </a:rPr>
              <a:t> to find the value associated with a name. Since </a:t>
            </a:r>
            <a:r>
              <a:rPr lang="en-US" dirty="0"/>
              <a:t>y</a:t>
            </a:r>
            <a:r>
              <a:rPr lang="en-US" sz="1200" b="0" i="0" kern="1200" dirty="0">
                <a:solidFill>
                  <a:schemeClr val="tx1"/>
                </a:solidFill>
                <a:effectLst/>
                <a:latin typeface="+mn-lt"/>
                <a:ea typeface="+mn-ea"/>
                <a:cs typeface="+mn-cs"/>
              </a:rPr>
              <a:t> is not defined inside the function, R will look in the </a:t>
            </a:r>
            <a:r>
              <a:rPr lang="en-US" sz="1200" b="1" i="0" kern="1200" dirty="0">
                <a:solidFill>
                  <a:schemeClr val="tx1"/>
                </a:solidFill>
                <a:effectLst/>
                <a:latin typeface="+mn-lt"/>
                <a:ea typeface="+mn-ea"/>
                <a:cs typeface="+mn-cs"/>
              </a:rPr>
              <a:t>environment</a:t>
            </a:r>
            <a:r>
              <a:rPr lang="en-US" sz="1200" b="0" i="0" kern="1200" dirty="0">
                <a:solidFill>
                  <a:schemeClr val="tx1"/>
                </a:solidFill>
                <a:effectLst/>
                <a:latin typeface="+mn-lt"/>
                <a:ea typeface="+mn-ea"/>
                <a:cs typeface="+mn-cs"/>
              </a:rPr>
              <a:t> where the function was defined:</a:t>
            </a:r>
            <a:endParaRPr lang="en-US" dirty="0"/>
          </a:p>
        </p:txBody>
      </p:sp>
      <p:sp>
        <p:nvSpPr>
          <p:cNvPr id="4" name="Slide Number Placeholder 3"/>
          <p:cNvSpPr>
            <a:spLocks noGrp="1"/>
          </p:cNvSpPr>
          <p:nvPr>
            <p:ph type="sldNum" sz="quarter" idx="5"/>
          </p:nvPr>
        </p:nvSpPr>
        <p:spPr/>
        <p:txBody>
          <a:bodyPr/>
          <a:lstStyle/>
          <a:p>
            <a:fld id="{7DD1B267-9ADE-44C8-A4FE-449E4F7A48A8}" type="slidenum">
              <a:rPr lang="en-US" smtClean="0"/>
              <a:t>46</a:t>
            </a:fld>
            <a:endParaRPr lang="en-US"/>
          </a:p>
        </p:txBody>
      </p:sp>
    </p:spTree>
    <p:extLst>
      <p:ext uri="{BB962C8B-B14F-4D97-AF65-F5344CB8AC3E}">
        <p14:creationId xmlns:p14="http://schemas.microsoft.com/office/powerpoint/2010/main" val="159310276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Since </a:t>
            </a:r>
            <a:r>
              <a:rPr lang="en-US" dirty="0"/>
              <a:t>y</a:t>
            </a:r>
            <a:r>
              <a:rPr lang="en-US" sz="1200" b="0" i="0" kern="1200" dirty="0">
                <a:solidFill>
                  <a:schemeClr val="tx1"/>
                </a:solidFill>
                <a:effectLst/>
                <a:latin typeface="+mn-lt"/>
                <a:ea typeface="+mn-ea"/>
                <a:cs typeface="+mn-cs"/>
              </a:rPr>
              <a:t> is not defined inside the function, R will look in the </a:t>
            </a:r>
            <a:r>
              <a:rPr lang="en-US" sz="1200" b="1" i="0" kern="1200" dirty="0">
                <a:solidFill>
                  <a:schemeClr val="tx1"/>
                </a:solidFill>
                <a:effectLst/>
                <a:latin typeface="+mn-lt"/>
                <a:ea typeface="+mn-ea"/>
                <a:cs typeface="+mn-cs"/>
              </a:rPr>
              <a:t>environment</a:t>
            </a:r>
            <a:r>
              <a:rPr lang="en-US" sz="1200" b="0" i="0" kern="1200" dirty="0">
                <a:solidFill>
                  <a:schemeClr val="tx1"/>
                </a:solidFill>
                <a:effectLst/>
                <a:latin typeface="+mn-lt"/>
                <a:ea typeface="+mn-ea"/>
                <a:cs typeface="+mn-cs"/>
              </a:rPr>
              <a:t> where the function was defined: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a:t>
            </a:r>
            <a:r>
              <a:rPr lang="en-US" sz="1200" b="0" i="0" kern="1200" dirty="0" err="1">
                <a:solidFill>
                  <a:schemeClr val="tx1"/>
                </a:solidFill>
                <a:effectLst/>
                <a:latin typeface="+mn-lt"/>
                <a:ea typeface="+mn-ea"/>
                <a:cs typeface="+mn-cs"/>
              </a:rPr>
              <a:t>behaviour</a:t>
            </a:r>
            <a:r>
              <a:rPr lang="en-US" sz="1200" b="0" i="0" kern="1200" dirty="0">
                <a:solidFill>
                  <a:schemeClr val="tx1"/>
                </a:solidFill>
                <a:effectLst/>
                <a:latin typeface="+mn-lt"/>
                <a:ea typeface="+mn-ea"/>
                <a:cs typeface="+mn-cs"/>
              </a:rPr>
              <a:t> seems like a recipe for bugs, and indeed you should avoid creating functions like this deliberately, but by and large it doesn’t cause too many problems (especially if you regularly restart R to get to a clean slate).</a:t>
            </a:r>
            <a:endParaRPr lang="en-US" dirty="0"/>
          </a:p>
        </p:txBody>
      </p:sp>
      <p:sp>
        <p:nvSpPr>
          <p:cNvPr id="4" name="Slide Number Placeholder 3"/>
          <p:cNvSpPr>
            <a:spLocks noGrp="1"/>
          </p:cNvSpPr>
          <p:nvPr>
            <p:ph type="sldNum" sz="quarter" idx="5"/>
          </p:nvPr>
        </p:nvSpPr>
        <p:spPr/>
        <p:txBody>
          <a:bodyPr/>
          <a:lstStyle/>
          <a:p>
            <a:fld id="{7DD1B267-9ADE-44C8-A4FE-449E4F7A48A8}" type="slidenum">
              <a:rPr lang="en-US" smtClean="0"/>
              <a:t>47</a:t>
            </a:fld>
            <a:endParaRPr lang="en-US"/>
          </a:p>
        </p:txBody>
      </p:sp>
    </p:spTree>
    <p:extLst>
      <p:ext uri="{BB962C8B-B14F-4D97-AF65-F5344CB8AC3E}">
        <p14:creationId xmlns:p14="http://schemas.microsoft.com/office/powerpoint/2010/main" val="176091886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advantage of this behavior is that from a language standpoint it allows R to be very consistent. Every name is looked up using the same set of rules. For </a:t>
            </a:r>
            <a:r>
              <a:rPr lang="en-US" dirty="0"/>
              <a:t>f()</a:t>
            </a:r>
            <a:r>
              <a:rPr lang="en-US" sz="1200" b="0" i="0" kern="1200" dirty="0">
                <a:solidFill>
                  <a:schemeClr val="tx1"/>
                </a:solidFill>
                <a:effectLst/>
                <a:latin typeface="+mn-lt"/>
                <a:ea typeface="+mn-ea"/>
                <a:cs typeface="+mn-cs"/>
              </a:rPr>
              <a:t> that includes the behavior of two things that you might not expect: </a:t>
            </a:r>
            <a:r>
              <a:rPr lang="en-US" dirty="0"/>
              <a:t>{</a:t>
            </a:r>
            <a:r>
              <a:rPr lang="en-US" sz="1200" b="0" i="0" kern="1200" dirty="0">
                <a:solidFill>
                  <a:schemeClr val="tx1"/>
                </a:solidFill>
                <a:effectLst/>
                <a:latin typeface="+mn-lt"/>
                <a:ea typeface="+mn-ea"/>
                <a:cs typeface="+mn-cs"/>
              </a:rPr>
              <a:t> and </a:t>
            </a:r>
            <a:r>
              <a:rPr lang="en-US" dirty="0"/>
              <a:t>+</a:t>
            </a:r>
            <a:r>
              <a:rPr lang="en-US" sz="1200" b="0" i="0" kern="1200" dirty="0">
                <a:solidFill>
                  <a:schemeClr val="tx1"/>
                </a:solidFill>
                <a:effectLst/>
                <a:latin typeface="+mn-lt"/>
                <a:ea typeface="+mn-ea"/>
                <a:cs typeface="+mn-cs"/>
              </a:rPr>
              <a:t>. This allows you to do devious things like: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is a common phenomenon in R. R places few limits on your power. You can do many things that you can’t do in other programming languages. You can do many things that 99% of the time are extremely ill-advised (like overriding how addition works!). But this power and flexibility is what makes tools like ggplot2 and </a:t>
            </a:r>
            <a:r>
              <a:rPr lang="en-US" sz="1200" b="0" i="0" kern="1200" dirty="0" err="1">
                <a:solidFill>
                  <a:schemeClr val="tx1"/>
                </a:solidFill>
                <a:effectLst/>
                <a:latin typeface="+mn-lt"/>
                <a:ea typeface="+mn-ea"/>
                <a:cs typeface="+mn-cs"/>
              </a:rPr>
              <a:t>dplyr</a:t>
            </a:r>
            <a:r>
              <a:rPr lang="en-US" sz="1200" b="0" i="0" kern="1200" dirty="0">
                <a:solidFill>
                  <a:schemeClr val="tx1"/>
                </a:solidFill>
                <a:effectLst/>
                <a:latin typeface="+mn-lt"/>
                <a:ea typeface="+mn-ea"/>
                <a:cs typeface="+mn-cs"/>
              </a:rPr>
              <a:t> possible. Learning how to make best use of this flexibility is beyond the scope of this book, but you can read about in </a:t>
            </a:r>
            <a:r>
              <a:rPr lang="en-US" sz="1200" b="0" i="1" u="none" strike="noStrike" kern="1200" dirty="0">
                <a:solidFill>
                  <a:schemeClr val="tx1"/>
                </a:solidFill>
                <a:effectLst/>
                <a:latin typeface="+mn-lt"/>
                <a:ea typeface="+mn-ea"/>
                <a:cs typeface="+mn-cs"/>
                <a:hlinkClick r:id="rId3"/>
              </a:rPr>
              <a:t>Advanced R</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7DD1B267-9ADE-44C8-A4FE-449E4F7A48A8}" type="slidenum">
              <a:rPr lang="en-US" smtClean="0"/>
              <a:t>48</a:t>
            </a:fld>
            <a:endParaRPr lang="en-US"/>
          </a:p>
        </p:txBody>
      </p:sp>
    </p:spTree>
    <p:extLst>
      <p:ext uri="{BB962C8B-B14F-4D97-AF65-F5344CB8AC3E}">
        <p14:creationId xmlns:p14="http://schemas.microsoft.com/office/powerpoint/2010/main" val="2846850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Pulling out intermediate calculations into named variables is a good practice because it makes it more clear what the code is doing. Now that I’ve simplified the code, and checked that it still works, I can turn it into a function:</a:t>
            </a:r>
            <a:endParaRPr lang="en-US" dirty="0"/>
          </a:p>
        </p:txBody>
      </p:sp>
      <p:sp>
        <p:nvSpPr>
          <p:cNvPr id="4" name="Slide Number Placeholder 3"/>
          <p:cNvSpPr>
            <a:spLocks noGrp="1"/>
          </p:cNvSpPr>
          <p:nvPr>
            <p:ph type="sldNum" sz="quarter" idx="5"/>
          </p:nvPr>
        </p:nvSpPr>
        <p:spPr/>
        <p:txBody>
          <a:bodyPr/>
          <a:lstStyle/>
          <a:p>
            <a:fld id="{7DD1B267-9ADE-44C8-A4FE-449E4F7A48A8}" type="slidenum">
              <a:rPr lang="en-US" smtClean="0"/>
              <a:t>5</a:t>
            </a:fld>
            <a:endParaRPr lang="en-US"/>
          </a:p>
        </p:txBody>
      </p:sp>
    </p:spTree>
    <p:extLst>
      <p:ext uri="{BB962C8B-B14F-4D97-AF65-F5344CB8AC3E}">
        <p14:creationId xmlns:p14="http://schemas.microsoft.com/office/powerpoint/2010/main" val="1657028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There are three key steps to creating a new function:</a:t>
            </a:r>
          </a:p>
          <a:p>
            <a:pPr marL="228600" indent="-228600">
              <a:buFont typeface="+mj-lt"/>
              <a:buAutoNum type="arabicPeriod"/>
            </a:pPr>
            <a:r>
              <a:rPr lang="en-US" sz="1200" b="0" i="0" kern="1200" dirty="0">
                <a:solidFill>
                  <a:schemeClr val="tx1"/>
                </a:solidFill>
                <a:effectLst/>
                <a:latin typeface="+mn-lt"/>
                <a:ea typeface="+mn-ea"/>
                <a:cs typeface="+mn-cs"/>
              </a:rPr>
              <a:t>You need to pick a </a:t>
            </a:r>
            <a:r>
              <a:rPr lang="en-US" sz="1200" b="1" i="0" kern="1200" dirty="0">
                <a:solidFill>
                  <a:schemeClr val="tx1"/>
                </a:solidFill>
                <a:effectLst/>
                <a:latin typeface="+mn-lt"/>
                <a:ea typeface="+mn-ea"/>
                <a:cs typeface="+mn-cs"/>
              </a:rPr>
              <a:t>name</a:t>
            </a:r>
            <a:r>
              <a:rPr lang="en-US" sz="1200" b="0" i="0" kern="1200" dirty="0">
                <a:solidFill>
                  <a:schemeClr val="tx1"/>
                </a:solidFill>
                <a:effectLst/>
                <a:latin typeface="+mn-lt"/>
                <a:ea typeface="+mn-ea"/>
                <a:cs typeface="+mn-cs"/>
              </a:rPr>
              <a:t> for the function. Here I’ve used rescale01 because this function rescales a vector to lie between 0 and 1.</a:t>
            </a:r>
          </a:p>
          <a:p>
            <a:pPr marL="228600" indent="-228600">
              <a:buFont typeface="+mj-lt"/>
              <a:buAutoNum type="arabicPeriod"/>
            </a:pPr>
            <a:r>
              <a:rPr lang="en-US" sz="1200" b="0" i="0" kern="1200" dirty="0">
                <a:solidFill>
                  <a:schemeClr val="tx1"/>
                </a:solidFill>
                <a:effectLst/>
                <a:latin typeface="+mn-lt"/>
                <a:ea typeface="+mn-ea"/>
                <a:cs typeface="+mn-cs"/>
              </a:rPr>
              <a:t>You list the inputs, or </a:t>
            </a:r>
            <a:r>
              <a:rPr lang="en-US" sz="1200" b="1" i="0" kern="1200" dirty="0">
                <a:solidFill>
                  <a:schemeClr val="tx1"/>
                </a:solidFill>
                <a:effectLst/>
                <a:latin typeface="+mn-lt"/>
                <a:ea typeface="+mn-ea"/>
                <a:cs typeface="+mn-cs"/>
              </a:rPr>
              <a:t>arguments</a:t>
            </a:r>
            <a:r>
              <a:rPr lang="en-US" sz="1200" b="0" i="0" kern="1200" dirty="0">
                <a:solidFill>
                  <a:schemeClr val="tx1"/>
                </a:solidFill>
                <a:effectLst/>
                <a:latin typeface="+mn-lt"/>
                <a:ea typeface="+mn-ea"/>
                <a:cs typeface="+mn-cs"/>
              </a:rPr>
              <a:t>, to the function inside function. Here we have just one argument. If we had more the call would look like function(x, y, z).</a:t>
            </a:r>
          </a:p>
          <a:p>
            <a:pPr marL="228600" indent="-228600">
              <a:buFont typeface="+mj-lt"/>
              <a:buAutoNum type="arabicPeriod"/>
            </a:pPr>
            <a:r>
              <a:rPr lang="en-US" sz="1200" b="0" i="0" kern="1200" dirty="0">
                <a:solidFill>
                  <a:schemeClr val="tx1"/>
                </a:solidFill>
                <a:effectLst/>
                <a:latin typeface="+mn-lt"/>
                <a:ea typeface="+mn-ea"/>
                <a:cs typeface="+mn-cs"/>
              </a:rPr>
              <a:t>You place the code you have developed in </a:t>
            </a:r>
            <a:r>
              <a:rPr lang="en-US" sz="1200" b="1" i="0" kern="1200" dirty="0">
                <a:solidFill>
                  <a:schemeClr val="tx1"/>
                </a:solidFill>
                <a:effectLst/>
                <a:latin typeface="+mn-lt"/>
                <a:ea typeface="+mn-ea"/>
                <a:cs typeface="+mn-cs"/>
              </a:rPr>
              <a:t>body</a:t>
            </a:r>
            <a:r>
              <a:rPr lang="en-US" sz="1200" b="0" i="0" kern="1200" dirty="0">
                <a:solidFill>
                  <a:schemeClr val="tx1"/>
                </a:solidFill>
                <a:effectLst/>
                <a:latin typeface="+mn-lt"/>
                <a:ea typeface="+mn-ea"/>
                <a:cs typeface="+mn-cs"/>
              </a:rPr>
              <a:t> of the function, a { block that immediately follows function(...).</a:t>
            </a:r>
          </a:p>
          <a:p>
            <a:pPr marL="228600" indent="-228600">
              <a:buFont typeface="+mj-lt"/>
              <a:buAutoNum type="arabicPeriod"/>
            </a:pPr>
            <a:endParaRPr lang="en-US" sz="1200" b="0" i="0" kern="1200" dirty="0">
              <a:solidFill>
                <a:schemeClr val="tx1"/>
              </a:solidFill>
              <a:effectLst/>
              <a:latin typeface="+mn-lt"/>
              <a:ea typeface="+mn-ea"/>
              <a:cs typeface="+mn-cs"/>
            </a:endParaRPr>
          </a:p>
          <a:p>
            <a:pPr marL="0" indent="0">
              <a:buFont typeface="+mj-lt"/>
              <a:buNone/>
            </a:pPr>
            <a:r>
              <a:rPr lang="en-US" sz="1200" b="0" i="0" kern="1200" dirty="0">
                <a:solidFill>
                  <a:schemeClr val="tx1"/>
                </a:solidFill>
                <a:effectLst/>
                <a:latin typeface="+mn-lt"/>
                <a:ea typeface="+mn-ea"/>
                <a:cs typeface="+mn-cs"/>
              </a:rPr>
              <a:t>Note the overall process: I only made the function after I’d figured out how to make it work with a simple input. It’s easier to start with working code and turn it into a function; it’s harder to create a function and then try to make it work.</a:t>
            </a:r>
          </a:p>
          <a:p>
            <a:endParaRPr lang="en-US" dirty="0"/>
          </a:p>
        </p:txBody>
      </p:sp>
      <p:sp>
        <p:nvSpPr>
          <p:cNvPr id="4" name="Slide Number Placeholder 3"/>
          <p:cNvSpPr>
            <a:spLocks noGrp="1"/>
          </p:cNvSpPr>
          <p:nvPr>
            <p:ph type="sldNum" sz="quarter" idx="5"/>
          </p:nvPr>
        </p:nvSpPr>
        <p:spPr/>
        <p:txBody>
          <a:bodyPr/>
          <a:lstStyle/>
          <a:p>
            <a:fld id="{7DD1B267-9ADE-44C8-A4FE-449E4F7A48A8}" type="slidenum">
              <a:rPr lang="en-US" smtClean="0"/>
              <a:t>6</a:t>
            </a:fld>
            <a:endParaRPr lang="en-US"/>
          </a:p>
        </p:txBody>
      </p:sp>
    </p:spTree>
    <p:extLst>
      <p:ext uri="{BB962C8B-B14F-4D97-AF65-F5344CB8AC3E}">
        <p14:creationId xmlns:p14="http://schemas.microsoft.com/office/powerpoint/2010/main" val="2363996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At this point it’s a good idea to check your function with a few different inputs: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As you write more and more functions you’ll eventually want to convert these informal, interactive tests into formal, automated tests. That process is called unit testing. Unfortunately, it’s beyond the scope of this book, but you can learn about it in </a:t>
            </a:r>
            <a:r>
              <a:rPr lang="en-US" sz="1200" b="0" i="0" u="none" strike="noStrike" kern="1200" dirty="0">
                <a:solidFill>
                  <a:schemeClr val="tx1"/>
                </a:solidFill>
                <a:effectLst/>
                <a:latin typeface="+mn-lt"/>
                <a:ea typeface="+mn-ea"/>
                <a:cs typeface="+mn-cs"/>
                <a:hlinkClick r:id="rId3"/>
              </a:rPr>
              <a:t>http://r-pkgs.had.co.nz/tests.html</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7DD1B267-9ADE-44C8-A4FE-449E4F7A48A8}" type="slidenum">
              <a:rPr lang="en-US" smtClean="0"/>
              <a:t>7</a:t>
            </a:fld>
            <a:endParaRPr lang="en-US"/>
          </a:p>
        </p:txBody>
      </p:sp>
    </p:spTree>
    <p:extLst>
      <p:ext uri="{BB962C8B-B14F-4D97-AF65-F5344CB8AC3E}">
        <p14:creationId xmlns:p14="http://schemas.microsoft.com/office/powerpoint/2010/main" val="2622072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We can simplify the original example now that we have a function: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Compared to the original, this code is easier to understand and we’ve eliminated one class of copy-and-paste errors. There is still quite a bit of duplication since we’re doing the same thing to multiple columns. We’ll learn how to eliminate that duplication in </a:t>
            </a:r>
            <a:r>
              <a:rPr lang="en-US" sz="1200" b="0" i="0" u="none" strike="noStrike" kern="1200" dirty="0">
                <a:solidFill>
                  <a:schemeClr val="tx1"/>
                </a:solidFill>
                <a:effectLst/>
                <a:latin typeface="+mn-lt"/>
                <a:ea typeface="+mn-ea"/>
                <a:cs typeface="+mn-cs"/>
              </a:rPr>
              <a:t>iteration</a:t>
            </a:r>
            <a:r>
              <a:rPr lang="en-US" sz="1200" b="0" i="0" kern="1200" dirty="0">
                <a:solidFill>
                  <a:schemeClr val="tx1"/>
                </a:solidFill>
                <a:effectLst/>
                <a:latin typeface="+mn-lt"/>
                <a:ea typeface="+mn-ea"/>
                <a:cs typeface="+mn-cs"/>
              </a:rPr>
              <a:t>, once you’ve learned more about R’s data structures in </a:t>
            </a:r>
            <a:r>
              <a:rPr lang="en-US" sz="1200" b="0" i="0" u="none" strike="noStrike" kern="1200" dirty="0">
                <a:solidFill>
                  <a:schemeClr val="tx1"/>
                </a:solidFill>
                <a:effectLst/>
                <a:latin typeface="+mn-lt"/>
                <a:ea typeface="+mn-ea"/>
                <a:cs typeface="+mn-cs"/>
              </a:rPr>
              <a:t>vectors</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7DD1B267-9ADE-44C8-A4FE-449E4F7A48A8}" type="slidenum">
              <a:rPr lang="en-US" smtClean="0"/>
              <a:t>8</a:t>
            </a:fld>
            <a:endParaRPr lang="en-US"/>
          </a:p>
        </p:txBody>
      </p:sp>
    </p:spTree>
    <p:extLst>
      <p:ext uri="{BB962C8B-B14F-4D97-AF65-F5344CB8AC3E}">
        <p14:creationId xmlns:p14="http://schemas.microsoft.com/office/powerpoint/2010/main" val="2577145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Another advantage of functions is that if our requirements change, we only need to make the change in one place. For example, we might discover that some of our variables include infinite values, and </a:t>
            </a:r>
            <a:r>
              <a:rPr lang="en-US" dirty="0"/>
              <a:t>rescale01()</a:t>
            </a:r>
            <a:r>
              <a:rPr lang="en-US" sz="1200" b="0" i="0" kern="1200" dirty="0">
                <a:solidFill>
                  <a:schemeClr val="tx1"/>
                </a:solidFill>
                <a:effectLst/>
                <a:latin typeface="+mn-lt"/>
                <a:ea typeface="+mn-ea"/>
                <a:cs typeface="+mn-cs"/>
              </a:rPr>
              <a:t> fails: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Because we’ve extracted the code into a function, we only need to make the fix in one place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is an important part of the “do not repeat yourself” (or DRY) principle. The more repetition you have in your code, the more places you need to remember to update when things change (and they always do!), and the more likely you are to create bugs over time.</a:t>
            </a:r>
            <a:endParaRPr lang="en-US" dirty="0"/>
          </a:p>
        </p:txBody>
      </p:sp>
      <p:sp>
        <p:nvSpPr>
          <p:cNvPr id="4" name="Slide Number Placeholder 3"/>
          <p:cNvSpPr>
            <a:spLocks noGrp="1"/>
          </p:cNvSpPr>
          <p:nvPr>
            <p:ph type="sldNum" sz="quarter" idx="5"/>
          </p:nvPr>
        </p:nvSpPr>
        <p:spPr/>
        <p:txBody>
          <a:bodyPr/>
          <a:lstStyle/>
          <a:p>
            <a:fld id="{7DD1B267-9ADE-44C8-A4FE-449E4F7A48A8}" type="slidenum">
              <a:rPr lang="en-US" smtClean="0"/>
              <a:t>9</a:t>
            </a:fld>
            <a:endParaRPr lang="en-US"/>
          </a:p>
        </p:txBody>
      </p:sp>
    </p:spTree>
    <p:extLst>
      <p:ext uri="{BB962C8B-B14F-4D97-AF65-F5344CB8AC3E}">
        <p14:creationId xmlns:p14="http://schemas.microsoft.com/office/powerpoint/2010/main" val="2022992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3/15/2020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3/15/2020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3/15/2020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3/15/2020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3/15/2020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3/15/2020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3/15/2020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3/15/2020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3/15/2020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3/15/2020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3/15/2020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3/15/2020</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adv-r.had.co.nz/Functions.html#lazy-evaluation"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r-pkgs.had.co.nz/tests.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C1059A-9657-4386-842E-FD8D7B4E5799}"/>
              </a:ext>
            </a:extLst>
          </p:cNvPr>
          <p:cNvSpPr>
            <a:spLocks noGrp="1"/>
          </p:cNvSpPr>
          <p:nvPr>
            <p:ph type="title"/>
          </p:nvPr>
        </p:nvSpPr>
        <p:spPr/>
        <p:txBody>
          <a:bodyPr/>
          <a:lstStyle/>
          <a:p>
            <a:r>
              <a:rPr lang="en-US" dirty="0"/>
              <a:t>functions</a:t>
            </a:r>
          </a:p>
        </p:txBody>
      </p:sp>
      <p:sp>
        <p:nvSpPr>
          <p:cNvPr id="6" name="Text Placeholder 5">
            <a:extLst>
              <a:ext uri="{FF2B5EF4-FFF2-40B4-BE49-F238E27FC236}">
                <a16:creationId xmlns:a16="http://schemas.microsoft.com/office/drawing/2014/main" id="{7A206AAD-0635-4866-A66D-C30D95A6A3ED}"/>
              </a:ext>
            </a:extLst>
          </p:cNvPr>
          <p:cNvSpPr>
            <a:spLocks noGrp="1"/>
          </p:cNvSpPr>
          <p:nvPr>
            <p:ph type="body" sz="half" idx="2"/>
          </p:nvPr>
        </p:nvSpPr>
        <p:spPr/>
        <p:txBody>
          <a:bodyPr/>
          <a:lstStyle/>
          <a:p>
            <a:r>
              <a:rPr lang="en-US" dirty="0">
                <a:solidFill>
                  <a:schemeClr val="accent1"/>
                </a:solidFill>
              </a:rPr>
              <a:t>STA 4233 </a:t>
            </a:r>
            <a:r>
              <a:rPr lang="en-US" dirty="0"/>
              <a:t>Introduction to Programming and Data Management in R</a:t>
            </a:r>
          </a:p>
        </p:txBody>
      </p:sp>
      <p:pic>
        <p:nvPicPr>
          <p:cNvPr id="7" name="Picture 2" descr="Image result for r programming">
            <a:extLst>
              <a:ext uri="{FF2B5EF4-FFF2-40B4-BE49-F238E27FC236}">
                <a16:creationId xmlns:a16="http://schemas.microsoft.com/office/drawing/2014/main" id="{95471ACB-AF27-416D-B224-65CFCE44B4A0}"/>
              </a:ext>
            </a:extLst>
          </p:cNvPr>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t="16784" b="16784"/>
          <a:stretch>
            <a:fillRect/>
          </a:stretch>
        </p:blipFill>
        <p:spPr bwMode="auto">
          <a:xfrm>
            <a:off x="0" y="0"/>
            <a:ext cx="12188825"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0873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422FCAE-4472-4FC0-B5BB-37E5C995F7E1}"/>
              </a:ext>
            </a:extLst>
          </p:cNvPr>
          <p:cNvPicPr>
            <a:picLocks noChangeAspect="1"/>
          </p:cNvPicPr>
          <p:nvPr/>
        </p:nvPicPr>
        <p:blipFill>
          <a:blip r:embed="rId3"/>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3C114471-3A70-4245-B42A-13419078878C}"/>
              </a:ext>
            </a:extLst>
          </p:cNvPr>
          <p:cNvSpPr/>
          <p:nvPr/>
        </p:nvSpPr>
        <p:spPr>
          <a:xfrm>
            <a:off x="0" y="0"/>
            <a:ext cx="12192000" cy="6858000"/>
          </a:xfrm>
          <a:prstGeom prst="rect">
            <a:avLst/>
          </a:prstGeom>
          <a:solidFill>
            <a:srgbClr val="1CADE4">
              <a:alpha val="6588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7053614E-52BF-470A-B766-E86C5AE67DE6}"/>
              </a:ext>
            </a:extLst>
          </p:cNvPr>
          <p:cNvSpPr txBox="1">
            <a:spLocks/>
          </p:cNvSpPr>
          <p:nvPr/>
        </p:nvSpPr>
        <p:spPr>
          <a:xfrm>
            <a:off x="1235964" y="5358384"/>
            <a:ext cx="9720072" cy="149961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solidFill>
                  <a:schemeClr val="bg1"/>
                </a:solidFill>
              </a:rPr>
              <a:t>Demo When should you write a function?</a:t>
            </a:r>
          </a:p>
        </p:txBody>
      </p:sp>
    </p:spTree>
    <p:extLst>
      <p:ext uri="{BB962C8B-B14F-4D97-AF65-F5344CB8AC3E}">
        <p14:creationId xmlns:p14="http://schemas.microsoft.com/office/powerpoint/2010/main" val="1471522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DCC92-2D86-4085-A118-F6D160D3B516}"/>
              </a:ext>
            </a:extLst>
          </p:cNvPr>
          <p:cNvSpPr>
            <a:spLocks noGrp="1"/>
          </p:cNvSpPr>
          <p:nvPr>
            <p:ph type="title"/>
          </p:nvPr>
        </p:nvSpPr>
        <p:spPr/>
        <p:txBody>
          <a:bodyPr>
            <a:normAutofit/>
          </a:bodyPr>
          <a:lstStyle/>
          <a:p>
            <a:r>
              <a:rPr lang="en-US" dirty="0"/>
              <a:t>Functions are for humans and computers</a:t>
            </a:r>
          </a:p>
        </p:txBody>
      </p:sp>
      <p:sp>
        <p:nvSpPr>
          <p:cNvPr id="4" name="Rectangle 1">
            <a:extLst>
              <a:ext uri="{FF2B5EF4-FFF2-40B4-BE49-F238E27FC236}">
                <a16:creationId xmlns:a16="http://schemas.microsoft.com/office/drawing/2014/main" id="{AAB45F1E-B274-4499-B78D-777DD8C4E4DD}"/>
              </a:ext>
            </a:extLst>
          </p:cNvPr>
          <p:cNvSpPr>
            <a:spLocks noChangeArrowheads="1"/>
          </p:cNvSpPr>
          <p:nvPr/>
        </p:nvSpPr>
        <p:spPr bwMode="auto">
          <a:xfrm>
            <a:off x="956533" y="2084832"/>
            <a:ext cx="9787667" cy="332398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 Too short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nsolas" panose="020B0609020204030204" pitchFamily="49" charset="0"/>
              </a:rPr>
              <a:t>f</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 Not a verb, or descriptive</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my_awesome_function</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 Long, but clear</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impute_missing</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collapse_years</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31081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E8BDA-6DBF-45B6-8955-CED5CDAA6517}"/>
              </a:ext>
            </a:extLst>
          </p:cNvPr>
          <p:cNvSpPr>
            <a:spLocks noGrp="1"/>
          </p:cNvSpPr>
          <p:nvPr>
            <p:ph type="title"/>
          </p:nvPr>
        </p:nvSpPr>
        <p:spPr/>
        <p:txBody>
          <a:bodyPr/>
          <a:lstStyle/>
          <a:p>
            <a:r>
              <a:rPr lang="en-US" dirty="0"/>
              <a:t>Be consistent</a:t>
            </a:r>
          </a:p>
        </p:txBody>
      </p:sp>
      <p:sp>
        <p:nvSpPr>
          <p:cNvPr id="4" name="Rectangle 1">
            <a:extLst>
              <a:ext uri="{FF2B5EF4-FFF2-40B4-BE49-F238E27FC236}">
                <a16:creationId xmlns:a16="http://schemas.microsoft.com/office/drawing/2014/main" id="{F4FF3CD6-98AB-4EB3-A9CA-E164BD04AA1C}"/>
              </a:ext>
            </a:extLst>
          </p:cNvPr>
          <p:cNvSpPr>
            <a:spLocks noGrp="1" noChangeArrowheads="1"/>
          </p:cNvSpPr>
          <p:nvPr>
            <p:ph idx="1"/>
          </p:nvPr>
        </p:nvSpPr>
        <p:spPr bwMode="auto">
          <a:xfrm>
            <a:off x="1024128" y="2321004"/>
            <a:ext cx="5097549" cy="110799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 Never do this!</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4183C4"/>
                </a:solidFill>
                <a:effectLst/>
                <a:latin typeface="Consolas" panose="020B0609020204030204" pitchFamily="49" charset="0"/>
              </a:rPr>
              <a:t>col_mins</a:t>
            </a:r>
            <a:r>
              <a:rPr kumimoji="0" lang="en-US" altLang="en-US" sz="2400" b="0" i="0" u="none" strike="noStrike" cap="none" normalizeH="0" baseline="0" dirty="0">
                <a:ln>
                  <a:noFill/>
                </a:ln>
                <a:solidFill>
                  <a:srgbClr val="4183C4"/>
                </a:solidFill>
                <a:effectLst/>
                <a:latin typeface="Consolas" panose="020B0609020204030204" pitchFamily="49" charset="0"/>
              </a:rPr>
              <a:t>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function</a:t>
            </a:r>
            <a:r>
              <a:rPr kumimoji="0" lang="en-US" altLang="en-US" sz="2400" b="0" i="0" u="none" strike="noStrike" cap="none" normalizeH="0" baseline="0" dirty="0">
                <a:ln>
                  <a:noFill/>
                </a:ln>
                <a:solidFill>
                  <a:srgbClr val="4183C4"/>
                </a:solidFill>
                <a:effectLst/>
                <a:latin typeface="Consolas" panose="020B0609020204030204" pitchFamily="49" charset="0"/>
              </a:rPr>
              <a:t>(x, y) {}</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4183C4"/>
                </a:solidFill>
                <a:effectLst/>
                <a:latin typeface="Consolas" panose="020B0609020204030204" pitchFamily="49" charset="0"/>
              </a:rPr>
              <a:t>rowMaxes</a:t>
            </a:r>
            <a:r>
              <a:rPr kumimoji="0" lang="en-US" altLang="en-US" sz="2400" b="0" i="0" u="none" strike="noStrike" cap="none" normalizeH="0" baseline="0" dirty="0">
                <a:ln>
                  <a:noFill/>
                </a:ln>
                <a:solidFill>
                  <a:srgbClr val="4183C4"/>
                </a:solidFill>
                <a:effectLst/>
                <a:latin typeface="Consolas" panose="020B0609020204030204" pitchFamily="49" charset="0"/>
              </a:rPr>
              <a:t>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function</a:t>
            </a:r>
            <a:r>
              <a:rPr kumimoji="0" lang="en-US" altLang="en-US" sz="2400" b="0" i="0" u="none" strike="noStrike" cap="none" normalizeH="0" baseline="0" dirty="0">
                <a:ln>
                  <a:noFill/>
                </a:ln>
                <a:solidFill>
                  <a:srgbClr val="4183C4"/>
                </a:solidFill>
                <a:effectLst/>
                <a:latin typeface="Consolas" panose="020B0609020204030204" pitchFamily="49" charset="0"/>
              </a:rPr>
              <a:t>(y, x) {}</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01583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75402-8710-4750-98D7-EC6CED154285}"/>
              </a:ext>
            </a:extLst>
          </p:cNvPr>
          <p:cNvSpPr>
            <a:spLocks noGrp="1"/>
          </p:cNvSpPr>
          <p:nvPr>
            <p:ph type="title"/>
          </p:nvPr>
        </p:nvSpPr>
        <p:spPr/>
        <p:txBody>
          <a:bodyPr/>
          <a:lstStyle/>
          <a:p>
            <a:r>
              <a:rPr lang="en-US" dirty="0"/>
              <a:t>Be consistent</a:t>
            </a:r>
          </a:p>
        </p:txBody>
      </p:sp>
      <p:sp>
        <p:nvSpPr>
          <p:cNvPr id="4" name="Rectangle 1">
            <a:extLst>
              <a:ext uri="{FF2B5EF4-FFF2-40B4-BE49-F238E27FC236}">
                <a16:creationId xmlns:a16="http://schemas.microsoft.com/office/drawing/2014/main" id="{5AEB2B58-307A-40F3-A735-500951E79BA8}"/>
              </a:ext>
            </a:extLst>
          </p:cNvPr>
          <p:cNvSpPr>
            <a:spLocks noGrp="1" noChangeArrowheads="1"/>
          </p:cNvSpPr>
          <p:nvPr>
            <p:ph idx="1"/>
          </p:nvPr>
        </p:nvSpPr>
        <p:spPr bwMode="auto">
          <a:xfrm>
            <a:off x="1024128" y="2483287"/>
            <a:ext cx="9720072" cy="332398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 Good</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input_select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input_checkbox</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input_text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 Not so good</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select_input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checkbox_input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text_input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71685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E2CD6-7DF1-4B7E-8CA7-B1E74F77B129}"/>
              </a:ext>
            </a:extLst>
          </p:cNvPr>
          <p:cNvSpPr>
            <a:spLocks noGrp="1"/>
          </p:cNvSpPr>
          <p:nvPr>
            <p:ph type="title"/>
          </p:nvPr>
        </p:nvSpPr>
        <p:spPr/>
        <p:txBody>
          <a:bodyPr/>
          <a:lstStyle/>
          <a:p>
            <a:r>
              <a:rPr lang="en-US" dirty="0"/>
              <a:t>avoid overriding existing functions and variables</a:t>
            </a:r>
          </a:p>
        </p:txBody>
      </p:sp>
      <p:sp>
        <p:nvSpPr>
          <p:cNvPr id="4" name="Rectangle 1">
            <a:extLst>
              <a:ext uri="{FF2B5EF4-FFF2-40B4-BE49-F238E27FC236}">
                <a16:creationId xmlns:a16="http://schemas.microsoft.com/office/drawing/2014/main" id="{B3F0E01B-0FDA-41BA-8BDD-6B65F1695E7F}"/>
              </a:ext>
            </a:extLst>
          </p:cNvPr>
          <p:cNvSpPr>
            <a:spLocks noGrp="1" noChangeArrowheads="1"/>
          </p:cNvSpPr>
          <p:nvPr>
            <p:ph idx="1"/>
          </p:nvPr>
        </p:nvSpPr>
        <p:spPr bwMode="auto">
          <a:xfrm>
            <a:off x="1024128" y="2084832"/>
            <a:ext cx="9720072" cy="147732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 Don't do this!</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T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a:ln>
                  <a:noFill/>
                </a:ln>
                <a:solidFill>
                  <a:srgbClr val="007020"/>
                </a:solidFill>
                <a:effectLst/>
                <a:latin typeface="Consolas" panose="020B0609020204030204" pitchFamily="49" charset="0"/>
              </a:rPr>
              <a:t>FALSE</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c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10</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mean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function</a:t>
            </a:r>
            <a:r>
              <a:rPr kumimoji="0" lang="en-US" altLang="en-US" sz="2400" b="0" i="0" u="none" strike="noStrike" cap="none" normalizeH="0" baseline="0" dirty="0">
                <a:ln>
                  <a:noFill/>
                </a:ln>
                <a:solidFill>
                  <a:srgbClr val="4183C4"/>
                </a:solidFill>
                <a:effectLst/>
                <a:latin typeface="Consolas" panose="020B0609020204030204" pitchFamily="49" charset="0"/>
              </a:rPr>
              <a:t>(x) </a:t>
            </a:r>
            <a:r>
              <a:rPr kumimoji="0" lang="en-US" altLang="en-US" sz="2400" b="1" i="0" u="none" strike="noStrike" cap="none" normalizeH="0" baseline="0" dirty="0">
                <a:ln>
                  <a:noFill/>
                </a:ln>
                <a:solidFill>
                  <a:srgbClr val="007020"/>
                </a:solidFill>
                <a:effectLst/>
                <a:latin typeface="Consolas" panose="020B0609020204030204" pitchFamily="49" charset="0"/>
              </a:rPr>
              <a:t>sum</a:t>
            </a:r>
            <a:r>
              <a:rPr kumimoji="0" lang="en-US" altLang="en-US" sz="2400" b="0" i="0" u="none" strike="noStrike" cap="none" normalizeH="0" baseline="0" dirty="0">
                <a:ln>
                  <a:noFill/>
                </a:ln>
                <a:solidFill>
                  <a:srgbClr val="4183C4"/>
                </a:solidFill>
                <a:effectLst/>
                <a:latin typeface="Consolas" panose="020B0609020204030204" pitchFamily="49" charset="0"/>
              </a:rPr>
              <a:t>(x)</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49685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D8317-6EBB-4D46-A15A-BD27599E366F}"/>
              </a:ext>
            </a:extLst>
          </p:cNvPr>
          <p:cNvSpPr>
            <a:spLocks noGrp="1"/>
          </p:cNvSpPr>
          <p:nvPr>
            <p:ph type="title"/>
          </p:nvPr>
        </p:nvSpPr>
        <p:spPr/>
        <p:txBody>
          <a:bodyPr/>
          <a:lstStyle/>
          <a:p>
            <a:r>
              <a:rPr lang="en-US" dirty="0"/>
              <a:t>Use comments</a:t>
            </a:r>
          </a:p>
        </p:txBody>
      </p:sp>
      <p:sp>
        <p:nvSpPr>
          <p:cNvPr id="4" name="Rectangle 1">
            <a:extLst>
              <a:ext uri="{FF2B5EF4-FFF2-40B4-BE49-F238E27FC236}">
                <a16:creationId xmlns:a16="http://schemas.microsoft.com/office/drawing/2014/main" id="{3DDEAE93-D71D-4669-BC06-646278121158}"/>
              </a:ext>
            </a:extLst>
          </p:cNvPr>
          <p:cNvSpPr>
            <a:spLocks noGrp="1" noChangeArrowheads="1"/>
          </p:cNvSpPr>
          <p:nvPr>
            <p:ph idx="1"/>
          </p:nvPr>
        </p:nvSpPr>
        <p:spPr bwMode="auto">
          <a:xfrm>
            <a:off x="1024128" y="2321004"/>
            <a:ext cx="9720072" cy="110799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 Load data --------------------------------------</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 Plot data --------------------------------------</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12291" name="Picture 3">
            <a:extLst>
              <a:ext uri="{FF2B5EF4-FFF2-40B4-BE49-F238E27FC236}">
                <a16:creationId xmlns:a16="http://schemas.microsoft.com/office/drawing/2014/main" id="{AA2EE0FE-742F-4FB8-B275-D1900F2844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5375" y="4000500"/>
            <a:ext cx="238125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2656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AB68AB4-2553-42C0-A44B-EA799F3A3A1D}"/>
              </a:ext>
            </a:extLst>
          </p:cNvPr>
          <p:cNvPicPr>
            <a:picLocks noChangeAspect="1"/>
          </p:cNvPicPr>
          <p:nvPr/>
        </p:nvPicPr>
        <p:blipFill>
          <a:blip r:embed="rId3"/>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368EE355-AE3E-4763-B467-759F56B75FBC}"/>
              </a:ext>
            </a:extLst>
          </p:cNvPr>
          <p:cNvSpPr/>
          <p:nvPr/>
        </p:nvSpPr>
        <p:spPr>
          <a:xfrm>
            <a:off x="0" y="0"/>
            <a:ext cx="12192000" cy="6858000"/>
          </a:xfrm>
          <a:prstGeom prst="rect">
            <a:avLst/>
          </a:prstGeom>
          <a:solidFill>
            <a:srgbClr val="1CADE4">
              <a:alpha val="6588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8B003D84-6085-45C2-B0A9-E13115BACB95}"/>
              </a:ext>
            </a:extLst>
          </p:cNvPr>
          <p:cNvSpPr txBox="1">
            <a:spLocks/>
          </p:cNvSpPr>
          <p:nvPr/>
        </p:nvSpPr>
        <p:spPr>
          <a:xfrm>
            <a:off x="617982" y="5358384"/>
            <a:ext cx="10956036" cy="149961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solidFill>
                  <a:schemeClr val="bg1"/>
                </a:solidFill>
              </a:rPr>
              <a:t>Demo Functions are for humans and computers</a:t>
            </a:r>
          </a:p>
        </p:txBody>
      </p:sp>
    </p:spTree>
    <p:extLst>
      <p:ext uri="{BB962C8B-B14F-4D97-AF65-F5344CB8AC3E}">
        <p14:creationId xmlns:p14="http://schemas.microsoft.com/office/powerpoint/2010/main" val="1533151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C44EF-698C-40D4-9A9F-4FC2FDBE061C}"/>
              </a:ext>
            </a:extLst>
          </p:cNvPr>
          <p:cNvSpPr>
            <a:spLocks noGrp="1"/>
          </p:cNvSpPr>
          <p:nvPr>
            <p:ph type="title"/>
          </p:nvPr>
        </p:nvSpPr>
        <p:spPr/>
        <p:txBody>
          <a:bodyPr/>
          <a:lstStyle/>
          <a:p>
            <a:r>
              <a:rPr lang="en-US" dirty="0"/>
              <a:t>Conditional execution</a:t>
            </a:r>
          </a:p>
        </p:txBody>
      </p:sp>
      <p:sp>
        <p:nvSpPr>
          <p:cNvPr id="4" name="Rectangle 1">
            <a:extLst>
              <a:ext uri="{FF2B5EF4-FFF2-40B4-BE49-F238E27FC236}">
                <a16:creationId xmlns:a16="http://schemas.microsoft.com/office/drawing/2014/main" id="{C18212B4-251F-43E8-8C20-0593B4EF87EB}"/>
              </a:ext>
            </a:extLst>
          </p:cNvPr>
          <p:cNvSpPr>
            <a:spLocks noGrp="1" noChangeArrowheads="1"/>
          </p:cNvSpPr>
          <p:nvPr>
            <p:ph idx="1"/>
          </p:nvPr>
        </p:nvSpPr>
        <p:spPr bwMode="auto">
          <a:xfrm>
            <a:off x="1024128" y="2084832"/>
            <a:ext cx="9720072" cy="184665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nsolas" panose="020B0609020204030204" pitchFamily="49" charset="0"/>
              </a:rPr>
              <a:t>if</a:t>
            </a:r>
            <a:r>
              <a:rPr kumimoji="0" lang="en-US" altLang="en-US" sz="2400" b="0" i="0" u="none" strike="noStrike" cap="none" normalizeH="0" baseline="0" dirty="0">
                <a:ln>
                  <a:noFill/>
                </a:ln>
                <a:solidFill>
                  <a:srgbClr val="4183C4"/>
                </a:solidFill>
                <a:effectLst/>
                <a:latin typeface="Consolas" panose="020B0609020204030204" pitchFamily="49" charset="0"/>
              </a:rPr>
              <a:t> (condition) {</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 code executed when condition is TRUE</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else</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 code executed when condition is FALSE</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EE58B632-C147-4EE0-9227-43C6F400D64A}"/>
              </a:ext>
            </a:extLst>
          </p:cNvPr>
          <p:cNvSpPr/>
          <p:nvPr/>
        </p:nvSpPr>
        <p:spPr>
          <a:xfrm>
            <a:off x="1024128" y="5061775"/>
            <a:ext cx="1374094" cy="36933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p>
            <a:pPr defTabSz="914400" eaLnBrk="0" fontAlgn="base" hangingPunct="0">
              <a:spcBef>
                <a:spcPct val="0"/>
              </a:spcBef>
              <a:spcAft>
                <a:spcPct val="0"/>
              </a:spcAft>
            </a:pPr>
            <a:r>
              <a:rPr lang="en-US" sz="2400" dirty="0">
                <a:solidFill>
                  <a:srgbClr val="4183C4"/>
                </a:solidFill>
                <a:latin typeface="Consolas" panose="020B0609020204030204" pitchFamily="49" charset="0"/>
              </a:rPr>
              <a:t>?`if` </a:t>
            </a:r>
          </a:p>
        </p:txBody>
      </p:sp>
    </p:spTree>
    <p:extLst>
      <p:ext uri="{BB962C8B-B14F-4D97-AF65-F5344CB8AC3E}">
        <p14:creationId xmlns:p14="http://schemas.microsoft.com/office/powerpoint/2010/main" val="3847694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E2B72-435B-4413-8AC6-10DAF67F5598}"/>
              </a:ext>
            </a:extLst>
          </p:cNvPr>
          <p:cNvSpPr>
            <a:spLocks noGrp="1"/>
          </p:cNvSpPr>
          <p:nvPr>
            <p:ph type="title"/>
          </p:nvPr>
        </p:nvSpPr>
        <p:spPr/>
        <p:txBody>
          <a:bodyPr/>
          <a:lstStyle/>
          <a:p>
            <a:r>
              <a:rPr lang="en-US" dirty="0"/>
              <a:t>Conditional execution</a:t>
            </a:r>
          </a:p>
        </p:txBody>
      </p:sp>
      <p:sp>
        <p:nvSpPr>
          <p:cNvPr id="4" name="Rectangle 1">
            <a:extLst>
              <a:ext uri="{FF2B5EF4-FFF2-40B4-BE49-F238E27FC236}">
                <a16:creationId xmlns:a16="http://schemas.microsoft.com/office/drawing/2014/main" id="{F39CF1AF-5415-4875-AB6A-DC94F3088F1F}"/>
              </a:ext>
            </a:extLst>
          </p:cNvPr>
          <p:cNvSpPr>
            <a:spLocks noGrp="1" noChangeArrowheads="1"/>
          </p:cNvSpPr>
          <p:nvPr>
            <p:ph idx="1"/>
          </p:nvPr>
        </p:nvSpPr>
        <p:spPr bwMode="auto">
          <a:xfrm>
            <a:off x="1024128" y="2187846"/>
            <a:ext cx="9720072" cy="258532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4183C4"/>
                </a:solidFill>
                <a:effectLst/>
                <a:latin typeface="Consolas" panose="020B0609020204030204" pitchFamily="49" charset="0"/>
              </a:rPr>
              <a:t>has_name</a:t>
            </a:r>
            <a:r>
              <a:rPr kumimoji="0" lang="en-US" altLang="en-US" sz="2400" b="0" i="0" u="none" strike="noStrike" cap="none" normalizeH="0" baseline="0" dirty="0">
                <a:ln>
                  <a:noFill/>
                </a:ln>
                <a:solidFill>
                  <a:srgbClr val="4183C4"/>
                </a:solidFill>
                <a:effectLst/>
                <a:latin typeface="Consolas" panose="020B0609020204030204" pitchFamily="49" charset="0"/>
              </a:rPr>
              <a:t>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function</a:t>
            </a:r>
            <a:r>
              <a:rPr kumimoji="0" lang="en-US" altLang="en-US" sz="2400" b="0" i="0" u="none" strike="noStrike" cap="none" normalizeH="0" baseline="0" dirty="0">
                <a:ln>
                  <a:noFill/>
                </a:ln>
                <a:solidFill>
                  <a:srgbClr val="4183C4"/>
                </a:solidFill>
                <a:effectLst/>
                <a:latin typeface="Consolas" panose="020B0609020204030204" pitchFamily="49" charset="0"/>
              </a:rPr>
              <a:t>(x) {</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0" i="0" u="none" strike="noStrike" cap="none" normalizeH="0" baseline="0" dirty="0" err="1">
                <a:ln>
                  <a:noFill/>
                </a:ln>
                <a:solidFill>
                  <a:srgbClr val="4183C4"/>
                </a:solidFill>
                <a:effectLst/>
                <a:latin typeface="Consolas" panose="020B0609020204030204" pitchFamily="49" charset="0"/>
              </a:rPr>
              <a:t>nms</a:t>
            </a:r>
            <a:r>
              <a:rPr kumimoji="0" lang="en-US" altLang="en-US" sz="2400" b="0" i="0" u="none" strike="noStrike" cap="none" normalizeH="0" baseline="0" dirty="0">
                <a:ln>
                  <a:noFill/>
                </a:ln>
                <a:solidFill>
                  <a:srgbClr val="4183C4"/>
                </a:solidFill>
                <a:effectLst/>
                <a:latin typeface="Consolas" panose="020B0609020204030204" pitchFamily="49" charset="0"/>
              </a:rPr>
              <a:t>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names</a:t>
            </a:r>
            <a:r>
              <a:rPr kumimoji="0" lang="en-US" altLang="en-US" sz="2400" b="0" i="0" u="none" strike="noStrike" cap="none" normalizeH="0" baseline="0" dirty="0">
                <a:ln>
                  <a:noFill/>
                </a:ln>
                <a:solidFill>
                  <a:srgbClr val="4183C4"/>
                </a:solidFill>
                <a:effectLst/>
                <a:latin typeface="Consolas" panose="020B0609020204030204" pitchFamily="49" charset="0"/>
              </a:rPr>
              <a:t>(x)</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if</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is.null</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err="1">
                <a:ln>
                  <a:noFill/>
                </a:ln>
                <a:solidFill>
                  <a:srgbClr val="4183C4"/>
                </a:solidFill>
                <a:effectLst/>
                <a:latin typeface="Consolas" panose="020B0609020204030204" pitchFamily="49" charset="0"/>
              </a:rPr>
              <a:t>nms</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rep</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007020"/>
                </a:solidFill>
                <a:effectLst/>
                <a:latin typeface="Consolas" panose="020B0609020204030204" pitchFamily="49" charset="0"/>
              </a:rPr>
              <a:t>FALSE</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length</a:t>
            </a:r>
            <a:r>
              <a:rPr kumimoji="0" lang="en-US" altLang="en-US" sz="2400" b="0" i="0" u="none" strike="noStrike" cap="none" normalizeH="0" baseline="0" dirty="0">
                <a:ln>
                  <a:noFill/>
                </a:ln>
                <a:solidFill>
                  <a:srgbClr val="4183C4"/>
                </a:solidFill>
                <a:effectLst/>
                <a:latin typeface="Consolas" panose="020B0609020204030204" pitchFamily="49" charset="0"/>
              </a:rPr>
              <a:t>(x))</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else</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1" i="0" u="none" strike="noStrike" cap="none" normalizeH="0" baseline="0" dirty="0">
                <a:ln>
                  <a:noFill/>
                </a:ln>
                <a:solidFill>
                  <a:srgbClr val="007020"/>
                </a:solidFill>
                <a:effectLst/>
                <a:latin typeface="Consolas" panose="020B0609020204030204" pitchFamily="49" charset="0"/>
              </a:rPr>
              <a:t>is.na</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err="1">
                <a:ln>
                  <a:noFill/>
                </a:ln>
                <a:solidFill>
                  <a:srgbClr val="4183C4"/>
                </a:solidFill>
                <a:effectLst/>
                <a:latin typeface="Consolas" panose="020B0609020204030204" pitchFamily="49" charset="0"/>
              </a:rPr>
              <a:t>nms</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&amp;</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err="1">
                <a:ln>
                  <a:noFill/>
                </a:ln>
                <a:solidFill>
                  <a:srgbClr val="4183C4"/>
                </a:solidFill>
                <a:effectLst/>
                <a:latin typeface="Consolas" panose="020B0609020204030204" pitchFamily="49" charset="0"/>
              </a:rPr>
              <a:t>nms</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439027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5F9F-85E3-4648-B1FE-7A8915CCCAC5}"/>
              </a:ext>
            </a:extLst>
          </p:cNvPr>
          <p:cNvSpPr>
            <a:spLocks noGrp="1"/>
          </p:cNvSpPr>
          <p:nvPr>
            <p:ph type="title"/>
          </p:nvPr>
        </p:nvSpPr>
        <p:spPr/>
        <p:txBody>
          <a:bodyPr/>
          <a:lstStyle/>
          <a:p>
            <a:r>
              <a:rPr lang="en-US" dirty="0"/>
              <a:t>Conditions</a:t>
            </a:r>
          </a:p>
        </p:txBody>
      </p:sp>
      <p:sp>
        <p:nvSpPr>
          <p:cNvPr id="4" name="Rectangle 1">
            <a:extLst>
              <a:ext uri="{FF2B5EF4-FFF2-40B4-BE49-F238E27FC236}">
                <a16:creationId xmlns:a16="http://schemas.microsoft.com/office/drawing/2014/main" id="{6E464DD4-062C-438F-BEF0-E0F2BA14AA71}"/>
              </a:ext>
            </a:extLst>
          </p:cNvPr>
          <p:cNvSpPr>
            <a:spLocks noGrp="1" noChangeArrowheads="1"/>
          </p:cNvSpPr>
          <p:nvPr>
            <p:ph idx="1"/>
          </p:nvPr>
        </p:nvSpPr>
        <p:spPr bwMode="auto">
          <a:xfrm>
            <a:off x="523962" y="2084832"/>
            <a:ext cx="11144076" cy="184665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7020"/>
                </a:solidFill>
                <a:effectLst/>
                <a:latin typeface="Consolas" panose="020B0609020204030204" pitchFamily="49" charset="0"/>
              </a:rPr>
              <a:t>if</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1" i="0" u="none" strike="noStrike" cap="none" normalizeH="0" baseline="0" dirty="0">
                <a:ln>
                  <a:noFill/>
                </a:ln>
                <a:solidFill>
                  <a:srgbClr val="007020"/>
                </a:solidFill>
                <a:effectLst/>
                <a:latin typeface="Consolas" panose="020B0609020204030204" pitchFamily="49" charset="0"/>
              </a:rPr>
              <a:t>c</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007020"/>
                </a:solidFill>
                <a:effectLst/>
                <a:latin typeface="Consolas" panose="020B0609020204030204" pitchFamily="49" charset="0"/>
              </a:rPr>
              <a:t>TRUE</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007020"/>
                </a:solidFill>
                <a:effectLst/>
                <a:latin typeface="Consolas" panose="020B0609020204030204" pitchFamily="49" charset="0"/>
              </a:rPr>
              <a:t>FALSE</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60A0B0"/>
                </a:solidFill>
                <a:effectLst/>
                <a:latin typeface="Consolas" panose="020B0609020204030204" pitchFamily="49" charset="0"/>
              </a:rPr>
              <a:t>#&gt; Warning in if (c(TRUE, FALSE)) {: the condition has length &gt; 1 and only the</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60A0B0"/>
                </a:solidFill>
                <a:effectLst/>
                <a:latin typeface="Consolas" panose="020B0609020204030204" pitchFamily="49" charset="0"/>
              </a:rPr>
              <a:t>#&gt; first element will be used</a:t>
            </a:r>
            <a:r>
              <a:rPr kumimoji="0" lang="en-US" altLang="en-US" sz="2000" b="0" i="0" u="none" strike="noStrike" cap="none" normalizeH="0" baseline="0" dirty="0">
                <a:ln>
                  <a:noFill/>
                </a:ln>
                <a:solidFill>
                  <a:srgbClr val="333333"/>
                </a:solidFill>
                <a:effectLst/>
                <a:latin typeface="Consolas" panose="020B0609020204030204" pitchFamily="49" charset="0"/>
              </a:rPr>
              <a:t> </a:t>
            </a:r>
            <a:r>
              <a:rPr kumimoji="0" lang="en-US" altLang="en-US" sz="2000" b="0" i="1" u="none" strike="noStrike" cap="none" normalizeH="0" baseline="0" dirty="0">
                <a:ln>
                  <a:noFill/>
                </a:ln>
                <a:solidFill>
                  <a:srgbClr val="60A0B0"/>
                </a:solidFill>
                <a:effectLst/>
                <a:latin typeface="Consolas" panose="020B0609020204030204" pitchFamily="49" charset="0"/>
              </a:rPr>
              <a:t>#&gt; NULL</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7020"/>
                </a:solidFill>
                <a:effectLst/>
                <a:latin typeface="Consolas" panose="020B0609020204030204" pitchFamily="49" charset="0"/>
              </a:rPr>
              <a:t>if</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007020"/>
                </a:solidFill>
                <a:effectLst/>
                <a:latin typeface="Consolas" panose="020B0609020204030204" pitchFamily="49" charset="0"/>
              </a:rPr>
              <a:t>NA</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60A0B0"/>
                </a:solidFill>
                <a:effectLst/>
                <a:latin typeface="Consolas" panose="020B0609020204030204" pitchFamily="49" charset="0"/>
              </a:rPr>
              <a:t>#&gt; Error in if (NA) {: missing value where TRUE/FALSE needed</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28333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9E628B7-68A7-4CA6-9564-1A4C77C8C89A}"/>
              </a:ext>
            </a:extLst>
          </p:cNvPr>
          <p:cNvSpPr>
            <a:spLocks noGrp="1"/>
          </p:cNvSpPr>
          <p:nvPr>
            <p:ph type="title"/>
          </p:nvPr>
        </p:nvSpPr>
        <p:spPr/>
        <p:txBody>
          <a:bodyPr/>
          <a:lstStyle/>
          <a:p>
            <a:r>
              <a:rPr lang="en-US" dirty="0"/>
              <a:t>Functions vs copy-paste</a:t>
            </a:r>
          </a:p>
        </p:txBody>
      </p:sp>
      <p:sp>
        <p:nvSpPr>
          <p:cNvPr id="6" name="Content Placeholder 5">
            <a:extLst>
              <a:ext uri="{FF2B5EF4-FFF2-40B4-BE49-F238E27FC236}">
                <a16:creationId xmlns:a16="http://schemas.microsoft.com/office/drawing/2014/main" id="{EBFC4933-781F-4326-9B2A-3B3A8B3F1DA2}"/>
              </a:ext>
            </a:extLst>
          </p:cNvPr>
          <p:cNvSpPr>
            <a:spLocks noGrp="1"/>
          </p:cNvSpPr>
          <p:nvPr>
            <p:ph idx="1"/>
          </p:nvPr>
        </p:nvSpPr>
        <p:spPr/>
        <p:txBody>
          <a:bodyPr/>
          <a:lstStyle/>
          <a:p>
            <a:pPr marL="341313" indent="-341313">
              <a:buFont typeface="+mj-lt"/>
              <a:buAutoNum type="arabicPeriod"/>
            </a:pPr>
            <a:r>
              <a:rPr lang="en-US" sz="2400" dirty="0"/>
              <a:t>You can name a function.</a:t>
            </a:r>
          </a:p>
          <a:p>
            <a:pPr marL="341313" indent="-341313">
              <a:buFont typeface="+mj-lt"/>
              <a:buAutoNum type="arabicPeriod"/>
            </a:pPr>
            <a:r>
              <a:rPr lang="en-US" sz="2400" dirty="0"/>
              <a:t>You only need to update code in one place.</a:t>
            </a:r>
          </a:p>
          <a:p>
            <a:pPr marL="341313" indent="-341313">
              <a:buFont typeface="+mj-lt"/>
              <a:buAutoNum type="arabicPeriod"/>
            </a:pPr>
            <a:r>
              <a:rPr lang="en-US" sz="2400" dirty="0"/>
              <a:t>You eliminate the chance of making incidental.</a:t>
            </a:r>
          </a:p>
          <a:p>
            <a:pPr marL="341313" indent="-341313"/>
            <a:endParaRPr lang="en-US" dirty="0"/>
          </a:p>
        </p:txBody>
      </p:sp>
    </p:spTree>
    <p:extLst>
      <p:ext uri="{BB962C8B-B14F-4D97-AF65-F5344CB8AC3E}">
        <p14:creationId xmlns:p14="http://schemas.microsoft.com/office/powerpoint/2010/main" val="15629616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1543B-E56D-4E75-99FC-7CCCAAAA4DB2}"/>
              </a:ext>
            </a:extLst>
          </p:cNvPr>
          <p:cNvSpPr>
            <a:spLocks noGrp="1"/>
          </p:cNvSpPr>
          <p:nvPr>
            <p:ph type="title"/>
          </p:nvPr>
        </p:nvSpPr>
        <p:spPr/>
        <p:txBody>
          <a:bodyPr/>
          <a:lstStyle/>
          <a:p>
            <a:r>
              <a:rPr lang="en-US" dirty="0"/>
              <a:t>comparing integers and doubles</a:t>
            </a:r>
          </a:p>
        </p:txBody>
      </p:sp>
      <p:sp>
        <p:nvSpPr>
          <p:cNvPr id="4" name="Rectangle 1">
            <a:extLst>
              <a:ext uri="{FF2B5EF4-FFF2-40B4-BE49-F238E27FC236}">
                <a16:creationId xmlns:a16="http://schemas.microsoft.com/office/drawing/2014/main" id="{124EF366-CEFC-42FB-868C-503FB0AC1A29}"/>
              </a:ext>
            </a:extLst>
          </p:cNvPr>
          <p:cNvSpPr>
            <a:spLocks noChangeArrowheads="1"/>
          </p:cNvSpPr>
          <p:nvPr/>
        </p:nvSpPr>
        <p:spPr bwMode="auto">
          <a:xfrm>
            <a:off x="1024128" y="2278618"/>
            <a:ext cx="2888611" cy="73866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nsolas" panose="020B0609020204030204" pitchFamily="49" charset="0"/>
              </a:rPr>
              <a:t>identical</a:t>
            </a:r>
            <a:r>
              <a:rPr kumimoji="0" lang="en-US" altLang="en-US" sz="2400" b="0" i="0" u="none" strike="noStrike" cap="none" normalizeH="0" baseline="0" dirty="0">
                <a:ln>
                  <a:noFill/>
                </a:ln>
                <a:solidFill>
                  <a:srgbClr val="4183C4"/>
                </a:solidFill>
                <a:effectLst/>
                <a:latin typeface="Consolas" panose="020B0609020204030204" pitchFamily="49" charset="0"/>
              </a:rPr>
              <a:t>(0L, </a:t>
            </a:r>
            <a:r>
              <a:rPr kumimoji="0" lang="en-US" altLang="en-US" sz="2400" b="0" i="0" u="none" strike="noStrike" cap="none" normalizeH="0" baseline="0" dirty="0">
                <a:ln>
                  <a:noFill/>
                </a:ln>
                <a:solidFill>
                  <a:srgbClr val="40A070"/>
                </a:solidFill>
                <a:effectLst/>
                <a:latin typeface="Consolas" panose="020B0609020204030204" pitchFamily="49" charset="0"/>
              </a:rPr>
              <a:t>0</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FALSE</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B108D6E1-E14C-46A7-8B9D-E3FEF5C14BA8}"/>
              </a:ext>
            </a:extLst>
          </p:cNvPr>
          <p:cNvSpPr>
            <a:spLocks noChangeArrowheads="1"/>
          </p:cNvSpPr>
          <p:nvPr/>
        </p:nvSpPr>
        <p:spPr bwMode="auto">
          <a:xfrm>
            <a:off x="1024128" y="3429000"/>
            <a:ext cx="2888611" cy="258532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x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sqrt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2</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2</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x</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2</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x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2</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FALSE</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x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2</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4.44e-16</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240747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95EDA-D777-443C-95F4-5D05F235A438}"/>
              </a:ext>
            </a:extLst>
          </p:cNvPr>
          <p:cNvSpPr>
            <a:spLocks noGrp="1"/>
          </p:cNvSpPr>
          <p:nvPr>
            <p:ph type="title"/>
          </p:nvPr>
        </p:nvSpPr>
        <p:spPr/>
        <p:txBody>
          <a:bodyPr/>
          <a:lstStyle/>
          <a:p>
            <a:r>
              <a:rPr lang="en-US" dirty="0"/>
              <a:t>Multiple conditions</a:t>
            </a:r>
          </a:p>
        </p:txBody>
      </p:sp>
      <p:sp>
        <p:nvSpPr>
          <p:cNvPr id="4" name="Rectangle 1">
            <a:extLst>
              <a:ext uri="{FF2B5EF4-FFF2-40B4-BE49-F238E27FC236}">
                <a16:creationId xmlns:a16="http://schemas.microsoft.com/office/drawing/2014/main" id="{99CE46DA-C4B8-4980-B9DF-D2A401812A4E}"/>
              </a:ext>
            </a:extLst>
          </p:cNvPr>
          <p:cNvSpPr>
            <a:spLocks noGrp="1" noChangeArrowheads="1"/>
          </p:cNvSpPr>
          <p:nvPr>
            <p:ph idx="1"/>
          </p:nvPr>
        </p:nvSpPr>
        <p:spPr bwMode="auto">
          <a:xfrm>
            <a:off x="1024128" y="2084832"/>
            <a:ext cx="9720072" cy="258532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nsolas" panose="020B0609020204030204" pitchFamily="49" charset="0"/>
              </a:rPr>
              <a:t>if</a:t>
            </a:r>
            <a:r>
              <a:rPr kumimoji="0" lang="en-US" altLang="en-US" sz="2400" b="0" i="0" u="none" strike="noStrike" cap="none" normalizeH="0" baseline="0" dirty="0">
                <a:ln>
                  <a:noFill/>
                </a:ln>
                <a:solidFill>
                  <a:srgbClr val="4183C4"/>
                </a:solidFill>
                <a:effectLst/>
                <a:latin typeface="Consolas" panose="020B0609020204030204" pitchFamily="49" charset="0"/>
              </a:rPr>
              <a:t> (this) {</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0" i="1" u="none" strike="noStrike" cap="none" normalizeH="0" baseline="0" dirty="0">
                <a:ln>
                  <a:noFill/>
                </a:ln>
                <a:solidFill>
                  <a:srgbClr val="60A0B0"/>
                </a:solidFill>
                <a:effectLst/>
                <a:latin typeface="Consolas" panose="020B0609020204030204" pitchFamily="49" charset="0"/>
              </a:rPr>
              <a:t># do that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else</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if</a:t>
            </a:r>
            <a:r>
              <a:rPr kumimoji="0" lang="en-US" altLang="en-US" sz="2400" b="0" i="0" u="none" strike="noStrike" cap="none" normalizeH="0" baseline="0" dirty="0">
                <a:ln>
                  <a:noFill/>
                </a:ln>
                <a:solidFill>
                  <a:srgbClr val="4183C4"/>
                </a:solidFill>
                <a:effectLst/>
                <a:latin typeface="Consolas" panose="020B0609020204030204" pitchFamily="49" charset="0"/>
              </a:rPr>
              <a:t> (that) {</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0" i="1" u="none" strike="noStrike" cap="none" normalizeH="0" baseline="0" dirty="0">
                <a:ln>
                  <a:noFill/>
                </a:ln>
                <a:solidFill>
                  <a:srgbClr val="60A0B0"/>
                </a:solidFill>
                <a:effectLst/>
                <a:latin typeface="Consolas" panose="020B0609020204030204" pitchFamily="49" charset="0"/>
              </a:rPr>
              <a:t># do something else</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else</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333333"/>
                </a:solidFill>
                <a:effectLst/>
                <a:latin typeface="Consolas" panose="020B0609020204030204" pitchFamily="49" charset="0"/>
              </a:rPr>
              <a:t> </a:t>
            </a:r>
            <a:endParaRPr lang="en-US" altLang="en-US" sz="24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333333"/>
                </a:solidFill>
                <a:effectLst/>
                <a:latin typeface="Consolas" panose="020B0609020204030204" pitchFamily="49" charset="0"/>
              </a:rPr>
              <a:t>  </a:t>
            </a:r>
            <a:r>
              <a:rPr kumimoji="0" lang="en-US" altLang="en-US" sz="2400" b="0" i="1" u="none" strike="noStrike" cap="none" normalizeH="0" baseline="0" dirty="0">
                <a:ln>
                  <a:noFill/>
                </a:ln>
                <a:solidFill>
                  <a:srgbClr val="60A0B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771569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4AF21-27E2-49FE-9B1B-1371CDB00AD0}"/>
              </a:ext>
            </a:extLst>
          </p:cNvPr>
          <p:cNvSpPr>
            <a:spLocks noGrp="1"/>
          </p:cNvSpPr>
          <p:nvPr>
            <p:ph type="title"/>
          </p:nvPr>
        </p:nvSpPr>
        <p:spPr/>
        <p:txBody>
          <a:bodyPr/>
          <a:lstStyle/>
          <a:p>
            <a:r>
              <a:rPr lang="en-US" dirty="0"/>
              <a:t>switch</a:t>
            </a:r>
          </a:p>
        </p:txBody>
      </p:sp>
      <p:sp>
        <p:nvSpPr>
          <p:cNvPr id="4" name="Rectangle 3">
            <a:extLst>
              <a:ext uri="{FF2B5EF4-FFF2-40B4-BE49-F238E27FC236}">
                <a16:creationId xmlns:a16="http://schemas.microsoft.com/office/drawing/2014/main" id="{2FCBF40D-BFE0-4CEC-B526-4C03B3A2D2BF}"/>
              </a:ext>
            </a:extLst>
          </p:cNvPr>
          <p:cNvSpPr/>
          <p:nvPr/>
        </p:nvSpPr>
        <p:spPr>
          <a:xfrm>
            <a:off x="1024128" y="2345889"/>
            <a:ext cx="6096000" cy="3416320"/>
          </a:xfrm>
          <a:prstGeom prst="rect">
            <a:avLst/>
          </a:prstGeom>
          <a:solidFill>
            <a:srgbClr val="F7F7F7"/>
          </a:solidFill>
        </p:spPr>
        <p:txBody>
          <a:bodyPr>
            <a:spAutoFit/>
          </a:bodyPr>
          <a:lstStyle/>
          <a:p>
            <a:r>
              <a:rPr lang="en-US" sz="2400" dirty="0">
                <a:latin typeface="Consolas" panose="020B0609020204030204" pitchFamily="49" charset="0"/>
              </a:rPr>
              <a:t>#&gt; function(x, y, op) {</a:t>
            </a:r>
          </a:p>
          <a:p>
            <a:r>
              <a:rPr lang="en-US" sz="2400" dirty="0">
                <a:latin typeface="Consolas" panose="020B0609020204030204" pitchFamily="49" charset="0"/>
              </a:rPr>
              <a:t>#&gt;   switch(op,</a:t>
            </a:r>
          </a:p>
          <a:p>
            <a:r>
              <a:rPr lang="en-US" sz="2400" dirty="0">
                <a:latin typeface="Consolas" panose="020B0609020204030204" pitchFamily="49" charset="0"/>
              </a:rPr>
              <a:t>#&gt;     plus = x + y,</a:t>
            </a:r>
          </a:p>
          <a:p>
            <a:r>
              <a:rPr lang="en-US" sz="2400" dirty="0">
                <a:latin typeface="Consolas" panose="020B0609020204030204" pitchFamily="49" charset="0"/>
              </a:rPr>
              <a:t>#&gt;     minus = x - y,</a:t>
            </a:r>
          </a:p>
          <a:p>
            <a:r>
              <a:rPr lang="en-US" sz="2400" dirty="0">
                <a:latin typeface="Consolas" panose="020B0609020204030204" pitchFamily="49" charset="0"/>
              </a:rPr>
              <a:t>#&gt;     times = x * y,</a:t>
            </a:r>
          </a:p>
          <a:p>
            <a:r>
              <a:rPr lang="en-US" sz="2400" dirty="0">
                <a:latin typeface="Consolas" panose="020B0609020204030204" pitchFamily="49" charset="0"/>
              </a:rPr>
              <a:t>#&gt;     divide = x / y,</a:t>
            </a:r>
          </a:p>
          <a:p>
            <a:r>
              <a:rPr lang="en-US" sz="2400" dirty="0">
                <a:latin typeface="Consolas" panose="020B0609020204030204" pitchFamily="49" charset="0"/>
              </a:rPr>
              <a:t>#&gt;     stop("Unknown op!")</a:t>
            </a:r>
          </a:p>
          <a:p>
            <a:r>
              <a:rPr lang="en-US" sz="2400" dirty="0">
                <a:latin typeface="Consolas" panose="020B0609020204030204" pitchFamily="49" charset="0"/>
              </a:rPr>
              <a:t>#&gt;   )</a:t>
            </a:r>
          </a:p>
          <a:p>
            <a:r>
              <a:rPr lang="en-US" sz="2400" dirty="0">
                <a:latin typeface="Consolas" panose="020B0609020204030204" pitchFamily="49" charset="0"/>
              </a:rPr>
              <a:t>#&gt; }</a:t>
            </a:r>
          </a:p>
        </p:txBody>
      </p:sp>
    </p:spTree>
    <p:extLst>
      <p:ext uri="{BB962C8B-B14F-4D97-AF65-F5344CB8AC3E}">
        <p14:creationId xmlns:p14="http://schemas.microsoft.com/office/powerpoint/2010/main" val="4603483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4D143-37C0-47B4-86C5-912D5CC12474}"/>
              </a:ext>
            </a:extLst>
          </p:cNvPr>
          <p:cNvSpPr>
            <a:spLocks noGrp="1"/>
          </p:cNvSpPr>
          <p:nvPr>
            <p:ph type="title"/>
          </p:nvPr>
        </p:nvSpPr>
        <p:spPr/>
        <p:txBody>
          <a:bodyPr/>
          <a:lstStyle/>
          <a:p>
            <a:r>
              <a:rPr lang="en-US" dirty="0"/>
              <a:t>Code style</a:t>
            </a:r>
          </a:p>
        </p:txBody>
      </p:sp>
      <p:sp>
        <p:nvSpPr>
          <p:cNvPr id="6" name="Rectangle 3">
            <a:extLst>
              <a:ext uri="{FF2B5EF4-FFF2-40B4-BE49-F238E27FC236}">
                <a16:creationId xmlns:a16="http://schemas.microsoft.com/office/drawing/2014/main" id="{8F8863A6-D3AE-47D0-95B6-10A595757446}"/>
              </a:ext>
            </a:extLst>
          </p:cNvPr>
          <p:cNvSpPr>
            <a:spLocks noChangeArrowheads="1"/>
          </p:cNvSpPr>
          <p:nvPr/>
        </p:nvSpPr>
        <p:spPr bwMode="auto">
          <a:xfrm>
            <a:off x="1024128" y="2044005"/>
            <a:ext cx="4587794" cy="369331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 Good</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nsolas" panose="020B0609020204030204" pitchFamily="49" charset="0"/>
              </a:rPr>
              <a:t>if</a:t>
            </a:r>
            <a:r>
              <a:rPr kumimoji="0" lang="en-US" altLang="en-US" sz="2400" b="0" i="0" u="none" strike="noStrike" cap="none" normalizeH="0" baseline="0" dirty="0">
                <a:ln>
                  <a:noFill/>
                </a:ln>
                <a:solidFill>
                  <a:srgbClr val="4183C4"/>
                </a:solidFill>
                <a:effectLst/>
                <a:latin typeface="Consolas" panose="020B0609020204030204" pitchFamily="49" charset="0"/>
              </a:rPr>
              <a:t> (y </a:t>
            </a:r>
            <a:r>
              <a:rPr kumimoji="0" lang="en-US" altLang="en-US" sz="2400" b="0" i="0" u="none" strike="noStrike" cap="none" normalizeH="0" baseline="0" dirty="0">
                <a:ln>
                  <a:noFill/>
                </a:ln>
                <a:solidFill>
                  <a:srgbClr val="666666"/>
                </a:solidFill>
                <a:effectLst/>
                <a:latin typeface="Consolas" panose="020B0609020204030204" pitchFamily="49" charset="0"/>
              </a:rPr>
              <a:t>&lt;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0</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&amp;&amp;</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debug) {</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message</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"Y is negative"</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nsolas" panose="020B0609020204030204" pitchFamily="49" charset="0"/>
              </a:rPr>
              <a:t>if</a:t>
            </a:r>
            <a:r>
              <a:rPr kumimoji="0" lang="en-US" altLang="en-US" sz="2400" b="0" i="0" u="none" strike="noStrike" cap="none" normalizeH="0" baseline="0" dirty="0">
                <a:ln>
                  <a:noFill/>
                </a:ln>
                <a:solidFill>
                  <a:srgbClr val="4183C4"/>
                </a:solidFill>
                <a:effectLst/>
                <a:latin typeface="Consolas" panose="020B0609020204030204" pitchFamily="49" charset="0"/>
              </a:rPr>
              <a:t> (y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0</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log</a:t>
            </a:r>
            <a:r>
              <a:rPr kumimoji="0" lang="en-US" altLang="en-US" sz="2400" b="0" i="0" u="none" strike="noStrike" cap="none" normalizeH="0" baseline="0" dirty="0">
                <a:ln>
                  <a:noFill/>
                </a:ln>
                <a:solidFill>
                  <a:srgbClr val="4183C4"/>
                </a:solidFill>
                <a:effectLst/>
                <a:latin typeface="Consolas" panose="020B0609020204030204" pitchFamily="49" charset="0"/>
              </a:rPr>
              <a:t>(x)</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else</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y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x</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7CC5CD2E-4326-4593-AD24-1DF5CA9762D9}"/>
              </a:ext>
            </a:extLst>
          </p:cNvPr>
          <p:cNvSpPr/>
          <p:nvPr/>
        </p:nvSpPr>
        <p:spPr>
          <a:xfrm>
            <a:off x="5884164" y="2084832"/>
            <a:ext cx="4860036" cy="3785652"/>
          </a:xfrm>
          <a:prstGeom prst="rect">
            <a:avLst/>
          </a:prstGeom>
          <a:solidFill>
            <a:srgbClr val="F7F7F7"/>
          </a:solidFill>
        </p:spPr>
        <p:txBody>
          <a:bodyPr wrap="square">
            <a:spAutoFit/>
          </a:bodyPr>
          <a:lstStyle/>
          <a:p>
            <a:pPr lvl="0" defTabSz="914400" eaLnBrk="0" fontAlgn="base" hangingPunct="0">
              <a:spcBef>
                <a:spcPct val="0"/>
              </a:spcBef>
              <a:spcAft>
                <a:spcPct val="0"/>
              </a:spcAft>
            </a:pPr>
            <a:r>
              <a:rPr lang="en-US" altLang="en-US" sz="2400" i="1" dirty="0">
                <a:solidFill>
                  <a:srgbClr val="60A0B0"/>
                </a:solidFill>
                <a:latin typeface="Consolas" panose="020B0609020204030204" pitchFamily="49" charset="0"/>
              </a:rPr>
              <a:t># Bad</a:t>
            </a:r>
            <a:r>
              <a:rPr lang="en-US" altLang="en-US" sz="2400" dirty="0">
                <a:solidFill>
                  <a:srgbClr val="333333"/>
                </a:solidFill>
                <a:latin typeface="Consolas" panose="020B0609020204030204" pitchFamily="49" charset="0"/>
              </a:rPr>
              <a:t> </a:t>
            </a:r>
          </a:p>
          <a:p>
            <a:pPr lvl="0" defTabSz="914400" eaLnBrk="0" fontAlgn="base" hangingPunct="0">
              <a:spcBef>
                <a:spcPct val="0"/>
              </a:spcBef>
              <a:spcAft>
                <a:spcPct val="0"/>
              </a:spcAft>
            </a:pPr>
            <a:r>
              <a:rPr lang="en-US" altLang="en-US" sz="2400" b="1" dirty="0">
                <a:solidFill>
                  <a:srgbClr val="007020"/>
                </a:solidFill>
                <a:latin typeface="Consolas" panose="020B0609020204030204" pitchFamily="49" charset="0"/>
              </a:rPr>
              <a:t>if</a:t>
            </a:r>
            <a:r>
              <a:rPr lang="en-US" altLang="en-US" sz="2400" dirty="0">
                <a:solidFill>
                  <a:srgbClr val="4183C4"/>
                </a:solidFill>
                <a:latin typeface="Consolas" panose="020B0609020204030204" pitchFamily="49" charset="0"/>
              </a:rPr>
              <a:t> (y </a:t>
            </a:r>
            <a:r>
              <a:rPr lang="en-US" altLang="en-US" sz="2400" dirty="0">
                <a:solidFill>
                  <a:srgbClr val="666666"/>
                </a:solidFill>
                <a:latin typeface="Consolas" panose="020B0609020204030204" pitchFamily="49" charset="0"/>
              </a:rPr>
              <a:t>&lt;</a:t>
            </a:r>
            <a:r>
              <a:rPr lang="en-US" altLang="en-US" sz="2400" dirty="0">
                <a:solidFill>
                  <a:srgbClr val="4070A0"/>
                </a:solidFill>
                <a:latin typeface="Consolas" panose="020B0609020204030204" pitchFamily="49" charset="0"/>
              </a:rPr>
              <a:t> </a:t>
            </a:r>
            <a:r>
              <a:rPr lang="en-US" altLang="en-US" sz="2400" dirty="0">
                <a:solidFill>
                  <a:srgbClr val="40A070"/>
                </a:solidFill>
                <a:latin typeface="Consolas" panose="020B0609020204030204" pitchFamily="49" charset="0"/>
              </a:rPr>
              <a:t>0</a:t>
            </a:r>
            <a:r>
              <a:rPr lang="en-US" altLang="en-US" sz="2400" dirty="0">
                <a:solidFill>
                  <a:srgbClr val="4183C4"/>
                </a:solidFill>
                <a:latin typeface="Consolas" panose="020B0609020204030204" pitchFamily="49" charset="0"/>
              </a:rPr>
              <a:t> </a:t>
            </a:r>
            <a:r>
              <a:rPr lang="en-US" altLang="en-US" sz="2400" dirty="0">
                <a:solidFill>
                  <a:srgbClr val="666666"/>
                </a:solidFill>
                <a:latin typeface="Consolas" panose="020B0609020204030204" pitchFamily="49" charset="0"/>
              </a:rPr>
              <a:t>&amp;&amp;</a:t>
            </a:r>
            <a:r>
              <a:rPr lang="en-US" altLang="en-US" sz="2400" dirty="0">
                <a:solidFill>
                  <a:srgbClr val="4070A0"/>
                </a:solidFill>
                <a:latin typeface="Consolas" panose="020B0609020204030204" pitchFamily="49" charset="0"/>
              </a:rPr>
              <a:t> </a:t>
            </a:r>
            <a:r>
              <a:rPr lang="en-US" altLang="en-US" sz="2400" dirty="0">
                <a:solidFill>
                  <a:srgbClr val="4183C4"/>
                </a:solidFill>
                <a:latin typeface="Consolas" panose="020B0609020204030204" pitchFamily="49" charset="0"/>
              </a:rPr>
              <a:t>debug)</a:t>
            </a:r>
            <a:r>
              <a:rPr lang="en-US" altLang="en-US" sz="2400" dirty="0">
                <a:solidFill>
                  <a:srgbClr val="333333"/>
                </a:solidFill>
                <a:latin typeface="Consolas" panose="020B0609020204030204" pitchFamily="49" charset="0"/>
              </a:rPr>
              <a:t> </a:t>
            </a:r>
          </a:p>
          <a:p>
            <a:pPr lvl="0" defTabSz="914400" eaLnBrk="0" fontAlgn="base" hangingPunct="0">
              <a:spcBef>
                <a:spcPct val="0"/>
              </a:spcBef>
              <a:spcAft>
                <a:spcPct val="0"/>
              </a:spcAft>
            </a:pPr>
            <a:r>
              <a:rPr lang="en-US" altLang="en-US" sz="2400" b="1" dirty="0">
                <a:solidFill>
                  <a:srgbClr val="007020"/>
                </a:solidFill>
                <a:latin typeface="Consolas" panose="020B0609020204030204" pitchFamily="49" charset="0"/>
              </a:rPr>
              <a:t>message</a:t>
            </a:r>
            <a:r>
              <a:rPr lang="en-US" altLang="en-US" sz="2400" dirty="0">
                <a:solidFill>
                  <a:srgbClr val="4183C4"/>
                </a:solidFill>
                <a:latin typeface="Consolas" panose="020B0609020204030204" pitchFamily="49" charset="0"/>
              </a:rPr>
              <a:t>(</a:t>
            </a:r>
            <a:r>
              <a:rPr lang="en-US" altLang="en-US" sz="2400" dirty="0">
                <a:solidFill>
                  <a:srgbClr val="4070A0"/>
                </a:solidFill>
                <a:latin typeface="Consolas" panose="020B0609020204030204" pitchFamily="49" charset="0"/>
              </a:rPr>
              <a:t>"Y is negative"</a:t>
            </a:r>
            <a:r>
              <a:rPr lang="en-US" altLang="en-US" sz="2400" dirty="0">
                <a:solidFill>
                  <a:srgbClr val="4183C4"/>
                </a:solidFill>
                <a:latin typeface="Consolas" panose="020B0609020204030204" pitchFamily="49" charset="0"/>
              </a:rPr>
              <a:t>)</a:t>
            </a:r>
            <a:r>
              <a:rPr lang="en-US" altLang="en-US" sz="2400" dirty="0">
                <a:solidFill>
                  <a:srgbClr val="333333"/>
                </a:solidFill>
                <a:latin typeface="Consolas" panose="020B0609020204030204" pitchFamily="49" charset="0"/>
              </a:rPr>
              <a:t> </a:t>
            </a:r>
          </a:p>
          <a:p>
            <a:pPr lvl="0" defTabSz="914400" eaLnBrk="0" fontAlgn="base" hangingPunct="0">
              <a:spcBef>
                <a:spcPct val="0"/>
              </a:spcBef>
              <a:spcAft>
                <a:spcPct val="0"/>
              </a:spcAft>
            </a:pPr>
            <a:endParaRPr lang="en-US" altLang="en-US" sz="2400" b="1" dirty="0">
              <a:solidFill>
                <a:srgbClr val="333333"/>
              </a:solidFill>
              <a:latin typeface="Consolas" panose="020B0609020204030204" pitchFamily="49" charset="0"/>
            </a:endParaRPr>
          </a:p>
          <a:p>
            <a:pPr lvl="0" defTabSz="914400" eaLnBrk="0" fontAlgn="base" hangingPunct="0">
              <a:spcBef>
                <a:spcPct val="0"/>
              </a:spcBef>
              <a:spcAft>
                <a:spcPct val="0"/>
              </a:spcAft>
            </a:pPr>
            <a:r>
              <a:rPr lang="en-US" altLang="en-US" sz="2400" b="1" dirty="0">
                <a:solidFill>
                  <a:srgbClr val="007020"/>
                </a:solidFill>
                <a:latin typeface="Consolas" panose="020B0609020204030204" pitchFamily="49" charset="0"/>
              </a:rPr>
              <a:t>if</a:t>
            </a:r>
            <a:r>
              <a:rPr lang="en-US" altLang="en-US" sz="2400" dirty="0">
                <a:solidFill>
                  <a:srgbClr val="4183C4"/>
                </a:solidFill>
                <a:latin typeface="Consolas" panose="020B0609020204030204" pitchFamily="49" charset="0"/>
              </a:rPr>
              <a:t> (y </a:t>
            </a:r>
            <a:r>
              <a:rPr lang="en-US" altLang="en-US" sz="2400" dirty="0">
                <a:solidFill>
                  <a:srgbClr val="666666"/>
                </a:solidFill>
                <a:latin typeface="Consolas" panose="020B0609020204030204" pitchFamily="49" charset="0"/>
              </a:rPr>
              <a:t>==</a:t>
            </a:r>
            <a:r>
              <a:rPr lang="en-US" altLang="en-US" sz="2400" dirty="0">
                <a:solidFill>
                  <a:srgbClr val="4070A0"/>
                </a:solidFill>
                <a:latin typeface="Consolas" panose="020B0609020204030204" pitchFamily="49" charset="0"/>
              </a:rPr>
              <a:t> </a:t>
            </a:r>
            <a:r>
              <a:rPr lang="en-US" altLang="en-US" sz="2400" dirty="0">
                <a:solidFill>
                  <a:srgbClr val="40A070"/>
                </a:solidFill>
                <a:latin typeface="Consolas" panose="020B0609020204030204" pitchFamily="49" charset="0"/>
              </a:rPr>
              <a:t>0</a:t>
            </a:r>
            <a:r>
              <a:rPr lang="en-US" altLang="en-US" sz="2400" dirty="0">
                <a:solidFill>
                  <a:srgbClr val="4183C4"/>
                </a:solidFill>
                <a:latin typeface="Consolas" panose="020B0609020204030204" pitchFamily="49" charset="0"/>
              </a:rPr>
              <a:t>) {</a:t>
            </a:r>
            <a:r>
              <a:rPr lang="en-US" altLang="en-US" sz="2400" dirty="0">
                <a:solidFill>
                  <a:srgbClr val="333333"/>
                </a:solidFill>
                <a:latin typeface="Consolas" panose="020B0609020204030204" pitchFamily="49" charset="0"/>
              </a:rPr>
              <a:t> </a:t>
            </a:r>
          </a:p>
          <a:p>
            <a:pPr lvl="0" defTabSz="914400" eaLnBrk="0" fontAlgn="base" hangingPunct="0">
              <a:spcBef>
                <a:spcPct val="0"/>
              </a:spcBef>
              <a:spcAft>
                <a:spcPct val="0"/>
              </a:spcAft>
            </a:pPr>
            <a:r>
              <a:rPr lang="en-US" altLang="en-US" sz="2400" b="1" dirty="0">
                <a:solidFill>
                  <a:srgbClr val="333333"/>
                </a:solidFill>
                <a:latin typeface="Consolas" panose="020B0609020204030204" pitchFamily="49" charset="0"/>
              </a:rPr>
              <a:t>  </a:t>
            </a:r>
            <a:r>
              <a:rPr lang="en-US" altLang="en-US" sz="2400" b="1" dirty="0">
                <a:solidFill>
                  <a:srgbClr val="007020"/>
                </a:solidFill>
                <a:latin typeface="Consolas" panose="020B0609020204030204" pitchFamily="49" charset="0"/>
              </a:rPr>
              <a:t>log</a:t>
            </a:r>
            <a:r>
              <a:rPr lang="en-US" altLang="en-US" sz="2400" dirty="0">
                <a:solidFill>
                  <a:srgbClr val="4183C4"/>
                </a:solidFill>
                <a:latin typeface="Consolas" panose="020B0609020204030204" pitchFamily="49" charset="0"/>
              </a:rPr>
              <a:t>(x)</a:t>
            </a:r>
            <a:r>
              <a:rPr lang="en-US" altLang="en-US" sz="2400" dirty="0">
                <a:solidFill>
                  <a:srgbClr val="333333"/>
                </a:solidFill>
                <a:latin typeface="Consolas" panose="020B0609020204030204" pitchFamily="49" charset="0"/>
              </a:rPr>
              <a:t> </a:t>
            </a:r>
          </a:p>
          <a:p>
            <a:pPr lvl="0" defTabSz="914400" eaLnBrk="0" fontAlgn="base" hangingPunct="0">
              <a:spcBef>
                <a:spcPct val="0"/>
              </a:spcBef>
              <a:spcAft>
                <a:spcPct val="0"/>
              </a:spcAft>
            </a:pPr>
            <a:r>
              <a:rPr lang="en-US" altLang="en-US" sz="2400" dirty="0">
                <a:solidFill>
                  <a:srgbClr val="4183C4"/>
                </a:solidFill>
                <a:latin typeface="Consolas" panose="020B0609020204030204" pitchFamily="49" charset="0"/>
              </a:rPr>
              <a:t>} </a:t>
            </a:r>
          </a:p>
          <a:p>
            <a:pPr lvl="0" defTabSz="914400" eaLnBrk="0" fontAlgn="base" hangingPunct="0">
              <a:spcBef>
                <a:spcPct val="0"/>
              </a:spcBef>
              <a:spcAft>
                <a:spcPct val="0"/>
              </a:spcAft>
            </a:pPr>
            <a:r>
              <a:rPr lang="en-US" altLang="en-US" sz="2400" b="1" dirty="0">
                <a:solidFill>
                  <a:srgbClr val="007020"/>
                </a:solidFill>
                <a:latin typeface="Consolas" panose="020B0609020204030204" pitchFamily="49" charset="0"/>
              </a:rPr>
              <a:t>else</a:t>
            </a:r>
            <a:r>
              <a:rPr lang="en-US" altLang="en-US" sz="2400" dirty="0">
                <a:solidFill>
                  <a:srgbClr val="4183C4"/>
                </a:solidFill>
                <a:latin typeface="Consolas" panose="020B0609020204030204" pitchFamily="49" charset="0"/>
              </a:rPr>
              <a:t> {</a:t>
            </a:r>
            <a:r>
              <a:rPr lang="en-US" altLang="en-US" sz="2400" dirty="0">
                <a:solidFill>
                  <a:srgbClr val="333333"/>
                </a:solidFill>
                <a:latin typeface="Consolas" panose="020B0609020204030204" pitchFamily="49" charset="0"/>
              </a:rPr>
              <a:t> </a:t>
            </a:r>
          </a:p>
          <a:p>
            <a:pPr lvl="0" defTabSz="914400" eaLnBrk="0" fontAlgn="base" hangingPunct="0">
              <a:spcBef>
                <a:spcPct val="0"/>
              </a:spcBef>
              <a:spcAft>
                <a:spcPct val="0"/>
              </a:spcAft>
            </a:pPr>
            <a:r>
              <a:rPr lang="en-US" altLang="en-US" sz="2400" dirty="0">
                <a:solidFill>
                  <a:srgbClr val="333333"/>
                </a:solidFill>
                <a:latin typeface="Consolas" panose="020B0609020204030204" pitchFamily="49" charset="0"/>
              </a:rPr>
              <a:t>  </a:t>
            </a:r>
            <a:r>
              <a:rPr lang="en-US" altLang="en-US" sz="2400" dirty="0">
                <a:solidFill>
                  <a:srgbClr val="4183C4"/>
                </a:solidFill>
                <a:latin typeface="Consolas" panose="020B0609020204030204" pitchFamily="49" charset="0"/>
              </a:rPr>
              <a:t>y </a:t>
            </a:r>
            <a:r>
              <a:rPr lang="en-US" altLang="en-US" sz="2400" dirty="0">
                <a:solidFill>
                  <a:srgbClr val="666666"/>
                </a:solidFill>
                <a:latin typeface="Consolas" panose="020B0609020204030204" pitchFamily="49" charset="0"/>
              </a:rPr>
              <a:t>^</a:t>
            </a:r>
            <a:r>
              <a:rPr lang="en-US" altLang="en-US" sz="2400" dirty="0">
                <a:solidFill>
                  <a:srgbClr val="4070A0"/>
                </a:solidFill>
                <a:latin typeface="Consolas" panose="020B0609020204030204" pitchFamily="49" charset="0"/>
              </a:rPr>
              <a:t> </a:t>
            </a:r>
            <a:r>
              <a:rPr lang="en-US" altLang="en-US" sz="2400" dirty="0">
                <a:solidFill>
                  <a:srgbClr val="4183C4"/>
                </a:solidFill>
                <a:latin typeface="Consolas" panose="020B0609020204030204" pitchFamily="49" charset="0"/>
              </a:rPr>
              <a:t>x</a:t>
            </a:r>
            <a:r>
              <a:rPr lang="en-US" altLang="en-US" sz="2400" dirty="0">
                <a:solidFill>
                  <a:srgbClr val="333333"/>
                </a:solidFill>
                <a:latin typeface="Consolas" panose="020B0609020204030204" pitchFamily="49" charset="0"/>
              </a:rPr>
              <a:t> </a:t>
            </a:r>
          </a:p>
          <a:p>
            <a:pPr lvl="0" defTabSz="914400" eaLnBrk="0" fontAlgn="base" hangingPunct="0">
              <a:spcBef>
                <a:spcPct val="0"/>
              </a:spcBef>
              <a:spcAft>
                <a:spcPct val="0"/>
              </a:spcAft>
            </a:pPr>
            <a:r>
              <a:rPr lang="en-US" altLang="en-US" sz="2400" dirty="0">
                <a:solidFill>
                  <a:srgbClr val="4183C4"/>
                </a:solidFill>
                <a:latin typeface="Consolas" panose="020B0609020204030204" pitchFamily="49" charset="0"/>
              </a:rPr>
              <a:t>}</a:t>
            </a:r>
            <a:r>
              <a:rPr lang="en-US" altLang="en-US" sz="2400" dirty="0"/>
              <a:t> </a:t>
            </a:r>
            <a:endParaRPr lang="en-US" altLang="en-US" sz="2400" dirty="0">
              <a:latin typeface="Arial" panose="020B0604020202020204" pitchFamily="34" charset="0"/>
            </a:endParaRPr>
          </a:p>
        </p:txBody>
      </p:sp>
    </p:spTree>
    <p:extLst>
      <p:ext uri="{BB962C8B-B14F-4D97-AF65-F5344CB8AC3E}">
        <p14:creationId xmlns:p14="http://schemas.microsoft.com/office/powerpoint/2010/main" val="4393035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0F45F-7645-4AFA-861C-7A6A295AB7AC}"/>
              </a:ext>
            </a:extLst>
          </p:cNvPr>
          <p:cNvSpPr>
            <a:spLocks noGrp="1"/>
          </p:cNvSpPr>
          <p:nvPr>
            <p:ph type="title"/>
          </p:nvPr>
        </p:nvSpPr>
        <p:spPr/>
        <p:txBody>
          <a:bodyPr/>
          <a:lstStyle/>
          <a:p>
            <a:r>
              <a:rPr lang="en-US" dirty="0"/>
              <a:t>Code style</a:t>
            </a:r>
          </a:p>
        </p:txBody>
      </p:sp>
      <p:sp>
        <p:nvSpPr>
          <p:cNvPr id="4" name="Rectangle 1">
            <a:extLst>
              <a:ext uri="{FF2B5EF4-FFF2-40B4-BE49-F238E27FC236}">
                <a16:creationId xmlns:a16="http://schemas.microsoft.com/office/drawing/2014/main" id="{AA573599-747C-4AA2-944F-987DC677DF84}"/>
              </a:ext>
            </a:extLst>
          </p:cNvPr>
          <p:cNvSpPr>
            <a:spLocks noChangeArrowheads="1"/>
          </p:cNvSpPr>
          <p:nvPr/>
        </p:nvSpPr>
        <p:spPr bwMode="auto">
          <a:xfrm>
            <a:off x="1024128" y="1900166"/>
            <a:ext cx="7221529" cy="73866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y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10</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x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if</a:t>
            </a:r>
            <a:r>
              <a:rPr kumimoji="0" lang="en-US" altLang="en-US" sz="2400" b="0" i="0" u="none" strike="noStrike" cap="none" normalizeH="0" baseline="0" dirty="0">
                <a:ln>
                  <a:noFill/>
                </a:ln>
                <a:solidFill>
                  <a:srgbClr val="4183C4"/>
                </a:solidFill>
                <a:effectLst/>
                <a:latin typeface="Consolas" panose="020B0609020204030204" pitchFamily="49" charset="0"/>
              </a:rPr>
              <a:t> (y </a:t>
            </a:r>
            <a:r>
              <a:rPr kumimoji="0" lang="en-US" altLang="en-US" sz="2400" b="0" i="0" u="none" strike="noStrike" cap="none" normalizeH="0" baseline="0" dirty="0">
                <a:ln>
                  <a:noFill/>
                </a:ln>
                <a:solidFill>
                  <a:srgbClr val="666666"/>
                </a:solidFill>
                <a:effectLst/>
                <a:latin typeface="Consolas" panose="020B0609020204030204" pitchFamily="49" charset="0"/>
              </a:rPr>
              <a:t>&lt;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20</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"Too low"</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else</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"Too high"</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79CA73EC-2F5F-4583-9FAC-D940DB731D75}"/>
              </a:ext>
            </a:extLst>
          </p:cNvPr>
          <p:cNvSpPr>
            <a:spLocks noChangeArrowheads="1"/>
          </p:cNvSpPr>
          <p:nvPr/>
        </p:nvSpPr>
        <p:spPr bwMode="auto">
          <a:xfrm>
            <a:off x="1024127" y="4219171"/>
            <a:ext cx="7221529" cy="147732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nsolas" panose="020B0609020204030204" pitchFamily="49" charset="0"/>
              </a:rPr>
              <a:t>if</a:t>
            </a:r>
            <a:r>
              <a:rPr kumimoji="0" lang="en-US" altLang="en-US" sz="2400" b="0" i="0" u="none" strike="noStrike" cap="none" normalizeH="0" baseline="0" dirty="0">
                <a:ln>
                  <a:noFill/>
                </a:ln>
                <a:solidFill>
                  <a:srgbClr val="4183C4"/>
                </a:solidFill>
                <a:effectLst/>
                <a:latin typeface="Consolas" panose="020B0609020204030204" pitchFamily="49" charset="0"/>
              </a:rPr>
              <a:t> (y </a:t>
            </a:r>
            <a:r>
              <a:rPr kumimoji="0" lang="en-US" altLang="en-US" sz="2400" b="0" i="0" u="none" strike="noStrike" cap="none" normalizeH="0" baseline="0" dirty="0">
                <a:ln>
                  <a:noFill/>
                </a:ln>
                <a:solidFill>
                  <a:srgbClr val="666666"/>
                </a:solidFill>
                <a:effectLst/>
                <a:latin typeface="Consolas" panose="020B0609020204030204" pitchFamily="49" charset="0"/>
              </a:rPr>
              <a:t>&lt;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20</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x &lt;-</a:t>
            </a:r>
            <a:r>
              <a:rPr kumimoji="0" lang="en-US" altLang="en-US" sz="2400" b="0" i="0" u="none" strike="noStrike" cap="none" normalizeH="0" baseline="0" dirty="0">
                <a:ln>
                  <a:noFill/>
                </a:ln>
                <a:solidFill>
                  <a:srgbClr val="4070A0"/>
                </a:solidFill>
                <a:effectLst/>
                <a:latin typeface="Consolas" panose="020B0609020204030204" pitchFamily="49" charset="0"/>
              </a:rPr>
              <a:t> "Too low"</a:t>
            </a:r>
            <a:r>
              <a:rPr kumimoji="0" lang="en-US" altLang="en-US" sz="2400" b="0" i="0" u="none" strike="noStrike" cap="none" normalizeH="0" baseline="0" dirty="0">
                <a:ln>
                  <a:noFill/>
                </a:ln>
                <a:solidFill>
                  <a:srgbClr val="4183C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else</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x &lt;-</a:t>
            </a:r>
            <a:r>
              <a:rPr kumimoji="0" lang="en-US" altLang="en-US" sz="2400" b="0" i="0" u="none" strike="noStrike" cap="none" normalizeH="0" baseline="0" dirty="0">
                <a:ln>
                  <a:noFill/>
                </a:ln>
                <a:solidFill>
                  <a:srgbClr val="4070A0"/>
                </a:solidFill>
                <a:effectLst/>
                <a:latin typeface="Consolas" panose="020B0609020204030204" pitchFamily="49" charset="0"/>
              </a:rPr>
              <a:t> "Too high"</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02354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9D87780-2ED8-4B31-8190-A96C3E20C738}"/>
              </a:ext>
            </a:extLst>
          </p:cNvPr>
          <p:cNvPicPr>
            <a:picLocks noChangeAspect="1"/>
          </p:cNvPicPr>
          <p:nvPr/>
        </p:nvPicPr>
        <p:blipFill>
          <a:blip r:embed="rId3"/>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35CAB6EF-7BF2-418E-8BDB-C142A912CDA9}"/>
              </a:ext>
            </a:extLst>
          </p:cNvPr>
          <p:cNvSpPr/>
          <p:nvPr/>
        </p:nvSpPr>
        <p:spPr>
          <a:xfrm>
            <a:off x="0" y="0"/>
            <a:ext cx="12192000" cy="6858000"/>
          </a:xfrm>
          <a:prstGeom prst="rect">
            <a:avLst/>
          </a:prstGeom>
          <a:solidFill>
            <a:srgbClr val="1CADE4">
              <a:alpha val="6588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82DD6717-F299-43D6-B785-1E94A1CE7BFE}"/>
              </a:ext>
            </a:extLst>
          </p:cNvPr>
          <p:cNvSpPr txBox="1">
            <a:spLocks/>
          </p:cNvSpPr>
          <p:nvPr/>
        </p:nvSpPr>
        <p:spPr>
          <a:xfrm>
            <a:off x="617982" y="5358384"/>
            <a:ext cx="10956036" cy="149961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solidFill>
                  <a:schemeClr val="bg1"/>
                </a:solidFill>
              </a:rPr>
              <a:t>Demo conditional execution</a:t>
            </a:r>
          </a:p>
        </p:txBody>
      </p:sp>
    </p:spTree>
    <p:extLst>
      <p:ext uri="{BB962C8B-B14F-4D97-AF65-F5344CB8AC3E}">
        <p14:creationId xmlns:p14="http://schemas.microsoft.com/office/powerpoint/2010/main" val="15007428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87432-0B0D-47D1-926F-8C7B8CBF6F34}"/>
              </a:ext>
            </a:extLst>
          </p:cNvPr>
          <p:cNvSpPr>
            <a:spLocks noGrp="1"/>
          </p:cNvSpPr>
          <p:nvPr>
            <p:ph type="title"/>
          </p:nvPr>
        </p:nvSpPr>
        <p:spPr/>
        <p:txBody>
          <a:bodyPr/>
          <a:lstStyle/>
          <a:p>
            <a:r>
              <a:rPr lang="en-US" dirty="0"/>
              <a:t>Function arguments</a:t>
            </a:r>
          </a:p>
        </p:txBody>
      </p:sp>
      <p:sp>
        <p:nvSpPr>
          <p:cNvPr id="3" name="Content Placeholder 2">
            <a:extLst>
              <a:ext uri="{FF2B5EF4-FFF2-40B4-BE49-F238E27FC236}">
                <a16:creationId xmlns:a16="http://schemas.microsoft.com/office/drawing/2014/main" id="{18673E11-83D7-4121-804E-14106447BA20}"/>
              </a:ext>
            </a:extLst>
          </p:cNvPr>
          <p:cNvSpPr>
            <a:spLocks noGrp="1"/>
          </p:cNvSpPr>
          <p:nvPr>
            <p:ph idx="1"/>
          </p:nvPr>
        </p:nvSpPr>
        <p:spPr>
          <a:xfrm>
            <a:off x="1024128" y="1885950"/>
            <a:ext cx="9720073" cy="4423410"/>
          </a:xfrm>
        </p:spPr>
        <p:txBody>
          <a:bodyPr>
            <a:normAutofit fontScale="92500" lnSpcReduction="10000"/>
          </a:bodyPr>
          <a:lstStyle/>
          <a:p>
            <a:pPr marL="0" indent="0">
              <a:buNone/>
            </a:pPr>
            <a:r>
              <a:rPr lang="en-US" sz="2400" dirty="0"/>
              <a:t>Two sets the arguments to a function fall: </a:t>
            </a:r>
          </a:p>
          <a:p>
            <a:pPr marL="457200" indent="-457200">
              <a:buFont typeface="+mj-lt"/>
              <a:buAutoNum type="arabicPeriod"/>
            </a:pPr>
            <a:r>
              <a:rPr lang="en-US" sz="2400" dirty="0"/>
              <a:t>Supplies the </a:t>
            </a:r>
            <a:r>
              <a:rPr lang="en-US" sz="2400" b="1" dirty="0">
                <a:solidFill>
                  <a:schemeClr val="accent1"/>
                </a:solidFill>
              </a:rPr>
              <a:t>data</a:t>
            </a:r>
            <a:r>
              <a:rPr lang="en-US" sz="2400" dirty="0"/>
              <a:t> to compute on</a:t>
            </a:r>
          </a:p>
          <a:p>
            <a:pPr marL="457200" indent="-457200">
              <a:buFont typeface="+mj-lt"/>
              <a:buAutoNum type="arabicPeriod"/>
            </a:pPr>
            <a:r>
              <a:rPr lang="en-US" sz="2400" dirty="0"/>
              <a:t>Supplies arguments that control the </a:t>
            </a:r>
            <a:r>
              <a:rPr lang="en-US" sz="2400" b="1" dirty="0">
                <a:solidFill>
                  <a:schemeClr val="accent1"/>
                </a:solidFill>
              </a:rPr>
              <a:t>details</a:t>
            </a:r>
            <a:r>
              <a:rPr lang="en-US" sz="2400" dirty="0"/>
              <a:t> of the computation. </a:t>
            </a:r>
          </a:p>
          <a:p>
            <a:pPr marL="0" indent="0">
              <a:buNone/>
            </a:pPr>
            <a:r>
              <a:rPr lang="en-US" sz="2400" dirty="0"/>
              <a:t>For example:</a:t>
            </a:r>
          </a:p>
          <a:p>
            <a:pPr marL="342900" indent="-342900">
              <a:buFont typeface="Arial" panose="020B0604020202020204" pitchFamily="34" charset="0"/>
              <a:buChar char="•"/>
            </a:pPr>
            <a:r>
              <a:rPr lang="en-US" sz="2400" dirty="0"/>
              <a:t>In </a:t>
            </a:r>
            <a:r>
              <a:rPr lang="en-US" dirty="0">
                <a:latin typeface="Consolas" panose="020B0609020204030204" pitchFamily="49" charset="0"/>
              </a:rPr>
              <a:t>log()</a:t>
            </a:r>
            <a:r>
              <a:rPr lang="en-US" sz="2400" dirty="0"/>
              <a:t>, the data is </a:t>
            </a:r>
            <a:r>
              <a:rPr lang="en-US" dirty="0">
                <a:latin typeface="Consolas" panose="020B0609020204030204" pitchFamily="49" charset="0"/>
              </a:rPr>
              <a:t>x</a:t>
            </a:r>
            <a:r>
              <a:rPr lang="en-US" sz="2400" dirty="0"/>
              <a:t>, and the detail is the </a:t>
            </a:r>
            <a:r>
              <a:rPr lang="en-US" dirty="0">
                <a:latin typeface="Consolas" panose="020B0609020204030204" pitchFamily="49" charset="0"/>
              </a:rPr>
              <a:t>base</a:t>
            </a:r>
            <a:r>
              <a:rPr lang="en-US" sz="2400" dirty="0"/>
              <a:t> of the logarithm.</a:t>
            </a:r>
          </a:p>
          <a:p>
            <a:pPr marL="342900" indent="-342900">
              <a:buFont typeface="Arial" panose="020B0604020202020204" pitchFamily="34" charset="0"/>
              <a:buChar char="•"/>
            </a:pPr>
            <a:r>
              <a:rPr lang="en-US" sz="2400" dirty="0"/>
              <a:t>In </a:t>
            </a:r>
            <a:r>
              <a:rPr lang="en-US" dirty="0">
                <a:latin typeface="Consolas" panose="020B0609020204030204" pitchFamily="49" charset="0"/>
              </a:rPr>
              <a:t>mean()</a:t>
            </a:r>
            <a:r>
              <a:rPr lang="en-US" sz="2400" dirty="0"/>
              <a:t>, the data is </a:t>
            </a:r>
            <a:r>
              <a:rPr lang="en-US" sz="2400" dirty="0">
                <a:latin typeface="Consolas" panose="020B0609020204030204" pitchFamily="49" charset="0"/>
              </a:rPr>
              <a:t>x</a:t>
            </a:r>
            <a:r>
              <a:rPr lang="en-US" sz="2400" dirty="0"/>
              <a:t>, and the details are how much data to trim from the ends (</a:t>
            </a:r>
            <a:r>
              <a:rPr lang="en-US" dirty="0">
                <a:latin typeface="Consolas" panose="020B0609020204030204" pitchFamily="49" charset="0"/>
              </a:rPr>
              <a:t>trim</a:t>
            </a:r>
            <a:r>
              <a:rPr lang="en-US" sz="2400" dirty="0"/>
              <a:t>) and how to handle missing values (</a:t>
            </a:r>
            <a:r>
              <a:rPr lang="en-US" sz="2400" dirty="0">
                <a:latin typeface="Consolas" panose="020B0609020204030204" pitchFamily="49" charset="0"/>
              </a:rPr>
              <a:t>na.rm</a:t>
            </a:r>
            <a:r>
              <a:rPr lang="en-US" sz="2400" dirty="0"/>
              <a:t>).</a:t>
            </a:r>
          </a:p>
          <a:p>
            <a:pPr marL="342900" indent="-342900">
              <a:buFont typeface="Arial" panose="020B0604020202020204" pitchFamily="34" charset="0"/>
              <a:buChar char="•"/>
            </a:pPr>
            <a:r>
              <a:rPr lang="en-US" sz="2400" dirty="0"/>
              <a:t>In </a:t>
            </a:r>
            <a:r>
              <a:rPr lang="en-US" dirty="0" err="1">
                <a:latin typeface="Consolas" panose="020B0609020204030204" pitchFamily="49" charset="0"/>
              </a:rPr>
              <a:t>t.test</a:t>
            </a:r>
            <a:r>
              <a:rPr lang="en-US" dirty="0">
                <a:latin typeface="Consolas" panose="020B0609020204030204" pitchFamily="49" charset="0"/>
              </a:rPr>
              <a:t>()</a:t>
            </a:r>
            <a:r>
              <a:rPr lang="en-US" sz="2400" dirty="0"/>
              <a:t>, the data are </a:t>
            </a:r>
            <a:r>
              <a:rPr lang="en-US" sz="2400" dirty="0">
                <a:latin typeface="Consolas" panose="020B0609020204030204" pitchFamily="49" charset="0"/>
              </a:rPr>
              <a:t>x</a:t>
            </a:r>
            <a:r>
              <a:rPr lang="en-US" sz="2400" dirty="0"/>
              <a:t> and </a:t>
            </a:r>
            <a:r>
              <a:rPr lang="en-US" sz="2400" dirty="0">
                <a:latin typeface="Consolas" panose="020B0609020204030204" pitchFamily="49" charset="0"/>
              </a:rPr>
              <a:t>y</a:t>
            </a:r>
            <a:r>
              <a:rPr lang="en-US" sz="2400" dirty="0"/>
              <a:t>, and the details of the test are alternative, mu, paired, </a:t>
            </a:r>
            <a:r>
              <a:rPr lang="en-US" dirty="0" err="1">
                <a:latin typeface="Consolas" panose="020B0609020204030204" pitchFamily="49" charset="0"/>
              </a:rPr>
              <a:t>var.equal</a:t>
            </a:r>
            <a:r>
              <a:rPr lang="en-US" sz="2400" dirty="0"/>
              <a:t>, and </a:t>
            </a:r>
            <a:r>
              <a:rPr lang="en-US" dirty="0" err="1">
                <a:latin typeface="Consolas" panose="020B0609020204030204" pitchFamily="49" charset="0"/>
              </a:rPr>
              <a:t>conf.level</a:t>
            </a:r>
            <a:r>
              <a:rPr lang="en-US" sz="2400" dirty="0"/>
              <a:t>.</a:t>
            </a:r>
          </a:p>
          <a:p>
            <a:pPr marL="342900" indent="-342900">
              <a:buFont typeface="Arial" panose="020B0604020202020204" pitchFamily="34" charset="0"/>
              <a:buChar char="•"/>
            </a:pPr>
            <a:r>
              <a:rPr lang="en-US" sz="2400" dirty="0"/>
              <a:t>In </a:t>
            </a:r>
            <a:r>
              <a:rPr lang="en-US" dirty="0" err="1">
                <a:latin typeface="Consolas" panose="020B0609020204030204" pitchFamily="49" charset="0"/>
              </a:rPr>
              <a:t>str_c</a:t>
            </a:r>
            <a:r>
              <a:rPr lang="en-US" dirty="0">
                <a:latin typeface="Consolas" panose="020B0609020204030204" pitchFamily="49" charset="0"/>
              </a:rPr>
              <a:t>()</a:t>
            </a:r>
            <a:r>
              <a:rPr lang="en-US" sz="2400" dirty="0"/>
              <a:t> you can supply any number of strings to </a:t>
            </a:r>
            <a:r>
              <a:rPr lang="en-US" dirty="0">
                <a:latin typeface="Consolas" panose="020B0609020204030204" pitchFamily="49" charset="0"/>
              </a:rPr>
              <a:t>...</a:t>
            </a:r>
            <a:r>
              <a:rPr lang="en-US" sz="2400" dirty="0"/>
              <a:t>, and the details of the concatenation are controlled by </a:t>
            </a:r>
            <a:r>
              <a:rPr lang="en-US" dirty="0" err="1">
                <a:latin typeface="Consolas" panose="020B0609020204030204" pitchFamily="49" charset="0"/>
              </a:rPr>
              <a:t>sep</a:t>
            </a:r>
            <a:r>
              <a:rPr lang="en-US" sz="2400" dirty="0"/>
              <a:t> and </a:t>
            </a:r>
            <a:r>
              <a:rPr lang="en-US" dirty="0">
                <a:latin typeface="Consolas" panose="020B0609020204030204" pitchFamily="49" charset="0"/>
              </a:rPr>
              <a:t>collapse</a:t>
            </a:r>
            <a:r>
              <a:rPr lang="en-US" sz="2400" dirty="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7319525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B98B5-3607-4AB0-9596-1C3C83A45512}"/>
              </a:ext>
            </a:extLst>
          </p:cNvPr>
          <p:cNvSpPr>
            <a:spLocks noGrp="1"/>
          </p:cNvSpPr>
          <p:nvPr>
            <p:ph type="title"/>
          </p:nvPr>
        </p:nvSpPr>
        <p:spPr/>
        <p:txBody>
          <a:bodyPr/>
          <a:lstStyle/>
          <a:p>
            <a:r>
              <a:rPr lang="en-US" dirty="0"/>
              <a:t>Function arguments</a:t>
            </a:r>
          </a:p>
        </p:txBody>
      </p:sp>
      <p:sp>
        <p:nvSpPr>
          <p:cNvPr id="4" name="Rectangle 1">
            <a:extLst>
              <a:ext uri="{FF2B5EF4-FFF2-40B4-BE49-F238E27FC236}">
                <a16:creationId xmlns:a16="http://schemas.microsoft.com/office/drawing/2014/main" id="{539AC018-F6EC-45D6-8BD8-65887BACF7D8}"/>
              </a:ext>
            </a:extLst>
          </p:cNvPr>
          <p:cNvSpPr>
            <a:spLocks noGrp="1" noChangeArrowheads="1"/>
          </p:cNvSpPr>
          <p:nvPr>
            <p:ph idx="1"/>
          </p:nvPr>
        </p:nvSpPr>
        <p:spPr bwMode="auto">
          <a:xfrm>
            <a:off x="1024128" y="2112467"/>
            <a:ext cx="9733434" cy="437042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60A0B0"/>
                </a:solidFill>
                <a:effectLst/>
                <a:latin typeface="Consolas" panose="020B0609020204030204" pitchFamily="49" charset="0"/>
              </a:rPr>
              <a:t># Compute confidence interval around mean using normal approximation</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4183C4"/>
                </a:solidFill>
                <a:effectLst/>
                <a:latin typeface="Consolas" panose="020B0609020204030204" pitchFamily="49" charset="0"/>
              </a:rPr>
              <a:t>mean_ci</a:t>
            </a:r>
            <a:r>
              <a:rPr kumimoji="0" lang="en-US" altLang="en-US" sz="2400" b="0" i="0" u="none" strike="noStrike" cap="none" normalizeH="0" baseline="0" dirty="0">
                <a:ln>
                  <a:noFill/>
                </a:ln>
                <a:solidFill>
                  <a:srgbClr val="4183C4"/>
                </a:solidFill>
                <a:effectLst/>
                <a:latin typeface="Consolas" panose="020B0609020204030204" pitchFamily="49" charset="0"/>
              </a:rPr>
              <a:t>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function</a:t>
            </a:r>
            <a:r>
              <a:rPr kumimoji="0" lang="en-US" altLang="en-US" sz="2400" b="0" i="0" u="none" strike="noStrike" cap="none" normalizeH="0" baseline="0" dirty="0">
                <a:ln>
                  <a:noFill/>
                </a:ln>
                <a:solidFill>
                  <a:srgbClr val="4183C4"/>
                </a:solidFill>
                <a:effectLst/>
                <a:latin typeface="Consolas" panose="020B0609020204030204" pitchFamily="49" charset="0"/>
              </a:rPr>
              <a:t>(x, </a:t>
            </a:r>
            <a:r>
              <a:rPr kumimoji="0" lang="en-US" altLang="en-US" sz="2400" b="0" i="0" u="none" strike="noStrike" cap="none" normalizeH="0" baseline="0" dirty="0">
                <a:ln>
                  <a:noFill/>
                </a:ln>
                <a:solidFill>
                  <a:srgbClr val="902000"/>
                </a:solidFill>
                <a:effectLst/>
                <a:latin typeface="Consolas" panose="020B0609020204030204" pitchFamily="49" charset="0"/>
              </a:rPr>
              <a:t>conf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0.95</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se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sd</a:t>
            </a:r>
            <a:r>
              <a:rPr kumimoji="0" lang="en-US" altLang="en-US" sz="2400" b="0" i="0" u="none" strike="noStrike" cap="none" normalizeH="0" baseline="0" dirty="0">
                <a:ln>
                  <a:noFill/>
                </a:ln>
                <a:solidFill>
                  <a:srgbClr val="4183C4"/>
                </a:solidFill>
                <a:effectLst/>
                <a:latin typeface="Consolas" panose="020B0609020204030204" pitchFamily="49" charset="0"/>
              </a:rPr>
              <a:t>(x)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sqrt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1" i="0" u="none" strike="noStrike" cap="none" normalizeH="0" baseline="0" dirty="0">
                <a:ln>
                  <a:noFill/>
                </a:ln>
                <a:solidFill>
                  <a:srgbClr val="007020"/>
                </a:solidFill>
                <a:effectLst/>
                <a:latin typeface="Consolas" panose="020B0609020204030204" pitchFamily="49" charset="0"/>
              </a:rPr>
              <a:t>length</a:t>
            </a:r>
            <a:r>
              <a:rPr kumimoji="0" lang="en-US" altLang="en-US" sz="2400" b="0" i="0" u="none" strike="noStrike" cap="none" normalizeH="0" baseline="0" dirty="0">
                <a:ln>
                  <a:noFill/>
                </a:ln>
                <a:solidFill>
                  <a:srgbClr val="4183C4"/>
                </a:solidFill>
                <a:effectLst/>
                <a:latin typeface="Consolas" panose="020B0609020204030204" pitchFamily="49" charset="0"/>
              </a:rPr>
              <a:t>(x))</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alpha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1</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conf</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mean</a:t>
            </a:r>
            <a:r>
              <a:rPr kumimoji="0" lang="en-US" altLang="en-US" sz="2400" b="0" i="0" u="none" strike="noStrike" cap="none" normalizeH="0" baseline="0" dirty="0">
                <a:ln>
                  <a:noFill/>
                </a:ln>
                <a:solidFill>
                  <a:srgbClr val="4183C4"/>
                </a:solidFill>
                <a:effectLst/>
                <a:latin typeface="Consolas" panose="020B0609020204030204" pitchFamily="49" charset="0"/>
              </a:rPr>
              <a:t>(x)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se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qnorm</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1" i="0" u="none" strike="noStrike" cap="none" normalizeH="0" baseline="0" dirty="0">
                <a:ln>
                  <a:noFill/>
                </a:ln>
                <a:solidFill>
                  <a:srgbClr val="007020"/>
                </a:solidFill>
                <a:effectLst/>
                <a:latin typeface="Consolas" panose="020B0609020204030204" pitchFamily="49" charset="0"/>
              </a:rPr>
              <a:t>c</a:t>
            </a:r>
            <a:r>
              <a:rPr kumimoji="0" lang="en-US" altLang="en-US" sz="2400" b="0" i="0" u="none" strike="noStrike" cap="none" normalizeH="0" baseline="0" dirty="0">
                <a:ln>
                  <a:noFill/>
                </a:ln>
                <a:solidFill>
                  <a:srgbClr val="4183C4"/>
                </a:solidFill>
                <a:effectLst/>
                <a:latin typeface="Consolas" panose="020B0609020204030204" pitchFamily="49" charset="0"/>
              </a:rPr>
              <a:t>(alpha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2</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1</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alpha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2</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x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runif</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100</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mean_ci</a:t>
            </a:r>
            <a:r>
              <a:rPr kumimoji="0" lang="en-US" altLang="en-US" sz="2400" b="0" i="0" u="none" strike="noStrike" cap="none" normalizeH="0" baseline="0" dirty="0">
                <a:ln>
                  <a:noFill/>
                </a:ln>
                <a:solidFill>
                  <a:srgbClr val="4183C4"/>
                </a:solidFill>
                <a:effectLst/>
                <a:latin typeface="Consolas" panose="020B0609020204030204" pitchFamily="49" charset="0"/>
              </a:rPr>
              <a:t>(x)</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0.498 0.610</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mean_ci</a:t>
            </a:r>
            <a:r>
              <a:rPr kumimoji="0" lang="en-US" altLang="en-US" sz="2400" b="0" i="0" u="none" strike="noStrike" cap="none" normalizeH="0" baseline="0" dirty="0">
                <a:ln>
                  <a:noFill/>
                </a:ln>
                <a:solidFill>
                  <a:srgbClr val="4183C4"/>
                </a:solidFill>
                <a:effectLst/>
                <a:latin typeface="Consolas" panose="020B0609020204030204" pitchFamily="49" charset="0"/>
              </a:rPr>
              <a:t>(x, </a:t>
            </a:r>
            <a:r>
              <a:rPr kumimoji="0" lang="en-US" altLang="en-US" sz="2400" b="0" i="0" u="none" strike="noStrike" cap="none" normalizeH="0" baseline="0" dirty="0">
                <a:ln>
                  <a:noFill/>
                </a:ln>
                <a:solidFill>
                  <a:srgbClr val="902000"/>
                </a:solidFill>
                <a:effectLst/>
                <a:latin typeface="Consolas" panose="020B0609020204030204" pitchFamily="49" charset="0"/>
              </a:rPr>
              <a:t>conf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0.99</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0.480 0.628</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620762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9D8AA-B449-4C4D-9E3C-8201076DBE28}"/>
              </a:ext>
            </a:extLst>
          </p:cNvPr>
          <p:cNvSpPr>
            <a:spLocks noGrp="1"/>
          </p:cNvSpPr>
          <p:nvPr>
            <p:ph type="title"/>
          </p:nvPr>
        </p:nvSpPr>
        <p:spPr/>
        <p:txBody>
          <a:bodyPr/>
          <a:lstStyle/>
          <a:p>
            <a:r>
              <a:rPr lang="en-US" dirty="0"/>
              <a:t>Use the full name to override a default</a:t>
            </a:r>
          </a:p>
        </p:txBody>
      </p:sp>
      <p:sp>
        <p:nvSpPr>
          <p:cNvPr id="4" name="Rectangle 1">
            <a:extLst>
              <a:ext uri="{FF2B5EF4-FFF2-40B4-BE49-F238E27FC236}">
                <a16:creationId xmlns:a16="http://schemas.microsoft.com/office/drawing/2014/main" id="{79874C7E-727A-4FEB-9CEC-8415C1AE0862}"/>
              </a:ext>
            </a:extLst>
          </p:cNvPr>
          <p:cNvSpPr>
            <a:spLocks noGrp="1" noChangeArrowheads="1"/>
          </p:cNvSpPr>
          <p:nvPr>
            <p:ph idx="1"/>
          </p:nvPr>
        </p:nvSpPr>
        <p:spPr bwMode="auto">
          <a:xfrm>
            <a:off x="1024128" y="2136338"/>
            <a:ext cx="4927631" cy="258532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 Good</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nsolas" panose="020B0609020204030204" pitchFamily="49" charset="0"/>
              </a:rPr>
              <a:t>mean</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1</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10</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902000"/>
                </a:solidFill>
                <a:effectLst/>
                <a:latin typeface="Consolas" panose="020B0609020204030204" pitchFamily="49" charset="0"/>
              </a:rPr>
              <a:t>na.rm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007020"/>
                </a:solidFill>
                <a:effectLst/>
                <a:latin typeface="Consolas" panose="020B0609020204030204" pitchFamily="49" charset="0"/>
              </a:rPr>
              <a:t>TRUE</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 Bad</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nsolas" panose="020B0609020204030204" pitchFamily="49" charset="0"/>
              </a:rPr>
              <a:t>mean</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902000"/>
                </a:solidFill>
                <a:effectLst/>
                <a:latin typeface="Consolas" panose="020B0609020204030204" pitchFamily="49" charset="0"/>
              </a:rPr>
              <a:t>x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1</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10</a:t>
            </a:r>
            <a:r>
              <a:rPr kumimoji="0" lang="en-US" altLang="en-US" sz="2400" b="0" i="0" u="none" strike="noStrike" cap="none" normalizeH="0" baseline="0" dirty="0">
                <a:ln>
                  <a:noFill/>
                </a:ln>
                <a:solidFill>
                  <a:srgbClr val="4183C4"/>
                </a:solidFill>
                <a:effectLst/>
                <a:latin typeface="Consolas" panose="020B0609020204030204" pitchFamily="49" charset="0"/>
              </a:rPr>
              <a:t>, , </a:t>
            </a:r>
            <a:r>
              <a:rPr kumimoji="0" lang="en-US" altLang="en-US" sz="2400" b="0" i="0" u="none" strike="noStrike" cap="none" normalizeH="0" baseline="0" dirty="0">
                <a:ln>
                  <a:noFill/>
                </a:ln>
                <a:solidFill>
                  <a:srgbClr val="007020"/>
                </a:solidFill>
                <a:effectLst/>
                <a:latin typeface="Consolas" panose="020B0609020204030204" pitchFamily="49" charset="0"/>
              </a:rPr>
              <a:t>FALSE</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nsolas" panose="020B0609020204030204" pitchFamily="49" charset="0"/>
              </a:rPr>
              <a:t>mean</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007020"/>
                </a:solidFill>
                <a:effectLst/>
                <a:latin typeface="Consolas" panose="020B0609020204030204" pitchFamily="49" charset="0"/>
              </a:rPr>
              <a:t>TRUE</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902000"/>
                </a:solidFill>
                <a:effectLst/>
                <a:latin typeface="Consolas" panose="020B0609020204030204" pitchFamily="49" charset="0"/>
              </a:rPr>
              <a:t>x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c</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1</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10</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007020"/>
                </a:solidFill>
                <a:effectLst/>
                <a:latin typeface="Consolas" panose="020B0609020204030204" pitchFamily="49" charset="0"/>
              </a:rPr>
              <a:t>NA</a:t>
            </a:r>
            <a:r>
              <a:rPr kumimoji="0" lang="en-US" altLang="en-US" sz="2400" b="0" i="0" u="none" strike="noStrike" cap="none" normalizeH="0" baseline="0" dirty="0">
                <a:ln>
                  <a:noFill/>
                </a:ln>
                <a:solidFill>
                  <a:srgbClr val="4183C4"/>
                </a:solidFill>
                <a:effectLst/>
                <a:latin typeface="Consolas" panose="020B0609020204030204" pitchFamily="49" charset="0"/>
              </a:rPr>
              <a:t>))</a:t>
            </a:r>
          </a:p>
          <a:p>
            <a:pPr marL="0" lvl="0" indent="0" eaLnBrk="0" fontAlgn="base" hangingPunct="0">
              <a:lnSpc>
                <a:spcPct val="100000"/>
              </a:lnSpc>
              <a:spcBef>
                <a:spcPct val="0"/>
              </a:spcBef>
              <a:spcAft>
                <a:spcPct val="0"/>
              </a:spcAft>
              <a:buClrTx/>
              <a:buSzTx/>
              <a:buNone/>
            </a:pPr>
            <a:r>
              <a:rPr lang="en-US" altLang="en-US" sz="2400" b="1" dirty="0">
                <a:solidFill>
                  <a:srgbClr val="007020"/>
                </a:solidFill>
                <a:latin typeface="Consolas" panose="020B0609020204030204" pitchFamily="49" charset="0"/>
              </a:rPr>
              <a:t>mean</a:t>
            </a:r>
            <a:r>
              <a:rPr lang="en-US" altLang="en-US" sz="2400" dirty="0">
                <a:solidFill>
                  <a:srgbClr val="4183C4"/>
                </a:solidFill>
                <a:latin typeface="Consolas" panose="020B0609020204030204" pitchFamily="49" charset="0"/>
              </a:rPr>
              <a:t>(</a:t>
            </a:r>
            <a:r>
              <a:rPr lang="en-US" altLang="en-US" sz="2400" dirty="0">
                <a:solidFill>
                  <a:srgbClr val="40A070"/>
                </a:solidFill>
                <a:latin typeface="Consolas" panose="020B0609020204030204" pitchFamily="49" charset="0"/>
              </a:rPr>
              <a:t>1</a:t>
            </a:r>
            <a:r>
              <a:rPr lang="en-US" altLang="en-US" sz="2400" dirty="0">
                <a:solidFill>
                  <a:srgbClr val="666666"/>
                </a:solidFill>
                <a:latin typeface="Consolas" panose="020B0609020204030204" pitchFamily="49" charset="0"/>
              </a:rPr>
              <a:t>:</a:t>
            </a:r>
            <a:r>
              <a:rPr lang="en-US" altLang="en-US" sz="2400" dirty="0">
                <a:solidFill>
                  <a:srgbClr val="40A070"/>
                </a:solidFill>
                <a:latin typeface="Consolas" panose="020B0609020204030204" pitchFamily="49" charset="0"/>
              </a:rPr>
              <a:t>10</a:t>
            </a:r>
            <a:r>
              <a:rPr lang="en-US" altLang="en-US" sz="2400" dirty="0">
                <a:solidFill>
                  <a:srgbClr val="4183C4"/>
                </a:solidFill>
                <a:latin typeface="Consolas" panose="020B0609020204030204" pitchFamily="49" charset="0"/>
              </a:rPr>
              <a:t>, </a:t>
            </a:r>
            <a:r>
              <a:rPr lang="en-US" altLang="en-US" sz="2400" dirty="0">
                <a:solidFill>
                  <a:srgbClr val="902000"/>
                </a:solidFill>
                <a:latin typeface="Consolas" panose="020B0609020204030204" pitchFamily="49" charset="0"/>
              </a:rPr>
              <a:t>n =</a:t>
            </a:r>
            <a:r>
              <a:rPr lang="en-US" altLang="en-US" sz="2400" dirty="0">
                <a:solidFill>
                  <a:srgbClr val="4183C4"/>
                </a:solidFill>
                <a:latin typeface="Consolas" panose="020B0609020204030204" pitchFamily="49" charset="0"/>
              </a:rPr>
              <a:t> </a:t>
            </a:r>
            <a:r>
              <a:rPr lang="en-US" altLang="en-US" sz="2400" dirty="0">
                <a:solidFill>
                  <a:srgbClr val="007020"/>
                </a:solidFill>
                <a:latin typeface="Consolas" panose="020B0609020204030204" pitchFamily="49" charset="0"/>
              </a:rPr>
              <a:t>TRUE</a:t>
            </a:r>
            <a:r>
              <a:rPr lang="en-US" altLang="en-US" sz="2400" dirty="0">
                <a:solidFill>
                  <a:srgbClr val="4183C4"/>
                </a:solidFill>
                <a:latin typeface="Consolas" panose="020B06090202040302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487784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3610A-35F1-4812-B45E-CC4287C67406}"/>
              </a:ext>
            </a:extLst>
          </p:cNvPr>
          <p:cNvSpPr>
            <a:spLocks noGrp="1"/>
          </p:cNvSpPr>
          <p:nvPr>
            <p:ph type="title"/>
          </p:nvPr>
        </p:nvSpPr>
        <p:spPr/>
        <p:txBody>
          <a:bodyPr/>
          <a:lstStyle/>
          <a:p>
            <a:r>
              <a:rPr lang="en-US" dirty="0"/>
              <a:t>Use whitespace</a:t>
            </a:r>
          </a:p>
        </p:txBody>
      </p:sp>
      <p:sp>
        <p:nvSpPr>
          <p:cNvPr id="4" name="Rectangle 1">
            <a:extLst>
              <a:ext uri="{FF2B5EF4-FFF2-40B4-BE49-F238E27FC236}">
                <a16:creationId xmlns:a16="http://schemas.microsoft.com/office/drawing/2014/main" id="{D9C09ADB-B0B2-4B85-B3CB-DD07E329AFA3}"/>
              </a:ext>
            </a:extLst>
          </p:cNvPr>
          <p:cNvSpPr>
            <a:spLocks noGrp="1" noChangeArrowheads="1"/>
          </p:cNvSpPr>
          <p:nvPr>
            <p:ph idx="1"/>
          </p:nvPr>
        </p:nvSpPr>
        <p:spPr bwMode="auto">
          <a:xfrm>
            <a:off x="1024128" y="2199132"/>
            <a:ext cx="9720072" cy="184665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 Good</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average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mean</a:t>
            </a:r>
            <a:r>
              <a:rPr kumimoji="0" lang="en-US" altLang="en-US" sz="2400" b="0" i="0" u="none" strike="noStrike" cap="none" normalizeH="0" baseline="0" dirty="0">
                <a:ln>
                  <a:noFill/>
                </a:ln>
                <a:solidFill>
                  <a:srgbClr val="4183C4"/>
                </a:solidFill>
                <a:effectLst/>
                <a:latin typeface="Consolas" panose="020B0609020204030204" pitchFamily="49" charset="0"/>
              </a:rPr>
              <a:t>(feet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12</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inches, </a:t>
            </a:r>
            <a:r>
              <a:rPr kumimoji="0" lang="en-US" altLang="en-US" sz="2400" b="0" i="0" u="none" strike="noStrike" cap="none" normalizeH="0" baseline="0" dirty="0">
                <a:ln>
                  <a:noFill/>
                </a:ln>
                <a:solidFill>
                  <a:srgbClr val="902000"/>
                </a:solidFill>
                <a:effectLst/>
                <a:latin typeface="Consolas" panose="020B0609020204030204" pitchFamily="49" charset="0"/>
              </a:rPr>
              <a:t>na.rm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007020"/>
                </a:solidFill>
                <a:effectLst/>
                <a:latin typeface="Consolas" panose="020B0609020204030204" pitchFamily="49" charset="0"/>
              </a:rPr>
              <a:t>TRUE</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 Bad</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average&lt;-</a:t>
            </a:r>
            <a:r>
              <a:rPr kumimoji="0" lang="en-US" altLang="en-US" sz="2400" b="1" i="0" u="none" strike="noStrike" cap="none" normalizeH="0" baseline="0" dirty="0">
                <a:ln>
                  <a:noFill/>
                </a:ln>
                <a:solidFill>
                  <a:srgbClr val="007020"/>
                </a:solidFill>
                <a:effectLst/>
                <a:latin typeface="Consolas" panose="020B0609020204030204" pitchFamily="49" charset="0"/>
              </a:rPr>
              <a:t>mean</a:t>
            </a:r>
            <a:r>
              <a:rPr kumimoji="0" lang="en-US" altLang="en-US" sz="2400" b="0" i="0" u="none" strike="noStrike" cap="none" normalizeH="0" baseline="0" dirty="0">
                <a:ln>
                  <a:noFill/>
                </a:ln>
                <a:solidFill>
                  <a:srgbClr val="4183C4"/>
                </a:solidFill>
                <a:effectLst/>
                <a:latin typeface="Consolas" panose="020B0609020204030204" pitchFamily="49" charset="0"/>
              </a:rPr>
              <a:t>(feet</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12</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183C4"/>
                </a:solidFill>
                <a:effectLst/>
                <a:latin typeface="Consolas" panose="020B0609020204030204" pitchFamily="49" charset="0"/>
              </a:rPr>
              <a:t>inches,</a:t>
            </a:r>
            <a:r>
              <a:rPr kumimoji="0" lang="en-US" altLang="en-US" sz="2400" b="0" i="0" u="none" strike="noStrike" cap="none" normalizeH="0" baseline="0" dirty="0">
                <a:ln>
                  <a:noFill/>
                </a:ln>
                <a:solidFill>
                  <a:srgbClr val="902000"/>
                </a:solidFill>
                <a:effectLst/>
                <a:latin typeface="Consolas" panose="020B0609020204030204" pitchFamily="49" charset="0"/>
              </a:rPr>
              <a:t>na.rm=</a:t>
            </a:r>
            <a:r>
              <a:rPr kumimoji="0" lang="en-US" altLang="en-US" sz="2400" b="0" i="0" u="none" strike="noStrike" cap="none" normalizeH="0" baseline="0" dirty="0">
                <a:ln>
                  <a:noFill/>
                </a:ln>
                <a:solidFill>
                  <a:srgbClr val="007020"/>
                </a:solidFill>
                <a:effectLst/>
                <a:latin typeface="Consolas" panose="020B0609020204030204" pitchFamily="49" charset="0"/>
              </a:rPr>
              <a:t>TRUE</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09594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590B4-0B85-403A-99B8-1D8109EC4031}"/>
              </a:ext>
            </a:extLst>
          </p:cNvPr>
          <p:cNvSpPr>
            <a:spLocks noGrp="1"/>
          </p:cNvSpPr>
          <p:nvPr>
            <p:ph type="title"/>
          </p:nvPr>
        </p:nvSpPr>
        <p:spPr/>
        <p:txBody>
          <a:bodyPr/>
          <a:lstStyle/>
          <a:p>
            <a:r>
              <a:rPr lang="en-US" dirty="0"/>
              <a:t>When should you write a function?</a:t>
            </a:r>
          </a:p>
        </p:txBody>
      </p:sp>
      <p:sp>
        <p:nvSpPr>
          <p:cNvPr id="4" name="Rectangle 1">
            <a:extLst>
              <a:ext uri="{FF2B5EF4-FFF2-40B4-BE49-F238E27FC236}">
                <a16:creationId xmlns:a16="http://schemas.microsoft.com/office/drawing/2014/main" id="{F5132FA8-8F7A-4144-8BB6-72BB860CC7D6}"/>
              </a:ext>
            </a:extLst>
          </p:cNvPr>
          <p:cNvSpPr>
            <a:spLocks noChangeArrowheads="1"/>
          </p:cNvSpPr>
          <p:nvPr/>
        </p:nvSpPr>
        <p:spPr bwMode="auto">
          <a:xfrm>
            <a:off x="1024128" y="2084832"/>
            <a:ext cx="9720072" cy="430887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183C4"/>
                </a:solidFill>
                <a:effectLst/>
                <a:latin typeface="Consolas" panose="020B0609020204030204" pitchFamily="49" charset="0"/>
              </a:rPr>
              <a:t>df &lt;-</a:t>
            </a:r>
            <a:r>
              <a:rPr kumimoji="0" lang="en-US" altLang="en-US" sz="2000" b="0" i="0" u="none" strike="noStrike" cap="none" normalizeH="0" baseline="0" dirty="0">
                <a:ln>
                  <a:noFill/>
                </a:ln>
                <a:solidFill>
                  <a:srgbClr val="4070A0"/>
                </a:solidFill>
                <a:effectLst/>
                <a:latin typeface="Consolas" panose="020B0609020204030204" pitchFamily="49" charset="0"/>
              </a:rPr>
              <a:t> </a:t>
            </a:r>
            <a:r>
              <a:rPr kumimoji="0" lang="en-US" altLang="en-US" sz="2000" b="0" i="0" u="none" strike="noStrike" cap="none" normalizeH="0" baseline="0" dirty="0" err="1">
                <a:ln>
                  <a:noFill/>
                </a:ln>
                <a:solidFill>
                  <a:srgbClr val="4183C4"/>
                </a:solidFill>
                <a:effectLst/>
                <a:latin typeface="Consolas" panose="020B0609020204030204" pitchFamily="49" charset="0"/>
              </a:rPr>
              <a:t>tibble</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1" i="0" u="none" strike="noStrike" cap="none" normalizeH="0" baseline="0" dirty="0" err="1">
                <a:ln>
                  <a:noFill/>
                </a:ln>
                <a:solidFill>
                  <a:srgbClr val="007020"/>
                </a:solidFill>
                <a:effectLst/>
                <a:latin typeface="Consolas" panose="020B0609020204030204" pitchFamily="49" charset="0"/>
              </a:rPr>
              <a:t>tibble</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nsolas" panose="020B0609020204030204" pitchFamily="49" charset="0"/>
              </a:rPr>
              <a:t>  </a:t>
            </a:r>
            <a:r>
              <a:rPr kumimoji="0" lang="en-US" altLang="en-US" sz="2000" b="0" i="0" u="none" strike="noStrike" cap="none" normalizeH="0" baseline="0" dirty="0">
                <a:ln>
                  <a:noFill/>
                </a:ln>
                <a:solidFill>
                  <a:srgbClr val="902000"/>
                </a:solidFill>
                <a:effectLst/>
                <a:latin typeface="Consolas" panose="020B0609020204030204" pitchFamily="49" charset="0"/>
              </a:rPr>
              <a:t>a =</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1" i="0" u="none" strike="noStrike" cap="none" normalizeH="0" baseline="0" dirty="0" err="1">
                <a:ln>
                  <a:noFill/>
                </a:ln>
                <a:solidFill>
                  <a:srgbClr val="007020"/>
                </a:solidFill>
                <a:effectLst/>
                <a:latin typeface="Consolas" panose="020B0609020204030204" pitchFamily="49" charset="0"/>
              </a:rPr>
              <a:t>rnorm</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40A070"/>
                </a:solidFill>
                <a:effectLst/>
                <a:latin typeface="Consolas" panose="020B0609020204030204" pitchFamily="49" charset="0"/>
              </a:rPr>
              <a:t>10</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nsolas" panose="020B0609020204030204" pitchFamily="49" charset="0"/>
              </a:rPr>
              <a:t>  </a:t>
            </a:r>
            <a:r>
              <a:rPr kumimoji="0" lang="en-US" altLang="en-US" sz="2000" b="0" i="0" u="none" strike="noStrike" cap="none" normalizeH="0" baseline="0" dirty="0">
                <a:ln>
                  <a:noFill/>
                </a:ln>
                <a:solidFill>
                  <a:srgbClr val="902000"/>
                </a:solidFill>
                <a:effectLst/>
                <a:latin typeface="Consolas" panose="020B0609020204030204" pitchFamily="49" charset="0"/>
              </a:rPr>
              <a:t>b =</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1" i="0" u="none" strike="noStrike" cap="none" normalizeH="0" baseline="0" dirty="0" err="1">
                <a:ln>
                  <a:noFill/>
                </a:ln>
                <a:solidFill>
                  <a:srgbClr val="007020"/>
                </a:solidFill>
                <a:effectLst/>
                <a:latin typeface="Consolas" panose="020B0609020204030204" pitchFamily="49" charset="0"/>
              </a:rPr>
              <a:t>rnorm</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40A070"/>
                </a:solidFill>
                <a:effectLst/>
                <a:latin typeface="Consolas" panose="020B0609020204030204" pitchFamily="49" charset="0"/>
              </a:rPr>
              <a:t>10</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nsolas" panose="020B0609020204030204" pitchFamily="49" charset="0"/>
              </a:rPr>
              <a:t>  </a:t>
            </a:r>
            <a:r>
              <a:rPr kumimoji="0" lang="en-US" altLang="en-US" sz="2000" b="0" i="0" u="none" strike="noStrike" cap="none" normalizeH="0" baseline="0" dirty="0">
                <a:ln>
                  <a:noFill/>
                </a:ln>
                <a:solidFill>
                  <a:srgbClr val="902000"/>
                </a:solidFill>
                <a:effectLst/>
                <a:latin typeface="Consolas" panose="020B0609020204030204" pitchFamily="49" charset="0"/>
              </a:rPr>
              <a:t>c =</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1" i="0" u="none" strike="noStrike" cap="none" normalizeH="0" baseline="0" dirty="0" err="1">
                <a:ln>
                  <a:noFill/>
                </a:ln>
                <a:solidFill>
                  <a:srgbClr val="007020"/>
                </a:solidFill>
                <a:effectLst/>
                <a:latin typeface="Consolas" panose="020B0609020204030204" pitchFamily="49" charset="0"/>
              </a:rPr>
              <a:t>rnorm</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40A070"/>
                </a:solidFill>
                <a:effectLst/>
                <a:latin typeface="Consolas" panose="020B0609020204030204" pitchFamily="49" charset="0"/>
              </a:rPr>
              <a:t>10</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nsolas" panose="020B0609020204030204" pitchFamily="49" charset="0"/>
              </a:rPr>
              <a:t>  </a:t>
            </a:r>
            <a:r>
              <a:rPr kumimoji="0" lang="en-US" altLang="en-US" sz="2000" b="0" i="0" u="none" strike="noStrike" cap="none" normalizeH="0" baseline="0" dirty="0">
                <a:ln>
                  <a:noFill/>
                </a:ln>
                <a:solidFill>
                  <a:srgbClr val="902000"/>
                </a:solidFill>
                <a:effectLst/>
                <a:latin typeface="Consolas" panose="020B0609020204030204" pitchFamily="49" charset="0"/>
              </a:rPr>
              <a:t>d =</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1" i="0" u="none" strike="noStrike" cap="none" normalizeH="0" baseline="0" dirty="0" err="1">
                <a:ln>
                  <a:noFill/>
                </a:ln>
                <a:solidFill>
                  <a:srgbClr val="007020"/>
                </a:solidFill>
                <a:effectLst/>
                <a:latin typeface="Consolas" panose="020B0609020204030204" pitchFamily="49" charset="0"/>
              </a:rPr>
              <a:t>rnorm</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40A070"/>
                </a:solidFill>
                <a:effectLst/>
                <a:latin typeface="Consolas" panose="020B0609020204030204" pitchFamily="49" charset="0"/>
              </a:rPr>
              <a:t>10</a:t>
            </a:r>
            <a:r>
              <a:rPr kumimoji="0" lang="en-US" altLang="en-US" sz="2000" b="0" i="0" u="none" strike="noStrike" cap="none" normalizeH="0" baseline="0" dirty="0">
                <a:ln>
                  <a:noFill/>
                </a:ln>
                <a:solidFill>
                  <a:srgbClr val="4183C4"/>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4183C4"/>
                </a:solidFill>
                <a:effectLst/>
                <a:latin typeface="Consolas" panose="020B0609020204030204" pitchFamily="49" charset="0"/>
              </a:rPr>
              <a:t>df</a:t>
            </a:r>
            <a:r>
              <a:rPr kumimoji="0" lang="en-US" altLang="en-US" sz="2000" b="0" i="0" u="none" strike="noStrike" cap="none" normalizeH="0" baseline="0" dirty="0" err="1">
                <a:ln>
                  <a:noFill/>
                </a:ln>
                <a:solidFill>
                  <a:srgbClr val="666666"/>
                </a:solidFill>
                <a:effectLst/>
                <a:latin typeface="Consolas" panose="020B0609020204030204" pitchFamily="49" charset="0"/>
              </a:rPr>
              <a:t>$</a:t>
            </a:r>
            <a:r>
              <a:rPr kumimoji="0" lang="en-US" altLang="en-US" sz="2000" b="0" i="0" u="none" strike="noStrike" cap="none" normalizeH="0" baseline="0" dirty="0" err="1">
                <a:ln>
                  <a:noFill/>
                </a:ln>
                <a:solidFill>
                  <a:srgbClr val="4183C4"/>
                </a:solidFill>
                <a:effectLst/>
                <a:latin typeface="Consolas" panose="020B0609020204030204" pitchFamily="49" charset="0"/>
              </a:rPr>
              <a:t>a</a:t>
            </a:r>
            <a:r>
              <a:rPr kumimoji="0" lang="en-US" altLang="en-US" sz="2000" b="0" i="0" u="none" strike="noStrike" cap="none" normalizeH="0" baseline="0" dirty="0">
                <a:ln>
                  <a:noFill/>
                </a:ln>
                <a:solidFill>
                  <a:srgbClr val="4183C4"/>
                </a:solidFill>
                <a:effectLst/>
                <a:latin typeface="Consolas" panose="020B0609020204030204" pitchFamily="49" charset="0"/>
              </a:rPr>
              <a:t> &lt;-</a:t>
            </a:r>
            <a:r>
              <a:rPr kumimoji="0" lang="en-US" altLang="en-US" sz="2000" b="0" i="0" u="none" strike="noStrike" cap="none" normalizeH="0" baseline="0" dirty="0">
                <a:ln>
                  <a:noFill/>
                </a:ln>
                <a:solidFill>
                  <a:srgbClr val="4070A0"/>
                </a:solidFill>
                <a:effectLst/>
                <a:latin typeface="Consolas" panose="020B0609020204030204" pitchFamily="49" charset="0"/>
              </a:rPr>
              <a:t> </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err="1">
                <a:ln>
                  <a:noFill/>
                </a:ln>
                <a:solidFill>
                  <a:srgbClr val="4183C4"/>
                </a:solidFill>
                <a:effectLst/>
                <a:latin typeface="Consolas" panose="020B0609020204030204" pitchFamily="49" charset="0"/>
              </a:rPr>
              <a:t>df</a:t>
            </a:r>
            <a:r>
              <a:rPr kumimoji="0" lang="en-US" altLang="en-US" sz="2000" b="0" i="0" u="none" strike="noStrike" cap="none" normalizeH="0" baseline="0" dirty="0" err="1">
                <a:ln>
                  <a:noFill/>
                </a:ln>
                <a:solidFill>
                  <a:srgbClr val="666666"/>
                </a:solidFill>
                <a:effectLst/>
                <a:latin typeface="Consolas" panose="020B0609020204030204" pitchFamily="49" charset="0"/>
              </a:rPr>
              <a:t>$</a:t>
            </a:r>
            <a:r>
              <a:rPr kumimoji="0" lang="en-US" altLang="en-US" sz="2000" b="0" i="0" u="none" strike="noStrike" cap="none" normalizeH="0" baseline="0" dirty="0" err="1">
                <a:ln>
                  <a:noFill/>
                </a:ln>
                <a:solidFill>
                  <a:srgbClr val="4183C4"/>
                </a:solidFill>
                <a:effectLst/>
                <a:latin typeface="Consolas" panose="020B0609020204030204" pitchFamily="49" charset="0"/>
              </a:rPr>
              <a:t>a</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a:ln>
                  <a:noFill/>
                </a:ln>
                <a:solidFill>
                  <a:srgbClr val="4070A0"/>
                </a:solidFill>
                <a:effectLst/>
                <a:latin typeface="Consolas" panose="020B0609020204030204" pitchFamily="49" charset="0"/>
              </a:rPr>
              <a:t> </a:t>
            </a:r>
            <a:r>
              <a:rPr kumimoji="0" lang="en-US" altLang="en-US" sz="2000" b="1" i="0" u="none" strike="noStrike" cap="none" normalizeH="0" baseline="0" dirty="0">
                <a:ln>
                  <a:noFill/>
                </a:ln>
                <a:solidFill>
                  <a:srgbClr val="007020"/>
                </a:solidFill>
                <a:effectLst/>
                <a:latin typeface="Consolas" panose="020B0609020204030204" pitchFamily="49" charset="0"/>
              </a:rPr>
              <a:t>min</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err="1">
                <a:ln>
                  <a:noFill/>
                </a:ln>
                <a:solidFill>
                  <a:srgbClr val="4183C4"/>
                </a:solidFill>
                <a:effectLst/>
                <a:latin typeface="Consolas" panose="020B0609020204030204" pitchFamily="49" charset="0"/>
              </a:rPr>
              <a:t>df</a:t>
            </a:r>
            <a:r>
              <a:rPr kumimoji="0" lang="en-US" altLang="en-US" sz="2000" b="0" i="0" u="none" strike="noStrike" cap="none" normalizeH="0" baseline="0" dirty="0" err="1">
                <a:ln>
                  <a:noFill/>
                </a:ln>
                <a:solidFill>
                  <a:srgbClr val="666666"/>
                </a:solidFill>
                <a:effectLst/>
                <a:latin typeface="Consolas" panose="020B0609020204030204" pitchFamily="49" charset="0"/>
              </a:rPr>
              <a:t>$</a:t>
            </a:r>
            <a:r>
              <a:rPr kumimoji="0" lang="en-US" altLang="en-US" sz="2000" b="0" i="0" u="none" strike="noStrike" cap="none" normalizeH="0" baseline="0" dirty="0" err="1">
                <a:ln>
                  <a:noFill/>
                </a:ln>
                <a:solidFill>
                  <a:srgbClr val="4183C4"/>
                </a:solidFill>
                <a:effectLst/>
                <a:latin typeface="Consolas" panose="020B0609020204030204" pitchFamily="49" charset="0"/>
              </a:rPr>
              <a:t>a</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902000"/>
                </a:solidFill>
                <a:effectLst/>
                <a:latin typeface="Consolas" panose="020B0609020204030204" pitchFamily="49" charset="0"/>
              </a:rPr>
              <a:t>na.rm =</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007020"/>
                </a:solidFill>
                <a:effectLst/>
                <a:latin typeface="Consolas" panose="020B0609020204030204" pitchFamily="49" charset="0"/>
              </a:rPr>
              <a:t>TRUE</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4070A0"/>
                </a:solidFill>
                <a:latin typeface="Consolas" panose="020B0609020204030204" pitchFamily="49" charset="0"/>
              </a:rPr>
              <a:t>	</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1" i="0" u="none" strike="noStrike" cap="none" normalizeH="0" baseline="0" dirty="0">
                <a:ln>
                  <a:noFill/>
                </a:ln>
                <a:solidFill>
                  <a:srgbClr val="007020"/>
                </a:solidFill>
                <a:effectLst/>
                <a:latin typeface="Consolas" panose="020B0609020204030204" pitchFamily="49" charset="0"/>
              </a:rPr>
              <a:t>max</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err="1">
                <a:ln>
                  <a:noFill/>
                </a:ln>
                <a:solidFill>
                  <a:srgbClr val="4183C4"/>
                </a:solidFill>
                <a:effectLst/>
                <a:latin typeface="Consolas" panose="020B0609020204030204" pitchFamily="49" charset="0"/>
              </a:rPr>
              <a:t>df</a:t>
            </a:r>
            <a:r>
              <a:rPr kumimoji="0" lang="en-US" altLang="en-US" sz="2000" b="0" i="0" u="none" strike="noStrike" cap="none" normalizeH="0" baseline="0" dirty="0" err="1">
                <a:ln>
                  <a:noFill/>
                </a:ln>
                <a:solidFill>
                  <a:srgbClr val="666666"/>
                </a:solidFill>
                <a:effectLst/>
                <a:latin typeface="Consolas" panose="020B0609020204030204" pitchFamily="49" charset="0"/>
              </a:rPr>
              <a:t>$</a:t>
            </a:r>
            <a:r>
              <a:rPr kumimoji="0" lang="en-US" altLang="en-US" sz="2000" b="0" i="0" u="none" strike="noStrike" cap="none" normalizeH="0" baseline="0" dirty="0" err="1">
                <a:ln>
                  <a:noFill/>
                </a:ln>
                <a:solidFill>
                  <a:srgbClr val="4183C4"/>
                </a:solidFill>
                <a:effectLst/>
                <a:latin typeface="Consolas" panose="020B0609020204030204" pitchFamily="49" charset="0"/>
              </a:rPr>
              <a:t>a</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902000"/>
                </a:solidFill>
                <a:effectLst/>
                <a:latin typeface="Consolas" panose="020B0609020204030204" pitchFamily="49" charset="0"/>
              </a:rPr>
              <a:t>na.rm =</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007020"/>
                </a:solidFill>
                <a:effectLst/>
                <a:latin typeface="Consolas" panose="020B0609020204030204" pitchFamily="49" charset="0"/>
              </a:rPr>
              <a:t>TRUE</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a:ln>
                  <a:noFill/>
                </a:ln>
                <a:solidFill>
                  <a:srgbClr val="4070A0"/>
                </a:solidFill>
                <a:effectLst/>
                <a:latin typeface="Consolas" panose="020B0609020204030204" pitchFamily="49" charset="0"/>
              </a:rPr>
              <a:t> </a:t>
            </a:r>
            <a:r>
              <a:rPr kumimoji="0" lang="en-US" altLang="en-US" sz="2000" b="1" i="0" u="none" strike="noStrike" cap="none" normalizeH="0" baseline="0" dirty="0">
                <a:ln>
                  <a:noFill/>
                </a:ln>
                <a:solidFill>
                  <a:srgbClr val="007020"/>
                </a:solidFill>
                <a:effectLst/>
                <a:latin typeface="Consolas" panose="020B0609020204030204" pitchFamily="49" charset="0"/>
              </a:rPr>
              <a:t>min</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err="1">
                <a:ln>
                  <a:noFill/>
                </a:ln>
                <a:solidFill>
                  <a:srgbClr val="4183C4"/>
                </a:solidFill>
                <a:effectLst/>
                <a:latin typeface="Consolas" panose="020B0609020204030204" pitchFamily="49" charset="0"/>
              </a:rPr>
              <a:t>df</a:t>
            </a:r>
            <a:r>
              <a:rPr kumimoji="0" lang="en-US" altLang="en-US" sz="2000" b="0" i="0" u="none" strike="noStrike" cap="none" normalizeH="0" baseline="0" dirty="0" err="1">
                <a:ln>
                  <a:noFill/>
                </a:ln>
                <a:solidFill>
                  <a:srgbClr val="666666"/>
                </a:solidFill>
                <a:effectLst/>
                <a:latin typeface="Consolas" panose="020B0609020204030204" pitchFamily="49" charset="0"/>
              </a:rPr>
              <a:t>$</a:t>
            </a:r>
            <a:r>
              <a:rPr kumimoji="0" lang="en-US" altLang="en-US" sz="2000" b="0" i="0" u="none" strike="noStrike" cap="none" normalizeH="0" baseline="0" dirty="0" err="1">
                <a:ln>
                  <a:noFill/>
                </a:ln>
                <a:solidFill>
                  <a:srgbClr val="4183C4"/>
                </a:solidFill>
                <a:effectLst/>
                <a:latin typeface="Consolas" panose="020B0609020204030204" pitchFamily="49" charset="0"/>
              </a:rPr>
              <a:t>a</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902000"/>
                </a:solidFill>
                <a:effectLst/>
                <a:latin typeface="Consolas" panose="020B0609020204030204" pitchFamily="49" charset="0"/>
              </a:rPr>
              <a:t>na.rm =</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007020"/>
                </a:solidFill>
                <a:effectLst/>
                <a:latin typeface="Consolas" panose="020B0609020204030204" pitchFamily="49" charset="0"/>
              </a:rPr>
              <a:t>TRUE</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4183C4"/>
                </a:solidFill>
                <a:effectLst/>
                <a:latin typeface="Consolas" panose="020B0609020204030204" pitchFamily="49" charset="0"/>
              </a:rPr>
              <a:t>df</a:t>
            </a:r>
            <a:r>
              <a:rPr kumimoji="0" lang="en-US" altLang="en-US" sz="2000" b="0" i="0" u="none" strike="noStrike" cap="none" normalizeH="0" baseline="0" dirty="0" err="1">
                <a:ln>
                  <a:noFill/>
                </a:ln>
                <a:solidFill>
                  <a:srgbClr val="666666"/>
                </a:solidFill>
                <a:effectLst/>
                <a:latin typeface="Consolas" panose="020B0609020204030204" pitchFamily="49" charset="0"/>
              </a:rPr>
              <a:t>$</a:t>
            </a:r>
            <a:r>
              <a:rPr kumimoji="0" lang="en-US" altLang="en-US" sz="2000" b="0" i="0" u="none" strike="noStrike" cap="none" normalizeH="0" baseline="0" dirty="0" err="1">
                <a:ln>
                  <a:noFill/>
                </a:ln>
                <a:solidFill>
                  <a:srgbClr val="4183C4"/>
                </a:solidFill>
                <a:effectLst/>
                <a:latin typeface="Consolas" panose="020B0609020204030204" pitchFamily="49" charset="0"/>
              </a:rPr>
              <a:t>b</a:t>
            </a:r>
            <a:r>
              <a:rPr kumimoji="0" lang="en-US" altLang="en-US" sz="2000" b="0" i="0" u="none" strike="noStrike" cap="none" normalizeH="0" baseline="0" dirty="0">
                <a:ln>
                  <a:noFill/>
                </a:ln>
                <a:solidFill>
                  <a:srgbClr val="4183C4"/>
                </a:solidFill>
                <a:effectLst/>
                <a:latin typeface="Consolas" panose="020B0609020204030204" pitchFamily="49" charset="0"/>
              </a:rPr>
              <a:t> &lt;-</a:t>
            </a:r>
            <a:r>
              <a:rPr kumimoji="0" lang="en-US" altLang="en-US" sz="2000" b="0" i="0" u="none" strike="noStrike" cap="none" normalizeH="0" baseline="0" dirty="0">
                <a:ln>
                  <a:noFill/>
                </a:ln>
                <a:solidFill>
                  <a:srgbClr val="4070A0"/>
                </a:solidFill>
                <a:effectLst/>
                <a:latin typeface="Consolas" panose="020B0609020204030204" pitchFamily="49" charset="0"/>
              </a:rPr>
              <a:t> </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err="1">
                <a:ln>
                  <a:noFill/>
                </a:ln>
                <a:solidFill>
                  <a:srgbClr val="4183C4"/>
                </a:solidFill>
                <a:effectLst/>
                <a:latin typeface="Consolas" panose="020B0609020204030204" pitchFamily="49" charset="0"/>
              </a:rPr>
              <a:t>df</a:t>
            </a:r>
            <a:r>
              <a:rPr kumimoji="0" lang="en-US" altLang="en-US" sz="2000" b="0" i="0" u="none" strike="noStrike" cap="none" normalizeH="0" baseline="0" dirty="0" err="1">
                <a:ln>
                  <a:noFill/>
                </a:ln>
                <a:solidFill>
                  <a:srgbClr val="666666"/>
                </a:solidFill>
                <a:effectLst/>
                <a:latin typeface="Consolas" panose="020B0609020204030204" pitchFamily="49" charset="0"/>
              </a:rPr>
              <a:t>$</a:t>
            </a:r>
            <a:r>
              <a:rPr kumimoji="0" lang="en-US" altLang="en-US" sz="2000" b="0" i="0" u="none" strike="noStrike" cap="none" normalizeH="0" baseline="0" dirty="0" err="1">
                <a:ln>
                  <a:noFill/>
                </a:ln>
                <a:solidFill>
                  <a:srgbClr val="4183C4"/>
                </a:solidFill>
                <a:effectLst/>
                <a:latin typeface="Consolas" panose="020B0609020204030204" pitchFamily="49" charset="0"/>
              </a:rPr>
              <a:t>b</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a:ln>
                  <a:noFill/>
                </a:ln>
                <a:solidFill>
                  <a:srgbClr val="4070A0"/>
                </a:solidFill>
                <a:effectLst/>
                <a:latin typeface="Consolas" panose="020B0609020204030204" pitchFamily="49" charset="0"/>
              </a:rPr>
              <a:t> </a:t>
            </a:r>
            <a:r>
              <a:rPr kumimoji="0" lang="en-US" altLang="en-US" sz="2000" b="1" i="0" u="none" strike="noStrike" cap="none" normalizeH="0" baseline="0" dirty="0">
                <a:ln>
                  <a:noFill/>
                </a:ln>
                <a:solidFill>
                  <a:srgbClr val="007020"/>
                </a:solidFill>
                <a:effectLst/>
                <a:latin typeface="Consolas" panose="020B0609020204030204" pitchFamily="49" charset="0"/>
              </a:rPr>
              <a:t>min</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err="1">
                <a:ln>
                  <a:noFill/>
                </a:ln>
                <a:solidFill>
                  <a:srgbClr val="4183C4"/>
                </a:solidFill>
                <a:effectLst/>
                <a:latin typeface="Consolas" panose="020B0609020204030204" pitchFamily="49" charset="0"/>
              </a:rPr>
              <a:t>df</a:t>
            </a:r>
            <a:r>
              <a:rPr kumimoji="0" lang="en-US" altLang="en-US" sz="2000" b="0" i="0" u="none" strike="noStrike" cap="none" normalizeH="0" baseline="0" dirty="0" err="1">
                <a:ln>
                  <a:noFill/>
                </a:ln>
                <a:solidFill>
                  <a:srgbClr val="666666"/>
                </a:solidFill>
                <a:effectLst/>
                <a:latin typeface="Consolas" panose="020B0609020204030204" pitchFamily="49" charset="0"/>
              </a:rPr>
              <a:t>$</a:t>
            </a:r>
            <a:r>
              <a:rPr kumimoji="0" lang="en-US" altLang="en-US" sz="2000" b="0" i="0" u="none" strike="noStrike" cap="none" normalizeH="0" baseline="0" dirty="0" err="1">
                <a:ln>
                  <a:noFill/>
                </a:ln>
                <a:solidFill>
                  <a:srgbClr val="4183C4"/>
                </a:solidFill>
                <a:effectLst/>
                <a:latin typeface="Consolas" panose="020B0609020204030204" pitchFamily="49" charset="0"/>
              </a:rPr>
              <a:t>b</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902000"/>
                </a:solidFill>
                <a:effectLst/>
                <a:latin typeface="Consolas" panose="020B0609020204030204" pitchFamily="49" charset="0"/>
              </a:rPr>
              <a:t>na.rm =</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007020"/>
                </a:solidFill>
                <a:effectLst/>
                <a:latin typeface="Consolas" panose="020B0609020204030204" pitchFamily="49" charset="0"/>
              </a:rPr>
              <a:t>TRUE</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4070A0"/>
                </a:solidFill>
                <a:latin typeface="Consolas" panose="020B0609020204030204" pitchFamily="49" charset="0"/>
              </a:rPr>
              <a:t>	</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1" i="0" u="none" strike="noStrike" cap="none" normalizeH="0" baseline="0" dirty="0">
                <a:ln>
                  <a:noFill/>
                </a:ln>
                <a:solidFill>
                  <a:srgbClr val="007020"/>
                </a:solidFill>
                <a:effectLst/>
                <a:latin typeface="Consolas" panose="020B0609020204030204" pitchFamily="49" charset="0"/>
              </a:rPr>
              <a:t>max</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err="1">
                <a:ln>
                  <a:noFill/>
                </a:ln>
                <a:solidFill>
                  <a:srgbClr val="4183C4"/>
                </a:solidFill>
                <a:effectLst/>
                <a:latin typeface="Consolas" panose="020B0609020204030204" pitchFamily="49" charset="0"/>
              </a:rPr>
              <a:t>df</a:t>
            </a:r>
            <a:r>
              <a:rPr kumimoji="0" lang="en-US" altLang="en-US" sz="2000" b="0" i="0" u="none" strike="noStrike" cap="none" normalizeH="0" baseline="0" dirty="0" err="1">
                <a:ln>
                  <a:noFill/>
                </a:ln>
                <a:solidFill>
                  <a:srgbClr val="666666"/>
                </a:solidFill>
                <a:effectLst/>
                <a:latin typeface="Consolas" panose="020B0609020204030204" pitchFamily="49" charset="0"/>
              </a:rPr>
              <a:t>$</a:t>
            </a:r>
            <a:r>
              <a:rPr kumimoji="0" lang="en-US" altLang="en-US" sz="2000" b="0" i="0" u="none" strike="noStrike" cap="none" normalizeH="0" baseline="0" dirty="0" err="1">
                <a:ln>
                  <a:noFill/>
                </a:ln>
                <a:solidFill>
                  <a:srgbClr val="4183C4"/>
                </a:solidFill>
                <a:effectLst/>
                <a:latin typeface="Consolas" panose="020B0609020204030204" pitchFamily="49" charset="0"/>
              </a:rPr>
              <a:t>b</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902000"/>
                </a:solidFill>
                <a:effectLst/>
                <a:latin typeface="Consolas" panose="020B0609020204030204" pitchFamily="49" charset="0"/>
              </a:rPr>
              <a:t>na.rm =</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007020"/>
                </a:solidFill>
                <a:effectLst/>
                <a:latin typeface="Consolas" panose="020B0609020204030204" pitchFamily="49" charset="0"/>
              </a:rPr>
              <a:t>TRUE</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a:ln>
                  <a:noFill/>
                </a:ln>
                <a:solidFill>
                  <a:srgbClr val="4070A0"/>
                </a:solidFill>
                <a:effectLst/>
                <a:latin typeface="Consolas" panose="020B0609020204030204" pitchFamily="49" charset="0"/>
              </a:rPr>
              <a:t> </a:t>
            </a:r>
            <a:r>
              <a:rPr kumimoji="0" lang="en-US" altLang="en-US" sz="2000" b="1" i="0" u="none" strike="noStrike" cap="none" normalizeH="0" baseline="0" dirty="0">
                <a:ln>
                  <a:noFill/>
                </a:ln>
                <a:solidFill>
                  <a:srgbClr val="007020"/>
                </a:solidFill>
                <a:effectLst/>
                <a:latin typeface="Consolas" panose="020B0609020204030204" pitchFamily="49" charset="0"/>
              </a:rPr>
              <a:t>min</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err="1">
                <a:ln>
                  <a:noFill/>
                </a:ln>
                <a:solidFill>
                  <a:srgbClr val="4183C4"/>
                </a:solidFill>
                <a:effectLst/>
                <a:latin typeface="Consolas" panose="020B0609020204030204" pitchFamily="49" charset="0"/>
              </a:rPr>
              <a:t>df</a:t>
            </a:r>
            <a:r>
              <a:rPr kumimoji="0" lang="en-US" altLang="en-US" sz="2000" b="0" i="0" u="none" strike="noStrike" cap="none" normalizeH="0" baseline="0" dirty="0" err="1">
                <a:ln>
                  <a:noFill/>
                </a:ln>
                <a:solidFill>
                  <a:srgbClr val="666666"/>
                </a:solidFill>
                <a:effectLst/>
                <a:latin typeface="Consolas" panose="020B0609020204030204" pitchFamily="49" charset="0"/>
              </a:rPr>
              <a:t>$</a:t>
            </a:r>
            <a:r>
              <a:rPr kumimoji="0" lang="en-US" altLang="en-US" sz="2000" b="0" i="0" u="none" strike="noStrike" cap="none" normalizeH="0" baseline="0" dirty="0" err="1">
                <a:ln>
                  <a:noFill/>
                </a:ln>
                <a:solidFill>
                  <a:srgbClr val="4183C4"/>
                </a:solidFill>
                <a:effectLst/>
                <a:latin typeface="Consolas" panose="020B0609020204030204" pitchFamily="49" charset="0"/>
              </a:rPr>
              <a:t>a</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902000"/>
                </a:solidFill>
                <a:effectLst/>
                <a:latin typeface="Consolas" panose="020B0609020204030204" pitchFamily="49" charset="0"/>
              </a:rPr>
              <a:t>na.rm =</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007020"/>
                </a:solidFill>
                <a:effectLst/>
                <a:latin typeface="Consolas" panose="020B0609020204030204" pitchFamily="49" charset="0"/>
              </a:rPr>
              <a:t>TRUE</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4183C4"/>
                </a:solidFill>
                <a:effectLst/>
                <a:latin typeface="Consolas" panose="020B0609020204030204" pitchFamily="49" charset="0"/>
              </a:rPr>
              <a:t>df</a:t>
            </a:r>
            <a:r>
              <a:rPr kumimoji="0" lang="en-US" altLang="en-US" sz="2000" b="0" i="0" u="none" strike="noStrike" cap="none" normalizeH="0" baseline="0" dirty="0" err="1">
                <a:ln>
                  <a:noFill/>
                </a:ln>
                <a:solidFill>
                  <a:srgbClr val="666666"/>
                </a:solidFill>
                <a:effectLst/>
                <a:latin typeface="Consolas" panose="020B0609020204030204" pitchFamily="49" charset="0"/>
              </a:rPr>
              <a:t>$</a:t>
            </a:r>
            <a:r>
              <a:rPr kumimoji="0" lang="en-US" altLang="en-US" sz="2000" b="0" i="0" u="none" strike="noStrike" cap="none" normalizeH="0" baseline="0" dirty="0" err="1">
                <a:ln>
                  <a:noFill/>
                </a:ln>
                <a:solidFill>
                  <a:srgbClr val="4183C4"/>
                </a:solidFill>
                <a:effectLst/>
                <a:latin typeface="Consolas" panose="020B0609020204030204" pitchFamily="49" charset="0"/>
              </a:rPr>
              <a:t>c</a:t>
            </a:r>
            <a:r>
              <a:rPr kumimoji="0" lang="en-US" altLang="en-US" sz="2000" b="0" i="0" u="none" strike="noStrike" cap="none" normalizeH="0" baseline="0" dirty="0">
                <a:ln>
                  <a:noFill/>
                </a:ln>
                <a:solidFill>
                  <a:srgbClr val="4183C4"/>
                </a:solidFill>
                <a:effectLst/>
                <a:latin typeface="Consolas" panose="020B0609020204030204" pitchFamily="49" charset="0"/>
              </a:rPr>
              <a:t> &lt;-</a:t>
            </a:r>
            <a:r>
              <a:rPr kumimoji="0" lang="en-US" altLang="en-US" sz="2000" b="0" i="0" u="none" strike="noStrike" cap="none" normalizeH="0" baseline="0" dirty="0">
                <a:ln>
                  <a:noFill/>
                </a:ln>
                <a:solidFill>
                  <a:srgbClr val="4070A0"/>
                </a:solidFill>
                <a:effectLst/>
                <a:latin typeface="Consolas" panose="020B0609020204030204" pitchFamily="49" charset="0"/>
              </a:rPr>
              <a:t> </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err="1">
                <a:ln>
                  <a:noFill/>
                </a:ln>
                <a:solidFill>
                  <a:srgbClr val="4183C4"/>
                </a:solidFill>
                <a:effectLst/>
                <a:latin typeface="Consolas" panose="020B0609020204030204" pitchFamily="49" charset="0"/>
              </a:rPr>
              <a:t>df</a:t>
            </a:r>
            <a:r>
              <a:rPr kumimoji="0" lang="en-US" altLang="en-US" sz="2000" b="0" i="0" u="none" strike="noStrike" cap="none" normalizeH="0" baseline="0" dirty="0" err="1">
                <a:ln>
                  <a:noFill/>
                </a:ln>
                <a:solidFill>
                  <a:srgbClr val="666666"/>
                </a:solidFill>
                <a:effectLst/>
                <a:latin typeface="Consolas" panose="020B0609020204030204" pitchFamily="49" charset="0"/>
              </a:rPr>
              <a:t>$</a:t>
            </a:r>
            <a:r>
              <a:rPr kumimoji="0" lang="en-US" altLang="en-US" sz="2000" b="0" i="0" u="none" strike="noStrike" cap="none" normalizeH="0" baseline="0" dirty="0" err="1">
                <a:ln>
                  <a:noFill/>
                </a:ln>
                <a:solidFill>
                  <a:srgbClr val="4183C4"/>
                </a:solidFill>
                <a:effectLst/>
                <a:latin typeface="Consolas" panose="020B0609020204030204" pitchFamily="49" charset="0"/>
              </a:rPr>
              <a:t>c</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a:ln>
                  <a:noFill/>
                </a:ln>
                <a:solidFill>
                  <a:srgbClr val="4070A0"/>
                </a:solidFill>
                <a:effectLst/>
                <a:latin typeface="Consolas" panose="020B0609020204030204" pitchFamily="49" charset="0"/>
              </a:rPr>
              <a:t> </a:t>
            </a:r>
            <a:r>
              <a:rPr kumimoji="0" lang="en-US" altLang="en-US" sz="2000" b="1" i="0" u="none" strike="noStrike" cap="none" normalizeH="0" baseline="0" dirty="0">
                <a:ln>
                  <a:noFill/>
                </a:ln>
                <a:solidFill>
                  <a:srgbClr val="007020"/>
                </a:solidFill>
                <a:effectLst/>
                <a:latin typeface="Consolas" panose="020B0609020204030204" pitchFamily="49" charset="0"/>
              </a:rPr>
              <a:t>min</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err="1">
                <a:ln>
                  <a:noFill/>
                </a:ln>
                <a:solidFill>
                  <a:srgbClr val="4183C4"/>
                </a:solidFill>
                <a:effectLst/>
                <a:latin typeface="Consolas" panose="020B0609020204030204" pitchFamily="49" charset="0"/>
              </a:rPr>
              <a:t>df</a:t>
            </a:r>
            <a:r>
              <a:rPr kumimoji="0" lang="en-US" altLang="en-US" sz="2000" b="0" i="0" u="none" strike="noStrike" cap="none" normalizeH="0" baseline="0" dirty="0" err="1">
                <a:ln>
                  <a:noFill/>
                </a:ln>
                <a:solidFill>
                  <a:srgbClr val="666666"/>
                </a:solidFill>
                <a:effectLst/>
                <a:latin typeface="Consolas" panose="020B0609020204030204" pitchFamily="49" charset="0"/>
              </a:rPr>
              <a:t>$</a:t>
            </a:r>
            <a:r>
              <a:rPr kumimoji="0" lang="en-US" altLang="en-US" sz="2000" b="0" i="0" u="none" strike="noStrike" cap="none" normalizeH="0" baseline="0" dirty="0" err="1">
                <a:ln>
                  <a:noFill/>
                </a:ln>
                <a:solidFill>
                  <a:srgbClr val="4183C4"/>
                </a:solidFill>
                <a:effectLst/>
                <a:latin typeface="Consolas" panose="020B0609020204030204" pitchFamily="49" charset="0"/>
              </a:rPr>
              <a:t>c</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902000"/>
                </a:solidFill>
                <a:effectLst/>
                <a:latin typeface="Consolas" panose="020B0609020204030204" pitchFamily="49" charset="0"/>
              </a:rPr>
              <a:t>na.rm =</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007020"/>
                </a:solidFill>
                <a:effectLst/>
                <a:latin typeface="Consolas" panose="020B0609020204030204" pitchFamily="49" charset="0"/>
              </a:rPr>
              <a:t>TRUE</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4070A0"/>
                </a:solidFill>
                <a:latin typeface="Consolas" panose="020B0609020204030204" pitchFamily="49" charset="0"/>
              </a:rPr>
              <a:t>	</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1" i="0" u="none" strike="noStrike" cap="none" normalizeH="0" baseline="0" dirty="0">
                <a:ln>
                  <a:noFill/>
                </a:ln>
                <a:solidFill>
                  <a:srgbClr val="007020"/>
                </a:solidFill>
                <a:effectLst/>
                <a:latin typeface="Consolas" panose="020B0609020204030204" pitchFamily="49" charset="0"/>
              </a:rPr>
              <a:t>max</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err="1">
                <a:ln>
                  <a:noFill/>
                </a:ln>
                <a:solidFill>
                  <a:srgbClr val="4183C4"/>
                </a:solidFill>
                <a:effectLst/>
                <a:latin typeface="Consolas" panose="020B0609020204030204" pitchFamily="49" charset="0"/>
              </a:rPr>
              <a:t>df</a:t>
            </a:r>
            <a:r>
              <a:rPr kumimoji="0" lang="en-US" altLang="en-US" sz="2000" b="0" i="0" u="none" strike="noStrike" cap="none" normalizeH="0" baseline="0" dirty="0" err="1">
                <a:ln>
                  <a:noFill/>
                </a:ln>
                <a:solidFill>
                  <a:srgbClr val="666666"/>
                </a:solidFill>
                <a:effectLst/>
                <a:latin typeface="Consolas" panose="020B0609020204030204" pitchFamily="49" charset="0"/>
              </a:rPr>
              <a:t>$</a:t>
            </a:r>
            <a:r>
              <a:rPr kumimoji="0" lang="en-US" altLang="en-US" sz="2000" b="0" i="0" u="none" strike="noStrike" cap="none" normalizeH="0" baseline="0" dirty="0" err="1">
                <a:ln>
                  <a:noFill/>
                </a:ln>
                <a:solidFill>
                  <a:srgbClr val="4183C4"/>
                </a:solidFill>
                <a:effectLst/>
                <a:latin typeface="Consolas" panose="020B0609020204030204" pitchFamily="49" charset="0"/>
              </a:rPr>
              <a:t>c</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902000"/>
                </a:solidFill>
                <a:effectLst/>
                <a:latin typeface="Consolas" panose="020B0609020204030204" pitchFamily="49" charset="0"/>
              </a:rPr>
              <a:t>na.rm =</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007020"/>
                </a:solidFill>
                <a:effectLst/>
                <a:latin typeface="Consolas" panose="020B0609020204030204" pitchFamily="49" charset="0"/>
              </a:rPr>
              <a:t>TRUE</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a:ln>
                  <a:noFill/>
                </a:ln>
                <a:solidFill>
                  <a:srgbClr val="4070A0"/>
                </a:solidFill>
                <a:effectLst/>
                <a:latin typeface="Consolas" panose="020B0609020204030204" pitchFamily="49" charset="0"/>
              </a:rPr>
              <a:t> </a:t>
            </a:r>
            <a:r>
              <a:rPr kumimoji="0" lang="en-US" altLang="en-US" sz="2000" b="1" i="0" u="none" strike="noStrike" cap="none" normalizeH="0" baseline="0" dirty="0">
                <a:ln>
                  <a:noFill/>
                </a:ln>
                <a:solidFill>
                  <a:srgbClr val="007020"/>
                </a:solidFill>
                <a:effectLst/>
                <a:latin typeface="Consolas" panose="020B0609020204030204" pitchFamily="49" charset="0"/>
              </a:rPr>
              <a:t>min</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err="1">
                <a:ln>
                  <a:noFill/>
                </a:ln>
                <a:solidFill>
                  <a:srgbClr val="4183C4"/>
                </a:solidFill>
                <a:effectLst/>
                <a:latin typeface="Consolas" panose="020B0609020204030204" pitchFamily="49" charset="0"/>
              </a:rPr>
              <a:t>df</a:t>
            </a:r>
            <a:r>
              <a:rPr kumimoji="0" lang="en-US" altLang="en-US" sz="2000" b="0" i="0" u="none" strike="noStrike" cap="none" normalizeH="0" baseline="0" dirty="0" err="1">
                <a:ln>
                  <a:noFill/>
                </a:ln>
                <a:solidFill>
                  <a:srgbClr val="666666"/>
                </a:solidFill>
                <a:effectLst/>
                <a:latin typeface="Consolas" panose="020B0609020204030204" pitchFamily="49" charset="0"/>
              </a:rPr>
              <a:t>$</a:t>
            </a:r>
            <a:r>
              <a:rPr kumimoji="0" lang="en-US" altLang="en-US" sz="2000" b="0" i="0" u="none" strike="noStrike" cap="none" normalizeH="0" baseline="0" dirty="0" err="1">
                <a:ln>
                  <a:noFill/>
                </a:ln>
                <a:solidFill>
                  <a:srgbClr val="4183C4"/>
                </a:solidFill>
                <a:effectLst/>
                <a:latin typeface="Consolas" panose="020B0609020204030204" pitchFamily="49" charset="0"/>
              </a:rPr>
              <a:t>c</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902000"/>
                </a:solidFill>
                <a:effectLst/>
                <a:latin typeface="Consolas" panose="020B0609020204030204" pitchFamily="49" charset="0"/>
              </a:rPr>
              <a:t>na.rm =</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007020"/>
                </a:solidFill>
                <a:effectLst/>
                <a:latin typeface="Consolas" panose="020B0609020204030204" pitchFamily="49" charset="0"/>
              </a:rPr>
              <a:t>TRUE</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4183C4"/>
                </a:solidFill>
                <a:effectLst/>
                <a:latin typeface="Consolas" panose="020B0609020204030204" pitchFamily="49" charset="0"/>
              </a:rPr>
              <a:t>df</a:t>
            </a:r>
            <a:r>
              <a:rPr kumimoji="0" lang="en-US" altLang="en-US" sz="2000" b="0" i="0" u="none" strike="noStrike" cap="none" normalizeH="0" baseline="0" dirty="0" err="1">
                <a:ln>
                  <a:noFill/>
                </a:ln>
                <a:solidFill>
                  <a:srgbClr val="666666"/>
                </a:solidFill>
                <a:effectLst/>
                <a:latin typeface="Consolas" panose="020B0609020204030204" pitchFamily="49" charset="0"/>
              </a:rPr>
              <a:t>$</a:t>
            </a:r>
            <a:r>
              <a:rPr kumimoji="0" lang="en-US" altLang="en-US" sz="2000" b="0" i="0" u="none" strike="noStrike" cap="none" normalizeH="0" baseline="0" dirty="0" err="1">
                <a:ln>
                  <a:noFill/>
                </a:ln>
                <a:solidFill>
                  <a:srgbClr val="4183C4"/>
                </a:solidFill>
                <a:effectLst/>
                <a:latin typeface="Consolas" panose="020B0609020204030204" pitchFamily="49" charset="0"/>
              </a:rPr>
              <a:t>d</a:t>
            </a:r>
            <a:r>
              <a:rPr kumimoji="0" lang="en-US" altLang="en-US" sz="2000" b="0" i="0" u="none" strike="noStrike" cap="none" normalizeH="0" baseline="0" dirty="0">
                <a:ln>
                  <a:noFill/>
                </a:ln>
                <a:solidFill>
                  <a:srgbClr val="4183C4"/>
                </a:solidFill>
                <a:effectLst/>
                <a:latin typeface="Consolas" panose="020B0609020204030204" pitchFamily="49" charset="0"/>
              </a:rPr>
              <a:t> &lt;-</a:t>
            </a:r>
            <a:r>
              <a:rPr kumimoji="0" lang="en-US" altLang="en-US" sz="2000" b="0" i="0" u="none" strike="noStrike" cap="none" normalizeH="0" baseline="0" dirty="0">
                <a:ln>
                  <a:noFill/>
                </a:ln>
                <a:solidFill>
                  <a:srgbClr val="4070A0"/>
                </a:solidFill>
                <a:effectLst/>
                <a:latin typeface="Consolas" panose="020B0609020204030204" pitchFamily="49" charset="0"/>
              </a:rPr>
              <a:t> </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err="1">
                <a:ln>
                  <a:noFill/>
                </a:ln>
                <a:solidFill>
                  <a:srgbClr val="4183C4"/>
                </a:solidFill>
                <a:effectLst/>
                <a:latin typeface="Consolas" panose="020B0609020204030204" pitchFamily="49" charset="0"/>
              </a:rPr>
              <a:t>df</a:t>
            </a:r>
            <a:r>
              <a:rPr kumimoji="0" lang="en-US" altLang="en-US" sz="2000" b="0" i="0" u="none" strike="noStrike" cap="none" normalizeH="0" baseline="0" dirty="0" err="1">
                <a:ln>
                  <a:noFill/>
                </a:ln>
                <a:solidFill>
                  <a:srgbClr val="666666"/>
                </a:solidFill>
                <a:effectLst/>
                <a:latin typeface="Consolas" panose="020B0609020204030204" pitchFamily="49" charset="0"/>
              </a:rPr>
              <a:t>$</a:t>
            </a:r>
            <a:r>
              <a:rPr kumimoji="0" lang="en-US" altLang="en-US" sz="2000" b="0" i="0" u="none" strike="noStrike" cap="none" normalizeH="0" baseline="0" dirty="0" err="1">
                <a:ln>
                  <a:noFill/>
                </a:ln>
                <a:solidFill>
                  <a:srgbClr val="4183C4"/>
                </a:solidFill>
                <a:effectLst/>
                <a:latin typeface="Consolas" panose="020B0609020204030204" pitchFamily="49" charset="0"/>
              </a:rPr>
              <a:t>d</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a:ln>
                  <a:noFill/>
                </a:ln>
                <a:solidFill>
                  <a:srgbClr val="4070A0"/>
                </a:solidFill>
                <a:effectLst/>
                <a:latin typeface="Consolas" panose="020B0609020204030204" pitchFamily="49" charset="0"/>
              </a:rPr>
              <a:t> </a:t>
            </a:r>
            <a:r>
              <a:rPr kumimoji="0" lang="en-US" altLang="en-US" sz="2000" b="1" i="0" u="none" strike="noStrike" cap="none" normalizeH="0" baseline="0" dirty="0">
                <a:ln>
                  <a:noFill/>
                </a:ln>
                <a:solidFill>
                  <a:srgbClr val="007020"/>
                </a:solidFill>
                <a:effectLst/>
                <a:latin typeface="Consolas" panose="020B0609020204030204" pitchFamily="49" charset="0"/>
              </a:rPr>
              <a:t>min</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err="1">
                <a:ln>
                  <a:noFill/>
                </a:ln>
                <a:solidFill>
                  <a:srgbClr val="4183C4"/>
                </a:solidFill>
                <a:effectLst/>
                <a:latin typeface="Consolas" panose="020B0609020204030204" pitchFamily="49" charset="0"/>
              </a:rPr>
              <a:t>df</a:t>
            </a:r>
            <a:r>
              <a:rPr kumimoji="0" lang="en-US" altLang="en-US" sz="2000" b="0" i="0" u="none" strike="noStrike" cap="none" normalizeH="0" baseline="0" dirty="0" err="1">
                <a:ln>
                  <a:noFill/>
                </a:ln>
                <a:solidFill>
                  <a:srgbClr val="666666"/>
                </a:solidFill>
                <a:effectLst/>
                <a:latin typeface="Consolas" panose="020B0609020204030204" pitchFamily="49" charset="0"/>
              </a:rPr>
              <a:t>$</a:t>
            </a:r>
            <a:r>
              <a:rPr kumimoji="0" lang="en-US" altLang="en-US" sz="2000" b="0" i="0" u="none" strike="noStrike" cap="none" normalizeH="0" baseline="0" dirty="0" err="1">
                <a:ln>
                  <a:noFill/>
                </a:ln>
                <a:solidFill>
                  <a:srgbClr val="4183C4"/>
                </a:solidFill>
                <a:effectLst/>
                <a:latin typeface="Consolas" panose="020B0609020204030204" pitchFamily="49" charset="0"/>
              </a:rPr>
              <a:t>d</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902000"/>
                </a:solidFill>
                <a:effectLst/>
                <a:latin typeface="Consolas" panose="020B0609020204030204" pitchFamily="49" charset="0"/>
              </a:rPr>
              <a:t>na.rm =</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007020"/>
                </a:solidFill>
                <a:effectLst/>
                <a:latin typeface="Consolas" panose="020B0609020204030204" pitchFamily="49" charset="0"/>
              </a:rPr>
              <a:t>TRUE</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4070A0"/>
                </a:solidFill>
                <a:latin typeface="Consolas" panose="020B0609020204030204" pitchFamily="49" charset="0"/>
              </a:rPr>
              <a:t>	</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1" i="0" u="none" strike="noStrike" cap="none" normalizeH="0" baseline="0" dirty="0">
                <a:ln>
                  <a:noFill/>
                </a:ln>
                <a:solidFill>
                  <a:srgbClr val="007020"/>
                </a:solidFill>
                <a:effectLst/>
                <a:latin typeface="Consolas" panose="020B0609020204030204" pitchFamily="49" charset="0"/>
              </a:rPr>
              <a:t>max</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err="1">
                <a:ln>
                  <a:noFill/>
                </a:ln>
                <a:solidFill>
                  <a:srgbClr val="4183C4"/>
                </a:solidFill>
                <a:effectLst/>
                <a:latin typeface="Consolas" panose="020B0609020204030204" pitchFamily="49" charset="0"/>
              </a:rPr>
              <a:t>df</a:t>
            </a:r>
            <a:r>
              <a:rPr kumimoji="0" lang="en-US" altLang="en-US" sz="2000" b="0" i="0" u="none" strike="noStrike" cap="none" normalizeH="0" baseline="0" dirty="0" err="1">
                <a:ln>
                  <a:noFill/>
                </a:ln>
                <a:solidFill>
                  <a:srgbClr val="666666"/>
                </a:solidFill>
                <a:effectLst/>
                <a:latin typeface="Consolas" panose="020B0609020204030204" pitchFamily="49" charset="0"/>
              </a:rPr>
              <a:t>$</a:t>
            </a:r>
            <a:r>
              <a:rPr kumimoji="0" lang="en-US" altLang="en-US" sz="2000" b="0" i="0" u="none" strike="noStrike" cap="none" normalizeH="0" baseline="0" dirty="0" err="1">
                <a:ln>
                  <a:noFill/>
                </a:ln>
                <a:solidFill>
                  <a:srgbClr val="4183C4"/>
                </a:solidFill>
                <a:effectLst/>
                <a:latin typeface="Consolas" panose="020B0609020204030204" pitchFamily="49" charset="0"/>
              </a:rPr>
              <a:t>d</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902000"/>
                </a:solidFill>
                <a:effectLst/>
                <a:latin typeface="Consolas" panose="020B0609020204030204" pitchFamily="49" charset="0"/>
              </a:rPr>
              <a:t>na.rm =</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007020"/>
                </a:solidFill>
                <a:effectLst/>
                <a:latin typeface="Consolas" panose="020B0609020204030204" pitchFamily="49" charset="0"/>
              </a:rPr>
              <a:t>TRUE</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a:ln>
                  <a:noFill/>
                </a:ln>
                <a:solidFill>
                  <a:srgbClr val="4070A0"/>
                </a:solidFill>
                <a:effectLst/>
                <a:latin typeface="Consolas" panose="020B0609020204030204" pitchFamily="49" charset="0"/>
              </a:rPr>
              <a:t> </a:t>
            </a:r>
            <a:r>
              <a:rPr kumimoji="0" lang="en-US" altLang="en-US" sz="2000" b="1" i="0" u="none" strike="noStrike" cap="none" normalizeH="0" baseline="0" dirty="0">
                <a:ln>
                  <a:noFill/>
                </a:ln>
                <a:solidFill>
                  <a:srgbClr val="007020"/>
                </a:solidFill>
                <a:effectLst/>
                <a:latin typeface="Consolas" panose="020B0609020204030204" pitchFamily="49" charset="0"/>
              </a:rPr>
              <a:t>min</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err="1">
                <a:ln>
                  <a:noFill/>
                </a:ln>
                <a:solidFill>
                  <a:srgbClr val="4183C4"/>
                </a:solidFill>
                <a:effectLst/>
                <a:latin typeface="Consolas" panose="020B0609020204030204" pitchFamily="49" charset="0"/>
              </a:rPr>
              <a:t>df</a:t>
            </a:r>
            <a:r>
              <a:rPr kumimoji="0" lang="en-US" altLang="en-US" sz="2000" b="0" i="0" u="none" strike="noStrike" cap="none" normalizeH="0" baseline="0" dirty="0" err="1">
                <a:ln>
                  <a:noFill/>
                </a:ln>
                <a:solidFill>
                  <a:srgbClr val="666666"/>
                </a:solidFill>
                <a:effectLst/>
                <a:latin typeface="Consolas" panose="020B0609020204030204" pitchFamily="49" charset="0"/>
              </a:rPr>
              <a:t>$</a:t>
            </a:r>
            <a:r>
              <a:rPr kumimoji="0" lang="en-US" altLang="en-US" sz="2000" b="0" i="0" u="none" strike="noStrike" cap="none" normalizeH="0" baseline="0" dirty="0" err="1">
                <a:ln>
                  <a:noFill/>
                </a:ln>
                <a:solidFill>
                  <a:srgbClr val="4183C4"/>
                </a:solidFill>
                <a:effectLst/>
                <a:latin typeface="Consolas" panose="020B0609020204030204" pitchFamily="49" charset="0"/>
              </a:rPr>
              <a:t>d</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902000"/>
                </a:solidFill>
                <a:effectLst/>
                <a:latin typeface="Consolas" panose="020B0609020204030204" pitchFamily="49" charset="0"/>
              </a:rPr>
              <a:t>na.rm =</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007020"/>
                </a:solidFill>
                <a:effectLst/>
                <a:latin typeface="Consolas" panose="020B0609020204030204" pitchFamily="49" charset="0"/>
              </a:rPr>
              <a:t>TRUE</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87B3EF40-DE0F-4EEB-BB2F-ED54DF62A852}"/>
              </a:ext>
            </a:extLst>
          </p:cNvPr>
          <p:cNvSpPr/>
          <p:nvPr/>
        </p:nvSpPr>
        <p:spPr>
          <a:xfrm>
            <a:off x="6615953" y="4805083"/>
            <a:ext cx="304800" cy="37651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9ADA3B1D-0CFD-49EA-9189-E355C846684E}"/>
              </a:ext>
            </a:extLst>
          </p:cNvPr>
          <p:cNvCxnSpPr/>
          <p:nvPr/>
        </p:nvCxnSpPr>
        <p:spPr>
          <a:xfrm>
            <a:off x="286871" y="4679576"/>
            <a:ext cx="737257"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21459F44-C402-4AEA-BD3A-4FDE4F17BDC0}"/>
              </a:ext>
            </a:extLst>
          </p:cNvPr>
          <p:cNvSpPr/>
          <p:nvPr/>
        </p:nvSpPr>
        <p:spPr>
          <a:xfrm>
            <a:off x="988270" y="3921023"/>
            <a:ext cx="8191589" cy="61510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9353D30-4A60-4018-9F9E-1E0A2F0A9EF5}"/>
              </a:ext>
            </a:extLst>
          </p:cNvPr>
          <p:cNvSpPr/>
          <p:nvPr/>
        </p:nvSpPr>
        <p:spPr>
          <a:xfrm>
            <a:off x="988269" y="4539587"/>
            <a:ext cx="8191589" cy="61510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60AF702-A5BA-47C6-B9CB-91E5B7F195B1}"/>
              </a:ext>
            </a:extLst>
          </p:cNvPr>
          <p:cNvSpPr/>
          <p:nvPr/>
        </p:nvSpPr>
        <p:spPr>
          <a:xfrm>
            <a:off x="988269" y="5116093"/>
            <a:ext cx="8191589" cy="61510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0446E7A-71E7-4DD5-85A2-2FEDC5B1B340}"/>
              </a:ext>
            </a:extLst>
          </p:cNvPr>
          <p:cNvSpPr/>
          <p:nvPr/>
        </p:nvSpPr>
        <p:spPr>
          <a:xfrm>
            <a:off x="988268" y="5736879"/>
            <a:ext cx="8191589" cy="61510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DCA2513-E4FA-4496-B528-2D4C763CD9D4}"/>
              </a:ext>
            </a:extLst>
          </p:cNvPr>
          <p:cNvSpPr/>
          <p:nvPr/>
        </p:nvSpPr>
        <p:spPr>
          <a:xfrm>
            <a:off x="5884164" y="2475312"/>
            <a:ext cx="2356030" cy="461665"/>
          </a:xfrm>
          <a:prstGeom prst="rect">
            <a:avLst/>
          </a:prstGeom>
        </p:spPr>
        <p:txBody>
          <a:bodyPr wrap="none">
            <a:spAutoFit/>
          </a:bodyPr>
          <a:lstStyle/>
          <a:p>
            <a:r>
              <a:rPr lang="en-US" sz="2400" dirty="0">
                <a:solidFill>
                  <a:schemeClr val="accent1"/>
                </a:solidFill>
              </a:rPr>
              <a:t>How many inputs?</a:t>
            </a:r>
          </a:p>
        </p:txBody>
      </p:sp>
      <p:grpSp>
        <p:nvGrpSpPr>
          <p:cNvPr id="18" name="Group 17">
            <a:extLst>
              <a:ext uri="{FF2B5EF4-FFF2-40B4-BE49-F238E27FC236}">
                <a16:creationId xmlns:a16="http://schemas.microsoft.com/office/drawing/2014/main" id="{6B679809-F58E-4CB5-A315-5C504B09ABCA}"/>
              </a:ext>
            </a:extLst>
          </p:cNvPr>
          <p:cNvGrpSpPr/>
          <p:nvPr/>
        </p:nvGrpSpPr>
        <p:grpSpPr>
          <a:xfrm>
            <a:off x="988267" y="3914812"/>
            <a:ext cx="5884861" cy="706388"/>
            <a:chOff x="988267" y="3914812"/>
            <a:chExt cx="5884861" cy="706388"/>
          </a:xfrm>
        </p:grpSpPr>
        <p:sp>
          <p:nvSpPr>
            <p:cNvPr id="13" name="Rectangle 12">
              <a:extLst>
                <a:ext uri="{FF2B5EF4-FFF2-40B4-BE49-F238E27FC236}">
                  <a16:creationId xmlns:a16="http://schemas.microsoft.com/office/drawing/2014/main" id="{5891E186-BE57-41F9-B6CE-3A35628EC1C6}"/>
                </a:ext>
              </a:extLst>
            </p:cNvPr>
            <p:cNvSpPr/>
            <p:nvPr/>
          </p:nvSpPr>
          <p:spPr>
            <a:xfrm>
              <a:off x="988267" y="3914812"/>
              <a:ext cx="640507" cy="376518"/>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0EAE158-39E5-4839-B04B-994524AE8B5F}"/>
                </a:ext>
              </a:extLst>
            </p:cNvPr>
            <p:cNvSpPr/>
            <p:nvPr/>
          </p:nvSpPr>
          <p:spPr>
            <a:xfrm>
              <a:off x="2255327" y="3914812"/>
              <a:ext cx="640507" cy="376518"/>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5B42F9E-5C9F-46A8-9101-57A619747F84}"/>
                </a:ext>
              </a:extLst>
            </p:cNvPr>
            <p:cNvSpPr/>
            <p:nvPr/>
          </p:nvSpPr>
          <p:spPr>
            <a:xfrm>
              <a:off x="3772069" y="3919892"/>
              <a:ext cx="640507" cy="376518"/>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ED6311F-A214-4A0C-9B28-1269D752E160}"/>
                </a:ext>
              </a:extLst>
            </p:cNvPr>
            <p:cNvSpPr/>
            <p:nvPr/>
          </p:nvSpPr>
          <p:spPr>
            <a:xfrm>
              <a:off x="2611438" y="4244682"/>
              <a:ext cx="640507" cy="376518"/>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30FEDC0-6F36-4C31-9029-735353EEC396}"/>
                </a:ext>
              </a:extLst>
            </p:cNvPr>
            <p:cNvSpPr/>
            <p:nvPr/>
          </p:nvSpPr>
          <p:spPr>
            <a:xfrm>
              <a:off x="6232621" y="4210307"/>
              <a:ext cx="640507" cy="376518"/>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BC4CE757-EFBE-4936-A2E6-987593FD71E0}"/>
              </a:ext>
            </a:extLst>
          </p:cNvPr>
          <p:cNvGrpSpPr/>
          <p:nvPr/>
        </p:nvGrpSpPr>
        <p:grpSpPr>
          <a:xfrm>
            <a:off x="988267" y="4520321"/>
            <a:ext cx="5884861" cy="706388"/>
            <a:chOff x="988267" y="3914812"/>
            <a:chExt cx="5884861" cy="706388"/>
          </a:xfrm>
        </p:grpSpPr>
        <p:sp>
          <p:nvSpPr>
            <p:cNvPr id="20" name="Rectangle 19">
              <a:extLst>
                <a:ext uri="{FF2B5EF4-FFF2-40B4-BE49-F238E27FC236}">
                  <a16:creationId xmlns:a16="http://schemas.microsoft.com/office/drawing/2014/main" id="{BCD07DC5-3FA7-4A77-838B-57FBFB399404}"/>
                </a:ext>
              </a:extLst>
            </p:cNvPr>
            <p:cNvSpPr/>
            <p:nvPr/>
          </p:nvSpPr>
          <p:spPr>
            <a:xfrm>
              <a:off x="988267" y="3914812"/>
              <a:ext cx="640507" cy="376518"/>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D2122C9-9C41-4F91-BD3D-7E50D70F37EC}"/>
                </a:ext>
              </a:extLst>
            </p:cNvPr>
            <p:cNvSpPr/>
            <p:nvPr/>
          </p:nvSpPr>
          <p:spPr>
            <a:xfrm>
              <a:off x="2255327" y="3914812"/>
              <a:ext cx="640507" cy="376518"/>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4394ABC-0755-4ED2-A1F0-B1B8FF93446C}"/>
                </a:ext>
              </a:extLst>
            </p:cNvPr>
            <p:cNvSpPr/>
            <p:nvPr/>
          </p:nvSpPr>
          <p:spPr>
            <a:xfrm>
              <a:off x="3772069" y="3919892"/>
              <a:ext cx="640507" cy="376518"/>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FCA84CE-B980-4A9F-86C9-A96BD069D5F5}"/>
                </a:ext>
              </a:extLst>
            </p:cNvPr>
            <p:cNvSpPr/>
            <p:nvPr/>
          </p:nvSpPr>
          <p:spPr>
            <a:xfrm>
              <a:off x="2611438" y="4244682"/>
              <a:ext cx="640507" cy="376518"/>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52C074A-D9E2-47AA-BE8C-ADA6FE55610C}"/>
                </a:ext>
              </a:extLst>
            </p:cNvPr>
            <p:cNvSpPr/>
            <p:nvPr/>
          </p:nvSpPr>
          <p:spPr>
            <a:xfrm>
              <a:off x="6232621" y="4210307"/>
              <a:ext cx="640507" cy="376518"/>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74F7979E-BFEB-47E3-ACB4-5C2AA38098E6}"/>
              </a:ext>
            </a:extLst>
          </p:cNvPr>
          <p:cNvGrpSpPr/>
          <p:nvPr/>
        </p:nvGrpSpPr>
        <p:grpSpPr>
          <a:xfrm>
            <a:off x="976312" y="5120151"/>
            <a:ext cx="5884861" cy="706388"/>
            <a:chOff x="988267" y="3914812"/>
            <a:chExt cx="5884861" cy="706388"/>
          </a:xfrm>
        </p:grpSpPr>
        <p:sp>
          <p:nvSpPr>
            <p:cNvPr id="26" name="Rectangle 25">
              <a:extLst>
                <a:ext uri="{FF2B5EF4-FFF2-40B4-BE49-F238E27FC236}">
                  <a16:creationId xmlns:a16="http://schemas.microsoft.com/office/drawing/2014/main" id="{7AFAEBDE-80EE-4FF8-9988-86BBC816E9DC}"/>
                </a:ext>
              </a:extLst>
            </p:cNvPr>
            <p:cNvSpPr/>
            <p:nvPr/>
          </p:nvSpPr>
          <p:spPr>
            <a:xfrm>
              <a:off x="988267" y="3914812"/>
              <a:ext cx="640507" cy="376518"/>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E96E2DC-9A56-4F0C-AA89-C072FB313CE6}"/>
                </a:ext>
              </a:extLst>
            </p:cNvPr>
            <p:cNvSpPr/>
            <p:nvPr/>
          </p:nvSpPr>
          <p:spPr>
            <a:xfrm>
              <a:off x="2255327" y="3914812"/>
              <a:ext cx="640507" cy="376518"/>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A9852ED-63E5-47AF-A689-CFAA36E717CC}"/>
                </a:ext>
              </a:extLst>
            </p:cNvPr>
            <p:cNvSpPr/>
            <p:nvPr/>
          </p:nvSpPr>
          <p:spPr>
            <a:xfrm>
              <a:off x="3772069" y="3919892"/>
              <a:ext cx="640507" cy="376518"/>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29BF1A0-C0A4-4612-9E57-D0D7E7864C82}"/>
                </a:ext>
              </a:extLst>
            </p:cNvPr>
            <p:cNvSpPr/>
            <p:nvPr/>
          </p:nvSpPr>
          <p:spPr>
            <a:xfrm>
              <a:off x="2611438" y="4244682"/>
              <a:ext cx="640507" cy="376518"/>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AC9D16DB-7805-4837-A19C-994661DD6D10}"/>
                </a:ext>
              </a:extLst>
            </p:cNvPr>
            <p:cNvSpPr/>
            <p:nvPr/>
          </p:nvSpPr>
          <p:spPr>
            <a:xfrm>
              <a:off x="6232621" y="4210307"/>
              <a:ext cx="640507" cy="376518"/>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94D802DC-039F-47AB-AFB6-2833C76EF89F}"/>
              </a:ext>
            </a:extLst>
          </p:cNvPr>
          <p:cNvGrpSpPr/>
          <p:nvPr/>
        </p:nvGrpSpPr>
        <p:grpSpPr>
          <a:xfrm>
            <a:off x="988267" y="5731200"/>
            <a:ext cx="5884861" cy="706388"/>
            <a:chOff x="988267" y="3914812"/>
            <a:chExt cx="5884861" cy="706388"/>
          </a:xfrm>
        </p:grpSpPr>
        <p:sp>
          <p:nvSpPr>
            <p:cNvPr id="32" name="Rectangle 31">
              <a:extLst>
                <a:ext uri="{FF2B5EF4-FFF2-40B4-BE49-F238E27FC236}">
                  <a16:creationId xmlns:a16="http://schemas.microsoft.com/office/drawing/2014/main" id="{FA189071-CABA-4796-AFEF-FCD857A498D8}"/>
                </a:ext>
              </a:extLst>
            </p:cNvPr>
            <p:cNvSpPr/>
            <p:nvPr/>
          </p:nvSpPr>
          <p:spPr>
            <a:xfrm>
              <a:off x="988267" y="3914812"/>
              <a:ext cx="640507" cy="376518"/>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56755E4-B4B6-4E90-84EF-9AE0E1FAEE1B}"/>
                </a:ext>
              </a:extLst>
            </p:cNvPr>
            <p:cNvSpPr/>
            <p:nvPr/>
          </p:nvSpPr>
          <p:spPr>
            <a:xfrm>
              <a:off x="2255327" y="3914812"/>
              <a:ext cx="640507" cy="376518"/>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7EC23BB-97D6-4258-BC1D-A9D7697869B9}"/>
                </a:ext>
              </a:extLst>
            </p:cNvPr>
            <p:cNvSpPr/>
            <p:nvPr/>
          </p:nvSpPr>
          <p:spPr>
            <a:xfrm>
              <a:off x="3772069" y="3919892"/>
              <a:ext cx="640507" cy="376518"/>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85ED6F3-7280-4420-9768-ADD0B8DE4CED}"/>
                </a:ext>
              </a:extLst>
            </p:cNvPr>
            <p:cNvSpPr/>
            <p:nvPr/>
          </p:nvSpPr>
          <p:spPr>
            <a:xfrm>
              <a:off x="2611438" y="4244682"/>
              <a:ext cx="640507" cy="376518"/>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F8AD424C-AF95-4ADF-BE27-3B234D830421}"/>
                </a:ext>
              </a:extLst>
            </p:cNvPr>
            <p:cNvSpPr/>
            <p:nvPr/>
          </p:nvSpPr>
          <p:spPr>
            <a:xfrm>
              <a:off x="6232621" y="4210307"/>
              <a:ext cx="640507" cy="376518"/>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8075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5"/>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8"/>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10"/>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11"/>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par>
                                <p:cTn id="51" presetID="1" presetClass="exit" presetSubtype="0" fill="hold" nodeType="withEffect">
                                  <p:stCondLst>
                                    <p:cond delay="0"/>
                                  </p:stCondLst>
                                  <p:childTnLst>
                                    <p:set>
                                      <p:cBhvr>
                                        <p:cTn id="52" dur="1" fill="hold">
                                          <p:stCondLst>
                                            <p:cond delay="0"/>
                                          </p:stCondLst>
                                        </p:cTn>
                                        <p:tgtEl>
                                          <p:spTgt spid="18"/>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19"/>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1"/>
                                        </p:tgtEl>
                                        <p:attrNameLst>
                                          <p:attrName>style.visibility</p:attrName>
                                        </p:attrNameLst>
                                      </p:cBhvr>
                                      <p:to>
                                        <p:strVal val="visible"/>
                                      </p:to>
                                    </p:set>
                                  </p:childTnLst>
                                </p:cTn>
                              </p:par>
                              <p:par>
                                <p:cTn id="63" presetID="1" presetClass="exit" presetSubtype="0" fill="hold" nodeType="withEffect">
                                  <p:stCondLst>
                                    <p:cond delay="0"/>
                                  </p:stCondLst>
                                  <p:childTnLst>
                                    <p:set>
                                      <p:cBhvr>
                                        <p:cTn id="64" dur="1" fill="hold">
                                          <p:stCondLst>
                                            <p:cond delay="0"/>
                                          </p:stCondLst>
                                        </p:cTn>
                                        <p:tgtEl>
                                          <p:spTgt spid="25"/>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nodeType="clickEffect">
                                  <p:stCondLst>
                                    <p:cond delay="0"/>
                                  </p:stCondLst>
                                  <p:childTnLst>
                                    <p:set>
                                      <p:cBhvr>
                                        <p:cTn id="68" dur="1" fill="hold">
                                          <p:stCondLst>
                                            <p:cond delay="0"/>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8" grpId="0" animBg="1"/>
      <p:bldP spid="8" grpId="1" animBg="1"/>
      <p:bldP spid="9" grpId="0" animBg="1"/>
      <p:bldP spid="9" grpId="1" animBg="1"/>
      <p:bldP spid="10" grpId="0" animBg="1"/>
      <p:bldP spid="10" grpId="1" animBg="1"/>
      <p:bldP spid="11" grpId="0" animBg="1"/>
      <p:bldP spid="11" grpId="1" animBg="1"/>
      <p:bldP spid="1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51729-DFD7-4BBE-B1F4-4735AC0F6877}"/>
              </a:ext>
            </a:extLst>
          </p:cNvPr>
          <p:cNvSpPr>
            <a:spLocks noGrp="1"/>
          </p:cNvSpPr>
          <p:nvPr>
            <p:ph type="title"/>
          </p:nvPr>
        </p:nvSpPr>
        <p:spPr/>
        <p:txBody>
          <a:bodyPr/>
          <a:lstStyle/>
          <a:p>
            <a:r>
              <a:rPr lang="en-US" dirty="0"/>
              <a:t>Choosing names</a:t>
            </a:r>
          </a:p>
        </p:txBody>
      </p:sp>
      <p:sp>
        <p:nvSpPr>
          <p:cNvPr id="3" name="Content Placeholder 2">
            <a:extLst>
              <a:ext uri="{FF2B5EF4-FFF2-40B4-BE49-F238E27FC236}">
                <a16:creationId xmlns:a16="http://schemas.microsoft.com/office/drawing/2014/main" id="{A6F30F70-B7E0-443B-AC64-840387503B53}"/>
              </a:ext>
            </a:extLst>
          </p:cNvPr>
          <p:cNvSpPr>
            <a:spLocks noGrp="1"/>
          </p:cNvSpPr>
          <p:nvPr>
            <p:ph idx="1"/>
          </p:nvPr>
        </p:nvSpPr>
        <p:spPr/>
        <p:txBody>
          <a:bodyPr/>
          <a:lstStyle/>
          <a:p>
            <a:pPr marL="342900" indent="-342900">
              <a:buSzPct val="120000"/>
              <a:buFont typeface="Arial" panose="020B0604020202020204" pitchFamily="34" charset="0"/>
              <a:buChar char="•"/>
            </a:pPr>
            <a:r>
              <a:rPr lang="en-US" sz="2000" dirty="0">
                <a:solidFill>
                  <a:schemeClr val="bg1">
                    <a:lumMod val="50000"/>
                  </a:schemeClr>
                </a:solidFill>
                <a:latin typeface="Consolas" panose="020B0609020204030204" pitchFamily="49" charset="0"/>
              </a:rPr>
              <a:t>x</a:t>
            </a:r>
            <a:r>
              <a:rPr lang="en-US" sz="2400" dirty="0"/>
              <a:t>, </a:t>
            </a:r>
            <a:r>
              <a:rPr lang="en-US" sz="2000" dirty="0">
                <a:solidFill>
                  <a:schemeClr val="bg1">
                    <a:lumMod val="50000"/>
                  </a:schemeClr>
                </a:solidFill>
                <a:latin typeface="Consolas" panose="020B0609020204030204" pitchFamily="49" charset="0"/>
              </a:rPr>
              <a:t>y</a:t>
            </a:r>
            <a:r>
              <a:rPr lang="en-US" sz="2400" dirty="0"/>
              <a:t>, </a:t>
            </a:r>
            <a:r>
              <a:rPr lang="en-US" sz="2000" dirty="0">
                <a:solidFill>
                  <a:schemeClr val="bg1">
                    <a:lumMod val="50000"/>
                  </a:schemeClr>
                </a:solidFill>
                <a:latin typeface="Consolas" panose="020B0609020204030204" pitchFamily="49" charset="0"/>
              </a:rPr>
              <a:t>z</a:t>
            </a:r>
            <a:r>
              <a:rPr lang="en-US" sz="2400" dirty="0"/>
              <a:t>: vectors.</a:t>
            </a:r>
          </a:p>
          <a:p>
            <a:pPr marL="342900" indent="-342900">
              <a:buSzPct val="120000"/>
              <a:buFont typeface="Arial" panose="020B0604020202020204" pitchFamily="34" charset="0"/>
              <a:buChar char="•"/>
            </a:pPr>
            <a:r>
              <a:rPr lang="en-US" sz="2000" dirty="0">
                <a:solidFill>
                  <a:schemeClr val="bg1">
                    <a:lumMod val="50000"/>
                  </a:schemeClr>
                </a:solidFill>
                <a:latin typeface="Consolas" panose="020B0609020204030204" pitchFamily="49" charset="0"/>
              </a:rPr>
              <a:t>w</a:t>
            </a:r>
            <a:r>
              <a:rPr lang="en-US" sz="2400" dirty="0"/>
              <a:t>: a vector of weights.</a:t>
            </a:r>
          </a:p>
          <a:p>
            <a:pPr marL="342900" indent="-342900">
              <a:buSzPct val="120000"/>
              <a:buFont typeface="Arial" panose="020B0604020202020204" pitchFamily="34" charset="0"/>
              <a:buChar char="•"/>
            </a:pPr>
            <a:r>
              <a:rPr lang="en-US" sz="2000" dirty="0">
                <a:solidFill>
                  <a:schemeClr val="bg1">
                    <a:lumMod val="50000"/>
                  </a:schemeClr>
                </a:solidFill>
                <a:latin typeface="Consolas" panose="020B0609020204030204" pitchFamily="49" charset="0"/>
              </a:rPr>
              <a:t>df</a:t>
            </a:r>
            <a:r>
              <a:rPr lang="en-US" sz="2400" dirty="0"/>
              <a:t>: a data frame.</a:t>
            </a:r>
          </a:p>
          <a:p>
            <a:pPr marL="342900" indent="-342900">
              <a:buSzPct val="120000"/>
              <a:buFont typeface="Arial" panose="020B0604020202020204" pitchFamily="34" charset="0"/>
              <a:buChar char="•"/>
            </a:pPr>
            <a:r>
              <a:rPr lang="en-US" sz="2000" dirty="0" err="1">
                <a:solidFill>
                  <a:schemeClr val="bg1">
                    <a:lumMod val="50000"/>
                  </a:schemeClr>
                </a:solidFill>
                <a:latin typeface="Consolas" panose="020B0609020204030204" pitchFamily="49" charset="0"/>
              </a:rPr>
              <a:t>i</a:t>
            </a:r>
            <a:r>
              <a:rPr lang="en-US" sz="2400" dirty="0"/>
              <a:t>, </a:t>
            </a:r>
            <a:r>
              <a:rPr lang="en-US" sz="2000" dirty="0">
                <a:solidFill>
                  <a:schemeClr val="bg1">
                    <a:lumMod val="50000"/>
                  </a:schemeClr>
                </a:solidFill>
                <a:latin typeface="Consolas" panose="020B0609020204030204" pitchFamily="49" charset="0"/>
              </a:rPr>
              <a:t>j</a:t>
            </a:r>
            <a:r>
              <a:rPr lang="en-US" sz="2400" dirty="0"/>
              <a:t>: numeric indices (typically rows and columns).</a:t>
            </a:r>
          </a:p>
          <a:p>
            <a:pPr marL="342900" indent="-342900">
              <a:buSzPct val="120000"/>
              <a:buFont typeface="Arial" panose="020B0604020202020204" pitchFamily="34" charset="0"/>
              <a:buChar char="•"/>
            </a:pPr>
            <a:r>
              <a:rPr lang="en-US" sz="2000" dirty="0">
                <a:solidFill>
                  <a:schemeClr val="bg1">
                    <a:lumMod val="50000"/>
                  </a:schemeClr>
                </a:solidFill>
                <a:latin typeface="Consolas" panose="020B0609020204030204" pitchFamily="49" charset="0"/>
              </a:rPr>
              <a:t>n</a:t>
            </a:r>
            <a:r>
              <a:rPr lang="en-US" sz="2400" dirty="0"/>
              <a:t>: length, or number of rows.</a:t>
            </a:r>
          </a:p>
          <a:p>
            <a:pPr marL="342900" indent="-342900">
              <a:buSzPct val="120000"/>
              <a:buFont typeface="Arial" panose="020B0604020202020204" pitchFamily="34" charset="0"/>
              <a:buChar char="•"/>
            </a:pPr>
            <a:r>
              <a:rPr lang="en-US" sz="2000" dirty="0">
                <a:solidFill>
                  <a:schemeClr val="bg1">
                    <a:lumMod val="50000"/>
                  </a:schemeClr>
                </a:solidFill>
                <a:latin typeface="Consolas" panose="020B0609020204030204" pitchFamily="49" charset="0"/>
              </a:rPr>
              <a:t>p</a:t>
            </a:r>
            <a:r>
              <a:rPr lang="en-US" sz="2400" dirty="0"/>
              <a:t>: number of columns.</a:t>
            </a:r>
          </a:p>
          <a:p>
            <a:pPr marL="342900" indent="-342900">
              <a:buSzPct val="120000"/>
            </a:pPr>
            <a:endParaRPr lang="en-US" dirty="0"/>
          </a:p>
        </p:txBody>
      </p:sp>
    </p:spTree>
    <p:extLst>
      <p:ext uri="{BB962C8B-B14F-4D97-AF65-F5344CB8AC3E}">
        <p14:creationId xmlns:p14="http://schemas.microsoft.com/office/powerpoint/2010/main" val="41838948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E5029-200E-4727-96A6-85BE1EF2F703}"/>
              </a:ext>
            </a:extLst>
          </p:cNvPr>
          <p:cNvSpPr>
            <a:spLocks noGrp="1"/>
          </p:cNvSpPr>
          <p:nvPr>
            <p:ph type="title"/>
          </p:nvPr>
        </p:nvSpPr>
        <p:spPr/>
        <p:txBody>
          <a:bodyPr/>
          <a:lstStyle/>
          <a:p>
            <a:r>
              <a:rPr lang="en-US" dirty="0"/>
              <a:t>Checking values</a:t>
            </a:r>
          </a:p>
        </p:txBody>
      </p:sp>
      <p:sp>
        <p:nvSpPr>
          <p:cNvPr id="4" name="Rectangle 1">
            <a:extLst>
              <a:ext uri="{FF2B5EF4-FFF2-40B4-BE49-F238E27FC236}">
                <a16:creationId xmlns:a16="http://schemas.microsoft.com/office/drawing/2014/main" id="{A995B42F-E556-4C50-91C8-5FDE2FF1FFD2}"/>
              </a:ext>
            </a:extLst>
          </p:cNvPr>
          <p:cNvSpPr>
            <a:spLocks noGrp="1" noChangeArrowheads="1"/>
          </p:cNvSpPr>
          <p:nvPr>
            <p:ph idx="1"/>
          </p:nvPr>
        </p:nvSpPr>
        <p:spPr bwMode="auto">
          <a:xfrm>
            <a:off x="1024128" y="2084832"/>
            <a:ext cx="5607304" cy="369331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4183C4"/>
                </a:solidFill>
                <a:effectLst/>
                <a:latin typeface="Consolas" panose="020B0609020204030204" pitchFamily="49" charset="0"/>
              </a:rPr>
              <a:t>wt_mean</a:t>
            </a:r>
            <a:r>
              <a:rPr kumimoji="0" lang="en-US" altLang="en-US" sz="2400" b="0" i="0" u="none" strike="noStrike" cap="none" normalizeH="0" baseline="0" dirty="0">
                <a:ln>
                  <a:noFill/>
                </a:ln>
                <a:solidFill>
                  <a:srgbClr val="4183C4"/>
                </a:solidFill>
                <a:effectLst/>
                <a:latin typeface="Consolas" panose="020B0609020204030204" pitchFamily="49" charset="0"/>
              </a:rPr>
              <a:t>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function</a:t>
            </a:r>
            <a:r>
              <a:rPr kumimoji="0" lang="en-US" altLang="en-US" sz="2400" b="0" i="0" u="none" strike="noStrike" cap="none" normalizeH="0" baseline="0" dirty="0">
                <a:ln>
                  <a:noFill/>
                </a:ln>
                <a:solidFill>
                  <a:srgbClr val="4183C4"/>
                </a:solidFill>
                <a:effectLst/>
                <a:latin typeface="Consolas" panose="020B0609020204030204" pitchFamily="49" charset="0"/>
              </a:rPr>
              <a:t>(x, w) {</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nsolas" panose="020B0609020204030204" pitchFamily="49" charset="0"/>
              </a:rPr>
              <a:t>  sum</a:t>
            </a:r>
            <a:r>
              <a:rPr kumimoji="0" lang="en-US" altLang="en-US" sz="2400" b="0" i="0" u="none" strike="noStrike" cap="none" normalizeH="0" baseline="0" dirty="0">
                <a:ln>
                  <a:noFill/>
                </a:ln>
                <a:solidFill>
                  <a:srgbClr val="4183C4"/>
                </a:solidFill>
                <a:effectLst/>
                <a:latin typeface="Consolas" panose="020B0609020204030204" pitchFamily="49" charset="0"/>
              </a:rPr>
              <a:t>(x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w)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sum</a:t>
            </a:r>
            <a:r>
              <a:rPr kumimoji="0" lang="en-US" altLang="en-US" sz="2400" b="0" i="0" u="none" strike="noStrike" cap="none" normalizeH="0" baseline="0" dirty="0">
                <a:ln>
                  <a:noFill/>
                </a:ln>
                <a:solidFill>
                  <a:srgbClr val="4183C4"/>
                </a:solidFill>
                <a:effectLst/>
                <a:latin typeface="Consolas" panose="020B0609020204030204" pitchFamily="49" charset="0"/>
              </a:rPr>
              <a:t>(w)</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4183C4"/>
                </a:solidFill>
                <a:effectLst/>
                <a:latin typeface="Consolas" panose="020B0609020204030204" pitchFamily="49" charset="0"/>
              </a:rPr>
              <a:t>wt_var</a:t>
            </a:r>
            <a:r>
              <a:rPr kumimoji="0" lang="en-US" altLang="en-US" sz="2400" b="0" i="0" u="none" strike="noStrike" cap="none" normalizeH="0" baseline="0" dirty="0">
                <a:ln>
                  <a:noFill/>
                </a:ln>
                <a:solidFill>
                  <a:srgbClr val="4183C4"/>
                </a:solidFill>
                <a:effectLst/>
                <a:latin typeface="Consolas" panose="020B0609020204030204" pitchFamily="49" charset="0"/>
              </a:rPr>
              <a:t>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function</a:t>
            </a:r>
            <a:r>
              <a:rPr kumimoji="0" lang="en-US" altLang="en-US" sz="2400" b="0" i="0" u="none" strike="noStrike" cap="none" normalizeH="0" baseline="0" dirty="0">
                <a:ln>
                  <a:noFill/>
                </a:ln>
                <a:solidFill>
                  <a:srgbClr val="4183C4"/>
                </a:solidFill>
                <a:effectLst/>
                <a:latin typeface="Consolas" panose="020B0609020204030204" pitchFamily="49" charset="0"/>
              </a:rPr>
              <a:t>(x, w) {</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mu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wt_mean</a:t>
            </a:r>
            <a:r>
              <a:rPr kumimoji="0" lang="en-US" altLang="en-US" sz="2400" b="0" i="0" u="none" strike="noStrike" cap="none" normalizeH="0" baseline="0" dirty="0">
                <a:ln>
                  <a:noFill/>
                </a:ln>
                <a:solidFill>
                  <a:srgbClr val="4183C4"/>
                </a:solidFill>
                <a:effectLst/>
                <a:latin typeface="Consolas" panose="020B0609020204030204" pitchFamily="49" charset="0"/>
              </a:rPr>
              <a:t>(x, w)</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sum</a:t>
            </a:r>
            <a:r>
              <a:rPr kumimoji="0" lang="en-US" altLang="en-US" sz="2400" b="0" i="0" u="none" strike="noStrike" cap="none" normalizeH="0" baseline="0" dirty="0">
                <a:ln>
                  <a:noFill/>
                </a:ln>
                <a:solidFill>
                  <a:srgbClr val="4183C4"/>
                </a:solidFill>
                <a:effectLst/>
                <a:latin typeface="Consolas" panose="020B0609020204030204" pitchFamily="49" charset="0"/>
              </a:rPr>
              <a:t>(w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(x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mu)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2</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sum</a:t>
            </a:r>
            <a:r>
              <a:rPr kumimoji="0" lang="en-US" altLang="en-US" sz="2400" b="0" i="0" u="none" strike="noStrike" cap="none" normalizeH="0" baseline="0" dirty="0">
                <a:ln>
                  <a:noFill/>
                </a:ln>
                <a:solidFill>
                  <a:srgbClr val="4183C4"/>
                </a:solidFill>
                <a:effectLst/>
                <a:latin typeface="Consolas" panose="020B0609020204030204" pitchFamily="49" charset="0"/>
              </a:rPr>
              <a:t>(w)</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4183C4"/>
                </a:solidFill>
                <a:effectLst/>
                <a:latin typeface="Consolas" panose="020B0609020204030204" pitchFamily="49" charset="0"/>
              </a:rPr>
              <a:t>wt_sd</a:t>
            </a:r>
            <a:r>
              <a:rPr kumimoji="0" lang="en-US" altLang="en-US" sz="2400" b="0" i="0" u="none" strike="noStrike" cap="none" normalizeH="0" baseline="0" dirty="0">
                <a:ln>
                  <a:noFill/>
                </a:ln>
                <a:solidFill>
                  <a:srgbClr val="4183C4"/>
                </a:solidFill>
                <a:effectLst/>
                <a:latin typeface="Consolas" panose="020B0609020204030204" pitchFamily="49" charset="0"/>
              </a:rPr>
              <a:t>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function</a:t>
            </a:r>
            <a:r>
              <a:rPr kumimoji="0" lang="en-US" altLang="en-US" sz="2400" b="0" i="0" u="none" strike="noStrike" cap="none" normalizeH="0" baseline="0" dirty="0">
                <a:ln>
                  <a:noFill/>
                </a:ln>
                <a:solidFill>
                  <a:srgbClr val="4183C4"/>
                </a:solidFill>
                <a:effectLst/>
                <a:latin typeface="Consolas" panose="020B0609020204030204" pitchFamily="49" charset="0"/>
              </a:rPr>
              <a:t>(x, w)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sqrt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1" i="0" u="none" strike="noStrike" cap="none" normalizeH="0" baseline="0" dirty="0" err="1">
                <a:ln>
                  <a:noFill/>
                </a:ln>
                <a:solidFill>
                  <a:srgbClr val="007020"/>
                </a:solidFill>
                <a:effectLst/>
                <a:latin typeface="Consolas" panose="020B0609020204030204" pitchFamily="49" charset="0"/>
              </a:rPr>
              <a:t>wt_var</a:t>
            </a:r>
            <a:r>
              <a:rPr kumimoji="0" lang="en-US" altLang="en-US" sz="2400" b="0" i="0" u="none" strike="noStrike" cap="none" normalizeH="0" baseline="0" dirty="0">
                <a:ln>
                  <a:noFill/>
                </a:ln>
                <a:solidFill>
                  <a:srgbClr val="4183C4"/>
                </a:solidFill>
                <a:effectLst/>
                <a:latin typeface="Consolas" panose="020B0609020204030204" pitchFamily="49" charset="0"/>
              </a:rPr>
              <a:t>(x, w))</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A5C1AEDD-2162-4CCA-8103-3EF65678236E}"/>
              </a:ext>
            </a:extLst>
          </p:cNvPr>
          <p:cNvSpPr/>
          <p:nvPr/>
        </p:nvSpPr>
        <p:spPr>
          <a:xfrm>
            <a:off x="6953899" y="2084832"/>
            <a:ext cx="3949671" cy="830997"/>
          </a:xfrm>
          <a:prstGeom prst="rect">
            <a:avLst/>
          </a:prstGeom>
        </p:spPr>
        <p:txBody>
          <a:bodyPr wrap="none">
            <a:spAutoFit/>
          </a:bodyPr>
          <a:lstStyle/>
          <a:p>
            <a:r>
              <a:rPr lang="en-US" sz="2400" dirty="0">
                <a:solidFill>
                  <a:schemeClr val="accent2"/>
                </a:solidFill>
              </a:rPr>
              <a:t>What happens if x and w are </a:t>
            </a:r>
          </a:p>
          <a:p>
            <a:r>
              <a:rPr lang="en-US" sz="2400" dirty="0">
                <a:solidFill>
                  <a:schemeClr val="accent2"/>
                </a:solidFill>
              </a:rPr>
              <a:t>not the same length?</a:t>
            </a:r>
          </a:p>
        </p:txBody>
      </p:sp>
      <p:sp>
        <p:nvSpPr>
          <p:cNvPr id="6" name="Rectangle 2">
            <a:extLst>
              <a:ext uri="{FF2B5EF4-FFF2-40B4-BE49-F238E27FC236}">
                <a16:creationId xmlns:a16="http://schemas.microsoft.com/office/drawing/2014/main" id="{7913BFE2-C29C-45FB-8035-9D48D047FD88}"/>
              </a:ext>
            </a:extLst>
          </p:cNvPr>
          <p:cNvSpPr>
            <a:spLocks noChangeArrowheads="1"/>
          </p:cNvSpPr>
          <p:nvPr/>
        </p:nvSpPr>
        <p:spPr bwMode="auto">
          <a:xfrm>
            <a:off x="6953899" y="3003018"/>
            <a:ext cx="3058530" cy="73866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wt_mean</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1</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6</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1</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3</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7.67</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621538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74137-5EDD-44BB-A8AE-8A20259FC184}"/>
              </a:ext>
            </a:extLst>
          </p:cNvPr>
          <p:cNvSpPr>
            <a:spLocks noGrp="1"/>
          </p:cNvSpPr>
          <p:nvPr>
            <p:ph type="title"/>
          </p:nvPr>
        </p:nvSpPr>
        <p:spPr/>
        <p:txBody>
          <a:bodyPr/>
          <a:lstStyle/>
          <a:p>
            <a:r>
              <a:rPr lang="en-US" dirty="0"/>
              <a:t>Stop()</a:t>
            </a:r>
          </a:p>
        </p:txBody>
      </p:sp>
      <p:sp>
        <p:nvSpPr>
          <p:cNvPr id="4" name="Rectangle 1">
            <a:extLst>
              <a:ext uri="{FF2B5EF4-FFF2-40B4-BE49-F238E27FC236}">
                <a16:creationId xmlns:a16="http://schemas.microsoft.com/office/drawing/2014/main" id="{3336449E-A995-4C96-82E3-A1B65B8C4DCC}"/>
              </a:ext>
            </a:extLst>
          </p:cNvPr>
          <p:cNvSpPr>
            <a:spLocks noGrp="1" noChangeArrowheads="1"/>
          </p:cNvSpPr>
          <p:nvPr>
            <p:ph idx="1"/>
          </p:nvPr>
        </p:nvSpPr>
        <p:spPr bwMode="auto">
          <a:xfrm>
            <a:off x="1024128" y="2084832"/>
            <a:ext cx="10704854" cy="221599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4183C4"/>
                </a:solidFill>
                <a:effectLst/>
                <a:latin typeface="Consolas" panose="020B0609020204030204" pitchFamily="49" charset="0"/>
              </a:rPr>
              <a:t>wt_mean</a:t>
            </a:r>
            <a:r>
              <a:rPr kumimoji="0" lang="en-US" altLang="en-US" sz="2400" b="0" i="0" u="none" strike="noStrike" cap="none" normalizeH="0" baseline="0" dirty="0">
                <a:ln>
                  <a:noFill/>
                </a:ln>
                <a:solidFill>
                  <a:srgbClr val="4183C4"/>
                </a:solidFill>
                <a:effectLst/>
                <a:latin typeface="Consolas" panose="020B0609020204030204" pitchFamily="49" charset="0"/>
              </a:rPr>
              <a:t>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function</a:t>
            </a:r>
            <a:r>
              <a:rPr kumimoji="0" lang="en-US" altLang="en-US" sz="2400" b="0" i="0" u="none" strike="noStrike" cap="none" normalizeH="0" baseline="0" dirty="0">
                <a:ln>
                  <a:noFill/>
                </a:ln>
                <a:solidFill>
                  <a:srgbClr val="4183C4"/>
                </a:solidFill>
                <a:effectLst/>
                <a:latin typeface="Consolas" panose="020B0609020204030204" pitchFamily="49" charset="0"/>
              </a:rPr>
              <a:t>(x, w) {</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if</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length</a:t>
            </a:r>
            <a:r>
              <a:rPr kumimoji="0" lang="en-US" altLang="en-US" sz="2400" b="0" i="0" u="none" strike="noStrike" cap="none" normalizeH="0" baseline="0" dirty="0">
                <a:ln>
                  <a:noFill/>
                </a:ln>
                <a:solidFill>
                  <a:srgbClr val="4183C4"/>
                </a:solidFill>
                <a:effectLst/>
                <a:latin typeface="Consolas" panose="020B0609020204030204" pitchFamily="49" charset="0"/>
              </a:rPr>
              <a:t>(x)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length</a:t>
            </a:r>
            <a:r>
              <a:rPr kumimoji="0" lang="en-US" altLang="en-US" sz="2400" b="0" i="0" u="none" strike="noStrike" cap="none" normalizeH="0" baseline="0" dirty="0">
                <a:ln>
                  <a:noFill/>
                </a:ln>
                <a:solidFill>
                  <a:srgbClr val="4183C4"/>
                </a:solidFill>
                <a:effectLst/>
                <a:latin typeface="Consolas" panose="020B0609020204030204" pitchFamily="49" charset="0"/>
              </a:rPr>
              <a:t>(w)) {</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stop</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"`x` and `w` must be the same length"</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902000"/>
                </a:solidFill>
                <a:effectLst/>
                <a:latin typeface="Consolas" panose="020B0609020204030204" pitchFamily="49" charset="0"/>
              </a:rPr>
              <a:t>call.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007020"/>
                </a:solidFill>
                <a:effectLst/>
                <a:latin typeface="Consolas" panose="020B0609020204030204" pitchFamily="49" charset="0"/>
              </a:rPr>
              <a:t>FALSE</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sum</a:t>
            </a:r>
            <a:r>
              <a:rPr kumimoji="0" lang="en-US" altLang="en-US" sz="2400" b="0" i="0" u="none" strike="noStrike" cap="none" normalizeH="0" baseline="0" dirty="0">
                <a:ln>
                  <a:noFill/>
                </a:ln>
                <a:solidFill>
                  <a:srgbClr val="4183C4"/>
                </a:solidFill>
                <a:effectLst/>
                <a:latin typeface="Consolas" panose="020B0609020204030204" pitchFamily="49" charset="0"/>
              </a:rPr>
              <a:t>(w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x)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sum</a:t>
            </a:r>
            <a:r>
              <a:rPr kumimoji="0" lang="en-US" altLang="en-US" sz="2400" b="0" i="0" u="none" strike="noStrike" cap="none" normalizeH="0" baseline="0" dirty="0">
                <a:ln>
                  <a:noFill/>
                </a:ln>
                <a:solidFill>
                  <a:srgbClr val="4183C4"/>
                </a:solidFill>
                <a:effectLst/>
                <a:latin typeface="Consolas" panose="020B0609020204030204" pitchFamily="49" charset="0"/>
              </a:rPr>
              <a:t>(w)</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790650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2D0A4-0E15-4E4F-9B1C-CA2AA7289C0E}"/>
              </a:ext>
            </a:extLst>
          </p:cNvPr>
          <p:cNvSpPr>
            <a:spLocks noGrp="1"/>
          </p:cNvSpPr>
          <p:nvPr>
            <p:ph type="title"/>
          </p:nvPr>
        </p:nvSpPr>
        <p:spPr/>
        <p:txBody>
          <a:bodyPr/>
          <a:lstStyle/>
          <a:p>
            <a:r>
              <a:rPr lang="en-US" dirty="0"/>
              <a:t>You can go too far</a:t>
            </a:r>
          </a:p>
        </p:txBody>
      </p:sp>
      <p:sp>
        <p:nvSpPr>
          <p:cNvPr id="4" name="Rectangle 1">
            <a:extLst>
              <a:ext uri="{FF2B5EF4-FFF2-40B4-BE49-F238E27FC236}">
                <a16:creationId xmlns:a16="http://schemas.microsoft.com/office/drawing/2014/main" id="{4D18E5EA-3CB5-494F-91AF-B571645BE31E}"/>
              </a:ext>
            </a:extLst>
          </p:cNvPr>
          <p:cNvSpPr>
            <a:spLocks noGrp="1" noChangeArrowheads="1"/>
          </p:cNvSpPr>
          <p:nvPr>
            <p:ph idx="1"/>
          </p:nvPr>
        </p:nvSpPr>
        <p:spPr bwMode="auto">
          <a:xfrm>
            <a:off x="1024128" y="1625798"/>
            <a:ext cx="9720072" cy="523220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4183C4"/>
                </a:solidFill>
                <a:effectLst/>
                <a:latin typeface="Consolas" panose="020B0609020204030204" pitchFamily="49" charset="0"/>
              </a:rPr>
              <a:t>wt_mean</a:t>
            </a:r>
            <a:r>
              <a:rPr kumimoji="0" lang="en-US" altLang="en-US" sz="2000" b="0" i="0" u="none" strike="noStrike" cap="none" normalizeH="0" baseline="0" dirty="0">
                <a:ln>
                  <a:noFill/>
                </a:ln>
                <a:solidFill>
                  <a:srgbClr val="4183C4"/>
                </a:solidFill>
                <a:effectLst/>
                <a:latin typeface="Consolas" panose="020B0609020204030204" pitchFamily="49" charset="0"/>
              </a:rPr>
              <a:t> &lt;-</a:t>
            </a:r>
            <a:r>
              <a:rPr kumimoji="0" lang="en-US" altLang="en-US" sz="2000" b="0" i="0" u="none" strike="noStrike" cap="none" normalizeH="0" baseline="0" dirty="0">
                <a:ln>
                  <a:noFill/>
                </a:ln>
                <a:solidFill>
                  <a:srgbClr val="4070A0"/>
                </a:solidFill>
                <a:effectLst/>
                <a:latin typeface="Consolas" panose="020B0609020204030204" pitchFamily="49" charset="0"/>
              </a:rPr>
              <a:t> </a:t>
            </a:r>
            <a:r>
              <a:rPr kumimoji="0" lang="en-US" altLang="en-US" sz="2000" b="1" i="0" u="none" strike="noStrike" cap="none" normalizeH="0" baseline="0" dirty="0">
                <a:ln>
                  <a:noFill/>
                </a:ln>
                <a:solidFill>
                  <a:srgbClr val="007020"/>
                </a:solidFill>
                <a:effectLst/>
                <a:latin typeface="Consolas" panose="020B0609020204030204" pitchFamily="49" charset="0"/>
              </a:rPr>
              <a:t>function</a:t>
            </a:r>
            <a:r>
              <a:rPr kumimoji="0" lang="en-US" altLang="en-US" sz="2000" b="0" i="0" u="none" strike="noStrike" cap="none" normalizeH="0" baseline="0" dirty="0">
                <a:ln>
                  <a:noFill/>
                </a:ln>
                <a:solidFill>
                  <a:srgbClr val="4183C4"/>
                </a:solidFill>
                <a:effectLst/>
                <a:latin typeface="Consolas" panose="020B0609020204030204" pitchFamily="49" charset="0"/>
              </a:rPr>
              <a:t>(x, w, </a:t>
            </a:r>
            <a:r>
              <a:rPr kumimoji="0" lang="en-US" altLang="en-US" sz="2000" b="0" i="0" u="none" strike="noStrike" cap="none" normalizeH="0" baseline="0" dirty="0">
                <a:ln>
                  <a:noFill/>
                </a:ln>
                <a:solidFill>
                  <a:srgbClr val="902000"/>
                </a:solidFill>
                <a:effectLst/>
                <a:latin typeface="Consolas" panose="020B0609020204030204" pitchFamily="49" charset="0"/>
              </a:rPr>
              <a:t>na.rm =</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007020"/>
                </a:solidFill>
                <a:effectLst/>
                <a:latin typeface="Consolas" panose="020B0609020204030204" pitchFamily="49" charset="0"/>
              </a:rPr>
              <a:t>FALSE</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nsolas" panose="020B0609020204030204" pitchFamily="49" charset="0"/>
              </a:rPr>
              <a:t>  </a:t>
            </a:r>
            <a:r>
              <a:rPr kumimoji="0" lang="en-US" altLang="en-US" sz="2000" b="1" i="0" u="none" strike="noStrike" cap="none" normalizeH="0" baseline="0" dirty="0">
                <a:ln>
                  <a:noFill/>
                </a:ln>
                <a:solidFill>
                  <a:srgbClr val="007020"/>
                </a:solidFill>
                <a:effectLst/>
                <a:latin typeface="Consolas" panose="020B0609020204030204" pitchFamily="49" charset="0"/>
              </a:rPr>
              <a:t>if</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1" i="0" u="none" strike="noStrike" cap="none" normalizeH="0" baseline="0" dirty="0" err="1">
                <a:ln>
                  <a:noFill/>
                </a:ln>
                <a:solidFill>
                  <a:srgbClr val="007020"/>
                </a:solidFill>
                <a:effectLst/>
                <a:latin typeface="Consolas" panose="020B0609020204030204" pitchFamily="49" charset="0"/>
              </a:rPr>
              <a:t>is.logical</a:t>
            </a:r>
            <a:r>
              <a:rPr kumimoji="0" lang="en-US" altLang="en-US" sz="2000" b="0" i="0" u="none" strike="noStrike" cap="none" normalizeH="0" baseline="0" dirty="0">
                <a:ln>
                  <a:noFill/>
                </a:ln>
                <a:solidFill>
                  <a:srgbClr val="4183C4"/>
                </a:solidFill>
                <a:effectLst/>
                <a:latin typeface="Consolas" panose="020B0609020204030204" pitchFamily="49" charset="0"/>
              </a:rPr>
              <a:t>(na.rm)) {</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nsolas" panose="020B0609020204030204" pitchFamily="49" charset="0"/>
              </a:rPr>
              <a:t>    </a:t>
            </a:r>
            <a:r>
              <a:rPr kumimoji="0" lang="en-US" altLang="en-US" sz="2000" b="1" i="0" u="none" strike="noStrike" cap="none" normalizeH="0" baseline="0" dirty="0">
                <a:ln>
                  <a:noFill/>
                </a:ln>
                <a:solidFill>
                  <a:srgbClr val="007020"/>
                </a:solidFill>
                <a:effectLst/>
                <a:latin typeface="Consolas" panose="020B0609020204030204" pitchFamily="49" charset="0"/>
              </a:rPr>
              <a:t>stop</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4070A0"/>
                </a:solidFill>
                <a:effectLst/>
                <a:latin typeface="Consolas" panose="020B0609020204030204" pitchFamily="49" charset="0"/>
              </a:rPr>
              <a:t>"`na.rm` must be logical"</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nsolas" panose="020B0609020204030204" pitchFamily="49" charset="0"/>
              </a:rPr>
              <a:t>  </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nsolas" panose="020B0609020204030204" pitchFamily="49" charset="0"/>
              </a:rPr>
              <a:t>  </a:t>
            </a:r>
            <a:r>
              <a:rPr kumimoji="0" lang="en-US" altLang="en-US" sz="2000" b="1" i="0" u="none" strike="noStrike" cap="none" normalizeH="0" baseline="0" dirty="0">
                <a:ln>
                  <a:noFill/>
                </a:ln>
                <a:solidFill>
                  <a:srgbClr val="007020"/>
                </a:solidFill>
                <a:effectLst/>
                <a:latin typeface="Consolas" panose="020B0609020204030204" pitchFamily="49" charset="0"/>
              </a:rPr>
              <a:t>if</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1" i="0" u="none" strike="noStrike" cap="none" normalizeH="0" baseline="0" dirty="0">
                <a:ln>
                  <a:noFill/>
                </a:ln>
                <a:solidFill>
                  <a:srgbClr val="007020"/>
                </a:solidFill>
                <a:effectLst/>
                <a:latin typeface="Consolas" panose="020B0609020204030204" pitchFamily="49" charset="0"/>
              </a:rPr>
              <a:t>length</a:t>
            </a:r>
            <a:r>
              <a:rPr kumimoji="0" lang="en-US" altLang="en-US" sz="2000" b="0" i="0" u="none" strike="noStrike" cap="none" normalizeH="0" baseline="0" dirty="0">
                <a:ln>
                  <a:noFill/>
                </a:ln>
                <a:solidFill>
                  <a:srgbClr val="4183C4"/>
                </a:solidFill>
                <a:effectLst/>
                <a:latin typeface="Consolas" panose="020B0609020204030204" pitchFamily="49" charset="0"/>
              </a:rPr>
              <a:t>(na.rm) </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a:ln>
                  <a:noFill/>
                </a:ln>
                <a:solidFill>
                  <a:srgbClr val="4070A0"/>
                </a:solidFill>
                <a:effectLst/>
                <a:latin typeface="Consolas" panose="020B0609020204030204" pitchFamily="49" charset="0"/>
              </a:rPr>
              <a:t> </a:t>
            </a:r>
            <a:r>
              <a:rPr kumimoji="0" lang="en-US" altLang="en-US" sz="2000" b="0" i="0" u="none" strike="noStrike" cap="none" normalizeH="0" baseline="0" dirty="0">
                <a:ln>
                  <a:noFill/>
                </a:ln>
                <a:solidFill>
                  <a:srgbClr val="40A070"/>
                </a:solidFill>
                <a:effectLst/>
                <a:latin typeface="Consolas" panose="020B0609020204030204" pitchFamily="49" charset="0"/>
              </a:rPr>
              <a:t>1</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nsolas" panose="020B0609020204030204" pitchFamily="49" charset="0"/>
              </a:rPr>
              <a:t>    </a:t>
            </a:r>
            <a:r>
              <a:rPr kumimoji="0" lang="en-US" altLang="en-US" sz="2000" b="1" i="0" u="none" strike="noStrike" cap="none" normalizeH="0" baseline="0" dirty="0">
                <a:ln>
                  <a:noFill/>
                </a:ln>
                <a:solidFill>
                  <a:srgbClr val="007020"/>
                </a:solidFill>
                <a:effectLst/>
                <a:latin typeface="Consolas" panose="020B0609020204030204" pitchFamily="49" charset="0"/>
              </a:rPr>
              <a:t>stop</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4070A0"/>
                </a:solidFill>
                <a:effectLst/>
                <a:latin typeface="Consolas" panose="020B0609020204030204" pitchFamily="49" charset="0"/>
              </a:rPr>
              <a:t>"`na.rm` must be length 1"</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nsolas" panose="020B0609020204030204" pitchFamily="49" charset="0"/>
              </a:rPr>
              <a:t>  </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nsolas" panose="020B0609020204030204" pitchFamily="49" charset="0"/>
              </a:rPr>
              <a:t>  </a:t>
            </a:r>
            <a:r>
              <a:rPr kumimoji="0" lang="en-US" altLang="en-US" sz="2000" b="1" i="0" u="none" strike="noStrike" cap="none" normalizeH="0" baseline="0" dirty="0">
                <a:ln>
                  <a:noFill/>
                </a:ln>
                <a:solidFill>
                  <a:srgbClr val="007020"/>
                </a:solidFill>
                <a:effectLst/>
                <a:latin typeface="Consolas" panose="020B0609020204030204" pitchFamily="49" charset="0"/>
              </a:rPr>
              <a:t>if</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1" i="0" u="none" strike="noStrike" cap="none" normalizeH="0" baseline="0" dirty="0">
                <a:ln>
                  <a:noFill/>
                </a:ln>
                <a:solidFill>
                  <a:srgbClr val="007020"/>
                </a:solidFill>
                <a:effectLst/>
                <a:latin typeface="Consolas" panose="020B0609020204030204" pitchFamily="49" charset="0"/>
              </a:rPr>
              <a:t>length</a:t>
            </a:r>
            <a:r>
              <a:rPr kumimoji="0" lang="en-US" altLang="en-US" sz="2000" b="0" i="0" u="none" strike="noStrike" cap="none" normalizeH="0" baseline="0" dirty="0">
                <a:ln>
                  <a:noFill/>
                </a:ln>
                <a:solidFill>
                  <a:srgbClr val="4183C4"/>
                </a:solidFill>
                <a:effectLst/>
                <a:latin typeface="Consolas" panose="020B0609020204030204" pitchFamily="49" charset="0"/>
              </a:rPr>
              <a:t>(x) </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a:ln>
                  <a:noFill/>
                </a:ln>
                <a:solidFill>
                  <a:srgbClr val="4070A0"/>
                </a:solidFill>
                <a:effectLst/>
                <a:latin typeface="Consolas" panose="020B0609020204030204" pitchFamily="49" charset="0"/>
              </a:rPr>
              <a:t> </a:t>
            </a:r>
            <a:r>
              <a:rPr kumimoji="0" lang="en-US" altLang="en-US" sz="2000" b="1" i="0" u="none" strike="noStrike" cap="none" normalizeH="0" baseline="0" dirty="0">
                <a:ln>
                  <a:noFill/>
                </a:ln>
                <a:solidFill>
                  <a:srgbClr val="007020"/>
                </a:solidFill>
                <a:effectLst/>
                <a:latin typeface="Consolas" panose="020B0609020204030204" pitchFamily="49" charset="0"/>
              </a:rPr>
              <a:t>length</a:t>
            </a:r>
            <a:r>
              <a:rPr kumimoji="0" lang="en-US" altLang="en-US" sz="2000" b="0" i="0" u="none" strike="noStrike" cap="none" normalizeH="0" baseline="0" dirty="0">
                <a:ln>
                  <a:noFill/>
                </a:ln>
                <a:solidFill>
                  <a:srgbClr val="4183C4"/>
                </a:solidFill>
                <a:effectLst/>
                <a:latin typeface="Consolas" panose="020B0609020204030204" pitchFamily="49" charset="0"/>
              </a:rPr>
              <a:t>(w)) {</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nsolas" panose="020B0609020204030204" pitchFamily="49" charset="0"/>
              </a:rPr>
              <a:t>    </a:t>
            </a:r>
            <a:r>
              <a:rPr kumimoji="0" lang="en-US" altLang="en-US" sz="2000" b="1" i="0" u="none" strike="noStrike" cap="none" normalizeH="0" baseline="0" dirty="0">
                <a:ln>
                  <a:noFill/>
                </a:ln>
                <a:solidFill>
                  <a:srgbClr val="007020"/>
                </a:solidFill>
                <a:effectLst/>
                <a:latin typeface="Consolas" panose="020B0609020204030204" pitchFamily="49" charset="0"/>
              </a:rPr>
              <a:t>stop</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4070A0"/>
                </a:solidFill>
                <a:effectLst/>
                <a:latin typeface="Consolas" panose="020B0609020204030204" pitchFamily="49" charset="0"/>
              </a:rPr>
              <a:t>"`x` and `w` must be the same length"</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902000"/>
                </a:solidFill>
                <a:effectLst/>
                <a:latin typeface="Consolas" panose="020B0609020204030204" pitchFamily="49" charset="0"/>
              </a:rPr>
              <a:t>call. =</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007020"/>
                </a:solidFill>
                <a:effectLst/>
                <a:latin typeface="Consolas" panose="020B0609020204030204" pitchFamily="49" charset="0"/>
              </a:rPr>
              <a:t>FALSE</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nsolas" panose="020B0609020204030204" pitchFamily="49" charset="0"/>
              </a:rPr>
              <a:t>  </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nsolas" panose="020B0609020204030204" pitchFamily="49" charset="0"/>
              </a:rPr>
              <a:t>  </a:t>
            </a:r>
            <a:r>
              <a:rPr kumimoji="0" lang="en-US" altLang="en-US" sz="2000" b="1" i="0" u="none" strike="noStrike" cap="none" normalizeH="0" baseline="0" dirty="0">
                <a:ln>
                  <a:noFill/>
                </a:ln>
                <a:solidFill>
                  <a:srgbClr val="007020"/>
                </a:solidFill>
                <a:effectLst/>
                <a:latin typeface="Consolas" panose="020B0609020204030204" pitchFamily="49" charset="0"/>
              </a:rPr>
              <a:t>if</a:t>
            </a:r>
            <a:r>
              <a:rPr kumimoji="0" lang="en-US" altLang="en-US" sz="2000" b="0" i="0" u="none" strike="noStrike" cap="none" normalizeH="0" baseline="0" dirty="0">
                <a:ln>
                  <a:noFill/>
                </a:ln>
                <a:solidFill>
                  <a:srgbClr val="4183C4"/>
                </a:solidFill>
                <a:effectLst/>
                <a:latin typeface="Consolas" panose="020B0609020204030204" pitchFamily="49" charset="0"/>
              </a:rPr>
              <a:t> (na.rm) {</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nsolas" panose="020B0609020204030204" pitchFamily="49" charset="0"/>
              </a:rPr>
              <a:t>    </a:t>
            </a:r>
            <a:r>
              <a:rPr kumimoji="0" lang="en-US" altLang="en-US" sz="2000" b="0" i="0" u="none" strike="noStrike" cap="none" normalizeH="0" baseline="0" dirty="0">
                <a:ln>
                  <a:noFill/>
                </a:ln>
                <a:solidFill>
                  <a:srgbClr val="4183C4"/>
                </a:solidFill>
                <a:effectLst/>
                <a:latin typeface="Consolas" panose="020B0609020204030204" pitchFamily="49" charset="0"/>
              </a:rPr>
              <a:t>miss &lt;-</a:t>
            </a:r>
            <a:r>
              <a:rPr kumimoji="0" lang="en-US" altLang="en-US" sz="2000" b="0" i="0" u="none" strike="noStrike" cap="none" normalizeH="0" baseline="0" dirty="0">
                <a:ln>
                  <a:noFill/>
                </a:ln>
                <a:solidFill>
                  <a:srgbClr val="4070A0"/>
                </a:solidFill>
                <a:effectLst/>
                <a:latin typeface="Consolas" panose="020B0609020204030204" pitchFamily="49" charset="0"/>
              </a:rPr>
              <a:t> </a:t>
            </a:r>
            <a:r>
              <a:rPr kumimoji="0" lang="en-US" altLang="en-US" sz="2000" b="1" i="0" u="none" strike="noStrike" cap="none" normalizeH="0" baseline="0" dirty="0">
                <a:ln>
                  <a:noFill/>
                </a:ln>
                <a:solidFill>
                  <a:srgbClr val="007020"/>
                </a:solidFill>
                <a:effectLst/>
                <a:latin typeface="Consolas" panose="020B0609020204030204" pitchFamily="49" charset="0"/>
              </a:rPr>
              <a:t>is.na</a:t>
            </a:r>
            <a:r>
              <a:rPr kumimoji="0" lang="en-US" altLang="en-US" sz="2000" b="0" i="0" u="none" strike="noStrike" cap="none" normalizeH="0" baseline="0" dirty="0">
                <a:ln>
                  <a:noFill/>
                </a:ln>
                <a:solidFill>
                  <a:srgbClr val="4183C4"/>
                </a:solidFill>
                <a:effectLst/>
                <a:latin typeface="Consolas" panose="020B0609020204030204" pitchFamily="49" charset="0"/>
              </a:rPr>
              <a:t>(x) </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a:ln>
                  <a:noFill/>
                </a:ln>
                <a:solidFill>
                  <a:srgbClr val="4070A0"/>
                </a:solidFill>
                <a:effectLst/>
                <a:latin typeface="Consolas" panose="020B0609020204030204" pitchFamily="49" charset="0"/>
              </a:rPr>
              <a:t> </a:t>
            </a:r>
            <a:r>
              <a:rPr kumimoji="0" lang="en-US" altLang="en-US" sz="2000" b="1" i="0" u="none" strike="noStrike" cap="none" normalizeH="0" baseline="0" dirty="0">
                <a:ln>
                  <a:noFill/>
                </a:ln>
                <a:solidFill>
                  <a:srgbClr val="007020"/>
                </a:solidFill>
                <a:effectLst/>
                <a:latin typeface="Consolas" panose="020B0609020204030204" pitchFamily="49" charset="0"/>
              </a:rPr>
              <a:t>is.na</a:t>
            </a:r>
            <a:r>
              <a:rPr kumimoji="0" lang="en-US" altLang="en-US" sz="2000" b="0" i="0" u="none" strike="noStrike" cap="none" normalizeH="0" baseline="0" dirty="0">
                <a:ln>
                  <a:noFill/>
                </a:ln>
                <a:solidFill>
                  <a:srgbClr val="4183C4"/>
                </a:solidFill>
                <a:effectLst/>
                <a:latin typeface="Consolas" panose="020B0609020204030204" pitchFamily="49" charset="0"/>
              </a:rPr>
              <a:t>(w)</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nsolas" panose="020B0609020204030204" pitchFamily="49" charset="0"/>
              </a:rPr>
              <a:t>    </a:t>
            </a:r>
            <a:r>
              <a:rPr kumimoji="0" lang="en-US" altLang="en-US" sz="2000" b="0" i="0" u="none" strike="noStrike" cap="none" normalizeH="0" baseline="0" dirty="0">
                <a:ln>
                  <a:noFill/>
                </a:ln>
                <a:solidFill>
                  <a:srgbClr val="4183C4"/>
                </a:solidFill>
                <a:effectLst/>
                <a:latin typeface="Consolas" panose="020B0609020204030204" pitchFamily="49" charset="0"/>
              </a:rPr>
              <a:t>x &lt;-</a:t>
            </a:r>
            <a:r>
              <a:rPr kumimoji="0" lang="en-US" altLang="en-US" sz="2000" b="0" i="0" u="none" strike="noStrike" cap="none" normalizeH="0" baseline="0" dirty="0">
                <a:ln>
                  <a:noFill/>
                </a:ln>
                <a:solidFill>
                  <a:srgbClr val="4070A0"/>
                </a:solidFill>
                <a:effectLst/>
                <a:latin typeface="Consolas" panose="020B0609020204030204" pitchFamily="49" charset="0"/>
              </a:rPr>
              <a:t> </a:t>
            </a:r>
            <a:r>
              <a:rPr kumimoji="0" lang="en-US" altLang="en-US" sz="2000" b="0" i="0" u="none" strike="noStrike" cap="none" normalizeH="0" baseline="0" dirty="0">
                <a:ln>
                  <a:noFill/>
                </a:ln>
                <a:solidFill>
                  <a:srgbClr val="4183C4"/>
                </a:solidFill>
                <a:effectLst/>
                <a:latin typeface="Consolas" panose="020B0609020204030204" pitchFamily="49" charset="0"/>
              </a:rPr>
              <a:t>x[</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a:ln>
                  <a:noFill/>
                </a:ln>
                <a:solidFill>
                  <a:srgbClr val="4183C4"/>
                </a:solidFill>
                <a:effectLst/>
                <a:latin typeface="Consolas" panose="020B0609020204030204" pitchFamily="49" charset="0"/>
              </a:rPr>
              <a:t>miss]</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nsolas" panose="020B0609020204030204" pitchFamily="49" charset="0"/>
              </a:rPr>
              <a:t>    </a:t>
            </a:r>
            <a:r>
              <a:rPr kumimoji="0" lang="en-US" altLang="en-US" sz="2000" b="0" i="0" u="none" strike="noStrike" cap="none" normalizeH="0" baseline="0" dirty="0">
                <a:ln>
                  <a:noFill/>
                </a:ln>
                <a:solidFill>
                  <a:srgbClr val="4183C4"/>
                </a:solidFill>
                <a:effectLst/>
                <a:latin typeface="Consolas" panose="020B0609020204030204" pitchFamily="49" charset="0"/>
              </a:rPr>
              <a:t>w &lt;-</a:t>
            </a:r>
            <a:r>
              <a:rPr kumimoji="0" lang="en-US" altLang="en-US" sz="2000" b="0" i="0" u="none" strike="noStrike" cap="none" normalizeH="0" baseline="0" dirty="0">
                <a:ln>
                  <a:noFill/>
                </a:ln>
                <a:solidFill>
                  <a:srgbClr val="4070A0"/>
                </a:solidFill>
                <a:effectLst/>
                <a:latin typeface="Consolas" panose="020B0609020204030204" pitchFamily="49" charset="0"/>
              </a:rPr>
              <a:t> </a:t>
            </a:r>
            <a:r>
              <a:rPr kumimoji="0" lang="en-US" altLang="en-US" sz="2000" b="0" i="0" u="none" strike="noStrike" cap="none" normalizeH="0" baseline="0" dirty="0">
                <a:ln>
                  <a:noFill/>
                </a:ln>
                <a:solidFill>
                  <a:srgbClr val="4183C4"/>
                </a:solidFill>
                <a:effectLst/>
                <a:latin typeface="Consolas" panose="020B0609020204030204" pitchFamily="49" charset="0"/>
              </a:rPr>
              <a:t>w[</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a:ln>
                  <a:noFill/>
                </a:ln>
                <a:solidFill>
                  <a:srgbClr val="4183C4"/>
                </a:solidFill>
                <a:effectLst/>
                <a:latin typeface="Consolas" panose="020B0609020204030204" pitchFamily="49" charset="0"/>
              </a:rPr>
              <a:t>miss]</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nsolas" panose="020B0609020204030204" pitchFamily="49" charset="0"/>
              </a:rPr>
              <a:t>  </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nsolas" panose="020B0609020204030204" pitchFamily="49" charset="0"/>
              </a:rPr>
              <a:t>  </a:t>
            </a:r>
            <a:r>
              <a:rPr kumimoji="0" lang="en-US" altLang="en-US" sz="2000" b="1" i="0" u="none" strike="noStrike" cap="none" normalizeH="0" baseline="0" dirty="0">
                <a:ln>
                  <a:noFill/>
                </a:ln>
                <a:solidFill>
                  <a:srgbClr val="007020"/>
                </a:solidFill>
                <a:effectLst/>
                <a:latin typeface="Consolas" panose="020B0609020204030204" pitchFamily="49" charset="0"/>
              </a:rPr>
              <a:t>sum</a:t>
            </a:r>
            <a:r>
              <a:rPr kumimoji="0" lang="en-US" altLang="en-US" sz="2000" b="0" i="0" u="none" strike="noStrike" cap="none" normalizeH="0" baseline="0" dirty="0">
                <a:ln>
                  <a:noFill/>
                </a:ln>
                <a:solidFill>
                  <a:srgbClr val="4183C4"/>
                </a:solidFill>
                <a:effectLst/>
                <a:latin typeface="Consolas" panose="020B0609020204030204" pitchFamily="49" charset="0"/>
              </a:rPr>
              <a:t>(w </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a:ln>
                  <a:noFill/>
                </a:ln>
                <a:solidFill>
                  <a:srgbClr val="4070A0"/>
                </a:solidFill>
                <a:effectLst/>
                <a:latin typeface="Consolas" panose="020B0609020204030204" pitchFamily="49" charset="0"/>
              </a:rPr>
              <a:t> </a:t>
            </a:r>
            <a:r>
              <a:rPr kumimoji="0" lang="en-US" altLang="en-US" sz="2000" b="0" i="0" u="none" strike="noStrike" cap="none" normalizeH="0" baseline="0" dirty="0">
                <a:ln>
                  <a:noFill/>
                </a:ln>
                <a:solidFill>
                  <a:srgbClr val="4183C4"/>
                </a:solidFill>
                <a:effectLst/>
                <a:latin typeface="Consolas" panose="020B0609020204030204" pitchFamily="49" charset="0"/>
              </a:rPr>
              <a:t>x) </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a:ln>
                  <a:noFill/>
                </a:ln>
                <a:solidFill>
                  <a:srgbClr val="4070A0"/>
                </a:solidFill>
                <a:effectLst/>
                <a:latin typeface="Consolas" panose="020B0609020204030204" pitchFamily="49" charset="0"/>
              </a:rPr>
              <a:t> </a:t>
            </a:r>
            <a:r>
              <a:rPr kumimoji="0" lang="en-US" altLang="en-US" sz="2000" b="1" i="0" u="none" strike="noStrike" cap="none" normalizeH="0" baseline="0" dirty="0">
                <a:ln>
                  <a:noFill/>
                </a:ln>
                <a:solidFill>
                  <a:srgbClr val="007020"/>
                </a:solidFill>
                <a:effectLst/>
                <a:latin typeface="Consolas" panose="020B0609020204030204" pitchFamily="49" charset="0"/>
              </a:rPr>
              <a:t>sum</a:t>
            </a:r>
            <a:r>
              <a:rPr kumimoji="0" lang="en-US" altLang="en-US" sz="2000" b="0" i="0" u="none" strike="noStrike" cap="none" normalizeH="0" baseline="0" dirty="0">
                <a:ln>
                  <a:noFill/>
                </a:ln>
                <a:solidFill>
                  <a:srgbClr val="4183C4"/>
                </a:solidFill>
                <a:effectLst/>
                <a:latin typeface="Consolas" panose="020B0609020204030204" pitchFamily="49" charset="0"/>
              </a:rPr>
              <a:t>(w)</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619640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04AAD-2A32-4432-9678-283D0D5EDE07}"/>
              </a:ext>
            </a:extLst>
          </p:cNvPr>
          <p:cNvSpPr>
            <a:spLocks noGrp="1"/>
          </p:cNvSpPr>
          <p:nvPr>
            <p:ph type="title"/>
          </p:nvPr>
        </p:nvSpPr>
        <p:spPr/>
        <p:txBody>
          <a:bodyPr/>
          <a:lstStyle/>
          <a:p>
            <a:r>
              <a:rPr lang="en-US" dirty="0" err="1"/>
              <a:t>Stopifnot</a:t>
            </a:r>
            <a:r>
              <a:rPr lang="en-US" dirty="0"/>
              <a:t>() . . . A useful compromise</a:t>
            </a:r>
          </a:p>
        </p:txBody>
      </p:sp>
      <p:sp>
        <p:nvSpPr>
          <p:cNvPr id="4" name="Rectangle 1">
            <a:extLst>
              <a:ext uri="{FF2B5EF4-FFF2-40B4-BE49-F238E27FC236}">
                <a16:creationId xmlns:a16="http://schemas.microsoft.com/office/drawing/2014/main" id="{50642528-0ED5-4944-88C7-B1763722673F}"/>
              </a:ext>
            </a:extLst>
          </p:cNvPr>
          <p:cNvSpPr>
            <a:spLocks noChangeArrowheads="1"/>
          </p:cNvSpPr>
          <p:nvPr/>
        </p:nvSpPr>
        <p:spPr bwMode="auto">
          <a:xfrm>
            <a:off x="225803" y="2084832"/>
            <a:ext cx="11740393" cy="406265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err="1">
                <a:ln>
                  <a:noFill/>
                </a:ln>
                <a:solidFill>
                  <a:srgbClr val="4183C4"/>
                </a:solidFill>
                <a:effectLst/>
                <a:latin typeface="Consolas" panose="020B0609020204030204" pitchFamily="49" charset="0"/>
              </a:rPr>
              <a:t>wt_mean</a:t>
            </a:r>
            <a:r>
              <a:rPr kumimoji="0" lang="en-US" altLang="en-US" sz="2200" b="0" i="0" u="none" strike="noStrike" cap="none" normalizeH="0" baseline="0" dirty="0">
                <a:ln>
                  <a:noFill/>
                </a:ln>
                <a:solidFill>
                  <a:srgbClr val="4183C4"/>
                </a:solidFill>
                <a:effectLst/>
                <a:latin typeface="Consolas" panose="020B0609020204030204" pitchFamily="49" charset="0"/>
              </a:rPr>
              <a:t> &lt;-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1" i="0" u="none" strike="noStrike" cap="none" normalizeH="0" baseline="0" dirty="0">
                <a:ln>
                  <a:noFill/>
                </a:ln>
                <a:solidFill>
                  <a:srgbClr val="007020"/>
                </a:solidFill>
                <a:effectLst/>
                <a:latin typeface="Consolas" panose="020B0609020204030204" pitchFamily="49" charset="0"/>
              </a:rPr>
              <a:t>function</a:t>
            </a:r>
            <a:r>
              <a:rPr kumimoji="0" lang="en-US" altLang="en-US" sz="2200" b="0" i="0" u="none" strike="noStrike" cap="none" normalizeH="0" baseline="0" dirty="0">
                <a:ln>
                  <a:noFill/>
                </a:ln>
                <a:solidFill>
                  <a:srgbClr val="4183C4"/>
                </a:solidFill>
                <a:effectLst/>
                <a:latin typeface="Consolas" panose="020B0609020204030204" pitchFamily="49" charset="0"/>
              </a:rPr>
              <a:t>(x, w, </a:t>
            </a:r>
            <a:r>
              <a:rPr kumimoji="0" lang="en-US" altLang="en-US" sz="2200" b="0" i="0" u="none" strike="noStrike" cap="none" normalizeH="0" baseline="0" dirty="0">
                <a:ln>
                  <a:noFill/>
                </a:ln>
                <a:solidFill>
                  <a:srgbClr val="902000"/>
                </a:solidFill>
                <a:effectLst/>
                <a:latin typeface="Consolas" panose="020B0609020204030204" pitchFamily="49" charset="0"/>
              </a:rPr>
              <a:t>na.rm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007020"/>
                </a:solidFill>
                <a:effectLst/>
                <a:latin typeface="Consolas" panose="020B0609020204030204" pitchFamily="49" charset="0"/>
              </a:rPr>
              <a:t>FALSE</a:t>
            </a:r>
            <a:r>
              <a:rPr kumimoji="0" lang="en-US" altLang="en-US" sz="2200" b="0" i="0" u="none" strike="noStrike" cap="none" normalizeH="0" baseline="0" dirty="0">
                <a:ln>
                  <a:noFill/>
                </a:ln>
                <a:solidFill>
                  <a:srgbClr val="4183C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4183C4"/>
                </a:solidFill>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stopifnot</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1" i="0" u="none" strike="noStrike" cap="none" normalizeH="0" baseline="0" dirty="0" err="1">
                <a:ln>
                  <a:noFill/>
                </a:ln>
                <a:solidFill>
                  <a:srgbClr val="007020"/>
                </a:solidFill>
                <a:effectLst/>
                <a:latin typeface="Consolas" panose="020B0609020204030204" pitchFamily="49" charset="0"/>
              </a:rPr>
              <a:t>is.logical</a:t>
            </a:r>
            <a:r>
              <a:rPr kumimoji="0" lang="en-US" altLang="en-US" sz="2200" b="0" i="0" u="none" strike="noStrike" cap="none" normalizeH="0" baseline="0" dirty="0">
                <a:ln>
                  <a:noFill/>
                </a:ln>
                <a:solidFill>
                  <a:srgbClr val="4183C4"/>
                </a:solidFill>
                <a:effectLst/>
                <a:latin typeface="Consolas" panose="020B0609020204030204" pitchFamily="49" charset="0"/>
              </a:rPr>
              <a:t>(na.rm), </a:t>
            </a:r>
            <a:r>
              <a:rPr kumimoji="0" lang="en-US" altLang="en-US" sz="2200" b="1" i="0" u="none" strike="noStrike" cap="none" normalizeH="0" baseline="0" dirty="0">
                <a:ln>
                  <a:noFill/>
                </a:ln>
                <a:solidFill>
                  <a:srgbClr val="007020"/>
                </a:solidFill>
                <a:effectLst/>
                <a:latin typeface="Consolas" panose="020B0609020204030204" pitchFamily="49" charset="0"/>
              </a:rPr>
              <a:t>length</a:t>
            </a:r>
            <a:r>
              <a:rPr kumimoji="0" lang="en-US" altLang="en-US" sz="2200" b="0" i="0" u="none" strike="noStrike" cap="none" normalizeH="0" baseline="0" dirty="0">
                <a:ln>
                  <a:noFill/>
                </a:ln>
                <a:solidFill>
                  <a:srgbClr val="4183C4"/>
                </a:solidFill>
                <a:effectLst/>
                <a:latin typeface="Consolas" panose="020B0609020204030204" pitchFamily="49" charset="0"/>
              </a:rPr>
              <a:t>(na.rm)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0" i="0" u="none" strike="noStrike" cap="none" normalizeH="0" baseline="0" dirty="0">
                <a:ln>
                  <a:noFill/>
                </a:ln>
                <a:solidFill>
                  <a:srgbClr val="40A070"/>
                </a:solidFill>
                <a:effectLst/>
                <a:latin typeface="Consolas" panose="020B0609020204030204" pitchFamily="49" charset="0"/>
              </a:rPr>
              <a:t>1</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333333"/>
                </a:solidFill>
                <a:latin typeface="Consolas" panose="020B0609020204030204" pitchFamily="49" charset="0"/>
              </a:rPr>
              <a:t>  </a:t>
            </a:r>
            <a:r>
              <a:rPr kumimoji="0" lang="en-US" altLang="en-US" sz="2200" b="1" i="0" u="none" strike="noStrike" cap="none" normalizeH="0" baseline="0" dirty="0" err="1">
                <a:ln>
                  <a:noFill/>
                </a:ln>
                <a:solidFill>
                  <a:srgbClr val="007020"/>
                </a:solidFill>
                <a:effectLst/>
                <a:latin typeface="Consolas" panose="020B0609020204030204" pitchFamily="49" charset="0"/>
              </a:rPr>
              <a:t>stopifnot</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1" i="0" u="none" strike="noStrike" cap="none" normalizeH="0" baseline="0" dirty="0">
                <a:ln>
                  <a:noFill/>
                </a:ln>
                <a:solidFill>
                  <a:srgbClr val="007020"/>
                </a:solidFill>
                <a:effectLst/>
                <a:latin typeface="Consolas" panose="020B0609020204030204" pitchFamily="49" charset="0"/>
              </a:rPr>
              <a:t>length</a:t>
            </a:r>
            <a:r>
              <a:rPr kumimoji="0" lang="en-US" altLang="en-US" sz="2200" b="0" i="0" u="none" strike="noStrike" cap="none" normalizeH="0" baseline="0" dirty="0">
                <a:ln>
                  <a:noFill/>
                </a:ln>
                <a:solidFill>
                  <a:srgbClr val="4183C4"/>
                </a:solidFill>
                <a:effectLst/>
                <a:latin typeface="Consolas" panose="020B0609020204030204" pitchFamily="49" charset="0"/>
              </a:rPr>
              <a:t>(x)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1" i="0" u="none" strike="noStrike" cap="none" normalizeH="0" baseline="0" dirty="0">
                <a:ln>
                  <a:noFill/>
                </a:ln>
                <a:solidFill>
                  <a:srgbClr val="007020"/>
                </a:solidFill>
                <a:effectLst/>
                <a:latin typeface="Consolas" panose="020B0609020204030204" pitchFamily="49" charset="0"/>
              </a:rPr>
              <a:t>length</a:t>
            </a:r>
            <a:r>
              <a:rPr kumimoji="0" lang="en-US" altLang="en-US" sz="2200" b="0" i="0" u="none" strike="noStrike" cap="none" normalizeH="0" baseline="0" dirty="0">
                <a:ln>
                  <a:noFill/>
                </a:ln>
                <a:solidFill>
                  <a:srgbClr val="4183C4"/>
                </a:solidFill>
                <a:effectLst/>
                <a:latin typeface="Consolas" panose="020B0609020204030204" pitchFamily="49" charset="0"/>
              </a:rPr>
              <a:t>(w))</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2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rgbClr val="333333"/>
                </a:solidFill>
                <a:effectLst/>
                <a:latin typeface="Consolas" panose="020B0609020204030204" pitchFamily="49" charset="0"/>
              </a:rPr>
              <a:t>  </a:t>
            </a:r>
            <a:r>
              <a:rPr kumimoji="0" lang="en-US" altLang="en-US" sz="2200" b="1" i="0" u="none" strike="noStrike" cap="none" normalizeH="0" baseline="0" dirty="0">
                <a:ln>
                  <a:noFill/>
                </a:ln>
                <a:solidFill>
                  <a:srgbClr val="007020"/>
                </a:solidFill>
                <a:effectLst/>
                <a:latin typeface="Consolas" panose="020B0609020204030204" pitchFamily="49" charset="0"/>
              </a:rPr>
              <a:t>if</a:t>
            </a:r>
            <a:r>
              <a:rPr kumimoji="0" lang="en-US" altLang="en-US" sz="2200" b="0" i="0" u="none" strike="noStrike" cap="none" normalizeH="0" baseline="0" dirty="0">
                <a:ln>
                  <a:noFill/>
                </a:ln>
                <a:solidFill>
                  <a:srgbClr val="4183C4"/>
                </a:solidFill>
                <a:effectLst/>
                <a:latin typeface="Consolas" panose="020B0609020204030204" pitchFamily="49" charset="0"/>
              </a:rPr>
              <a:t> (na.rm) {</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333333"/>
                </a:solidFill>
                <a:latin typeface="Consolas" panose="020B0609020204030204" pitchFamily="49" charset="0"/>
              </a:rPr>
              <a:t>    </a:t>
            </a:r>
            <a:r>
              <a:rPr kumimoji="0" lang="en-US" altLang="en-US" sz="2200" b="0" i="0" u="none" strike="noStrike" cap="none" normalizeH="0" baseline="0" dirty="0">
                <a:ln>
                  <a:noFill/>
                </a:ln>
                <a:solidFill>
                  <a:srgbClr val="4183C4"/>
                </a:solidFill>
                <a:effectLst/>
                <a:latin typeface="Consolas" panose="020B0609020204030204" pitchFamily="49" charset="0"/>
              </a:rPr>
              <a:t>miss &lt;-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1" i="0" u="none" strike="noStrike" cap="none" normalizeH="0" baseline="0" dirty="0">
                <a:ln>
                  <a:noFill/>
                </a:ln>
                <a:solidFill>
                  <a:srgbClr val="007020"/>
                </a:solidFill>
                <a:effectLst/>
                <a:latin typeface="Consolas" panose="020B0609020204030204" pitchFamily="49" charset="0"/>
              </a:rPr>
              <a:t>is.na</a:t>
            </a:r>
            <a:r>
              <a:rPr kumimoji="0" lang="en-US" altLang="en-US" sz="2200" b="0" i="0" u="none" strike="noStrike" cap="none" normalizeH="0" baseline="0" dirty="0">
                <a:ln>
                  <a:noFill/>
                </a:ln>
                <a:solidFill>
                  <a:srgbClr val="4183C4"/>
                </a:solidFill>
                <a:effectLst/>
                <a:latin typeface="Consolas" panose="020B0609020204030204" pitchFamily="49" charset="0"/>
              </a:rPr>
              <a:t>(x)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1" i="0" u="none" strike="noStrike" cap="none" normalizeH="0" baseline="0" dirty="0">
                <a:ln>
                  <a:noFill/>
                </a:ln>
                <a:solidFill>
                  <a:srgbClr val="007020"/>
                </a:solidFill>
                <a:effectLst/>
                <a:latin typeface="Consolas" panose="020B0609020204030204" pitchFamily="49" charset="0"/>
              </a:rPr>
              <a:t>is.na</a:t>
            </a:r>
            <a:r>
              <a:rPr kumimoji="0" lang="en-US" altLang="en-US" sz="2200" b="0" i="0" u="none" strike="noStrike" cap="none" normalizeH="0" baseline="0" dirty="0">
                <a:ln>
                  <a:noFill/>
                </a:ln>
                <a:solidFill>
                  <a:srgbClr val="4183C4"/>
                </a:solidFill>
                <a:effectLst/>
                <a:latin typeface="Consolas" panose="020B0609020204030204" pitchFamily="49" charset="0"/>
              </a:rPr>
              <a:t>(w)</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333333"/>
                </a:solidFill>
                <a:latin typeface="Consolas" panose="020B0609020204030204" pitchFamily="49" charset="0"/>
              </a:rPr>
              <a:t>    </a:t>
            </a:r>
            <a:r>
              <a:rPr kumimoji="0" lang="en-US" altLang="en-US" sz="2200" b="0" i="0" u="none" strike="noStrike" cap="none" normalizeH="0" baseline="0" dirty="0">
                <a:ln>
                  <a:noFill/>
                </a:ln>
                <a:solidFill>
                  <a:srgbClr val="4183C4"/>
                </a:solidFill>
                <a:effectLst/>
                <a:latin typeface="Consolas" panose="020B0609020204030204" pitchFamily="49" charset="0"/>
              </a:rPr>
              <a:t>x &lt;-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0" i="0" u="none" strike="noStrike" cap="none" normalizeH="0" baseline="0" dirty="0">
                <a:ln>
                  <a:noFill/>
                </a:ln>
                <a:solidFill>
                  <a:srgbClr val="4183C4"/>
                </a:solidFill>
                <a:effectLst/>
                <a:latin typeface="Consolas" panose="020B0609020204030204" pitchFamily="49" charset="0"/>
              </a:rPr>
              <a:t>x[</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4183C4"/>
                </a:solidFill>
                <a:effectLst/>
                <a:latin typeface="Consolas" panose="020B0609020204030204" pitchFamily="49" charset="0"/>
              </a:rPr>
              <a:t>miss]</a:t>
            </a:r>
            <a:r>
              <a:rPr kumimoji="0" lang="en-US" altLang="en-US" sz="2200" b="0" i="0" u="none" strike="noStrike" cap="none" normalizeH="0" baseline="0" dirty="0">
                <a:ln>
                  <a:noFill/>
                </a:ln>
                <a:solidFill>
                  <a:srgbClr val="333333"/>
                </a:solidFill>
                <a:effectLst/>
                <a:latin typeface="Consolas" panose="020B0609020204030204" pitchFamily="49" charset="0"/>
              </a:rPr>
              <a:t> </a:t>
            </a:r>
            <a:r>
              <a:rPr kumimoji="0" lang="en-US" altLang="en-US" sz="2200" b="0" i="0" u="none" strike="noStrike" cap="none" normalizeH="0" baseline="0" dirty="0">
                <a:ln>
                  <a:noFill/>
                </a:ln>
                <a:solidFill>
                  <a:srgbClr val="4183C4"/>
                </a:solidFill>
                <a:effectLst/>
                <a:latin typeface="Consolas" panose="020B0609020204030204" pitchFamily="49" charset="0"/>
              </a:rPr>
              <a:t>w &lt;-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0" i="0" u="none" strike="noStrike" cap="none" normalizeH="0" baseline="0" dirty="0">
                <a:ln>
                  <a:noFill/>
                </a:ln>
                <a:solidFill>
                  <a:srgbClr val="4183C4"/>
                </a:solidFill>
                <a:effectLst/>
                <a:latin typeface="Consolas" panose="020B0609020204030204" pitchFamily="49" charset="0"/>
              </a:rPr>
              <a:t>w[</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4183C4"/>
                </a:solidFill>
                <a:effectLst/>
                <a:latin typeface="Consolas" panose="020B0609020204030204" pitchFamily="49" charset="0"/>
              </a:rPr>
              <a:t>miss]</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333333"/>
                </a:solidFill>
                <a:latin typeface="Consolas" panose="020B0609020204030204" pitchFamily="49" charset="0"/>
              </a:rPr>
              <a:t>  </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333333"/>
                </a:solidFill>
                <a:latin typeface="Consolas" panose="020B0609020204030204" pitchFamily="49" charset="0"/>
              </a:rPr>
              <a:t>  </a:t>
            </a:r>
            <a:r>
              <a:rPr kumimoji="0" lang="en-US" altLang="en-US" sz="2200" b="1" i="0" u="none" strike="noStrike" cap="none" normalizeH="0" baseline="0" dirty="0">
                <a:ln>
                  <a:noFill/>
                </a:ln>
                <a:solidFill>
                  <a:srgbClr val="007020"/>
                </a:solidFill>
                <a:effectLst/>
                <a:latin typeface="Consolas" panose="020B0609020204030204" pitchFamily="49" charset="0"/>
              </a:rPr>
              <a:t>sum</a:t>
            </a:r>
            <a:r>
              <a:rPr kumimoji="0" lang="en-US" altLang="en-US" sz="2200" b="0" i="0" u="none" strike="noStrike" cap="none" normalizeH="0" baseline="0" dirty="0">
                <a:ln>
                  <a:noFill/>
                </a:ln>
                <a:solidFill>
                  <a:srgbClr val="4183C4"/>
                </a:solidFill>
                <a:effectLst/>
                <a:latin typeface="Consolas" panose="020B0609020204030204" pitchFamily="49" charset="0"/>
              </a:rPr>
              <a:t>(w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0" i="0" u="none" strike="noStrike" cap="none" normalizeH="0" baseline="0" dirty="0">
                <a:ln>
                  <a:noFill/>
                </a:ln>
                <a:solidFill>
                  <a:srgbClr val="4183C4"/>
                </a:solidFill>
                <a:effectLst/>
                <a:latin typeface="Consolas" panose="020B0609020204030204" pitchFamily="49" charset="0"/>
              </a:rPr>
              <a:t>x)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1" i="0" u="none" strike="noStrike" cap="none" normalizeH="0" baseline="0" dirty="0">
                <a:ln>
                  <a:noFill/>
                </a:ln>
                <a:solidFill>
                  <a:srgbClr val="007020"/>
                </a:solidFill>
                <a:effectLst/>
                <a:latin typeface="Consolas" panose="020B0609020204030204" pitchFamily="49" charset="0"/>
              </a:rPr>
              <a:t>sum</a:t>
            </a:r>
            <a:r>
              <a:rPr kumimoji="0" lang="en-US" altLang="en-US" sz="2200" b="0" i="0" u="none" strike="noStrike" cap="none" normalizeH="0" baseline="0" dirty="0">
                <a:ln>
                  <a:noFill/>
                </a:ln>
                <a:solidFill>
                  <a:srgbClr val="4183C4"/>
                </a:solidFill>
                <a:effectLst/>
                <a:latin typeface="Consolas" panose="020B0609020204030204" pitchFamily="49" charset="0"/>
              </a:rPr>
              <a:t>(w)</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err="1">
                <a:ln>
                  <a:noFill/>
                </a:ln>
                <a:solidFill>
                  <a:srgbClr val="007020"/>
                </a:solidFill>
                <a:effectLst/>
                <a:latin typeface="Consolas" panose="020B0609020204030204" pitchFamily="49" charset="0"/>
              </a:rPr>
              <a:t>wt_mean</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A070"/>
                </a:solidFill>
                <a:effectLst/>
                <a:latin typeface="Consolas" panose="020B0609020204030204" pitchFamily="49" charset="0"/>
              </a:rPr>
              <a:t>1</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40A070"/>
                </a:solidFill>
                <a:effectLst/>
                <a:latin typeface="Consolas" panose="020B0609020204030204" pitchFamily="49" charset="0"/>
              </a:rPr>
              <a:t>6</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A070"/>
                </a:solidFill>
                <a:effectLst/>
                <a:latin typeface="Consolas" panose="020B0609020204030204" pitchFamily="49" charset="0"/>
              </a:rPr>
              <a:t>6</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40A070"/>
                </a:solidFill>
                <a:effectLst/>
                <a:latin typeface="Consolas" panose="020B0609020204030204" pitchFamily="49" charset="0"/>
              </a:rPr>
              <a:t>1</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902000"/>
                </a:solidFill>
                <a:effectLst/>
                <a:latin typeface="Consolas" panose="020B0609020204030204" pitchFamily="49" charset="0"/>
              </a:rPr>
              <a:t>na.rm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4070A0"/>
                </a:solidFill>
                <a:effectLst/>
                <a:latin typeface="Consolas" panose="020B0609020204030204" pitchFamily="49" charset="0"/>
              </a:rPr>
              <a:t>"foo"</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Error in </a:t>
            </a:r>
            <a:r>
              <a:rPr kumimoji="0" lang="en-US" altLang="en-US" sz="2200" b="0" i="1" u="none" strike="noStrike" cap="none" normalizeH="0" baseline="0" dirty="0" err="1">
                <a:ln>
                  <a:noFill/>
                </a:ln>
                <a:solidFill>
                  <a:srgbClr val="60A0B0"/>
                </a:solidFill>
                <a:effectLst/>
                <a:latin typeface="Consolas" panose="020B0609020204030204" pitchFamily="49" charset="0"/>
              </a:rPr>
              <a:t>wt_mean</a:t>
            </a:r>
            <a:r>
              <a:rPr kumimoji="0" lang="en-US" altLang="en-US" sz="2200" b="0" i="1" u="none" strike="noStrike" cap="none" normalizeH="0" baseline="0" dirty="0">
                <a:ln>
                  <a:noFill/>
                </a:ln>
                <a:solidFill>
                  <a:srgbClr val="60A0B0"/>
                </a:solidFill>
                <a:effectLst/>
                <a:latin typeface="Consolas" panose="020B0609020204030204" pitchFamily="49" charset="0"/>
              </a:rPr>
              <a:t>(1:6, 6:1, na.rm = "foo"): </a:t>
            </a:r>
            <a:r>
              <a:rPr kumimoji="0" lang="en-US" altLang="en-US" sz="2200" b="0" i="1" u="none" strike="noStrike" cap="none" normalizeH="0" baseline="0" dirty="0" err="1">
                <a:ln>
                  <a:noFill/>
                </a:ln>
                <a:solidFill>
                  <a:srgbClr val="60A0B0"/>
                </a:solidFill>
                <a:effectLst/>
                <a:latin typeface="Consolas" panose="020B0609020204030204" pitchFamily="49" charset="0"/>
              </a:rPr>
              <a:t>is.logical</a:t>
            </a:r>
            <a:r>
              <a:rPr kumimoji="0" lang="en-US" altLang="en-US" sz="2200" b="0" i="1" u="none" strike="noStrike" cap="none" normalizeH="0" baseline="0" dirty="0">
                <a:ln>
                  <a:noFill/>
                </a:ln>
                <a:solidFill>
                  <a:srgbClr val="60A0B0"/>
                </a:solidFill>
                <a:effectLst/>
                <a:latin typeface="Consolas" panose="020B0609020204030204" pitchFamily="49" charset="0"/>
              </a:rPr>
              <a:t>(na.rm) is not TRUE</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245536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C4D24-8B5D-40E3-8A36-689D64E53BC9}"/>
              </a:ext>
            </a:extLst>
          </p:cNvPr>
          <p:cNvSpPr>
            <a:spLocks noGrp="1"/>
          </p:cNvSpPr>
          <p:nvPr>
            <p:ph type="title"/>
          </p:nvPr>
        </p:nvSpPr>
        <p:spPr/>
        <p:txBody>
          <a:bodyPr/>
          <a:lstStyle/>
          <a:p>
            <a:r>
              <a:rPr lang="en-US" dirty="0"/>
              <a:t>Dot-dot-dot (…)</a:t>
            </a:r>
          </a:p>
        </p:txBody>
      </p:sp>
      <p:sp>
        <p:nvSpPr>
          <p:cNvPr id="4" name="Rectangle 1">
            <a:extLst>
              <a:ext uri="{FF2B5EF4-FFF2-40B4-BE49-F238E27FC236}">
                <a16:creationId xmlns:a16="http://schemas.microsoft.com/office/drawing/2014/main" id="{35C71B1E-5E30-4701-9E51-790FC933A62E}"/>
              </a:ext>
            </a:extLst>
          </p:cNvPr>
          <p:cNvSpPr>
            <a:spLocks noGrp="1" noChangeArrowheads="1"/>
          </p:cNvSpPr>
          <p:nvPr>
            <p:ph idx="1"/>
          </p:nvPr>
        </p:nvSpPr>
        <p:spPr bwMode="auto">
          <a:xfrm>
            <a:off x="1024128" y="2084832"/>
            <a:ext cx="9720072" cy="147732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nsolas" panose="020B0609020204030204" pitchFamily="49" charset="0"/>
              </a:rPr>
              <a:t>sum</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1</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2</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3</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4</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5</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6</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7</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8</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9</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10</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55</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4183C4"/>
                </a:solidFill>
                <a:effectLst/>
                <a:latin typeface="Consolas" panose="020B0609020204030204" pitchFamily="49" charset="0"/>
              </a:rPr>
              <a:t>stringr</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1" i="0" u="none" strike="noStrike" cap="none" normalizeH="0" baseline="0" dirty="0" err="1">
                <a:ln>
                  <a:noFill/>
                </a:ln>
                <a:solidFill>
                  <a:srgbClr val="007020"/>
                </a:solidFill>
                <a:effectLst/>
                <a:latin typeface="Consolas" panose="020B0609020204030204" pitchFamily="49" charset="0"/>
              </a:rPr>
              <a:t>str_c</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"a"</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"b"</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"c"</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"d"</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"e"</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"f"</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a:t>
            </a:r>
            <a:r>
              <a:rPr kumimoji="0" lang="en-US" altLang="en-US" sz="2400" b="0" i="1" u="none" strike="noStrike" cap="none" normalizeH="0" baseline="0" dirty="0" err="1">
                <a:ln>
                  <a:noFill/>
                </a:ln>
                <a:solidFill>
                  <a:srgbClr val="60A0B0"/>
                </a:solidFill>
                <a:effectLst/>
                <a:latin typeface="Consolas" panose="020B0609020204030204" pitchFamily="49" charset="0"/>
              </a:rPr>
              <a:t>abcdef</a:t>
            </a:r>
            <a:r>
              <a:rPr kumimoji="0" lang="en-US" altLang="en-US" sz="2400" b="0" i="1" u="none" strike="noStrike" cap="none" normalizeH="0" baseline="0" dirty="0">
                <a:ln>
                  <a:noFill/>
                </a:ln>
                <a:solidFill>
                  <a:srgbClr val="60A0B0"/>
                </a:solidFill>
                <a:effectLst/>
                <a:latin typeface="Consolas" panose="020B06090202040302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738794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D0A16-8002-4B7F-8157-3648711669AC}"/>
              </a:ext>
            </a:extLst>
          </p:cNvPr>
          <p:cNvSpPr>
            <a:spLocks noGrp="1"/>
          </p:cNvSpPr>
          <p:nvPr>
            <p:ph type="title"/>
          </p:nvPr>
        </p:nvSpPr>
        <p:spPr>
          <a:xfrm>
            <a:off x="1024128" y="585216"/>
            <a:ext cx="9929622" cy="1499616"/>
          </a:xfrm>
        </p:spPr>
        <p:txBody>
          <a:bodyPr/>
          <a:lstStyle/>
          <a:p>
            <a:r>
              <a:rPr lang="en-US" sz="5400" dirty="0">
                <a:solidFill>
                  <a:schemeClr val="tx1"/>
                </a:solidFill>
              </a:rPr>
              <a:t>send those </a:t>
            </a:r>
            <a:r>
              <a:rPr lang="en-US" dirty="0">
                <a:latin typeface="Consolas" panose="020B0609020204030204" pitchFamily="49" charset="0"/>
              </a:rPr>
              <a:t>...</a:t>
            </a:r>
            <a:r>
              <a:rPr lang="en-US" sz="5400" dirty="0">
                <a:solidFill>
                  <a:schemeClr val="tx1"/>
                </a:solidFill>
              </a:rPr>
              <a:t> on to another function</a:t>
            </a:r>
            <a:endParaRPr lang="en-US" dirty="0"/>
          </a:p>
        </p:txBody>
      </p:sp>
      <p:sp>
        <p:nvSpPr>
          <p:cNvPr id="4" name="Rectangle 1">
            <a:extLst>
              <a:ext uri="{FF2B5EF4-FFF2-40B4-BE49-F238E27FC236}">
                <a16:creationId xmlns:a16="http://schemas.microsoft.com/office/drawing/2014/main" id="{63567C92-D338-44A2-BFD2-A194544728B2}"/>
              </a:ext>
            </a:extLst>
          </p:cNvPr>
          <p:cNvSpPr>
            <a:spLocks noGrp="1" noChangeArrowheads="1"/>
          </p:cNvSpPr>
          <p:nvPr>
            <p:ph idx="1"/>
          </p:nvPr>
        </p:nvSpPr>
        <p:spPr bwMode="auto">
          <a:xfrm>
            <a:off x="1024128" y="2548688"/>
            <a:ext cx="12362359" cy="372409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183C4"/>
                </a:solidFill>
                <a:effectLst/>
                <a:latin typeface="Consolas" panose="020B0609020204030204" pitchFamily="49" charset="0"/>
              </a:rPr>
              <a:t>commas &lt;-</a:t>
            </a:r>
            <a:r>
              <a:rPr kumimoji="0" lang="en-US" altLang="en-US" b="0" i="0" u="none" strike="noStrike" cap="none" normalizeH="0" baseline="0" dirty="0">
                <a:ln>
                  <a:noFill/>
                </a:ln>
                <a:solidFill>
                  <a:srgbClr val="4070A0"/>
                </a:solidFill>
                <a:effectLst/>
                <a:latin typeface="Consolas" panose="020B0609020204030204" pitchFamily="49" charset="0"/>
              </a:rPr>
              <a:t> </a:t>
            </a:r>
            <a:r>
              <a:rPr kumimoji="0" lang="en-US" altLang="en-US" b="1" i="0" u="none" strike="noStrike" cap="none" normalizeH="0" baseline="0" dirty="0">
                <a:ln>
                  <a:noFill/>
                </a:ln>
                <a:solidFill>
                  <a:srgbClr val="007020"/>
                </a:solidFill>
                <a:effectLst/>
                <a:latin typeface="Consolas" panose="020B0609020204030204" pitchFamily="49" charset="0"/>
              </a:rPr>
              <a:t>function</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err="1">
                <a:ln>
                  <a:noFill/>
                </a:ln>
                <a:solidFill>
                  <a:srgbClr val="4183C4"/>
                </a:solidFill>
                <a:effectLst/>
                <a:latin typeface="Consolas" panose="020B0609020204030204" pitchFamily="49" charset="0"/>
              </a:rPr>
              <a:t>stringr</a:t>
            </a:r>
            <a:r>
              <a:rPr kumimoji="0" lang="en-US" altLang="en-US" b="0" i="0" u="none" strike="noStrike" cap="none" normalizeH="0" baseline="0" dirty="0">
                <a:ln>
                  <a:noFill/>
                </a:ln>
                <a:solidFill>
                  <a:srgbClr val="666666"/>
                </a:solidFill>
                <a:effectLst/>
                <a:latin typeface="Consolas" panose="020B0609020204030204" pitchFamily="49" charset="0"/>
              </a:rPr>
              <a:t>::</a:t>
            </a:r>
            <a:r>
              <a:rPr kumimoji="0" lang="en-US" altLang="en-US" b="1" i="0" u="none" strike="noStrike" cap="none" normalizeH="0" baseline="0" dirty="0" err="1">
                <a:ln>
                  <a:noFill/>
                </a:ln>
                <a:solidFill>
                  <a:srgbClr val="007020"/>
                </a:solidFill>
                <a:effectLst/>
                <a:latin typeface="Consolas" panose="020B0609020204030204" pitchFamily="49" charset="0"/>
              </a:rPr>
              <a:t>str_c</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902000"/>
                </a:solidFill>
                <a:effectLst/>
                <a:latin typeface="Consolas" panose="020B0609020204030204" pitchFamily="49" charset="0"/>
              </a:rPr>
              <a:t>collapse =</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4070A0"/>
                </a:solidFill>
                <a:effectLst/>
                <a:latin typeface="Consolas" panose="020B0609020204030204" pitchFamily="49" charset="0"/>
              </a:rPr>
              <a:t>", "</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7020"/>
                </a:solidFill>
                <a:effectLst/>
                <a:latin typeface="Consolas" panose="020B0609020204030204" pitchFamily="49" charset="0"/>
              </a:rPr>
              <a:t>commas</a:t>
            </a:r>
            <a:r>
              <a:rPr kumimoji="0" lang="en-US" altLang="en-US" b="0" i="0" u="none" strike="noStrike" cap="none" normalizeH="0" baseline="0" dirty="0">
                <a:ln>
                  <a:noFill/>
                </a:ln>
                <a:solidFill>
                  <a:srgbClr val="4183C4"/>
                </a:solidFill>
                <a:effectLst/>
                <a:latin typeface="Consolas" panose="020B0609020204030204" pitchFamily="49" charset="0"/>
              </a:rPr>
              <a:t>(letters[</a:t>
            </a:r>
            <a:r>
              <a:rPr kumimoji="0" lang="en-US" altLang="en-US" b="0" i="0" u="none" strike="noStrike" cap="none" normalizeH="0" baseline="0" dirty="0">
                <a:ln>
                  <a:noFill/>
                </a:ln>
                <a:solidFill>
                  <a:srgbClr val="40A070"/>
                </a:solidFill>
                <a:effectLst/>
                <a:latin typeface="Consolas" panose="020B0609020204030204" pitchFamily="49" charset="0"/>
              </a:rPr>
              <a:t>1</a:t>
            </a:r>
            <a:r>
              <a:rPr kumimoji="0" lang="en-US" altLang="en-US" b="0" i="0" u="none" strike="noStrike" cap="none" normalizeH="0" baseline="0" dirty="0">
                <a:ln>
                  <a:noFill/>
                </a:ln>
                <a:solidFill>
                  <a:srgbClr val="666666"/>
                </a:solidFill>
                <a:effectLst/>
                <a:latin typeface="Consolas" panose="020B0609020204030204" pitchFamily="49" charset="0"/>
              </a:rPr>
              <a:t>:</a:t>
            </a:r>
            <a:r>
              <a:rPr kumimoji="0" lang="en-US" altLang="en-US" b="0" i="0" u="none" strike="noStrike" cap="none" normalizeH="0" baseline="0" dirty="0">
                <a:ln>
                  <a:noFill/>
                </a:ln>
                <a:solidFill>
                  <a:srgbClr val="40A070"/>
                </a:solidFill>
                <a:effectLst/>
                <a:latin typeface="Consolas" panose="020B0609020204030204" pitchFamily="49" charset="0"/>
              </a:rPr>
              <a:t>10</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60A0B0"/>
                </a:solidFill>
                <a:effectLst/>
                <a:latin typeface="Consolas" panose="020B0609020204030204" pitchFamily="49" charset="0"/>
              </a:rPr>
              <a:t>#&gt; [1] "a, b, c, d, e, f, g, h, </a:t>
            </a:r>
            <a:r>
              <a:rPr kumimoji="0" lang="en-US" altLang="en-US" b="0" i="1" u="none" strike="noStrike" cap="none" normalizeH="0" baseline="0" dirty="0" err="1">
                <a:ln>
                  <a:noFill/>
                </a:ln>
                <a:solidFill>
                  <a:srgbClr val="60A0B0"/>
                </a:solidFill>
                <a:effectLst/>
                <a:latin typeface="Consolas" panose="020B0609020204030204" pitchFamily="49" charset="0"/>
              </a:rPr>
              <a:t>i</a:t>
            </a:r>
            <a:r>
              <a:rPr kumimoji="0" lang="en-US" altLang="en-US" b="0" i="1" u="none" strike="noStrike" cap="none" normalizeH="0" baseline="0" dirty="0">
                <a:ln>
                  <a:noFill/>
                </a:ln>
                <a:solidFill>
                  <a:srgbClr val="60A0B0"/>
                </a:solidFill>
                <a:effectLst/>
                <a:latin typeface="Consolas" panose="020B0609020204030204" pitchFamily="49" charset="0"/>
              </a:rPr>
              <a:t>, j"</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183C4"/>
                </a:solidFill>
                <a:effectLst/>
                <a:latin typeface="Consolas" panose="020B0609020204030204" pitchFamily="49" charset="0"/>
              </a:rPr>
              <a:t>rule &lt;-</a:t>
            </a:r>
            <a:r>
              <a:rPr kumimoji="0" lang="en-US" altLang="en-US" b="0" i="0" u="none" strike="noStrike" cap="none" normalizeH="0" baseline="0" dirty="0">
                <a:ln>
                  <a:noFill/>
                </a:ln>
                <a:solidFill>
                  <a:srgbClr val="4070A0"/>
                </a:solidFill>
                <a:effectLst/>
                <a:latin typeface="Consolas" panose="020B0609020204030204" pitchFamily="49" charset="0"/>
              </a:rPr>
              <a:t> </a:t>
            </a:r>
            <a:r>
              <a:rPr kumimoji="0" lang="en-US" altLang="en-US" b="1" i="0" u="none" strike="noStrike" cap="none" normalizeH="0" baseline="0" dirty="0">
                <a:ln>
                  <a:noFill/>
                </a:ln>
                <a:solidFill>
                  <a:srgbClr val="007020"/>
                </a:solidFill>
                <a:effectLst/>
                <a:latin typeface="Consolas" panose="020B0609020204030204" pitchFamily="49" charset="0"/>
              </a:rPr>
              <a:t>function</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902000"/>
                </a:solidFill>
                <a:effectLst/>
                <a:latin typeface="Consolas" panose="020B0609020204030204" pitchFamily="49" charset="0"/>
              </a:rPr>
              <a:t>pad =</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4070A0"/>
                </a:solidFill>
                <a:effectLst/>
                <a:latin typeface="Consolas" panose="020B0609020204030204" pitchFamily="49" charset="0"/>
              </a:rPr>
              <a:t>"-"</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a:t>
            </a:r>
            <a:r>
              <a:rPr kumimoji="0" lang="en-US" altLang="en-US" b="0" i="0" u="none" strike="noStrike" cap="none" normalizeH="0" baseline="0" dirty="0">
                <a:ln>
                  <a:noFill/>
                </a:ln>
                <a:solidFill>
                  <a:srgbClr val="4183C4"/>
                </a:solidFill>
                <a:effectLst/>
                <a:latin typeface="Consolas" panose="020B0609020204030204" pitchFamily="49" charset="0"/>
              </a:rPr>
              <a:t>title &lt;-</a:t>
            </a:r>
            <a:r>
              <a:rPr kumimoji="0" lang="en-US" altLang="en-US" b="0" i="0" u="none" strike="noStrike" cap="none" normalizeH="0" baseline="0" dirty="0">
                <a:ln>
                  <a:noFill/>
                </a:ln>
                <a:solidFill>
                  <a:srgbClr val="4070A0"/>
                </a:solidFill>
                <a:effectLst/>
                <a:latin typeface="Consolas" panose="020B0609020204030204" pitchFamily="49" charset="0"/>
              </a:rPr>
              <a:t> </a:t>
            </a:r>
            <a:r>
              <a:rPr kumimoji="0" lang="en-US" altLang="en-US" b="1" i="0" u="none" strike="noStrike" cap="none" normalizeH="0" baseline="0" dirty="0">
                <a:ln>
                  <a:noFill/>
                </a:ln>
                <a:solidFill>
                  <a:srgbClr val="007020"/>
                </a:solidFill>
                <a:effectLst/>
                <a:latin typeface="Consolas" panose="020B0609020204030204" pitchFamily="49" charset="0"/>
              </a:rPr>
              <a:t>paste0</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a:t>
            </a:r>
            <a:r>
              <a:rPr kumimoji="0" lang="en-US" altLang="en-US" b="0" i="0" u="none" strike="noStrike" cap="none" normalizeH="0" baseline="0" dirty="0">
                <a:ln>
                  <a:noFill/>
                </a:ln>
                <a:solidFill>
                  <a:srgbClr val="4183C4"/>
                </a:solidFill>
                <a:effectLst/>
                <a:latin typeface="Consolas" panose="020B0609020204030204" pitchFamily="49" charset="0"/>
              </a:rPr>
              <a:t>width &lt;-</a:t>
            </a:r>
            <a:r>
              <a:rPr kumimoji="0" lang="en-US" altLang="en-US" b="0" i="0" u="none" strike="noStrike" cap="none" normalizeH="0" baseline="0" dirty="0">
                <a:ln>
                  <a:noFill/>
                </a:ln>
                <a:solidFill>
                  <a:srgbClr val="4070A0"/>
                </a:solidFill>
                <a:effectLst/>
                <a:latin typeface="Consolas" panose="020B0609020204030204" pitchFamily="49" charset="0"/>
              </a:rPr>
              <a:t> </a:t>
            </a:r>
            <a:r>
              <a:rPr kumimoji="0" lang="en-US" altLang="en-US" b="1" i="0" u="none" strike="noStrike" cap="none" normalizeH="0" baseline="0" dirty="0" err="1">
                <a:ln>
                  <a:noFill/>
                </a:ln>
                <a:solidFill>
                  <a:srgbClr val="007020"/>
                </a:solidFill>
                <a:effectLst/>
                <a:latin typeface="Consolas" panose="020B0609020204030204" pitchFamily="49" charset="0"/>
              </a:rPr>
              <a:t>getOption</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4070A0"/>
                </a:solidFill>
                <a:effectLst/>
                <a:latin typeface="Consolas" panose="020B0609020204030204" pitchFamily="49" charset="0"/>
              </a:rPr>
              <a:t>"width"</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666666"/>
                </a:solidFill>
                <a:effectLst/>
                <a:latin typeface="Consolas" panose="020B0609020204030204" pitchFamily="49" charset="0"/>
              </a:rPr>
              <a:t>-</a:t>
            </a:r>
            <a:r>
              <a:rPr kumimoji="0" lang="en-US" altLang="en-US" b="0" i="0" u="none" strike="noStrike" cap="none" normalizeH="0" baseline="0" dirty="0">
                <a:ln>
                  <a:noFill/>
                </a:ln>
                <a:solidFill>
                  <a:srgbClr val="4070A0"/>
                </a:solidFill>
                <a:effectLst/>
                <a:latin typeface="Consolas" panose="020B0609020204030204" pitchFamily="49" charset="0"/>
              </a:rPr>
              <a:t> </a:t>
            </a:r>
            <a:r>
              <a:rPr kumimoji="0" lang="en-US" altLang="en-US" b="1" i="0" u="none" strike="noStrike" cap="none" normalizeH="0" baseline="0" dirty="0" err="1">
                <a:ln>
                  <a:noFill/>
                </a:ln>
                <a:solidFill>
                  <a:srgbClr val="007020"/>
                </a:solidFill>
                <a:effectLst/>
                <a:latin typeface="Consolas" panose="020B0609020204030204" pitchFamily="49" charset="0"/>
              </a:rPr>
              <a:t>nchar</a:t>
            </a:r>
            <a:r>
              <a:rPr kumimoji="0" lang="en-US" altLang="en-US" b="0" i="0" u="none" strike="noStrike" cap="none" normalizeH="0" baseline="0" dirty="0">
                <a:ln>
                  <a:noFill/>
                </a:ln>
                <a:solidFill>
                  <a:srgbClr val="4183C4"/>
                </a:solidFill>
                <a:effectLst/>
                <a:latin typeface="Consolas" panose="020B0609020204030204" pitchFamily="49" charset="0"/>
              </a:rPr>
              <a:t>(title) </a:t>
            </a:r>
            <a:r>
              <a:rPr kumimoji="0" lang="en-US" altLang="en-US" b="0" i="0" u="none" strike="noStrike" cap="none" normalizeH="0" baseline="0" dirty="0">
                <a:ln>
                  <a:noFill/>
                </a:ln>
                <a:solidFill>
                  <a:srgbClr val="666666"/>
                </a:solidFill>
                <a:effectLst/>
                <a:latin typeface="Consolas" panose="020B0609020204030204" pitchFamily="49" charset="0"/>
              </a:rPr>
              <a:t>-</a:t>
            </a:r>
            <a:r>
              <a:rPr kumimoji="0" lang="en-US" altLang="en-US" b="0" i="0" u="none" strike="noStrike" cap="none" normalizeH="0" baseline="0" dirty="0">
                <a:ln>
                  <a:noFill/>
                </a:ln>
                <a:solidFill>
                  <a:srgbClr val="4070A0"/>
                </a:solidFill>
                <a:effectLst/>
                <a:latin typeface="Consolas" panose="020B0609020204030204" pitchFamily="49" charset="0"/>
              </a:rPr>
              <a:t> </a:t>
            </a:r>
            <a:r>
              <a:rPr kumimoji="0" lang="en-US" altLang="en-US" b="0" i="0" u="none" strike="noStrike" cap="none" normalizeH="0" baseline="0" dirty="0">
                <a:ln>
                  <a:noFill/>
                </a:ln>
                <a:solidFill>
                  <a:srgbClr val="40A070"/>
                </a:solidFill>
                <a:effectLst/>
                <a:latin typeface="Consolas" panose="020B0609020204030204" pitchFamily="49" charset="0"/>
              </a:rPr>
              <a:t>5</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a:t>
            </a:r>
            <a:r>
              <a:rPr kumimoji="0" lang="en-US" altLang="en-US" b="1" i="0" u="none" strike="noStrike" cap="none" normalizeH="0" baseline="0" dirty="0">
                <a:ln>
                  <a:noFill/>
                </a:ln>
                <a:solidFill>
                  <a:srgbClr val="007020"/>
                </a:solidFill>
                <a:effectLst/>
                <a:latin typeface="Consolas" panose="020B0609020204030204" pitchFamily="49" charset="0"/>
              </a:rPr>
              <a:t>cat</a:t>
            </a:r>
            <a:r>
              <a:rPr kumimoji="0" lang="en-US" altLang="en-US" b="0" i="0" u="none" strike="noStrike" cap="none" normalizeH="0" baseline="0" dirty="0">
                <a:ln>
                  <a:noFill/>
                </a:ln>
                <a:solidFill>
                  <a:srgbClr val="4183C4"/>
                </a:solidFill>
                <a:effectLst/>
                <a:latin typeface="Consolas" panose="020B0609020204030204" pitchFamily="49" charset="0"/>
              </a:rPr>
              <a:t>(title, </a:t>
            </a:r>
            <a:r>
              <a:rPr kumimoji="0" lang="en-US" altLang="en-US" b="0" i="0" u="none" strike="noStrike" cap="none" normalizeH="0" baseline="0" dirty="0">
                <a:ln>
                  <a:noFill/>
                </a:ln>
                <a:solidFill>
                  <a:srgbClr val="4070A0"/>
                </a:solidFill>
                <a:effectLst/>
                <a:latin typeface="Consolas" panose="020B0609020204030204" pitchFamily="49" charset="0"/>
              </a:rPr>
              <a:t>" "</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err="1">
                <a:ln>
                  <a:noFill/>
                </a:ln>
                <a:solidFill>
                  <a:srgbClr val="4183C4"/>
                </a:solidFill>
                <a:effectLst/>
                <a:latin typeface="Consolas" panose="020B0609020204030204" pitchFamily="49" charset="0"/>
              </a:rPr>
              <a:t>stringr</a:t>
            </a:r>
            <a:r>
              <a:rPr kumimoji="0" lang="en-US" altLang="en-US" b="0" i="0" u="none" strike="noStrike" cap="none" normalizeH="0" baseline="0" dirty="0">
                <a:ln>
                  <a:noFill/>
                </a:ln>
                <a:solidFill>
                  <a:srgbClr val="666666"/>
                </a:solidFill>
                <a:effectLst/>
                <a:latin typeface="Consolas" panose="020B0609020204030204" pitchFamily="49" charset="0"/>
              </a:rPr>
              <a:t>::</a:t>
            </a:r>
            <a:r>
              <a:rPr kumimoji="0" lang="en-US" altLang="en-US" b="1" i="0" u="none" strike="noStrike" cap="none" normalizeH="0" baseline="0" dirty="0" err="1">
                <a:ln>
                  <a:noFill/>
                </a:ln>
                <a:solidFill>
                  <a:srgbClr val="007020"/>
                </a:solidFill>
                <a:effectLst/>
                <a:latin typeface="Consolas" panose="020B0609020204030204" pitchFamily="49" charset="0"/>
              </a:rPr>
              <a:t>str_dup</a:t>
            </a:r>
            <a:r>
              <a:rPr kumimoji="0" lang="en-US" altLang="en-US" b="0" i="0" u="none" strike="noStrike" cap="none" normalizeH="0" baseline="0" dirty="0">
                <a:ln>
                  <a:noFill/>
                </a:ln>
                <a:solidFill>
                  <a:srgbClr val="4183C4"/>
                </a:solidFill>
                <a:effectLst/>
                <a:latin typeface="Consolas" panose="020B0609020204030204" pitchFamily="49" charset="0"/>
              </a:rPr>
              <a:t>(pad, width), </a:t>
            </a:r>
            <a:r>
              <a:rPr kumimoji="0" lang="en-US" altLang="en-US" b="0" i="0" u="none" strike="noStrike" cap="none" normalizeH="0" baseline="0" dirty="0">
                <a:ln>
                  <a:noFill/>
                </a:ln>
                <a:solidFill>
                  <a:srgbClr val="4070A0"/>
                </a:solidFill>
                <a:effectLst/>
                <a:latin typeface="Consolas" panose="020B0609020204030204" pitchFamily="49" charset="0"/>
              </a:rPr>
              <a:t>"\n"</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err="1">
                <a:ln>
                  <a:noFill/>
                </a:ln>
                <a:solidFill>
                  <a:srgbClr val="902000"/>
                </a:solidFill>
                <a:effectLst/>
                <a:latin typeface="Consolas" panose="020B0609020204030204" pitchFamily="49" charset="0"/>
              </a:rPr>
              <a:t>sep</a:t>
            </a:r>
            <a:r>
              <a:rPr kumimoji="0" lang="en-US" altLang="en-US" b="0" i="0" u="none" strike="noStrike" cap="none" normalizeH="0" baseline="0" dirty="0">
                <a:ln>
                  <a:noFill/>
                </a:ln>
                <a:solidFill>
                  <a:srgbClr val="902000"/>
                </a:solidFill>
                <a:effectLst/>
                <a:latin typeface="Consolas" panose="020B0609020204030204" pitchFamily="49" charset="0"/>
              </a:rPr>
              <a:t> =</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4070A0"/>
                </a:solidFill>
                <a:effectLst/>
                <a:latin typeface="Consolas" panose="020B0609020204030204" pitchFamily="49" charset="0"/>
              </a:rPr>
              <a:t>""</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7020"/>
                </a:solidFill>
                <a:effectLst/>
                <a:latin typeface="Consolas" panose="020B0609020204030204" pitchFamily="49" charset="0"/>
              </a:rPr>
              <a:t>rule</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4070A0"/>
                </a:solidFill>
                <a:effectLst/>
                <a:latin typeface="Consolas" panose="020B0609020204030204" pitchFamily="49" charset="0"/>
              </a:rPr>
              <a:t>"Important output"</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60A0B0"/>
                </a:solidFill>
                <a:effectLst/>
                <a:latin typeface="Consolas" panose="020B0609020204030204" pitchFamily="49" charset="0"/>
              </a:rPr>
              <a:t>#&gt; Important output -----------------------------------------------------------</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775911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7CBDB-12E9-471C-B7BA-583A8D3FB501}"/>
              </a:ext>
            </a:extLst>
          </p:cNvPr>
          <p:cNvSpPr>
            <a:spLocks noGrp="1"/>
          </p:cNvSpPr>
          <p:nvPr>
            <p:ph type="title"/>
          </p:nvPr>
        </p:nvSpPr>
        <p:spPr/>
        <p:txBody>
          <a:bodyPr/>
          <a:lstStyle/>
          <a:p>
            <a:r>
              <a:rPr lang="en-US" dirty="0"/>
              <a:t>Useful, but comes at a price</a:t>
            </a:r>
          </a:p>
        </p:txBody>
      </p:sp>
      <p:sp>
        <p:nvSpPr>
          <p:cNvPr id="4" name="Rectangle 1">
            <a:extLst>
              <a:ext uri="{FF2B5EF4-FFF2-40B4-BE49-F238E27FC236}">
                <a16:creationId xmlns:a16="http://schemas.microsoft.com/office/drawing/2014/main" id="{12A7936D-1413-4C63-A4E4-969BAC6752B0}"/>
              </a:ext>
            </a:extLst>
          </p:cNvPr>
          <p:cNvSpPr>
            <a:spLocks noGrp="1" noChangeArrowheads="1"/>
          </p:cNvSpPr>
          <p:nvPr>
            <p:ph idx="1"/>
          </p:nvPr>
        </p:nvSpPr>
        <p:spPr bwMode="auto">
          <a:xfrm>
            <a:off x="1024128" y="2084832"/>
            <a:ext cx="3568285" cy="110799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x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c</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1</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2</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nsolas" panose="020B0609020204030204" pitchFamily="49" charset="0"/>
              </a:rPr>
              <a:t>sum</a:t>
            </a:r>
            <a:r>
              <a:rPr kumimoji="0" lang="en-US" altLang="en-US" sz="2400" b="0" i="0" u="none" strike="noStrike" cap="none" normalizeH="0" baseline="0" dirty="0">
                <a:ln>
                  <a:noFill/>
                </a:ln>
                <a:solidFill>
                  <a:srgbClr val="4183C4"/>
                </a:solidFill>
                <a:effectLst/>
                <a:latin typeface="Consolas" panose="020B0609020204030204" pitchFamily="49" charset="0"/>
              </a:rPr>
              <a:t>(x, </a:t>
            </a:r>
            <a:r>
              <a:rPr kumimoji="0" lang="en-US" altLang="en-US" sz="2400" b="0" i="0" u="none" strike="noStrike" cap="none" normalizeH="0" baseline="0" dirty="0">
                <a:ln>
                  <a:noFill/>
                </a:ln>
                <a:solidFill>
                  <a:srgbClr val="902000"/>
                </a:solidFill>
                <a:effectLst/>
                <a:latin typeface="Consolas" panose="020B0609020204030204" pitchFamily="49" charset="0"/>
              </a:rPr>
              <a:t>na.mr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007020"/>
                </a:solidFill>
                <a:effectLst/>
                <a:latin typeface="Consolas" panose="020B0609020204030204" pitchFamily="49" charset="0"/>
              </a:rPr>
              <a:t>TRUE</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4</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556773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18CC-66D6-4AFC-A379-E0B464878DEE}"/>
              </a:ext>
            </a:extLst>
          </p:cNvPr>
          <p:cNvSpPr>
            <a:spLocks noGrp="1"/>
          </p:cNvSpPr>
          <p:nvPr>
            <p:ph type="title"/>
          </p:nvPr>
        </p:nvSpPr>
        <p:spPr/>
        <p:txBody>
          <a:bodyPr/>
          <a:lstStyle/>
          <a:p>
            <a:r>
              <a:rPr lang="en-US" dirty="0"/>
              <a:t>Lazy evaluation</a:t>
            </a:r>
          </a:p>
        </p:txBody>
      </p:sp>
      <p:sp>
        <p:nvSpPr>
          <p:cNvPr id="3" name="Content Placeholder 2">
            <a:extLst>
              <a:ext uri="{FF2B5EF4-FFF2-40B4-BE49-F238E27FC236}">
                <a16:creationId xmlns:a16="http://schemas.microsoft.com/office/drawing/2014/main" id="{6F94A1A5-7E3A-4DD6-BB1B-A86C90D08DFC}"/>
              </a:ext>
            </a:extLst>
          </p:cNvPr>
          <p:cNvSpPr>
            <a:spLocks noGrp="1"/>
          </p:cNvSpPr>
          <p:nvPr>
            <p:ph idx="1"/>
          </p:nvPr>
        </p:nvSpPr>
        <p:spPr/>
        <p:txBody>
          <a:bodyPr>
            <a:normAutofit/>
          </a:bodyPr>
          <a:lstStyle/>
          <a:p>
            <a:pPr marL="0" indent="0">
              <a:buNone/>
            </a:pPr>
            <a:r>
              <a:rPr lang="en-US" sz="2400" dirty="0"/>
              <a:t>Arguments in R are not computed until they’re needed</a:t>
            </a:r>
          </a:p>
          <a:p>
            <a:pPr marL="0" indent="0">
              <a:buNone/>
            </a:pPr>
            <a:r>
              <a:rPr lang="en-US" sz="2400" dirty="0"/>
              <a:t>You can read more about lazy evaluation at </a:t>
            </a:r>
            <a:r>
              <a:rPr lang="en-US" sz="2400" dirty="0">
                <a:hlinkClick r:id="rId3"/>
              </a:rPr>
              <a:t>http://adv-r.had.co.nz/Functions.html#lazy-evaluation</a:t>
            </a:r>
            <a:r>
              <a:rPr lang="en-US" sz="2400" dirty="0"/>
              <a:t>.</a:t>
            </a:r>
          </a:p>
        </p:txBody>
      </p:sp>
    </p:spTree>
    <p:extLst>
      <p:ext uri="{BB962C8B-B14F-4D97-AF65-F5344CB8AC3E}">
        <p14:creationId xmlns:p14="http://schemas.microsoft.com/office/powerpoint/2010/main" val="38977545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D363739-01F1-4242-BB44-888E787F946B}"/>
              </a:ext>
            </a:extLst>
          </p:cNvPr>
          <p:cNvPicPr>
            <a:picLocks noChangeAspect="1"/>
          </p:cNvPicPr>
          <p:nvPr/>
        </p:nvPicPr>
        <p:blipFill>
          <a:blip r:embed="rId3"/>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5EA5B414-830C-4829-994A-9B7FE9A363D2}"/>
              </a:ext>
            </a:extLst>
          </p:cNvPr>
          <p:cNvSpPr/>
          <p:nvPr/>
        </p:nvSpPr>
        <p:spPr>
          <a:xfrm>
            <a:off x="0" y="0"/>
            <a:ext cx="12192000" cy="6858000"/>
          </a:xfrm>
          <a:prstGeom prst="rect">
            <a:avLst/>
          </a:prstGeom>
          <a:solidFill>
            <a:srgbClr val="1CADE4">
              <a:alpha val="6588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5F1A3CD7-0E94-49A0-BF75-6ADD63B7B3EB}"/>
              </a:ext>
            </a:extLst>
          </p:cNvPr>
          <p:cNvSpPr txBox="1">
            <a:spLocks/>
          </p:cNvSpPr>
          <p:nvPr/>
        </p:nvSpPr>
        <p:spPr>
          <a:xfrm>
            <a:off x="617982" y="5358384"/>
            <a:ext cx="10956036" cy="149961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solidFill>
                  <a:schemeClr val="bg1"/>
                </a:solidFill>
              </a:rPr>
              <a:t>Demo Function arguments</a:t>
            </a:r>
          </a:p>
        </p:txBody>
      </p:sp>
    </p:spTree>
    <p:extLst>
      <p:ext uri="{BB962C8B-B14F-4D97-AF65-F5344CB8AC3E}">
        <p14:creationId xmlns:p14="http://schemas.microsoft.com/office/powerpoint/2010/main" val="1344136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4D189-4406-4085-A5FB-957B27A376B4}"/>
              </a:ext>
            </a:extLst>
          </p:cNvPr>
          <p:cNvSpPr>
            <a:spLocks noGrp="1"/>
          </p:cNvSpPr>
          <p:nvPr>
            <p:ph type="title"/>
          </p:nvPr>
        </p:nvSpPr>
        <p:spPr/>
        <p:txBody>
          <a:bodyPr/>
          <a:lstStyle/>
          <a:p>
            <a:r>
              <a:rPr lang="en-US" dirty="0"/>
              <a:t>When should you write a function?</a:t>
            </a:r>
          </a:p>
        </p:txBody>
      </p:sp>
      <p:sp>
        <p:nvSpPr>
          <p:cNvPr id="4" name="Rectangle 1">
            <a:extLst>
              <a:ext uri="{FF2B5EF4-FFF2-40B4-BE49-F238E27FC236}">
                <a16:creationId xmlns:a16="http://schemas.microsoft.com/office/drawing/2014/main" id="{E6289AFB-208D-49D3-930C-EF9DBB05BA90}"/>
              </a:ext>
            </a:extLst>
          </p:cNvPr>
          <p:cNvSpPr>
            <a:spLocks noChangeArrowheads="1"/>
          </p:cNvSpPr>
          <p:nvPr/>
        </p:nvSpPr>
        <p:spPr bwMode="auto">
          <a:xfrm>
            <a:off x="1024128" y="2223331"/>
            <a:ext cx="9497793" cy="83099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183C4"/>
                </a:solidFill>
                <a:effectLst/>
                <a:latin typeface="Consolas" panose="020B0609020204030204" pitchFamily="49" charset="0"/>
              </a:rPr>
              <a:t>x &lt;-</a:t>
            </a:r>
            <a:r>
              <a:rPr kumimoji="0" lang="en-US" altLang="en-US" b="0" i="0" u="none" strike="noStrike" cap="none" normalizeH="0" baseline="0" dirty="0">
                <a:ln>
                  <a:noFill/>
                </a:ln>
                <a:solidFill>
                  <a:srgbClr val="4070A0"/>
                </a:solidFill>
                <a:effectLst/>
                <a:latin typeface="Consolas" panose="020B0609020204030204" pitchFamily="49" charset="0"/>
              </a:rPr>
              <a:t> </a:t>
            </a:r>
            <a:r>
              <a:rPr kumimoji="0" lang="en-US" altLang="en-US" b="0" i="0" u="none" strike="noStrike" cap="none" normalizeH="0" baseline="0" dirty="0" err="1">
                <a:ln>
                  <a:noFill/>
                </a:ln>
                <a:solidFill>
                  <a:srgbClr val="4183C4"/>
                </a:solidFill>
                <a:effectLst/>
                <a:latin typeface="Consolas" panose="020B0609020204030204" pitchFamily="49" charset="0"/>
              </a:rPr>
              <a:t>df</a:t>
            </a:r>
            <a:r>
              <a:rPr kumimoji="0" lang="en-US" altLang="en-US" b="0" i="0" u="none" strike="noStrike" cap="none" normalizeH="0" baseline="0" dirty="0" err="1">
                <a:ln>
                  <a:noFill/>
                </a:ln>
                <a:solidFill>
                  <a:srgbClr val="666666"/>
                </a:solidFill>
                <a:effectLst/>
                <a:latin typeface="Consolas" panose="020B0609020204030204" pitchFamily="49" charset="0"/>
              </a:rPr>
              <a:t>$</a:t>
            </a:r>
            <a:r>
              <a:rPr kumimoji="0" lang="en-US" altLang="en-US" b="0" i="0" u="none" strike="noStrike" cap="none" normalizeH="0" baseline="0" dirty="0" err="1">
                <a:ln>
                  <a:noFill/>
                </a:ln>
                <a:solidFill>
                  <a:srgbClr val="4183C4"/>
                </a:solidFill>
                <a:effectLst/>
                <a:latin typeface="Consolas" panose="020B0609020204030204" pitchFamily="49" charset="0"/>
              </a:rPr>
              <a:t>a</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183C4"/>
                </a:solidFill>
                <a:effectLst/>
                <a:latin typeface="Consolas" panose="020B0609020204030204" pitchFamily="49" charset="0"/>
              </a:rPr>
              <a:t>(x </a:t>
            </a:r>
            <a:r>
              <a:rPr kumimoji="0" lang="en-US" altLang="en-US" b="0" i="0" u="none" strike="noStrike" cap="none" normalizeH="0" baseline="0" dirty="0">
                <a:ln>
                  <a:noFill/>
                </a:ln>
                <a:solidFill>
                  <a:srgbClr val="666666"/>
                </a:solidFill>
                <a:effectLst/>
                <a:latin typeface="Consolas" panose="020B0609020204030204" pitchFamily="49" charset="0"/>
              </a:rPr>
              <a:t>-</a:t>
            </a:r>
            <a:r>
              <a:rPr kumimoji="0" lang="en-US" altLang="en-US" b="0" i="0" u="none" strike="noStrike" cap="none" normalizeH="0" baseline="0" dirty="0">
                <a:ln>
                  <a:noFill/>
                </a:ln>
                <a:solidFill>
                  <a:srgbClr val="4070A0"/>
                </a:solidFill>
                <a:effectLst/>
                <a:latin typeface="Consolas" panose="020B0609020204030204" pitchFamily="49" charset="0"/>
              </a:rPr>
              <a:t> </a:t>
            </a:r>
            <a:r>
              <a:rPr kumimoji="0" lang="en-US" altLang="en-US" b="1" i="0" u="none" strike="noStrike" cap="none" normalizeH="0" baseline="0" dirty="0">
                <a:ln>
                  <a:noFill/>
                </a:ln>
                <a:solidFill>
                  <a:srgbClr val="007020"/>
                </a:solidFill>
                <a:effectLst/>
                <a:latin typeface="Consolas" panose="020B0609020204030204" pitchFamily="49" charset="0"/>
              </a:rPr>
              <a:t>min</a:t>
            </a:r>
            <a:r>
              <a:rPr kumimoji="0" lang="en-US" altLang="en-US" b="0" i="0" u="none" strike="noStrike" cap="none" normalizeH="0" baseline="0" dirty="0">
                <a:ln>
                  <a:noFill/>
                </a:ln>
                <a:solidFill>
                  <a:srgbClr val="4183C4"/>
                </a:solidFill>
                <a:effectLst/>
                <a:latin typeface="Consolas" panose="020B0609020204030204" pitchFamily="49" charset="0"/>
              </a:rPr>
              <a:t>(x, </a:t>
            </a:r>
            <a:r>
              <a:rPr kumimoji="0" lang="en-US" altLang="en-US" b="0" i="0" u="none" strike="noStrike" cap="none" normalizeH="0" baseline="0" dirty="0">
                <a:ln>
                  <a:noFill/>
                </a:ln>
                <a:solidFill>
                  <a:srgbClr val="902000"/>
                </a:solidFill>
                <a:effectLst/>
                <a:latin typeface="Consolas" panose="020B0609020204030204" pitchFamily="49" charset="0"/>
              </a:rPr>
              <a:t>na.rm =</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007020"/>
                </a:solidFill>
                <a:effectLst/>
                <a:latin typeface="Consolas" panose="020B0609020204030204" pitchFamily="49" charset="0"/>
              </a:rPr>
              <a:t>TRUE</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666666"/>
                </a:solidFill>
                <a:effectLst/>
                <a:latin typeface="Consolas" panose="020B0609020204030204" pitchFamily="49" charset="0"/>
              </a:rPr>
              <a:t>/</a:t>
            </a:r>
            <a:r>
              <a:rPr kumimoji="0" lang="en-US" altLang="en-US" b="0" i="0" u="none" strike="noStrike" cap="none" normalizeH="0" baseline="0" dirty="0">
                <a:ln>
                  <a:noFill/>
                </a:ln>
                <a:solidFill>
                  <a:srgbClr val="4070A0"/>
                </a:solidFill>
                <a:effectLst/>
                <a:latin typeface="Consolas" panose="020B0609020204030204" pitchFamily="49" charset="0"/>
              </a:rPr>
              <a:t> </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1" i="0" u="none" strike="noStrike" cap="none" normalizeH="0" baseline="0" dirty="0">
                <a:ln>
                  <a:noFill/>
                </a:ln>
                <a:solidFill>
                  <a:srgbClr val="007020"/>
                </a:solidFill>
                <a:effectLst/>
                <a:latin typeface="Consolas" panose="020B0609020204030204" pitchFamily="49" charset="0"/>
              </a:rPr>
              <a:t>max</a:t>
            </a:r>
            <a:r>
              <a:rPr kumimoji="0" lang="en-US" altLang="en-US" b="0" i="0" u="none" strike="noStrike" cap="none" normalizeH="0" baseline="0" dirty="0">
                <a:ln>
                  <a:noFill/>
                </a:ln>
                <a:solidFill>
                  <a:srgbClr val="4183C4"/>
                </a:solidFill>
                <a:effectLst/>
                <a:latin typeface="Consolas" panose="020B0609020204030204" pitchFamily="49" charset="0"/>
              </a:rPr>
              <a:t>(x, </a:t>
            </a:r>
            <a:r>
              <a:rPr kumimoji="0" lang="en-US" altLang="en-US" b="0" i="0" u="none" strike="noStrike" cap="none" normalizeH="0" baseline="0" dirty="0">
                <a:ln>
                  <a:noFill/>
                </a:ln>
                <a:solidFill>
                  <a:srgbClr val="902000"/>
                </a:solidFill>
                <a:effectLst/>
                <a:latin typeface="Consolas" panose="020B0609020204030204" pitchFamily="49" charset="0"/>
              </a:rPr>
              <a:t>na.rm =</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007020"/>
                </a:solidFill>
                <a:effectLst/>
                <a:latin typeface="Consolas" panose="020B0609020204030204" pitchFamily="49" charset="0"/>
              </a:rPr>
              <a:t>TRUE</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666666"/>
                </a:solidFill>
                <a:effectLst/>
                <a:latin typeface="Consolas" panose="020B0609020204030204" pitchFamily="49" charset="0"/>
              </a:rPr>
              <a:t>-</a:t>
            </a:r>
            <a:r>
              <a:rPr kumimoji="0" lang="en-US" altLang="en-US" b="0" i="0" u="none" strike="noStrike" cap="none" normalizeH="0" baseline="0" dirty="0">
                <a:ln>
                  <a:noFill/>
                </a:ln>
                <a:solidFill>
                  <a:srgbClr val="4070A0"/>
                </a:solidFill>
                <a:effectLst/>
                <a:latin typeface="Consolas" panose="020B0609020204030204" pitchFamily="49" charset="0"/>
              </a:rPr>
              <a:t> </a:t>
            </a:r>
            <a:r>
              <a:rPr kumimoji="0" lang="en-US" altLang="en-US" b="1" i="0" u="none" strike="noStrike" cap="none" normalizeH="0" baseline="0" dirty="0">
                <a:ln>
                  <a:noFill/>
                </a:ln>
                <a:solidFill>
                  <a:srgbClr val="007020"/>
                </a:solidFill>
                <a:effectLst/>
                <a:latin typeface="Consolas" panose="020B0609020204030204" pitchFamily="49" charset="0"/>
              </a:rPr>
              <a:t>min</a:t>
            </a:r>
            <a:r>
              <a:rPr kumimoji="0" lang="en-US" altLang="en-US" b="0" i="0" u="none" strike="noStrike" cap="none" normalizeH="0" baseline="0" dirty="0">
                <a:ln>
                  <a:noFill/>
                </a:ln>
                <a:solidFill>
                  <a:srgbClr val="4183C4"/>
                </a:solidFill>
                <a:effectLst/>
                <a:latin typeface="Consolas" panose="020B0609020204030204" pitchFamily="49" charset="0"/>
              </a:rPr>
              <a:t>(x, </a:t>
            </a:r>
            <a:r>
              <a:rPr kumimoji="0" lang="en-US" altLang="en-US" b="0" i="0" u="none" strike="noStrike" cap="none" normalizeH="0" baseline="0" dirty="0">
                <a:ln>
                  <a:noFill/>
                </a:ln>
                <a:solidFill>
                  <a:srgbClr val="902000"/>
                </a:solidFill>
                <a:effectLst/>
                <a:latin typeface="Consolas" panose="020B0609020204030204" pitchFamily="49" charset="0"/>
              </a:rPr>
              <a:t>na.rm =</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007020"/>
                </a:solidFill>
                <a:effectLst/>
                <a:latin typeface="Consolas" panose="020B0609020204030204" pitchFamily="49" charset="0"/>
              </a:rPr>
              <a:t>TRUE</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60A0B0"/>
                </a:solidFill>
                <a:effectLst/>
                <a:latin typeface="Consolas" panose="020B0609020204030204" pitchFamily="49" charset="0"/>
              </a:rPr>
              <a:t>#&gt; [1] 0.289 0.751 0.000 0.678 0.853 1.000 0.172 0.611 0.612 0.601</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849ECCE2-F756-4AE3-BB9F-1E05457C9C66}"/>
              </a:ext>
            </a:extLst>
          </p:cNvPr>
          <p:cNvSpPr/>
          <p:nvPr/>
        </p:nvSpPr>
        <p:spPr>
          <a:xfrm>
            <a:off x="1312413" y="3197054"/>
            <a:ext cx="3005951" cy="707886"/>
          </a:xfrm>
          <a:prstGeom prst="rect">
            <a:avLst/>
          </a:prstGeom>
          <a:solidFill>
            <a:srgbClr val="F7F7F7"/>
          </a:solidFill>
        </p:spPr>
        <p:txBody>
          <a:bodyPr wrap="none">
            <a:spAutoFit/>
          </a:bodyPr>
          <a:lstStyle/>
          <a:p>
            <a:r>
              <a:rPr lang="en-US" altLang="en-US" sz="2000" b="1" dirty="0">
                <a:solidFill>
                  <a:srgbClr val="007020"/>
                </a:solidFill>
                <a:latin typeface="Consolas" panose="020B0609020204030204" pitchFamily="49" charset="0"/>
              </a:rPr>
              <a:t>min</a:t>
            </a:r>
            <a:r>
              <a:rPr lang="en-US" altLang="en-US" sz="2000" dirty="0">
                <a:solidFill>
                  <a:srgbClr val="4183C4"/>
                </a:solidFill>
                <a:latin typeface="Consolas" panose="020B0609020204030204" pitchFamily="49" charset="0"/>
              </a:rPr>
              <a:t>(x, </a:t>
            </a:r>
            <a:r>
              <a:rPr lang="en-US" altLang="en-US" sz="2000" dirty="0">
                <a:solidFill>
                  <a:srgbClr val="902000"/>
                </a:solidFill>
                <a:latin typeface="Consolas" panose="020B0609020204030204" pitchFamily="49" charset="0"/>
              </a:rPr>
              <a:t>na.rm =</a:t>
            </a:r>
            <a:r>
              <a:rPr lang="en-US" altLang="en-US" sz="2000" dirty="0">
                <a:solidFill>
                  <a:srgbClr val="4183C4"/>
                </a:solidFill>
                <a:latin typeface="Consolas" panose="020B0609020204030204" pitchFamily="49" charset="0"/>
              </a:rPr>
              <a:t> </a:t>
            </a:r>
            <a:r>
              <a:rPr lang="en-US" altLang="en-US" sz="2000" dirty="0">
                <a:solidFill>
                  <a:srgbClr val="007020"/>
                </a:solidFill>
                <a:latin typeface="Consolas" panose="020B0609020204030204" pitchFamily="49" charset="0"/>
              </a:rPr>
              <a:t>TRUE</a:t>
            </a:r>
            <a:r>
              <a:rPr lang="en-US" altLang="en-US" sz="2000" dirty="0">
                <a:solidFill>
                  <a:srgbClr val="4183C4"/>
                </a:solidFill>
                <a:latin typeface="Consolas" panose="020B0609020204030204" pitchFamily="49" charset="0"/>
              </a:rPr>
              <a:t>)</a:t>
            </a:r>
          </a:p>
          <a:p>
            <a:r>
              <a:rPr lang="en-US" altLang="en-US" sz="2000" i="1" dirty="0">
                <a:solidFill>
                  <a:srgbClr val="60A0B0"/>
                </a:solidFill>
                <a:latin typeface="Consolas" panose="020B0609020204030204" pitchFamily="49" charset="0"/>
              </a:rPr>
              <a:t>#&gt; [1] 0.000</a:t>
            </a:r>
            <a:endParaRPr lang="en-US" sz="2000" dirty="0"/>
          </a:p>
        </p:txBody>
      </p:sp>
      <p:sp>
        <p:nvSpPr>
          <p:cNvPr id="6" name="Rectangle 5">
            <a:extLst>
              <a:ext uri="{FF2B5EF4-FFF2-40B4-BE49-F238E27FC236}">
                <a16:creationId xmlns:a16="http://schemas.microsoft.com/office/drawing/2014/main" id="{3B30D6BC-3E8B-49AC-A979-C0259F427484}"/>
              </a:ext>
            </a:extLst>
          </p:cNvPr>
          <p:cNvSpPr/>
          <p:nvPr/>
        </p:nvSpPr>
        <p:spPr>
          <a:xfrm>
            <a:off x="4547062" y="3192827"/>
            <a:ext cx="3005951" cy="707886"/>
          </a:xfrm>
          <a:prstGeom prst="rect">
            <a:avLst/>
          </a:prstGeom>
          <a:solidFill>
            <a:srgbClr val="F7F7F7"/>
          </a:solidFill>
        </p:spPr>
        <p:txBody>
          <a:bodyPr wrap="none">
            <a:spAutoFit/>
          </a:bodyPr>
          <a:lstStyle/>
          <a:p>
            <a:r>
              <a:rPr lang="en-US" altLang="en-US" sz="2000" b="1" dirty="0">
                <a:solidFill>
                  <a:srgbClr val="007020"/>
                </a:solidFill>
                <a:latin typeface="Consolas" panose="020B0609020204030204" pitchFamily="49" charset="0"/>
              </a:rPr>
              <a:t>max</a:t>
            </a:r>
            <a:r>
              <a:rPr lang="en-US" altLang="en-US" sz="2000" dirty="0">
                <a:solidFill>
                  <a:srgbClr val="4183C4"/>
                </a:solidFill>
                <a:latin typeface="Consolas" panose="020B0609020204030204" pitchFamily="49" charset="0"/>
              </a:rPr>
              <a:t>(x, </a:t>
            </a:r>
            <a:r>
              <a:rPr lang="en-US" altLang="en-US" sz="2000" dirty="0">
                <a:solidFill>
                  <a:srgbClr val="902000"/>
                </a:solidFill>
                <a:latin typeface="Consolas" panose="020B0609020204030204" pitchFamily="49" charset="0"/>
              </a:rPr>
              <a:t>na.rm =</a:t>
            </a:r>
            <a:r>
              <a:rPr lang="en-US" altLang="en-US" sz="2000" dirty="0">
                <a:solidFill>
                  <a:srgbClr val="4183C4"/>
                </a:solidFill>
                <a:latin typeface="Consolas" panose="020B0609020204030204" pitchFamily="49" charset="0"/>
              </a:rPr>
              <a:t> </a:t>
            </a:r>
            <a:r>
              <a:rPr lang="en-US" altLang="en-US" sz="2000" dirty="0">
                <a:solidFill>
                  <a:srgbClr val="007020"/>
                </a:solidFill>
                <a:latin typeface="Consolas" panose="020B0609020204030204" pitchFamily="49" charset="0"/>
              </a:rPr>
              <a:t>TRUE</a:t>
            </a:r>
            <a:r>
              <a:rPr lang="en-US" altLang="en-US" sz="2000" dirty="0">
                <a:solidFill>
                  <a:srgbClr val="4183C4"/>
                </a:solidFill>
                <a:latin typeface="Consolas" panose="020B0609020204030204" pitchFamily="49" charset="0"/>
              </a:rPr>
              <a:t>)</a:t>
            </a:r>
          </a:p>
          <a:p>
            <a:r>
              <a:rPr lang="en-US" altLang="en-US" sz="2000" i="1" dirty="0">
                <a:solidFill>
                  <a:srgbClr val="60A0B0"/>
                </a:solidFill>
                <a:latin typeface="Consolas" panose="020B0609020204030204" pitchFamily="49" charset="0"/>
              </a:rPr>
              <a:t>#&gt; [1] 1.000</a:t>
            </a:r>
            <a:endParaRPr lang="en-US" sz="2000" dirty="0"/>
          </a:p>
        </p:txBody>
      </p:sp>
      <p:sp>
        <p:nvSpPr>
          <p:cNvPr id="7" name="Rectangle 6">
            <a:extLst>
              <a:ext uri="{FF2B5EF4-FFF2-40B4-BE49-F238E27FC236}">
                <a16:creationId xmlns:a16="http://schemas.microsoft.com/office/drawing/2014/main" id="{B3E6AF63-3FDB-440D-8357-744084217AB2}"/>
              </a:ext>
            </a:extLst>
          </p:cNvPr>
          <p:cNvSpPr/>
          <p:nvPr/>
        </p:nvSpPr>
        <p:spPr>
          <a:xfrm>
            <a:off x="7591507" y="3192827"/>
            <a:ext cx="3288080" cy="707886"/>
          </a:xfrm>
          <a:prstGeom prst="rect">
            <a:avLst/>
          </a:prstGeom>
          <a:solidFill>
            <a:srgbClr val="F7F7F7"/>
          </a:solidFill>
        </p:spPr>
        <p:txBody>
          <a:bodyPr wrap="none">
            <a:spAutoFit/>
          </a:bodyPr>
          <a:lstStyle/>
          <a:p>
            <a:r>
              <a:rPr lang="en-US" altLang="en-US" sz="2000" b="1" dirty="0">
                <a:solidFill>
                  <a:srgbClr val="007020"/>
                </a:solidFill>
                <a:latin typeface="Consolas" panose="020B0609020204030204" pitchFamily="49" charset="0"/>
              </a:rPr>
              <a:t>range</a:t>
            </a:r>
            <a:r>
              <a:rPr lang="en-US" altLang="en-US" sz="2000" dirty="0">
                <a:solidFill>
                  <a:srgbClr val="4183C4"/>
                </a:solidFill>
                <a:latin typeface="Consolas" panose="020B0609020204030204" pitchFamily="49" charset="0"/>
              </a:rPr>
              <a:t>(x, </a:t>
            </a:r>
            <a:r>
              <a:rPr lang="en-US" altLang="en-US" sz="2000" dirty="0">
                <a:solidFill>
                  <a:srgbClr val="902000"/>
                </a:solidFill>
                <a:latin typeface="Consolas" panose="020B0609020204030204" pitchFamily="49" charset="0"/>
              </a:rPr>
              <a:t>na.rm =</a:t>
            </a:r>
            <a:r>
              <a:rPr lang="en-US" altLang="en-US" sz="2000" dirty="0">
                <a:solidFill>
                  <a:srgbClr val="4183C4"/>
                </a:solidFill>
                <a:latin typeface="Consolas" panose="020B0609020204030204" pitchFamily="49" charset="0"/>
              </a:rPr>
              <a:t> </a:t>
            </a:r>
            <a:r>
              <a:rPr lang="en-US" altLang="en-US" sz="2000" dirty="0">
                <a:solidFill>
                  <a:srgbClr val="007020"/>
                </a:solidFill>
                <a:latin typeface="Consolas" panose="020B0609020204030204" pitchFamily="49" charset="0"/>
              </a:rPr>
              <a:t>TRUE</a:t>
            </a:r>
            <a:r>
              <a:rPr lang="en-US" altLang="en-US" sz="2000" dirty="0">
                <a:solidFill>
                  <a:srgbClr val="4183C4"/>
                </a:solidFill>
                <a:latin typeface="Consolas" panose="020B0609020204030204" pitchFamily="49" charset="0"/>
              </a:rPr>
              <a:t>)</a:t>
            </a:r>
          </a:p>
          <a:p>
            <a:r>
              <a:rPr lang="en-US" altLang="en-US" sz="2000" i="1" dirty="0">
                <a:solidFill>
                  <a:srgbClr val="60A0B0"/>
                </a:solidFill>
                <a:latin typeface="Consolas" panose="020B0609020204030204" pitchFamily="49" charset="0"/>
              </a:rPr>
              <a:t>#&gt; [1] 0.000</a:t>
            </a:r>
            <a:r>
              <a:rPr lang="en-US" altLang="en-US" sz="2000" i="1" dirty="0">
                <a:solidFill>
                  <a:srgbClr val="4183C4"/>
                </a:solidFill>
                <a:latin typeface="Consolas" panose="020B0609020204030204" pitchFamily="49" charset="0"/>
              </a:rPr>
              <a:t> 1.000</a:t>
            </a:r>
            <a:endParaRPr lang="en-US" sz="2000" dirty="0"/>
          </a:p>
        </p:txBody>
      </p:sp>
      <p:sp>
        <p:nvSpPr>
          <p:cNvPr id="8" name="Rectangle 7">
            <a:extLst>
              <a:ext uri="{FF2B5EF4-FFF2-40B4-BE49-F238E27FC236}">
                <a16:creationId xmlns:a16="http://schemas.microsoft.com/office/drawing/2014/main" id="{7F9870A4-8C17-4D5D-81CB-1B1D91C6DF67}"/>
              </a:ext>
            </a:extLst>
          </p:cNvPr>
          <p:cNvSpPr/>
          <p:nvPr/>
        </p:nvSpPr>
        <p:spPr>
          <a:xfrm>
            <a:off x="1502617" y="2468880"/>
            <a:ext cx="2612183" cy="331470"/>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ED37CD1-5693-4A56-AD00-B996A45A9EF7}"/>
              </a:ext>
            </a:extLst>
          </p:cNvPr>
          <p:cNvSpPr/>
          <p:nvPr/>
        </p:nvSpPr>
        <p:spPr>
          <a:xfrm>
            <a:off x="4737293" y="2468880"/>
            <a:ext cx="2612183" cy="331470"/>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D53D65B-8A32-4CFC-85E8-09295B242C60}"/>
              </a:ext>
            </a:extLst>
          </p:cNvPr>
          <p:cNvSpPr/>
          <p:nvPr/>
        </p:nvSpPr>
        <p:spPr>
          <a:xfrm>
            <a:off x="7591507" y="2468386"/>
            <a:ext cx="2612183" cy="331470"/>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25B7B7-2906-46B8-B0BE-DB9919D2A625}"/>
              </a:ext>
            </a:extLst>
          </p:cNvPr>
          <p:cNvSpPr/>
          <p:nvPr/>
        </p:nvSpPr>
        <p:spPr>
          <a:xfrm>
            <a:off x="1706181" y="3551919"/>
            <a:ext cx="1589469" cy="348794"/>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5BF1A2-C1EC-46EC-9148-0A818F9D05E3}"/>
              </a:ext>
            </a:extLst>
          </p:cNvPr>
          <p:cNvSpPr/>
          <p:nvPr/>
        </p:nvSpPr>
        <p:spPr>
          <a:xfrm>
            <a:off x="8077200" y="3551919"/>
            <a:ext cx="1293980" cy="355932"/>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C2B3FD4-5B5A-4E72-B081-72FC34A9FBEE}"/>
              </a:ext>
            </a:extLst>
          </p:cNvPr>
          <p:cNvSpPr/>
          <p:nvPr/>
        </p:nvSpPr>
        <p:spPr>
          <a:xfrm>
            <a:off x="5039434" y="3551919"/>
            <a:ext cx="1342315" cy="348794"/>
          </a:xfrm>
          <a:prstGeom prst="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19F6E60-0EC5-4E45-A0A3-9C87830065FD}"/>
              </a:ext>
            </a:extLst>
          </p:cNvPr>
          <p:cNvSpPr/>
          <p:nvPr/>
        </p:nvSpPr>
        <p:spPr>
          <a:xfrm>
            <a:off x="9371180" y="3559056"/>
            <a:ext cx="1114639" cy="355931"/>
          </a:xfrm>
          <a:prstGeom prst="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2">
            <a:extLst>
              <a:ext uri="{FF2B5EF4-FFF2-40B4-BE49-F238E27FC236}">
                <a16:creationId xmlns:a16="http://schemas.microsoft.com/office/drawing/2014/main" id="{0FAFC54C-D0D8-4742-9ABB-D260680926F8}"/>
              </a:ext>
            </a:extLst>
          </p:cNvPr>
          <p:cNvSpPr>
            <a:spLocks noChangeArrowheads="1"/>
          </p:cNvSpPr>
          <p:nvPr/>
        </p:nvSpPr>
        <p:spPr bwMode="auto">
          <a:xfrm>
            <a:off x="1020204" y="4311504"/>
            <a:ext cx="9380773" cy="923330"/>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4183C4"/>
                </a:solidFill>
                <a:effectLst/>
                <a:latin typeface="Consolas" panose="020B0609020204030204" pitchFamily="49" charset="0"/>
              </a:rPr>
              <a:t>rng</a:t>
            </a:r>
            <a:r>
              <a:rPr kumimoji="0" lang="en-US" altLang="en-US" sz="2000" b="0" i="0" u="none" strike="noStrike" cap="none" normalizeH="0" baseline="0" dirty="0">
                <a:ln>
                  <a:noFill/>
                </a:ln>
                <a:solidFill>
                  <a:srgbClr val="4183C4"/>
                </a:solidFill>
                <a:effectLst/>
                <a:latin typeface="Consolas" panose="020B0609020204030204" pitchFamily="49" charset="0"/>
              </a:rPr>
              <a:t> &lt;-</a:t>
            </a:r>
            <a:r>
              <a:rPr kumimoji="0" lang="en-US" altLang="en-US" sz="2000" b="0" i="0" u="none" strike="noStrike" cap="none" normalizeH="0" baseline="0" dirty="0">
                <a:ln>
                  <a:noFill/>
                </a:ln>
                <a:solidFill>
                  <a:srgbClr val="4070A0"/>
                </a:solidFill>
                <a:effectLst/>
                <a:latin typeface="Consolas" panose="020B0609020204030204" pitchFamily="49" charset="0"/>
              </a:rPr>
              <a:t> </a:t>
            </a:r>
            <a:r>
              <a:rPr kumimoji="0" lang="en-US" altLang="en-US" sz="2000" b="1" i="0" u="none" strike="noStrike" cap="none" normalizeH="0" baseline="0" dirty="0">
                <a:ln>
                  <a:noFill/>
                </a:ln>
                <a:solidFill>
                  <a:srgbClr val="007020"/>
                </a:solidFill>
                <a:effectLst/>
                <a:latin typeface="Consolas" panose="020B0609020204030204" pitchFamily="49" charset="0"/>
              </a:rPr>
              <a:t>range</a:t>
            </a:r>
            <a:r>
              <a:rPr kumimoji="0" lang="en-US" altLang="en-US" sz="2000" b="0" i="0" u="none" strike="noStrike" cap="none" normalizeH="0" baseline="0" dirty="0">
                <a:ln>
                  <a:noFill/>
                </a:ln>
                <a:solidFill>
                  <a:srgbClr val="4183C4"/>
                </a:solidFill>
                <a:effectLst/>
                <a:latin typeface="Consolas" panose="020B0609020204030204" pitchFamily="49" charset="0"/>
              </a:rPr>
              <a:t>(x, </a:t>
            </a:r>
            <a:r>
              <a:rPr kumimoji="0" lang="en-US" altLang="en-US" sz="2000" b="0" i="0" u="none" strike="noStrike" cap="none" normalizeH="0" baseline="0" dirty="0">
                <a:ln>
                  <a:noFill/>
                </a:ln>
                <a:solidFill>
                  <a:srgbClr val="902000"/>
                </a:solidFill>
                <a:effectLst/>
                <a:latin typeface="Consolas" panose="020B0609020204030204" pitchFamily="49" charset="0"/>
              </a:rPr>
              <a:t>na.rm =</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007020"/>
                </a:solidFill>
                <a:effectLst/>
                <a:latin typeface="Consolas" panose="020B0609020204030204" pitchFamily="49" charset="0"/>
              </a:rPr>
              <a:t>TRUE</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183C4"/>
                </a:solidFill>
                <a:effectLst/>
                <a:latin typeface="Consolas" panose="020B0609020204030204" pitchFamily="49" charset="0"/>
              </a:rPr>
              <a:t>(x </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a:ln>
                  <a:noFill/>
                </a:ln>
                <a:solidFill>
                  <a:srgbClr val="4070A0"/>
                </a:solidFill>
                <a:effectLst/>
                <a:latin typeface="Consolas" panose="020B0609020204030204" pitchFamily="49" charset="0"/>
              </a:rPr>
              <a:t> </a:t>
            </a:r>
            <a:r>
              <a:rPr kumimoji="0" lang="en-US" altLang="en-US" sz="2000" b="0" i="0" u="none" strike="noStrike" cap="none" normalizeH="0" baseline="0" dirty="0" err="1">
                <a:ln>
                  <a:noFill/>
                </a:ln>
                <a:solidFill>
                  <a:srgbClr val="4183C4"/>
                </a:solidFill>
                <a:effectLst/>
                <a:latin typeface="Consolas" panose="020B0609020204030204" pitchFamily="49" charset="0"/>
              </a:rPr>
              <a:t>rng</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40A070"/>
                </a:solidFill>
                <a:effectLst/>
                <a:latin typeface="Consolas" panose="020B0609020204030204" pitchFamily="49" charset="0"/>
              </a:rPr>
              <a:t>1</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a:ln>
                  <a:noFill/>
                </a:ln>
                <a:solidFill>
                  <a:srgbClr val="4070A0"/>
                </a:solidFill>
                <a:effectLst/>
                <a:latin typeface="Consolas" panose="020B0609020204030204" pitchFamily="49" charset="0"/>
              </a:rPr>
              <a:t> </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err="1">
                <a:ln>
                  <a:noFill/>
                </a:ln>
                <a:solidFill>
                  <a:srgbClr val="4183C4"/>
                </a:solidFill>
                <a:effectLst/>
                <a:latin typeface="Consolas" panose="020B0609020204030204" pitchFamily="49" charset="0"/>
              </a:rPr>
              <a:t>rng</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40A070"/>
                </a:solidFill>
                <a:effectLst/>
                <a:latin typeface="Consolas" panose="020B0609020204030204" pitchFamily="49" charset="0"/>
              </a:rPr>
              <a:t>2</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a:ln>
                  <a:noFill/>
                </a:ln>
                <a:solidFill>
                  <a:srgbClr val="4070A0"/>
                </a:solidFill>
                <a:effectLst/>
                <a:latin typeface="Consolas" panose="020B0609020204030204" pitchFamily="49" charset="0"/>
              </a:rPr>
              <a:t> </a:t>
            </a:r>
            <a:r>
              <a:rPr kumimoji="0" lang="en-US" altLang="en-US" sz="2000" b="0" i="0" u="none" strike="noStrike" cap="none" normalizeH="0" baseline="0" dirty="0" err="1">
                <a:ln>
                  <a:noFill/>
                </a:ln>
                <a:solidFill>
                  <a:srgbClr val="4183C4"/>
                </a:solidFill>
                <a:effectLst/>
                <a:latin typeface="Consolas" panose="020B0609020204030204" pitchFamily="49" charset="0"/>
              </a:rPr>
              <a:t>rng</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40A070"/>
                </a:solidFill>
                <a:effectLst/>
                <a:latin typeface="Consolas" panose="020B0609020204030204" pitchFamily="49" charset="0"/>
              </a:rPr>
              <a:t>1</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60A0B0"/>
                </a:solidFill>
                <a:effectLst/>
                <a:latin typeface="Consolas" panose="020B0609020204030204" pitchFamily="49" charset="0"/>
              </a:rPr>
              <a:t>#&gt; [1] 0.289 0.751 0.000 0.678 0.853 1.000 0.172 0.611 0.612 0.601</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60279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6BEF3-70D5-45BF-A0A3-8A7C652BD0E2}"/>
              </a:ext>
            </a:extLst>
          </p:cNvPr>
          <p:cNvSpPr>
            <a:spLocks noGrp="1"/>
          </p:cNvSpPr>
          <p:nvPr>
            <p:ph type="title"/>
          </p:nvPr>
        </p:nvSpPr>
        <p:spPr/>
        <p:txBody>
          <a:bodyPr/>
          <a:lstStyle/>
          <a:p>
            <a:r>
              <a:rPr lang="en-US" dirty="0"/>
              <a:t>Return values</a:t>
            </a:r>
          </a:p>
        </p:txBody>
      </p:sp>
      <p:sp>
        <p:nvSpPr>
          <p:cNvPr id="3" name="Content Placeholder 2">
            <a:extLst>
              <a:ext uri="{FF2B5EF4-FFF2-40B4-BE49-F238E27FC236}">
                <a16:creationId xmlns:a16="http://schemas.microsoft.com/office/drawing/2014/main" id="{9A0CF1AB-EAF0-4F63-858B-84C9968EFC7B}"/>
              </a:ext>
            </a:extLst>
          </p:cNvPr>
          <p:cNvSpPr>
            <a:spLocks noGrp="1"/>
          </p:cNvSpPr>
          <p:nvPr>
            <p:ph idx="1"/>
          </p:nvPr>
        </p:nvSpPr>
        <p:spPr/>
        <p:txBody>
          <a:bodyPr>
            <a:normAutofit/>
          </a:bodyPr>
          <a:lstStyle/>
          <a:p>
            <a:pPr marL="457200" indent="-457200">
              <a:buFont typeface="+mj-lt"/>
              <a:buAutoNum type="arabicPeriod"/>
            </a:pPr>
            <a:r>
              <a:rPr lang="en-US" sz="2400" dirty="0"/>
              <a:t>Does returning early make your function easier to read?</a:t>
            </a:r>
          </a:p>
          <a:p>
            <a:pPr marL="457200" indent="-457200">
              <a:buFont typeface="+mj-lt"/>
              <a:buAutoNum type="arabicPeriod"/>
            </a:pPr>
            <a:r>
              <a:rPr lang="en-US" sz="2400" dirty="0"/>
              <a:t>Can you make your function pipeable?</a:t>
            </a:r>
          </a:p>
          <a:p>
            <a:pPr marL="457200" indent="-457200">
              <a:buFont typeface="+mj-lt"/>
              <a:buAutoNum type="arabicPeriod"/>
            </a:pPr>
            <a:endParaRPr lang="en-US" sz="2400" dirty="0"/>
          </a:p>
        </p:txBody>
      </p:sp>
    </p:spTree>
    <p:extLst>
      <p:ext uri="{BB962C8B-B14F-4D97-AF65-F5344CB8AC3E}">
        <p14:creationId xmlns:p14="http://schemas.microsoft.com/office/powerpoint/2010/main" val="6652455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859F0-C555-4253-921A-29F18980197A}"/>
              </a:ext>
            </a:extLst>
          </p:cNvPr>
          <p:cNvSpPr>
            <a:spLocks noGrp="1"/>
          </p:cNvSpPr>
          <p:nvPr>
            <p:ph type="title"/>
          </p:nvPr>
        </p:nvSpPr>
        <p:spPr/>
        <p:txBody>
          <a:bodyPr/>
          <a:lstStyle/>
          <a:p>
            <a:r>
              <a:rPr lang="en-US" dirty="0"/>
              <a:t>Explicit return statements</a:t>
            </a:r>
          </a:p>
        </p:txBody>
      </p:sp>
      <p:sp>
        <p:nvSpPr>
          <p:cNvPr id="4" name="Rectangle 1">
            <a:extLst>
              <a:ext uri="{FF2B5EF4-FFF2-40B4-BE49-F238E27FC236}">
                <a16:creationId xmlns:a16="http://schemas.microsoft.com/office/drawing/2014/main" id="{280FC20C-D2D7-4433-B26F-8D32784D29D2}"/>
              </a:ext>
            </a:extLst>
          </p:cNvPr>
          <p:cNvSpPr>
            <a:spLocks noGrp="1" noChangeArrowheads="1"/>
          </p:cNvSpPr>
          <p:nvPr>
            <p:ph idx="1"/>
          </p:nvPr>
        </p:nvSpPr>
        <p:spPr bwMode="auto">
          <a:xfrm>
            <a:off x="1024128" y="2084832"/>
            <a:ext cx="7476406" cy="258532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4183C4"/>
                </a:solidFill>
                <a:effectLst/>
                <a:latin typeface="Consolas" panose="020B0609020204030204" pitchFamily="49" charset="0"/>
              </a:rPr>
              <a:t>complicated_function</a:t>
            </a:r>
            <a:r>
              <a:rPr kumimoji="0" lang="en-US" altLang="en-US" sz="2400" b="0" i="0" u="none" strike="noStrike" cap="none" normalizeH="0" baseline="0" dirty="0">
                <a:ln>
                  <a:noFill/>
                </a:ln>
                <a:solidFill>
                  <a:srgbClr val="4183C4"/>
                </a:solidFill>
                <a:effectLst/>
                <a:latin typeface="Consolas" panose="020B0609020204030204" pitchFamily="49" charset="0"/>
              </a:rPr>
              <a:t>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function</a:t>
            </a:r>
            <a:r>
              <a:rPr kumimoji="0" lang="en-US" altLang="en-US" sz="2400" b="0" i="0" u="none" strike="noStrike" cap="none" normalizeH="0" baseline="0" dirty="0">
                <a:ln>
                  <a:noFill/>
                </a:ln>
                <a:solidFill>
                  <a:srgbClr val="4183C4"/>
                </a:solidFill>
                <a:effectLst/>
                <a:latin typeface="Consolas" panose="020B0609020204030204" pitchFamily="49" charset="0"/>
              </a:rPr>
              <a:t>(x, y, z) {</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if</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length</a:t>
            </a:r>
            <a:r>
              <a:rPr kumimoji="0" lang="en-US" altLang="en-US" sz="2400" b="0" i="0" u="none" strike="noStrike" cap="none" normalizeH="0" baseline="0" dirty="0">
                <a:ln>
                  <a:noFill/>
                </a:ln>
                <a:solidFill>
                  <a:srgbClr val="4183C4"/>
                </a:solidFill>
                <a:effectLst/>
                <a:latin typeface="Consolas" panose="020B0609020204030204" pitchFamily="49" charset="0"/>
              </a:rPr>
              <a:t>(x)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0</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length</a:t>
            </a:r>
            <a:r>
              <a:rPr kumimoji="0" lang="en-US" altLang="en-US" sz="2400" b="0" i="0" u="none" strike="noStrike" cap="none" normalizeH="0" baseline="0" dirty="0">
                <a:ln>
                  <a:noFill/>
                </a:ln>
                <a:solidFill>
                  <a:srgbClr val="4183C4"/>
                </a:solidFill>
                <a:effectLst/>
                <a:latin typeface="Consolas" panose="020B0609020204030204" pitchFamily="49" charset="0"/>
              </a:rPr>
              <a:t>(y)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0</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return</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0</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 Complicated code here</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725508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9BDB6-E1EE-4A3E-B567-0FDFA8D1B4A4}"/>
              </a:ext>
            </a:extLst>
          </p:cNvPr>
          <p:cNvSpPr>
            <a:spLocks noGrp="1"/>
          </p:cNvSpPr>
          <p:nvPr>
            <p:ph type="title"/>
          </p:nvPr>
        </p:nvSpPr>
        <p:spPr/>
        <p:txBody>
          <a:bodyPr/>
          <a:lstStyle/>
          <a:p>
            <a:r>
              <a:rPr lang="en-US" dirty="0"/>
              <a:t>Explicit return statements</a:t>
            </a:r>
          </a:p>
        </p:txBody>
      </p:sp>
      <p:sp>
        <p:nvSpPr>
          <p:cNvPr id="4" name="Rectangle 1">
            <a:extLst>
              <a:ext uri="{FF2B5EF4-FFF2-40B4-BE49-F238E27FC236}">
                <a16:creationId xmlns:a16="http://schemas.microsoft.com/office/drawing/2014/main" id="{95A3C4D8-9009-4CC5-A091-03627265DB93}"/>
              </a:ext>
            </a:extLst>
          </p:cNvPr>
          <p:cNvSpPr>
            <a:spLocks noGrp="1" noChangeArrowheads="1"/>
          </p:cNvSpPr>
          <p:nvPr>
            <p:ph idx="1"/>
          </p:nvPr>
        </p:nvSpPr>
        <p:spPr bwMode="auto">
          <a:xfrm>
            <a:off x="1024128" y="1903531"/>
            <a:ext cx="4509248" cy="473975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183C4"/>
                </a:solidFill>
                <a:effectLst/>
                <a:latin typeface="Consolas" panose="020B0609020204030204" pitchFamily="49" charset="0"/>
              </a:rPr>
              <a:t>f &lt;-</a:t>
            </a:r>
            <a:r>
              <a:rPr kumimoji="0" lang="en-US" altLang="en-US" b="0" i="0" u="none" strike="noStrike" cap="none" normalizeH="0" baseline="0" dirty="0">
                <a:ln>
                  <a:noFill/>
                </a:ln>
                <a:solidFill>
                  <a:srgbClr val="4070A0"/>
                </a:solidFill>
                <a:effectLst/>
                <a:latin typeface="Consolas" panose="020B0609020204030204" pitchFamily="49" charset="0"/>
              </a:rPr>
              <a:t> </a:t>
            </a:r>
            <a:r>
              <a:rPr kumimoji="0" lang="en-US" altLang="en-US" b="1" i="0" u="none" strike="noStrike" cap="none" normalizeH="0" baseline="0" dirty="0">
                <a:ln>
                  <a:noFill/>
                </a:ln>
                <a:solidFill>
                  <a:srgbClr val="007020"/>
                </a:solidFill>
                <a:effectLst/>
                <a:latin typeface="Consolas" panose="020B0609020204030204" pitchFamily="49" charset="0"/>
              </a:rPr>
              <a:t>function</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a:t>
            </a:r>
            <a:r>
              <a:rPr kumimoji="0" lang="en-US" altLang="en-US" b="1" i="0" u="none" strike="noStrike" cap="none" normalizeH="0" baseline="0" dirty="0">
                <a:ln>
                  <a:noFill/>
                </a:ln>
                <a:solidFill>
                  <a:srgbClr val="007020"/>
                </a:solidFill>
                <a:effectLst/>
                <a:latin typeface="Consolas" panose="020B0609020204030204" pitchFamily="49" charset="0"/>
              </a:rPr>
              <a:t>if</a:t>
            </a:r>
            <a:r>
              <a:rPr kumimoji="0" lang="en-US" altLang="en-US" b="0" i="0" u="none" strike="noStrike" cap="none" normalizeH="0" baseline="0" dirty="0">
                <a:ln>
                  <a:noFill/>
                </a:ln>
                <a:solidFill>
                  <a:srgbClr val="4183C4"/>
                </a:solidFill>
                <a:effectLst/>
                <a:latin typeface="Consolas" panose="020B0609020204030204" pitchFamily="49" charset="0"/>
              </a:rPr>
              <a:t> (x) {</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60A0B0"/>
                </a:solidFill>
                <a:effectLst/>
                <a:latin typeface="Consolas" panose="020B0609020204030204" pitchFamily="49" charset="0"/>
              </a:rPr>
              <a:t>    # Do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i="1" dirty="0">
                <a:solidFill>
                  <a:srgbClr val="60A0B0"/>
                </a:solidFill>
                <a:latin typeface="Consolas" panose="020B0609020204030204" pitchFamily="49" charset="0"/>
              </a:rPr>
              <a:t>    </a:t>
            </a:r>
            <a:r>
              <a:rPr kumimoji="0" lang="en-US" altLang="en-US" b="0" i="1" u="none" strike="noStrike" cap="none" normalizeH="0" baseline="0" dirty="0">
                <a:ln>
                  <a:noFill/>
                </a:ln>
                <a:solidFill>
                  <a:srgbClr val="60A0B0"/>
                </a:solidFill>
                <a:effectLst/>
                <a:latin typeface="Consolas" panose="020B0609020204030204" pitchFamily="49" charset="0"/>
              </a:rPr>
              <a:t># something</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a:t>
            </a:r>
            <a:r>
              <a:rPr kumimoji="0" lang="en-US" altLang="en-US" b="0" i="1" u="none" strike="noStrike" cap="none" normalizeH="0" baseline="0" dirty="0">
                <a:ln>
                  <a:noFill/>
                </a:ln>
                <a:solidFill>
                  <a:srgbClr val="60A0B0"/>
                </a:solidFill>
                <a:effectLst/>
                <a:latin typeface="Consolas" panose="020B0609020204030204" pitchFamily="49" charset="0"/>
              </a:rPr>
              <a:t># that</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a:t>
            </a:r>
            <a:r>
              <a:rPr kumimoji="0" lang="en-US" altLang="en-US" b="0" i="1" u="none" strike="noStrike" cap="none" normalizeH="0" baseline="0" dirty="0">
                <a:ln>
                  <a:noFill/>
                </a:ln>
                <a:solidFill>
                  <a:srgbClr val="60A0B0"/>
                </a:solidFill>
                <a:effectLst/>
                <a:latin typeface="Consolas" panose="020B0609020204030204" pitchFamily="49" charset="0"/>
              </a:rPr>
              <a:t># takes</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a:t>
            </a:r>
            <a:r>
              <a:rPr kumimoji="0" lang="en-US" altLang="en-US" b="0" i="1" u="none" strike="noStrike" cap="none" normalizeH="0" baseline="0" dirty="0">
                <a:ln>
                  <a:noFill/>
                </a:ln>
                <a:solidFill>
                  <a:srgbClr val="60A0B0"/>
                </a:solidFill>
                <a:effectLst/>
                <a:latin typeface="Consolas" panose="020B0609020204030204" pitchFamily="49" charset="0"/>
              </a:rPr>
              <a:t># many</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a:t>
            </a:r>
            <a:r>
              <a:rPr kumimoji="0" lang="en-US" altLang="en-US" b="0" i="1" u="none" strike="noStrike" cap="none" normalizeH="0" baseline="0" dirty="0">
                <a:ln>
                  <a:noFill/>
                </a:ln>
                <a:solidFill>
                  <a:srgbClr val="60A0B0"/>
                </a:solidFill>
                <a:effectLst/>
                <a:latin typeface="Consolas" panose="020B0609020204030204" pitchFamily="49" charset="0"/>
              </a:rPr>
              <a:t># lines</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a:t>
            </a:r>
            <a:r>
              <a:rPr kumimoji="0" lang="en-US" altLang="en-US" b="0" i="1" u="none" strike="noStrike" cap="none" normalizeH="0" baseline="0" dirty="0">
                <a:ln>
                  <a:noFill/>
                </a:ln>
                <a:solidFill>
                  <a:srgbClr val="60A0B0"/>
                </a:solidFill>
                <a:effectLst/>
                <a:latin typeface="Consolas" panose="020B0609020204030204" pitchFamily="49" charset="0"/>
              </a:rPr>
              <a:t># to</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a:t>
            </a:r>
            <a:r>
              <a:rPr kumimoji="0" lang="en-US" altLang="en-US" b="0" i="1" u="none" strike="noStrike" cap="none" normalizeH="0" baseline="0" dirty="0">
                <a:ln>
                  <a:noFill/>
                </a:ln>
                <a:solidFill>
                  <a:srgbClr val="60A0B0"/>
                </a:solidFill>
                <a:effectLst/>
                <a:latin typeface="Consolas" panose="020B0609020204030204" pitchFamily="49" charset="0"/>
              </a:rPr>
              <a:t># express</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1" i="0" u="none" strike="noStrike" cap="none" normalizeH="0" baseline="0" dirty="0">
                <a:ln>
                  <a:noFill/>
                </a:ln>
                <a:solidFill>
                  <a:srgbClr val="007020"/>
                </a:solidFill>
                <a:effectLst/>
                <a:latin typeface="Consolas" panose="020B0609020204030204" pitchFamily="49" charset="0"/>
              </a:rPr>
              <a:t>else</a:t>
            </a:r>
            <a:r>
              <a:rPr kumimoji="0" lang="en-US" altLang="en-US" b="0" i="0" u="none" strike="noStrike" cap="none" normalizeH="0" baseline="0" dirty="0">
                <a:ln>
                  <a:noFill/>
                </a:ln>
                <a:solidFill>
                  <a:srgbClr val="4183C4"/>
                </a:solidFill>
                <a:effectLst/>
                <a:latin typeface="Consolas" panose="020B0609020204030204" pitchFamily="49" charset="0"/>
              </a:rPr>
              <a:t> {</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a:t>
            </a:r>
            <a:r>
              <a:rPr kumimoji="0" lang="en-US" altLang="en-US" b="0" i="1" u="none" strike="noStrike" cap="none" normalizeH="0" baseline="0" dirty="0">
                <a:ln>
                  <a:noFill/>
                </a:ln>
                <a:solidFill>
                  <a:srgbClr val="60A0B0"/>
                </a:solidFill>
                <a:effectLst/>
                <a:latin typeface="Consolas" panose="020B0609020204030204" pitchFamily="49" charset="0"/>
              </a:rPr>
              <a:t># return something short</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a:t>
            </a: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183C4"/>
                </a:solidFill>
                <a:effectLst/>
                <a:latin typeface="Consolas" panose="020B0609020204030204" pitchFamily="49" charset="0"/>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CC07EA00-F7A6-49CC-8215-ED02B1C472F1}"/>
              </a:ext>
            </a:extLst>
          </p:cNvPr>
          <p:cNvSpPr txBox="1">
            <a:spLocks noChangeArrowheads="1"/>
          </p:cNvSpPr>
          <p:nvPr/>
        </p:nvSpPr>
        <p:spPr bwMode="auto">
          <a:xfrm>
            <a:off x="7301752" y="1226422"/>
            <a:ext cx="4509248" cy="541686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sp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lvl="0" indent="0" eaLnBrk="0" fontAlgn="base" hangingPunct="0">
              <a:lnSpc>
                <a:spcPct val="100000"/>
              </a:lnSpc>
              <a:spcBef>
                <a:spcPct val="0"/>
              </a:spcBef>
              <a:spcAft>
                <a:spcPct val="0"/>
              </a:spcAft>
              <a:buClrTx/>
              <a:buSzTx/>
              <a:buNone/>
            </a:pPr>
            <a:r>
              <a:rPr lang="en-US" altLang="en-US" dirty="0">
                <a:solidFill>
                  <a:srgbClr val="4183C4"/>
                </a:solidFill>
                <a:latin typeface="Consolas" panose="020B0609020204030204" pitchFamily="49" charset="0"/>
              </a:rPr>
              <a:t>f &lt;-</a:t>
            </a:r>
            <a:r>
              <a:rPr lang="en-US" altLang="en-US" dirty="0">
                <a:solidFill>
                  <a:srgbClr val="4070A0"/>
                </a:solidFill>
                <a:latin typeface="Consolas" panose="020B0609020204030204" pitchFamily="49" charset="0"/>
              </a:rPr>
              <a:t> </a:t>
            </a:r>
            <a:r>
              <a:rPr lang="en-US" altLang="en-US" b="1" dirty="0">
                <a:solidFill>
                  <a:srgbClr val="007020"/>
                </a:solidFill>
                <a:latin typeface="Consolas" panose="020B0609020204030204" pitchFamily="49" charset="0"/>
              </a:rPr>
              <a:t>function</a:t>
            </a:r>
            <a:r>
              <a:rPr lang="en-US" altLang="en-US" dirty="0">
                <a:solidFill>
                  <a:srgbClr val="4183C4"/>
                </a:solidFill>
                <a:latin typeface="Consolas" panose="020B0609020204030204" pitchFamily="49" charset="0"/>
              </a:rPr>
              <a:t>() {</a:t>
            </a:r>
            <a:r>
              <a:rPr lang="en-US" altLang="en-US" dirty="0">
                <a:solidFill>
                  <a:srgbClr val="333333"/>
                </a:solidFill>
                <a:latin typeface="Consolas" panose="020B0609020204030204" pitchFamily="49" charset="0"/>
              </a:rPr>
              <a:t> </a:t>
            </a:r>
          </a:p>
          <a:p>
            <a:pPr marL="0" lvl="0" indent="0" eaLnBrk="0" fontAlgn="base" hangingPunct="0">
              <a:lnSpc>
                <a:spcPct val="100000"/>
              </a:lnSpc>
              <a:spcBef>
                <a:spcPct val="0"/>
              </a:spcBef>
              <a:spcAft>
                <a:spcPct val="0"/>
              </a:spcAft>
              <a:buClrTx/>
              <a:buSzTx/>
              <a:buNone/>
            </a:pPr>
            <a:r>
              <a:rPr lang="en-US" altLang="en-US" b="1" dirty="0">
                <a:solidFill>
                  <a:srgbClr val="333333"/>
                </a:solidFill>
                <a:latin typeface="Consolas" panose="020B0609020204030204" pitchFamily="49" charset="0"/>
              </a:rPr>
              <a:t>  </a:t>
            </a:r>
            <a:r>
              <a:rPr lang="en-US" altLang="en-US" b="1" dirty="0">
                <a:solidFill>
                  <a:srgbClr val="007020"/>
                </a:solidFill>
                <a:latin typeface="Consolas" panose="020B0609020204030204" pitchFamily="49" charset="0"/>
              </a:rPr>
              <a:t>if</a:t>
            </a:r>
            <a:r>
              <a:rPr lang="en-US" altLang="en-US" dirty="0">
                <a:solidFill>
                  <a:srgbClr val="4183C4"/>
                </a:solidFill>
                <a:latin typeface="Consolas" panose="020B0609020204030204" pitchFamily="49" charset="0"/>
              </a:rPr>
              <a:t> (</a:t>
            </a:r>
            <a:r>
              <a:rPr lang="en-US" altLang="en-US" dirty="0">
                <a:solidFill>
                  <a:srgbClr val="666666"/>
                </a:solidFill>
                <a:latin typeface="Consolas" panose="020B0609020204030204" pitchFamily="49" charset="0"/>
              </a:rPr>
              <a:t>!</a:t>
            </a:r>
            <a:r>
              <a:rPr lang="en-US" altLang="en-US" dirty="0">
                <a:solidFill>
                  <a:srgbClr val="4183C4"/>
                </a:solidFill>
                <a:latin typeface="Consolas" panose="020B0609020204030204" pitchFamily="49" charset="0"/>
              </a:rPr>
              <a:t>x) {</a:t>
            </a:r>
            <a:r>
              <a:rPr lang="en-US" altLang="en-US" dirty="0">
                <a:solidFill>
                  <a:srgbClr val="333333"/>
                </a:solidFill>
                <a:latin typeface="Consolas" panose="020B0609020204030204" pitchFamily="49" charset="0"/>
              </a:rPr>
              <a:t> </a:t>
            </a:r>
          </a:p>
          <a:p>
            <a:pPr marL="0" lvl="0" indent="0" eaLnBrk="0" fontAlgn="base" hangingPunct="0">
              <a:lnSpc>
                <a:spcPct val="100000"/>
              </a:lnSpc>
              <a:spcBef>
                <a:spcPct val="0"/>
              </a:spcBef>
              <a:spcAft>
                <a:spcPct val="0"/>
              </a:spcAft>
              <a:buClrTx/>
              <a:buSzTx/>
              <a:buNone/>
            </a:pPr>
            <a:r>
              <a:rPr lang="en-US" altLang="en-US" b="1" dirty="0">
                <a:solidFill>
                  <a:srgbClr val="333333"/>
                </a:solidFill>
                <a:latin typeface="Consolas" panose="020B0609020204030204" pitchFamily="49" charset="0"/>
              </a:rPr>
              <a:t>    </a:t>
            </a:r>
            <a:r>
              <a:rPr lang="en-US" altLang="en-US" b="1" dirty="0">
                <a:solidFill>
                  <a:srgbClr val="007020"/>
                </a:solidFill>
                <a:latin typeface="Consolas" panose="020B0609020204030204" pitchFamily="49" charset="0"/>
              </a:rPr>
              <a:t>return</a:t>
            </a:r>
            <a:r>
              <a:rPr lang="en-US" altLang="en-US" dirty="0">
                <a:solidFill>
                  <a:srgbClr val="4183C4"/>
                </a:solidFill>
                <a:latin typeface="Consolas" panose="020B0609020204030204" pitchFamily="49" charset="0"/>
              </a:rPr>
              <a:t>(</a:t>
            </a:r>
            <a:r>
              <a:rPr lang="en-US" altLang="en-US" dirty="0" err="1">
                <a:solidFill>
                  <a:srgbClr val="4183C4"/>
                </a:solidFill>
                <a:latin typeface="Consolas" panose="020B0609020204030204" pitchFamily="49" charset="0"/>
              </a:rPr>
              <a:t>something_short</a:t>
            </a:r>
            <a:r>
              <a:rPr lang="en-US" altLang="en-US" dirty="0">
                <a:solidFill>
                  <a:srgbClr val="4183C4"/>
                </a:solidFill>
                <a:latin typeface="Consolas" panose="020B0609020204030204" pitchFamily="49" charset="0"/>
              </a:rPr>
              <a:t>)</a:t>
            </a:r>
            <a:r>
              <a:rPr lang="en-US" altLang="en-US" dirty="0">
                <a:solidFill>
                  <a:srgbClr val="333333"/>
                </a:solidFill>
                <a:latin typeface="Consolas" panose="020B0609020204030204" pitchFamily="49" charset="0"/>
              </a:rPr>
              <a:t> </a:t>
            </a:r>
          </a:p>
          <a:p>
            <a:pPr marL="0" lvl="0" indent="0" eaLnBrk="0" fontAlgn="base" hangingPunct="0">
              <a:lnSpc>
                <a:spcPct val="100000"/>
              </a:lnSpc>
              <a:spcBef>
                <a:spcPct val="0"/>
              </a:spcBef>
              <a:spcAft>
                <a:spcPct val="0"/>
              </a:spcAft>
              <a:buClrTx/>
              <a:buSzTx/>
              <a:buNone/>
            </a:pPr>
            <a:r>
              <a:rPr lang="en-US" altLang="en-US" dirty="0">
                <a:solidFill>
                  <a:srgbClr val="333333"/>
                </a:solidFill>
                <a:latin typeface="Consolas" panose="020B0609020204030204" pitchFamily="49" charset="0"/>
              </a:rPr>
              <a:t>  </a:t>
            </a:r>
            <a:r>
              <a:rPr lang="en-US" altLang="en-US" dirty="0">
                <a:solidFill>
                  <a:srgbClr val="4183C4"/>
                </a:solidFill>
                <a:latin typeface="Consolas" panose="020B0609020204030204" pitchFamily="49" charset="0"/>
              </a:rPr>
              <a:t>}</a:t>
            </a:r>
            <a:r>
              <a:rPr lang="en-US" altLang="en-US" dirty="0"/>
              <a:t> </a:t>
            </a:r>
            <a:endParaRPr lang="en-US" altLang="en-US" dirty="0">
              <a:latin typeface="Arial" panose="020B0604020202020204" pitchFamily="34" charset="0"/>
            </a:endParaRPr>
          </a:p>
          <a:p>
            <a:pPr marL="0" indent="0" eaLnBrk="0" fontAlgn="base" hangingPunct="0">
              <a:lnSpc>
                <a:spcPct val="100000"/>
              </a:lnSpc>
              <a:spcBef>
                <a:spcPct val="0"/>
              </a:spcBef>
              <a:spcAft>
                <a:spcPct val="0"/>
              </a:spcAft>
              <a:buClrTx/>
              <a:buSzTx/>
              <a:buFontTx/>
              <a:buNone/>
            </a:pPr>
            <a:r>
              <a:rPr lang="en-US" altLang="en-US" i="1" dirty="0">
                <a:solidFill>
                  <a:srgbClr val="60A0B0"/>
                </a:solidFill>
                <a:latin typeface="Consolas" panose="020B0609020204030204" pitchFamily="49" charset="0"/>
              </a:rPr>
              <a:t>    # Do </a:t>
            </a:r>
          </a:p>
          <a:p>
            <a:pPr marL="0" indent="0" eaLnBrk="0" fontAlgn="base" hangingPunct="0">
              <a:lnSpc>
                <a:spcPct val="100000"/>
              </a:lnSpc>
              <a:spcBef>
                <a:spcPct val="0"/>
              </a:spcBef>
              <a:spcAft>
                <a:spcPct val="0"/>
              </a:spcAft>
              <a:buClrTx/>
              <a:buSzTx/>
              <a:buFontTx/>
              <a:buNone/>
            </a:pPr>
            <a:r>
              <a:rPr lang="en-US" altLang="en-US" i="1" dirty="0">
                <a:solidFill>
                  <a:srgbClr val="60A0B0"/>
                </a:solidFill>
                <a:latin typeface="Consolas" panose="020B0609020204030204" pitchFamily="49" charset="0"/>
              </a:rPr>
              <a:t>    # something</a:t>
            </a:r>
            <a:r>
              <a:rPr lang="en-US" altLang="en-US" dirty="0">
                <a:solidFill>
                  <a:srgbClr val="333333"/>
                </a:solidFill>
                <a:latin typeface="Consolas" panose="020B0609020204030204" pitchFamily="49" charset="0"/>
              </a:rPr>
              <a:t> </a:t>
            </a:r>
          </a:p>
          <a:p>
            <a:pPr marL="0" indent="0" eaLnBrk="0" fontAlgn="base" hangingPunct="0">
              <a:lnSpc>
                <a:spcPct val="100000"/>
              </a:lnSpc>
              <a:spcBef>
                <a:spcPct val="0"/>
              </a:spcBef>
              <a:spcAft>
                <a:spcPct val="0"/>
              </a:spcAft>
              <a:buClrTx/>
              <a:buSzTx/>
              <a:buFontTx/>
              <a:buNone/>
            </a:pPr>
            <a:r>
              <a:rPr lang="en-US" altLang="en-US" dirty="0">
                <a:solidFill>
                  <a:srgbClr val="333333"/>
                </a:solidFill>
                <a:latin typeface="Consolas" panose="020B0609020204030204" pitchFamily="49" charset="0"/>
              </a:rPr>
              <a:t>    </a:t>
            </a:r>
            <a:r>
              <a:rPr lang="en-US" altLang="en-US" i="1" dirty="0">
                <a:solidFill>
                  <a:srgbClr val="60A0B0"/>
                </a:solidFill>
                <a:latin typeface="Consolas" panose="020B0609020204030204" pitchFamily="49" charset="0"/>
              </a:rPr>
              <a:t># that</a:t>
            </a:r>
            <a:r>
              <a:rPr lang="en-US" altLang="en-US" dirty="0">
                <a:solidFill>
                  <a:srgbClr val="333333"/>
                </a:solidFill>
                <a:latin typeface="Consolas" panose="020B0609020204030204" pitchFamily="49" charset="0"/>
              </a:rPr>
              <a:t> </a:t>
            </a:r>
          </a:p>
          <a:p>
            <a:pPr marL="0" indent="0" eaLnBrk="0" fontAlgn="base" hangingPunct="0">
              <a:lnSpc>
                <a:spcPct val="100000"/>
              </a:lnSpc>
              <a:spcBef>
                <a:spcPct val="0"/>
              </a:spcBef>
              <a:spcAft>
                <a:spcPct val="0"/>
              </a:spcAft>
              <a:buClrTx/>
              <a:buSzTx/>
              <a:buFontTx/>
              <a:buNone/>
            </a:pPr>
            <a:r>
              <a:rPr lang="en-US" altLang="en-US" dirty="0">
                <a:solidFill>
                  <a:srgbClr val="333333"/>
                </a:solidFill>
                <a:latin typeface="Consolas" panose="020B0609020204030204" pitchFamily="49" charset="0"/>
              </a:rPr>
              <a:t>    </a:t>
            </a:r>
            <a:r>
              <a:rPr lang="en-US" altLang="en-US" i="1" dirty="0">
                <a:solidFill>
                  <a:srgbClr val="60A0B0"/>
                </a:solidFill>
                <a:latin typeface="Consolas" panose="020B0609020204030204" pitchFamily="49" charset="0"/>
              </a:rPr>
              <a:t># takes</a:t>
            </a:r>
            <a:r>
              <a:rPr lang="en-US" altLang="en-US" dirty="0">
                <a:solidFill>
                  <a:srgbClr val="333333"/>
                </a:solidFill>
                <a:latin typeface="Consolas" panose="020B0609020204030204" pitchFamily="49" charset="0"/>
              </a:rPr>
              <a:t> </a:t>
            </a:r>
          </a:p>
          <a:p>
            <a:pPr marL="0" indent="0" eaLnBrk="0" fontAlgn="base" hangingPunct="0">
              <a:lnSpc>
                <a:spcPct val="100000"/>
              </a:lnSpc>
              <a:spcBef>
                <a:spcPct val="0"/>
              </a:spcBef>
              <a:spcAft>
                <a:spcPct val="0"/>
              </a:spcAft>
              <a:buClrTx/>
              <a:buSzTx/>
              <a:buFontTx/>
              <a:buNone/>
            </a:pPr>
            <a:r>
              <a:rPr lang="en-US" altLang="en-US" dirty="0">
                <a:solidFill>
                  <a:srgbClr val="333333"/>
                </a:solidFill>
                <a:latin typeface="Consolas" panose="020B0609020204030204" pitchFamily="49" charset="0"/>
              </a:rPr>
              <a:t>    </a:t>
            </a:r>
            <a:r>
              <a:rPr lang="en-US" altLang="en-US" i="1" dirty="0">
                <a:solidFill>
                  <a:srgbClr val="60A0B0"/>
                </a:solidFill>
                <a:latin typeface="Consolas" panose="020B0609020204030204" pitchFamily="49" charset="0"/>
              </a:rPr>
              <a:t># many</a:t>
            </a:r>
            <a:r>
              <a:rPr lang="en-US" altLang="en-US" dirty="0">
                <a:solidFill>
                  <a:srgbClr val="333333"/>
                </a:solidFill>
                <a:latin typeface="Consolas" panose="020B0609020204030204" pitchFamily="49" charset="0"/>
              </a:rPr>
              <a:t> </a:t>
            </a:r>
          </a:p>
          <a:p>
            <a:pPr marL="0" indent="0" eaLnBrk="0" fontAlgn="base" hangingPunct="0">
              <a:lnSpc>
                <a:spcPct val="100000"/>
              </a:lnSpc>
              <a:spcBef>
                <a:spcPct val="0"/>
              </a:spcBef>
              <a:spcAft>
                <a:spcPct val="0"/>
              </a:spcAft>
              <a:buClrTx/>
              <a:buSzTx/>
              <a:buFontTx/>
              <a:buNone/>
            </a:pPr>
            <a:r>
              <a:rPr lang="en-US" altLang="en-US" dirty="0">
                <a:solidFill>
                  <a:srgbClr val="333333"/>
                </a:solidFill>
                <a:latin typeface="Consolas" panose="020B0609020204030204" pitchFamily="49" charset="0"/>
              </a:rPr>
              <a:t>    </a:t>
            </a:r>
            <a:r>
              <a:rPr lang="en-US" altLang="en-US" i="1" dirty="0">
                <a:solidFill>
                  <a:srgbClr val="60A0B0"/>
                </a:solidFill>
                <a:latin typeface="Consolas" panose="020B0609020204030204" pitchFamily="49" charset="0"/>
              </a:rPr>
              <a:t># lines</a:t>
            </a:r>
            <a:r>
              <a:rPr lang="en-US" altLang="en-US" dirty="0">
                <a:solidFill>
                  <a:srgbClr val="333333"/>
                </a:solidFill>
                <a:latin typeface="Consolas" panose="020B0609020204030204" pitchFamily="49" charset="0"/>
              </a:rPr>
              <a:t> </a:t>
            </a:r>
          </a:p>
          <a:p>
            <a:pPr marL="0" indent="0" eaLnBrk="0" fontAlgn="base" hangingPunct="0">
              <a:lnSpc>
                <a:spcPct val="100000"/>
              </a:lnSpc>
              <a:spcBef>
                <a:spcPct val="0"/>
              </a:spcBef>
              <a:spcAft>
                <a:spcPct val="0"/>
              </a:spcAft>
              <a:buClrTx/>
              <a:buSzTx/>
              <a:buFontTx/>
              <a:buNone/>
            </a:pPr>
            <a:r>
              <a:rPr lang="en-US" altLang="en-US" dirty="0">
                <a:solidFill>
                  <a:srgbClr val="333333"/>
                </a:solidFill>
                <a:latin typeface="Consolas" panose="020B0609020204030204" pitchFamily="49" charset="0"/>
              </a:rPr>
              <a:t>    </a:t>
            </a:r>
            <a:r>
              <a:rPr lang="en-US" altLang="en-US" i="1" dirty="0">
                <a:solidFill>
                  <a:srgbClr val="60A0B0"/>
                </a:solidFill>
                <a:latin typeface="Consolas" panose="020B0609020204030204" pitchFamily="49" charset="0"/>
              </a:rPr>
              <a:t># to</a:t>
            </a:r>
            <a:r>
              <a:rPr lang="en-US" altLang="en-US" dirty="0">
                <a:solidFill>
                  <a:srgbClr val="333333"/>
                </a:solidFill>
                <a:latin typeface="Consolas" panose="020B0609020204030204" pitchFamily="49" charset="0"/>
              </a:rPr>
              <a:t> </a:t>
            </a:r>
          </a:p>
          <a:p>
            <a:pPr marL="0" indent="0" eaLnBrk="0" fontAlgn="base" hangingPunct="0">
              <a:lnSpc>
                <a:spcPct val="100000"/>
              </a:lnSpc>
              <a:spcBef>
                <a:spcPct val="0"/>
              </a:spcBef>
              <a:spcAft>
                <a:spcPct val="0"/>
              </a:spcAft>
              <a:buClrTx/>
              <a:buSzTx/>
              <a:buFontTx/>
              <a:buNone/>
            </a:pPr>
            <a:r>
              <a:rPr lang="en-US" altLang="en-US" dirty="0">
                <a:solidFill>
                  <a:srgbClr val="333333"/>
                </a:solidFill>
                <a:latin typeface="Consolas" panose="020B0609020204030204" pitchFamily="49" charset="0"/>
              </a:rPr>
              <a:t>    </a:t>
            </a:r>
            <a:r>
              <a:rPr lang="en-US" altLang="en-US" i="1" dirty="0">
                <a:solidFill>
                  <a:srgbClr val="60A0B0"/>
                </a:solidFill>
                <a:latin typeface="Consolas" panose="020B0609020204030204" pitchFamily="49" charset="0"/>
              </a:rPr>
              <a:t># express</a:t>
            </a:r>
            <a:r>
              <a:rPr lang="en-US" altLang="en-US" dirty="0">
                <a:solidFill>
                  <a:srgbClr val="333333"/>
                </a:solidFill>
                <a:latin typeface="Consolas" panose="020B0609020204030204" pitchFamily="49" charset="0"/>
              </a:rPr>
              <a:t> </a:t>
            </a:r>
          </a:p>
          <a:p>
            <a:pPr marL="0" indent="0" eaLnBrk="0" fontAlgn="base" hangingPunct="0">
              <a:lnSpc>
                <a:spcPct val="100000"/>
              </a:lnSpc>
              <a:spcBef>
                <a:spcPct val="0"/>
              </a:spcBef>
              <a:spcAft>
                <a:spcPct val="0"/>
              </a:spcAft>
              <a:buClrTx/>
              <a:buSzTx/>
              <a:buFontTx/>
              <a:buNone/>
            </a:pPr>
            <a:r>
              <a:rPr lang="en-US" altLang="en-US" dirty="0">
                <a:solidFill>
                  <a:srgbClr val="333333"/>
                </a:solidFill>
                <a:latin typeface="Consolas" panose="020B0609020204030204" pitchFamily="49" charset="0"/>
              </a:rPr>
              <a:t>  </a:t>
            </a:r>
            <a:r>
              <a:rPr lang="en-US" altLang="en-US" dirty="0">
                <a:solidFill>
                  <a:srgbClr val="4183C4"/>
                </a:solidFill>
                <a:latin typeface="Consolas" panose="020B0609020204030204" pitchFamily="49" charset="0"/>
              </a:rPr>
              <a:t>} </a:t>
            </a:r>
            <a:r>
              <a:rPr lang="en-US" altLang="en-US" b="1" dirty="0">
                <a:solidFill>
                  <a:srgbClr val="007020"/>
                </a:solidFill>
                <a:latin typeface="Consolas" panose="020B0609020204030204" pitchFamily="49" charset="0"/>
              </a:rPr>
              <a:t>else</a:t>
            </a:r>
            <a:r>
              <a:rPr lang="en-US" altLang="en-US" dirty="0">
                <a:solidFill>
                  <a:srgbClr val="4183C4"/>
                </a:solidFill>
                <a:latin typeface="Consolas" panose="020B0609020204030204" pitchFamily="49" charset="0"/>
              </a:rPr>
              <a:t> {</a:t>
            </a:r>
            <a:r>
              <a:rPr lang="en-US" altLang="en-US" dirty="0">
                <a:solidFill>
                  <a:srgbClr val="333333"/>
                </a:solidFill>
                <a:latin typeface="Consolas" panose="020B0609020204030204" pitchFamily="49" charset="0"/>
              </a:rPr>
              <a:t> </a:t>
            </a:r>
          </a:p>
          <a:p>
            <a:pPr marL="0" indent="0" eaLnBrk="0" fontAlgn="base" hangingPunct="0">
              <a:lnSpc>
                <a:spcPct val="100000"/>
              </a:lnSpc>
              <a:spcBef>
                <a:spcPct val="0"/>
              </a:spcBef>
              <a:spcAft>
                <a:spcPct val="0"/>
              </a:spcAft>
              <a:buClrTx/>
              <a:buSzTx/>
              <a:buFontTx/>
              <a:buNone/>
            </a:pPr>
            <a:r>
              <a:rPr lang="en-US" altLang="en-US" dirty="0">
                <a:solidFill>
                  <a:srgbClr val="333333"/>
                </a:solidFill>
                <a:latin typeface="Consolas" panose="020B0609020204030204" pitchFamily="49" charset="0"/>
              </a:rPr>
              <a:t>    </a:t>
            </a:r>
            <a:r>
              <a:rPr lang="en-US" altLang="en-US" i="1" dirty="0">
                <a:solidFill>
                  <a:srgbClr val="60A0B0"/>
                </a:solidFill>
                <a:latin typeface="Consolas" panose="020B0609020204030204" pitchFamily="49" charset="0"/>
              </a:rPr>
              <a:t># return something short</a:t>
            </a:r>
            <a:r>
              <a:rPr lang="en-US" altLang="en-US" dirty="0">
                <a:solidFill>
                  <a:srgbClr val="333333"/>
                </a:solidFill>
                <a:latin typeface="Consolas" panose="020B0609020204030204" pitchFamily="49" charset="0"/>
              </a:rPr>
              <a:t> </a:t>
            </a:r>
          </a:p>
          <a:p>
            <a:pPr marL="0" indent="0" eaLnBrk="0" fontAlgn="base" hangingPunct="0">
              <a:lnSpc>
                <a:spcPct val="100000"/>
              </a:lnSpc>
              <a:spcBef>
                <a:spcPct val="0"/>
              </a:spcBef>
              <a:spcAft>
                <a:spcPct val="0"/>
              </a:spcAft>
              <a:buClrTx/>
              <a:buSzTx/>
              <a:buFontTx/>
              <a:buNone/>
            </a:pPr>
            <a:r>
              <a:rPr lang="en-US" altLang="en-US" dirty="0">
                <a:solidFill>
                  <a:srgbClr val="333333"/>
                </a:solidFill>
                <a:latin typeface="Consolas" panose="020B0609020204030204" pitchFamily="49" charset="0"/>
              </a:rPr>
              <a:t>  </a:t>
            </a:r>
            <a:r>
              <a:rPr lang="en-US" altLang="en-US" dirty="0">
                <a:solidFill>
                  <a:srgbClr val="4183C4"/>
                </a:solidFill>
                <a:latin typeface="Consolas" panose="020B0609020204030204" pitchFamily="49" charset="0"/>
              </a:rPr>
              <a:t>}</a:t>
            </a:r>
            <a:r>
              <a:rPr lang="en-US" altLang="en-US" dirty="0">
                <a:solidFill>
                  <a:srgbClr val="333333"/>
                </a:solidFill>
                <a:latin typeface="Consolas" panose="020B0609020204030204" pitchFamily="49" charset="0"/>
              </a:rPr>
              <a:t> </a:t>
            </a:r>
          </a:p>
          <a:p>
            <a:pPr marL="0" indent="0" eaLnBrk="0" fontAlgn="base" hangingPunct="0">
              <a:lnSpc>
                <a:spcPct val="100000"/>
              </a:lnSpc>
              <a:spcBef>
                <a:spcPct val="0"/>
              </a:spcBef>
              <a:spcAft>
                <a:spcPct val="0"/>
              </a:spcAft>
              <a:buClrTx/>
              <a:buSzTx/>
              <a:buFontTx/>
              <a:buNone/>
            </a:pPr>
            <a:r>
              <a:rPr lang="en-US" altLang="en-US" dirty="0">
                <a:solidFill>
                  <a:srgbClr val="4183C4"/>
                </a:solidFill>
                <a:latin typeface="Consolas" panose="020B0609020204030204" pitchFamily="49" charset="0"/>
              </a:rPr>
              <a:t>}</a:t>
            </a:r>
            <a:r>
              <a:rPr lang="en-US" altLang="en-US" dirty="0"/>
              <a:t> </a:t>
            </a:r>
            <a:endParaRPr lang="en-US" altLang="en-US" dirty="0">
              <a:latin typeface="Arial" panose="020B0604020202020204" pitchFamily="34" charset="0"/>
            </a:endParaRPr>
          </a:p>
        </p:txBody>
      </p:sp>
    </p:spTree>
    <p:extLst>
      <p:ext uri="{BB962C8B-B14F-4D97-AF65-F5344CB8AC3E}">
        <p14:creationId xmlns:p14="http://schemas.microsoft.com/office/powerpoint/2010/main" val="2622027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8E2AD-5473-46B1-BADF-D061134A55DD}"/>
              </a:ext>
            </a:extLst>
          </p:cNvPr>
          <p:cNvSpPr>
            <a:spLocks noGrp="1"/>
          </p:cNvSpPr>
          <p:nvPr>
            <p:ph type="title"/>
          </p:nvPr>
        </p:nvSpPr>
        <p:spPr/>
        <p:txBody>
          <a:bodyPr/>
          <a:lstStyle/>
          <a:p>
            <a:r>
              <a:rPr lang="en-US" dirty="0"/>
              <a:t>Writing pipeable functions</a:t>
            </a:r>
          </a:p>
        </p:txBody>
      </p:sp>
      <p:sp>
        <p:nvSpPr>
          <p:cNvPr id="3" name="Content Placeholder 2">
            <a:extLst>
              <a:ext uri="{FF2B5EF4-FFF2-40B4-BE49-F238E27FC236}">
                <a16:creationId xmlns:a16="http://schemas.microsoft.com/office/drawing/2014/main" id="{F6E781B3-5EEA-49E0-9C3F-54451F17674F}"/>
              </a:ext>
            </a:extLst>
          </p:cNvPr>
          <p:cNvSpPr>
            <a:spLocks noGrp="1"/>
          </p:cNvSpPr>
          <p:nvPr>
            <p:ph idx="1"/>
          </p:nvPr>
        </p:nvSpPr>
        <p:spPr/>
        <p:txBody>
          <a:bodyPr>
            <a:normAutofit/>
          </a:bodyPr>
          <a:lstStyle/>
          <a:p>
            <a:pPr marL="0" indent="0">
              <a:buNone/>
            </a:pPr>
            <a:r>
              <a:rPr lang="en-US" sz="2400" dirty="0"/>
              <a:t>There are two basic types of pipeable functions: </a:t>
            </a:r>
            <a:r>
              <a:rPr lang="en-US" sz="2400" dirty="0">
                <a:solidFill>
                  <a:schemeClr val="accent1"/>
                </a:solidFill>
              </a:rPr>
              <a:t>transformations</a:t>
            </a:r>
            <a:r>
              <a:rPr lang="en-US" sz="2400" dirty="0"/>
              <a:t> and </a:t>
            </a:r>
            <a:r>
              <a:rPr lang="en-US" sz="2400" dirty="0">
                <a:solidFill>
                  <a:schemeClr val="accent1"/>
                </a:solidFill>
              </a:rPr>
              <a:t>side-effects</a:t>
            </a:r>
          </a:p>
          <a:p>
            <a:pPr marL="457200" indent="-457200">
              <a:buFont typeface="+mj-lt"/>
              <a:buAutoNum type="arabicPeriod"/>
            </a:pPr>
            <a:r>
              <a:rPr lang="en-US" sz="2400" dirty="0">
                <a:solidFill>
                  <a:schemeClr val="accent1"/>
                </a:solidFill>
              </a:rPr>
              <a:t>transformations</a:t>
            </a:r>
            <a:r>
              <a:rPr lang="en-US" sz="2400" dirty="0"/>
              <a:t> pass an object to the function’s first argument and a modified object is returned</a:t>
            </a:r>
          </a:p>
          <a:p>
            <a:pPr marL="457200" indent="-457200">
              <a:buFont typeface="+mj-lt"/>
              <a:buAutoNum type="arabicPeriod"/>
            </a:pPr>
            <a:r>
              <a:rPr lang="en-US" sz="2400" dirty="0"/>
              <a:t>the passed object is not transformed with </a:t>
            </a:r>
            <a:r>
              <a:rPr lang="en-US" sz="2400" dirty="0">
                <a:solidFill>
                  <a:schemeClr val="accent1"/>
                </a:solidFill>
              </a:rPr>
              <a:t>side-effects</a:t>
            </a:r>
          </a:p>
        </p:txBody>
      </p:sp>
    </p:spTree>
    <p:extLst>
      <p:ext uri="{BB962C8B-B14F-4D97-AF65-F5344CB8AC3E}">
        <p14:creationId xmlns:p14="http://schemas.microsoft.com/office/powerpoint/2010/main" val="17613404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07DD9-2F9B-4E18-8143-B886FA1BB179}"/>
              </a:ext>
            </a:extLst>
          </p:cNvPr>
          <p:cNvSpPr>
            <a:spLocks noGrp="1"/>
          </p:cNvSpPr>
          <p:nvPr>
            <p:ph type="title"/>
          </p:nvPr>
        </p:nvSpPr>
        <p:spPr/>
        <p:txBody>
          <a:bodyPr/>
          <a:lstStyle/>
          <a:p>
            <a:r>
              <a:rPr lang="en-US" dirty="0"/>
              <a:t>Writing pipeable functions</a:t>
            </a:r>
          </a:p>
        </p:txBody>
      </p:sp>
      <p:sp>
        <p:nvSpPr>
          <p:cNvPr id="4" name="Rectangle 1">
            <a:extLst>
              <a:ext uri="{FF2B5EF4-FFF2-40B4-BE49-F238E27FC236}">
                <a16:creationId xmlns:a16="http://schemas.microsoft.com/office/drawing/2014/main" id="{4BBF2854-76D7-4EBB-96CB-305286F470B5}"/>
              </a:ext>
            </a:extLst>
          </p:cNvPr>
          <p:cNvSpPr>
            <a:spLocks noGrp="1" noChangeArrowheads="1"/>
          </p:cNvSpPr>
          <p:nvPr>
            <p:ph idx="1"/>
          </p:nvPr>
        </p:nvSpPr>
        <p:spPr bwMode="auto">
          <a:xfrm>
            <a:off x="1024128" y="2084832"/>
            <a:ext cx="9720072" cy="221599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4183C4"/>
                </a:solidFill>
                <a:effectLst/>
                <a:latin typeface="Consolas" panose="020B0609020204030204" pitchFamily="49" charset="0"/>
              </a:rPr>
              <a:t>show_missings</a:t>
            </a:r>
            <a:r>
              <a:rPr kumimoji="0" lang="en-US" altLang="en-US" sz="2400" b="0" i="0" u="none" strike="noStrike" cap="none" normalizeH="0" baseline="0" dirty="0">
                <a:ln>
                  <a:noFill/>
                </a:ln>
                <a:solidFill>
                  <a:srgbClr val="4183C4"/>
                </a:solidFill>
                <a:effectLst/>
                <a:latin typeface="Consolas" panose="020B0609020204030204" pitchFamily="49" charset="0"/>
              </a:rPr>
              <a:t>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function</a:t>
            </a:r>
            <a:r>
              <a:rPr kumimoji="0" lang="en-US" altLang="en-US" sz="2400" b="0" i="0" u="none" strike="noStrike" cap="none" normalizeH="0" baseline="0" dirty="0">
                <a:ln>
                  <a:noFill/>
                </a:ln>
                <a:solidFill>
                  <a:srgbClr val="4183C4"/>
                </a:solidFill>
                <a:effectLst/>
                <a:latin typeface="Consolas" panose="020B0609020204030204" pitchFamily="49" charset="0"/>
              </a:rPr>
              <a:t>(df) {</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n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sum</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1" i="0" u="none" strike="noStrike" cap="none" normalizeH="0" baseline="0" dirty="0">
                <a:ln>
                  <a:noFill/>
                </a:ln>
                <a:solidFill>
                  <a:srgbClr val="007020"/>
                </a:solidFill>
                <a:effectLst/>
                <a:latin typeface="Consolas" panose="020B0609020204030204" pitchFamily="49" charset="0"/>
              </a:rPr>
              <a:t>is.na</a:t>
            </a:r>
            <a:r>
              <a:rPr kumimoji="0" lang="en-US" altLang="en-US" sz="2400" b="0" i="0" u="none" strike="noStrike" cap="none" normalizeH="0" baseline="0" dirty="0">
                <a:ln>
                  <a:noFill/>
                </a:ln>
                <a:solidFill>
                  <a:srgbClr val="4183C4"/>
                </a:solidFill>
                <a:effectLst/>
                <a:latin typeface="Consolas" panose="020B0609020204030204" pitchFamily="49" charset="0"/>
              </a:rPr>
              <a:t>(df))</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cat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"Missing values: "</a:t>
            </a:r>
            <a:r>
              <a:rPr kumimoji="0" lang="en-US" altLang="en-US" sz="2400" b="0" i="0" u="none" strike="noStrike" cap="none" normalizeH="0" baseline="0" dirty="0">
                <a:ln>
                  <a:noFill/>
                </a:ln>
                <a:solidFill>
                  <a:srgbClr val="4183C4"/>
                </a:solidFill>
                <a:effectLst/>
                <a:latin typeface="Consolas" panose="020B0609020204030204" pitchFamily="49" charset="0"/>
              </a:rPr>
              <a:t>, n, </a:t>
            </a:r>
            <a:r>
              <a:rPr kumimoji="0" lang="en-US" altLang="en-US" sz="2400" b="0" i="0" u="none" strike="noStrike" cap="none" normalizeH="0" baseline="0" dirty="0">
                <a:ln>
                  <a:noFill/>
                </a:ln>
                <a:solidFill>
                  <a:srgbClr val="4070A0"/>
                </a:solidFill>
                <a:effectLst/>
                <a:latin typeface="Consolas" panose="020B0609020204030204" pitchFamily="49" charset="0"/>
              </a:rPr>
              <a:t>"\n"</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err="1">
                <a:ln>
                  <a:noFill/>
                </a:ln>
                <a:solidFill>
                  <a:srgbClr val="902000"/>
                </a:solidFill>
                <a:effectLst/>
                <a:latin typeface="Consolas" panose="020B0609020204030204" pitchFamily="49" charset="0"/>
              </a:rPr>
              <a:t>sep</a:t>
            </a:r>
            <a:r>
              <a:rPr kumimoji="0" lang="en-US" altLang="en-US" sz="2400" b="0" i="0" u="none" strike="noStrike" cap="none" normalizeH="0" baseline="0" dirty="0">
                <a:ln>
                  <a:noFill/>
                </a:ln>
                <a:solidFill>
                  <a:srgbClr val="902000"/>
                </a:solidFill>
                <a:effectLst/>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70A0"/>
                </a:solidFill>
                <a:effectLst/>
                <a:latin typeface="Consolas" panose="020B0609020204030204" pitchFamily="49" charset="0"/>
              </a:rPr>
              <a: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nsolas" panose="020B0609020204030204" pitchFamily="49" charset="0"/>
              </a:rPr>
              <a:t>  invisible</a:t>
            </a:r>
            <a:r>
              <a:rPr kumimoji="0" lang="en-US" altLang="en-US" sz="2400" b="0" i="0" u="none" strike="noStrike" cap="none" normalizeH="0" baseline="0" dirty="0">
                <a:ln>
                  <a:noFill/>
                </a:ln>
                <a:solidFill>
                  <a:srgbClr val="4183C4"/>
                </a:solidFill>
                <a:effectLst/>
                <a:latin typeface="Consolas" panose="020B0609020204030204" pitchFamily="49" charset="0"/>
              </a:rPr>
              <a:t>(df)</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65B515A5-3CEF-40AC-BFFB-E8949E35AA84}"/>
              </a:ext>
            </a:extLst>
          </p:cNvPr>
          <p:cNvSpPr>
            <a:spLocks noChangeArrowheads="1"/>
          </p:cNvSpPr>
          <p:nvPr/>
        </p:nvSpPr>
        <p:spPr bwMode="auto">
          <a:xfrm>
            <a:off x="1024128" y="4588503"/>
            <a:ext cx="3738203" cy="73866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7020"/>
                </a:solidFill>
                <a:effectLst/>
                <a:latin typeface="Consolas" panose="020B0609020204030204" pitchFamily="49" charset="0"/>
              </a:rPr>
              <a:t>show_missings</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err="1">
                <a:ln>
                  <a:noFill/>
                </a:ln>
                <a:solidFill>
                  <a:srgbClr val="4183C4"/>
                </a:solidFill>
                <a:effectLst/>
                <a:latin typeface="Consolas" panose="020B0609020204030204" pitchFamily="49" charset="0"/>
              </a:rPr>
              <a:t>mtcars</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Missing values: 0</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120267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6D568-1E0E-4D30-B8E2-14357D40AF82}"/>
              </a:ext>
            </a:extLst>
          </p:cNvPr>
          <p:cNvSpPr>
            <a:spLocks noGrp="1"/>
          </p:cNvSpPr>
          <p:nvPr>
            <p:ph type="title"/>
          </p:nvPr>
        </p:nvSpPr>
        <p:spPr/>
        <p:txBody>
          <a:bodyPr/>
          <a:lstStyle/>
          <a:p>
            <a:r>
              <a:rPr lang="en-US" dirty="0"/>
              <a:t>Writing pipeable functions</a:t>
            </a:r>
          </a:p>
        </p:txBody>
      </p:sp>
      <p:sp>
        <p:nvSpPr>
          <p:cNvPr id="4" name="Rectangle 1">
            <a:extLst>
              <a:ext uri="{FF2B5EF4-FFF2-40B4-BE49-F238E27FC236}">
                <a16:creationId xmlns:a16="http://schemas.microsoft.com/office/drawing/2014/main" id="{E4A30A20-5864-450D-803C-8551B1E8AA8A}"/>
              </a:ext>
            </a:extLst>
          </p:cNvPr>
          <p:cNvSpPr>
            <a:spLocks noGrp="1" noChangeArrowheads="1"/>
          </p:cNvSpPr>
          <p:nvPr>
            <p:ph idx="1"/>
          </p:nvPr>
        </p:nvSpPr>
        <p:spPr bwMode="auto">
          <a:xfrm>
            <a:off x="1024128" y="2084832"/>
            <a:ext cx="4587794" cy="184665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x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show_missings</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err="1">
                <a:ln>
                  <a:noFill/>
                </a:ln>
                <a:solidFill>
                  <a:srgbClr val="4183C4"/>
                </a:solidFill>
                <a:effectLst/>
                <a:latin typeface="Consolas" panose="020B0609020204030204" pitchFamily="49" charset="0"/>
              </a:rPr>
              <a:t>mtcars</a:t>
            </a:r>
            <a:r>
              <a:rPr kumimoji="0" lang="en-US" altLang="en-US" sz="2400" b="0" i="0" u="none" strike="noStrike" cap="none" normalizeH="0" baseline="0" dirty="0">
                <a:ln>
                  <a:noFill/>
                </a:ln>
                <a:solidFill>
                  <a:srgbClr val="4183C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Missing values: 0</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nsolas" panose="020B0609020204030204" pitchFamily="49" charset="0"/>
              </a:rPr>
              <a:t>class</a:t>
            </a:r>
            <a:r>
              <a:rPr kumimoji="0" lang="en-US" altLang="en-US" sz="2400" b="0" i="0" u="none" strike="noStrike" cap="none" normalizeH="0" baseline="0" dirty="0">
                <a:ln>
                  <a:noFill/>
                </a:ln>
                <a:solidFill>
                  <a:srgbClr val="4183C4"/>
                </a:solidFill>
                <a:effectLst/>
                <a:latin typeface="Consolas" panose="020B0609020204030204" pitchFamily="49" charset="0"/>
              </a:rPr>
              <a:t>(x)</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a:t>
            </a:r>
            <a:r>
              <a:rPr kumimoji="0" lang="en-US" altLang="en-US" sz="2400" b="0" i="1" u="none" strike="noStrike" cap="none" normalizeH="0" baseline="0" dirty="0" err="1">
                <a:ln>
                  <a:noFill/>
                </a:ln>
                <a:solidFill>
                  <a:srgbClr val="60A0B0"/>
                </a:solidFill>
                <a:effectLst/>
                <a:latin typeface="Consolas" panose="020B0609020204030204" pitchFamily="49" charset="0"/>
              </a:rPr>
              <a:t>data.frame</a:t>
            </a:r>
            <a:r>
              <a:rPr kumimoji="0" lang="en-US" altLang="en-US" sz="2400" b="0" i="1" u="none" strike="noStrike" cap="none" normalizeH="0" baseline="0" dirty="0">
                <a:ln>
                  <a:noFill/>
                </a:ln>
                <a:solidFill>
                  <a:srgbClr val="60A0B0"/>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nsolas" panose="020B0609020204030204" pitchFamily="49" charset="0"/>
              </a:rPr>
              <a:t>dim</a:t>
            </a:r>
            <a:r>
              <a:rPr kumimoji="0" lang="en-US" altLang="en-US" sz="2400" b="0" i="0" u="none" strike="noStrike" cap="none" normalizeH="0" baseline="0" dirty="0">
                <a:ln>
                  <a:noFill/>
                </a:ln>
                <a:solidFill>
                  <a:srgbClr val="4183C4"/>
                </a:solidFill>
                <a:effectLst/>
                <a:latin typeface="Consolas" panose="020B0609020204030204" pitchFamily="49" charset="0"/>
              </a:rPr>
              <a:t>(x)</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0" i="1" u="none" strike="noStrike" cap="none" normalizeH="0" baseline="0" dirty="0">
                <a:ln>
                  <a:noFill/>
                </a:ln>
                <a:solidFill>
                  <a:srgbClr val="60A0B0"/>
                </a:solidFill>
                <a:effectLst/>
                <a:latin typeface="Consolas" panose="020B0609020204030204" pitchFamily="49" charset="0"/>
              </a:rPr>
              <a:t>#&gt; [1] 32 11</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E7C17D6B-5F61-43E9-8E57-511A8A41E0CE}"/>
              </a:ext>
            </a:extLst>
          </p:cNvPr>
          <p:cNvSpPr>
            <a:spLocks noChangeArrowheads="1"/>
          </p:cNvSpPr>
          <p:nvPr/>
        </p:nvSpPr>
        <p:spPr bwMode="auto">
          <a:xfrm>
            <a:off x="1024128" y="4323111"/>
            <a:ext cx="7816242" cy="221599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4183C4"/>
                </a:solidFill>
                <a:effectLst/>
                <a:latin typeface="Consolas" panose="020B0609020204030204" pitchFamily="49" charset="0"/>
              </a:rPr>
              <a:t>mtcars</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%&gt;%</a:t>
            </a:r>
            <a:r>
              <a:rPr kumimoji="0" lang="en-US" altLang="en-US" sz="24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4070A0"/>
                </a:solidFill>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show_missings</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%&gt;%</a:t>
            </a:r>
            <a:r>
              <a:rPr kumimoji="0" lang="en-US" altLang="en-US" sz="24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4070A0"/>
                </a:solidFill>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mutate</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902000"/>
                </a:solidFill>
                <a:effectLst/>
                <a:latin typeface="Consolas" panose="020B0609020204030204" pitchFamily="49" charset="0"/>
              </a:rPr>
              <a:t>mpg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ifelse</a:t>
            </a:r>
            <a:r>
              <a:rPr kumimoji="0" lang="en-US" altLang="en-US" sz="2400" b="0" i="0" u="none" strike="noStrike" cap="none" normalizeH="0" baseline="0" dirty="0">
                <a:ln>
                  <a:noFill/>
                </a:ln>
                <a:solidFill>
                  <a:srgbClr val="4183C4"/>
                </a:solidFill>
                <a:effectLst/>
                <a:latin typeface="Consolas" panose="020B0609020204030204" pitchFamily="49" charset="0"/>
              </a:rPr>
              <a:t>(mpg </a:t>
            </a:r>
            <a:r>
              <a:rPr kumimoji="0" lang="en-US" altLang="en-US" sz="2400" b="0" i="0" u="none" strike="noStrike" cap="none" normalizeH="0" baseline="0" dirty="0">
                <a:ln>
                  <a:noFill/>
                </a:ln>
                <a:solidFill>
                  <a:srgbClr val="666666"/>
                </a:solidFill>
                <a:effectLst/>
                <a:latin typeface="Consolas" panose="020B0609020204030204" pitchFamily="49" charset="0"/>
              </a:rPr>
              <a:t>&lt;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20</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007020"/>
                </a:solidFill>
                <a:effectLst/>
                <a:latin typeface="Consolas" panose="020B0609020204030204" pitchFamily="49" charset="0"/>
              </a:rPr>
              <a:t>NA</a:t>
            </a:r>
            <a:r>
              <a:rPr kumimoji="0" lang="en-US" altLang="en-US" sz="2400" b="0" i="0" u="none" strike="noStrike" cap="none" normalizeH="0" baseline="0" dirty="0">
                <a:ln>
                  <a:noFill/>
                </a:ln>
                <a:solidFill>
                  <a:srgbClr val="4183C4"/>
                </a:solidFill>
                <a:effectLst/>
                <a:latin typeface="Consolas" panose="020B0609020204030204" pitchFamily="49" charset="0"/>
              </a:rPr>
              <a:t>, mpg)) </a:t>
            </a:r>
            <a:r>
              <a:rPr kumimoji="0" lang="en-US" altLang="en-US" sz="2400" b="0" i="0" u="none" strike="noStrike" cap="none" normalizeH="0" baseline="0" dirty="0">
                <a:ln>
                  <a:noFill/>
                </a:ln>
                <a:solidFill>
                  <a:srgbClr val="666666"/>
                </a:solidFill>
                <a:effectLst/>
                <a:latin typeface="Consolas" panose="020B0609020204030204" pitchFamily="49" charset="0"/>
              </a:rPr>
              <a:t>%&gt;%</a:t>
            </a:r>
            <a:r>
              <a:rPr kumimoji="0" lang="en-US" altLang="en-US" sz="2400" b="0" i="0" u="none" strike="noStrike" cap="none" normalizeH="0" baseline="0" dirty="0">
                <a:ln>
                  <a:noFill/>
                </a:ln>
                <a:solidFill>
                  <a:srgbClr val="4070A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4070A0"/>
                </a:solidFill>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show_missings</a:t>
            </a:r>
            <a:r>
              <a:rPr kumimoji="0" lang="en-US" altLang="en-US" sz="2400" b="0" i="0" u="none" strike="noStrike" cap="none" normalizeH="0" baseline="0" dirty="0">
                <a:ln>
                  <a:noFill/>
                </a:ln>
                <a:solidFill>
                  <a:srgbClr val="4183C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Missing values: 0</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Missing values: 18</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994028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4A045-5AD9-4F13-93AF-D1D228F39CA0}"/>
              </a:ext>
            </a:extLst>
          </p:cNvPr>
          <p:cNvSpPr>
            <a:spLocks noGrp="1"/>
          </p:cNvSpPr>
          <p:nvPr>
            <p:ph type="title"/>
          </p:nvPr>
        </p:nvSpPr>
        <p:spPr/>
        <p:txBody>
          <a:bodyPr/>
          <a:lstStyle/>
          <a:p>
            <a:r>
              <a:rPr lang="en-US" dirty="0"/>
              <a:t>Environment</a:t>
            </a:r>
          </a:p>
        </p:txBody>
      </p:sp>
      <p:sp>
        <p:nvSpPr>
          <p:cNvPr id="4" name="Rectangle 1">
            <a:extLst>
              <a:ext uri="{FF2B5EF4-FFF2-40B4-BE49-F238E27FC236}">
                <a16:creationId xmlns:a16="http://schemas.microsoft.com/office/drawing/2014/main" id="{16E5E660-73B4-4D9B-8698-FA5F56CDCA13}"/>
              </a:ext>
            </a:extLst>
          </p:cNvPr>
          <p:cNvSpPr>
            <a:spLocks noGrp="1" noChangeArrowheads="1"/>
          </p:cNvSpPr>
          <p:nvPr>
            <p:ph idx="1"/>
          </p:nvPr>
        </p:nvSpPr>
        <p:spPr bwMode="auto">
          <a:xfrm>
            <a:off x="1024128" y="1715500"/>
            <a:ext cx="9720072" cy="110799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f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function</a:t>
            </a:r>
            <a:r>
              <a:rPr kumimoji="0" lang="en-US" altLang="en-US" sz="2400" b="0" i="0" u="none" strike="noStrike" cap="none" normalizeH="0" baseline="0" dirty="0">
                <a:ln>
                  <a:noFill/>
                </a:ln>
                <a:solidFill>
                  <a:srgbClr val="4183C4"/>
                </a:solidFill>
                <a:effectLst/>
                <a:latin typeface="Consolas" panose="020B0609020204030204" pitchFamily="49" charset="0"/>
              </a:rPr>
              <a:t>(x) {</a:t>
            </a:r>
            <a:r>
              <a:rPr kumimoji="0" lang="en-US" altLang="en-US" sz="2400" b="0" i="0" u="none" strike="noStrike" cap="none" normalizeH="0" baseline="0" dirty="0">
                <a:ln>
                  <a:noFill/>
                </a:ln>
                <a:solidFill>
                  <a:srgbClr val="333333"/>
                </a:solidFill>
                <a:effectLst/>
                <a:latin typeface="Consolas" panose="020B0609020204030204" pitchFamily="49" charset="0"/>
              </a:rPr>
              <a:t> </a:t>
            </a:r>
            <a:endParaRPr lang="en-US" altLang="en-US" sz="24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x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y</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grpSp>
        <p:nvGrpSpPr>
          <p:cNvPr id="12" name="Group 11">
            <a:extLst>
              <a:ext uri="{FF2B5EF4-FFF2-40B4-BE49-F238E27FC236}">
                <a16:creationId xmlns:a16="http://schemas.microsoft.com/office/drawing/2014/main" id="{580E97F9-D0CE-4B9C-899A-C2C2BAB9E920}"/>
              </a:ext>
            </a:extLst>
          </p:cNvPr>
          <p:cNvGrpSpPr/>
          <p:nvPr/>
        </p:nvGrpSpPr>
        <p:grpSpPr>
          <a:xfrm>
            <a:off x="2476500" y="2084832"/>
            <a:ext cx="1638300" cy="1770699"/>
            <a:chOff x="2476500" y="2084832"/>
            <a:chExt cx="1638300" cy="1770699"/>
          </a:xfrm>
        </p:grpSpPr>
        <p:sp>
          <p:nvSpPr>
            <p:cNvPr id="5" name="Oval 4">
              <a:extLst>
                <a:ext uri="{FF2B5EF4-FFF2-40B4-BE49-F238E27FC236}">
                  <a16:creationId xmlns:a16="http://schemas.microsoft.com/office/drawing/2014/main" id="{3F49FD57-A05D-48EE-A357-EC54D16F8341}"/>
                </a:ext>
              </a:extLst>
            </p:cNvPr>
            <p:cNvSpPr/>
            <p:nvPr/>
          </p:nvSpPr>
          <p:spPr>
            <a:xfrm>
              <a:off x="2476500" y="2084832"/>
              <a:ext cx="419100" cy="410718"/>
            </a:xfrm>
            <a:prstGeom prst="ellipse">
              <a:avLst/>
            </a:prstGeom>
            <a:noFill/>
            <a:ln w="571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F2057B12-7555-4106-8E53-35D06BBFCE57}"/>
                </a:ext>
              </a:extLst>
            </p:cNvPr>
            <p:cNvCxnSpPr>
              <a:cxnSpLocks/>
              <a:stCxn id="5" idx="5"/>
            </p:cNvCxnSpPr>
            <p:nvPr/>
          </p:nvCxnSpPr>
          <p:spPr>
            <a:xfrm>
              <a:off x="2834224" y="2435402"/>
              <a:ext cx="766226" cy="757426"/>
            </a:xfrm>
            <a:prstGeom prst="straightConnector1">
              <a:avLst/>
            </a:prstGeom>
            <a:ln w="5715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FCD303F-BB30-470B-89D7-1C45CE3A66BD}"/>
                </a:ext>
              </a:extLst>
            </p:cNvPr>
            <p:cNvSpPr txBox="1"/>
            <p:nvPr/>
          </p:nvSpPr>
          <p:spPr>
            <a:xfrm>
              <a:off x="3409950" y="2932201"/>
              <a:ext cx="704850" cy="923330"/>
            </a:xfrm>
            <a:prstGeom prst="rect">
              <a:avLst/>
            </a:prstGeom>
            <a:noFill/>
          </p:spPr>
          <p:txBody>
            <a:bodyPr wrap="square" rtlCol="0">
              <a:spAutoFit/>
            </a:bodyPr>
            <a:lstStyle/>
            <a:p>
              <a:pPr algn="ctr"/>
              <a:r>
                <a:rPr lang="en-US" sz="5400" dirty="0">
                  <a:solidFill>
                    <a:schemeClr val="accent3">
                      <a:lumMod val="60000"/>
                      <a:lumOff val="40000"/>
                    </a:schemeClr>
                  </a:solidFill>
                  <a:latin typeface="Consolas" panose="020B0609020204030204" pitchFamily="49" charset="0"/>
                </a:rPr>
                <a:t>?</a:t>
              </a:r>
            </a:p>
          </p:txBody>
        </p:sp>
      </p:grpSp>
      <p:pic>
        <p:nvPicPr>
          <p:cNvPr id="37891" name="Picture 3">
            <a:extLst>
              <a:ext uri="{FF2B5EF4-FFF2-40B4-BE49-F238E27FC236}">
                <a16:creationId xmlns:a16="http://schemas.microsoft.com/office/drawing/2014/main" id="{ED82A1F0-20BE-411B-9EF6-113765A4A0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150" y="3174066"/>
            <a:ext cx="9925050" cy="2429570"/>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65CF900D-AED1-4400-909C-919AA60EF923}"/>
              </a:ext>
            </a:extLst>
          </p:cNvPr>
          <p:cNvSpPr/>
          <p:nvPr/>
        </p:nvSpPr>
        <p:spPr>
          <a:xfrm>
            <a:off x="8081582" y="5769540"/>
            <a:ext cx="2835841" cy="584775"/>
          </a:xfrm>
          <a:prstGeom prst="rect">
            <a:avLst/>
          </a:prstGeom>
        </p:spPr>
        <p:txBody>
          <a:bodyPr wrap="none">
            <a:spAutoFit/>
          </a:bodyPr>
          <a:lstStyle/>
          <a:p>
            <a:r>
              <a:rPr lang="en-US" sz="3200" b="1" dirty="0">
                <a:solidFill>
                  <a:srgbClr val="76D6FF"/>
                </a:solidFill>
              </a:rPr>
              <a:t>lexical scoping</a:t>
            </a:r>
            <a:r>
              <a:rPr lang="en-US" sz="3200" dirty="0">
                <a:solidFill>
                  <a:srgbClr val="76D6FF"/>
                </a:solidFill>
              </a:rPr>
              <a:t> </a:t>
            </a:r>
          </a:p>
        </p:txBody>
      </p:sp>
    </p:spTree>
    <p:extLst>
      <p:ext uri="{BB962C8B-B14F-4D97-AF65-F5344CB8AC3E}">
        <p14:creationId xmlns:p14="http://schemas.microsoft.com/office/powerpoint/2010/main" val="1618685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89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B83D8-8093-41D5-BB02-15E39C85E18A}"/>
              </a:ext>
            </a:extLst>
          </p:cNvPr>
          <p:cNvSpPr>
            <a:spLocks noGrp="1"/>
          </p:cNvSpPr>
          <p:nvPr>
            <p:ph type="title"/>
          </p:nvPr>
        </p:nvSpPr>
        <p:spPr/>
        <p:txBody>
          <a:bodyPr/>
          <a:lstStyle/>
          <a:p>
            <a:r>
              <a:rPr lang="en-US" dirty="0"/>
              <a:t>Environment</a:t>
            </a:r>
          </a:p>
        </p:txBody>
      </p:sp>
      <p:sp>
        <p:nvSpPr>
          <p:cNvPr id="4" name="Rectangle 1">
            <a:extLst>
              <a:ext uri="{FF2B5EF4-FFF2-40B4-BE49-F238E27FC236}">
                <a16:creationId xmlns:a16="http://schemas.microsoft.com/office/drawing/2014/main" id="{F0E5F2D4-D82D-4F58-9585-FDB7E037D301}"/>
              </a:ext>
            </a:extLst>
          </p:cNvPr>
          <p:cNvSpPr>
            <a:spLocks noGrp="1" noChangeArrowheads="1"/>
          </p:cNvSpPr>
          <p:nvPr>
            <p:ph idx="1"/>
          </p:nvPr>
        </p:nvSpPr>
        <p:spPr bwMode="auto">
          <a:xfrm>
            <a:off x="1024128" y="2084832"/>
            <a:ext cx="9720072" cy="258532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y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100</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nsolas" panose="020B0609020204030204" pitchFamily="49" charset="0"/>
              </a:rPr>
              <a:t>f</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10</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110</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4183C4"/>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y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1000</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nsolas" panose="020B0609020204030204" pitchFamily="49" charset="0"/>
              </a:rPr>
              <a:t>f</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10</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1010</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75097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CD2A7-2AB7-4189-93BA-F568E608E333}"/>
              </a:ext>
            </a:extLst>
          </p:cNvPr>
          <p:cNvSpPr>
            <a:spLocks noGrp="1"/>
          </p:cNvSpPr>
          <p:nvPr>
            <p:ph type="title"/>
          </p:nvPr>
        </p:nvSpPr>
        <p:spPr/>
        <p:txBody>
          <a:bodyPr/>
          <a:lstStyle/>
          <a:p>
            <a:r>
              <a:rPr lang="en-US" dirty="0"/>
              <a:t>Doing something devious</a:t>
            </a:r>
          </a:p>
        </p:txBody>
      </p:sp>
      <p:sp>
        <p:nvSpPr>
          <p:cNvPr id="4" name="Rectangle 1">
            <a:extLst>
              <a:ext uri="{FF2B5EF4-FFF2-40B4-BE49-F238E27FC236}">
                <a16:creationId xmlns:a16="http://schemas.microsoft.com/office/drawing/2014/main" id="{2FA9ED0E-0CB6-4B09-BFFD-DEDBC842AFA6}"/>
              </a:ext>
            </a:extLst>
          </p:cNvPr>
          <p:cNvSpPr>
            <a:spLocks noGrp="1" noChangeArrowheads="1"/>
          </p:cNvSpPr>
          <p:nvPr>
            <p:ph idx="1"/>
          </p:nvPr>
        </p:nvSpPr>
        <p:spPr bwMode="auto">
          <a:xfrm>
            <a:off x="998451" y="2084832"/>
            <a:ext cx="5097549" cy="443198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070A0"/>
                </a:solidFill>
                <a:effectLst/>
                <a:latin typeface="Consolas" panose="020B0609020204030204" pitchFamily="49" charset="0"/>
              </a:rPr>
              <a:t>`</a:t>
            </a:r>
            <a:r>
              <a:rPr kumimoji="0" lang="en-US" altLang="en-US" sz="2400" b="0" i="0" u="none" strike="noStrike" cap="none" normalizeH="0" baseline="0" dirty="0">
                <a:ln>
                  <a:noFill/>
                </a:ln>
                <a:solidFill>
                  <a:srgbClr val="902000"/>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a:t>
            </a:r>
            <a:r>
              <a:rPr kumimoji="0" lang="en-US" altLang="en-US" sz="2400" b="0" i="0" u="none" strike="noStrike" cap="none" normalizeH="0" baseline="0" dirty="0">
                <a:ln>
                  <a:noFill/>
                </a:ln>
                <a:solidFill>
                  <a:srgbClr val="4183C4"/>
                </a:solidFill>
                <a:effectLst/>
                <a:latin typeface="Consolas" panose="020B0609020204030204" pitchFamily="49" charset="0"/>
              </a:rPr>
              <a:t>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function</a:t>
            </a:r>
            <a:r>
              <a:rPr kumimoji="0" lang="en-US" altLang="en-US" sz="2400" b="0" i="0" u="none" strike="noStrike" cap="none" normalizeH="0" baseline="0" dirty="0">
                <a:ln>
                  <a:noFill/>
                </a:ln>
                <a:solidFill>
                  <a:srgbClr val="4183C4"/>
                </a:solidFill>
                <a:effectLst/>
                <a:latin typeface="Consolas" panose="020B0609020204030204" pitchFamily="49" charset="0"/>
              </a:rPr>
              <a:t>(x, y) {</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if</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1" i="0" u="none" strike="noStrike" cap="none" normalizeH="0" baseline="0" dirty="0" err="1">
                <a:ln>
                  <a:noFill/>
                </a:ln>
                <a:solidFill>
                  <a:srgbClr val="007020"/>
                </a:solidFill>
                <a:effectLst/>
                <a:latin typeface="Consolas" panose="020B0609020204030204" pitchFamily="49" charset="0"/>
              </a:rPr>
              <a:t>runif</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1</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0.1</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sum</a:t>
            </a:r>
            <a:r>
              <a:rPr kumimoji="0" lang="en-US" altLang="en-US" sz="2400" b="0" i="0" u="none" strike="noStrike" cap="none" normalizeH="0" baseline="0" dirty="0">
                <a:ln>
                  <a:noFill/>
                </a:ln>
                <a:solidFill>
                  <a:srgbClr val="4183C4"/>
                </a:solidFill>
                <a:effectLst/>
                <a:latin typeface="Consolas" panose="020B0609020204030204" pitchFamily="49" charset="0"/>
              </a:rPr>
              <a:t>(x, y)</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else</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sum</a:t>
            </a:r>
            <a:r>
              <a:rPr kumimoji="0" lang="en-US" altLang="en-US" sz="2400" b="0" i="0" u="none" strike="noStrike" cap="none" normalizeH="0" baseline="0" dirty="0">
                <a:ln>
                  <a:noFill/>
                </a:ln>
                <a:solidFill>
                  <a:srgbClr val="4183C4"/>
                </a:solidFill>
                <a:effectLst/>
                <a:latin typeface="Consolas" panose="020B0609020204030204" pitchFamily="49" charset="0"/>
              </a:rPr>
              <a:t>(x, y)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1.1</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nsolas" panose="020B0609020204030204" pitchFamily="49" charset="0"/>
              </a:rPr>
              <a:t>table</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1" i="0" u="none" strike="noStrike" cap="none" normalizeH="0" baseline="0" dirty="0">
                <a:ln>
                  <a:noFill/>
                </a:ln>
                <a:solidFill>
                  <a:srgbClr val="007020"/>
                </a:solidFill>
                <a:effectLst/>
                <a:latin typeface="Consolas" panose="020B0609020204030204" pitchFamily="49" charset="0"/>
              </a:rPr>
              <a:t>replicate</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1000</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1</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2</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3 3.3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100 900</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nsolas" panose="020B0609020204030204" pitchFamily="49" charset="0"/>
              </a:rPr>
              <a:t>rm</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a:t>
            </a:r>
            <a:r>
              <a:rPr kumimoji="0" lang="en-US" altLang="en-US" sz="2400" b="0" i="0" u="none" strike="noStrike" cap="none" normalizeH="0" baseline="0" dirty="0">
                <a:ln>
                  <a:noFill/>
                </a:ln>
                <a:solidFill>
                  <a:srgbClr val="902000"/>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47671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D1370-AA07-48BD-9B8F-55A07D11DA9C}"/>
              </a:ext>
            </a:extLst>
          </p:cNvPr>
          <p:cNvSpPr>
            <a:spLocks noGrp="1"/>
          </p:cNvSpPr>
          <p:nvPr>
            <p:ph type="title"/>
          </p:nvPr>
        </p:nvSpPr>
        <p:spPr/>
        <p:txBody>
          <a:bodyPr/>
          <a:lstStyle/>
          <a:p>
            <a:r>
              <a:rPr lang="en-US" dirty="0"/>
              <a:t>When should you write a function?</a:t>
            </a:r>
          </a:p>
        </p:txBody>
      </p:sp>
      <p:sp>
        <p:nvSpPr>
          <p:cNvPr id="4" name="Rectangle 1">
            <a:extLst>
              <a:ext uri="{FF2B5EF4-FFF2-40B4-BE49-F238E27FC236}">
                <a16:creationId xmlns:a16="http://schemas.microsoft.com/office/drawing/2014/main" id="{7482E005-4255-458A-A493-E94973512DDE}"/>
              </a:ext>
            </a:extLst>
          </p:cNvPr>
          <p:cNvSpPr>
            <a:spLocks noChangeArrowheads="1"/>
          </p:cNvSpPr>
          <p:nvPr/>
        </p:nvSpPr>
        <p:spPr bwMode="auto">
          <a:xfrm>
            <a:off x="1024128" y="2187846"/>
            <a:ext cx="9720072" cy="258532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rescale01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function</a:t>
            </a:r>
            <a:r>
              <a:rPr kumimoji="0" lang="en-US" altLang="en-US" sz="2400" b="0" i="0" u="none" strike="noStrike" cap="none" normalizeH="0" baseline="0" dirty="0">
                <a:ln>
                  <a:noFill/>
                </a:ln>
                <a:solidFill>
                  <a:srgbClr val="4183C4"/>
                </a:solidFill>
                <a:effectLst/>
                <a:latin typeface="Consolas" panose="020B0609020204030204" pitchFamily="49" charset="0"/>
              </a:rPr>
              <a:t>(x) {</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0" i="0" u="none" strike="noStrike" cap="none" normalizeH="0" baseline="0" dirty="0" err="1">
                <a:ln>
                  <a:noFill/>
                </a:ln>
                <a:solidFill>
                  <a:srgbClr val="4183C4"/>
                </a:solidFill>
                <a:effectLst/>
                <a:latin typeface="Consolas" panose="020B0609020204030204" pitchFamily="49" charset="0"/>
              </a:rPr>
              <a:t>rng</a:t>
            </a:r>
            <a:r>
              <a:rPr kumimoji="0" lang="en-US" altLang="en-US" sz="2400" b="0" i="0" u="none" strike="noStrike" cap="none" normalizeH="0" baseline="0" dirty="0">
                <a:ln>
                  <a:noFill/>
                </a:ln>
                <a:solidFill>
                  <a:srgbClr val="4183C4"/>
                </a:solidFill>
                <a:effectLst/>
                <a:latin typeface="Consolas" panose="020B0609020204030204" pitchFamily="49" charset="0"/>
              </a:rPr>
              <a:t>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range</a:t>
            </a:r>
            <a:r>
              <a:rPr kumimoji="0" lang="en-US" altLang="en-US" sz="2400" b="0" i="0" u="none" strike="noStrike" cap="none" normalizeH="0" baseline="0" dirty="0">
                <a:ln>
                  <a:noFill/>
                </a:ln>
                <a:solidFill>
                  <a:srgbClr val="4183C4"/>
                </a:solidFill>
                <a:effectLst/>
                <a:latin typeface="Consolas" panose="020B0609020204030204" pitchFamily="49" charset="0"/>
              </a:rPr>
              <a:t>(x, </a:t>
            </a:r>
            <a:r>
              <a:rPr kumimoji="0" lang="en-US" altLang="en-US" sz="2400" b="0" i="0" u="none" strike="noStrike" cap="none" normalizeH="0" baseline="0" dirty="0">
                <a:ln>
                  <a:noFill/>
                </a:ln>
                <a:solidFill>
                  <a:srgbClr val="902000"/>
                </a:solidFill>
                <a:effectLst/>
                <a:latin typeface="Consolas" panose="020B0609020204030204" pitchFamily="49" charset="0"/>
              </a:rPr>
              <a:t>na.rm =</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007020"/>
                </a:solidFill>
                <a:effectLst/>
                <a:latin typeface="Consolas" panose="020B0609020204030204" pitchFamily="49" charset="0"/>
              </a:rPr>
              <a:t>TRUE</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(x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err="1">
                <a:ln>
                  <a:noFill/>
                </a:ln>
                <a:solidFill>
                  <a:srgbClr val="4183C4"/>
                </a:solidFill>
                <a:effectLst/>
                <a:latin typeface="Consolas" panose="020B0609020204030204" pitchFamily="49" charset="0"/>
              </a:rPr>
              <a:t>rng</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1</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err="1">
                <a:ln>
                  <a:noFill/>
                </a:ln>
                <a:solidFill>
                  <a:srgbClr val="4183C4"/>
                </a:solidFill>
                <a:effectLst/>
                <a:latin typeface="Consolas" panose="020B0609020204030204" pitchFamily="49" charset="0"/>
              </a:rPr>
              <a:t>rng</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2</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0" i="0" u="none" strike="noStrike" cap="none" normalizeH="0" baseline="0" dirty="0" err="1">
                <a:ln>
                  <a:noFill/>
                </a:ln>
                <a:solidFill>
                  <a:srgbClr val="4183C4"/>
                </a:solidFill>
                <a:effectLst/>
                <a:latin typeface="Consolas" panose="020B0609020204030204" pitchFamily="49" charset="0"/>
              </a:rPr>
              <a:t>rng</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1</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nsolas" panose="020B0609020204030204" pitchFamily="49" charset="0"/>
              </a:rPr>
              <a:t>rescale01</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1" i="0" u="none" strike="noStrike" cap="none" normalizeH="0" baseline="0" dirty="0">
                <a:ln>
                  <a:noFill/>
                </a:ln>
                <a:solidFill>
                  <a:srgbClr val="007020"/>
                </a:solidFill>
                <a:effectLst/>
                <a:latin typeface="Consolas" panose="020B0609020204030204" pitchFamily="49" charset="0"/>
              </a:rPr>
              <a:t>c</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0</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5</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10</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0.0 0.5 1.0</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21849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0AAE-F0EA-4C3D-96A6-96D35EFEA1FD}"/>
              </a:ext>
            </a:extLst>
          </p:cNvPr>
          <p:cNvSpPr>
            <a:spLocks noGrp="1"/>
          </p:cNvSpPr>
          <p:nvPr>
            <p:ph type="title"/>
          </p:nvPr>
        </p:nvSpPr>
        <p:spPr/>
        <p:txBody>
          <a:bodyPr/>
          <a:lstStyle/>
          <a:p>
            <a:r>
              <a:rPr lang="en-US" dirty="0"/>
              <a:t>When should you write a function?</a:t>
            </a:r>
          </a:p>
        </p:txBody>
      </p:sp>
      <p:sp>
        <p:nvSpPr>
          <p:cNvPr id="3" name="Content Placeholder 2">
            <a:extLst>
              <a:ext uri="{FF2B5EF4-FFF2-40B4-BE49-F238E27FC236}">
                <a16:creationId xmlns:a16="http://schemas.microsoft.com/office/drawing/2014/main" id="{68D98849-6BBA-4C12-A30A-AF9DE1A83F51}"/>
              </a:ext>
            </a:extLst>
          </p:cNvPr>
          <p:cNvSpPr>
            <a:spLocks noGrp="1"/>
          </p:cNvSpPr>
          <p:nvPr>
            <p:ph idx="1"/>
          </p:nvPr>
        </p:nvSpPr>
        <p:spPr/>
        <p:txBody>
          <a:bodyPr/>
          <a:lstStyle/>
          <a:p>
            <a:pPr marL="457200" indent="-457200">
              <a:buFont typeface="+mj-lt"/>
              <a:buAutoNum type="arabicPeriod"/>
            </a:pPr>
            <a:r>
              <a:rPr lang="en-US" sz="2400" dirty="0"/>
              <a:t>You need to pick a </a:t>
            </a:r>
            <a:r>
              <a:rPr lang="en-US" sz="2400" b="1" dirty="0">
                <a:solidFill>
                  <a:schemeClr val="accent1"/>
                </a:solidFill>
              </a:rPr>
              <a:t>name</a:t>
            </a:r>
            <a:r>
              <a:rPr lang="en-US" sz="2400" dirty="0"/>
              <a:t> for the function. </a:t>
            </a:r>
          </a:p>
          <a:p>
            <a:pPr marL="457200" indent="-457200">
              <a:buFont typeface="+mj-lt"/>
              <a:buAutoNum type="arabicPeriod"/>
            </a:pPr>
            <a:r>
              <a:rPr lang="en-US" sz="2400" dirty="0"/>
              <a:t>You list the inputs, or </a:t>
            </a:r>
            <a:r>
              <a:rPr lang="en-US" sz="2400" b="1" dirty="0">
                <a:solidFill>
                  <a:schemeClr val="accent1"/>
                </a:solidFill>
              </a:rPr>
              <a:t>arguments</a:t>
            </a:r>
            <a:r>
              <a:rPr lang="en-US" sz="2400" dirty="0"/>
              <a:t>, to the function inside function. </a:t>
            </a:r>
          </a:p>
          <a:p>
            <a:pPr marL="457200" indent="-457200">
              <a:lnSpc>
                <a:spcPct val="150000"/>
              </a:lnSpc>
              <a:buFont typeface="+mj-lt"/>
              <a:buAutoNum type="arabicPeriod"/>
            </a:pPr>
            <a:r>
              <a:rPr lang="en-US" sz="2400" dirty="0"/>
              <a:t>You place the code you have developed in </a:t>
            </a:r>
            <a:r>
              <a:rPr lang="en-US" sz="2400" b="1" dirty="0">
                <a:solidFill>
                  <a:schemeClr val="accent1"/>
                </a:solidFill>
              </a:rPr>
              <a:t>body</a:t>
            </a:r>
            <a:r>
              <a:rPr lang="en-US" sz="2400" dirty="0"/>
              <a:t> of the function, </a:t>
            </a:r>
          </a:p>
          <a:p>
            <a:pPr marL="1028700" lvl="1" indent="-571500">
              <a:lnSpc>
                <a:spcPct val="150000"/>
              </a:lnSpc>
              <a:buFont typeface="Courier New" panose="02070309020205020404" pitchFamily="49" charset="0"/>
              <a:buChar char="o"/>
            </a:pPr>
            <a:r>
              <a:rPr lang="en-US" sz="2200" dirty="0"/>
              <a:t>a </a:t>
            </a:r>
            <a:r>
              <a:rPr lang="en-US" sz="2200" dirty="0">
                <a:latin typeface="Consolas" panose="020B0609020204030204" pitchFamily="49" charset="0"/>
              </a:rPr>
              <a:t>{</a:t>
            </a:r>
            <a:r>
              <a:rPr lang="en-US" sz="2200" dirty="0"/>
              <a:t> block that immediately follows </a:t>
            </a:r>
            <a:r>
              <a:rPr lang="en-US" sz="2200" dirty="0">
                <a:latin typeface="Consolas" panose="020B0609020204030204" pitchFamily="49" charset="0"/>
              </a:rPr>
              <a:t>function(...)</a:t>
            </a:r>
            <a:r>
              <a:rPr lang="en-US" sz="2200" dirty="0"/>
              <a:t>.</a:t>
            </a:r>
          </a:p>
          <a:p>
            <a:pPr marL="457200" indent="-457200">
              <a:buFont typeface="+mj-lt"/>
              <a:buAutoNum type="arabicPeriod"/>
            </a:pPr>
            <a:endParaRPr lang="en-US" dirty="0"/>
          </a:p>
        </p:txBody>
      </p:sp>
    </p:spTree>
    <p:extLst>
      <p:ext uri="{BB962C8B-B14F-4D97-AF65-F5344CB8AC3E}">
        <p14:creationId xmlns:p14="http://schemas.microsoft.com/office/powerpoint/2010/main" val="1134312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7DBD9-7D78-4D1B-BAFC-D7A9C77368A6}"/>
              </a:ext>
            </a:extLst>
          </p:cNvPr>
          <p:cNvSpPr>
            <a:spLocks noGrp="1"/>
          </p:cNvSpPr>
          <p:nvPr>
            <p:ph type="title"/>
          </p:nvPr>
        </p:nvSpPr>
        <p:spPr/>
        <p:txBody>
          <a:bodyPr/>
          <a:lstStyle/>
          <a:p>
            <a:r>
              <a:rPr lang="en-US" dirty="0"/>
              <a:t>It’s important to test your function</a:t>
            </a:r>
          </a:p>
        </p:txBody>
      </p:sp>
      <p:sp>
        <p:nvSpPr>
          <p:cNvPr id="4" name="Rectangle 1">
            <a:extLst>
              <a:ext uri="{FF2B5EF4-FFF2-40B4-BE49-F238E27FC236}">
                <a16:creationId xmlns:a16="http://schemas.microsoft.com/office/drawing/2014/main" id="{0E6B4A49-D1CF-450C-A1C4-25E58D831317}"/>
              </a:ext>
            </a:extLst>
          </p:cNvPr>
          <p:cNvSpPr>
            <a:spLocks noChangeArrowheads="1"/>
          </p:cNvSpPr>
          <p:nvPr/>
        </p:nvSpPr>
        <p:spPr bwMode="auto">
          <a:xfrm>
            <a:off x="1024128" y="1746118"/>
            <a:ext cx="9720072" cy="215475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nsolas" panose="020B0609020204030204" pitchFamily="49" charset="0"/>
              </a:rPr>
              <a:t>rescale01</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1" i="0" u="none" strike="noStrike" cap="none" normalizeH="0" baseline="0" dirty="0">
                <a:ln>
                  <a:noFill/>
                </a:ln>
                <a:solidFill>
                  <a:srgbClr val="007020"/>
                </a:solidFill>
                <a:effectLst/>
                <a:latin typeface="Consolas" panose="020B0609020204030204" pitchFamily="49" charset="0"/>
              </a:rPr>
              <a:t>c</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10</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0</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10</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0.0 0.5 1.0</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nsolas" panose="020B0609020204030204" pitchFamily="49" charset="0"/>
              </a:rPr>
              <a:t>rescale01</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1" i="0" u="none" strike="noStrike" cap="none" normalizeH="0" baseline="0" dirty="0">
                <a:ln>
                  <a:noFill/>
                </a:ln>
                <a:solidFill>
                  <a:srgbClr val="007020"/>
                </a:solidFill>
                <a:effectLst/>
                <a:latin typeface="Consolas" panose="020B0609020204030204" pitchFamily="49" charset="0"/>
              </a:rPr>
              <a:t>c</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1</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2</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3</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007020"/>
                </a:solidFill>
                <a:effectLst/>
                <a:latin typeface="Consolas" panose="020B0609020204030204" pitchFamily="49" charset="0"/>
              </a:rPr>
              <a:t>NA</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5</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0.00 0.25 0.50 NA 1.00</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EBCD3B45-6B53-4A16-906F-1CCD259424B3}"/>
              </a:ext>
            </a:extLst>
          </p:cNvPr>
          <p:cNvSpPr/>
          <p:nvPr/>
        </p:nvSpPr>
        <p:spPr>
          <a:xfrm>
            <a:off x="6344149" y="5511284"/>
            <a:ext cx="4400051" cy="461665"/>
          </a:xfrm>
          <a:prstGeom prst="rect">
            <a:avLst/>
          </a:prstGeom>
        </p:spPr>
        <p:txBody>
          <a:bodyPr wrap="none">
            <a:spAutoFit/>
          </a:bodyPr>
          <a:lstStyle/>
          <a:p>
            <a:r>
              <a:rPr lang="en-US" sz="2400" dirty="0"/>
              <a:t> </a:t>
            </a:r>
            <a:r>
              <a:rPr lang="en-US" sz="2400" dirty="0">
                <a:hlinkClick r:id="rId3"/>
              </a:rPr>
              <a:t>http://r-pkgs.had.co.nz/tests.html</a:t>
            </a:r>
            <a:r>
              <a:rPr lang="en-US" sz="2400" dirty="0"/>
              <a:t>.</a:t>
            </a:r>
          </a:p>
        </p:txBody>
      </p:sp>
    </p:spTree>
    <p:extLst>
      <p:ext uri="{BB962C8B-B14F-4D97-AF65-F5344CB8AC3E}">
        <p14:creationId xmlns:p14="http://schemas.microsoft.com/office/powerpoint/2010/main" val="3139333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9F15C-7A7F-4136-A79C-4FFE8A898891}"/>
              </a:ext>
            </a:extLst>
          </p:cNvPr>
          <p:cNvSpPr>
            <a:spLocks noGrp="1"/>
          </p:cNvSpPr>
          <p:nvPr>
            <p:ph type="title"/>
          </p:nvPr>
        </p:nvSpPr>
        <p:spPr/>
        <p:txBody>
          <a:bodyPr/>
          <a:lstStyle/>
          <a:p>
            <a:r>
              <a:rPr lang="en-US" dirty="0"/>
              <a:t>Rewriting the original example</a:t>
            </a:r>
          </a:p>
        </p:txBody>
      </p:sp>
      <p:sp>
        <p:nvSpPr>
          <p:cNvPr id="4" name="Rectangle 1">
            <a:extLst>
              <a:ext uri="{FF2B5EF4-FFF2-40B4-BE49-F238E27FC236}">
                <a16:creationId xmlns:a16="http://schemas.microsoft.com/office/drawing/2014/main" id="{06DACADD-0216-4742-A2BD-86EABB1867CD}"/>
              </a:ext>
            </a:extLst>
          </p:cNvPr>
          <p:cNvSpPr>
            <a:spLocks noChangeArrowheads="1"/>
          </p:cNvSpPr>
          <p:nvPr/>
        </p:nvSpPr>
        <p:spPr bwMode="auto">
          <a:xfrm>
            <a:off x="1024128" y="2084832"/>
            <a:ext cx="9720072" cy="147732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4183C4"/>
                </a:solidFill>
                <a:effectLst/>
                <a:latin typeface="Consolas" panose="020B0609020204030204" pitchFamily="49" charset="0"/>
              </a:rPr>
              <a:t>df</a:t>
            </a:r>
            <a:r>
              <a:rPr kumimoji="0" lang="en-US" altLang="en-US" sz="2400" b="0" i="0" u="none" strike="noStrike" cap="none" normalizeH="0" baseline="0" dirty="0" err="1">
                <a:ln>
                  <a:noFill/>
                </a:ln>
                <a:solidFill>
                  <a:srgbClr val="666666"/>
                </a:solidFill>
                <a:effectLst/>
                <a:latin typeface="Consolas" panose="020B0609020204030204" pitchFamily="49" charset="0"/>
              </a:rPr>
              <a:t>$</a:t>
            </a:r>
            <a:r>
              <a:rPr kumimoji="0" lang="en-US" altLang="en-US" sz="2400" b="0" i="0" u="none" strike="noStrike" cap="none" normalizeH="0" baseline="0" dirty="0" err="1">
                <a:ln>
                  <a:noFill/>
                </a:ln>
                <a:solidFill>
                  <a:srgbClr val="4183C4"/>
                </a:solidFill>
                <a:effectLst/>
                <a:latin typeface="Consolas" panose="020B0609020204030204" pitchFamily="49" charset="0"/>
              </a:rPr>
              <a:t>a</a:t>
            </a:r>
            <a:r>
              <a:rPr kumimoji="0" lang="en-US" altLang="en-US" sz="2400" b="0" i="0" u="none" strike="noStrike" cap="none" normalizeH="0" baseline="0" dirty="0">
                <a:ln>
                  <a:noFill/>
                </a:ln>
                <a:solidFill>
                  <a:srgbClr val="4183C4"/>
                </a:solidFill>
                <a:effectLst/>
                <a:latin typeface="Consolas" panose="020B0609020204030204" pitchFamily="49" charset="0"/>
              </a:rPr>
              <a:t>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rescale01</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err="1">
                <a:ln>
                  <a:noFill/>
                </a:ln>
                <a:solidFill>
                  <a:srgbClr val="4183C4"/>
                </a:solidFill>
                <a:effectLst/>
                <a:latin typeface="Consolas" panose="020B0609020204030204" pitchFamily="49" charset="0"/>
              </a:rPr>
              <a:t>df</a:t>
            </a:r>
            <a:r>
              <a:rPr kumimoji="0" lang="en-US" altLang="en-US" sz="2400" b="0" i="0" u="none" strike="noStrike" cap="none" normalizeH="0" baseline="0" dirty="0" err="1">
                <a:ln>
                  <a:noFill/>
                </a:ln>
                <a:solidFill>
                  <a:srgbClr val="666666"/>
                </a:solidFill>
                <a:effectLst/>
                <a:latin typeface="Consolas" panose="020B0609020204030204" pitchFamily="49" charset="0"/>
              </a:rPr>
              <a:t>$</a:t>
            </a:r>
            <a:r>
              <a:rPr kumimoji="0" lang="en-US" altLang="en-US" sz="2400" b="0" i="0" u="none" strike="noStrike" cap="none" normalizeH="0" baseline="0" dirty="0" err="1">
                <a:ln>
                  <a:noFill/>
                </a:ln>
                <a:solidFill>
                  <a:srgbClr val="4183C4"/>
                </a:solidFill>
                <a:effectLst/>
                <a:latin typeface="Consolas" panose="020B0609020204030204" pitchFamily="49" charset="0"/>
              </a:rPr>
              <a:t>a</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4183C4"/>
                </a:solidFill>
                <a:effectLst/>
                <a:latin typeface="Consolas" panose="020B0609020204030204" pitchFamily="49" charset="0"/>
              </a:rPr>
              <a:t>df</a:t>
            </a:r>
            <a:r>
              <a:rPr kumimoji="0" lang="en-US" altLang="en-US" sz="2400" b="0" i="0" u="none" strike="noStrike" cap="none" normalizeH="0" baseline="0" dirty="0" err="1">
                <a:ln>
                  <a:noFill/>
                </a:ln>
                <a:solidFill>
                  <a:srgbClr val="666666"/>
                </a:solidFill>
                <a:effectLst/>
                <a:latin typeface="Consolas" panose="020B0609020204030204" pitchFamily="49" charset="0"/>
              </a:rPr>
              <a:t>$</a:t>
            </a:r>
            <a:r>
              <a:rPr kumimoji="0" lang="en-US" altLang="en-US" sz="2400" b="0" i="0" u="none" strike="noStrike" cap="none" normalizeH="0" baseline="0" dirty="0" err="1">
                <a:ln>
                  <a:noFill/>
                </a:ln>
                <a:solidFill>
                  <a:srgbClr val="4183C4"/>
                </a:solidFill>
                <a:effectLst/>
                <a:latin typeface="Consolas" panose="020B0609020204030204" pitchFamily="49" charset="0"/>
              </a:rPr>
              <a:t>b</a:t>
            </a:r>
            <a:r>
              <a:rPr kumimoji="0" lang="en-US" altLang="en-US" sz="2400" b="0" i="0" u="none" strike="noStrike" cap="none" normalizeH="0" baseline="0" dirty="0">
                <a:ln>
                  <a:noFill/>
                </a:ln>
                <a:solidFill>
                  <a:srgbClr val="4183C4"/>
                </a:solidFill>
                <a:effectLst/>
                <a:latin typeface="Consolas" panose="020B0609020204030204" pitchFamily="49" charset="0"/>
              </a:rPr>
              <a:t>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rescale01</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err="1">
                <a:ln>
                  <a:noFill/>
                </a:ln>
                <a:solidFill>
                  <a:srgbClr val="4183C4"/>
                </a:solidFill>
                <a:effectLst/>
                <a:latin typeface="Consolas" panose="020B0609020204030204" pitchFamily="49" charset="0"/>
              </a:rPr>
              <a:t>df</a:t>
            </a:r>
            <a:r>
              <a:rPr kumimoji="0" lang="en-US" altLang="en-US" sz="2400" b="0" i="0" u="none" strike="noStrike" cap="none" normalizeH="0" baseline="0" dirty="0" err="1">
                <a:ln>
                  <a:noFill/>
                </a:ln>
                <a:solidFill>
                  <a:srgbClr val="666666"/>
                </a:solidFill>
                <a:effectLst/>
                <a:latin typeface="Consolas" panose="020B0609020204030204" pitchFamily="49" charset="0"/>
              </a:rPr>
              <a:t>$</a:t>
            </a:r>
            <a:r>
              <a:rPr kumimoji="0" lang="en-US" altLang="en-US" sz="2400" b="0" i="0" u="none" strike="noStrike" cap="none" normalizeH="0" baseline="0" dirty="0" err="1">
                <a:ln>
                  <a:noFill/>
                </a:ln>
                <a:solidFill>
                  <a:srgbClr val="4183C4"/>
                </a:solidFill>
                <a:effectLst/>
                <a:latin typeface="Consolas" panose="020B0609020204030204" pitchFamily="49" charset="0"/>
              </a:rPr>
              <a:t>b</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4183C4"/>
                </a:solidFill>
                <a:effectLst/>
                <a:latin typeface="Consolas" panose="020B0609020204030204" pitchFamily="49" charset="0"/>
              </a:rPr>
              <a:t>df</a:t>
            </a:r>
            <a:r>
              <a:rPr kumimoji="0" lang="en-US" altLang="en-US" sz="2400" b="0" i="0" u="none" strike="noStrike" cap="none" normalizeH="0" baseline="0" dirty="0" err="1">
                <a:ln>
                  <a:noFill/>
                </a:ln>
                <a:solidFill>
                  <a:srgbClr val="666666"/>
                </a:solidFill>
                <a:effectLst/>
                <a:latin typeface="Consolas" panose="020B0609020204030204" pitchFamily="49" charset="0"/>
              </a:rPr>
              <a:t>$</a:t>
            </a:r>
            <a:r>
              <a:rPr kumimoji="0" lang="en-US" altLang="en-US" sz="2400" b="0" i="0" u="none" strike="noStrike" cap="none" normalizeH="0" baseline="0" dirty="0" err="1">
                <a:ln>
                  <a:noFill/>
                </a:ln>
                <a:solidFill>
                  <a:srgbClr val="4183C4"/>
                </a:solidFill>
                <a:effectLst/>
                <a:latin typeface="Consolas" panose="020B0609020204030204" pitchFamily="49" charset="0"/>
              </a:rPr>
              <a:t>c</a:t>
            </a:r>
            <a:r>
              <a:rPr kumimoji="0" lang="en-US" altLang="en-US" sz="2400" b="0" i="0" u="none" strike="noStrike" cap="none" normalizeH="0" baseline="0" dirty="0">
                <a:ln>
                  <a:noFill/>
                </a:ln>
                <a:solidFill>
                  <a:srgbClr val="4183C4"/>
                </a:solidFill>
                <a:effectLst/>
                <a:latin typeface="Consolas" panose="020B0609020204030204" pitchFamily="49" charset="0"/>
              </a:rPr>
              <a:t>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rescale01</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err="1">
                <a:ln>
                  <a:noFill/>
                </a:ln>
                <a:solidFill>
                  <a:srgbClr val="4183C4"/>
                </a:solidFill>
                <a:effectLst/>
                <a:latin typeface="Consolas" panose="020B0609020204030204" pitchFamily="49" charset="0"/>
              </a:rPr>
              <a:t>df</a:t>
            </a:r>
            <a:r>
              <a:rPr kumimoji="0" lang="en-US" altLang="en-US" sz="2400" b="0" i="0" u="none" strike="noStrike" cap="none" normalizeH="0" baseline="0" dirty="0" err="1">
                <a:ln>
                  <a:noFill/>
                </a:ln>
                <a:solidFill>
                  <a:srgbClr val="666666"/>
                </a:solidFill>
                <a:effectLst/>
                <a:latin typeface="Consolas" panose="020B0609020204030204" pitchFamily="49" charset="0"/>
              </a:rPr>
              <a:t>$</a:t>
            </a:r>
            <a:r>
              <a:rPr kumimoji="0" lang="en-US" altLang="en-US" sz="2400" b="0" i="0" u="none" strike="noStrike" cap="none" normalizeH="0" baseline="0" dirty="0" err="1">
                <a:ln>
                  <a:noFill/>
                </a:ln>
                <a:solidFill>
                  <a:srgbClr val="4183C4"/>
                </a:solidFill>
                <a:effectLst/>
                <a:latin typeface="Consolas" panose="020B0609020204030204" pitchFamily="49" charset="0"/>
              </a:rPr>
              <a:t>c</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4183C4"/>
                </a:solidFill>
                <a:effectLst/>
                <a:latin typeface="Consolas" panose="020B0609020204030204" pitchFamily="49" charset="0"/>
              </a:rPr>
              <a:t>df</a:t>
            </a:r>
            <a:r>
              <a:rPr kumimoji="0" lang="en-US" altLang="en-US" sz="2400" b="0" i="0" u="none" strike="noStrike" cap="none" normalizeH="0" baseline="0" dirty="0" err="1">
                <a:ln>
                  <a:noFill/>
                </a:ln>
                <a:solidFill>
                  <a:srgbClr val="666666"/>
                </a:solidFill>
                <a:effectLst/>
                <a:latin typeface="Consolas" panose="020B0609020204030204" pitchFamily="49" charset="0"/>
              </a:rPr>
              <a:t>$</a:t>
            </a:r>
            <a:r>
              <a:rPr kumimoji="0" lang="en-US" altLang="en-US" sz="2400" b="0" i="0" u="none" strike="noStrike" cap="none" normalizeH="0" baseline="0" dirty="0" err="1">
                <a:ln>
                  <a:noFill/>
                </a:ln>
                <a:solidFill>
                  <a:srgbClr val="4183C4"/>
                </a:solidFill>
                <a:effectLst/>
                <a:latin typeface="Consolas" panose="020B0609020204030204" pitchFamily="49" charset="0"/>
              </a:rPr>
              <a:t>d</a:t>
            </a:r>
            <a:r>
              <a:rPr kumimoji="0" lang="en-US" altLang="en-US" sz="2400" b="0" i="0" u="none" strike="noStrike" cap="none" normalizeH="0" baseline="0" dirty="0">
                <a:ln>
                  <a:noFill/>
                </a:ln>
                <a:solidFill>
                  <a:srgbClr val="4183C4"/>
                </a:solidFill>
                <a:effectLst/>
                <a:latin typeface="Consolas" panose="020B0609020204030204" pitchFamily="49" charset="0"/>
              </a:rPr>
              <a:t>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rescale01</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err="1">
                <a:ln>
                  <a:noFill/>
                </a:ln>
                <a:solidFill>
                  <a:srgbClr val="4183C4"/>
                </a:solidFill>
                <a:effectLst/>
                <a:latin typeface="Consolas" panose="020B0609020204030204" pitchFamily="49" charset="0"/>
              </a:rPr>
              <a:t>df</a:t>
            </a:r>
            <a:r>
              <a:rPr kumimoji="0" lang="en-US" altLang="en-US" sz="2400" b="0" i="0" u="none" strike="noStrike" cap="none" normalizeH="0" baseline="0" dirty="0" err="1">
                <a:ln>
                  <a:noFill/>
                </a:ln>
                <a:solidFill>
                  <a:srgbClr val="666666"/>
                </a:solidFill>
                <a:effectLst/>
                <a:latin typeface="Consolas" panose="020B0609020204030204" pitchFamily="49" charset="0"/>
              </a:rPr>
              <a:t>$</a:t>
            </a:r>
            <a:r>
              <a:rPr kumimoji="0" lang="en-US" altLang="en-US" sz="2400" b="0" i="0" u="none" strike="noStrike" cap="none" normalizeH="0" baseline="0" dirty="0" err="1">
                <a:ln>
                  <a:noFill/>
                </a:ln>
                <a:solidFill>
                  <a:srgbClr val="4183C4"/>
                </a:solidFill>
                <a:effectLst/>
                <a:latin typeface="Consolas" panose="020B0609020204030204" pitchFamily="49" charset="0"/>
              </a:rPr>
              <a:t>d</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41877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EF6D3-2B76-4375-AE4E-92DC3539C8DB}"/>
              </a:ext>
            </a:extLst>
          </p:cNvPr>
          <p:cNvSpPr>
            <a:spLocks noGrp="1"/>
          </p:cNvSpPr>
          <p:nvPr>
            <p:ph type="title"/>
          </p:nvPr>
        </p:nvSpPr>
        <p:spPr/>
        <p:txBody>
          <a:bodyPr/>
          <a:lstStyle/>
          <a:p>
            <a:r>
              <a:rPr lang="en-US" dirty="0"/>
              <a:t>When requirements change</a:t>
            </a:r>
          </a:p>
        </p:txBody>
      </p:sp>
      <p:sp>
        <p:nvSpPr>
          <p:cNvPr id="4" name="Rectangle 1">
            <a:extLst>
              <a:ext uri="{FF2B5EF4-FFF2-40B4-BE49-F238E27FC236}">
                <a16:creationId xmlns:a16="http://schemas.microsoft.com/office/drawing/2014/main" id="{7D194C99-D0BE-4C14-8617-883643DE3CEE}"/>
              </a:ext>
            </a:extLst>
          </p:cNvPr>
          <p:cNvSpPr>
            <a:spLocks noChangeArrowheads="1"/>
          </p:cNvSpPr>
          <p:nvPr/>
        </p:nvSpPr>
        <p:spPr bwMode="auto">
          <a:xfrm>
            <a:off x="1024128" y="2113002"/>
            <a:ext cx="9720072" cy="110799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x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c</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1</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0A070"/>
                </a:solidFill>
                <a:effectLst/>
                <a:latin typeface="Consolas" panose="020B0609020204030204" pitchFamily="49" charset="0"/>
              </a:rPr>
              <a:t>10</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007020"/>
                </a:solidFill>
                <a:effectLst/>
                <a:latin typeface="Consolas" panose="020B0609020204030204" pitchFamily="49" charset="0"/>
              </a:rPr>
              <a:t>Inf</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20"/>
                </a:solidFill>
                <a:effectLst/>
                <a:latin typeface="Consolas" panose="020B0609020204030204" pitchFamily="49" charset="0"/>
              </a:rPr>
              <a:t>rescale01</a:t>
            </a:r>
            <a:r>
              <a:rPr kumimoji="0" lang="en-US" altLang="en-US" sz="2400" b="0" i="0" u="none" strike="noStrike" cap="none" normalizeH="0" baseline="0" dirty="0">
                <a:ln>
                  <a:noFill/>
                </a:ln>
                <a:solidFill>
                  <a:srgbClr val="4183C4"/>
                </a:solidFill>
                <a:effectLst/>
                <a:latin typeface="Consolas" panose="020B0609020204030204" pitchFamily="49" charset="0"/>
              </a:rPr>
              <a:t>(x)</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60A0B0"/>
                </a:solidFill>
                <a:effectLst/>
                <a:latin typeface="Consolas" panose="020B0609020204030204" pitchFamily="49" charset="0"/>
              </a:rPr>
              <a:t>#&gt; [1] 0 0 0 0 0 0 0 0 0 0 </a:t>
            </a:r>
            <a:r>
              <a:rPr kumimoji="0" lang="en-US" altLang="en-US" sz="2400" b="0" i="1" u="none" strike="noStrike" cap="none" normalizeH="0" baseline="0" dirty="0" err="1">
                <a:ln>
                  <a:noFill/>
                </a:ln>
                <a:solidFill>
                  <a:srgbClr val="60A0B0"/>
                </a:solidFill>
                <a:effectLst/>
                <a:latin typeface="Consolas" panose="020B0609020204030204" pitchFamily="49" charset="0"/>
              </a:rPr>
              <a:t>NaN</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48D40DA1-FCF6-49A1-B692-63A9AAB01516}"/>
              </a:ext>
            </a:extLst>
          </p:cNvPr>
          <p:cNvSpPr>
            <a:spLocks noChangeArrowheads="1"/>
          </p:cNvSpPr>
          <p:nvPr/>
        </p:nvSpPr>
        <p:spPr bwMode="auto">
          <a:xfrm>
            <a:off x="614531" y="3757506"/>
            <a:ext cx="10962938" cy="203132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4183C4"/>
                </a:solidFill>
                <a:effectLst/>
                <a:latin typeface="Consolas" panose="020B0609020204030204" pitchFamily="49" charset="0"/>
              </a:rPr>
              <a:t>rescale01 &lt;-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1" i="0" u="none" strike="noStrike" cap="none" normalizeH="0" baseline="0" dirty="0">
                <a:ln>
                  <a:noFill/>
                </a:ln>
                <a:solidFill>
                  <a:srgbClr val="007020"/>
                </a:solidFill>
                <a:effectLst/>
                <a:latin typeface="Consolas" panose="020B0609020204030204" pitchFamily="49" charset="0"/>
              </a:rPr>
              <a:t>function</a:t>
            </a:r>
            <a:r>
              <a:rPr kumimoji="0" lang="en-US" altLang="en-US" sz="2200" b="0" i="0" u="none" strike="noStrike" cap="none" normalizeH="0" baseline="0" dirty="0">
                <a:ln>
                  <a:noFill/>
                </a:ln>
                <a:solidFill>
                  <a:srgbClr val="4183C4"/>
                </a:solidFill>
                <a:effectLst/>
                <a:latin typeface="Consolas" panose="020B0609020204030204" pitchFamily="49" charset="0"/>
              </a:rPr>
              <a:t>(x) {</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333333"/>
                </a:solidFill>
                <a:latin typeface="Consolas" panose="020B0609020204030204" pitchFamily="49" charset="0"/>
              </a:rPr>
              <a:t>  </a:t>
            </a:r>
            <a:r>
              <a:rPr kumimoji="0" lang="en-US" altLang="en-US" sz="2200" b="0" i="0" u="none" strike="noStrike" cap="none" normalizeH="0" baseline="0" dirty="0" err="1">
                <a:ln>
                  <a:noFill/>
                </a:ln>
                <a:solidFill>
                  <a:srgbClr val="4183C4"/>
                </a:solidFill>
                <a:effectLst/>
                <a:latin typeface="Consolas" panose="020B0609020204030204" pitchFamily="49" charset="0"/>
              </a:rPr>
              <a:t>rng</a:t>
            </a:r>
            <a:r>
              <a:rPr kumimoji="0" lang="en-US" altLang="en-US" sz="2200" b="0" i="0" u="none" strike="noStrike" cap="none" normalizeH="0" baseline="0" dirty="0">
                <a:ln>
                  <a:noFill/>
                </a:ln>
                <a:solidFill>
                  <a:srgbClr val="4183C4"/>
                </a:solidFill>
                <a:effectLst/>
                <a:latin typeface="Consolas" panose="020B0609020204030204" pitchFamily="49" charset="0"/>
              </a:rPr>
              <a:t> &lt;-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1" i="0" u="none" strike="noStrike" cap="none" normalizeH="0" baseline="0" dirty="0">
                <a:ln>
                  <a:noFill/>
                </a:ln>
                <a:solidFill>
                  <a:srgbClr val="007020"/>
                </a:solidFill>
                <a:effectLst/>
                <a:latin typeface="Consolas" panose="020B0609020204030204" pitchFamily="49" charset="0"/>
              </a:rPr>
              <a:t>range</a:t>
            </a:r>
            <a:r>
              <a:rPr kumimoji="0" lang="en-US" altLang="en-US" sz="2200" b="0" i="0" u="none" strike="noStrike" cap="none" normalizeH="0" baseline="0" dirty="0">
                <a:ln>
                  <a:noFill/>
                </a:ln>
                <a:solidFill>
                  <a:srgbClr val="4183C4"/>
                </a:solidFill>
                <a:effectLst/>
                <a:latin typeface="Consolas" panose="020B0609020204030204" pitchFamily="49" charset="0"/>
              </a:rPr>
              <a:t>(x, </a:t>
            </a:r>
            <a:r>
              <a:rPr kumimoji="0" lang="en-US" altLang="en-US" sz="2200" b="0" i="0" u="none" strike="noStrike" cap="none" normalizeH="0" baseline="0" dirty="0">
                <a:ln>
                  <a:noFill/>
                </a:ln>
                <a:solidFill>
                  <a:srgbClr val="902000"/>
                </a:solidFill>
                <a:effectLst/>
                <a:latin typeface="Consolas" panose="020B0609020204030204" pitchFamily="49" charset="0"/>
              </a:rPr>
              <a:t>na.rm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007020"/>
                </a:solidFill>
                <a:effectLst/>
                <a:latin typeface="Consolas" panose="020B0609020204030204" pitchFamily="49" charset="0"/>
              </a:rPr>
              <a:t>TRUE</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902000"/>
                </a:solidFill>
                <a:effectLst/>
                <a:latin typeface="Consolas" panose="020B0609020204030204" pitchFamily="49" charset="0"/>
              </a:rPr>
              <a:t>finite =</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007020"/>
                </a:solidFill>
                <a:effectLst/>
                <a:latin typeface="Consolas" panose="020B0609020204030204" pitchFamily="49" charset="0"/>
              </a:rPr>
              <a:t>TRUE</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333333"/>
                </a:solidFill>
                <a:latin typeface="Consolas" panose="020B0609020204030204" pitchFamily="49" charset="0"/>
              </a:rPr>
              <a:t>  </a:t>
            </a:r>
            <a:r>
              <a:rPr kumimoji="0" lang="en-US" altLang="en-US" sz="2200" b="0" i="0" u="none" strike="noStrike" cap="none" normalizeH="0" baseline="0" dirty="0">
                <a:ln>
                  <a:noFill/>
                </a:ln>
                <a:solidFill>
                  <a:srgbClr val="4183C4"/>
                </a:solidFill>
                <a:effectLst/>
                <a:latin typeface="Consolas" panose="020B0609020204030204" pitchFamily="49" charset="0"/>
              </a:rPr>
              <a:t>(x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0" i="0" u="none" strike="noStrike" cap="none" normalizeH="0" baseline="0" dirty="0" err="1">
                <a:ln>
                  <a:noFill/>
                </a:ln>
                <a:solidFill>
                  <a:srgbClr val="4183C4"/>
                </a:solidFill>
                <a:effectLst/>
                <a:latin typeface="Consolas" panose="020B0609020204030204" pitchFamily="49" charset="0"/>
              </a:rPr>
              <a:t>rng</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A070"/>
                </a:solidFill>
                <a:effectLst/>
                <a:latin typeface="Consolas" panose="020B0609020204030204" pitchFamily="49" charset="0"/>
              </a:rPr>
              <a:t>1</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err="1">
                <a:ln>
                  <a:noFill/>
                </a:ln>
                <a:solidFill>
                  <a:srgbClr val="4183C4"/>
                </a:solidFill>
                <a:effectLst/>
                <a:latin typeface="Consolas" panose="020B0609020204030204" pitchFamily="49" charset="0"/>
              </a:rPr>
              <a:t>rng</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A070"/>
                </a:solidFill>
                <a:effectLst/>
                <a:latin typeface="Consolas" panose="020B0609020204030204" pitchFamily="49" charset="0"/>
              </a:rPr>
              <a:t>2</a:t>
            </a:r>
            <a:r>
              <a:rPr kumimoji="0" lang="en-US" altLang="en-US" sz="2200" b="0" i="0" u="none" strike="noStrike" cap="none" normalizeH="0" baseline="0" dirty="0">
                <a:ln>
                  <a:noFill/>
                </a:ln>
                <a:solidFill>
                  <a:srgbClr val="4183C4"/>
                </a:solidFill>
                <a:effectLst/>
                <a:latin typeface="Consolas" panose="020B0609020204030204" pitchFamily="49" charset="0"/>
              </a:rPr>
              <a:t>] </a:t>
            </a:r>
            <a:r>
              <a:rPr kumimoji="0" lang="en-US" altLang="en-US" sz="2200" b="0" i="0" u="none" strike="noStrike" cap="none" normalizeH="0" baseline="0" dirty="0">
                <a:ln>
                  <a:noFill/>
                </a:ln>
                <a:solidFill>
                  <a:srgbClr val="666666"/>
                </a:solidFill>
                <a:effectLst/>
                <a:latin typeface="Consolas" panose="020B0609020204030204" pitchFamily="49" charset="0"/>
              </a:rPr>
              <a:t>-</a:t>
            </a:r>
            <a:r>
              <a:rPr kumimoji="0" lang="en-US" altLang="en-US" sz="2200" b="0" i="0" u="none" strike="noStrike" cap="none" normalizeH="0" baseline="0" dirty="0">
                <a:ln>
                  <a:noFill/>
                </a:ln>
                <a:solidFill>
                  <a:srgbClr val="4070A0"/>
                </a:solidFill>
                <a:effectLst/>
                <a:latin typeface="Consolas" panose="020B0609020204030204" pitchFamily="49" charset="0"/>
              </a:rPr>
              <a:t> </a:t>
            </a:r>
            <a:r>
              <a:rPr kumimoji="0" lang="en-US" altLang="en-US" sz="2200" b="0" i="0" u="none" strike="noStrike" cap="none" normalizeH="0" baseline="0" dirty="0" err="1">
                <a:ln>
                  <a:noFill/>
                </a:ln>
                <a:solidFill>
                  <a:srgbClr val="4183C4"/>
                </a:solidFill>
                <a:effectLst/>
                <a:latin typeface="Consolas" panose="020B0609020204030204" pitchFamily="49" charset="0"/>
              </a:rPr>
              <a:t>rng</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40A070"/>
                </a:solidFill>
                <a:effectLst/>
                <a:latin typeface="Consolas" panose="020B0609020204030204" pitchFamily="49" charset="0"/>
              </a:rPr>
              <a:t>1</a:t>
            </a: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4183C4"/>
                </a:solidFill>
                <a:effectLst/>
                <a:latin typeface="Consolas" panose="020B0609020204030204" pitchFamily="49" charset="0"/>
              </a:rPr>
              <a:t>}</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rgbClr val="007020"/>
                </a:solidFill>
                <a:effectLst/>
                <a:latin typeface="Consolas" panose="020B0609020204030204" pitchFamily="49" charset="0"/>
              </a:rPr>
              <a:t>rescale01</a:t>
            </a:r>
            <a:r>
              <a:rPr kumimoji="0" lang="en-US" altLang="en-US" sz="2200" b="0" i="0" u="none" strike="noStrike" cap="none" normalizeH="0" baseline="0" dirty="0">
                <a:ln>
                  <a:noFill/>
                </a:ln>
                <a:solidFill>
                  <a:srgbClr val="4183C4"/>
                </a:solidFill>
                <a:effectLst/>
                <a:latin typeface="Consolas" panose="020B0609020204030204" pitchFamily="49" charset="0"/>
              </a:rPr>
              <a:t>(x)</a:t>
            </a:r>
            <a:r>
              <a:rPr kumimoji="0" lang="en-US" altLang="en-US" sz="22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1" u="none" strike="noStrike" cap="none" normalizeH="0" baseline="0" dirty="0">
                <a:ln>
                  <a:noFill/>
                </a:ln>
                <a:solidFill>
                  <a:srgbClr val="60A0B0"/>
                </a:solidFill>
                <a:effectLst/>
                <a:latin typeface="Consolas" panose="020B0609020204030204" pitchFamily="49" charset="0"/>
              </a:rPr>
              <a:t>#&gt; [1] 0.000 0.111 0.222 0.333 0.444 0.556 0.667 0.778 0.889 1.000 Inf</a:t>
            </a:r>
            <a:r>
              <a:rPr kumimoji="0" lang="en-US" altLang="en-US" sz="2200" b="0" i="0" u="none" strike="noStrike" cap="none" normalizeH="0" baseline="0" dirty="0">
                <a:ln>
                  <a:noFill/>
                </a:ln>
                <a:solidFill>
                  <a:schemeClr val="tx1"/>
                </a:solidFill>
                <a:effectLst/>
              </a:rPr>
              <a:t>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546305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283</TotalTime>
  <Words>7815</Words>
  <Application>Microsoft Office PowerPoint</Application>
  <PresentationFormat>Widescreen</PresentationFormat>
  <Paragraphs>625</Paragraphs>
  <Slides>48</Slides>
  <Notes>48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Arial</vt:lpstr>
      <vt:lpstr>Calibri</vt:lpstr>
      <vt:lpstr>Consolas</vt:lpstr>
      <vt:lpstr>Courier New</vt:lpstr>
      <vt:lpstr>Tw Cen MT</vt:lpstr>
      <vt:lpstr>Tw Cen MT Condensed</vt:lpstr>
      <vt:lpstr>Wingdings 3</vt:lpstr>
      <vt:lpstr>Integral</vt:lpstr>
      <vt:lpstr>functions</vt:lpstr>
      <vt:lpstr>Functions vs copy-paste</vt:lpstr>
      <vt:lpstr>When should you write a function?</vt:lpstr>
      <vt:lpstr>When should you write a function?</vt:lpstr>
      <vt:lpstr>When should you write a function?</vt:lpstr>
      <vt:lpstr>When should you write a function?</vt:lpstr>
      <vt:lpstr>It’s important to test your function</vt:lpstr>
      <vt:lpstr>Rewriting the original example</vt:lpstr>
      <vt:lpstr>When requirements change</vt:lpstr>
      <vt:lpstr>PowerPoint Presentation</vt:lpstr>
      <vt:lpstr>Functions are for humans and computers</vt:lpstr>
      <vt:lpstr>Be consistent</vt:lpstr>
      <vt:lpstr>Be consistent</vt:lpstr>
      <vt:lpstr>avoid overriding existing functions and variables</vt:lpstr>
      <vt:lpstr>Use comments</vt:lpstr>
      <vt:lpstr>PowerPoint Presentation</vt:lpstr>
      <vt:lpstr>Conditional execution</vt:lpstr>
      <vt:lpstr>Conditional execution</vt:lpstr>
      <vt:lpstr>Conditions</vt:lpstr>
      <vt:lpstr>comparing integers and doubles</vt:lpstr>
      <vt:lpstr>Multiple conditions</vt:lpstr>
      <vt:lpstr>switch</vt:lpstr>
      <vt:lpstr>Code style</vt:lpstr>
      <vt:lpstr>Code style</vt:lpstr>
      <vt:lpstr>PowerPoint Presentation</vt:lpstr>
      <vt:lpstr>Function arguments</vt:lpstr>
      <vt:lpstr>Function arguments</vt:lpstr>
      <vt:lpstr>Use the full name to override a default</vt:lpstr>
      <vt:lpstr>Use whitespace</vt:lpstr>
      <vt:lpstr>Choosing names</vt:lpstr>
      <vt:lpstr>Checking values</vt:lpstr>
      <vt:lpstr>Stop()</vt:lpstr>
      <vt:lpstr>You can go too far</vt:lpstr>
      <vt:lpstr>Stopifnot() . . . A useful compromise</vt:lpstr>
      <vt:lpstr>Dot-dot-dot (…)</vt:lpstr>
      <vt:lpstr>send those ... on to another function</vt:lpstr>
      <vt:lpstr>Useful, but comes at a price</vt:lpstr>
      <vt:lpstr>Lazy evaluation</vt:lpstr>
      <vt:lpstr>PowerPoint Presentation</vt:lpstr>
      <vt:lpstr>Return values</vt:lpstr>
      <vt:lpstr>Explicit return statements</vt:lpstr>
      <vt:lpstr>Explicit return statements</vt:lpstr>
      <vt:lpstr>Writing pipeable functions</vt:lpstr>
      <vt:lpstr>Writing pipeable functions</vt:lpstr>
      <vt:lpstr>Writing pipeable functions</vt:lpstr>
      <vt:lpstr>Environment</vt:lpstr>
      <vt:lpstr>Environment</vt:lpstr>
      <vt:lpstr>Doing something devious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dc:title>
  <dc:creator>Joey Campbell</dc:creator>
  <cp:lastModifiedBy>Joey Campbell</cp:lastModifiedBy>
  <cp:revision>22</cp:revision>
  <dcterms:created xsi:type="dcterms:W3CDTF">2020-03-15T16:44:57Z</dcterms:created>
  <dcterms:modified xsi:type="dcterms:W3CDTF">2020-03-15T21:28:42Z</dcterms:modified>
</cp:coreProperties>
</file>