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64127" autoAdjust="0"/>
  </p:normalViewPr>
  <p:slideViewPr>
    <p:cSldViewPr snapToGrid="0">
      <p:cViewPr varScale="1">
        <p:scale>
          <a:sx n="55" d="100"/>
          <a:sy n="55" d="100"/>
        </p:scale>
        <p:origin x="9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336D6-3E58-46D4-854C-00DBCEE107C0}" type="datetimeFigureOut">
              <a:rPr lang="en-US" smtClean="0"/>
              <a:t>3/15/2020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90433-2CA6-40F6-B42E-612891D8B0CF}" type="slidenum">
              <a:rPr lang="en-US" smtClean="0"/>
              <a:t>‹#›</a:t>
            </a:fld>
            <a:endParaRPr lang="en-US"/>
          </a:p>
        </p:txBody>
      </p:sp>
    </p:spTree>
    <p:extLst>
      <p:ext uri="{BB962C8B-B14F-4D97-AF65-F5344CB8AC3E}">
        <p14:creationId xmlns:p14="http://schemas.microsoft.com/office/powerpoint/2010/main" val="421605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pubs.com/uky994/585340"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adv-r.had.co.nz/Subsetting.html#application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rpubs.com/uky994/585358"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rpubs.com/uky994/585365"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adv-r.had.co.nz/OO-essentials.html#s3"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rpubs.com/uky994/585377"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this book has </a:t>
            </a:r>
            <a:r>
              <a:rPr lang="en-US" sz="1200" b="0" i="0" kern="1200" dirty="0" err="1">
                <a:solidFill>
                  <a:schemeClr val="tx1"/>
                </a:solidFill>
                <a:effectLst/>
                <a:latin typeface="+mn-lt"/>
                <a:ea typeface="+mn-ea"/>
                <a:cs typeface="+mn-cs"/>
              </a:rPr>
              <a:t>focussed</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and packages that work with them. But as you start to write your own functions, and dig deeper into R, you need to learn about vectors, the objects that underlie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If you’ve learned R in a more traditional way, you’re probably already familiar with vectors, as most R resources start with vectors and work their way up to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I think it’s better to start with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because they’re immediately useful, and then work your way down to the underlying components.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Vectors are particularly important as most of the functions you will write will work with vectors.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a:t>
            </a:fld>
            <a:endParaRPr lang="en-US"/>
          </a:p>
        </p:txBody>
      </p:sp>
    </p:spTree>
    <p:extLst>
      <p:ext uri="{BB962C8B-B14F-4D97-AF65-F5344CB8AC3E}">
        <p14:creationId xmlns:p14="http://schemas.microsoft.com/office/powerpoint/2010/main" val="292198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Character vectors are the most complex type of atomic vector, because each element of a character vector is a string, and a string can contain an arbitrary amount of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You’ve already learned a lot about working with strings in </a:t>
            </a:r>
            <a:r>
              <a:rPr lang="en-US" sz="1200" b="0" i="0" u="none" strike="noStrike" kern="1200" dirty="0">
                <a:solidFill>
                  <a:schemeClr val="tx1"/>
                </a:solidFill>
                <a:effectLst/>
                <a:latin typeface="+mn-lt"/>
                <a:ea typeface="+mn-ea"/>
                <a:cs typeface="+mn-cs"/>
              </a:rPr>
              <a:t>strings</a:t>
            </a:r>
            <a:r>
              <a:rPr lang="en-US" sz="1200" b="0" i="0" kern="1200" dirty="0">
                <a:solidFill>
                  <a:schemeClr val="tx1"/>
                </a:solidFill>
                <a:effectLst/>
                <a:latin typeface="+mn-lt"/>
                <a:ea typeface="+mn-ea"/>
                <a:cs typeface="+mn-cs"/>
              </a:rPr>
              <a:t>. Here I wanted to mention one important feature of the underlying string implementation: R uses a global string pool. This means that each unique string is only stored in memory once, and every use of the string points to that representation. This reduces the amount of memory needed by duplicated strings. You can see this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in practice with </a:t>
            </a:r>
            <a:r>
              <a:rPr lang="en-US" dirty="0" err="1"/>
              <a:t>pryr</a:t>
            </a:r>
            <a:r>
              <a:rPr lang="en-US" dirty="0"/>
              <a:t>::</a:t>
            </a:r>
            <a:r>
              <a:rPr lang="en-US" dirty="0" err="1"/>
              <a:t>object_size</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dirty="0"/>
              <a:t>y</a:t>
            </a:r>
            <a:r>
              <a:rPr lang="en-US" sz="1200" b="0" i="0" kern="1200" dirty="0">
                <a:solidFill>
                  <a:schemeClr val="tx1"/>
                </a:solidFill>
                <a:effectLst/>
                <a:latin typeface="+mn-lt"/>
                <a:ea typeface="+mn-ea"/>
                <a:cs typeface="+mn-cs"/>
              </a:rPr>
              <a:t> doesn’t take up 1,000x as much memory as </a:t>
            </a:r>
            <a:r>
              <a:rPr lang="en-US" dirty="0"/>
              <a:t>x</a:t>
            </a:r>
            <a:r>
              <a:rPr lang="en-US" sz="1200" b="0" i="0" kern="1200" dirty="0">
                <a:solidFill>
                  <a:schemeClr val="tx1"/>
                </a:solidFill>
                <a:effectLst/>
                <a:latin typeface="+mn-lt"/>
                <a:ea typeface="+mn-ea"/>
                <a:cs typeface="+mn-cs"/>
              </a:rPr>
              <a:t>, because each element of </a:t>
            </a:r>
            <a:r>
              <a:rPr lang="en-US" dirty="0"/>
              <a:t>y</a:t>
            </a:r>
            <a:r>
              <a:rPr lang="en-US" sz="1200" b="0" i="0" kern="1200" dirty="0">
                <a:solidFill>
                  <a:schemeClr val="tx1"/>
                </a:solidFill>
                <a:effectLst/>
                <a:latin typeface="+mn-lt"/>
                <a:ea typeface="+mn-ea"/>
                <a:cs typeface="+mn-cs"/>
              </a:rPr>
              <a:t> is just a pointer to that same string. A pointer is 8 bytes, so 1000 pointers to a 136 B string is 8 * 1000 + 136 = 8.13 kB.</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10</a:t>
            </a:fld>
            <a:endParaRPr lang="en-US"/>
          </a:p>
        </p:txBody>
      </p:sp>
    </p:spTree>
    <p:extLst>
      <p:ext uri="{BB962C8B-B14F-4D97-AF65-F5344CB8AC3E}">
        <p14:creationId xmlns:p14="http://schemas.microsoft.com/office/powerpoint/2010/main" val="231230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each type of atomic vector has its own missing value: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Normally you don’t need to know about these different types because you can always use </a:t>
            </a:r>
            <a:r>
              <a:rPr lang="en-US" dirty="0"/>
              <a:t>NA</a:t>
            </a:r>
            <a:r>
              <a:rPr lang="en-US" sz="1200" b="0" i="0" kern="1200" dirty="0">
                <a:solidFill>
                  <a:schemeClr val="tx1"/>
                </a:solidFill>
                <a:effectLst/>
                <a:latin typeface="+mn-lt"/>
                <a:ea typeface="+mn-ea"/>
                <a:cs typeface="+mn-cs"/>
              </a:rPr>
              <a:t> and it will be converted to the correct type using the implicit coercion rules described next. However, there are some functions that are strict about their inputs, so it’s useful to have this knowledge sitting in your back pocket so you can be specific when needed.</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11</a:t>
            </a:fld>
            <a:endParaRPr lang="en-US"/>
          </a:p>
        </p:txBody>
      </p:sp>
    </p:spTree>
    <p:extLst>
      <p:ext uri="{BB962C8B-B14F-4D97-AF65-F5344CB8AC3E}">
        <p14:creationId xmlns:p14="http://schemas.microsoft.com/office/powerpoint/2010/main" val="171351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https://rpubs.com/uky994/585340</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Describe the difference between </a:t>
            </a:r>
            <a:r>
              <a:rPr lang="en-US" sz="1200" b="0" i="0" kern="1200" dirty="0" err="1">
                <a:solidFill>
                  <a:schemeClr val="tx1"/>
                </a:solidFill>
                <a:effectLst/>
                <a:latin typeface="+mn-lt"/>
                <a:ea typeface="+mn-ea"/>
                <a:cs typeface="+mn-cs"/>
              </a:rPr>
              <a:t>is.finite</a:t>
            </a:r>
            <a:r>
              <a:rPr lang="en-US" sz="1200" b="0" i="0" kern="1200" dirty="0">
                <a:solidFill>
                  <a:schemeClr val="tx1"/>
                </a:solidFill>
                <a:effectLst/>
                <a:latin typeface="+mn-lt"/>
                <a:ea typeface="+mn-ea"/>
                <a:cs typeface="+mn-cs"/>
              </a:rPr>
              <a:t>(x) and !</a:t>
            </a:r>
            <a:r>
              <a:rPr lang="en-US" sz="1200" b="0" i="0" kern="1200" dirty="0" err="1">
                <a:solidFill>
                  <a:schemeClr val="tx1"/>
                </a:solidFill>
                <a:effectLst/>
                <a:latin typeface="+mn-lt"/>
                <a:ea typeface="+mn-ea"/>
                <a:cs typeface="+mn-cs"/>
              </a:rPr>
              <a:t>is.infinite</a:t>
            </a:r>
            <a:r>
              <a:rPr lang="en-US" sz="1200" b="0" i="0" kern="1200" dirty="0">
                <a:solidFill>
                  <a:schemeClr val="tx1"/>
                </a:solidFill>
                <a:effectLst/>
                <a:latin typeface="+mn-lt"/>
                <a:ea typeface="+mn-ea"/>
                <a:cs typeface="+mn-cs"/>
              </a:rPr>
              <a:t>(x).</a:t>
            </a:r>
          </a:p>
          <a:p>
            <a:pPr marL="228600" indent="-228600">
              <a:buFont typeface="+mj-lt"/>
              <a:buAutoNum type="arabicPeriod"/>
            </a:pPr>
            <a:r>
              <a:rPr lang="en-US" sz="1200" b="0" i="0" kern="1200" dirty="0">
                <a:solidFill>
                  <a:schemeClr val="tx1"/>
                </a:solidFill>
                <a:effectLst/>
                <a:latin typeface="+mn-lt"/>
                <a:ea typeface="+mn-ea"/>
                <a:cs typeface="+mn-cs"/>
              </a:rPr>
              <a:t>Read the source code for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::near() (Hint: to see the source code, drop the ()). How does it work?</a:t>
            </a:r>
          </a:p>
          <a:p>
            <a:pPr marL="228600" indent="-228600">
              <a:buFont typeface="+mj-lt"/>
              <a:buAutoNum type="arabicPeriod"/>
            </a:pPr>
            <a:r>
              <a:rPr lang="en-US" sz="1200" b="0" i="0" kern="1200" dirty="0">
                <a:solidFill>
                  <a:schemeClr val="tx1"/>
                </a:solidFill>
                <a:effectLst/>
                <a:latin typeface="+mn-lt"/>
                <a:ea typeface="+mn-ea"/>
                <a:cs typeface="+mn-cs"/>
              </a:rPr>
              <a:t>A logical vector can take 3 possible values. How many possible values can an integer vector take? How many possible values can a double take? Use google to do some research.</a:t>
            </a:r>
          </a:p>
          <a:p>
            <a:pPr marL="228600" indent="-228600">
              <a:buFont typeface="+mj-lt"/>
              <a:buAutoNum type="arabicPeriod"/>
            </a:pPr>
            <a:r>
              <a:rPr lang="en-US" sz="1200" b="0" i="0" kern="1200" dirty="0">
                <a:solidFill>
                  <a:schemeClr val="tx1"/>
                </a:solidFill>
                <a:effectLst/>
                <a:latin typeface="+mn-lt"/>
                <a:ea typeface="+mn-ea"/>
                <a:cs typeface="+mn-cs"/>
              </a:rPr>
              <a:t>Brainstorm at least four functions that allow you to convert a double to an integer. How do they differ? Be precise.</a:t>
            </a:r>
          </a:p>
          <a:p>
            <a:pPr marL="228600" indent="-228600">
              <a:buFont typeface="+mj-lt"/>
              <a:buAutoNum type="arabicPeriod"/>
            </a:pPr>
            <a:r>
              <a:rPr lang="en-US" sz="1200" b="0" i="0" kern="1200" dirty="0">
                <a:solidFill>
                  <a:schemeClr val="tx1"/>
                </a:solidFill>
                <a:effectLst/>
                <a:latin typeface="+mn-lt"/>
                <a:ea typeface="+mn-ea"/>
                <a:cs typeface="+mn-cs"/>
              </a:rPr>
              <a:t>What functions from the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package allow you to turn a string into logical, integer, and double vector?</a:t>
            </a:r>
          </a:p>
          <a:p>
            <a:pPr marL="228600" indent="-228600">
              <a:buFont typeface="+mj-lt"/>
              <a:buAutoNum type="arabicPeriod"/>
            </a:pPr>
            <a:endParaRPr lang="en-US" dirty="0"/>
          </a:p>
          <a:p>
            <a:pPr marL="228600" indent="-228600">
              <a:buFont typeface="+mj-lt"/>
              <a:buAutoNum type="arabicPeriod"/>
            </a:pPr>
            <a:endParaRPr lang="en-US" dirty="0"/>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12</a:t>
            </a:fld>
            <a:endParaRPr lang="en-US"/>
          </a:p>
        </p:txBody>
      </p:sp>
    </p:spTree>
    <p:extLst>
      <p:ext uri="{BB962C8B-B14F-4D97-AF65-F5344CB8AC3E}">
        <p14:creationId xmlns:p14="http://schemas.microsoft.com/office/powerpoint/2010/main" val="1188047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 understand the different types of atomic vector, it’s useful to review some of the important tools for working with them. These include:</a:t>
            </a:r>
          </a:p>
          <a:p>
            <a:r>
              <a:rPr lang="en-US" sz="1200" b="0" i="0" kern="1200" dirty="0">
                <a:solidFill>
                  <a:schemeClr val="tx1"/>
                </a:solidFill>
                <a:effectLst/>
                <a:latin typeface="+mn-lt"/>
                <a:ea typeface="+mn-ea"/>
                <a:cs typeface="+mn-cs"/>
              </a:rPr>
              <a:t>How to convert from one type to another, and when that happens automatically.</a:t>
            </a:r>
          </a:p>
          <a:p>
            <a:r>
              <a:rPr lang="en-US" sz="1200" b="0" i="0" kern="1200" dirty="0">
                <a:solidFill>
                  <a:schemeClr val="tx1"/>
                </a:solidFill>
                <a:effectLst/>
                <a:latin typeface="+mn-lt"/>
                <a:ea typeface="+mn-ea"/>
                <a:cs typeface="+mn-cs"/>
              </a:rPr>
              <a:t>How to tell if an object is a specific type of vector.</a:t>
            </a:r>
          </a:p>
          <a:p>
            <a:r>
              <a:rPr lang="en-US" sz="1200" b="0" i="0" kern="1200" dirty="0">
                <a:solidFill>
                  <a:schemeClr val="tx1"/>
                </a:solidFill>
                <a:effectLst/>
                <a:latin typeface="+mn-lt"/>
                <a:ea typeface="+mn-ea"/>
                <a:cs typeface="+mn-cs"/>
              </a:rPr>
              <a:t>What happens when you work with vectors of different lengths.</a:t>
            </a:r>
          </a:p>
          <a:p>
            <a:r>
              <a:rPr lang="en-US" sz="1200" b="0" i="0" kern="1200" dirty="0">
                <a:solidFill>
                  <a:schemeClr val="tx1"/>
                </a:solidFill>
                <a:effectLst/>
                <a:latin typeface="+mn-lt"/>
                <a:ea typeface="+mn-ea"/>
                <a:cs typeface="+mn-cs"/>
              </a:rPr>
              <a:t>How to name the elements of a vector.</a:t>
            </a:r>
          </a:p>
          <a:p>
            <a:r>
              <a:rPr lang="en-US" sz="1200" b="0" i="0" kern="1200" dirty="0">
                <a:solidFill>
                  <a:schemeClr val="tx1"/>
                </a:solidFill>
                <a:effectLst/>
                <a:latin typeface="+mn-lt"/>
                <a:ea typeface="+mn-ea"/>
                <a:cs typeface="+mn-cs"/>
              </a:rPr>
              <a:t>How to pull out elements of interest.</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13</a:t>
            </a:fld>
            <a:endParaRPr lang="en-US"/>
          </a:p>
        </p:txBody>
      </p:sp>
    </p:spTree>
    <p:extLst>
      <p:ext uri="{BB962C8B-B14F-4D97-AF65-F5344CB8AC3E}">
        <p14:creationId xmlns:p14="http://schemas.microsoft.com/office/powerpoint/2010/main" val="237022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ways to convert, or coerce, one type of vector to another:</a:t>
            </a:r>
          </a:p>
          <a:p>
            <a:pPr marL="228600" indent="-228600">
              <a:buFont typeface="+mj-lt"/>
              <a:buAutoNum type="arabicPeriod"/>
            </a:pPr>
            <a:r>
              <a:rPr lang="en-US" sz="1200" b="0" i="0" kern="1200" dirty="0">
                <a:solidFill>
                  <a:schemeClr val="tx1"/>
                </a:solidFill>
                <a:effectLst/>
                <a:latin typeface="+mn-lt"/>
                <a:ea typeface="+mn-ea"/>
                <a:cs typeface="+mn-cs"/>
              </a:rPr>
              <a:t>Explicit coercion happens when you call a function like </a:t>
            </a:r>
            <a:r>
              <a:rPr lang="en-US" sz="1200" b="0" i="0" kern="1200" dirty="0" err="1">
                <a:solidFill>
                  <a:schemeClr val="tx1"/>
                </a:solidFill>
                <a:effectLst/>
                <a:latin typeface="+mn-lt"/>
                <a:ea typeface="+mn-ea"/>
                <a:cs typeface="+mn-cs"/>
              </a:rPr>
              <a:t>as.logical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as.integer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as.double</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as.character</a:t>
            </a:r>
            <a:r>
              <a:rPr lang="en-US" sz="1200" b="0" i="0" kern="1200" dirty="0">
                <a:solidFill>
                  <a:schemeClr val="tx1"/>
                </a:solidFill>
                <a:effectLst/>
                <a:latin typeface="+mn-lt"/>
                <a:ea typeface="+mn-ea"/>
                <a:cs typeface="+mn-cs"/>
              </a:rPr>
              <a:t>(). Whenever you find yourself using explicit coercion, you should always check whether you can make the fix upstream, so that the vector never had the wrong type in the first place. For example, you may need to tweak your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col_types</a:t>
            </a:r>
            <a:r>
              <a:rPr lang="en-US" sz="1200" b="0" i="0" kern="1200" dirty="0">
                <a:solidFill>
                  <a:schemeClr val="tx1"/>
                </a:solidFill>
                <a:effectLst/>
                <a:latin typeface="+mn-lt"/>
                <a:ea typeface="+mn-ea"/>
                <a:cs typeface="+mn-cs"/>
              </a:rPr>
              <a:t> specification.</a:t>
            </a:r>
          </a:p>
          <a:p>
            <a:pPr marL="228600" indent="-228600">
              <a:buFont typeface="+mj-lt"/>
              <a:buAutoNum type="arabicPeriod"/>
            </a:pPr>
            <a:r>
              <a:rPr lang="en-US" sz="1200" b="0" i="0" kern="1200" dirty="0">
                <a:solidFill>
                  <a:schemeClr val="tx1"/>
                </a:solidFill>
                <a:effectLst/>
                <a:latin typeface="+mn-lt"/>
                <a:ea typeface="+mn-ea"/>
                <a:cs typeface="+mn-cs"/>
              </a:rPr>
              <a:t>Implicit coercion happens when you use a vector in a specific context that expects a certain type of vector. For example, when you use a logical vector with a numeric summary function, or when you use a double vector where an integer vector is expected.</a:t>
            </a:r>
          </a:p>
          <a:p>
            <a:r>
              <a:rPr lang="en-US" sz="1200" b="0" i="0" kern="1200" dirty="0">
                <a:solidFill>
                  <a:schemeClr val="tx1"/>
                </a:solidFill>
                <a:effectLst/>
                <a:latin typeface="+mn-lt"/>
                <a:ea typeface="+mn-ea"/>
                <a:cs typeface="+mn-cs"/>
              </a:rPr>
              <a:t>Because explicit coercion is used relatively rarely, and is largely easy to understand, I’ll focus on implicit coercion here.</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14</a:t>
            </a:fld>
            <a:endParaRPr lang="en-US"/>
          </a:p>
        </p:txBody>
      </p:sp>
    </p:spTree>
    <p:extLst>
      <p:ext uri="{BB962C8B-B14F-4D97-AF65-F5344CB8AC3E}">
        <p14:creationId xmlns:p14="http://schemas.microsoft.com/office/powerpoint/2010/main" val="1470135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You’ve already seen the most important type of implicit coercion: using a logical vector in a numeric context. In this case </a:t>
            </a:r>
            <a:r>
              <a:rPr lang="en-US" dirty="0"/>
              <a:t>TRUE</a:t>
            </a:r>
            <a:r>
              <a:rPr lang="en-US" sz="1200" b="0" i="0" kern="1200" dirty="0">
                <a:solidFill>
                  <a:schemeClr val="tx1"/>
                </a:solidFill>
                <a:effectLst/>
                <a:latin typeface="+mn-lt"/>
                <a:ea typeface="+mn-ea"/>
                <a:cs typeface="+mn-cs"/>
              </a:rPr>
              <a:t> is converted to </a:t>
            </a:r>
            <a:r>
              <a:rPr lang="en-US" dirty="0"/>
              <a:t>1</a:t>
            </a:r>
            <a:r>
              <a:rPr lang="en-US" sz="1200" b="0" i="0" kern="1200" dirty="0">
                <a:solidFill>
                  <a:schemeClr val="tx1"/>
                </a:solidFill>
                <a:effectLst/>
                <a:latin typeface="+mn-lt"/>
                <a:ea typeface="+mn-ea"/>
                <a:cs typeface="+mn-cs"/>
              </a:rPr>
              <a:t> and </a:t>
            </a:r>
            <a:r>
              <a:rPr lang="en-US" dirty="0"/>
              <a:t>FALSE</a:t>
            </a:r>
            <a:r>
              <a:rPr lang="en-US" sz="1200" b="0" i="0" kern="1200" dirty="0">
                <a:solidFill>
                  <a:schemeClr val="tx1"/>
                </a:solidFill>
                <a:effectLst/>
                <a:latin typeface="+mn-lt"/>
                <a:ea typeface="+mn-ea"/>
                <a:cs typeface="+mn-cs"/>
              </a:rPr>
              <a:t> converted to </a:t>
            </a:r>
            <a:r>
              <a:rPr lang="en-US" dirty="0"/>
              <a:t>0</a:t>
            </a:r>
            <a:r>
              <a:rPr lang="en-US" sz="1200" b="0" i="0" kern="1200" dirty="0">
                <a:solidFill>
                  <a:schemeClr val="tx1"/>
                </a:solidFill>
                <a:effectLst/>
                <a:latin typeface="+mn-lt"/>
                <a:ea typeface="+mn-ea"/>
                <a:cs typeface="+mn-cs"/>
              </a:rPr>
              <a:t>. That means the sum of a logical vector is the number of trues, and the mean of a logical vector is the proportion of trues: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15</a:t>
            </a:fld>
            <a:endParaRPr lang="en-US"/>
          </a:p>
        </p:txBody>
      </p:sp>
    </p:spTree>
    <p:extLst>
      <p:ext uri="{BB962C8B-B14F-4D97-AF65-F5344CB8AC3E}">
        <p14:creationId xmlns:p14="http://schemas.microsoft.com/office/powerpoint/2010/main" val="2415127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may see some code (typically older) that relies on implicit coercion in the opposite direction, from integer to logical: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case, 0 is converted to </a:t>
            </a:r>
            <a:r>
              <a:rPr lang="en-US" dirty="0"/>
              <a:t>FALSE</a:t>
            </a:r>
            <a:r>
              <a:rPr lang="en-US" sz="1200" b="0" i="0" kern="1200" dirty="0">
                <a:solidFill>
                  <a:schemeClr val="tx1"/>
                </a:solidFill>
                <a:effectLst/>
                <a:latin typeface="+mn-lt"/>
                <a:ea typeface="+mn-ea"/>
                <a:cs typeface="+mn-cs"/>
              </a:rPr>
              <a:t> and everything else is converted to </a:t>
            </a:r>
            <a:r>
              <a:rPr lang="en-US" dirty="0"/>
              <a:t>TRUE</a:t>
            </a:r>
            <a:r>
              <a:rPr lang="en-US" sz="1200" b="0" i="0" kern="1200" dirty="0">
                <a:solidFill>
                  <a:schemeClr val="tx1"/>
                </a:solidFill>
                <a:effectLst/>
                <a:latin typeface="+mn-lt"/>
                <a:ea typeface="+mn-ea"/>
                <a:cs typeface="+mn-cs"/>
              </a:rPr>
              <a:t>. I think this makes it harder to understand your code, and I don’t recommend it. Instead be explicit: </a:t>
            </a:r>
            <a:r>
              <a:rPr lang="en-US" dirty="0"/>
              <a:t>length(x) &gt; 0</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16</a:t>
            </a:fld>
            <a:endParaRPr lang="en-US"/>
          </a:p>
        </p:txBody>
      </p:sp>
    </p:spTree>
    <p:extLst>
      <p:ext uri="{BB962C8B-B14F-4D97-AF65-F5344CB8AC3E}">
        <p14:creationId xmlns:p14="http://schemas.microsoft.com/office/powerpoint/2010/main" val="356906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also important to understand what happens when you try and create a vector containing multiple types with </a:t>
            </a:r>
            <a:r>
              <a:rPr lang="en-US" dirty="0"/>
              <a:t>c()</a:t>
            </a:r>
            <a:r>
              <a:rPr lang="en-US" sz="1200" b="0" i="0" kern="1200" dirty="0">
                <a:solidFill>
                  <a:schemeClr val="tx1"/>
                </a:solidFill>
                <a:effectLst/>
                <a:latin typeface="+mn-lt"/>
                <a:ea typeface="+mn-ea"/>
                <a:cs typeface="+mn-cs"/>
              </a:rPr>
              <a:t>: the most complex type always wins.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atomic vector can not have a mix of different types because the type is a property of the complete vector, not the individual elements. If you need to mix multiple types in the same vector, you should use a list, which you’ll learn about shortly.</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17</a:t>
            </a:fld>
            <a:endParaRPr lang="en-US"/>
          </a:p>
        </p:txBody>
      </p:sp>
    </p:spTree>
    <p:extLst>
      <p:ext uri="{BB962C8B-B14F-4D97-AF65-F5344CB8AC3E}">
        <p14:creationId xmlns:p14="http://schemas.microsoft.com/office/powerpoint/2010/main" val="10142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you want to do different things based on the type of vector. One option is to use </a:t>
            </a:r>
            <a:r>
              <a:rPr lang="en-US" dirty="0" err="1"/>
              <a:t>typeof</a:t>
            </a:r>
            <a:r>
              <a:rPr lang="en-US" dirty="0"/>
              <a:t>()</a:t>
            </a:r>
            <a:r>
              <a:rPr lang="en-US" sz="1200" b="0" i="0" kern="1200" dirty="0">
                <a:solidFill>
                  <a:schemeClr val="tx1"/>
                </a:solidFill>
                <a:effectLst/>
                <a:latin typeface="+mn-lt"/>
                <a:ea typeface="+mn-ea"/>
                <a:cs typeface="+mn-cs"/>
              </a:rPr>
              <a:t>. Another is to use a test function which returns a </a:t>
            </a:r>
            <a:r>
              <a:rPr lang="en-US" dirty="0"/>
              <a:t>TRUE</a:t>
            </a:r>
            <a:r>
              <a:rPr lang="en-US" sz="1200" b="0" i="0" kern="1200" dirty="0">
                <a:solidFill>
                  <a:schemeClr val="tx1"/>
                </a:solidFill>
                <a:effectLst/>
                <a:latin typeface="+mn-lt"/>
                <a:ea typeface="+mn-ea"/>
                <a:cs typeface="+mn-cs"/>
              </a:rPr>
              <a:t> or </a:t>
            </a:r>
            <a:r>
              <a:rPr lang="en-US" dirty="0"/>
              <a:t>FALSE</a:t>
            </a:r>
            <a:r>
              <a:rPr lang="en-US" sz="1200" b="0" i="0" kern="1200" dirty="0">
                <a:solidFill>
                  <a:schemeClr val="tx1"/>
                </a:solidFill>
                <a:effectLst/>
                <a:latin typeface="+mn-lt"/>
                <a:ea typeface="+mn-ea"/>
                <a:cs typeface="+mn-cs"/>
              </a:rPr>
              <a:t>. Base R provides many functions like </a:t>
            </a:r>
            <a:r>
              <a:rPr lang="en-US" dirty="0" err="1"/>
              <a:t>is.vector</a:t>
            </a:r>
            <a:r>
              <a:rPr lang="en-US" dirty="0"/>
              <a:t>()</a:t>
            </a:r>
            <a:r>
              <a:rPr lang="en-US" sz="1200" b="0" i="0" kern="1200" dirty="0">
                <a:solidFill>
                  <a:schemeClr val="tx1"/>
                </a:solidFill>
                <a:effectLst/>
                <a:latin typeface="+mn-lt"/>
                <a:ea typeface="+mn-ea"/>
                <a:cs typeface="+mn-cs"/>
              </a:rPr>
              <a:t> and </a:t>
            </a:r>
            <a:r>
              <a:rPr lang="en-US" dirty="0" err="1"/>
              <a:t>is.atomic</a:t>
            </a:r>
            <a:r>
              <a:rPr lang="en-US" dirty="0"/>
              <a:t>()</a:t>
            </a:r>
            <a:r>
              <a:rPr lang="en-US" sz="1200" b="0" i="0" kern="1200" dirty="0">
                <a:solidFill>
                  <a:schemeClr val="tx1"/>
                </a:solidFill>
                <a:effectLst/>
                <a:latin typeface="+mn-lt"/>
                <a:ea typeface="+mn-ea"/>
                <a:cs typeface="+mn-cs"/>
              </a:rPr>
              <a:t>, but they often return surprising results. Instead, it’s safer to use the </a:t>
            </a:r>
            <a:r>
              <a:rPr lang="en-US" dirty="0"/>
              <a:t>is_*</a:t>
            </a:r>
            <a:r>
              <a:rPr lang="en-US" sz="1200" b="0" i="0" kern="1200" dirty="0">
                <a:solidFill>
                  <a:schemeClr val="tx1"/>
                </a:solidFill>
                <a:effectLst/>
                <a:latin typeface="+mn-lt"/>
                <a:ea typeface="+mn-ea"/>
                <a:cs typeface="+mn-cs"/>
              </a:rPr>
              <a:t> functions provided by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which are summarized in the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predicate also comes with a “scalar” version, like </a:t>
            </a:r>
            <a:r>
              <a:rPr lang="en-US" dirty="0" err="1"/>
              <a:t>is_scalar_atomic</a:t>
            </a:r>
            <a:r>
              <a:rPr lang="en-US" dirty="0"/>
              <a:t>()</a:t>
            </a:r>
            <a:r>
              <a:rPr lang="en-US" sz="1200" b="0" i="0" kern="1200" dirty="0">
                <a:solidFill>
                  <a:schemeClr val="tx1"/>
                </a:solidFill>
                <a:effectLst/>
                <a:latin typeface="+mn-lt"/>
                <a:ea typeface="+mn-ea"/>
                <a:cs typeface="+mn-cs"/>
              </a:rPr>
              <a:t>, which checks that the length is 1. This is useful, for example, if you want to check that an argument to your function is a single logical value.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18</a:t>
            </a:fld>
            <a:endParaRPr lang="en-US"/>
          </a:p>
        </p:txBody>
      </p:sp>
    </p:spTree>
    <p:extLst>
      <p:ext uri="{BB962C8B-B14F-4D97-AF65-F5344CB8AC3E}">
        <p14:creationId xmlns:p14="http://schemas.microsoft.com/office/powerpoint/2010/main" val="2875176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well as implicitly coercing the types of vectors to be compatible, R will also implicitly coerce the length of vectors. This is called vector </a:t>
            </a:r>
            <a:r>
              <a:rPr lang="en-US" sz="1200" b="1" i="0" kern="1200" dirty="0">
                <a:solidFill>
                  <a:schemeClr val="tx1"/>
                </a:solidFill>
                <a:effectLst/>
                <a:latin typeface="+mn-lt"/>
                <a:ea typeface="+mn-ea"/>
                <a:cs typeface="+mn-cs"/>
              </a:rPr>
              <a:t>recycling</a:t>
            </a:r>
            <a:r>
              <a:rPr lang="en-US" sz="1200" b="0" i="0" kern="1200" dirty="0">
                <a:solidFill>
                  <a:schemeClr val="tx1"/>
                </a:solidFill>
                <a:effectLst/>
                <a:latin typeface="+mn-lt"/>
                <a:ea typeface="+mn-ea"/>
                <a:cs typeface="+mn-cs"/>
              </a:rPr>
              <a:t>, because the shorter vector is repeated, or recycled, to the same length as the longer vector.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generally most useful when you are mixing vectors and “scalars”. I put scalars in quotes because R doesn’t actually have scalars: instead, a single number is a vector of length 1. Because there are no scalars, most built-in functions are </a:t>
            </a:r>
            <a:r>
              <a:rPr lang="en-US" sz="1200" b="1" i="0" kern="1200" dirty="0" err="1">
                <a:solidFill>
                  <a:schemeClr val="tx1"/>
                </a:solidFill>
                <a:effectLst/>
                <a:latin typeface="+mn-lt"/>
                <a:ea typeface="+mn-ea"/>
                <a:cs typeface="+mn-cs"/>
              </a:rPr>
              <a:t>vectorised</a:t>
            </a:r>
            <a:r>
              <a:rPr lang="en-US" sz="1200" b="0" i="0" kern="1200" dirty="0">
                <a:solidFill>
                  <a:schemeClr val="tx1"/>
                </a:solidFill>
                <a:effectLst/>
                <a:latin typeface="+mn-lt"/>
                <a:ea typeface="+mn-ea"/>
                <a:cs typeface="+mn-cs"/>
              </a:rPr>
              <a:t>, meaning that they will operate on a vector of numbers. That’s why, for example, this code works: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R, basic mathematical operations work with vectors. That means that you should never need to perform explicit iteration when performing simple mathematical computations.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19</a:t>
            </a:fld>
            <a:endParaRPr lang="en-US"/>
          </a:p>
        </p:txBody>
      </p:sp>
    </p:spTree>
    <p:extLst>
      <p:ext uri="{BB962C8B-B14F-4D97-AF65-F5344CB8AC3E}">
        <p14:creationId xmlns:p14="http://schemas.microsoft.com/office/powerpoint/2010/main" val="361264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types of vectors:</a:t>
            </a:r>
          </a:p>
          <a:p>
            <a:r>
              <a:rPr lang="en-US" sz="1200" b="1" i="0" kern="1200" dirty="0">
                <a:solidFill>
                  <a:schemeClr val="tx1"/>
                </a:solidFill>
                <a:effectLst/>
                <a:latin typeface="+mn-lt"/>
                <a:ea typeface="+mn-ea"/>
                <a:cs typeface="+mn-cs"/>
              </a:rPr>
              <a:t>Atomic</a:t>
            </a:r>
            <a:r>
              <a:rPr lang="en-US" sz="1200" b="0" i="0" kern="1200" dirty="0">
                <a:solidFill>
                  <a:schemeClr val="tx1"/>
                </a:solidFill>
                <a:effectLst/>
                <a:latin typeface="+mn-lt"/>
                <a:ea typeface="+mn-ea"/>
                <a:cs typeface="+mn-cs"/>
              </a:rPr>
              <a:t> vectors, of which there are six types: </a:t>
            </a:r>
            <a:r>
              <a:rPr lang="en-US" sz="1200" b="1" i="0" kern="1200" dirty="0">
                <a:solidFill>
                  <a:schemeClr val="tx1"/>
                </a:solidFill>
                <a:effectLst/>
                <a:latin typeface="+mn-lt"/>
                <a:ea typeface="+mn-ea"/>
                <a:cs typeface="+mn-cs"/>
              </a:rPr>
              <a:t>logical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integer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double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character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complex</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raw</a:t>
            </a:r>
            <a:r>
              <a:rPr lang="en-US" sz="1200" b="0" i="0" kern="1200" dirty="0">
                <a:solidFill>
                  <a:schemeClr val="tx1"/>
                </a:solidFill>
                <a:effectLst/>
                <a:latin typeface="+mn-lt"/>
                <a:ea typeface="+mn-ea"/>
                <a:cs typeface="+mn-cs"/>
              </a:rPr>
              <a:t>. Integer and double vectors are collectively known as </a:t>
            </a:r>
            <a:r>
              <a:rPr lang="en-US" sz="1200" b="1" i="0" kern="1200" dirty="0">
                <a:solidFill>
                  <a:schemeClr val="tx1"/>
                </a:solidFill>
                <a:effectLst/>
                <a:latin typeface="+mn-lt"/>
                <a:ea typeface="+mn-ea"/>
                <a:cs typeface="+mn-cs"/>
              </a:rPr>
              <a:t>numeric</a:t>
            </a:r>
            <a:r>
              <a:rPr lang="en-US" sz="1200" b="0" i="0" kern="1200" dirty="0">
                <a:solidFill>
                  <a:schemeClr val="tx1"/>
                </a:solidFill>
                <a:effectLst/>
                <a:latin typeface="+mn-lt"/>
                <a:ea typeface="+mn-ea"/>
                <a:cs typeface="+mn-cs"/>
              </a:rPr>
              <a:t> vectors.</a:t>
            </a:r>
          </a:p>
          <a:p>
            <a:r>
              <a:rPr lang="en-US" sz="1200" b="1" i="0" kern="1200" dirty="0">
                <a:solidFill>
                  <a:schemeClr val="tx1"/>
                </a:solidFill>
                <a:effectLst/>
                <a:latin typeface="+mn-lt"/>
                <a:ea typeface="+mn-ea"/>
                <a:cs typeface="+mn-cs"/>
              </a:rPr>
              <a:t>Lists</a:t>
            </a:r>
            <a:r>
              <a:rPr lang="en-US" sz="1200" b="0" i="0" kern="1200" dirty="0">
                <a:solidFill>
                  <a:schemeClr val="tx1"/>
                </a:solidFill>
                <a:effectLst/>
                <a:latin typeface="+mn-lt"/>
                <a:ea typeface="+mn-ea"/>
                <a:cs typeface="+mn-cs"/>
              </a:rPr>
              <a:t>, which are sometimes called recursive vectors because lists can contain other lists.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chief difference between atomic vectors and lists is that atomic vectors are </a:t>
            </a:r>
            <a:r>
              <a:rPr lang="en-US" sz="1200" b="1" i="0" kern="1200" dirty="0">
                <a:solidFill>
                  <a:schemeClr val="tx1"/>
                </a:solidFill>
                <a:effectLst/>
                <a:latin typeface="+mn-lt"/>
                <a:ea typeface="+mn-ea"/>
                <a:cs typeface="+mn-cs"/>
              </a:rPr>
              <a:t>homogeneous</a:t>
            </a:r>
            <a:r>
              <a:rPr lang="en-US" sz="1200" b="0" i="0" kern="1200" dirty="0">
                <a:solidFill>
                  <a:schemeClr val="tx1"/>
                </a:solidFill>
                <a:effectLst/>
                <a:latin typeface="+mn-lt"/>
                <a:ea typeface="+mn-ea"/>
                <a:cs typeface="+mn-cs"/>
              </a:rPr>
              <a:t>, while lists can be </a:t>
            </a:r>
            <a:r>
              <a:rPr lang="en-US" sz="1200" b="1" i="0" kern="1200" dirty="0">
                <a:solidFill>
                  <a:schemeClr val="tx1"/>
                </a:solidFill>
                <a:effectLst/>
                <a:latin typeface="+mn-lt"/>
                <a:ea typeface="+mn-ea"/>
                <a:cs typeface="+mn-cs"/>
              </a:rPr>
              <a:t>heterogeneous</a:t>
            </a:r>
            <a:r>
              <a:rPr lang="en-US" sz="1200" b="0" i="0" kern="1200" dirty="0">
                <a:solidFill>
                  <a:schemeClr val="tx1"/>
                </a:solidFill>
                <a:effectLst/>
                <a:latin typeface="+mn-lt"/>
                <a:ea typeface="+mn-ea"/>
                <a:cs typeface="+mn-cs"/>
              </a:rPr>
              <a:t>. There’s one other related object: </a:t>
            </a:r>
            <a:r>
              <a:rPr lang="en-US" dirty="0"/>
              <a:t>NULL</a:t>
            </a:r>
            <a:r>
              <a:rPr lang="en-US" sz="1200" b="0" i="0" kern="1200" dirty="0">
                <a:solidFill>
                  <a:schemeClr val="tx1"/>
                </a:solidFill>
                <a:effectLst/>
                <a:latin typeface="+mn-lt"/>
                <a:ea typeface="+mn-ea"/>
                <a:cs typeface="+mn-cs"/>
              </a:rPr>
              <a:t>. </a:t>
            </a:r>
            <a:r>
              <a:rPr lang="en-US" dirty="0"/>
              <a:t>NULL</a:t>
            </a:r>
            <a:r>
              <a:rPr lang="en-US" sz="1200" b="0" i="0" kern="1200" dirty="0">
                <a:solidFill>
                  <a:schemeClr val="tx1"/>
                </a:solidFill>
                <a:effectLst/>
                <a:latin typeface="+mn-lt"/>
                <a:ea typeface="+mn-ea"/>
                <a:cs typeface="+mn-cs"/>
              </a:rPr>
              <a:t> is often used to represent the absence of a vector (as opposed to </a:t>
            </a:r>
            <a:r>
              <a:rPr lang="en-US" dirty="0"/>
              <a:t>NA</a:t>
            </a:r>
            <a:r>
              <a:rPr lang="en-US" sz="1200" b="0" i="0" kern="1200" dirty="0">
                <a:solidFill>
                  <a:schemeClr val="tx1"/>
                </a:solidFill>
                <a:effectLst/>
                <a:latin typeface="+mn-lt"/>
                <a:ea typeface="+mn-ea"/>
                <a:cs typeface="+mn-cs"/>
              </a:rPr>
              <a:t> which is used to represent the absence of a value in a vector). </a:t>
            </a:r>
            <a:r>
              <a:rPr lang="en-US" dirty="0"/>
              <a:t>NULL</a:t>
            </a:r>
            <a:r>
              <a:rPr lang="en-US" sz="1200" b="0" i="0" kern="1200" dirty="0">
                <a:solidFill>
                  <a:schemeClr val="tx1"/>
                </a:solidFill>
                <a:effectLst/>
                <a:latin typeface="+mn-lt"/>
                <a:ea typeface="+mn-ea"/>
                <a:cs typeface="+mn-cs"/>
              </a:rPr>
              <a:t> typically behaves like a vector of length 0.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a:t>
            </a:fld>
            <a:endParaRPr lang="en-US"/>
          </a:p>
        </p:txBody>
      </p:sp>
    </p:spTree>
    <p:extLst>
      <p:ext uri="{BB962C8B-B14F-4D97-AF65-F5344CB8AC3E}">
        <p14:creationId xmlns:p14="http://schemas.microsoft.com/office/powerpoint/2010/main" val="1539099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intuitive what should happen if you add two vectors of the same length, or a vector and a “scalar”, but what happens if you add two vectors of different lengths?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 R will expand the shortest vector to the same length as the longest, so called recycling.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20</a:t>
            </a:fld>
            <a:endParaRPr lang="en-US"/>
          </a:p>
        </p:txBody>
      </p:sp>
    </p:spTree>
    <p:extLst>
      <p:ext uri="{BB962C8B-B14F-4D97-AF65-F5344CB8AC3E}">
        <p14:creationId xmlns:p14="http://schemas.microsoft.com/office/powerpoint/2010/main" val="1192680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silent except when the length of the longer is not an integer multiple of the length of the shorter: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21</a:t>
            </a:fld>
            <a:endParaRPr lang="en-US"/>
          </a:p>
        </p:txBody>
      </p:sp>
    </p:spTree>
    <p:extLst>
      <p:ext uri="{BB962C8B-B14F-4D97-AF65-F5344CB8AC3E}">
        <p14:creationId xmlns:p14="http://schemas.microsoft.com/office/powerpoint/2010/main" val="3071493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While vector recycling can be used to create very succinct, clever code, it can also silently conceal problems. For this reason, the </a:t>
            </a:r>
            <a:r>
              <a:rPr lang="en-US" sz="1200" b="0" i="0" kern="1200" dirty="0" err="1">
                <a:solidFill>
                  <a:schemeClr val="tx1"/>
                </a:solidFill>
                <a:effectLst/>
                <a:latin typeface="+mn-lt"/>
                <a:ea typeface="+mn-ea"/>
                <a:cs typeface="+mn-cs"/>
              </a:rPr>
              <a:t>vectorised</a:t>
            </a:r>
            <a:r>
              <a:rPr lang="en-US" sz="1200" b="0" i="0" kern="1200" dirty="0">
                <a:solidFill>
                  <a:schemeClr val="tx1"/>
                </a:solidFill>
                <a:effectLst/>
                <a:latin typeface="+mn-lt"/>
                <a:ea typeface="+mn-ea"/>
                <a:cs typeface="+mn-cs"/>
              </a:rPr>
              <a:t> functions in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will throw errors when you recycle anything other than a scalar. If you do want to recycle, you’ll need to do it yourself with </a:t>
            </a:r>
            <a:r>
              <a:rPr lang="en-US" dirty="0"/>
              <a:t>rep()</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22</a:t>
            </a:fld>
            <a:endParaRPr lang="en-US"/>
          </a:p>
        </p:txBody>
      </p:sp>
    </p:spTree>
    <p:extLst>
      <p:ext uri="{BB962C8B-B14F-4D97-AF65-F5344CB8AC3E}">
        <p14:creationId xmlns:p14="http://schemas.microsoft.com/office/powerpoint/2010/main" val="3757038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All types of vectors can be named. You can name them during creation with </a:t>
            </a:r>
            <a:r>
              <a:rPr lang="en-US" dirty="0"/>
              <a:t>c()</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 after the fact with </a:t>
            </a:r>
            <a:r>
              <a:rPr lang="en-US" dirty="0" err="1"/>
              <a:t>purrr</a:t>
            </a:r>
            <a:r>
              <a:rPr lang="en-US" dirty="0"/>
              <a:t>::</a:t>
            </a:r>
            <a:r>
              <a:rPr lang="en-US" dirty="0" err="1"/>
              <a:t>set_names</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Named vectors are most useful for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described next.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23</a:t>
            </a:fld>
            <a:endParaRPr lang="en-US"/>
          </a:p>
        </p:txBody>
      </p:sp>
    </p:spTree>
    <p:extLst>
      <p:ext uri="{BB962C8B-B14F-4D97-AF65-F5344CB8AC3E}">
        <p14:creationId xmlns:p14="http://schemas.microsoft.com/office/powerpoint/2010/main" val="1735738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we’ve used </a:t>
            </a:r>
            <a:r>
              <a:rPr lang="en-US" dirty="0" err="1"/>
              <a:t>dplyr</a:t>
            </a:r>
            <a:r>
              <a:rPr lang="en-US" dirty="0"/>
              <a:t>::filter()</a:t>
            </a:r>
            <a:r>
              <a:rPr lang="en-US" sz="1200" b="0" i="0" kern="1200" dirty="0">
                <a:solidFill>
                  <a:schemeClr val="tx1"/>
                </a:solidFill>
                <a:effectLst/>
                <a:latin typeface="+mn-lt"/>
                <a:ea typeface="+mn-ea"/>
                <a:cs typeface="+mn-cs"/>
              </a:rPr>
              <a:t> to filter the rows in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a:t>
            </a:r>
            <a:r>
              <a:rPr lang="en-US" dirty="0"/>
              <a:t>filter()</a:t>
            </a:r>
            <a:r>
              <a:rPr lang="en-US" sz="1200" b="0" i="0" kern="1200" dirty="0">
                <a:solidFill>
                  <a:schemeClr val="tx1"/>
                </a:solidFill>
                <a:effectLst/>
                <a:latin typeface="+mn-lt"/>
                <a:ea typeface="+mn-ea"/>
                <a:cs typeface="+mn-cs"/>
              </a:rPr>
              <a:t> only works with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so we’ll need new tool for vectors: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is the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function, and is called like </a:t>
            </a:r>
            <a:r>
              <a:rPr lang="en-US" dirty="0"/>
              <a:t>x[a]</a:t>
            </a:r>
            <a:r>
              <a:rPr lang="en-US" sz="1200" b="0" i="0" kern="1200" dirty="0">
                <a:solidFill>
                  <a:schemeClr val="tx1"/>
                </a:solidFill>
                <a:effectLst/>
                <a:latin typeface="+mn-lt"/>
                <a:ea typeface="+mn-ea"/>
                <a:cs typeface="+mn-cs"/>
              </a:rPr>
              <a:t>. There are four types of things that you can subset a vector with:</a:t>
            </a:r>
          </a:p>
          <a:p>
            <a:pPr marL="228600" indent="-228600">
              <a:buFont typeface="+mj-lt"/>
              <a:buAutoNum type="arabicPeriod"/>
            </a:pPr>
            <a:r>
              <a:rPr lang="en-US" sz="1200" b="0" i="0" kern="1200" dirty="0">
                <a:solidFill>
                  <a:schemeClr val="tx1"/>
                </a:solidFill>
                <a:effectLst/>
                <a:latin typeface="+mn-lt"/>
                <a:ea typeface="+mn-ea"/>
                <a:cs typeface="+mn-cs"/>
              </a:rPr>
              <a:t>A numeric vector containing only integers</a:t>
            </a:r>
          </a:p>
          <a:p>
            <a:pPr marL="228600" indent="-228600">
              <a:buFont typeface="+mj-lt"/>
              <a:buAutoNum type="arabicPeriod"/>
            </a:pP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with a logical vector keeps all values corresponding to a </a:t>
            </a:r>
            <a:r>
              <a:rPr lang="en-US" dirty="0"/>
              <a:t>TRUE</a:t>
            </a:r>
            <a:r>
              <a:rPr lang="en-US" sz="1200" b="0" i="0" kern="1200" dirty="0">
                <a:solidFill>
                  <a:schemeClr val="tx1"/>
                </a:solidFill>
                <a:effectLst/>
                <a:latin typeface="+mn-lt"/>
                <a:ea typeface="+mn-ea"/>
                <a:cs typeface="+mn-cs"/>
              </a:rPr>
              <a:t> value</a:t>
            </a:r>
          </a:p>
          <a:p>
            <a:pPr marL="228600" indent="-228600">
              <a:buFont typeface="+mj-lt"/>
              <a:buAutoNum type="arabicPeriod"/>
            </a:pPr>
            <a:r>
              <a:rPr lang="en-US" sz="1200" b="0" i="0" kern="1200" dirty="0">
                <a:solidFill>
                  <a:schemeClr val="tx1"/>
                </a:solidFill>
                <a:effectLst/>
                <a:latin typeface="+mn-lt"/>
                <a:ea typeface="+mn-ea"/>
                <a:cs typeface="+mn-cs"/>
              </a:rPr>
              <a:t>If you have a named vector, you can subset it with a character vector</a:t>
            </a:r>
          </a:p>
          <a:p>
            <a:pPr marL="228600" indent="-228600">
              <a:buFont typeface="+mj-lt"/>
              <a:buAutoNum type="arabicPeriod"/>
            </a:pPr>
            <a:r>
              <a:rPr lang="en-US" sz="1200" b="0" i="0" kern="1200" dirty="0">
                <a:solidFill>
                  <a:schemeClr val="tx1"/>
                </a:solidFill>
                <a:effectLst/>
                <a:latin typeface="+mn-lt"/>
                <a:ea typeface="+mn-ea"/>
                <a:cs typeface="+mn-cs"/>
              </a:rPr>
              <a:t>The simplest type of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is nothing, </a:t>
            </a:r>
            <a:r>
              <a:rPr lang="en-US" dirty="0"/>
              <a:t>x[]</a:t>
            </a:r>
            <a:r>
              <a:rPr lang="en-US" sz="1200" b="0" i="0" kern="1200" dirty="0">
                <a:solidFill>
                  <a:schemeClr val="tx1"/>
                </a:solidFill>
                <a:effectLst/>
                <a:latin typeface="+mn-lt"/>
                <a:ea typeface="+mn-ea"/>
                <a:cs typeface="+mn-cs"/>
              </a:rPr>
              <a:t>, which returns the complete </a:t>
            </a:r>
            <a:r>
              <a:rPr lang="en-US" dirty="0"/>
              <a:t>x</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24</a:t>
            </a:fld>
            <a:endParaRPr lang="en-US"/>
          </a:p>
        </p:txBody>
      </p:sp>
    </p:spTree>
    <p:extLst>
      <p:ext uri="{BB962C8B-B14F-4D97-AF65-F5344CB8AC3E}">
        <p14:creationId xmlns:p14="http://schemas.microsoft.com/office/powerpoint/2010/main" val="117108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you can subset a vector with a numeric vector containing only integers. The integers must either be all positive, all negative, or zero.</a:t>
            </a:r>
          </a:p>
          <a:p>
            <a:pPr marL="0" indent="0">
              <a:buNone/>
            </a:pP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with positive integers keeps the elements at those positions: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repeating a position, you can actually make a longer output than input: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Negative values drop the elements at the specified positions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an error to mix positive and negative values: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error message mentions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with zero, which returns no values: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not useful very often, but it can be helpful if you want to create unusual data structures to test your functions with.</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25</a:t>
            </a:fld>
            <a:endParaRPr lang="en-US"/>
          </a:p>
        </p:txBody>
      </p:sp>
    </p:spTree>
    <p:extLst>
      <p:ext uri="{BB962C8B-B14F-4D97-AF65-F5344CB8AC3E}">
        <p14:creationId xmlns:p14="http://schemas.microsoft.com/office/powerpoint/2010/main" val="3843780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2. you can subset with a logical vector keeps all values corresponding to a </a:t>
            </a:r>
            <a:r>
              <a:rPr lang="en-US" dirty="0"/>
              <a:t>TRUE</a:t>
            </a:r>
            <a:r>
              <a:rPr lang="en-US" sz="1200" b="0" i="0" kern="1200" dirty="0">
                <a:solidFill>
                  <a:schemeClr val="tx1"/>
                </a:solidFill>
                <a:effectLst/>
                <a:latin typeface="+mn-lt"/>
                <a:ea typeface="+mn-ea"/>
                <a:cs typeface="+mn-cs"/>
              </a:rPr>
              <a:t> value. This is most often useful    </a:t>
            </a:r>
          </a:p>
          <a:p>
            <a:r>
              <a:rPr lang="en-US" sz="1200" b="0" i="0" kern="1200" dirty="0">
                <a:solidFill>
                  <a:schemeClr val="tx1"/>
                </a:solidFill>
                <a:effectLst/>
                <a:latin typeface="+mn-lt"/>
                <a:ea typeface="+mn-ea"/>
                <a:cs typeface="+mn-cs"/>
              </a:rPr>
              <a:t>    in conjunction with the comparison functions.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26</a:t>
            </a:fld>
            <a:endParaRPr lang="en-US"/>
          </a:p>
        </p:txBody>
      </p:sp>
    </p:spTree>
    <p:extLst>
      <p:ext uri="{BB962C8B-B14F-4D97-AF65-F5344CB8AC3E}">
        <p14:creationId xmlns:p14="http://schemas.microsoft.com/office/powerpoint/2010/main" val="1458571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have a named vector, you can subset it with a character vector: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 with positive integers, you can also use a character vector to duplicate individual entries.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27</a:t>
            </a:fld>
            <a:endParaRPr lang="en-US"/>
          </a:p>
        </p:txBody>
      </p:sp>
    </p:spTree>
    <p:extLst>
      <p:ext uri="{BB962C8B-B14F-4D97-AF65-F5344CB8AC3E}">
        <p14:creationId xmlns:p14="http://schemas.microsoft.com/office/powerpoint/2010/main" val="2975042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simplest type of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is nothing, </a:t>
            </a:r>
            <a:r>
              <a:rPr lang="en-US" dirty="0"/>
              <a:t>x[]</a:t>
            </a:r>
            <a:r>
              <a:rPr lang="en-US" sz="1200" b="0" i="0" kern="1200" dirty="0">
                <a:solidFill>
                  <a:schemeClr val="tx1"/>
                </a:solidFill>
                <a:effectLst/>
                <a:latin typeface="+mn-lt"/>
                <a:ea typeface="+mn-ea"/>
                <a:cs typeface="+mn-cs"/>
              </a:rPr>
              <a:t>, which returns the complete </a:t>
            </a:r>
            <a:r>
              <a:rPr lang="en-US" dirty="0"/>
              <a:t>x</a:t>
            </a:r>
            <a:r>
              <a:rPr lang="en-US" sz="1200" b="0" i="0" kern="1200" dirty="0">
                <a:solidFill>
                  <a:schemeClr val="tx1"/>
                </a:solidFill>
                <a:effectLst/>
                <a:latin typeface="+mn-lt"/>
                <a:ea typeface="+mn-ea"/>
                <a:cs typeface="+mn-cs"/>
              </a:rPr>
              <a:t>. This is not useful for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vectors, but it is useful when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matrices (and other high dimensional structures) because it lets you select all the rows or all the columns, by leaving that index blank. For example, if </a:t>
            </a:r>
            <a:r>
              <a:rPr lang="en-US" dirty="0"/>
              <a:t>x</a:t>
            </a:r>
            <a:r>
              <a:rPr lang="en-US" sz="1200" b="0" i="0" kern="1200" dirty="0">
                <a:solidFill>
                  <a:schemeClr val="tx1"/>
                </a:solidFill>
                <a:effectLst/>
                <a:latin typeface="+mn-lt"/>
                <a:ea typeface="+mn-ea"/>
                <a:cs typeface="+mn-cs"/>
              </a:rPr>
              <a:t> is 2d, </a:t>
            </a:r>
            <a:r>
              <a:rPr lang="en-US" dirty="0"/>
              <a:t>x[1, ]</a:t>
            </a:r>
            <a:r>
              <a:rPr lang="en-US" sz="1200" b="0" i="0" kern="1200" dirty="0">
                <a:solidFill>
                  <a:schemeClr val="tx1"/>
                </a:solidFill>
                <a:effectLst/>
                <a:latin typeface="+mn-lt"/>
                <a:ea typeface="+mn-ea"/>
                <a:cs typeface="+mn-cs"/>
              </a:rPr>
              <a:t> selects the first row and all the columns, and </a:t>
            </a:r>
            <a:r>
              <a:rPr lang="en-US" dirty="0"/>
              <a:t>x[, -1]</a:t>
            </a:r>
            <a:r>
              <a:rPr lang="en-US" sz="1200" b="0" i="0" kern="1200" dirty="0">
                <a:solidFill>
                  <a:schemeClr val="tx1"/>
                </a:solidFill>
                <a:effectLst/>
                <a:latin typeface="+mn-lt"/>
                <a:ea typeface="+mn-ea"/>
                <a:cs typeface="+mn-cs"/>
              </a:rPr>
              <a:t> selects all rows and all columns except the first.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learn more about the applications of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reading the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chapter of </a:t>
            </a:r>
            <a:r>
              <a:rPr lang="en-US" sz="1200" b="0" i="1" kern="1200" dirty="0">
                <a:solidFill>
                  <a:schemeClr val="tx1"/>
                </a:solidFill>
                <a:effectLst/>
                <a:latin typeface="+mn-lt"/>
                <a:ea typeface="+mn-ea"/>
                <a:cs typeface="+mn-cs"/>
              </a:rPr>
              <a:t>Advanced 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http://adv-r.had.co.nz/Subsetting.html#applications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an important variation of [ called [[. [[ only ever extracts a single element, and always drops names. It’s a good idea to use it whenever you want to make it clear that you’re extracting a single item, as in a for loop. The distinction between [ and [[ is most important for lists, as we’ll see shortly.</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28</a:t>
            </a:fld>
            <a:endParaRPr lang="en-US"/>
          </a:p>
        </p:txBody>
      </p:sp>
    </p:spTree>
    <p:extLst>
      <p:ext uri="{BB962C8B-B14F-4D97-AF65-F5344CB8AC3E}">
        <p14:creationId xmlns:p14="http://schemas.microsoft.com/office/powerpoint/2010/main" val="2924050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https://rpubs.com/uky994/585358</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does mean(is.na(x)) tell you about a vector x? What about sum(!</a:t>
            </a:r>
            <a:r>
              <a:rPr lang="en-US" sz="1200" b="0" i="0" kern="1200" dirty="0" err="1">
                <a:solidFill>
                  <a:schemeClr val="tx1"/>
                </a:solidFill>
                <a:effectLst/>
                <a:latin typeface="+mn-lt"/>
                <a:ea typeface="+mn-ea"/>
                <a:cs typeface="+mn-cs"/>
              </a:rPr>
              <a:t>is.finite</a:t>
            </a:r>
            <a:r>
              <a:rPr lang="en-US" sz="1200" b="0" i="0" kern="1200" dirty="0">
                <a:solidFill>
                  <a:schemeClr val="tx1"/>
                </a:solidFill>
                <a:effectLst/>
                <a:latin typeface="+mn-lt"/>
                <a:ea typeface="+mn-ea"/>
                <a:cs typeface="+mn-cs"/>
              </a:rPr>
              <a:t>(x))?</a:t>
            </a:r>
          </a:p>
          <a:p>
            <a:pPr marL="228600" indent="-228600">
              <a:buFont typeface="+mj-lt"/>
              <a:buAutoNum type="arabicPeriod"/>
            </a:pPr>
            <a:r>
              <a:rPr lang="en-US" sz="1200" b="0" i="0" kern="1200" dirty="0">
                <a:solidFill>
                  <a:schemeClr val="tx1"/>
                </a:solidFill>
                <a:effectLst/>
                <a:latin typeface="+mn-lt"/>
                <a:ea typeface="+mn-ea"/>
                <a:cs typeface="+mn-cs"/>
              </a:rPr>
              <a:t>Carefully read the documentation of </a:t>
            </a:r>
            <a:r>
              <a:rPr lang="en-US" sz="1200" b="0" i="0" kern="1200" dirty="0" err="1">
                <a:solidFill>
                  <a:schemeClr val="tx1"/>
                </a:solidFill>
                <a:effectLst/>
                <a:latin typeface="+mn-lt"/>
                <a:ea typeface="+mn-ea"/>
                <a:cs typeface="+mn-cs"/>
              </a:rPr>
              <a:t>is.vector</a:t>
            </a:r>
            <a:r>
              <a:rPr lang="en-US" sz="1200" b="0" i="0" kern="1200" dirty="0">
                <a:solidFill>
                  <a:schemeClr val="tx1"/>
                </a:solidFill>
                <a:effectLst/>
                <a:latin typeface="+mn-lt"/>
                <a:ea typeface="+mn-ea"/>
                <a:cs typeface="+mn-cs"/>
              </a:rPr>
              <a:t>(). What does it actually test for? Why does </a:t>
            </a:r>
            <a:r>
              <a:rPr lang="en-US" sz="1200" b="0" i="0" kern="1200" dirty="0" err="1">
                <a:solidFill>
                  <a:schemeClr val="tx1"/>
                </a:solidFill>
                <a:effectLst/>
                <a:latin typeface="+mn-lt"/>
                <a:ea typeface="+mn-ea"/>
                <a:cs typeface="+mn-cs"/>
              </a:rPr>
              <a:t>is.atomic</a:t>
            </a:r>
            <a:r>
              <a:rPr lang="en-US" sz="1200" b="0" i="0" kern="1200" dirty="0">
                <a:solidFill>
                  <a:schemeClr val="tx1"/>
                </a:solidFill>
                <a:effectLst/>
                <a:latin typeface="+mn-lt"/>
                <a:ea typeface="+mn-ea"/>
                <a:cs typeface="+mn-cs"/>
              </a:rPr>
              <a:t>() not agree with the definition of atomic vectors above?</a:t>
            </a:r>
          </a:p>
          <a:p>
            <a:pPr marL="228600" indent="-228600">
              <a:buFont typeface="+mj-lt"/>
              <a:buAutoNum type="arabicPeriod"/>
            </a:pPr>
            <a:r>
              <a:rPr lang="en-US" sz="1200" b="0" i="0" kern="1200" dirty="0">
                <a:solidFill>
                  <a:schemeClr val="tx1"/>
                </a:solidFill>
                <a:effectLst/>
                <a:latin typeface="+mn-lt"/>
                <a:ea typeface="+mn-ea"/>
                <a:cs typeface="+mn-cs"/>
              </a:rPr>
              <a:t>Compare and contrast </a:t>
            </a:r>
            <a:r>
              <a:rPr lang="en-US" sz="1200" b="0" i="0" kern="1200" dirty="0" err="1">
                <a:solidFill>
                  <a:schemeClr val="tx1"/>
                </a:solidFill>
                <a:effectLst/>
                <a:latin typeface="+mn-lt"/>
                <a:ea typeface="+mn-ea"/>
                <a:cs typeface="+mn-cs"/>
              </a:rPr>
              <a:t>setNames</a:t>
            </a:r>
            <a:r>
              <a:rPr lang="en-US" sz="1200" b="0" i="0" kern="1200" dirty="0">
                <a:solidFill>
                  <a:schemeClr val="tx1"/>
                </a:solidFill>
                <a:effectLst/>
                <a:latin typeface="+mn-lt"/>
                <a:ea typeface="+mn-ea"/>
                <a:cs typeface="+mn-cs"/>
              </a:rPr>
              <a:t>() with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set_names</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Create functions that take a vector as input and returns:</a:t>
            </a:r>
          </a:p>
          <a:p>
            <a:pPr marL="685800" lvl="1" indent="-228600">
              <a:buFont typeface="+mj-lt"/>
              <a:buAutoNum type="arabicPeriod"/>
            </a:pPr>
            <a:r>
              <a:rPr lang="en-US" sz="1200" b="0" i="0" kern="1200" dirty="0">
                <a:solidFill>
                  <a:schemeClr val="tx1"/>
                </a:solidFill>
                <a:effectLst/>
                <a:latin typeface="+mn-lt"/>
                <a:ea typeface="+mn-ea"/>
                <a:cs typeface="+mn-cs"/>
              </a:rPr>
              <a:t>The last value. Should you use [ or [[?</a:t>
            </a:r>
          </a:p>
          <a:p>
            <a:pPr marL="685800" lvl="1" indent="-228600">
              <a:buFont typeface="+mj-lt"/>
              <a:buAutoNum type="arabicPeriod"/>
            </a:pPr>
            <a:r>
              <a:rPr lang="en-US" sz="1200" b="0" i="0" kern="1200" dirty="0">
                <a:solidFill>
                  <a:schemeClr val="tx1"/>
                </a:solidFill>
                <a:effectLst/>
                <a:latin typeface="+mn-lt"/>
                <a:ea typeface="+mn-ea"/>
                <a:cs typeface="+mn-cs"/>
              </a:rPr>
              <a:t>The elements at even numbered positions.</a:t>
            </a:r>
          </a:p>
          <a:p>
            <a:pPr marL="685800" lvl="1" indent="-228600">
              <a:buFont typeface="+mj-lt"/>
              <a:buAutoNum type="arabicPeriod"/>
            </a:pPr>
            <a:r>
              <a:rPr lang="en-US" sz="1200" b="0" i="0" kern="1200" dirty="0">
                <a:solidFill>
                  <a:schemeClr val="tx1"/>
                </a:solidFill>
                <a:effectLst/>
                <a:latin typeface="+mn-lt"/>
                <a:ea typeface="+mn-ea"/>
                <a:cs typeface="+mn-cs"/>
              </a:rPr>
              <a:t>Every element except the last value.</a:t>
            </a:r>
          </a:p>
          <a:p>
            <a:pPr marL="685800" lvl="1" indent="-228600">
              <a:buFont typeface="+mj-lt"/>
              <a:buAutoNum type="arabicPeriod"/>
            </a:pPr>
            <a:r>
              <a:rPr lang="en-US" sz="1200" b="0" i="0" kern="1200" dirty="0">
                <a:solidFill>
                  <a:schemeClr val="tx1"/>
                </a:solidFill>
                <a:effectLst/>
                <a:latin typeface="+mn-lt"/>
                <a:ea typeface="+mn-ea"/>
                <a:cs typeface="+mn-cs"/>
              </a:rPr>
              <a:t>Only even numbers (and no missing values).</a:t>
            </a:r>
          </a:p>
          <a:p>
            <a:pPr marL="228600" indent="-228600">
              <a:buFont typeface="+mj-lt"/>
              <a:buAutoNum type="arabicPeriod"/>
            </a:pPr>
            <a:r>
              <a:rPr lang="en-US" sz="1200" b="0" i="0" kern="1200" dirty="0">
                <a:solidFill>
                  <a:schemeClr val="tx1"/>
                </a:solidFill>
                <a:effectLst/>
                <a:latin typeface="+mn-lt"/>
                <a:ea typeface="+mn-ea"/>
                <a:cs typeface="+mn-cs"/>
              </a:rPr>
              <a:t>Why is x[-which(x &gt; 0)] not the same as x[x &lt;= 0]?</a:t>
            </a:r>
          </a:p>
          <a:p>
            <a:pPr marL="228600" indent="-228600">
              <a:buFont typeface="+mj-lt"/>
              <a:buAutoNum type="arabicPeriod"/>
            </a:pPr>
            <a:r>
              <a:rPr lang="en-US" sz="1200" b="0" i="0" kern="1200" dirty="0">
                <a:solidFill>
                  <a:schemeClr val="tx1"/>
                </a:solidFill>
                <a:effectLst/>
                <a:latin typeface="+mn-lt"/>
                <a:ea typeface="+mn-ea"/>
                <a:cs typeface="+mn-cs"/>
              </a:rPr>
              <a:t>What happens when you subset with a positive integer that’s bigger than the length of the vector? What happens when you subset with a name that doesn’t exist?</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29</a:t>
            </a:fld>
            <a:endParaRPr lang="en-US"/>
          </a:p>
        </p:txBody>
      </p:sp>
    </p:spTree>
    <p:extLst>
      <p:ext uri="{BB962C8B-B14F-4D97-AF65-F5344CB8AC3E}">
        <p14:creationId xmlns:p14="http://schemas.microsoft.com/office/powerpoint/2010/main" val="2851761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vector has two key properties:</a:t>
            </a:r>
          </a:p>
          <a:p>
            <a:pPr marL="228600" indent="-228600">
              <a:buFont typeface="+mj-lt"/>
              <a:buAutoNum type="arabicPeriod"/>
            </a:pPr>
            <a:r>
              <a:rPr lang="en-US" sz="1200" b="0" i="0" kern="1200" dirty="0">
                <a:solidFill>
                  <a:schemeClr val="tx1"/>
                </a:solidFill>
                <a:effectLst/>
                <a:latin typeface="+mn-lt"/>
                <a:ea typeface="+mn-ea"/>
                <a:cs typeface="+mn-cs"/>
              </a:rPr>
              <a:t>Its </a:t>
            </a:r>
            <a:r>
              <a:rPr lang="en-US" sz="1200" b="1" i="0"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which you can determine with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typeof</a:t>
            </a:r>
            <a:r>
              <a:rPr lang="en-US" sz="1200" b="0" i="0" u="none" strike="noStrike" kern="1200" dirty="0">
                <a:solidFill>
                  <a:schemeClr val="tx1"/>
                </a:solidFill>
                <a:effectLst/>
                <a:latin typeface="+mn-lt"/>
                <a:ea typeface="+mn-ea"/>
                <a:cs typeface="+mn-cs"/>
              </a:rPr>
              <a:t>(letters)</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[1] "character"</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typeof</a:t>
            </a:r>
            <a:r>
              <a:rPr lang="en-US" sz="1200" b="0" i="0" u="none" strike="noStrike" kern="1200" dirty="0">
                <a:solidFill>
                  <a:schemeClr val="tx1"/>
                </a:solidFill>
                <a:effectLst/>
                <a:latin typeface="+mn-lt"/>
                <a:ea typeface="+mn-ea"/>
                <a:cs typeface="+mn-cs"/>
              </a:rPr>
              <a:t>(1:10)</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[1] "integer"</a:t>
            </a:r>
            <a:endParaRPr lang="en-US" sz="1200" b="0" i="0" kern="1200" dirty="0">
              <a:solidFill>
                <a:schemeClr val="tx1"/>
              </a:solidFill>
              <a:effectLst/>
              <a:latin typeface="+mn-lt"/>
              <a:ea typeface="+mn-ea"/>
              <a:cs typeface="+mn-cs"/>
            </a:endParaRPr>
          </a:p>
          <a:p>
            <a:pPr marL="228600" indent="-228600">
              <a:buFont typeface="+mj-lt"/>
              <a:buAutoNum type="arabicPeriod" startAt="2"/>
            </a:pPr>
            <a:r>
              <a:rPr lang="en-US" sz="1200" b="0" i="0" kern="1200" dirty="0">
                <a:solidFill>
                  <a:schemeClr val="tx1"/>
                </a:solidFill>
                <a:effectLst/>
                <a:latin typeface="+mn-lt"/>
                <a:ea typeface="+mn-ea"/>
                <a:cs typeface="+mn-cs"/>
              </a:rPr>
              <a:t>Its </a:t>
            </a:r>
            <a:r>
              <a:rPr lang="en-US" sz="1200" b="1" i="0" kern="1200" dirty="0">
                <a:solidFill>
                  <a:schemeClr val="tx1"/>
                </a:solidFill>
                <a:effectLst/>
                <a:latin typeface="+mn-lt"/>
                <a:ea typeface="+mn-ea"/>
                <a:cs typeface="+mn-cs"/>
              </a:rPr>
              <a:t>length</a:t>
            </a:r>
            <a:r>
              <a:rPr lang="en-US" sz="1200" b="0" i="0" kern="1200" dirty="0">
                <a:solidFill>
                  <a:schemeClr val="tx1"/>
                </a:solidFill>
                <a:effectLst/>
                <a:latin typeface="+mn-lt"/>
                <a:ea typeface="+mn-ea"/>
                <a:cs typeface="+mn-cs"/>
              </a:rPr>
              <a:t>, which you can determine with length().</a:t>
            </a:r>
          </a:p>
          <a:p>
            <a:r>
              <a:rPr lang="en-US" sz="1200" b="0" i="0" u="none" strike="noStrike" kern="1200" dirty="0">
                <a:solidFill>
                  <a:schemeClr val="tx1"/>
                </a:solidFill>
                <a:effectLst/>
                <a:latin typeface="+mn-lt"/>
                <a:ea typeface="+mn-ea"/>
                <a:cs typeface="+mn-cs"/>
              </a:rPr>
              <a:t>	x &lt;- </a:t>
            </a:r>
            <a:r>
              <a:rPr lang="en-US" sz="1200" b="1" i="0" u="none" strike="noStrike" kern="1200" dirty="0">
                <a:solidFill>
                  <a:schemeClr val="tx1"/>
                </a:solidFill>
                <a:effectLst/>
                <a:latin typeface="+mn-lt"/>
                <a:ea typeface="+mn-ea"/>
                <a:cs typeface="+mn-cs"/>
              </a:rPr>
              <a:t>list</a:t>
            </a:r>
            <a:r>
              <a:rPr lang="en-US" sz="1200" b="0" i="0" u="none" strike="noStrike" kern="1200" dirty="0">
                <a:solidFill>
                  <a:schemeClr val="tx1"/>
                </a:solidFill>
                <a:effectLst/>
                <a:latin typeface="+mn-lt"/>
                <a:ea typeface="+mn-ea"/>
                <a:cs typeface="+mn-cs"/>
              </a:rPr>
              <a:t>("a", "b", 1:10)</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length</a:t>
            </a:r>
            <a:r>
              <a:rPr lang="en-US" sz="1200" b="0" i="0" u="none" strike="noStrike"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[1] 3</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a:t>
            </a:fld>
            <a:endParaRPr lang="en-US"/>
          </a:p>
        </p:txBody>
      </p:sp>
    </p:spTree>
    <p:extLst>
      <p:ext uri="{BB962C8B-B14F-4D97-AF65-F5344CB8AC3E}">
        <p14:creationId xmlns:p14="http://schemas.microsoft.com/office/powerpoint/2010/main" val="13319749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Lists are a step up in complexity from atomic vectors, because lists can contain other lists. This makes them suitable for representing hierarchical or tree-like structures. You create a list with </a:t>
            </a:r>
            <a:r>
              <a:rPr lang="en-US" dirty="0"/>
              <a:t>list()</a:t>
            </a:r>
          </a:p>
        </p:txBody>
      </p:sp>
      <p:sp>
        <p:nvSpPr>
          <p:cNvPr id="4" name="Slide Number Placeholder 3"/>
          <p:cNvSpPr>
            <a:spLocks noGrp="1"/>
          </p:cNvSpPr>
          <p:nvPr>
            <p:ph type="sldNum" sz="quarter" idx="5"/>
          </p:nvPr>
        </p:nvSpPr>
        <p:spPr/>
        <p:txBody>
          <a:bodyPr/>
          <a:lstStyle/>
          <a:p>
            <a:fld id="{4FE90433-2CA6-40F6-B42E-612891D8B0CF}" type="slidenum">
              <a:rPr lang="en-US" smtClean="0"/>
              <a:t>30</a:t>
            </a:fld>
            <a:endParaRPr lang="en-US"/>
          </a:p>
        </p:txBody>
      </p:sp>
    </p:spTree>
    <p:extLst>
      <p:ext uri="{BB962C8B-B14F-4D97-AF65-F5344CB8AC3E}">
        <p14:creationId xmlns:p14="http://schemas.microsoft.com/office/powerpoint/2010/main" val="2461173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very useful tool for working with lists is </a:t>
            </a:r>
            <a:r>
              <a:rPr lang="en-US" dirty="0"/>
              <a:t>str()</a:t>
            </a:r>
            <a:r>
              <a:rPr lang="en-US" sz="1200" b="0" i="0" kern="1200" dirty="0">
                <a:solidFill>
                  <a:schemeClr val="tx1"/>
                </a:solidFill>
                <a:effectLst/>
                <a:latin typeface="+mn-lt"/>
                <a:ea typeface="+mn-ea"/>
                <a:cs typeface="+mn-cs"/>
              </a:rPr>
              <a:t> because it focusses on the </a:t>
            </a:r>
            <a:r>
              <a:rPr lang="en-US" sz="1200" b="1" i="0" kern="1200" dirty="0">
                <a:solidFill>
                  <a:schemeClr val="tx1"/>
                </a:solidFill>
                <a:effectLst/>
                <a:latin typeface="+mn-lt"/>
                <a:ea typeface="+mn-ea"/>
                <a:cs typeface="+mn-cs"/>
              </a:rPr>
              <a:t>str</a:t>
            </a:r>
            <a:r>
              <a:rPr lang="en-US" sz="1200" b="0" i="0" kern="1200" dirty="0">
                <a:solidFill>
                  <a:schemeClr val="tx1"/>
                </a:solidFill>
                <a:effectLst/>
                <a:latin typeface="+mn-lt"/>
                <a:ea typeface="+mn-ea"/>
                <a:cs typeface="+mn-cs"/>
              </a:rPr>
              <a:t>ucture, not the contents.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31</a:t>
            </a:fld>
            <a:endParaRPr lang="en-US"/>
          </a:p>
        </p:txBody>
      </p:sp>
    </p:spTree>
    <p:extLst>
      <p:ext uri="{BB962C8B-B14F-4D97-AF65-F5344CB8AC3E}">
        <p14:creationId xmlns:p14="http://schemas.microsoft.com/office/powerpoint/2010/main" val="2943154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Unlike atomic vectors, </a:t>
            </a:r>
            <a:r>
              <a:rPr lang="en-US" dirty="0"/>
              <a:t>list()</a:t>
            </a:r>
            <a:r>
              <a:rPr lang="en-US" sz="1200" b="0" i="0" kern="1200" dirty="0">
                <a:solidFill>
                  <a:schemeClr val="tx1"/>
                </a:solidFill>
                <a:effectLst/>
                <a:latin typeface="+mn-lt"/>
                <a:ea typeface="+mn-ea"/>
                <a:cs typeface="+mn-cs"/>
              </a:rPr>
              <a:t> can contain a mix of objects: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32</a:t>
            </a:fld>
            <a:endParaRPr lang="en-US"/>
          </a:p>
        </p:txBody>
      </p:sp>
    </p:spTree>
    <p:extLst>
      <p:ext uri="{BB962C8B-B14F-4D97-AF65-F5344CB8AC3E}">
        <p14:creationId xmlns:p14="http://schemas.microsoft.com/office/powerpoint/2010/main" val="854840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Lists can even contain other lists!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33</a:t>
            </a:fld>
            <a:endParaRPr lang="en-US"/>
          </a:p>
        </p:txBody>
      </p:sp>
    </p:spTree>
    <p:extLst>
      <p:ext uri="{BB962C8B-B14F-4D97-AF65-F5344CB8AC3E}">
        <p14:creationId xmlns:p14="http://schemas.microsoft.com/office/powerpoint/2010/main" val="1153556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explain more complicated list manipulation functions, it’s helpful to have a visual representation of lists. For example, take these three lists: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three principles:</a:t>
            </a:r>
          </a:p>
          <a:p>
            <a:pPr marL="228600" indent="-228600">
              <a:buFont typeface="+mj-lt"/>
              <a:buAutoNum type="arabicPeriod"/>
            </a:pPr>
            <a:r>
              <a:rPr lang="en-US" sz="1200" b="0" i="0" kern="1200" dirty="0">
                <a:solidFill>
                  <a:schemeClr val="tx1"/>
                </a:solidFill>
                <a:effectLst/>
                <a:latin typeface="+mn-lt"/>
                <a:ea typeface="+mn-ea"/>
                <a:cs typeface="+mn-cs"/>
              </a:rPr>
              <a:t>Lists have rounded corners. Atomic vectors have square corners.</a:t>
            </a:r>
          </a:p>
          <a:p>
            <a:pPr marL="228600" indent="-228600">
              <a:buFont typeface="+mj-lt"/>
              <a:buAutoNum type="arabicPeriod"/>
            </a:pPr>
            <a:r>
              <a:rPr lang="en-US" sz="1200" b="0" i="0" kern="1200" dirty="0">
                <a:solidFill>
                  <a:schemeClr val="tx1"/>
                </a:solidFill>
                <a:effectLst/>
                <a:latin typeface="+mn-lt"/>
                <a:ea typeface="+mn-ea"/>
                <a:cs typeface="+mn-cs"/>
              </a:rPr>
              <a:t>Children are drawn inside their parent, and have a slightly darker background to make it easier to see the hierarchy.</a:t>
            </a:r>
          </a:p>
          <a:p>
            <a:pPr marL="228600" indent="-228600">
              <a:buFont typeface="+mj-lt"/>
              <a:buAutoNum type="arabicPeriod"/>
            </a:pPr>
            <a:r>
              <a:rPr lang="en-US" sz="1200" b="0" i="0" kern="1200" dirty="0">
                <a:solidFill>
                  <a:schemeClr val="tx1"/>
                </a:solidFill>
                <a:effectLst/>
                <a:latin typeface="+mn-lt"/>
                <a:ea typeface="+mn-ea"/>
                <a:cs typeface="+mn-cs"/>
              </a:rPr>
              <a:t>The orientation of the children (i.e. rows or columns) isn’t important, so I’ll pick a row or column orientation to either save space or illustrate an important property in the example.</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34</a:t>
            </a:fld>
            <a:endParaRPr lang="en-US"/>
          </a:p>
        </p:txBody>
      </p:sp>
    </p:spTree>
    <p:extLst>
      <p:ext uri="{BB962C8B-B14F-4D97-AF65-F5344CB8AC3E}">
        <p14:creationId xmlns:p14="http://schemas.microsoft.com/office/powerpoint/2010/main" val="1659871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three ways to subset a list, which I’ll illustrate with a list named </a:t>
            </a:r>
            <a:r>
              <a:rPr lang="en-US" dirty="0"/>
              <a:t>a</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dirty="0"/>
              <a:t>[</a:t>
            </a:r>
            <a:r>
              <a:rPr lang="en-US" sz="1200" b="0" i="0" kern="1200" dirty="0">
                <a:solidFill>
                  <a:schemeClr val="tx1"/>
                </a:solidFill>
                <a:effectLst/>
                <a:latin typeface="+mn-lt"/>
                <a:ea typeface="+mn-ea"/>
                <a:cs typeface="+mn-cs"/>
              </a:rPr>
              <a:t> extracts a sub-list. The result will always be a 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 with vectors, you can subset with a logical, integer, or character vector.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35</a:t>
            </a:fld>
            <a:endParaRPr lang="en-US"/>
          </a:p>
        </p:txBody>
      </p:sp>
    </p:spTree>
    <p:extLst>
      <p:ext uri="{BB962C8B-B14F-4D97-AF65-F5344CB8AC3E}">
        <p14:creationId xmlns:p14="http://schemas.microsoft.com/office/powerpoint/2010/main" val="629104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kern="1200" dirty="0">
                <a:solidFill>
                  <a:schemeClr val="tx1"/>
                </a:solidFill>
                <a:effectLst/>
                <a:latin typeface="+mn-lt"/>
                <a:ea typeface="+mn-ea"/>
                <a:cs typeface="+mn-cs"/>
              </a:rPr>
              <a:t> extracts a single component from a list. It removes a level of hierarchy from the list.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36</a:t>
            </a:fld>
            <a:endParaRPr lang="en-US"/>
          </a:p>
        </p:txBody>
      </p:sp>
    </p:spTree>
    <p:extLst>
      <p:ext uri="{BB962C8B-B14F-4D97-AF65-F5344CB8AC3E}">
        <p14:creationId xmlns:p14="http://schemas.microsoft.com/office/powerpoint/2010/main" val="490937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kern="1200" dirty="0">
                <a:solidFill>
                  <a:schemeClr val="tx1"/>
                </a:solidFill>
                <a:effectLst/>
                <a:latin typeface="+mn-lt"/>
                <a:ea typeface="+mn-ea"/>
                <a:cs typeface="+mn-cs"/>
              </a:rPr>
              <a:t> is a shorthand for extracting named elements of a list. It works similarly to </a:t>
            </a:r>
            <a:r>
              <a:rPr lang="en-US" dirty="0"/>
              <a:t>[[</a:t>
            </a:r>
            <a:r>
              <a:rPr lang="en-US" sz="1200" b="0" i="0" kern="1200" dirty="0">
                <a:solidFill>
                  <a:schemeClr val="tx1"/>
                </a:solidFill>
                <a:effectLst/>
                <a:latin typeface="+mn-lt"/>
                <a:ea typeface="+mn-ea"/>
                <a:cs typeface="+mn-cs"/>
              </a:rPr>
              <a:t> except that you don’t need to use quotes.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37</a:t>
            </a:fld>
            <a:endParaRPr lang="en-US"/>
          </a:p>
        </p:txBody>
      </p:sp>
    </p:spTree>
    <p:extLst>
      <p:ext uri="{BB962C8B-B14F-4D97-AF65-F5344CB8AC3E}">
        <p14:creationId xmlns:p14="http://schemas.microsoft.com/office/powerpoint/2010/main" val="10730978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distinction between </a:t>
            </a:r>
            <a:r>
              <a:rPr lang="en-US" dirty="0"/>
              <a:t>[</a:t>
            </a:r>
            <a:r>
              <a:rPr lang="en-US" sz="1200" b="0" i="0" kern="1200" dirty="0">
                <a:solidFill>
                  <a:schemeClr val="tx1"/>
                </a:solidFill>
                <a:effectLst/>
                <a:latin typeface="+mn-lt"/>
                <a:ea typeface="+mn-ea"/>
                <a:cs typeface="+mn-cs"/>
              </a:rPr>
              <a:t> and </a:t>
            </a:r>
            <a:r>
              <a:rPr lang="en-US" dirty="0"/>
              <a:t>[[</a:t>
            </a:r>
            <a:r>
              <a:rPr lang="en-US" sz="1200" b="0" i="0" kern="1200" dirty="0">
                <a:solidFill>
                  <a:schemeClr val="tx1"/>
                </a:solidFill>
                <a:effectLst/>
                <a:latin typeface="+mn-lt"/>
                <a:ea typeface="+mn-ea"/>
                <a:cs typeface="+mn-cs"/>
              </a:rPr>
              <a:t> is really important for lists, because </a:t>
            </a:r>
            <a:r>
              <a:rPr lang="en-US" dirty="0"/>
              <a:t>[[</a:t>
            </a:r>
            <a:r>
              <a:rPr lang="en-US" sz="1200" b="0" i="0" kern="1200" dirty="0">
                <a:solidFill>
                  <a:schemeClr val="tx1"/>
                </a:solidFill>
                <a:effectLst/>
                <a:latin typeface="+mn-lt"/>
                <a:ea typeface="+mn-ea"/>
                <a:cs typeface="+mn-cs"/>
              </a:rPr>
              <a:t> drills down into the list while </a:t>
            </a:r>
            <a:r>
              <a:rPr lang="en-US" dirty="0"/>
              <a:t>[</a:t>
            </a:r>
            <a:r>
              <a:rPr lang="en-US" sz="1200" b="0" i="0" kern="1200" dirty="0">
                <a:solidFill>
                  <a:schemeClr val="tx1"/>
                </a:solidFill>
                <a:effectLst/>
                <a:latin typeface="+mn-lt"/>
                <a:ea typeface="+mn-ea"/>
                <a:cs typeface="+mn-cs"/>
              </a:rPr>
              <a:t> returns a new, smaller list. Compare the code and output above with the visual representation in Figure.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38</a:t>
            </a:fld>
            <a:endParaRPr lang="en-US"/>
          </a:p>
        </p:txBody>
      </p:sp>
    </p:spTree>
    <p:extLst>
      <p:ext uri="{BB962C8B-B14F-4D97-AF65-F5344CB8AC3E}">
        <p14:creationId xmlns:p14="http://schemas.microsoft.com/office/powerpoint/2010/main" val="2873508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difference between </a:t>
            </a:r>
            <a:r>
              <a:rPr lang="en-US" dirty="0"/>
              <a:t>[</a:t>
            </a:r>
            <a:r>
              <a:rPr lang="en-US" sz="1200" b="0" i="0" kern="1200" dirty="0">
                <a:solidFill>
                  <a:schemeClr val="tx1"/>
                </a:solidFill>
                <a:effectLst/>
                <a:latin typeface="+mn-lt"/>
                <a:ea typeface="+mn-ea"/>
                <a:cs typeface="+mn-cs"/>
              </a:rPr>
              <a:t> and </a:t>
            </a:r>
            <a:r>
              <a:rPr lang="en-US" dirty="0"/>
              <a:t>[[</a:t>
            </a:r>
            <a:r>
              <a:rPr lang="en-US" sz="1200" b="0" i="0" kern="1200" dirty="0">
                <a:solidFill>
                  <a:schemeClr val="tx1"/>
                </a:solidFill>
                <a:effectLst/>
                <a:latin typeface="+mn-lt"/>
                <a:ea typeface="+mn-ea"/>
                <a:cs typeface="+mn-cs"/>
              </a:rPr>
              <a:t> is very important, but it’s easy to get confused. To help you remember, let me show you an unusual pepper shaker.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this pepper shaker is your list </a:t>
            </a:r>
            <a:r>
              <a:rPr lang="en-US" dirty="0"/>
              <a:t>x</a:t>
            </a:r>
            <a:r>
              <a:rPr lang="en-US" sz="1200" b="0" i="0" kern="1200" dirty="0">
                <a:solidFill>
                  <a:schemeClr val="tx1"/>
                </a:solidFill>
                <a:effectLst/>
                <a:latin typeface="+mn-lt"/>
                <a:ea typeface="+mn-ea"/>
                <a:cs typeface="+mn-cs"/>
              </a:rPr>
              <a:t>, then,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39</a:t>
            </a:fld>
            <a:endParaRPr lang="en-US"/>
          </a:p>
        </p:txBody>
      </p:sp>
    </p:spTree>
    <p:extLst>
      <p:ext uri="{BB962C8B-B14F-4D97-AF65-F5344CB8AC3E}">
        <p14:creationId xmlns:p14="http://schemas.microsoft.com/office/powerpoint/2010/main" val="357026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Vectors can also contain arbitrary additional metadata in the form of attributes. These attributes are used to create </a:t>
            </a:r>
            <a:r>
              <a:rPr lang="en-US" sz="1200" b="1" i="0" kern="1200" dirty="0">
                <a:solidFill>
                  <a:schemeClr val="tx1"/>
                </a:solidFill>
                <a:effectLst/>
                <a:latin typeface="+mn-lt"/>
                <a:ea typeface="+mn-ea"/>
                <a:cs typeface="+mn-cs"/>
              </a:rPr>
              <a:t>augmented vectors</a:t>
            </a:r>
            <a:r>
              <a:rPr lang="en-US" sz="1200" b="0" i="0" kern="1200" dirty="0">
                <a:solidFill>
                  <a:schemeClr val="tx1"/>
                </a:solidFill>
                <a:effectLst/>
                <a:latin typeface="+mn-lt"/>
                <a:ea typeface="+mn-ea"/>
                <a:cs typeface="+mn-cs"/>
              </a:rPr>
              <a:t> which build on additional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There are three important types of augmented vector: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Factors are built on top of integer vectors.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Dates and date-times are built on top of numeric vectors.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Data frames and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are built on top of lists.</a:t>
            </a:r>
          </a:p>
          <a:p>
            <a:r>
              <a:rPr lang="en-US" sz="1200" b="0" i="0" kern="1200" dirty="0">
                <a:solidFill>
                  <a:schemeClr val="tx1"/>
                </a:solidFill>
                <a:effectLst/>
                <a:latin typeface="+mn-lt"/>
                <a:ea typeface="+mn-ea"/>
                <a:cs typeface="+mn-cs"/>
              </a:rPr>
              <a:t>This lecture will introduce you to these important vectors from simplest to most complicated. You’ll start with atomic vectors, then build up to lists, and finish off with augmented vectors.</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a:t>
            </a:fld>
            <a:endParaRPr lang="en-US"/>
          </a:p>
        </p:txBody>
      </p:sp>
    </p:spTree>
    <p:extLst>
      <p:ext uri="{BB962C8B-B14F-4D97-AF65-F5344CB8AC3E}">
        <p14:creationId xmlns:p14="http://schemas.microsoft.com/office/powerpoint/2010/main" val="964718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x[1]</a:t>
            </a:r>
            <a:r>
              <a:rPr lang="en-US" sz="1200" b="0" i="0" kern="1200" dirty="0">
                <a:solidFill>
                  <a:schemeClr val="tx1"/>
                </a:solidFill>
                <a:effectLst/>
                <a:latin typeface="+mn-lt"/>
                <a:ea typeface="+mn-ea"/>
                <a:cs typeface="+mn-cs"/>
              </a:rPr>
              <a:t> is a pepper shaker containing a single pepper packet:</a:t>
            </a:r>
          </a:p>
          <a:p>
            <a:endParaRPr lang="en-US" sz="1200" b="0" i="0" kern="1200" dirty="0">
              <a:solidFill>
                <a:schemeClr val="tx1"/>
              </a:solidFill>
              <a:effectLst/>
              <a:latin typeface="+mn-lt"/>
              <a:ea typeface="+mn-ea"/>
              <a:cs typeface="+mn-cs"/>
            </a:endParaRPr>
          </a:p>
          <a:p>
            <a:r>
              <a:rPr lang="en-US" dirty="0"/>
              <a:t>x[2]</a:t>
            </a:r>
            <a:r>
              <a:rPr lang="en-US" sz="1200" b="0" i="0" kern="1200" dirty="0">
                <a:solidFill>
                  <a:schemeClr val="tx1"/>
                </a:solidFill>
                <a:effectLst/>
                <a:latin typeface="+mn-lt"/>
                <a:ea typeface="+mn-ea"/>
                <a:cs typeface="+mn-cs"/>
              </a:rPr>
              <a:t> would look the same, but would contain the second packet. </a:t>
            </a:r>
            <a:r>
              <a:rPr lang="en-US" dirty="0"/>
              <a:t>x[1:2]</a:t>
            </a:r>
            <a:r>
              <a:rPr lang="en-US" sz="1200" b="0" i="0" kern="1200" dirty="0">
                <a:solidFill>
                  <a:schemeClr val="tx1"/>
                </a:solidFill>
                <a:effectLst/>
                <a:latin typeface="+mn-lt"/>
                <a:ea typeface="+mn-ea"/>
                <a:cs typeface="+mn-cs"/>
              </a:rPr>
              <a:t> would be a pepper shaker containing two pepper packets.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40</a:t>
            </a:fld>
            <a:endParaRPr lang="en-US"/>
          </a:p>
        </p:txBody>
      </p:sp>
    </p:spTree>
    <p:extLst>
      <p:ext uri="{BB962C8B-B14F-4D97-AF65-F5344CB8AC3E}">
        <p14:creationId xmlns:p14="http://schemas.microsoft.com/office/powerpoint/2010/main" val="1618121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x[[1]]</a:t>
            </a:r>
            <a:r>
              <a:rPr lang="en-US" sz="1200" b="0" i="0" kern="1200" dirty="0">
                <a:solidFill>
                  <a:schemeClr val="tx1"/>
                </a:solidFill>
                <a:effectLst/>
                <a:latin typeface="+mn-lt"/>
                <a:ea typeface="+mn-ea"/>
                <a:cs typeface="+mn-cs"/>
              </a:rPr>
              <a:t> is: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41</a:t>
            </a:fld>
            <a:endParaRPr lang="en-US"/>
          </a:p>
        </p:txBody>
      </p:sp>
    </p:spTree>
    <p:extLst>
      <p:ext uri="{BB962C8B-B14F-4D97-AF65-F5344CB8AC3E}">
        <p14:creationId xmlns:p14="http://schemas.microsoft.com/office/powerpoint/2010/main" val="1785488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wanted to get the content of the pepper package, you’d need </a:t>
            </a:r>
            <a:r>
              <a:rPr lang="en-US" dirty="0"/>
              <a:t>x[[1]][[1]]</a:t>
            </a:r>
          </a:p>
        </p:txBody>
      </p:sp>
      <p:sp>
        <p:nvSpPr>
          <p:cNvPr id="4" name="Slide Number Placeholder 3"/>
          <p:cNvSpPr>
            <a:spLocks noGrp="1"/>
          </p:cNvSpPr>
          <p:nvPr>
            <p:ph type="sldNum" sz="quarter" idx="5"/>
          </p:nvPr>
        </p:nvSpPr>
        <p:spPr/>
        <p:txBody>
          <a:bodyPr/>
          <a:lstStyle/>
          <a:p>
            <a:fld id="{4FE90433-2CA6-40F6-B42E-612891D8B0CF}" type="slidenum">
              <a:rPr lang="en-US" smtClean="0"/>
              <a:t>42</a:t>
            </a:fld>
            <a:endParaRPr lang="en-US"/>
          </a:p>
        </p:txBody>
      </p:sp>
    </p:spTree>
    <p:extLst>
      <p:ext uri="{BB962C8B-B14F-4D97-AF65-F5344CB8AC3E}">
        <p14:creationId xmlns:p14="http://schemas.microsoft.com/office/powerpoint/2010/main" val="4068782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https://rpubs.com/uky994/585365</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Draw the following lists as nested sets:</a:t>
            </a:r>
          </a:p>
          <a:p>
            <a:pPr marL="685800" lvl="1" indent="-228600">
              <a:buFont typeface="+mj-lt"/>
              <a:buAutoNum type="arabicPeriod"/>
            </a:pPr>
            <a:r>
              <a:rPr lang="en-US" sz="1200" b="0" i="0" kern="1200" dirty="0">
                <a:solidFill>
                  <a:schemeClr val="tx1"/>
                </a:solidFill>
                <a:effectLst/>
                <a:latin typeface="+mn-lt"/>
                <a:ea typeface="+mn-ea"/>
                <a:cs typeface="+mn-cs"/>
              </a:rPr>
              <a:t>list(a, b, list(c, d), list(e, f))</a:t>
            </a:r>
          </a:p>
          <a:p>
            <a:pPr marL="685800" lvl="1" indent="-228600">
              <a:buFont typeface="+mj-lt"/>
              <a:buAutoNum type="arabicPeriod"/>
            </a:pPr>
            <a:r>
              <a:rPr lang="en-US" sz="1200" b="0" i="0" kern="1200" dirty="0">
                <a:solidFill>
                  <a:schemeClr val="tx1"/>
                </a:solidFill>
                <a:effectLst/>
                <a:latin typeface="+mn-lt"/>
                <a:ea typeface="+mn-ea"/>
                <a:cs typeface="+mn-cs"/>
              </a:rPr>
              <a:t>list(list(list(list(list(list(a))))))</a:t>
            </a:r>
          </a:p>
          <a:p>
            <a:pPr marL="228600" indent="-228600">
              <a:buFont typeface="+mj-lt"/>
              <a:buAutoNum type="arabicPeriod"/>
            </a:pPr>
            <a:r>
              <a:rPr lang="en-US" sz="1200" b="0" i="0" kern="1200" dirty="0">
                <a:solidFill>
                  <a:schemeClr val="tx1"/>
                </a:solidFill>
                <a:effectLst/>
                <a:latin typeface="+mn-lt"/>
                <a:ea typeface="+mn-ea"/>
                <a:cs typeface="+mn-cs"/>
              </a:rPr>
              <a:t>What happens if you subset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as if you’re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a list? What are the key differences between a list and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43</a:t>
            </a:fld>
            <a:endParaRPr lang="en-US"/>
          </a:p>
        </p:txBody>
      </p:sp>
    </p:spTree>
    <p:extLst>
      <p:ext uri="{BB962C8B-B14F-4D97-AF65-F5344CB8AC3E}">
        <p14:creationId xmlns:p14="http://schemas.microsoft.com/office/powerpoint/2010/main" val="15672111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Any vector can contain arbitrary additional metadata through its </a:t>
            </a:r>
            <a:r>
              <a:rPr lang="en-US" sz="1200" b="1" i="0" kern="1200" dirty="0">
                <a:solidFill>
                  <a:schemeClr val="tx1"/>
                </a:solidFill>
                <a:effectLst/>
                <a:latin typeface="+mn-lt"/>
                <a:ea typeface="+mn-ea"/>
                <a:cs typeface="+mn-cs"/>
              </a:rPr>
              <a:t>attributes</a:t>
            </a:r>
            <a:r>
              <a:rPr lang="en-US" sz="1200" b="0" i="0" kern="1200" dirty="0">
                <a:solidFill>
                  <a:schemeClr val="tx1"/>
                </a:solidFill>
                <a:effectLst/>
                <a:latin typeface="+mn-lt"/>
                <a:ea typeface="+mn-ea"/>
                <a:cs typeface="+mn-cs"/>
              </a:rPr>
              <a:t>. You can think of attributes as named list of vectors that can be attached to any object. You can get and set individual attribute values with </a:t>
            </a:r>
            <a:r>
              <a:rPr lang="en-US" dirty="0" err="1"/>
              <a:t>attr</a:t>
            </a:r>
            <a:r>
              <a:rPr lang="en-US" dirty="0"/>
              <a:t>()</a:t>
            </a:r>
            <a:r>
              <a:rPr lang="en-US" sz="1200" b="0" i="0" kern="1200" dirty="0">
                <a:solidFill>
                  <a:schemeClr val="tx1"/>
                </a:solidFill>
                <a:effectLst/>
                <a:latin typeface="+mn-lt"/>
                <a:ea typeface="+mn-ea"/>
                <a:cs typeface="+mn-cs"/>
              </a:rPr>
              <a:t> or see them all at once with </a:t>
            </a:r>
            <a:r>
              <a:rPr lang="en-US" dirty="0"/>
              <a:t>attributes()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44</a:t>
            </a:fld>
            <a:endParaRPr lang="en-US"/>
          </a:p>
        </p:txBody>
      </p:sp>
    </p:spTree>
    <p:extLst>
      <p:ext uri="{BB962C8B-B14F-4D97-AF65-F5344CB8AC3E}">
        <p14:creationId xmlns:p14="http://schemas.microsoft.com/office/powerpoint/2010/main" val="1042094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three very important attributes that are used to implement fundamental parts of R:</a:t>
            </a:r>
          </a:p>
          <a:p>
            <a:r>
              <a:rPr lang="en-US" sz="1200" b="1" i="0" kern="1200" dirty="0">
                <a:solidFill>
                  <a:schemeClr val="tx1"/>
                </a:solidFill>
                <a:effectLst/>
                <a:latin typeface="+mn-lt"/>
                <a:ea typeface="+mn-ea"/>
                <a:cs typeface="+mn-cs"/>
              </a:rPr>
              <a:t>Names</a:t>
            </a:r>
            <a:r>
              <a:rPr lang="en-US" sz="1200" b="0" i="0" kern="1200" dirty="0">
                <a:solidFill>
                  <a:schemeClr val="tx1"/>
                </a:solidFill>
                <a:effectLst/>
                <a:latin typeface="+mn-lt"/>
                <a:ea typeface="+mn-ea"/>
                <a:cs typeface="+mn-cs"/>
              </a:rPr>
              <a:t> are used to name the elements of a vector.</a:t>
            </a:r>
          </a:p>
          <a:p>
            <a:r>
              <a:rPr lang="en-US" sz="1200" b="1" i="0" kern="1200" dirty="0">
                <a:solidFill>
                  <a:schemeClr val="tx1"/>
                </a:solidFill>
                <a:effectLst/>
                <a:latin typeface="+mn-lt"/>
                <a:ea typeface="+mn-ea"/>
                <a:cs typeface="+mn-cs"/>
              </a:rPr>
              <a:t>Dimensions</a:t>
            </a:r>
            <a:r>
              <a:rPr lang="en-US" sz="1200" b="0" i="0" kern="1200" dirty="0">
                <a:solidFill>
                  <a:schemeClr val="tx1"/>
                </a:solidFill>
                <a:effectLst/>
                <a:latin typeface="+mn-lt"/>
                <a:ea typeface="+mn-ea"/>
                <a:cs typeface="+mn-cs"/>
              </a:rPr>
              <a:t> (dims, for short) make a vector behave like a matrix or array.</a:t>
            </a:r>
          </a:p>
          <a:p>
            <a:r>
              <a:rPr lang="en-US" sz="1200" b="1" i="0" kern="1200" dirty="0">
                <a:solidFill>
                  <a:schemeClr val="tx1"/>
                </a:solidFill>
                <a:effectLst/>
                <a:latin typeface="+mn-lt"/>
                <a:ea typeface="+mn-ea"/>
                <a:cs typeface="+mn-cs"/>
              </a:rPr>
              <a:t>Class</a:t>
            </a:r>
            <a:r>
              <a:rPr lang="en-US" sz="1200" b="0" i="0" kern="1200" dirty="0">
                <a:solidFill>
                  <a:schemeClr val="tx1"/>
                </a:solidFill>
                <a:effectLst/>
                <a:latin typeface="+mn-lt"/>
                <a:ea typeface="+mn-ea"/>
                <a:cs typeface="+mn-cs"/>
              </a:rPr>
              <a:t> is used to implement the S3 object oriented system.</a:t>
            </a:r>
          </a:p>
          <a:p>
            <a:endParaRPr lang="en-US" dirty="0"/>
          </a:p>
          <a:p>
            <a:r>
              <a:rPr lang="en-US" sz="1200" b="0" i="0" kern="1200" dirty="0">
                <a:solidFill>
                  <a:schemeClr val="tx1"/>
                </a:solidFill>
                <a:effectLst/>
                <a:latin typeface="+mn-lt"/>
                <a:ea typeface="+mn-ea"/>
                <a:cs typeface="+mn-cs"/>
              </a:rPr>
              <a:t>You’ve seen names above, and we won’t cover dimensions because we don’t use matrices in this course. It remains to describe the class, which controls how </a:t>
            </a:r>
            <a:r>
              <a:rPr lang="en-US" sz="1200" b="1" i="0" kern="1200" dirty="0">
                <a:solidFill>
                  <a:schemeClr val="tx1"/>
                </a:solidFill>
                <a:effectLst/>
                <a:latin typeface="+mn-lt"/>
                <a:ea typeface="+mn-ea"/>
                <a:cs typeface="+mn-cs"/>
              </a:rPr>
              <a:t>generic functions</a:t>
            </a:r>
            <a:r>
              <a:rPr lang="en-US" sz="1200" b="0" i="0" kern="1200" dirty="0">
                <a:solidFill>
                  <a:schemeClr val="tx1"/>
                </a:solidFill>
                <a:effectLst/>
                <a:latin typeface="+mn-lt"/>
                <a:ea typeface="+mn-ea"/>
                <a:cs typeface="+mn-cs"/>
              </a:rPr>
              <a:t> work. Generic functions are key to object oriented programming in R, because they make functions behave differently for different classes of input. A detailed discussion of object oriented programming is beyond the scope of this book, but you can read more about it in </a:t>
            </a:r>
            <a:r>
              <a:rPr lang="en-US" sz="1200" b="0" i="1" kern="1200" dirty="0">
                <a:solidFill>
                  <a:schemeClr val="tx1"/>
                </a:solidFill>
                <a:effectLst/>
                <a:latin typeface="+mn-lt"/>
                <a:ea typeface="+mn-ea"/>
                <a:cs typeface="+mn-cs"/>
              </a:rPr>
              <a:t>Advanced R</a:t>
            </a:r>
            <a:r>
              <a:rPr lang="en-US" sz="1200" b="0" i="0" kern="1200" dirty="0">
                <a:solidFill>
                  <a:schemeClr val="tx1"/>
                </a:solidFill>
                <a:effectLst/>
                <a:latin typeface="+mn-lt"/>
                <a:ea typeface="+mn-ea"/>
                <a:cs typeface="+mn-cs"/>
              </a:rPr>
              <a:t> at </a:t>
            </a:r>
            <a:r>
              <a:rPr lang="en-US" sz="1200" b="0" i="0" u="none" strike="noStrike" kern="1200" dirty="0">
                <a:solidFill>
                  <a:schemeClr val="tx1"/>
                </a:solidFill>
                <a:effectLst/>
                <a:latin typeface="+mn-lt"/>
                <a:ea typeface="+mn-ea"/>
                <a:cs typeface="+mn-cs"/>
                <a:hlinkClick r:id="rId3"/>
              </a:rPr>
              <a:t>http://adv-r.had.co.nz/OO-essentials.html#s3</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45</a:t>
            </a:fld>
            <a:endParaRPr lang="en-US"/>
          </a:p>
        </p:txBody>
      </p:sp>
    </p:spTree>
    <p:extLst>
      <p:ext uri="{BB962C8B-B14F-4D97-AF65-F5344CB8AC3E}">
        <p14:creationId xmlns:p14="http://schemas.microsoft.com/office/powerpoint/2010/main" val="1374156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what a typical generic function looks like: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call to “</a:t>
            </a:r>
            <a:r>
              <a:rPr lang="en-US" sz="1200" b="0" i="0" kern="1200" dirty="0" err="1">
                <a:solidFill>
                  <a:schemeClr val="tx1"/>
                </a:solidFill>
                <a:effectLst/>
                <a:latin typeface="+mn-lt"/>
                <a:ea typeface="+mn-ea"/>
                <a:cs typeface="+mn-cs"/>
              </a:rPr>
              <a:t>UseMethod</a:t>
            </a:r>
            <a:r>
              <a:rPr lang="en-US" sz="1200" b="0" i="0" kern="1200" dirty="0">
                <a:solidFill>
                  <a:schemeClr val="tx1"/>
                </a:solidFill>
                <a:effectLst/>
                <a:latin typeface="+mn-lt"/>
                <a:ea typeface="+mn-ea"/>
                <a:cs typeface="+mn-cs"/>
              </a:rPr>
              <a:t>” means that this is a generic function, and it will call a specific </a:t>
            </a:r>
            <a:r>
              <a:rPr lang="en-US" sz="1200" b="1" i="0" kern="1200" dirty="0">
                <a:solidFill>
                  <a:schemeClr val="tx1"/>
                </a:solidFill>
                <a:effectLst/>
                <a:latin typeface="+mn-lt"/>
                <a:ea typeface="+mn-ea"/>
                <a:cs typeface="+mn-cs"/>
              </a:rPr>
              <a:t>method</a:t>
            </a:r>
            <a:r>
              <a:rPr lang="en-US" sz="1200" b="0" i="0" kern="1200" dirty="0">
                <a:solidFill>
                  <a:schemeClr val="tx1"/>
                </a:solidFill>
                <a:effectLst/>
                <a:latin typeface="+mn-lt"/>
                <a:ea typeface="+mn-ea"/>
                <a:cs typeface="+mn-cs"/>
              </a:rPr>
              <a:t>, a function, based on the class of the first argument.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46</a:t>
            </a:fld>
            <a:endParaRPr lang="en-US"/>
          </a:p>
        </p:txBody>
      </p:sp>
    </p:spTree>
    <p:extLst>
      <p:ext uri="{BB962C8B-B14F-4D97-AF65-F5344CB8AC3E}">
        <p14:creationId xmlns:p14="http://schemas.microsoft.com/office/powerpoint/2010/main" val="30836755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(All methods are functions; not all functions are methods). You can list all the methods for a generic with </a:t>
            </a:r>
            <a:r>
              <a:rPr lang="en-US" dirty="0"/>
              <a:t>methods()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47</a:t>
            </a:fld>
            <a:endParaRPr lang="en-US"/>
          </a:p>
        </p:txBody>
      </p:sp>
    </p:spTree>
    <p:extLst>
      <p:ext uri="{BB962C8B-B14F-4D97-AF65-F5344CB8AC3E}">
        <p14:creationId xmlns:p14="http://schemas.microsoft.com/office/powerpoint/2010/main" val="3097138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if x is a character vector, </a:t>
            </a:r>
            <a:r>
              <a:rPr lang="en-US" sz="1200" b="0" i="0" kern="1200" dirty="0" err="1">
                <a:solidFill>
                  <a:schemeClr val="tx1"/>
                </a:solidFill>
                <a:effectLst/>
                <a:latin typeface="+mn-lt"/>
                <a:ea typeface="+mn-ea"/>
                <a:cs typeface="+mn-cs"/>
              </a:rPr>
              <a:t>as.Date</a:t>
            </a:r>
            <a:r>
              <a:rPr lang="en-US" sz="1200" b="0" i="0" kern="1200" dirty="0">
                <a:solidFill>
                  <a:schemeClr val="tx1"/>
                </a:solidFill>
                <a:effectLst/>
                <a:latin typeface="+mn-lt"/>
                <a:ea typeface="+mn-ea"/>
                <a:cs typeface="+mn-cs"/>
              </a:rPr>
              <a:t>() will call </a:t>
            </a:r>
            <a:r>
              <a:rPr lang="en-US" sz="1200" b="0" i="0" kern="1200" dirty="0" err="1">
                <a:solidFill>
                  <a:schemeClr val="tx1"/>
                </a:solidFill>
                <a:effectLst/>
                <a:latin typeface="+mn-lt"/>
                <a:ea typeface="+mn-ea"/>
                <a:cs typeface="+mn-cs"/>
              </a:rPr>
              <a:t>as.Date.character</a:t>
            </a:r>
            <a:r>
              <a:rPr lang="en-US" sz="1200" b="0" i="0" kern="1200" dirty="0">
                <a:solidFill>
                  <a:schemeClr val="tx1"/>
                </a:solidFill>
                <a:effectLst/>
                <a:latin typeface="+mn-lt"/>
                <a:ea typeface="+mn-ea"/>
                <a:cs typeface="+mn-cs"/>
              </a:rPr>
              <a:t>(); if it’s a factor, it’ll call </a:t>
            </a:r>
            <a:r>
              <a:rPr lang="en-US" sz="1200" b="0" i="0" kern="1200" dirty="0" err="1">
                <a:solidFill>
                  <a:schemeClr val="tx1"/>
                </a:solidFill>
                <a:effectLst/>
                <a:latin typeface="+mn-lt"/>
                <a:ea typeface="+mn-ea"/>
                <a:cs typeface="+mn-cs"/>
              </a:rPr>
              <a:t>as.Date.factor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see the specific implementation of a method with getS3method()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most important S3 generic is </a:t>
            </a:r>
            <a:r>
              <a:rPr lang="en-US" dirty="0"/>
              <a:t>print()</a:t>
            </a:r>
            <a:r>
              <a:rPr lang="en-US" sz="1200" b="0" i="0" kern="1200" dirty="0">
                <a:solidFill>
                  <a:schemeClr val="tx1"/>
                </a:solidFill>
                <a:effectLst/>
                <a:latin typeface="+mn-lt"/>
                <a:ea typeface="+mn-ea"/>
                <a:cs typeface="+mn-cs"/>
              </a:rPr>
              <a:t>: it controls how the object is printed when you type its name at the console. Other important generics are the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functions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and </a:t>
            </a:r>
            <a:r>
              <a:rPr lang="en-US" dirty="0"/>
              <a:t>$</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48</a:t>
            </a:fld>
            <a:endParaRPr lang="en-US"/>
          </a:p>
        </p:txBody>
      </p:sp>
    </p:spTree>
    <p:extLst>
      <p:ext uri="{BB962C8B-B14F-4D97-AF65-F5344CB8AC3E}">
        <p14:creationId xmlns:p14="http://schemas.microsoft.com/office/powerpoint/2010/main" val="33404094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Atomic vectors and lists are the building blocks for other important vector types like factors and dates. I call these </a:t>
            </a:r>
            <a:r>
              <a:rPr lang="en-US" sz="1200" b="1" i="0" kern="1200" dirty="0">
                <a:solidFill>
                  <a:schemeClr val="tx1"/>
                </a:solidFill>
                <a:effectLst/>
                <a:latin typeface="+mn-lt"/>
                <a:ea typeface="+mn-ea"/>
                <a:cs typeface="+mn-cs"/>
              </a:rPr>
              <a:t>augmented vectors</a:t>
            </a:r>
            <a:r>
              <a:rPr lang="en-US" sz="1200" b="0" i="0" kern="1200" dirty="0">
                <a:solidFill>
                  <a:schemeClr val="tx1"/>
                </a:solidFill>
                <a:effectLst/>
                <a:latin typeface="+mn-lt"/>
                <a:ea typeface="+mn-ea"/>
                <a:cs typeface="+mn-cs"/>
              </a:rPr>
              <a:t>, because they are vectors with additional </a:t>
            </a:r>
            <a:r>
              <a:rPr lang="en-US" sz="1200" b="1" i="0" kern="1200" dirty="0">
                <a:solidFill>
                  <a:schemeClr val="tx1"/>
                </a:solidFill>
                <a:effectLst/>
                <a:latin typeface="+mn-lt"/>
                <a:ea typeface="+mn-ea"/>
                <a:cs typeface="+mn-cs"/>
              </a:rPr>
              <a:t>attributes</a:t>
            </a:r>
            <a:r>
              <a:rPr lang="en-US" sz="1200" b="0" i="0" kern="1200" dirty="0">
                <a:solidFill>
                  <a:schemeClr val="tx1"/>
                </a:solidFill>
                <a:effectLst/>
                <a:latin typeface="+mn-lt"/>
                <a:ea typeface="+mn-ea"/>
                <a:cs typeface="+mn-cs"/>
              </a:rPr>
              <a:t>, including class. Because augmented vectors have a class, they behave differently to the atomic vector on which they are built. In this course, we make use of four important augmented vectors:</a:t>
            </a:r>
          </a:p>
          <a:p>
            <a:r>
              <a:rPr lang="en-US" sz="1200" b="0" i="0" kern="1200" dirty="0">
                <a:solidFill>
                  <a:schemeClr val="tx1"/>
                </a:solidFill>
                <a:effectLst/>
                <a:latin typeface="+mn-lt"/>
                <a:ea typeface="+mn-ea"/>
                <a:cs typeface="+mn-cs"/>
              </a:rPr>
              <a:t>Factors</a:t>
            </a:r>
          </a:p>
          <a:p>
            <a:r>
              <a:rPr lang="en-US" sz="1200" b="0" i="0" kern="1200" dirty="0">
                <a:solidFill>
                  <a:schemeClr val="tx1"/>
                </a:solidFill>
                <a:effectLst/>
                <a:latin typeface="+mn-lt"/>
                <a:ea typeface="+mn-ea"/>
                <a:cs typeface="+mn-cs"/>
              </a:rPr>
              <a:t>Dates</a:t>
            </a:r>
          </a:p>
          <a:p>
            <a:r>
              <a:rPr lang="en-US" sz="1200" b="0" i="0" kern="1200" dirty="0">
                <a:solidFill>
                  <a:schemeClr val="tx1"/>
                </a:solidFill>
                <a:effectLst/>
                <a:latin typeface="+mn-lt"/>
                <a:ea typeface="+mn-ea"/>
                <a:cs typeface="+mn-cs"/>
              </a:rPr>
              <a:t>Date-times</a:t>
            </a:r>
          </a:p>
          <a:p>
            <a:r>
              <a:rPr lang="en-US" sz="1200" b="0" i="0" kern="1200" dirty="0">
                <a:solidFill>
                  <a:schemeClr val="tx1"/>
                </a:solidFill>
                <a:effectLst/>
                <a:latin typeface="+mn-lt"/>
                <a:ea typeface="+mn-ea"/>
                <a:cs typeface="+mn-cs"/>
              </a:rPr>
              <a:t>Tibbles</a:t>
            </a:r>
          </a:p>
          <a:p>
            <a:r>
              <a:rPr lang="en-US" sz="1200" b="0" i="0" kern="1200" dirty="0">
                <a:solidFill>
                  <a:schemeClr val="tx1"/>
                </a:solidFill>
                <a:effectLst/>
                <a:latin typeface="+mn-lt"/>
                <a:ea typeface="+mn-ea"/>
                <a:cs typeface="+mn-cs"/>
              </a:rPr>
              <a:t>These are described below.</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49</a:t>
            </a:fld>
            <a:endParaRPr lang="en-US"/>
          </a:p>
        </p:txBody>
      </p:sp>
    </p:spTree>
    <p:extLst>
      <p:ext uri="{BB962C8B-B14F-4D97-AF65-F5344CB8AC3E}">
        <p14:creationId xmlns:p14="http://schemas.microsoft.com/office/powerpoint/2010/main" val="2557041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four most important types of atomic vector are logical, integer, double, and character. Raw and complex are rarely used during a data analysis, so I won’t discuss them here.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a:t>
            </a:fld>
            <a:endParaRPr lang="en-US"/>
          </a:p>
        </p:txBody>
      </p:sp>
    </p:spTree>
    <p:extLst>
      <p:ext uri="{BB962C8B-B14F-4D97-AF65-F5344CB8AC3E}">
        <p14:creationId xmlns:p14="http://schemas.microsoft.com/office/powerpoint/2010/main" val="1201912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Factors are designed to represent categorical data that can take a fixed set of possible values. Factors are built on top of integers, and have a levels attribute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50</a:t>
            </a:fld>
            <a:endParaRPr lang="en-US"/>
          </a:p>
        </p:txBody>
      </p:sp>
    </p:spTree>
    <p:extLst>
      <p:ext uri="{BB962C8B-B14F-4D97-AF65-F5344CB8AC3E}">
        <p14:creationId xmlns:p14="http://schemas.microsoft.com/office/powerpoint/2010/main" val="1131571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Dates in R are numeric vectors that represent the number of days since 1 January 1970</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51</a:t>
            </a:fld>
            <a:endParaRPr lang="en-US"/>
          </a:p>
        </p:txBody>
      </p:sp>
    </p:spTree>
    <p:extLst>
      <p:ext uri="{BB962C8B-B14F-4D97-AF65-F5344CB8AC3E}">
        <p14:creationId xmlns:p14="http://schemas.microsoft.com/office/powerpoint/2010/main" val="15082563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Date-times are numeric vectors with class </a:t>
            </a:r>
            <a:r>
              <a:rPr lang="en-US" dirty="0" err="1"/>
              <a:t>POSIXct</a:t>
            </a:r>
            <a:r>
              <a:rPr lang="en-US" sz="1200" b="0" i="0" kern="1200" dirty="0">
                <a:solidFill>
                  <a:schemeClr val="tx1"/>
                </a:solidFill>
                <a:effectLst/>
                <a:latin typeface="+mn-lt"/>
                <a:ea typeface="+mn-ea"/>
                <a:cs typeface="+mn-cs"/>
              </a:rPr>
              <a:t> that represent the number of seconds since 1 January 1970. (In case you were wondering, “</a:t>
            </a:r>
            <a:r>
              <a:rPr lang="en-US" sz="1200" b="0" i="0" kern="1200" dirty="0" err="1">
                <a:solidFill>
                  <a:schemeClr val="tx1"/>
                </a:solidFill>
                <a:effectLst/>
                <a:latin typeface="+mn-lt"/>
                <a:ea typeface="+mn-ea"/>
                <a:cs typeface="+mn-cs"/>
              </a:rPr>
              <a:t>POSIXct</a:t>
            </a:r>
            <a:r>
              <a:rPr lang="en-US" sz="1200" b="0" i="0" kern="1200" dirty="0">
                <a:solidFill>
                  <a:schemeClr val="tx1"/>
                </a:solidFill>
                <a:effectLst/>
                <a:latin typeface="+mn-lt"/>
                <a:ea typeface="+mn-ea"/>
                <a:cs typeface="+mn-cs"/>
              </a:rPr>
              <a:t>” stands for “Portable Operating System Interface”, calendar time.)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52</a:t>
            </a:fld>
            <a:endParaRPr lang="en-US"/>
          </a:p>
        </p:txBody>
      </p:sp>
    </p:spTree>
    <p:extLst>
      <p:ext uri="{BB962C8B-B14F-4D97-AF65-F5344CB8AC3E}">
        <p14:creationId xmlns:p14="http://schemas.microsoft.com/office/powerpoint/2010/main" val="20889877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err="1"/>
              <a:t>tzone</a:t>
            </a:r>
            <a:r>
              <a:rPr lang="en-US" sz="1200" b="0" i="0" kern="1200" dirty="0">
                <a:solidFill>
                  <a:schemeClr val="tx1"/>
                </a:solidFill>
                <a:effectLst/>
                <a:latin typeface="+mn-lt"/>
                <a:ea typeface="+mn-ea"/>
                <a:cs typeface="+mn-cs"/>
              </a:rPr>
              <a:t> attribute is optional. It controls how the time is printed, not what absolute time it refers to.</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53</a:t>
            </a:fld>
            <a:endParaRPr lang="en-US"/>
          </a:p>
        </p:txBody>
      </p:sp>
    </p:spTree>
    <p:extLst>
      <p:ext uri="{BB962C8B-B14F-4D97-AF65-F5344CB8AC3E}">
        <p14:creationId xmlns:p14="http://schemas.microsoft.com/office/powerpoint/2010/main" val="24234015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another type of date-times called </a:t>
            </a:r>
            <a:r>
              <a:rPr lang="en-US" sz="1200" b="0" i="0" kern="1200" dirty="0" err="1">
                <a:solidFill>
                  <a:schemeClr val="tx1"/>
                </a:solidFill>
                <a:effectLst/>
                <a:latin typeface="+mn-lt"/>
                <a:ea typeface="+mn-ea"/>
                <a:cs typeface="+mn-cs"/>
              </a:rPr>
              <a:t>POSIXlt</a:t>
            </a:r>
            <a:r>
              <a:rPr lang="en-US" sz="1200" b="0" i="0" kern="1200" dirty="0">
                <a:solidFill>
                  <a:schemeClr val="tx1"/>
                </a:solidFill>
                <a:effectLst/>
                <a:latin typeface="+mn-lt"/>
                <a:ea typeface="+mn-ea"/>
                <a:cs typeface="+mn-cs"/>
              </a:rPr>
              <a:t>. These are built on top of named lists: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POSIXlts</a:t>
            </a:r>
            <a:r>
              <a:rPr lang="en-US" sz="1200" b="0" i="0" kern="1200" dirty="0">
                <a:solidFill>
                  <a:schemeClr val="tx1"/>
                </a:solidFill>
                <a:effectLst/>
                <a:latin typeface="+mn-lt"/>
                <a:ea typeface="+mn-ea"/>
                <a:cs typeface="+mn-cs"/>
              </a:rPr>
              <a:t> are rare inside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They do crop up in base R, because they are needed to extract specific components of a date, like the year or month. Since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 provides helpers for you to do this instead, you don’t need them. </a:t>
            </a:r>
            <a:r>
              <a:rPr lang="en-US" sz="1200" b="0" i="0" kern="1200" dirty="0" err="1">
                <a:solidFill>
                  <a:schemeClr val="tx1"/>
                </a:solidFill>
                <a:effectLst/>
                <a:latin typeface="+mn-lt"/>
                <a:ea typeface="+mn-ea"/>
                <a:cs typeface="+mn-cs"/>
              </a:rPr>
              <a:t>POSIXct’s</a:t>
            </a:r>
            <a:r>
              <a:rPr lang="en-US" sz="1200" b="0" i="0" kern="1200" dirty="0">
                <a:solidFill>
                  <a:schemeClr val="tx1"/>
                </a:solidFill>
                <a:effectLst/>
                <a:latin typeface="+mn-lt"/>
                <a:ea typeface="+mn-ea"/>
                <a:cs typeface="+mn-cs"/>
              </a:rPr>
              <a:t> are always easier to work with, so if you find you have a </a:t>
            </a:r>
            <a:r>
              <a:rPr lang="en-US" sz="1200" b="0" i="0" kern="1200" dirty="0" err="1">
                <a:solidFill>
                  <a:schemeClr val="tx1"/>
                </a:solidFill>
                <a:effectLst/>
                <a:latin typeface="+mn-lt"/>
                <a:ea typeface="+mn-ea"/>
                <a:cs typeface="+mn-cs"/>
              </a:rPr>
              <a:t>POSIXlt</a:t>
            </a:r>
            <a:r>
              <a:rPr lang="en-US" sz="1200" b="0" i="0" kern="1200" dirty="0">
                <a:solidFill>
                  <a:schemeClr val="tx1"/>
                </a:solidFill>
                <a:effectLst/>
                <a:latin typeface="+mn-lt"/>
                <a:ea typeface="+mn-ea"/>
                <a:cs typeface="+mn-cs"/>
              </a:rPr>
              <a:t>, you should always convert it to a regular data time </a:t>
            </a:r>
            <a:r>
              <a:rPr lang="en-US" dirty="0" err="1"/>
              <a:t>lubridate</a:t>
            </a:r>
            <a:r>
              <a:rPr lang="en-US" dirty="0"/>
              <a:t>::</a:t>
            </a:r>
            <a:r>
              <a:rPr lang="en-US" dirty="0" err="1"/>
              <a:t>as_date_time</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54</a:t>
            </a:fld>
            <a:endParaRPr lang="en-US"/>
          </a:p>
        </p:txBody>
      </p:sp>
    </p:spTree>
    <p:extLst>
      <p:ext uri="{BB962C8B-B14F-4D97-AF65-F5344CB8AC3E}">
        <p14:creationId xmlns:p14="http://schemas.microsoft.com/office/powerpoint/2010/main" val="38335063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Tibbles are augmented lists: they have class “</a:t>
            </a:r>
            <a:r>
              <a:rPr lang="en-US" sz="1200" b="0" i="0" kern="1200" dirty="0" err="1">
                <a:solidFill>
                  <a:schemeClr val="tx1"/>
                </a:solidFill>
                <a:effectLst/>
                <a:latin typeface="+mn-lt"/>
                <a:ea typeface="+mn-ea"/>
                <a:cs typeface="+mn-cs"/>
              </a:rPr>
              <a:t>tbl_df</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tbl</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and </a:t>
            </a:r>
            <a:r>
              <a:rPr lang="en-US" dirty="0"/>
              <a:t>names</a:t>
            </a:r>
            <a:r>
              <a:rPr lang="en-US" sz="1200" b="0" i="0" kern="1200" dirty="0">
                <a:solidFill>
                  <a:schemeClr val="tx1"/>
                </a:solidFill>
                <a:effectLst/>
                <a:latin typeface="+mn-lt"/>
                <a:ea typeface="+mn-ea"/>
                <a:cs typeface="+mn-cs"/>
              </a:rPr>
              <a:t> (column) and </a:t>
            </a:r>
            <a:r>
              <a:rPr lang="en-US" dirty="0" err="1"/>
              <a:t>row.names</a:t>
            </a:r>
            <a:r>
              <a:rPr lang="en-US" sz="1200" b="0" i="0" kern="1200" dirty="0">
                <a:solidFill>
                  <a:schemeClr val="tx1"/>
                </a:solidFill>
                <a:effectLst/>
                <a:latin typeface="+mn-lt"/>
                <a:ea typeface="+mn-ea"/>
                <a:cs typeface="+mn-cs"/>
              </a:rPr>
              <a:t> attributes: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difference between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and a list is that all the elements of a data frame must be vectors with the same length. All functions that work with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enforce this constraint.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55</a:t>
            </a:fld>
            <a:endParaRPr lang="en-US"/>
          </a:p>
        </p:txBody>
      </p:sp>
    </p:spTree>
    <p:extLst>
      <p:ext uri="{BB962C8B-B14F-4D97-AF65-F5344CB8AC3E}">
        <p14:creationId xmlns:p14="http://schemas.microsoft.com/office/powerpoint/2010/main" val="28687699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Traditional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have a very similar structure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main difference is the class. The class of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includes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which means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inherit the regular data frame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by default.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56</a:t>
            </a:fld>
            <a:endParaRPr lang="en-US"/>
          </a:p>
        </p:txBody>
      </p:sp>
    </p:spTree>
    <p:extLst>
      <p:ext uri="{BB962C8B-B14F-4D97-AF65-F5344CB8AC3E}">
        <p14:creationId xmlns:p14="http://schemas.microsoft.com/office/powerpoint/2010/main" val="18421353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https://rpubs.com/uky994/585377</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does </a:t>
            </a:r>
            <a:r>
              <a:rPr lang="en-US" sz="1200" b="0" i="0" kern="1200" dirty="0" err="1">
                <a:solidFill>
                  <a:schemeClr val="tx1"/>
                </a:solidFill>
                <a:effectLst/>
                <a:latin typeface="+mn-lt"/>
                <a:ea typeface="+mn-ea"/>
                <a:cs typeface="+mn-cs"/>
              </a:rPr>
              <a:t>hms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hms</a:t>
            </a:r>
            <a:r>
              <a:rPr lang="en-US" sz="1200" b="0" i="0" kern="1200" dirty="0">
                <a:solidFill>
                  <a:schemeClr val="tx1"/>
                </a:solidFill>
                <a:effectLst/>
                <a:latin typeface="+mn-lt"/>
                <a:ea typeface="+mn-ea"/>
                <a:cs typeface="+mn-cs"/>
              </a:rPr>
              <a:t>(3600) return? How does it print? What primitive type is the augmented vector built on top of? What attributes does it use?</a:t>
            </a:r>
          </a:p>
          <a:p>
            <a:pPr marL="228600" indent="-228600">
              <a:buFont typeface="+mj-lt"/>
              <a:buAutoNum type="arabicPeriod"/>
            </a:pPr>
            <a:r>
              <a:rPr lang="en-US" sz="1200" b="0" i="0" kern="1200" dirty="0">
                <a:solidFill>
                  <a:schemeClr val="tx1"/>
                </a:solidFill>
                <a:effectLst/>
                <a:latin typeface="+mn-lt"/>
                <a:ea typeface="+mn-ea"/>
                <a:cs typeface="+mn-cs"/>
              </a:rPr>
              <a:t>Try and make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that has columns with different lengths. What happens?</a:t>
            </a:r>
          </a:p>
          <a:p>
            <a:pPr marL="228600" indent="-228600">
              <a:buFont typeface="+mj-lt"/>
              <a:buAutoNum type="arabicPeriod"/>
            </a:pPr>
            <a:r>
              <a:rPr lang="en-US" sz="1200" b="0" i="0" kern="1200" dirty="0">
                <a:solidFill>
                  <a:schemeClr val="tx1"/>
                </a:solidFill>
                <a:effectLst/>
                <a:latin typeface="+mn-lt"/>
                <a:ea typeface="+mn-ea"/>
                <a:cs typeface="+mn-cs"/>
              </a:rPr>
              <a:t>Based on the definition above, is it ok to have a list as a column of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57</a:t>
            </a:fld>
            <a:endParaRPr lang="en-US"/>
          </a:p>
        </p:txBody>
      </p:sp>
    </p:spTree>
    <p:extLst>
      <p:ext uri="{BB962C8B-B14F-4D97-AF65-F5344CB8AC3E}">
        <p14:creationId xmlns:p14="http://schemas.microsoft.com/office/powerpoint/2010/main" val="217963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Logical vectors are the simplest type of atomic vector because they can take only three possible values: </a:t>
            </a:r>
            <a:r>
              <a:rPr lang="en-US" dirty="0"/>
              <a:t>FALSE</a:t>
            </a:r>
            <a:r>
              <a:rPr lang="en-US" sz="1200" b="0" i="0" kern="1200" dirty="0">
                <a:solidFill>
                  <a:schemeClr val="tx1"/>
                </a:solidFill>
                <a:effectLst/>
                <a:latin typeface="+mn-lt"/>
                <a:ea typeface="+mn-ea"/>
                <a:cs typeface="+mn-cs"/>
              </a:rPr>
              <a:t>, </a:t>
            </a:r>
            <a:r>
              <a:rPr lang="en-US" dirty="0"/>
              <a:t>TRUE</a:t>
            </a:r>
            <a:r>
              <a:rPr lang="en-US" sz="1200" b="0" i="0" kern="1200" dirty="0">
                <a:solidFill>
                  <a:schemeClr val="tx1"/>
                </a:solidFill>
                <a:effectLst/>
                <a:latin typeface="+mn-lt"/>
                <a:ea typeface="+mn-ea"/>
                <a:cs typeface="+mn-cs"/>
              </a:rPr>
              <a:t>, and </a:t>
            </a:r>
            <a:r>
              <a:rPr lang="en-US" dirty="0"/>
              <a:t>NA</a:t>
            </a:r>
            <a:r>
              <a:rPr lang="en-US" sz="1200" b="0" i="0" kern="1200" dirty="0">
                <a:solidFill>
                  <a:schemeClr val="tx1"/>
                </a:solidFill>
                <a:effectLst/>
                <a:latin typeface="+mn-lt"/>
                <a:ea typeface="+mn-ea"/>
                <a:cs typeface="+mn-cs"/>
              </a:rPr>
              <a:t>. Logical vectors are usually constructed with comparison operators, as described in </a:t>
            </a:r>
            <a:r>
              <a:rPr lang="en-US" sz="1200" b="0" i="0" u="none" strike="noStrike" kern="1200" dirty="0">
                <a:solidFill>
                  <a:schemeClr val="tx1"/>
                </a:solidFill>
                <a:effectLst/>
                <a:latin typeface="+mn-lt"/>
                <a:ea typeface="+mn-ea"/>
                <a:cs typeface="+mn-cs"/>
              </a:rPr>
              <a:t>comparisons</a:t>
            </a:r>
            <a:r>
              <a:rPr lang="en-US" sz="1200" b="0" i="0" kern="1200" dirty="0">
                <a:solidFill>
                  <a:schemeClr val="tx1"/>
                </a:solidFill>
                <a:effectLst/>
                <a:latin typeface="+mn-lt"/>
                <a:ea typeface="+mn-ea"/>
                <a:cs typeface="+mn-cs"/>
              </a:rPr>
              <a:t>. You can also create them by hand with </a:t>
            </a:r>
            <a:r>
              <a:rPr lang="en-US" dirty="0"/>
              <a:t>c()</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6</a:t>
            </a:fld>
            <a:endParaRPr lang="en-US"/>
          </a:p>
        </p:txBody>
      </p:sp>
    </p:spTree>
    <p:extLst>
      <p:ext uri="{BB962C8B-B14F-4D97-AF65-F5344CB8AC3E}">
        <p14:creationId xmlns:p14="http://schemas.microsoft.com/office/powerpoint/2010/main" val="2816603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Integer and double vectors are known collectively as numeric vectors. In R, numbers are doubles by default. To make an integer, place an </a:t>
            </a:r>
            <a:r>
              <a:rPr lang="en-US" dirty="0"/>
              <a:t>L</a:t>
            </a:r>
            <a:r>
              <a:rPr lang="en-US" sz="1200" b="0" i="0" kern="1200" dirty="0">
                <a:solidFill>
                  <a:schemeClr val="tx1"/>
                </a:solidFill>
                <a:effectLst/>
                <a:latin typeface="+mn-lt"/>
                <a:ea typeface="+mn-ea"/>
                <a:cs typeface="+mn-cs"/>
              </a:rPr>
              <a:t> after the number: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7</a:t>
            </a:fld>
            <a:endParaRPr lang="en-US"/>
          </a:p>
        </p:txBody>
      </p:sp>
    </p:spTree>
    <p:extLst>
      <p:ext uri="{BB962C8B-B14F-4D97-AF65-F5344CB8AC3E}">
        <p14:creationId xmlns:p14="http://schemas.microsoft.com/office/powerpoint/2010/main" val="830218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b="0" i="0" kern="1200" dirty="0">
                <a:solidFill>
                  <a:schemeClr val="tx1"/>
                </a:solidFill>
                <a:effectLst/>
                <a:latin typeface="+mn-lt"/>
                <a:ea typeface="+mn-ea"/>
                <a:cs typeface="+mn-cs"/>
              </a:rPr>
              <a:t>The distinction between integers and doubles is not usually important, but there are two important differences that you should be aware of:</a:t>
            </a:r>
          </a:p>
          <a:p>
            <a:pPr marL="228600" indent="-228600">
              <a:buFont typeface="+mj-lt"/>
              <a:buAutoNum type="arabicPeriod"/>
            </a:pPr>
            <a:r>
              <a:rPr lang="en-US" sz="1200" b="0" i="0" kern="1200" dirty="0">
                <a:solidFill>
                  <a:schemeClr val="tx1"/>
                </a:solidFill>
                <a:effectLst/>
                <a:latin typeface="+mn-lt"/>
                <a:ea typeface="+mn-ea"/>
                <a:cs typeface="+mn-cs"/>
              </a:rPr>
              <a:t>Doubles are approximations. Doubles represent floating point numbers that can not always be precisely represented with a fixed amount of memory. This means that you should consider all doubles to be approximations. For example, what is square of the square root of two?</a:t>
            </a:r>
          </a:p>
          <a:p>
            <a:pPr marL="0" indent="0">
              <a:buFont typeface="+mj-lt"/>
              <a:buNone/>
            </a:pPr>
            <a:r>
              <a:rPr lang="en-US" sz="1200" b="0" i="0" u="none" strike="noStrike" kern="1200" dirty="0">
                <a:solidFill>
                  <a:schemeClr val="tx1"/>
                </a:solidFill>
                <a:effectLst/>
                <a:latin typeface="+mn-lt"/>
                <a:ea typeface="+mn-ea"/>
                <a:cs typeface="+mn-cs"/>
              </a:rPr>
              <a:t>	x &lt;- </a:t>
            </a:r>
            <a:r>
              <a:rPr lang="en-US" sz="1200" b="1" i="0" u="none" strike="noStrike" kern="1200" dirty="0">
                <a:solidFill>
                  <a:schemeClr val="tx1"/>
                </a:solidFill>
                <a:effectLst/>
                <a:latin typeface="+mn-lt"/>
                <a:ea typeface="+mn-ea"/>
                <a:cs typeface="+mn-cs"/>
              </a:rPr>
              <a:t>sqrt</a:t>
            </a:r>
            <a:r>
              <a:rPr lang="en-US" sz="1200" b="0" i="0" u="none" strike="noStrike" kern="1200" dirty="0">
                <a:solidFill>
                  <a:schemeClr val="tx1"/>
                </a:solidFill>
                <a:effectLst/>
                <a:latin typeface="+mn-lt"/>
                <a:ea typeface="+mn-ea"/>
                <a:cs typeface="+mn-cs"/>
              </a:rPr>
              <a:t>(2) ^ 2</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[1] 2</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x - 2</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[1] 4.44e-16</a:t>
            </a: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      This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is common when working with floating point numbers: most calculations include some </a:t>
            </a:r>
          </a:p>
          <a:p>
            <a:pPr marL="0" indent="0">
              <a:buFont typeface="+mj-lt"/>
              <a:buNone/>
            </a:pPr>
            <a:r>
              <a:rPr lang="en-US" sz="1200" b="0" i="0" kern="1200" dirty="0">
                <a:solidFill>
                  <a:schemeClr val="tx1"/>
                </a:solidFill>
                <a:effectLst/>
                <a:latin typeface="+mn-lt"/>
                <a:ea typeface="+mn-ea"/>
                <a:cs typeface="+mn-cs"/>
              </a:rPr>
              <a:t>      approximation error. Instead of comparing floating point numbers using ==, you should</a:t>
            </a:r>
          </a:p>
          <a:p>
            <a:pPr marL="0" indent="0">
              <a:buFont typeface="+mj-lt"/>
              <a:buNone/>
            </a:pPr>
            <a:r>
              <a:rPr lang="en-US" sz="1200" b="0" i="0" kern="1200" dirty="0">
                <a:solidFill>
                  <a:schemeClr val="tx1"/>
                </a:solidFill>
                <a:effectLst/>
                <a:latin typeface="+mn-lt"/>
                <a:ea typeface="+mn-ea"/>
                <a:cs typeface="+mn-cs"/>
              </a:rPr>
              <a:t>      use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::near() which allows for some numerical tolerance.</a:t>
            </a:r>
          </a:p>
          <a:p>
            <a:pPr marL="228600" indent="-228600">
              <a:buFont typeface="+mj-lt"/>
              <a:buAutoNum type="arabicPeriod" startAt="2"/>
            </a:pPr>
            <a:r>
              <a:rPr lang="en-US" sz="1200" b="0" i="0" kern="1200" dirty="0">
                <a:solidFill>
                  <a:schemeClr val="tx1"/>
                </a:solidFill>
                <a:effectLst/>
                <a:latin typeface="+mn-lt"/>
                <a:ea typeface="+mn-ea"/>
                <a:cs typeface="+mn-cs"/>
              </a:rPr>
              <a:t>Integers have one special value: NA, while doubles have four: NA, </a:t>
            </a:r>
            <a:r>
              <a:rPr lang="en-US" sz="1200" b="0" i="0" kern="1200" dirty="0" err="1">
                <a:solidFill>
                  <a:schemeClr val="tx1"/>
                </a:solidFill>
                <a:effectLst/>
                <a:latin typeface="+mn-lt"/>
                <a:ea typeface="+mn-ea"/>
                <a:cs typeface="+mn-cs"/>
              </a:rPr>
              <a:t>NaN</a:t>
            </a:r>
            <a:r>
              <a:rPr lang="en-US" sz="1200" b="0" i="0" kern="1200" dirty="0">
                <a:solidFill>
                  <a:schemeClr val="tx1"/>
                </a:solidFill>
                <a:effectLst/>
                <a:latin typeface="+mn-lt"/>
                <a:ea typeface="+mn-ea"/>
                <a:cs typeface="+mn-cs"/>
              </a:rPr>
              <a:t>, Inf and -Inf. All three special values </a:t>
            </a:r>
            <a:r>
              <a:rPr lang="en-US" sz="1200" b="0" i="0" kern="1200" dirty="0" err="1">
                <a:solidFill>
                  <a:schemeClr val="tx1"/>
                </a:solidFill>
                <a:effectLst/>
                <a:latin typeface="+mn-lt"/>
                <a:ea typeface="+mn-ea"/>
                <a:cs typeface="+mn-cs"/>
              </a:rPr>
              <a:t>NaN</a:t>
            </a:r>
            <a:r>
              <a:rPr lang="en-US" sz="1200" b="0" i="0" kern="1200" dirty="0">
                <a:solidFill>
                  <a:schemeClr val="tx1"/>
                </a:solidFill>
                <a:effectLst/>
                <a:latin typeface="+mn-lt"/>
                <a:ea typeface="+mn-ea"/>
                <a:cs typeface="+mn-cs"/>
              </a:rPr>
              <a:t>, Inf and -Inf can arise during division:</a:t>
            </a:r>
          </a:p>
          <a:p>
            <a:pPr marL="0" indent="0">
              <a:buFont typeface="+mj-lt"/>
              <a:buNone/>
            </a:pPr>
            <a:r>
              <a:rPr lang="en-US" sz="1200" b="1" i="0" u="none" strike="noStrike" kern="1200" dirty="0">
                <a:solidFill>
                  <a:schemeClr val="tx1"/>
                </a:solidFill>
                <a:effectLst/>
                <a:latin typeface="+mn-lt"/>
                <a:ea typeface="+mn-ea"/>
                <a:cs typeface="+mn-cs"/>
              </a:rPr>
              <a:t>	c</a:t>
            </a:r>
            <a:r>
              <a:rPr lang="en-US" sz="1200" b="0" i="0" u="none" strike="noStrike" kern="1200" dirty="0">
                <a:solidFill>
                  <a:schemeClr val="tx1"/>
                </a:solidFill>
                <a:effectLst/>
                <a:latin typeface="+mn-lt"/>
                <a:ea typeface="+mn-ea"/>
                <a:cs typeface="+mn-cs"/>
              </a:rPr>
              <a:t>(-1, 0, 1) / 0</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[1] -Inf </a:t>
            </a:r>
            <a:r>
              <a:rPr lang="en-US" sz="1200" b="0" i="1" u="none" strike="noStrike" kern="1200" dirty="0" err="1">
                <a:solidFill>
                  <a:schemeClr val="tx1"/>
                </a:solidFill>
                <a:effectLst/>
                <a:latin typeface="+mn-lt"/>
                <a:ea typeface="+mn-ea"/>
                <a:cs typeface="+mn-cs"/>
              </a:rPr>
              <a:t>NaN</a:t>
            </a:r>
            <a:r>
              <a:rPr lang="en-US" sz="1200" b="0" i="1" u="none" strike="noStrike" kern="1200" dirty="0">
                <a:solidFill>
                  <a:schemeClr val="tx1"/>
                </a:solidFill>
                <a:effectLst/>
                <a:latin typeface="+mn-lt"/>
                <a:ea typeface="+mn-ea"/>
                <a:cs typeface="+mn-cs"/>
              </a:rPr>
              <a:t> Inf</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8</a:t>
            </a:fld>
            <a:endParaRPr lang="en-US"/>
          </a:p>
        </p:txBody>
      </p:sp>
    </p:spTree>
    <p:extLst>
      <p:ext uri="{BB962C8B-B14F-4D97-AF65-F5344CB8AC3E}">
        <p14:creationId xmlns:p14="http://schemas.microsoft.com/office/powerpoint/2010/main" val="17845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Avoid using == to check for these other special values. Instead use the helper functions </a:t>
            </a:r>
            <a:r>
              <a:rPr lang="en-US" sz="1200" b="0" i="0" kern="1200" dirty="0" err="1">
                <a:solidFill>
                  <a:schemeClr val="tx1"/>
                </a:solidFill>
                <a:effectLst/>
                <a:latin typeface="+mn-lt"/>
                <a:ea typeface="+mn-ea"/>
                <a:cs typeface="+mn-cs"/>
              </a:rPr>
              <a:t>is.finite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is.infinite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is.nan</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9</a:t>
            </a:fld>
            <a:endParaRPr lang="en-US"/>
          </a:p>
        </p:txBody>
      </p:sp>
    </p:spTree>
    <p:extLst>
      <p:ext uri="{BB962C8B-B14F-4D97-AF65-F5344CB8AC3E}">
        <p14:creationId xmlns:p14="http://schemas.microsoft.com/office/powerpoint/2010/main" val="41127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3/15/2020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adv-r.had.co.nz/Subsetting.html#applica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adv-r.had.co.nz/OO-essentials.html#s3"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B0500-9AC0-4120-BF57-75CD7FDFE9AF}"/>
              </a:ext>
            </a:extLst>
          </p:cNvPr>
          <p:cNvSpPr>
            <a:spLocks noGrp="1"/>
          </p:cNvSpPr>
          <p:nvPr>
            <p:ph type="title"/>
          </p:nvPr>
        </p:nvSpPr>
        <p:spPr/>
        <p:txBody>
          <a:bodyPr/>
          <a:lstStyle/>
          <a:p>
            <a:r>
              <a:rPr lang="en-US" dirty="0"/>
              <a:t>vectors</a:t>
            </a:r>
          </a:p>
        </p:txBody>
      </p:sp>
      <p:sp>
        <p:nvSpPr>
          <p:cNvPr id="6" name="Text Placeholder 5">
            <a:extLst>
              <a:ext uri="{FF2B5EF4-FFF2-40B4-BE49-F238E27FC236}">
                <a16:creationId xmlns:a16="http://schemas.microsoft.com/office/drawing/2014/main" id="{DD021350-26C4-4131-BE90-7FC69774ECE1}"/>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2996B291-E031-4767-B07F-C97582991FF6}"/>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9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5271-CFB9-483F-BD81-E3B24FF85A69}"/>
              </a:ext>
            </a:extLst>
          </p:cNvPr>
          <p:cNvSpPr>
            <a:spLocks noGrp="1"/>
          </p:cNvSpPr>
          <p:nvPr>
            <p:ph type="title"/>
          </p:nvPr>
        </p:nvSpPr>
        <p:spPr/>
        <p:txBody>
          <a:bodyPr/>
          <a:lstStyle/>
          <a:p>
            <a:r>
              <a:rPr lang="en-US" dirty="0"/>
              <a:t>Character</a:t>
            </a:r>
          </a:p>
        </p:txBody>
      </p:sp>
      <p:sp>
        <p:nvSpPr>
          <p:cNvPr id="4" name="Rectangle 1">
            <a:extLst>
              <a:ext uri="{FF2B5EF4-FFF2-40B4-BE49-F238E27FC236}">
                <a16:creationId xmlns:a16="http://schemas.microsoft.com/office/drawing/2014/main" id="{A7C77BBA-947A-466B-AF8F-7945CF7C6083}"/>
              </a:ext>
            </a:extLst>
          </p:cNvPr>
          <p:cNvSpPr>
            <a:spLocks noGrp="1" noChangeArrowheads="1"/>
          </p:cNvSpPr>
          <p:nvPr>
            <p:ph idx="1"/>
          </p:nvPr>
        </p:nvSpPr>
        <p:spPr bwMode="auto">
          <a:xfrm>
            <a:off x="1024128" y="2084832"/>
            <a:ext cx="9720072"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"This is a reasonably long string."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pryr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object_size</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Registered S3 method overwritten by '</a:t>
            </a:r>
            <a:r>
              <a:rPr kumimoji="0" lang="en-US" altLang="en-US" sz="2400" b="0" i="1" u="none" strike="noStrike" cap="none" normalizeH="0" baseline="0" dirty="0" err="1">
                <a:ln>
                  <a:noFill/>
                </a:ln>
                <a:solidFill>
                  <a:srgbClr val="60A0B0"/>
                </a:solidFill>
                <a:effectLst/>
                <a:latin typeface="Consolas" panose="020B0609020204030204" pitchFamily="49" charset="0"/>
              </a:rPr>
              <a:t>pryr</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method 		from</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r>
              <a:rPr kumimoji="0" lang="en-US" altLang="en-US" sz="2400" b="0" i="1" u="none" strike="noStrike" cap="none" normalizeH="0" baseline="0" dirty="0" err="1">
                <a:ln>
                  <a:noFill/>
                </a:ln>
                <a:solidFill>
                  <a:srgbClr val="60A0B0"/>
                </a:solidFill>
                <a:effectLst/>
                <a:latin typeface="Consolas" panose="020B0609020204030204" pitchFamily="49" charset="0"/>
              </a:rPr>
              <a:t>print.bytes</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Rcpp</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152 B</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rep</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A070"/>
                </a:solidFill>
                <a:effectLst/>
                <a:latin typeface="Consolas" panose="020B0609020204030204" pitchFamily="49" charset="0"/>
              </a:rPr>
              <a:t>1000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pryr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object_size</a:t>
            </a:r>
            <a:r>
              <a:rPr kumimoji="0" lang="en-US" altLang="en-US" sz="2400" b="0" i="0" u="none" strike="noStrike" cap="none" normalizeH="0" baseline="0" dirty="0">
                <a:ln>
                  <a:noFill/>
                </a:ln>
                <a:solidFill>
                  <a:srgbClr val="4183C4"/>
                </a:solidFill>
                <a:effectLst/>
                <a:latin typeface="Consolas" panose="020B0609020204030204" pitchFamily="49" charset="0"/>
              </a:rPr>
              <a:t>(y)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8.14 kB</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1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BFD8-6B21-4907-8881-106FAAA82C58}"/>
              </a:ext>
            </a:extLst>
          </p:cNvPr>
          <p:cNvSpPr>
            <a:spLocks noGrp="1"/>
          </p:cNvSpPr>
          <p:nvPr>
            <p:ph type="title"/>
          </p:nvPr>
        </p:nvSpPr>
        <p:spPr/>
        <p:txBody>
          <a:bodyPr/>
          <a:lstStyle/>
          <a:p>
            <a:r>
              <a:rPr lang="en-US" dirty="0"/>
              <a:t>Missing values</a:t>
            </a:r>
          </a:p>
        </p:txBody>
      </p:sp>
      <p:sp>
        <p:nvSpPr>
          <p:cNvPr id="4" name="Rectangle 1">
            <a:extLst>
              <a:ext uri="{FF2B5EF4-FFF2-40B4-BE49-F238E27FC236}">
                <a16:creationId xmlns:a16="http://schemas.microsoft.com/office/drawing/2014/main" id="{D24F03EC-21D1-4595-933B-9080DD2100D5}"/>
              </a:ext>
            </a:extLst>
          </p:cNvPr>
          <p:cNvSpPr>
            <a:spLocks noGrp="1" noChangeArrowheads="1"/>
          </p:cNvSpPr>
          <p:nvPr>
            <p:ph idx="1"/>
          </p:nvPr>
        </p:nvSpPr>
        <p:spPr bwMode="auto">
          <a:xfrm>
            <a:off x="1024128" y="2084832"/>
            <a:ext cx="9720072" cy="43707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logical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NA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007020"/>
                </a:solidFill>
                <a:effectLst/>
                <a:latin typeface="Consolas" panose="020B0609020204030204" pitchFamily="49" charset="0"/>
              </a:rPr>
              <a:t>NA_integer</a:t>
            </a:r>
            <a:r>
              <a:rPr kumimoji="0" lang="en-US" altLang="en-US" sz="2400" b="0" i="0" u="none" strike="noStrike" cap="none" normalizeH="0" baseline="0" dirty="0">
                <a:ln>
                  <a:noFill/>
                </a:ln>
                <a:solidFill>
                  <a:srgbClr val="007020"/>
                </a:solidFill>
                <a:effectLst/>
                <a:latin typeface="Consolas" panose="020B0609020204030204" pitchFamily="49" charset="0"/>
              </a:rPr>
              <a:t>_</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integer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NA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007020"/>
                </a:solidFill>
                <a:effectLst/>
                <a:latin typeface="Consolas" panose="020B0609020204030204" pitchFamily="49" charset="0"/>
              </a:rPr>
              <a:t>NA_real</a:t>
            </a:r>
            <a:r>
              <a:rPr kumimoji="0" lang="en-US" altLang="en-US" sz="2400" b="0" i="0" u="none" strike="noStrike" cap="none" normalizeH="0" baseline="0" dirty="0">
                <a:ln>
                  <a:noFill/>
                </a:ln>
                <a:solidFill>
                  <a:srgbClr val="007020"/>
                </a:solidFill>
                <a:effectLst/>
                <a:latin typeface="Consolas" panose="020B0609020204030204" pitchFamily="49" charset="0"/>
              </a:rPr>
              <a:t>_</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double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NA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007020"/>
                </a:solidFill>
                <a:effectLst/>
                <a:latin typeface="Consolas" panose="020B0609020204030204" pitchFamily="49" charset="0"/>
              </a:rPr>
              <a:t>NA_character</a:t>
            </a:r>
            <a:r>
              <a:rPr kumimoji="0" lang="en-US" altLang="en-US" sz="2400" b="0" i="0" u="none" strike="noStrike" cap="none" normalizeH="0" baseline="0" dirty="0">
                <a:ln>
                  <a:noFill/>
                </a:ln>
                <a:solidFill>
                  <a:srgbClr val="007020"/>
                </a:solidFill>
                <a:effectLst/>
                <a:latin typeface="Consolas" panose="020B0609020204030204" pitchFamily="49" charset="0"/>
              </a:rPr>
              <a:t>_</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character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NA</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708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0FD696-314E-4343-9209-29D5EF3A5F17}"/>
              </a:ext>
            </a:extLst>
          </p:cNvPr>
          <p:cNvPicPr>
            <a:picLocks noChangeAspect="1"/>
          </p:cNvPicPr>
          <p:nvPr/>
        </p:nvPicPr>
        <p:blipFill>
          <a:blip r:embed="rId3"/>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C886A0A7-E992-4D0B-97DF-94AF7ADA5260}"/>
              </a:ext>
            </a:extLst>
          </p:cNvPr>
          <p:cNvSpPr/>
          <p:nvPr/>
        </p:nvSpPr>
        <p:spPr>
          <a:xfrm>
            <a:off x="1" y="1"/>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A1F5376-02A6-4CE0-80B1-CE2DB0CAFF68}"/>
              </a:ext>
            </a:extLst>
          </p:cNvPr>
          <p:cNvSpPr txBox="1">
            <a:spLocks/>
          </p:cNvSpPr>
          <p:nvPr/>
        </p:nvSpPr>
        <p:spPr>
          <a:xfrm>
            <a:off x="1235964" y="5358383"/>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Important types of atomic vector</a:t>
            </a:r>
          </a:p>
        </p:txBody>
      </p:sp>
    </p:spTree>
    <p:extLst>
      <p:ext uri="{BB962C8B-B14F-4D97-AF65-F5344CB8AC3E}">
        <p14:creationId xmlns:p14="http://schemas.microsoft.com/office/powerpoint/2010/main" val="152792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8BE2-882C-40A9-9220-CF222E75DABD}"/>
              </a:ext>
            </a:extLst>
          </p:cNvPr>
          <p:cNvSpPr>
            <a:spLocks noGrp="1"/>
          </p:cNvSpPr>
          <p:nvPr>
            <p:ph type="title"/>
          </p:nvPr>
        </p:nvSpPr>
        <p:spPr/>
        <p:txBody>
          <a:bodyPr/>
          <a:lstStyle/>
          <a:p>
            <a:r>
              <a:rPr lang="en-US" dirty="0"/>
              <a:t>Using atomic vectors</a:t>
            </a:r>
          </a:p>
        </p:txBody>
      </p:sp>
      <p:sp>
        <p:nvSpPr>
          <p:cNvPr id="3" name="Content Placeholder 2">
            <a:extLst>
              <a:ext uri="{FF2B5EF4-FFF2-40B4-BE49-F238E27FC236}">
                <a16:creationId xmlns:a16="http://schemas.microsoft.com/office/drawing/2014/main" id="{854B868C-FFDE-43F4-B78A-594A9C590DB9}"/>
              </a:ext>
            </a:extLst>
          </p:cNvPr>
          <p:cNvSpPr>
            <a:spLocks noGrp="1"/>
          </p:cNvSpPr>
          <p:nvPr>
            <p:ph idx="1"/>
          </p:nvPr>
        </p:nvSpPr>
        <p:spPr/>
        <p:txBody>
          <a:bodyPr/>
          <a:lstStyle/>
          <a:p>
            <a:pPr marL="457200" indent="-457200">
              <a:buFont typeface="+mj-lt"/>
              <a:buAutoNum type="arabicPeriod"/>
            </a:pPr>
            <a:r>
              <a:rPr lang="en-US" sz="2400" dirty="0"/>
              <a:t>How to convert from one type to another, and when that happens automatically.</a:t>
            </a:r>
          </a:p>
          <a:p>
            <a:pPr marL="457200" indent="-457200">
              <a:buFont typeface="+mj-lt"/>
              <a:buAutoNum type="arabicPeriod"/>
            </a:pPr>
            <a:r>
              <a:rPr lang="en-US" sz="2400" dirty="0"/>
              <a:t>How to tell if an object is a specific type of vector.</a:t>
            </a:r>
          </a:p>
          <a:p>
            <a:pPr marL="457200" indent="-457200">
              <a:buFont typeface="+mj-lt"/>
              <a:buAutoNum type="arabicPeriod"/>
            </a:pPr>
            <a:r>
              <a:rPr lang="en-US" sz="2400" dirty="0"/>
              <a:t>What happens when you work with vectors of different lengths.</a:t>
            </a:r>
          </a:p>
          <a:p>
            <a:pPr marL="457200" indent="-457200">
              <a:buFont typeface="+mj-lt"/>
              <a:buAutoNum type="arabicPeriod"/>
            </a:pPr>
            <a:r>
              <a:rPr lang="en-US" sz="2400" dirty="0"/>
              <a:t>How to name the elements of a vector.</a:t>
            </a:r>
          </a:p>
          <a:p>
            <a:pPr marL="457200" indent="-457200">
              <a:buFont typeface="+mj-lt"/>
              <a:buAutoNum type="arabicPeriod"/>
            </a:pPr>
            <a:r>
              <a:rPr lang="en-US" sz="2400" dirty="0"/>
              <a:t>How to pull out elements of interest.</a:t>
            </a:r>
          </a:p>
          <a:p>
            <a:pPr marL="457200" indent="-457200">
              <a:buFont typeface="+mj-lt"/>
              <a:buAutoNum type="arabicPeriod"/>
            </a:pPr>
            <a:endParaRPr lang="en-US" dirty="0"/>
          </a:p>
        </p:txBody>
      </p:sp>
    </p:spTree>
    <p:extLst>
      <p:ext uri="{BB962C8B-B14F-4D97-AF65-F5344CB8AC3E}">
        <p14:creationId xmlns:p14="http://schemas.microsoft.com/office/powerpoint/2010/main" val="185939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1721-5DB5-4B07-824E-81073F2B978C}"/>
              </a:ext>
            </a:extLst>
          </p:cNvPr>
          <p:cNvSpPr>
            <a:spLocks noGrp="1"/>
          </p:cNvSpPr>
          <p:nvPr>
            <p:ph type="title"/>
          </p:nvPr>
        </p:nvSpPr>
        <p:spPr/>
        <p:txBody>
          <a:bodyPr/>
          <a:lstStyle/>
          <a:p>
            <a:r>
              <a:rPr lang="en-US" dirty="0"/>
              <a:t>Coercion</a:t>
            </a:r>
          </a:p>
        </p:txBody>
      </p:sp>
      <p:sp>
        <p:nvSpPr>
          <p:cNvPr id="3" name="Content Placeholder 2">
            <a:extLst>
              <a:ext uri="{FF2B5EF4-FFF2-40B4-BE49-F238E27FC236}">
                <a16:creationId xmlns:a16="http://schemas.microsoft.com/office/drawing/2014/main" id="{7E399C35-1A27-4AC3-9486-270BF068CA30}"/>
              </a:ext>
            </a:extLst>
          </p:cNvPr>
          <p:cNvSpPr>
            <a:spLocks noGrp="1"/>
          </p:cNvSpPr>
          <p:nvPr>
            <p:ph idx="1"/>
          </p:nvPr>
        </p:nvSpPr>
        <p:spPr/>
        <p:txBody>
          <a:bodyPr/>
          <a:lstStyle/>
          <a:p>
            <a:pPr marL="457200" indent="-457200">
              <a:buFont typeface="+mj-lt"/>
              <a:buAutoNum type="arabicPeriod"/>
            </a:pPr>
            <a:r>
              <a:rPr lang="en-US" sz="2400" dirty="0"/>
              <a:t>Explicit coercion happens when you call a function like </a:t>
            </a:r>
            <a:r>
              <a:rPr lang="en-US" sz="2000" dirty="0">
                <a:latin typeface="Consolas" panose="020B0609020204030204" pitchFamily="49" charset="0"/>
              </a:rPr>
              <a:t>as.*()</a:t>
            </a:r>
          </a:p>
          <a:p>
            <a:pPr marL="457200" indent="-457200">
              <a:buFont typeface="+mj-lt"/>
              <a:buAutoNum type="arabicPeriod"/>
            </a:pPr>
            <a:r>
              <a:rPr lang="en-US" sz="2400" dirty="0"/>
              <a:t>Implicit coercion happens when you use a vector in a specific context that expects a certain type of vector</a:t>
            </a:r>
          </a:p>
        </p:txBody>
      </p:sp>
      <p:pic>
        <p:nvPicPr>
          <p:cNvPr id="5" name="Picture 4">
            <a:extLst>
              <a:ext uri="{FF2B5EF4-FFF2-40B4-BE49-F238E27FC236}">
                <a16:creationId xmlns:a16="http://schemas.microsoft.com/office/drawing/2014/main" id="{EBCF18B2-82B2-458C-8F57-3A4F00219AE0}"/>
              </a:ext>
            </a:extLst>
          </p:cNvPr>
          <p:cNvPicPr>
            <a:picLocks noChangeAspect="1"/>
          </p:cNvPicPr>
          <p:nvPr/>
        </p:nvPicPr>
        <p:blipFill>
          <a:blip r:embed="rId3">
            <a:duotone>
              <a:schemeClr val="accent2">
                <a:shade val="45000"/>
                <a:satMod val="135000"/>
              </a:schemeClr>
              <a:prstClr val="white"/>
            </a:duotone>
          </a:blip>
          <a:stretch>
            <a:fillRect/>
          </a:stretch>
        </p:blipFill>
        <p:spPr>
          <a:xfrm>
            <a:off x="3697871" y="3834044"/>
            <a:ext cx="4372585" cy="2438740"/>
          </a:xfrm>
          <a:prstGeom prst="rect">
            <a:avLst/>
          </a:prstGeom>
        </p:spPr>
      </p:pic>
    </p:spTree>
    <p:extLst>
      <p:ext uri="{BB962C8B-B14F-4D97-AF65-F5344CB8AC3E}">
        <p14:creationId xmlns:p14="http://schemas.microsoft.com/office/powerpoint/2010/main" val="369790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A666-9B5B-4676-B533-96F396569588}"/>
              </a:ext>
            </a:extLst>
          </p:cNvPr>
          <p:cNvSpPr>
            <a:spLocks noGrp="1"/>
          </p:cNvSpPr>
          <p:nvPr>
            <p:ph type="title"/>
          </p:nvPr>
        </p:nvSpPr>
        <p:spPr/>
        <p:txBody>
          <a:bodyPr/>
          <a:lstStyle/>
          <a:p>
            <a:r>
              <a:rPr lang="en-US" sz="5400" dirty="0">
                <a:solidFill>
                  <a:schemeClr val="tx1"/>
                </a:solidFill>
              </a:rPr>
              <a:t>implicit coercion</a:t>
            </a:r>
            <a:endParaRPr lang="en-US" dirty="0"/>
          </a:p>
        </p:txBody>
      </p:sp>
      <p:sp>
        <p:nvSpPr>
          <p:cNvPr id="4" name="Rectangle 1">
            <a:extLst>
              <a:ext uri="{FF2B5EF4-FFF2-40B4-BE49-F238E27FC236}">
                <a16:creationId xmlns:a16="http://schemas.microsoft.com/office/drawing/2014/main" id="{F6BFA412-56D1-4391-B1B8-93C2D57417CF}"/>
              </a:ext>
            </a:extLst>
          </p:cNvPr>
          <p:cNvSpPr>
            <a:spLocks noGrp="1" noChangeArrowheads="1"/>
          </p:cNvSpPr>
          <p:nvPr>
            <p:ph idx="1"/>
          </p:nvPr>
        </p:nvSpPr>
        <p:spPr bwMode="auto">
          <a:xfrm>
            <a:off x="1024128" y="2084832"/>
            <a:ext cx="9720072" cy="32627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sample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20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replace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(y) </a:t>
            </a:r>
            <a:r>
              <a:rPr kumimoji="0" lang="en-US" altLang="en-US" sz="2400" b="0" i="1" u="none" strike="noStrike" cap="none" normalizeH="0" baseline="0" dirty="0">
                <a:ln>
                  <a:noFill/>
                </a:ln>
                <a:solidFill>
                  <a:srgbClr val="60A0B0"/>
                </a:solidFill>
                <a:effectLst/>
                <a:latin typeface="Consolas" panose="020B0609020204030204" pitchFamily="49" charset="0"/>
              </a:rPr>
              <a:t># how many are greater than 10?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38</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(y) </a:t>
            </a:r>
            <a:r>
              <a:rPr kumimoji="0" lang="en-US" altLang="en-US" sz="2400" b="0" i="1" u="none" strike="noStrike" cap="none" normalizeH="0" baseline="0" dirty="0">
                <a:ln>
                  <a:noFill/>
                </a:ln>
                <a:solidFill>
                  <a:srgbClr val="60A0B0"/>
                </a:solidFill>
                <a:effectLst/>
                <a:latin typeface="Consolas" panose="020B0609020204030204" pitchFamily="49" charset="0"/>
              </a:rPr>
              <a:t># what proportion are greater than 10?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0.38</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252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A78-F2CD-4E0E-8FA2-CF6072438F10}"/>
              </a:ext>
            </a:extLst>
          </p:cNvPr>
          <p:cNvSpPr>
            <a:spLocks noGrp="1"/>
          </p:cNvSpPr>
          <p:nvPr>
            <p:ph type="title"/>
          </p:nvPr>
        </p:nvSpPr>
        <p:spPr/>
        <p:txBody>
          <a:bodyPr/>
          <a:lstStyle/>
          <a:p>
            <a:r>
              <a:rPr lang="en-US" sz="4800" dirty="0">
                <a:solidFill>
                  <a:schemeClr val="tx1"/>
                </a:solidFill>
              </a:rPr>
              <a:t>implicit coercion</a:t>
            </a:r>
            <a:endParaRPr lang="en-US" dirty="0"/>
          </a:p>
        </p:txBody>
      </p:sp>
      <p:sp>
        <p:nvSpPr>
          <p:cNvPr id="4" name="Rectangle 1">
            <a:extLst>
              <a:ext uri="{FF2B5EF4-FFF2-40B4-BE49-F238E27FC236}">
                <a16:creationId xmlns:a16="http://schemas.microsoft.com/office/drawing/2014/main" id="{A4B6562C-A340-4657-A728-93E7F7035FCF}"/>
              </a:ext>
            </a:extLst>
          </p:cNvPr>
          <p:cNvSpPr>
            <a:spLocks noGrp="1" noChangeArrowheads="1"/>
          </p:cNvSpPr>
          <p:nvPr>
            <p:ph idx="1"/>
          </p:nvPr>
        </p:nvSpPr>
        <p:spPr bwMode="auto">
          <a:xfrm>
            <a:off x="1024128" y="2578270"/>
            <a:ext cx="3568285"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do something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A380D0E-B3E1-434F-AA42-8E4B93C9A7D6}"/>
              </a:ext>
            </a:extLst>
          </p:cNvPr>
          <p:cNvSpPr txBox="1">
            <a:spLocks noChangeArrowheads="1"/>
          </p:cNvSpPr>
          <p:nvPr/>
        </p:nvSpPr>
        <p:spPr bwMode="auto">
          <a:xfrm>
            <a:off x="1024128" y="4179704"/>
            <a:ext cx="3568285"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SzTx/>
              <a:buFontTx/>
              <a:buNone/>
            </a:pPr>
            <a:r>
              <a:rPr lang="en-US" altLang="en-US" sz="2400" b="1" dirty="0">
                <a:solidFill>
                  <a:srgbClr val="007020"/>
                </a:solidFill>
                <a:latin typeface="Consolas" panose="020B0609020204030204" pitchFamily="49" charset="0"/>
              </a:rPr>
              <a:t>if</a:t>
            </a:r>
            <a:r>
              <a:rPr lang="en-US" altLang="en-US" sz="2400" dirty="0">
                <a:solidFill>
                  <a:srgbClr val="4183C4"/>
                </a:solidFill>
                <a:latin typeface="Consolas" panose="020B0609020204030204" pitchFamily="49" charset="0"/>
              </a:rPr>
              <a:t> (</a:t>
            </a:r>
            <a:r>
              <a:rPr lang="en-US" altLang="en-US" sz="2400" b="1" dirty="0">
                <a:solidFill>
                  <a:srgbClr val="007020"/>
                </a:solidFill>
                <a:latin typeface="Consolas" panose="020B0609020204030204" pitchFamily="49" charset="0"/>
              </a:rPr>
              <a:t>length</a:t>
            </a:r>
            <a:r>
              <a:rPr lang="en-US" altLang="en-US" sz="2400" dirty="0">
                <a:solidFill>
                  <a:srgbClr val="4183C4"/>
                </a:solidFill>
                <a:latin typeface="Consolas" panose="020B0609020204030204" pitchFamily="49" charset="0"/>
              </a:rPr>
              <a:t>(x) &gt; 0) {</a:t>
            </a:r>
            <a:r>
              <a:rPr lang="en-US" altLang="en-US" sz="2400"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sz="2400" i="1" dirty="0">
                <a:solidFill>
                  <a:srgbClr val="60A0B0"/>
                </a:solidFill>
                <a:latin typeface="Consolas" panose="020B0609020204030204" pitchFamily="49" charset="0"/>
              </a:rPr>
              <a:t># do something</a:t>
            </a:r>
            <a:r>
              <a:rPr lang="en-US" altLang="en-US" sz="2400"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sz="2400" dirty="0">
                <a:solidFill>
                  <a:srgbClr val="4183C4"/>
                </a:solidFill>
                <a:latin typeface="Consolas" panose="020B0609020204030204" pitchFamily="49" charset="0"/>
              </a:rPr>
              <a:t>}</a:t>
            </a:r>
            <a:r>
              <a:rPr lang="en-US" altLang="en-US" sz="2400" dirty="0"/>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892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8035-BD8B-4FD3-92EF-B5531537E8D8}"/>
              </a:ext>
            </a:extLst>
          </p:cNvPr>
          <p:cNvSpPr>
            <a:spLocks noGrp="1"/>
          </p:cNvSpPr>
          <p:nvPr>
            <p:ph type="title"/>
          </p:nvPr>
        </p:nvSpPr>
        <p:spPr/>
        <p:txBody>
          <a:bodyPr/>
          <a:lstStyle/>
          <a:p>
            <a:r>
              <a:rPr lang="en-US" sz="5400" dirty="0">
                <a:solidFill>
                  <a:schemeClr val="tx1"/>
                </a:solidFill>
              </a:rPr>
              <a:t>implicit coercion</a:t>
            </a:r>
            <a:endParaRPr lang="en-US" dirty="0"/>
          </a:p>
        </p:txBody>
      </p:sp>
      <p:sp>
        <p:nvSpPr>
          <p:cNvPr id="4" name="Rectangle 1">
            <a:extLst>
              <a:ext uri="{FF2B5EF4-FFF2-40B4-BE49-F238E27FC236}">
                <a16:creationId xmlns:a16="http://schemas.microsoft.com/office/drawing/2014/main" id="{5E7603CA-B37B-4066-B370-295A1BEAC6D2}"/>
              </a:ext>
            </a:extLst>
          </p:cNvPr>
          <p:cNvSpPr>
            <a:spLocks noGrp="1" noChangeArrowheads="1"/>
          </p:cNvSpPr>
          <p:nvPr>
            <p:ph idx="1"/>
          </p:nvPr>
        </p:nvSpPr>
        <p:spPr bwMode="auto">
          <a:xfrm>
            <a:off x="1024128" y="2035526"/>
            <a:ext cx="972007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 1L))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"integer"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(1L, </a:t>
            </a:r>
            <a:r>
              <a:rPr kumimoji="0" lang="en-US" altLang="en-US" sz="2400" b="0" i="0" u="none" strike="noStrike" cap="none" normalizeH="0" baseline="0" dirty="0">
                <a:ln>
                  <a:noFill/>
                </a:ln>
                <a:solidFill>
                  <a:srgbClr val="40A070"/>
                </a:solidFill>
                <a:effectLst/>
                <a:latin typeface="Consolas" panose="020B0609020204030204" pitchFamily="49" charset="0"/>
              </a:rPr>
              <a:t>1.5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"double"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"character"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781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42F4-FAF8-4149-A44A-DFBC74EDAFB4}"/>
              </a:ext>
            </a:extLst>
          </p:cNvPr>
          <p:cNvSpPr>
            <a:spLocks noGrp="1"/>
          </p:cNvSpPr>
          <p:nvPr>
            <p:ph type="title"/>
          </p:nvPr>
        </p:nvSpPr>
        <p:spPr/>
        <p:txBody>
          <a:bodyPr/>
          <a:lstStyle/>
          <a:p>
            <a:r>
              <a:rPr lang="en-US" dirty="0"/>
              <a:t>Test functions</a:t>
            </a:r>
          </a:p>
        </p:txBody>
      </p:sp>
      <p:graphicFrame>
        <p:nvGraphicFramePr>
          <p:cNvPr id="4" name="Table 4">
            <a:extLst>
              <a:ext uri="{FF2B5EF4-FFF2-40B4-BE49-F238E27FC236}">
                <a16:creationId xmlns:a16="http://schemas.microsoft.com/office/drawing/2014/main" id="{43E49187-F0E3-4B80-9133-EFA63FC433C3}"/>
              </a:ext>
            </a:extLst>
          </p:cNvPr>
          <p:cNvGraphicFramePr>
            <a:graphicFrameLocks noGrp="1"/>
          </p:cNvGraphicFramePr>
          <p:nvPr>
            <p:ph idx="1"/>
            <p:extLst>
              <p:ext uri="{D42A27DB-BD31-4B8C-83A1-F6EECF244321}">
                <p14:modId xmlns:p14="http://schemas.microsoft.com/office/powerpoint/2010/main" val="3275878504"/>
              </p:ext>
            </p:extLst>
          </p:nvPr>
        </p:nvGraphicFramePr>
        <p:xfrm>
          <a:off x="1167383" y="2009203"/>
          <a:ext cx="5956620" cy="4114800"/>
        </p:xfrm>
        <a:graphic>
          <a:graphicData uri="http://schemas.openxmlformats.org/drawingml/2006/table">
            <a:tbl>
              <a:tblPr firstRow="1" bandRow="1">
                <a:tableStyleId>{5C22544A-7EE6-4342-B048-85BDC9FD1C3A}</a:tableStyleId>
              </a:tblPr>
              <a:tblGrid>
                <a:gridCol w="2707005">
                  <a:extLst>
                    <a:ext uri="{9D8B030D-6E8A-4147-A177-3AD203B41FA5}">
                      <a16:colId xmlns:a16="http://schemas.microsoft.com/office/drawing/2014/main" val="2926460295"/>
                    </a:ext>
                  </a:extLst>
                </a:gridCol>
                <a:gridCol w="635318">
                  <a:extLst>
                    <a:ext uri="{9D8B030D-6E8A-4147-A177-3AD203B41FA5}">
                      <a16:colId xmlns:a16="http://schemas.microsoft.com/office/drawing/2014/main" val="3857429078"/>
                    </a:ext>
                  </a:extLst>
                </a:gridCol>
                <a:gridCol w="584518">
                  <a:extLst>
                    <a:ext uri="{9D8B030D-6E8A-4147-A177-3AD203B41FA5}">
                      <a16:colId xmlns:a16="http://schemas.microsoft.com/office/drawing/2014/main" val="528933344"/>
                    </a:ext>
                  </a:extLst>
                </a:gridCol>
                <a:gridCol w="698818">
                  <a:extLst>
                    <a:ext uri="{9D8B030D-6E8A-4147-A177-3AD203B41FA5}">
                      <a16:colId xmlns:a16="http://schemas.microsoft.com/office/drawing/2014/main" val="3998390710"/>
                    </a:ext>
                  </a:extLst>
                </a:gridCol>
                <a:gridCol w="698818">
                  <a:extLst>
                    <a:ext uri="{9D8B030D-6E8A-4147-A177-3AD203B41FA5}">
                      <a16:colId xmlns:a16="http://schemas.microsoft.com/office/drawing/2014/main" val="3440205510"/>
                    </a:ext>
                  </a:extLst>
                </a:gridCol>
                <a:gridCol w="632143">
                  <a:extLst>
                    <a:ext uri="{9D8B030D-6E8A-4147-A177-3AD203B41FA5}">
                      <a16:colId xmlns:a16="http://schemas.microsoft.com/office/drawing/2014/main" val="3664268849"/>
                    </a:ext>
                  </a:extLst>
                </a:gridCol>
              </a:tblGrid>
              <a:tr h="370840">
                <a:tc>
                  <a:txBody>
                    <a:bodyPr/>
                    <a:lstStyle/>
                    <a:p>
                      <a:endParaRPr lang="en-US" sz="2400" dirty="0"/>
                    </a:p>
                  </a:txBody>
                  <a:tcPr/>
                </a:tc>
                <a:tc>
                  <a:txBody>
                    <a:bodyPr/>
                    <a:lstStyle/>
                    <a:p>
                      <a:pPr algn="ctr"/>
                      <a:r>
                        <a:rPr lang="en-US" sz="2400" dirty="0" err="1"/>
                        <a:t>lgl</a:t>
                      </a:r>
                      <a:endParaRPr lang="en-US" sz="2400" dirty="0"/>
                    </a:p>
                  </a:txBody>
                  <a:tcPr/>
                </a:tc>
                <a:tc>
                  <a:txBody>
                    <a:bodyPr/>
                    <a:lstStyle/>
                    <a:p>
                      <a:pPr algn="ctr"/>
                      <a:r>
                        <a:rPr lang="en-US" sz="2400" dirty="0"/>
                        <a:t>int</a:t>
                      </a:r>
                    </a:p>
                  </a:txBody>
                  <a:tcPr/>
                </a:tc>
                <a:tc>
                  <a:txBody>
                    <a:bodyPr/>
                    <a:lstStyle/>
                    <a:p>
                      <a:pPr algn="ctr"/>
                      <a:r>
                        <a:rPr lang="en-US" sz="2400" dirty="0" err="1"/>
                        <a:t>dbl</a:t>
                      </a:r>
                      <a:endParaRPr lang="en-US" sz="2400" dirty="0"/>
                    </a:p>
                  </a:txBody>
                  <a:tcPr/>
                </a:tc>
                <a:tc>
                  <a:txBody>
                    <a:bodyPr/>
                    <a:lstStyle/>
                    <a:p>
                      <a:pPr algn="ctr"/>
                      <a:r>
                        <a:rPr lang="en-US" sz="2400" dirty="0" err="1"/>
                        <a:t>chr</a:t>
                      </a:r>
                      <a:endParaRPr lang="en-US" sz="2400" dirty="0"/>
                    </a:p>
                  </a:txBody>
                  <a:tcPr/>
                </a:tc>
                <a:tc>
                  <a:txBody>
                    <a:bodyPr/>
                    <a:lstStyle/>
                    <a:p>
                      <a:pPr algn="ctr"/>
                      <a:r>
                        <a:rPr lang="en-US" sz="2400" dirty="0"/>
                        <a:t>List</a:t>
                      </a:r>
                    </a:p>
                  </a:txBody>
                  <a:tcPr/>
                </a:tc>
                <a:extLst>
                  <a:ext uri="{0D108BD9-81ED-4DB2-BD59-A6C34878D82A}">
                    <a16:rowId xmlns:a16="http://schemas.microsoft.com/office/drawing/2014/main" val="2089391418"/>
                  </a:ext>
                </a:extLst>
              </a:tr>
              <a:tr h="370840">
                <a:tc>
                  <a:txBody>
                    <a:bodyPr/>
                    <a:lstStyle/>
                    <a:p>
                      <a:r>
                        <a:rPr lang="en-US" sz="2400" dirty="0" err="1">
                          <a:latin typeface="Consolas" panose="020B0609020204030204" pitchFamily="49" charset="0"/>
                        </a:rPr>
                        <a:t>is_logical</a:t>
                      </a:r>
                      <a:r>
                        <a:rPr lang="en-US" sz="2400" dirty="0">
                          <a:latin typeface="Consolas" panose="020B0609020204030204" pitchFamily="49" charset="0"/>
                        </a:rPr>
                        <a:t>()</a:t>
                      </a:r>
                    </a:p>
                  </a:txBody>
                  <a:tcPr/>
                </a:tc>
                <a:tc>
                  <a:txBody>
                    <a:bodyPr/>
                    <a:lstStyle/>
                    <a:p>
                      <a:pPr algn="ctr"/>
                      <a:r>
                        <a:rPr lang="en-US" sz="2400" dirty="0"/>
                        <a:t>X</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482781754"/>
                  </a:ext>
                </a:extLst>
              </a:tr>
              <a:tr h="370840">
                <a:tc>
                  <a:txBody>
                    <a:bodyPr/>
                    <a:lstStyle/>
                    <a:p>
                      <a:r>
                        <a:rPr lang="en-US" sz="2400" dirty="0" err="1">
                          <a:latin typeface="Consolas" panose="020B0609020204030204" pitchFamily="49" charset="0"/>
                        </a:rPr>
                        <a:t>is_integer</a:t>
                      </a:r>
                      <a:r>
                        <a:rPr lang="en-US" sz="2400" dirty="0">
                          <a:latin typeface="Consolas" panose="020B0609020204030204" pitchFamily="49" charset="0"/>
                        </a:rPr>
                        <a:t>()</a:t>
                      </a:r>
                    </a:p>
                  </a:txBody>
                  <a:tcPr/>
                </a:tc>
                <a:tc>
                  <a:txBody>
                    <a:bodyPr/>
                    <a:lstStyle/>
                    <a:p>
                      <a:pPr algn="ctr"/>
                      <a:endParaRPr lang="en-US" sz="2400" dirty="0"/>
                    </a:p>
                  </a:txBody>
                  <a:tcPr/>
                </a:tc>
                <a:tc>
                  <a:txBody>
                    <a:bodyPr/>
                    <a:lstStyle/>
                    <a:p>
                      <a:pPr algn="ctr"/>
                      <a:r>
                        <a:rPr lang="en-US" sz="2400" dirty="0"/>
                        <a:t>X</a:t>
                      </a:r>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a:p>
                  </a:txBody>
                  <a:tcPr/>
                </a:tc>
                <a:extLst>
                  <a:ext uri="{0D108BD9-81ED-4DB2-BD59-A6C34878D82A}">
                    <a16:rowId xmlns:a16="http://schemas.microsoft.com/office/drawing/2014/main" val="384686449"/>
                  </a:ext>
                </a:extLst>
              </a:tr>
              <a:tr h="370840">
                <a:tc>
                  <a:txBody>
                    <a:bodyPr/>
                    <a:lstStyle/>
                    <a:p>
                      <a:r>
                        <a:rPr lang="en-US" sz="2400" dirty="0" err="1">
                          <a:latin typeface="Consolas" panose="020B0609020204030204" pitchFamily="49" charset="0"/>
                        </a:rPr>
                        <a:t>is_double</a:t>
                      </a:r>
                      <a:r>
                        <a:rPr lang="en-US" sz="2400" dirty="0">
                          <a:latin typeface="Consolas" panose="020B0609020204030204" pitchFamily="49" charset="0"/>
                        </a:rPr>
                        <a:t>()</a:t>
                      </a:r>
                    </a:p>
                  </a:txBody>
                  <a:tcPr/>
                </a:tc>
                <a:tc>
                  <a:txBody>
                    <a:bodyPr/>
                    <a:lstStyle/>
                    <a:p>
                      <a:pPr algn="ctr"/>
                      <a:endParaRPr lang="en-US" sz="2400"/>
                    </a:p>
                  </a:txBody>
                  <a:tcPr/>
                </a:tc>
                <a:tc>
                  <a:txBody>
                    <a:bodyPr/>
                    <a:lstStyle/>
                    <a:p>
                      <a:pPr algn="ctr"/>
                      <a:endParaRPr lang="en-US" sz="2400" dirty="0"/>
                    </a:p>
                  </a:txBody>
                  <a:tcPr/>
                </a:tc>
                <a:tc>
                  <a:txBody>
                    <a:bodyPr/>
                    <a:lstStyle/>
                    <a:p>
                      <a:pPr algn="ctr"/>
                      <a:r>
                        <a:rPr lang="en-US" sz="2400" dirty="0"/>
                        <a:t>X</a:t>
                      </a:r>
                    </a:p>
                  </a:txBody>
                  <a:tcPr/>
                </a:tc>
                <a:tc>
                  <a:txBody>
                    <a:bodyPr/>
                    <a:lstStyle/>
                    <a:p>
                      <a:pPr algn="ctr"/>
                      <a:endParaRPr lang="en-US" sz="2400"/>
                    </a:p>
                  </a:txBody>
                  <a:tcPr/>
                </a:tc>
                <a:tc>
                  <a:txBody>
                    <a:bodyPr/>
                    <a:lstStyle/>
                    <a:p>
                      <a:pPr algn="ctr"/>
                      <a:endParaRPr lang="en-US" sz="2400"/>
                    </a:p>
                  </a:txBody>
                  <a:tcPr/>
                </a:tc>
                <a:extLst>
                  <a:ext uri="{0D108BD9-81ED-4DB2-BD59-A6C34878D82A}">
                    <a16:rowId xmlns:a16="http://schemas.microsoft.com/office/drawing/2014/main" val="731060339"/>
                  </a:ext>
                </a:extLst>
              </a:tr>
              <a:tr h="370840">
                <a:tc>
                  <a:txBody>
                    <a:bodyPr/>
                    <a:lstStyle/>
                    <a:p>
                      <a:r>
                        <a:rPr lang="en-US" sz="2400" dirty="0" err="1">
                          <a:latin typeface="Consolas" panose="020B0609020204030204" pitchFamily="49" charset="0"/>
                        </a:rPr>
                        <a:t>is_numeric</a:t>
                      </a:r>
                      <a:r>
                        <a:rPr lang="en-US" sz="2400" dirty="0">
                          <a:latin typeface="Consolas" panose="020B0609020204030204" pitchFamily="49" charset="0"/>
                        </a:rPr>
                        <a:t>()</a:t>
                      </a:r>
                    </a:p>
                  </a:txBody>
                  <a:tcPr/>
                </a:tc>
                <a:tc>
                  <a:txBody>
                    <a:bodyPr/>
                    <a:lstStyle/>
                    <a:p>
                      <a:pPr algn="ctr"/>
                      <a:endParaRPr lang="en-US" sz="2400"/>
                    </a:p>
                  </a:txBody>
                  <a:tcPr/>
                </a:tc>
                <a:tc>
                  <a:txBody>
                    <a:bodyPr/>
                    <a:lstStyle/>
                    <a:p>
                      <a:pPr algn="ctr"/>
                      <a:r>
                        <a:rPr lang="en-US" sz="2400" dirty="0"/>
                        <a:t>X</a:t>
                      </a:r>
                    </a:p>
                  </a:txBody>
                  <a:tcPr/>
                </a:tc>
                <a:tc>
                  <a:txBody>
                    <a:bodyPr/>
                    <a:lstStyle/>
                    <a:p>
                      <a:pPr algn="ctr"/>
                      <a:r>
                        <a:rPr lang="en-US" sz="2400" dirty="0"/>
                        <a:t>X</a:t>
                      </a:r>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4061955667"/>
                  </a:ext>
                </a:extLst>
              </a:tr>
              <a:tr h="370840">
                <a:tc>
                  <a:txBody>
                    <a:bodyPr/>
                    <a:lstStyle/>
                    <a:p>
                      <a:r>
                        <a:rPr lang="en-US" sz="2400" dirty="0" err="1">
                          <a:latin typeface="Consolas" panose="020B0609020204030204" pitchFamily="49" charset="0"/>
                        </a:rPr>
                        <a:t>is_character</a:t>
                      </a:r>
                      <a:r>
                        <a:rPr lang="en-US" sz="2400" dirty="0">
                          <a:latin typeface="Consolas" panose="020B0609020204030204" pitchFamily="49" charset="0"/>
                        </a:rPr>
                        <a:t>()</a:t>
                      </a:r>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dirty="0"/>
                    </a:p>
                  </a:txBody>
                  <a:tcPr/>
                </a:tc>
                <a:tc>
                  <a:txBody>
                    <a:bodyPr/>
                    <a:lstStyle/>
                    <a:p>
                      <a:pPr algn="ctr"/>
                      <a:r>
                        <a:rPr lang="en-US" sz="2400" dirty="0"/>
                        <a:t>X</a:t>
                      </a:r>
                    </a:p>
                  </a:txBody>
                  <a:tcPr/>
                </a:tc>
                <a:tc>
                  <a:txBody>
                    <a:bodyPr/>
                    <a:lstStyle/>
                    <a:p>
                      <a:pPr algn="ctr"/>
                      <a:endParaRPr lang="en-US" sz="2400" dirty="0"/>
                    </a:p>
                  </a:txBody>
                  <a:tcPr/>
                </a:tc>
                <a:extLst>
                  <a:ext uri="{0D108BD9-81ED-4DB2-BD59-A6C34878D82A}">
                    <a16:rowId xmlns:a16="http://schemas.microsoft.com/office/drawing/2014/main" val="1728748308"/>
                  </a:ext>
                </a:extLst>
              </a:tr>
              <a:tr h="370840">
                <a:tc>
                  <a:txBody>
                    <a:bodyPr/>
                    <a:lstStyle/>
                    <a:p>
                      <a:r>
                        <a:rPr lang="en-US" sz="2400" dirty="0" err="1">
                          <a:latin typeface="Consolas" panose="020B0609020204030204" pitchFamily="49" charset="0"/>
                        </a:rPr>
                        <a:t>is_atomic</a:t>
                      </a:r>
                      <a:endParaRPr lang="en-US" sz="2400" dirty="0">
                        <a:latin typeface="Consolas" panose="020B0609020204030204" pitchFamily="49" charset="0"/>
                      </a:endParaRPr>
                    </a:p>
                  </a:txBody>
                  <a:tcPr/>
                </a:tc>
                <a:tc>
                  <a:txBody>
                    <a:bodyPr/>
                    <a:lstStyle/>
                    <a:p>
                      <a:pPr algn="ctr"/>
                      <a:r>
                        <a:rPr lang="en-US" sz="2400" dirty="0"/>
                        <a:t>X</a:t>
                      </a:r>
                    </a:p>
                  </a:txBody>
                  <a:tcPr/>
                </a:tc>
                <a:tc>
                  <a:txBody>
                    <a:bodyPr/>
                    <a:lstStyle/>
                    <a:p>
                      <a:pPr algn="ctr"/>
                      <a:r>
                        <a:rPr lang="en-US" sz="2400" dirty="0"/>
                        <a:t>X</a:t>
                      </a:r>
                    </a:p>
                  </a:txBody>
                  <a:tcPr/>
                </a:tc>
                <a:tc>
                  <a:txBody>
                    <a:bodyPr/>
                    <a:lstStyle/>
                    <a:p>
                      <a:pPr algn="ctr"/>
                      <a:r>
                        <a:rPr lang="en-US" sz="2400" dirty="0"/>
                        <a:t>X</a:t>
                      </a:r>
                    </a:p>
                  </a:txBody>
                  <a:tcPr/>
                </a:tc>
                <a:tc>
                  <a:txBody>
                    <a:bodyPr/>
                    <a:lstStyle/>
                    <a:p>
                      <a:pPr algn="ctr"/>
                      <a:r>
                        <a:rPr lang="en-US" sz="2400" dirty="0"/>
                        <a:t>X</a:t>
                      </a:r>
                    </a:p>
                  </a:txBody>
                  <a:tcPr/>
                </a:tc>
                <a:tc>
                  <a:txBody>
                    <a:bodyPr/>
                    <a:lstStyle/>
                    <a:p>
                      <a:pPr algn="ctr"/>
                      <a:endParaRPr lang="en-US" sz="2400"/>
                    </a:p>
                  </a:txBody>
                  <a:tcPr/>
                </a:tc>
                <a:extLst>
                  <a:ext uri="{0D108BD9-81ED-4DB2-BD59-A6C34878D82A}">
                    <a16:rowId xmlns:a16="http://schemas.microsoft.com/office/drawing/2014/main" val="598052989"/>
                  </a:ext>
                </a:extLst>
              </a:tr>
              <a:tr h="370840">
                <a:tc>
                  <a:txBody>
                    <a:bodyPr/>
                    <a:lstStyle/>
                    <a:p>
                      <a:r>
                        <a:rPr lang="en-US" sz="2400" dirty="0" err="1">
                          <a:latin typeface="Consolas" panose="020B0609020204030204" pitchFamily="49" charset="0"/>
                        </a:rPr>
                        <a:t>is_list</a:t>
                      </a:r>
                      <a:r>
                        <a:rPr lang="en-US" sz="2400" dirty="0">
                          <a:latin typeface="Consolas" panose="020B0609020204030204" pitchFamily="49" charset="0"/>
                        </a:rPr>
                        <a:t>()</a:t>
                      </a:r>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dirty="0"/>
                    </a:p>
                  </a:txBody>
                  <a:tcPr/>
                </a:tc>
                <a:tc>
                  <a:txBody>
                    <a:bodyPr/>
                    <a:lstStyle/>
                    <a:p>
                      <a:pPr algn="ctr"/>
                      <a:r>
                        <a:rPr lang="en-US" sz="2400" dirty="0"/>
                        <a:t>X</a:t>
                      </a:r>
                    </a:p>
                  </a:txBody>
                  <a:tcPr/>
                </a:tc>
                <a:extLst>
                  <a:ext uri="{0D108BD9-81ED-4DB2-BD59-A6C34878D82A}">
                    <a16:rowId xmlns:a16="http://schemas.microsoft.com/office/drawing/2014/main" val="144078805"/>
                  </a:ext>
                </a:extLst>
              </a:tr>
              <a:tr h="370840">
                <a:tc>
                  <a:txBody>
                    <a:bodyPr/>
                    <a:lstStyle/>
                    <a:p>
                      <a:r>
                        <a:rPr lang="en-US" sz="2400" dirty="0" err="1">
                          <a:latin typeface="Consolas" panose="020B0609020204030204" pitchFamily="49" charset="0"/>
                        </a:rPr>
                        <a:t>is_vector</a:t>
                      </a:r>
                      <a:r>
                        <a:rPr lang="en-US" sz="2400" dirty="0">
                          <a:latin typeface="Consolas" panose="020B0609020204030204" pitchFamily="49" charset="0"/>
                        </a:rPr>
                        <a:t>()</a:t>
                      </a:r>
                    </a:p>
                  </a:txBody>
                  <a:tcPr/>
                </a:tc>
                <a:tc>
                  <a:txBody>
                    <a:bodyPr/>
                    <a:lstStyle/>
                    <a:p>
                      <a:pPr algn="ctr"/>
                      <a:r>
                        <a:rPr lang="en-US" sz="2400" dirty="0"/>
                        <a:t>X</a:t>
                      </a:r>
                    </a:p>
                  </a:txBody>
                  <a:tcPr/>
                </a:tc>
                <a:tc>
                  <a:txBody>
                    <a:bodyPr/>
                    <a:lstStyle/>
                    <a:p>
                      <a:pPr algn="ctr"/>
                      <a:r>
                        <a:rPr lang="en-US" sz="2400" dirty="0"/>
                        <a:t>X</a:t>
                      </a:r>
                    </a:p>
                  </a:txBody>
                  <a:tcPr/>
                </a:tc>
                <a:tc>
                  <a:txBody>
                    <a:bodyPr/>
                    <a:lstStyle/>
                    <a:p>
                      <a:pPr algn="ctr"/>
                      <a:r>
                        <a:rPr lang="en-US" sz="2400" dirty="0"/>
                        <a:t>X</a:t>
                      </a:r>
                    </a:p>
                  </a:txBody>
                  <a:tcPr/>
                </a:tc>
                <a:tc>
                  <a:txBody>
                    <a:bodyPr/>
                    <a:lstStyle/>
                    <a:p>
                      <a:pPr algn="ctr"/>
                      <a:r>
                        <a:rPr lang="en-US" sz="2400" dirty="0"/>
                        <a:t>X</a:t>
                      </a:r>
                    </a:p>
                  </a:txBody>
                  <a:tcPr/>
                </a:tc>
                <a:tc>
                  <a:txBody>
                    <a:bodyPr/>
                    <a:lstStyle/>
                    <a:p>
                      <a:pPr algn="ctr"/>
                      <a:r>
                        <a:rPr lang="en-US" sz="2400" dirty="0"/>
                        <a:t>X</a:t>
                      </a:r>
                    </a:p>
                  </a:txBody>
                  <a:tcPr/>
                </a:tc>
                <a:extLst>
                  <a:ext uri="{0D108BD9-81ED-4DB2-BD59-A6C34878D82A}">
                    <a16:rowId xmlns:a16="http://schemas.microsoft.com/office/drawing/2014/main" val="665527764"/>
                  </a:ext>
                </a:extLst>
              </a:tr>
            </a:tbl>
          </a:graphicData>
        </a:graphic>
      </p:graphicFrame>
      <p:pic>
        <p:nvPicPr>
          <p:cNvPr id="13314" name="Picture 2" descr="Image result for purrr">
            <a:extLst>
              <a:ext uri="{FF2B5EF4-FFF2-40B4-BE49-F238E27FC236}">
                <a16:creationId xmlns:a16="http://schemas.microsoft.com/office/drawing/2014/main" id="{A859B280-6AC4-453C-B455-F6CE90127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152" y="103060"/>
            <a:ext cx="3423060" cy="3963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344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86FA-F6E2-4E2C-9C82-178ED63D3447}"/>
              </a:ext>
            </a:extLst>
          </p:cNvPr>
          <p:cNvSpPr>
            <a:spLocks noGrp="1"/>
          </p:cNvSpPr>
          <p:nvPr>
            <p:ph type="title"/>
          </p:nvPr>
        </p:nvSpPr>
        <p:spPr/>
        <p:txBody>
          <a:bodyPr/>
          <a:lstStyle/>
          <a:p>
            <a:r>
              <a:rPr lang="en-US" dirty="0"/>
              <a:t>Scalars and recycling rules</a:t>
            </a:r>
          </a:p>
        </p:txBody>
      </p:sp>
      <p:sp>
        <p:nvSpPr>
          <p:cNvPr id="4" name="Rectangle 1">
            <a:extLst>
              <a:ext uri="{FF2B5EF4-FFF2-40B4-BE49-F238E27FC236}">
                <a16:creationId xmlns:a16="http://schemas.microsoft.com/office/drawing/2014/main" id="{8B23DCB8-FE87-4AC9-A03E-FF35CBA38515}"/>
              </a:ext>
            </a:extLst>
          </p:cNvPr>
          <p:cNvSpPr>
            <a:spLocks noGrp="1" noChangeArrowheads="1"/>
          </p:cNvSpPr>
          <p:nvPr>
            <p:ph idx="1"/>
          </p:nvPr>
        </p:nvSpPr>
        <p:spPr bwMode="auto">
          <a:xfrm>
            <a:off x="1057732" y="2084832"/>
            <a:ext cx="10110140"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sample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107 104 103 109 102 101 106 110 105 108</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runif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0.5</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FALSE TRUE FALSE </a:t>
            </a:r>
            <a:r>
              <a:rPr kumimoji="0" lang="en-US" altLang="en-US" sz="2400" b="0" i="1" u="none" strike="noStrike" cap="none" normalizeH="0" baseline="0" dirty="0" err="1">
                <a:ln>
                  <a:noFill/>
                </a:ln>
                <a:solidFill>
                  <a:srgbClr val="60A0B0"/>
                </a:solidFill>
                <a:effectLst/>
                <a:latin typeface="Consolas" panose="020B0609020204030204" pitchFamily="49" charset="0"/>
              </a:rPr>
              <a:t>FALSE</a:t>
            </a:r>
            <a:r>
              <a:rPr kumimoji="0" lang="en-US" altLang="en-US" sz="2400" b="0" i="1" u="none" strike="noStrike" cap="none" normalizeH="0" baseline="0" dirty="0">
                <a:ln>
                  <a:noFill/>
                </a:ln>
                <a:solidFill>
                  <a:srgbClr val="60A0B0"/>
                </a:solidFill>
                <a:effectLst/>
                <a:latin typeface="Consolas" panose="020B0609020204030204" pitchFamily="49" charset="0"/>
              </a:rPr>
              <a:t> TRUE </a:t>
            </a:r>
            <a:r>
              <a:rPr kumimoji="0" lang="en-US" altLang="en-US" sz="2400" b="0" i="1" u="none" strike="noStrike" cap="none" normalizeH="0" baseline="0" dirty="0" err="1">
                <a:ln>
                  <a:noFill/>
                </a:ln>
                <a:solidFill>
                  <a:srgbClr val="60A0B0"/>
                </a:solidFill>
                <a:effectLst/>
                <a:latin typeface="Consolas" panose="020B0609020204030204" pitchFamily="49" charset="0"/>
              </a:rPr>
              <a:t>TRUE</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TRUE</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TRUE</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TRUE</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TRUE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512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33833C-A85A-4067-AD0D-94C5E4CA4321}"/>
              </a:ext>
            </a:extLst>
          </p:cNvPr>
          <p:cNvSpPr>
            <a:spLocks noGrp="1"/>
          </p:cNvSpPr>
          <p:nvPr>
            <p:ph type="title"/>
          </p:nvPr>
        </p:nvSpPr>
        <p:spPr/>
        <p:txBody>
          <a:bodyPr/>
          <a:lstStyle/>
          <a:p>
            <a:r>
              <a:rPr lang="en-US" dirty="0"/>
              <a:t>Vector basics</a:t>
            </a:r>
          </a:p>
        </p:txBody>
      </p:sp>
      <p:sp>
        <p:nvSpPr>
          <p:cNvPr id="6" name="Content Placeholder 5">
            <a:extLst>
              <a:ext uri="{FF2B5EF4-FFF2-40B4-BE49-F238E27FC236}">
                <a16:creationId xmlns:a16="http://schemas.microsoft.com/office/drawing/2014/main" id="{734A8530-29FE-471B-BD9B-8C8EBDCC8642}"/>
              </a:ext>
            </a:extLst>
          </p:cNvPr>
          <p:cNvSpPr>
            <a:spLocks noGrp="1"/>
          </p:cNvSpPr>
          <p:nvPr>
            <p:ph idx="1"/>
          </p:nvPr>
        </p:nvSpPr>
        <p:spPr/>
        <p:txBody>
          <a:bodyPr>
            <a:normAutofit/>
          </a:bodyPr>
          <a:lstStyle/>
          <a:p>
            <a:pPr marL="0" indent="0">
              <a:buNone/>
            </a:pPr>
            <a:r>
              <a:rPr lang="en-US" sz="2400" dirty="0"/>
              <a:t>There are two types of vectors:</a:t>
            </a:r>
          </a:p>
          <a:p>
            <a:pPr marL="1022350" indent="-555625">
              <a:buFont typeface="+mj-lt"/>
              <a:buAutoNum type="arabicPeriod"/>
            </a:pPr>
            <a:r>
              <a:rPr lang="en-US" sz="2400" b="1" dirty="0"/>
              <a:t>Atomic</a:t>
            </a:r>
            <a:r>
              <a:rPr lang="en-US" sz="2400" dirty="0"/>
              <a:t> </a:t>
            </a:r>
          </a:p>
          <a:p>
            <a:pPr marL="1435100" lvl="1" indent="-412750">
              <a:buFont typeface="Wingdings" panose="05000000000000000000" pitchFamily="2" charset="2"/>
              <a:buChar char="§"/>
            </a:pPr>
            <a:r>
              <a:rPr lang="en-US" sz="2400" dirty="0"/>
              <a:t>logical</a:t>
            </a:r>
          </a:p>
          <a:p>
            <a:pPr marL="1435100" lvl="1" indent="-412750">
              <a:buFont typeface="Wingdings" panose="05000000000000000000" pitchFamily="2" charset="2"/>
              <a:buChar char="§"/>
            </a:pPr>
            <a:r>
              <a:rPr lang="en-US" sz="2400" dirty="0"/>
              <a:t>integer </a:t>
            </a:r>
          </a:p>
          <a:p>
            <a:pPr marL="1435100" lvl="1" indent="-412750">
              <a:buFont typeface="Wingdings" panose="05000000000000000000" pitchFamily="2" charset="2"/>
              <a:buChar char="§"/>
            </a:pPr>
            <a:r>
              <a:rPr lang="en-US" sz="2400" dirty="0"/>
              <a:t>double </a:t>
            </a:r>
          </a:p>
          <a:p>
            <a:pPr marL="1435100" lvl="1" indent="-412750">
              <a:buFont typeface="Wingdings" panose="05000000000000000000" pitchFamily="2" charset="2"/>
              <a:buChar char="§"/>
            </a:pPr>
            <a:r>
              <a:rPr lang="en-US" sz="2400" dirty="0"/>
              <a:t>character </a:t>
            </a:r>
          </a:p>
          <a:p>
            <a:pPr marL="1435100" lvl="1" indent="-412750">
              <a:buFont typeface="Wingdings" panose="05000000000000000000" pitchFamily="2" charset="2"/>
              <a:buChar char="§"/>
            </a:pPr>
            <a:r>
              <a:rPr lang="en-US" sz="2400" dirty="0"/>
              <a:t>complex </a:t>
            </a:r>
          </a:p>
          <a:p>
            <a:pPr marL="1435100" lvl="1" indent="-412750">
              <a:buFont typeface="Wingdings" panose="05000000000000000000" pitchFamily="2" charset="2"/>
              <a:buChar char="§"/>
            </a:pPr>
            <a:r>
              <a:rPr lang="en-US" sz="2400" dirty="0"/>
              <a:t>raw</a:t>
            </a:r>
          </a:p>
          <a:p>
            <a:pPr marL="1022350" indent="-555625">
              <a:buFont typeface="+mj-lt"/>
              <a:buAutoNum type="arabicPeriod"/>
            </a:pPr>
            <a:r>
              <a:rPr lang="en-US" sz="2400" b="1" dirty="0"/>
              <a:t>Lists</a:t>
            </a:r>
            <a:endParaRPr lang="en-US" sz="2400" dirty="0"/>
          </a:p>
          <a:p>
            <a:pPr marL="0" indent="0">
              <a:buNone/>
            </a:pPr>
            <a:endParaRPr lang="en-US" sz="2400" dirty="0"/>
          </a:p>
        </p:txBody>
      </p:sp>
      <p:grpSp>
        <p:nvGrpSpPr>
          <p:cNvPr id="15" name="Group 14">
            <a:extLst>
              <a:ext uri="{FF2B5EF4-FFF2-40B4-BE49-F238E27FC236}">
                <a16:creationId xmlns:a16="http://schemas.microsoft.com/office/drawing/2014/main" id="{A56D1B1E-5C96-4E85-AC7C-12BF4F9FD85B}"/>
              </a:ext>
            </a:extLst>
          </p:cNvPr>
          <p:cNvGrpSpPr/>
          <p:nvPr/>
        </p:nvGrpSpPr>
        <p:grpSpPr>
          <a:xfrm>
            <a:off x="2402541" y="3603812"/>
            <a:ext cx="3743906" cy="806823"/>
            <a:chOff x="2402541" y="3603812"/>
            <a:chExt cx="3743906" cy="806823"/>
          </a:xfrm>
        </p:grpSpPr>
        <p:sp>
          <p:nvSpPr>
            <p:cNvPr id="7" name="Rectangle 6">
              <a:extLst>
                <a:ext uri="{FF2B5EF4-FFF2-40B4-BE49-F238E27FC236}">
                  <a16:creationId xmlns:a16="http://schemas.microsoft.com/office/drawing/2014/main" id="{66F1E176-C6B2-4D1F-BB69-6C18216B2BFB}"/>
                </a:ext>
              </a:extLst>
            </p:cNvPr>
            <p:cNvSpPr/>
            <p:nvPr/>
          </p:nvSpPr>
          <p:spPr>
            <a:xfrm>
              <a:off x="2402541" y="3603812"/>
              <a:ext cx="1111624" cy="806823"/>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99EBC97-67B8-4CBC-80E2-0B1313062D98}"/>
                </a:ext>
              </a:extLst>
            </p:cNvPr>
            <p:cNvCxnSpPr>
              <a:cxnSpLocks/>
              <a:stCxn id="11" idx="1"/>
              <a:endCxn id="7" idx="3"/>
            </p:cNvCxnSpPr>
            <p:nvPr/>
          </p:nvCxnSpPr>
          <p:spPr>
            <a:xfrm flipH="1">
              <a:off x="3514165" y="4007223"/>
              <a:ext cx="1378413" cy="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612338D-D995-4CFD-85EF-C2D1429C5601}"/>
                </a:ext>
              </a:extLst>
            </p:cNvPr>
            <p:cNvSpPr/>
            <p:nvPr/>
          </p:nvSpPr>
          <p:spPr>
            <a:xfrm>
              <a:off x="4892578" y="3745613"/>
              <a:ext cx="1253869" cy="523220"/>
            </a:xfrm>
            <a:prstGeom prst="rect">
              <a:avLst/>
            </a:prstGeom>
            <a:ln>
              <a:solidFill>
                <a:schemeClr val="bg1"/>
              </a:solidFill>
            </a:ln>
          </p:spPr>
          <p:txBody>
            <a:bodyPr wrap="none">
              <a:spAutoFit/>
            </a:bodyPr>
            <a:lstStyle/>
            <a:p>
              <a:r>
                <a:rPr lang="en-US" sz="2800" dirty="0"/>
                <a:t>numeric</a:t>
              </a:r>
            </a:p>
          </p:txBody>
        </p:sp>
      </p:grpSp>
      <p:grpSp>
        <p:nvGrpSpPr>
          <p:cNvPr id="19" name="Group 18">
            <a:extLst>
              <a:ext uri="{FF2B5EF4-FFF2-40B4-BE49-F238E27FC236}">
                <a16:creationId xmlns:a16="http://schemas.microsoft.com/office/drawing/2014/main" id="{BB460801-9BFB-4905-8083-8A734DC3586D}"/>
              </a:ext>
            </a:extLst>
          </p:cNvPr>
          <p:cNvGrpSpPr/>
          <p:nvPr/>
        </p:nvGrpSpPr>
        <p:grpSpPr>
          <a:xfrm>
            <a:off x="3693459" y="2814918"/>
            <a:ext cx="2975566" cy="2814911"/>
            <a:chOff x="3693459" y="2814918"/>
            <a:chExt cx="2975566" cy="2814911"/>
          </a:xfrm>
        </p:grpSpPr>
        <p:sp>
          <p:nvSpPr>
            <p:cNvPr id="16" name="Right Brace 15">
              <a:extLst>
                <a:ext uri="{FF2B5EF4-FFF2-40B4-BE49-F238E27FC236}">
                  <a16:creationId xmlns:a16="http://schemas.microsoft.com/office/drawing/2014/main" id="{3D1CB94F-000C-43A5-99E4-C7717AE2E70E}"/>
                </a:ext>
              </a:extLst>
            </p:cNvPr>
            <p:cNvSpPr/>
            <p:nvPr/>
          </p:nvSpPr>
          <p:spPr>
            <a:xfrm>
              <a:off x="3693459" y="2814918"/>
              <a:ext cx="502023" cy="28149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FAF99A95-5369-41B0-8D1B-D20592D7ABD2}"/>
                </a:ext>
              </a:extLst>
            </p:cNvPr>
            <p:cNvSpPr/>
            <p:nvPr/>
          </p:nvSpPr>
          <p:spPr>
            <a:xfrm>
              <a:off x="4369998" y="3960763"/>
              <a:ext cx="2299027" cy="523220"/>
            </a:xfrm>
            <a:prstGeom prst="rect">
              <a:avLst/>
            </a:prstGeom>
          </p:spPr>
          <p:txBody>
            <a:bodyPr wrap="none">
              <a:spAutoFit/>
            </a:bodyPr>
            <a:lstStyle/>
            <a:p>
              <a:r>
                <a:rPr lang="en-US" sz="2800" b="1" dirty="0">
                  <a:solidFill>
                    <a:schemeClr val="accent1"/>
                  </a:solidFill>
                </a:rPr>
                <a:t>homogeneous</a:t>
              </a:r>
              <a:endParaRPr lang="en-US" sz="2800" dirty="0">
                <a:solidFill>
                  <a:schemeClr val="accent1"/>
                </a:solidFill>
              </a:endParaRPr>
            </a:p>
          </p:txBody>
        </p:sp>
      </p:grpSp>
      <p:grpSp>
        <p:nvGrpSpPr>
          <p:cNvPr id="23" name="Group 22">
            <a:extLst>
              <a:ext uri="{FF2B5EF4-FFF2-40B4-BE49-F238E27FC236}">
                <a16:creationId xmlns:a16="http://schemas.microsoft.com/office/drawing/2014/main" id="{BA53FBDC-4C4D-4178-9110-AB6FCFCB686B}"/>
              </a:ext>
            </a:extLst>
          </p:cNvPr>
          <p:cNvGrpSpPr/>
          <p:nvPr/>
        </p:nvGrpSpPr>
        <p:grpSpPr>
          <a:xfrm>
            <a:off x="2779059" y="5653869"/>
            <a:ext cx="3963704" cy="523220"/>
            <a:chOff x="2779059" y="5653869"/>
            <a:chExt cx="3963704" cy="523220"/>
          </a:xfrm>
        </p:grpSpPr>
        <p:sp>
          <p:nvSpPr>
            <p:cNvPr id="20" name="Rectangle 19">
              <a:extLst>
                <a:ext uri="{FF2B5EF4-FFF2-40B4-BE49-F238E27FC236}">
                  <a16:creationId xmlns:a16="http://schemas.microsoft.com/office/drawing/2014/main" id="{E12C20A8-2221-4089-A29D-17037EC8F14E}"/>
                </a:ext>
              </a:extLst>
            </p:cNvPr>
            <p:cNvSpPr/>
            <p:nvPr/>
          </p:nvSpPr>
          <p:spPr>
            <a:xfrm>
              <a:off x="4369998" y="5653869"/>
              <a:ext cx="2372765" cy="523220"/>
            </a:xfrm>
            <a:prstGeom prst="rect">
              <a:avLst/>
            </a:prstGeom>
          </p:spPr>
          <p:txBody>
            <a:bodyPr wrap="none">
              <a:spAutoFit/>
            </a:bodyPr>
            <a:lstStyle/>
            <a:p>
              <a:r>
                <a:rPr lang="en-US" sz="2800" b="1" dirty="0">
                  <a:solidFill>
                    <a:schemeClr val="accent4">
                      <a:lumMod val="75000"/>
                    </a:schemeClr>
                  </a:solidFill>
                </a:rPr>
                <a:t>heterogeneous</a:t>
              </a:r>
              <a:endParaRPr lang="en-US" sz="2800" dirty="0">
                <a:solidFill>
                  <a:schemeClr val="accent4">
                    <a:lumMod val="75000"/>
                  </a:schemeClr>
                </a:solidFill>
              </a:endParaRPr>
            </a:p>
          </p:txBody>
        </p:sp>
        <p:cxnSp>
          <p:nvCxnSpPr>
            <p:cNvPr id="22" name="Straight Arrow Connector 21">
              <a:extLst>
                <a:ext uri="{FF2B5EF4-FFF2-40B4-BE49-F238E27FC236}">
                  <a16:creationId xmlns:a16="http://schemas.microsoft.com/office/drawing/2014/main" id="{0261C7F4-B599-4CE4-9A6C-7F650AB66DB1}"/>
                </a:ext>
              </a:extLst>
            </p:cNvPr>
            <p:cNvCxnSpPr/>
            <p:nvPr/>
          </p:nvCxnSpPr>
          <p:spPr>
            <a:xfrm>
              <a:off x="2779059" y="5943596"/>
              <a:ext cx="1590939" cy="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pic>
        <p:nvPicPr>
          <p:cNvPr id="1027" name="Picture 3" descr="The hierarchy of R's vector types">
            <a:extLst>
              <a:ext uri="{FF2B5EF4-FFF2-40B4-BE49-F238E27FC236}">
                <a16:creationId xmlns:a16="http://schemas.microsoft.com/office/drawing/2014/main" id="{AC944547-5BC3-455B-A6D1-AA937AC0E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763" y="2084831"/>
            <a:ext cx="5350406" cy="4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25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5EC1-E925-4EC8-8624-A90B26AF7542}"/>
              </a:ext>
            </a:extLst>
          </p:cNvPr>
          <p:cNvSpPr>
            <a:spLocks noGrp="1"/>
          </p:cNvSpPr>
          <p:nvPr>
            <p:ph type="title"/>
          </p:nvPr>
        </p:nvSpPr>
        <p:spPr/>
        <p:txBody>
          <a:bodyPr/>
          <a:lstStyle/>
          <a:p>
            <a:r>
              <a:rPr lang="en-US" dirty="0"/>
              <a:t> adding vectors with different lengths</a:t>
            </a:r>
          </a:p>
        </p:txBody>
      </p:sp>
      <p:sp>
        <p:nvSpPr>
          <p:cNvPr id="4" name="Rectangle 1">
            <a:extLst>
              <a:ext uri="{FF2B5EF4-FFF2-40B4-BE49-F238E27FC236}">
                <a16:creationId xmlns:a16="http://schemas.microsoft.com/office/drawing/2014/main" id="{8E6FF275-9BF2-47B6-B75A-49065AC2A639}"/>
              </a:ext>
            </a:extLst>
          </p:cNvPr>
          <p:cNvSpPr>
            <a:spLocks noGrp="1" noChangeArrowheads="1"/>
          </p:cNvSpPr>
          <p:nvPr>
            <p:ph idx="1"/>
          </p:nvPr>
        </p:nvSpPr>
        <p:spPr bwMode="auto">
          <a:xfrm>
            <a:off x="1024128" y="2278842"/>
            <a:ext cx="5012591"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 4 4 6 6 8 8 10 10 12</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2026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4277-C7DE-414F-8309-6593BB16940A}"/>
              </a:ext>
            </a:extLst>
          </p:cNvPr>
          <p:cNvSpPr>
            <a:spLocks noGrp="1"/>
          </p:cNvSpPr>
          <p:nvPr>
            <p:ph type="title"/>
          </p:nvPr>
        </p:nvSpPr>
        <p:spPr/>
        <p:txBody>
          <a:bodyPr/>
          <a:lstStyle/>
          <a:p>
            <a:r>
              <a:rPr lang="en-US" dirty="0"/>
              <a:t>No warning?</a:t>
            </a:r>
          </a:p>
        </p:txBody>
      </p:sp>
      <p:sp>
        <p:nvSpPr>
          <p:cNvPr id="4" name="Rectangle 1">
            <a:extLst>
              <a:ext uri="{FF2B5EF4-FFF2-40B4-BE49-F238E27FC236}">
                <a16:creationId xmlns:a16="http://schemas.microsoft.com/office/drawing/2014/main" id="{6AFB6740-D0C0-4AD4-B0D7-CD0B3342E0C0}"/>
              </a:ext>
            </a:extLst>
          </p:cNvPr>
          <p:cNvSpPr>
            <a:spLocks noGrp="1" noChangeArrowheads="1"/>
          </p:cNvSpPr>
          <p:nvPr>
            <p:ph idx="1"/>
          </p:nvPr>
        </p:nvSpPr>
        <p:spPr bwMode="auto">
          <a:xfrm>
            <a:off x="573655" y="2639947"/>
            <a:ext cx="11044690"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Warning in 1:10 + 1:3: longer object length is not a multiple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i="1" dirty="0">
                <a:solidFill>
                  <a:srgbClr val="60A0B0"/>
                </a:solidFill>
                <a:latin typeface="Consolas" panose="020B0609020204030204" pitchFamily="49" charset="0"/>
              </a:rPr>
              <a:t>#&gt; </a:t>
            </a:r>
            <a:r>
              <a:rPr kumimoji="0" lang="en-US" altLang="en-US" sz="2400" b="0" i="1" u="none" strike="noStrike" cap="none" normalizeH="0" baseline="0" dirty="0">
                <a:ln>
                  <a:noFill/>
                </a:ln>
                <a:solidFill>
                  <a:srgbClr val="60A0B0"/>
                </a:solidFill>
                <a:effectLst/>
                <a:latin typeface="Consolas" panose="020B0609020204030204" pitchFamily="49" charset="0"/>
              </a:rPr>
              <a:t>of shorter object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#&gt; length</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#&gt; [1] 2 4 6 5 7 9 8 10 12 11</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128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9088-C63D-46F2-A04F-14845B26E530}"/>
              </a:ext>
            </a:extLst>
          </p:cNvPr>
          <p:cNvSpPr>
            <a:spLocks noGrp="1"/>
          </p:cNvSpPr>
          <p:nvPr>
            <p:ph type="title"/>
          </p:nvPr>
        </p:nvSpPr>
        <p:spPr/>
        <p:txBody>
          <a:bodyPr/>
          <a:lstStyle/>
          <a:p>
            <a:r>
              <a:rPr lang="en-US" dirty="0"/>
              <a:t>No warning?</a:t>
            </a:r>
          </a:p>
        </p:txBody>
      </p:sp>
      <p:sp>
        <p:nvSpPr>
          <p:cNvPr id="7" name="Rectangle 6">
            <a:extLst>
              <a:ext uri="{FF2B5EF4-FFF2-40B4-BE49-F238E27FC236}">
                <a16:creationId xmlns:a16="http://schemas.microsoft.com/office/drawing/2014/main" id="{0390B117-E456-4A05-A6F8-DC4F728EF849}"/>
              </a:ext>
            </a:extLst>
          </p:cNvPr>
          <p:cNvSpPr/>
          <p:nvPr/>
        </p:nvSpPr>
        <p:spPr>
          <a:xfrm>
            <a:off x="195072" y="1951982"/>
            <a:ext cx="6096000" cy="4708981"/>
          </a:xfrm>
          <a:prstGeom prst="rect">
            <a:avLst/>
          </a:prstGeom>
          <a:solidFill>
            <a:srgbClr val="F7F7F7"/>
          </a:solidFill>
        </p:spPr>
        <p:txBody>
          <a:bodyPr>
            <a:spAutoFit/>
          </a:bodyPr>
          <a:lstStyle/>
          <a:p>
            <a:r>
              <a:rPr lang="en-US" altLang="en-US" sz="2000" b="1" dirty="0" err="1">
                <a:solidFill>
                  <a:srgbClr val="007020"/>
                </a:solidFill>
                <a:latin typeface="Consolas" panose="020B0609020204030204" pitchFamily="49" charset="0"/>
              </a:rPr>
              <a:t>tibble</a:t>
            </a:r>
            <a:r>
              <a:rPr lang="en-US" altLang="en-US" sz="2000" dirty="0">
                <a:solidFill>
                  <a:srgbClr val="4183C4"/>
                </a:solidFill>
                <a:latin typeface="Consolas" panose="020B0609020204030204" pitchFamily="49" charset="0"/>
              </a:rPr>
              <a:t>(</a:t>
            </a:r>
            <a:r>
              <a:rPr lang="en-US" altLang="en-US" sz="2000" dirty="0">
                <a:solidFill>
                  <a:srgbClr val="902000"/>
                </a:solidFill>
                <a:latin typeface="Consolas" panose="020B0609020204030204" pitchFamily="49" charset="0"/>
              </a:rPr>
              <a:t>x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666666"/>
                </a:solidFill>
                <a:latin typeface="Consolas" panose="020B0609020204030204" pitchFamily="49" charset="0"/>
              </a:rPr>
              <a:t>:</a:t>
            </a:r>
            <a:r>
              <a:rPr lang="en-US" altLang="en-US" sz="2000" dirty="0">
                <a:solidFill>
                  <a:srgbClr val="40A070"/>
                </a:solidFill>
                <a:latin typeface="Consolas" panose="020B0609020204030204" pitchFamily="49" charset="0"/>
              </a:rPr>
              <a:t>4</a:t>
            </a:r>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y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666666"/>
                </a:solidFill>
                <a:latin typeface="Consolas" panose="020B0609020204030204" pitchFamily="49" charset="0"/>
              </a:rPr>
              <a:t>:</a:t>
            </a:r>
            <a:r>
              <a:rPr lang="en-US" altLang="en-US" sz="2000" dirty="0">
                <a:solidFill>
                  <a:srgbClr val="40A070"/>
                </a:solidFill>
                <a:latin typeface="Consolas" panose="020B0609020204030204" pitchFamily="49" charset="0"/>
              </a:rPr>
              <a:t>2</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Error: Tibble columns must have </a:t>
            </a:r>
          </a:p>
          <a:p>
            <a:r>
              <a:rPr lang="en-US" sz="2000" i="1" dirty="0">
                <a:solidFill>
                  <a:srgbClr val="60A0B0"/>
                </a:solidFill>
                <a:latin typeface="Consolas" panose="020B0609020204030204" pitchFamily="49" charset="0"/>
              </a:rPr>
              <a:t>#&gt; consistent lengths, only values of </a:t>
            </a:r>
          </a:p>
          <a:p>
            <a:r>
              <a:rPr lang="en-US" sz="2000" i="1" dirty="0">
                <a:solidFill>
                  <a:srgbClr val="60A0B0"/>
                </a:solidFill>
                <a:latin typeface="Consolas" panose="020B0609020204030204" pitchFamily="49" charset="0"/>
              </a:rPr>
              <a:t>#&gt; length one are recycled:</a:t>
            </a:r>
          </a:p>
          <a:p>
            <a:r>
              <a:rPr lang="en-US" sz="2000" i="1" dirty="0">
                <a:solidFill>
                  <a:srgbClr val="60A0B0"/>
                </a:solidFill>
                <a:latin typeface="Consolas" panose="020B0609020204030204" pitchFamily="49" charset="0"/>
              </a:rPr>
              <a:t>#&gt; * Length 2: Column `y`</a:t>
            </a:r>
          </a:p>
          <a:p>
            <a:r>
              <a:rPr lang="en-US" sz="2000" i="1" dirty="0">
                <a:solidFill>
                  <a:srgbClr val="60A0B0"/>
                </a:solidFill>
                <a:latin typeface="Consolas" panose="020B0609020204030204" pitchFamily="49" charset="0"/>
              </a:rPr>
              <a:t>#&gt; * Length 4: Column `x`</a:t>
            </a:r>
          </a:p>
          <a:p>
            <a:endParaRPr lang="en-US" sz="2000" dirty="0"/>
          </a:p>
          <a:p>
            <a:r>
              <a:rPr lang="en-US" altLang="en-US" sz="2000" b="1" dirty="0" err="1">
                <a:solidFill>
                  <a:srgbClr val="007020"/>
                </a:solidFill>
                <a:latin typeface="Consolas" panose="020B0609020204030204" pitchFamily="49" charset="0"/>
              </a:rPr>
              <a:t>tibble</a:t>
            </a:r>
            <a:r>
              <a:rPr lang="en-US" altLang="en-US" sz="2000" dirty="0">
                <a:solidFill>
                  <a:srgbClr val="4183C4"/>
                </a:solidFill>
                <a:latin typeface="Consolas" panose="020B0609020204030204" pitchFamily="49" charset="0"/>
              </a:rPr>
              <a:t>(</a:t>
            </a:r>
            <a:r>
              <a:rPr lang="en-US" altLang="en-US" sz="2000" dirty="0">
                <a:solidFill>
                  <a:srgbClr val="902000"/>
                </a:solidFill>
                <a:latin typeface="Consolas" panose="020B0609020204030204" pitchFamily="49" charset="0"/>
              </a:rPr>
              <a:t>x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666666"/>
                </a:solidFill>
                <a:latin typeface="Consolas" panose="020B0609020204030204" pitchFamily="49" charset="0"/>
              </a:rPr>
              <a:t>:</a:t>
            </a:r>
            <a:r>
              <a:rPr lang="en-US" altLang="en-US" sz="2000" dirty="0">
                <a:solidFill>
                  <a:srgbClr val="40A070"/>
                </a:solidFill>
                <a:latin typeface="Consolas" panose="020B0609020204030204" pitchFamily="49" charset="0"/>
              </a:rPr>
              <a:t>4</a:t>
            </a:r>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y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rep</a:t>
            </a:r>
            <a:r>
              <a:rPr lang="en-US" altLang="en-US" sz="2000" dirty="0">
                <a:solidFill>
                  <a:srgbClr val="4183C4"/>
                </a:solidFill>
                <a:latin typeface="Consolas" panose="020B0609020204030204" pitchFamily="49" charset="0"/>
              </a:rPr>
              <a:t>(</a:t>
            </a:r>
            <a:r>
              <a:rPr lang="en-US" altLang="en-US" sz="2000" dirty="0">
                <a:solidFill>
                  <a:srgbClr val="40A070"/>
                </a:solidFill>
                <a:latin typeface="Consolas" panose="020B0609020204030204" pitchFamily="49" charset="0"/>
              </a:rPr>
              <a:t>1</a:t>
            </a:r>
            <a:r>
              <a:rPr lang="en-US" altLang="en-US" sz="2000" dirty="0">
                <a:solidFill>
                  <a:srgbClr val="666666"/>
                </a:solidFill>
                <a:latin typeface="Consolas" panose="020B0609020204030204" pitchFamily="49" charset="0"/>
              </a:rPr>
              <a:t>:</a:t>
            </a:r>
            <a:r>
              <a:rPr lang="en-US" altLang="en-US" sz="2000" dirty="0">
                <a:solidFill>
                  <a:srgbClr val="40A070"/>
                </a:solidFill>
                <a:latin typeface="Consolas" panose="020B0609020204030204" pitchFamily="49" charset="0"/>
              </a:rPr>
              <a:t>2</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2</a:t>
            </a:r>
            <a:r>
              <a:rPr lang="en-US" altLang="en-US" sz="2000" dirty="0">
                <a:solidFill>
                  <a:srgbClr val="4183C4"/>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4 x 2</a:t>
            </a:r>
          </a:p>
          <a:p>
            <a:r>
              <a:rPr lang="en-US" sz="2000" i="1" dirty="0">
                <a:solidFill>
                  <a:srgbClr val="60A0B0"/>
                </a:solidFill>
                <a:latin typeface="Consolas" panose="020B0609020204030204" pitchFamily="49" charset="0"/>
              </a:rPr>
              <a:t>#&gt;       x     y</a:t>
            </a:r>
          </a:p>
          <a:p>
            <a:r>
              <a:rPr lang="en-US" sz="2000" i="1" dirty="0">
                <a:solidFill>
                  <a:srgbClr val="60A0B0"/>
                </a:solidFill>
                <a:latin typeface="Consolas" panose="020B0609020204030204" pitchFamily="49" charset="0"/>
              </a:rPr>
              <a:t>#&gt;   &lt;int&gt; &lt;int&gt;</a:t>
            </a:r>
          </a:p>
          <a:p>
            <a:r>
              <a:rPr lang="en-US" sz="2000" i="1" dirty="0">
                <a:solidFill>
                  <a:srgbClr val="60A0B0"/>
                </a:solidFill>
                <a:latin typeface="Consolas" panose="020B0609020204030204" pitchFamily="49" charset="0"/>
              </a:rPr>
              <a:t>#&gt; 1     1     1</a:t>
            </a:r>
          </a:p>
          <a:p>
            <a:r>
              <a:rPr lang="en-US" sz="2000" i="1" dirty="0">
                <a:solidFill>
                  <a:srgbClr val="60A0B0"/>
                </a:solidFill>
                <a:latin typeface="Consolas" panose="020B0609020204030204" pitchFamily="49" charset="0"/>
              </a:rPr>
              <a:t>#&gt; 2     2     2</a:t>
            </a:r>
          </a:p>
          <a:p>
            <a:r>
              <a:rPr lang="en-US" sz="2000" i="1" dirty="0">
                <a:solidFill>
                  <a:srgbClr val="60A0B0"/>
                </a:solidFill>
                <a:latin typeface="Consolas" panose="020B0609020204030204" pitchFamily="49" charset="0"/>
              </a:rPr>
              <a:t>#&gt; 3     3     1</a:t>
            </a:r>
          </a:p>
          <a:p>
            <a:r>
              <a:rPr lang="en-US" sz="2000" i="1" dirty="0">
                <a:solidFill>
                  <a:srgbClr val="60A0B0"/>
                </a:solidFill>
                <a:latin typeface="Consolas" panose="020B0609020204030204" pitchFamily="49" charset="0"/>
              </a:rPr>
              <a:t>#&gt; 4     4     2</a:t>
            </a:r>
          </a:p>
        </p:txBody>
      </p:sp>
      <p:sp>
        <p:nvSpPr>
          <p:cNvPr id="8" name="Rectangle 7">
            <a:extLst>
              <a:ext uri="{FF2B5EF4-FFF2-40B4-BE49-F238E27FC236}">
                <a16:creationId xmlns:a16="http://schemas.microsoft.com/office/drawing/2014/main" id="{62470F11-A3D4-461E-8E7E-E8A5A48D8D44}"/>
              </a:ext>
            </a:extLst>
          </p:cNvPr>
          <p:cNvSpPr/>
          <p:nvPr/>
        </p:nvSpPr>
        <p:spPr>
          <a:xfrm>
            <a:off x="6401877" y="1951982"/>
            <a:ext cx="5736336" cy="2554545"/>
          </a:xfrm>
          <a:prstGeom prst="rect">
            <a:avLst/>
          </a:prstGeom>
          <a:solidFill>
            <a:srgbClr val="F7F7F7"/>
          </a:solidFill>
        </p:spPr>
        <p:txBody>
          <a:bodyPr wrap="square">
            <a:spAutoFit/>
          </a:bodyPr>
          <a:lstStyle/>
          <a:p>
            <a:r>
              <a:rPr lang="en-US" altLang="en-US" sz="2000" b="1" dirty="0" err="1">
                <a:solidFill>
                  <a:srgbClr val="007020"/>
                </a:solidFill>
                <a:latin typeface="Consolas" panose="020B0609020204030204" pitchFamily="49" charset="0"/>
              </a:rPr>
              <a:t>tibble</a:t>
            </a:r>
            <a:r>
              <a:rPr lang="en-US" altLang="en-US" sz="2000" dirty="0">
                <a:solidFill>
                  <a:srgbClr val="4183C4"/>
                </a:solidFill>
                <a:latin typeface="Consolas" panose="020B0609020204030204" pitchFamily="49" charset="0"/>
              </a:rPr>
              <a:t>(</a:t>
            </a:r>
            <a:r>
              <a:rPr lang="en-US" altLang="en-US" sz="2000" dirty="0">
                <a:solidFill>
                  <a:srgbClr val="902000"/>
                </a:solidFill>
                <a:latin typeface="Consolas" panose="020B0609020204030204" pitchFamily="49" charset="0"/>
              </a:rPr>
              <a:t>x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666666"/>
                </a:solidFill>
                <a:latin typeface="Consolas" panose="020B0609020204030204" pitchFamily="49" charset="0"/>
              </a:rPr>
              <a:t>:</a:t>
            </a:r>
            <a:r>
              <a:rPr lang="en-US" altLang="en-US" sz="2000" dirty="0">
                <a:solidFill>
                  <a:srgbClr val="40A070"/>
                </a:solidFill>
                <a:latin typeface="Consolas" panose="020B0609020204030204" pitchFamily="49" charset="0"/>
              </a:rPr>
              <a:t>4</a:t>
            </a:r>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y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rep</a:t>
            </a:r>
            <a:r>
              <a:rPr lang="en-US" altLang="en-US" sz="2000" dirty="0">
                <a:solidFill>
                  <a:srgbClr val="4183C4"/>
                </a:solidFill>
                <a:latin typeface="Consolas" panose="020B0609020204030204" pitchFamily="49" charset="0"/>
              </a:rPr>
              <a:t>(</a:t>
            </a:r>
            <a:r>
              <a:rPr lang="en-US" altLang="en-US" sz="2000" dirty="0">
                <a:solidFill>
                  <a:srgbClr val="40A070"/>
                </a:solidFill>
                <a:latin typeface="Consolas" panose="020B0609020204030204" pitchFamily="49" charset="0"/>
              </a:rPr>
              <a:t>1</a:t>
            </a:r>
            <a:r>
              <a:rPr lang="en-US" altLang="en-US" sz="2000" dirty="0">
                <a:solidFill>
                  <a:srgbClr val="666666"/>
                </a:solidFill>
                <a:latin typeface="Consolas" panose="020B0609020204030204" pitchFamily="49" charset="0"/>
              </a:rPr>
              <a:t>:</a:t>
            </a:r>
            <a:r>
              <a:rPr lang="en-US" altLang="en-US" sz="2000" dirty="0">
                <a:solidFill>
                  <a:srgbClr val="40A070"/>
                </a:solidFill>
                <a:latin typeface="Consolas" panose="020B0609020204030204" pitchFamily="49" charset="0"/>
              </a:rPr>
              <a:t>2</a:t>
            </a:r>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each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2</a:t>
            </a:r>
            <a:r>
              <a:rPr lang="en-US" altLang="en-US" sz="2000" dirty="0">
                <a:solidFill>
                  <a:srgbClr val="4183C4"/>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4 x 2</a:t>
            </a:r>
          </a:p>
          <a:p>
            <a:r>
              <a:rPr lang="en-US" sz="2000" i="1" dirty="0">
                <a:solidFill>
                  <a:srgbClr val="60A0B0"/>
                </a:solidFill>
                <a:latin typeface="Consolas" panose="020B0609020204030204" pitchFamily="49" charset="0"/>
              </a:rPr>
              <a:t>#&gt;       x     y</a:t>
            </a:r>
          </a:p>
          <a:p>
            <a:r>
              <a:rPr lang="en-US" sz="2000" i="1" dirty="0">
                <a:solidFill>
                  <a:srgbClr val="60A0B0"/>
                </a:solidFill>
                <a:latin typeface="Consolas" panose="020B0609020204030204" pitchFamily="49" charset="0"/>
              </a:rPr>
              <a:t>#&gt;   &lt;int&gt; &lt;int&gt;</a:t>
            </a:r>
          </a:p>
          <a:p>
            <a:r>
              <a:rPr lang="en-US" sz="2000" i="1" dirty="0">
                <a:solidFill>
                  <a:srgbClr val="60A0B0"/>
                </a:solidFill>
                <a:latin typeface="Consolas" panose="020B0609020204030204" pitchFamily="49" charset="0"/>
              </a:rPr>
              <a:t>#&gt; 1     1     1</a:t>
            </a:r>
          </a:p>
          <a:p>
            <a:r>
              <a:rPr lang="en-US" sz="2000" i="1" dirty="0">
                <a:solidFill>
                  <a:srgbClr val="60A0B0"/>
                </a:solidFill>
                <a:latin typeface="Consolas" panose="020B0609020204030204" pitchFamily="49" charset="0"/>
              </a:rPr>
              <a:t>#&gt; 2     2     1</a:t>
            </a:r>
          </a:p>
          <a:p>
            <a:r>
              <a:rPr lang="en-US" sz="2000" i="1" dirty="0">
                <a:solidFill>
                  <a:srgbClr val="60A0B0"/>
                </a:solidFill>
                <a:latin typeface="Consolas" panose="020B0609020204030204" pitchFamily="49" charset="0"/>
              </a:rPr>
              <a:t>#&gt; 3     3     2</a:t>
            </a:r>
          </a:p>
          <a:p>
            <a:r>
              <a:rPr lang="en-US" sz="2000" i="1" dirty="0">
                <a:solidFill>
                  <a:srgbClr val="60A0B0"/>
                </a:solidFill>
                <a:latin typeface="Consolas" panose="020B0609020204030204" pitchFamily="49" charset="0"/>
              </a:rPr>
              <a:t>#&gt; 4     4     2</a:t>
            </a:r>
          </a:p>
        </p:txBody>
      </p:sp>
    </p:spTree>
    <p:extLst>
      <p:ext uri="{BB962C8B-B14F-4D97-AF65-F5344CB8AC3E}">
        <p14:creationId xmlns:p14="http://schemas.microsoft.com/office/powerpoint/2010/main" val="467728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0DD8-1B8A-425E-9E21-ED7B1FB6A31A}"/>
              </a:ext>
            </a:extLst>
          </p:cNvPr>
          <p:cNvSpPr>
            <a:spLocks noGrp="1"/>
          </p:cNvSpPr>
          <p:nvPr>
            <p:ph type="title"/>
          </p:nvPr>
        </p:nvSpPr>
        <p:spPr/>
        <p:txBody>
          <a:bodyPr/>
          <a:lstStyle/>
          <a:p>
            <a:r>
              <a:rPr lang="en-US" dirty="0"/>
              <a:t>Naming vectors</a:t>
            </a:r>
          </a:p>
        </p:txBody>
      </p:sp>
      <p:sp>
        <p:nvSpPr>
          <p:cNvPr id="4" name="Rectangle 1">
            <a:extLst>
              <a:ext uri="{FF2B5EF4-FFF2-40B4-BE49-F238E27FC236}">
                <a16:creationId xmlns:a16="http://schemas.microsoft.com/office/drawing/2014/main" id="{164F3C5C-D6D6-40B9-A1B1-373B7F0FC3FE}"/>
              </a:ext>
            </a:extLst>
          </p:cNvPr>
          <p:cNvSpPr>
            <a:spLocks noChangeArrowheads="1"/>
          </p:cNvSpPr>
          <p:nvPr/>
        </p:nvSpPr>
        <p:spPr bwMode="auto">
          <a:xfrm>
            <a:off x="1024128" y="2084832"/>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y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z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4</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x y 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 4</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677C7B3-48D3-4D0E-94E8-38A04DE2737C}"/>
              </a:ext>
            </a:extLst>
          </p:cNvPr>
          <p:cNvSpPr>
            <a:spLocks noChangeArrowheads="1"/>
          </p:cNvSpPr>
          <p:nvPr/>
        </p:nvSpPr>
        <p:spPr bwMode="auto">
          <a:xfrm>
            <a:off x="1024128" y="3584448"/>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purr::</a:t>
            </a:r>
            <a:r>
              <a:rPr kumimoji="0" lang="en-US" altLang="en-US" sz="2400" b="1" i="0" u="none" strike="noStrike" cap="none" normalizeH="0" baseline="0" dirty="0" err="1">
                <a:ln>
                  <a:noFill/>
                </a:ln>
                <a:solidFill>
                  <a:srgbClr val="007020"/>
                </a:solidFill>
                <a:effectLst/>
                <a:latin typeface="Consolas" panose="020B0609020204030204" pitchFamily="49" charset="0"/>
              </a:rPr>
              <a:t>set_names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"b"</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 b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 3</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899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C87C-B3A0-4EC6-92F6-C71767C73A8E}"/>
              </a:ext>
            </a:extLst>
          </p:cNvPr>
          <p:cNvSpPr>
            <a:spLocks noGrp="1"/>
          </p:cNvSpPr>
          <p:nvPr>
            <p:ph type="title"/>
          </p:nvPr>
        </p:nvSpPr>
        <p:spPr/>
        <p:txBody>
          <a:bodyPr/>
          <a:lstStyle/>
          <a:p>
            <a:r>
              <a:rPr lang="en-US" dirty="0" err="1"/>
              <a:t>Subsetting</a:t>
            </a:r>
            <a:endParaRPr lang="en-US" dirty="0"/>
          </a:p>
        </p:txBody>
      </p:sp>
      <p:sp>
        <p:nvSpPr>
          <p:cNvPr id="3" name="Content Placeholder 2">
            <a:extLst>
              <a:ext uri="{FF2B5EF4-FFF2-40B4-BE49-F238E27FC236}">
                <a16:creationId xmlns:a16="http://schemas.microsoft.com/office/drawing/2014/main" id="{3F7B8DC7-59F1-4BAD-9FB2-06AAD91DDE29}"/>
              </a:ext>
            </a:extLst>
          </p:cNvPr>
          <p:cNvSpPr>
            <a:spLocks noGrp="1"/>
          </p:cNvSpPr>
          <p:nvPr>
            <p:ph idx="1"/>
          </p:nvPr>
        </p:nvSpPr>
        <p:spPr/>
        <p:txBody>
          <a:bodyPr>
            <a:normAutofit/>
          </a:bodyPr>
          <a:lstStyle/>
          <a:p>
            <a:pPr marL="0" indent="0">
              <a:buNone/>
            </a:pPr>
            <a:r>
              <a:rPr lang="en-US" sz="2400" dirty="0"/>
              <a:t>There are four types of things that you can subset a vector with:</a:t>
            </a:r>
          </a:p>
          <a:p>
            <a:pPr marL="466725" indent="-466725">
              <a:buFont typeface="+mj-lt"/>
              <a:buAutoNum type="arabicPeriod"/>
            </a:pPr>
            <a:r>
              <a:rPr lang="en-US" sz="2400" dirty="0"/>
              <a:t>A numeric vector containing only integers</a:t>
            </a:r>
          </a:p>
          <a:p>
            <a:pPr marL="466725" indent="-466725">
              <a:buFont typeface="+mj-lt"/>
              <a:buAutoNum type="arabicPeriod"/>
            </a:pPr>
            <a:r>
              <a:rPr lang="en-US" sz="2400" dirty="0" err="1"/>
              <a:t>Subsetting</a:t>
            </a:r>
            <a:r>
              <a:rPr lang="en-US" sz="2400" dirty="0"/>
              <a:t> with a logical vector keeps all values corresponding to a TRUE value</a:t>
            </a:r>
          </a:p>
          <a:p>
            <a:pPr marL="466725" indent="-466725">
              <a:buFont typeface="+mj-lt"/>
              <a:buAutoNum type="arabicPeriod"/>
            </a:pPr>
            <a:r>
              <a:rPr lang="en-US" sz="2400" dirty="0"/>
              <a:t>If you have a named vector, you can subset it with a character vector</a:t>
            </a:r>
          </a:p>
          <a:p>
            <a:pPr marL="466725" indent="-466725">
              <a:buFont typeface="+mj-lt"/>
              <a:buAutoNum type="arabicPeriod"/>
            </a:pPr>
            <a:r>
              <a:rPr lang="en-US" sz="2400" dirty="0"/>
              <a:t>The simplest type of </a:t>
            </a:r>
            <a:r>
              <a:rPr lang="en-US" sz="2400" dirty="0" err="1"/>
              <a:t>subsetting</a:t>
            </a:r>
            <a:r>
              <a:rPr lang="en-US" sz="2400" dirty="0"/>
              <a:t> is nothing, x[], which returns the complete x. </a:t>
            </a:r>
          </a:p>
          <a:p>
            <a:pPr marL="0" indent="0">
              <a:buNone/>
            </a:pPr>
            <a:endParaRPr lang="en-US" sz="2400" dirty="0"/>
          </a:p>
        </p:txBody>
      </p:sp>
    </p:spTree>
    <p:extLst>
      <p:ext uri="{BB962C8B-B14F-4D97-AF65-F5344CB8AC3E}">
        <p14:creationId xmlns:p14="http://schemas.microsoft.com/office/powerpoint/2010/main" val="605374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FE18-00BE-4E30-B774-7F2EE5DFBCB9}"/>
              </a:ext>
            </a:extLst>
          </p:cNvPr>
          <p:cNvSpPr>
            <a:spLocks noGrp="1"/>
          </p:cNvSpPr>
          <p:nvPr>
            <p:ph type="title"/>
          </p:nvPr>
        </p:nvSpPr>
        <p:spPr/>
        <p:txBody>
          <a:bodyPr/>
          <a:lstStyle/>
          <a:p>
            <a:r>
              <a:rPr lang="en-US" dirty="0" err="1"/>
              <a:t>Subsetting</a:t>
            </a:r>
            <a:r>
              <a:rPr lang="en-US" dirty="0"/>
              <a:t> with a numeric vector</a:t>
            </a:r>
          </a:p>
        </p:txBody>
      </p:sp>
      <p:sp>
        <p:nvSpPr>
          <p:cNvPr id="4" name="Rectangle 1">
            <a:extLst>
              <a:ext uri="{FF2B5EF4-FFF2-40B4-BE49-F238E27FC236}">
                <a16:creationId xmlns:a16="http://schemas.microsoft.com/office/drawing/2014/main" id="{EEE34F71-8292-442F-93DD-192ED4F96C50}"/>
              </a:ext>
            </a:extLst>
          </p:cNvPr>
          <p:cNvSpPr>
            <a:spLocks noGrp="1" noChangeArrowheads="1"/>
          </p:cNvSpPr>
          <p:nvPr>
            <p:ph idx="1"/>
          </p:nvPr>
        </p:nvSpPr>
        <p:spPr bwMode="auto">
          <a:xfrm>
            <a:off x="1024128" y="1715500"/>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"one"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"two"</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"three"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"four"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"five"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"three" "two" "five"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41478C0-5CEC-4186-9595-61AE284AE98E}"/>
              </a:ext>
            </a:extLst>
          </p:cNvPr>
          <p:cNvSpPr>
            <a:spLocks noChangeArrowheads="1"/>
          </p:cNvSpPr>
          <p:nvPr/>
        </p:nvSpPr>
        <p:spPr bwMode="auto">
          <a:xfrm>
            <a:off x="1024128" y="3030450"/>
            <a:ext cx="9720072"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"one" "one" "five" "five" "five" "two"</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F997D06-8939-4515-B377-FA60235F1B06}"/>
              </a:ext>
            </a:extLst>
          </p:cNvPr>
          <p:cNvSpPr>
            <a:spLocks noChangeArrowheads="1"/>
          </p:cNvSpPr>
          <p:nvPr/>
        </p:nvSpPr>
        <p:spPr bwMode="auto">
          <a:xfrm>
            <a:off x="1024128" y="3976068"/>
            <a:ext cx="9720072"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"two" "four"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E69F8E4A-33A0-4014-AA05-FB46DCC2C62E}"/>
              </a:ext>
            </a:extLst>
          </p:cNvPr>
          <p:cNvSpPr>
            <a:spLocks noChangeArrowheads="1"/>
          </p:cNvSpPr>
          <p:nvPr/>
        </p:nvSpPr>
        <p:spPr bwMode="auto">
          <a:xfrm>
            <a:off x="1024128" y="4921686"/>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Error in x[c(1, -1)]: only 0's may be mixed with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i="1" dirty="0">
                <a:solidFill>
                  <a:srgbClr val="60A0B0"/>
                </a:solidFill>
                <a:latin typeface="Consolas" panose="020B0609020204030204" pitchFamily="49" charset="0"/>
              </a:rPr>
              <a:t>#&gt; </a:t>
            </a:r>
            <a:r>
              <a:rPr kumimoji="0" lang="en-US" altLang="en-US" sz="2400" b="0" i="1" u="none" strike="noStrike" cap="none" normalizeH="0" baseline="0" dirty="0">
                <a:ln>
                  <a:noFill/>
                </a:ln>
                <a:solidFill>
                  <a:srgbClr val="60A0B0"/>
                </a:solidFill>
                <a:effectLst/>
                <a:latin typeface="Consolas" panose="020B0609020204030204" pitchFamily="49" charset="0"/>
              </a:rPr>
              <a:t>negative subscripts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E3815B9-B2F3-4527-AC85-A22C870D8E37}"/>
              </a:ext>
            </a:extLst>
          </p:cNvPr>
          <p:cNvSpPr>
            <a:spLocks noChangeArrowheads="1"/>
          </p:cNvSpPr>
          <p:nvPr/>
        </p:nvSpPr>
        <p:spPr bwMode="auto">
          <a:xfrm>
            <a:off x="1024128" y="6236636"/>
            <a:ext cx="3483326"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4183C4"/>
                </a:solidFill>
                <a:effectLst/>
                <a:latin typeface="Consolas" panose="020B0609020204030204" pitchFamily="49" charset="0"/>
              </a:rPr>
              <a:t>x[</a:t>
            </a:r>
            <a:r>
              <a:rPr kumimoji="0" lang="en-US" altLang="en-US" sz="2400" b="0" i="0" u="none" strike="noStrike" cap="none" normalizeH="0" baseline="0">
                <a:ln>
                  <a:noFill/>
                </a:ln>
                <a:solidFill>
                  <a:srgbClr val="40A070"/>
                </a:solidFill>
                <a:effectLst/>
                <a:latin typeface="Consolas" panose="020B0609020204030204" pitchFamily="49" charset="0"/>
              </a:rPr>
              <a:t>0</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333333"/>
                </a:solidFill>
                <a:effectLst/>
                <a:latin typeface="Consolas" panose="020B0609020204030204" pitchFamily="49" charset="0"/>
              </a:rPr>
              <a:t> </a:t>
            </a:r>
            <a:r>
              <a:rPr kumimoji="0" lang="en-US" altLang="en-US" sz="2400" b="0" i="1" u="none" strike="noStrike" cap="none" normalizeH="0" baseline="0">
                <a:ln>
                  <a:noFill/>
                </a:ln>
                <a:solidFill>
                  <a:srgbClr val="60A0B0"/>
                </a:solidFill>
                <a:effectLst/>
                <a:latin typeface="Consolas" panose="020B0609020204030204" pitchFamily="49" charset="0"/>
              </a:rPr>
              <a:t>#&gt; character(0)</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456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70DE-0978-4B7D-BF31-1476B9F17DB1}"/>
              </a:ext>
            </a:extLst>
          </p:cNvPr>
          <p:cNvSpPr>
            <a:spLocks noGrp="1"/>
          </p:cNvSpPr>
          <p:nvPr>
            <p:ph type="title"/>
          </p:nvPr>
        </p:nvSpPr>
        <p:spPr/>
        <p:txBody>
          <a:bodyPr/>
          <a:lstStyle/>
          <a:p>
            <a:r>
              <a:rPr lang="en-US" dirty="0" err="1"/>
              <a:t>Subsetting</a:t>
            </a:r>
            <a:r>
              <a:rPr lang="en-US" dirty="0"/>
              <a:t> with a logical vector</a:t>
            </a:r>
          </a:p>
        </p:txBody>
      </p:sp>
      <p:sp>
        <p:nvSpPr>
          <p:cNvPr id="4" name="Rectangle 1">
            <a:extLst>
              <a:ext uri="{FF2B5EF4-FFF2-40B4-BE49-F238E27FC236}">
                <a16:creationId xmlns:a16="http://schemas.microsoft.com/office/drawing/2014/main" id="{E15C201F-E067-4310-9051-B49A5D1E649D}"/>
              </a:ext>
            </a:extLst>
          </p:cNvPr>
          <p:cNvSpPr>
            <a:spLocks noGrp="1" noChangeArrowheads="1"/>
          </p:cNvSpPr>
          <p:nvPr>
            <p:ph idx="1"/>
          </p:nvPr>
        </p:nvSpPr>
        <p:spPr bwMode="auto">
          <a:xfrm>
            <a:off x="1024128" y="2084832"/>
            <a:ext cx="9720072"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8</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1" u="none" strike="noStrike" cap="none" normalizeH="0" baseline="0" dirty="0">
              <a:ln>
                <a:noFill/>
              </a:ln>
              <a:solidFill>
                <a:srgbClr val="60A0B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All non-missing values of 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is.na</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10 3 5 8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All even (or missing!) values of 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10 NA 8 NA</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9038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05A4-4A02-4245-927D-AAC1AB7B3B0C}"/>
              </a:ext>
            </a:extLst>
          </p:cNvPr>
          <p:cNvSpPr>
            <a:spLocks noGrp="1"/>
          </p:cNvSpPr>
          <p:nvPr>
            <p:ph type="title"/>
          </p:nvPr>
        </p:nvSpPr>
        <p:spPr/>
        <p:txBody>
          <a:bodyPr/>
          <a:lstStyle/>
          <a:p>
            <a:r>
              <a:rPr lang="en-US" dirty="0" err="1"/>
              <a:t>Subsetting</a:t>
            </a:r>
            <a:r>
              <a:rPr lang="en-US" dirty="0"/>
              <a:t> with a named vector</a:t>
            </a:r>
          </a:p>
        </p:txBody>
      </p:sp>
      <p:sp>
        <p:nvSpPr>
          <p:cNvPr id="4" name="Rectangle 1">
            <a:extLst>
              <a:ext uri="{FF2B5EF4-FFF2-40B4-BE49-F238E27FC236}">
                <a16:creationId xmlns:a16="http://schemas.microsoft.com/office/drawing/2014/main" id="{34A64111-10E7-451F-B386-26454969DD27}"/>
              </a:ext>
            </a:extLst>
          </p:cNvPr>
          <p:cNvSpPr>
            <a:spLocks noGrp="1" noChangeArrowheads="1"/>
          </p:cNvSpPr>
          <p:nvPr>
            <p:ph idx="1"/>
          </p:nvPr>
        </p:nvSpPr>
        <p:spPr bwMode="auto">
          <a:xfrm>
            <a:off x="1024128" y="2084832"/>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902000"/>
                </a:solidFill>
                <a:effectLst/>
                <a:latin typeface="Consolas" panose="020B0609020204030204" pitchFamily="49" charset="0"/>
              </a:rPr>
              <a:t>abc</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def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xyz</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xyz</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"def"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r>
              <a:rPr kumimoji="0" lang="en-US" altLang="en-US" sz="2400" b="0" i="1" u="none" strike="noStrike" cap="none" normalizeH="0" baseline="0" dirty="0" err="1">
                <a:ln>
                  <a:noFill/>
                </a:ln>
                <a:solidFill>
                  <a:srgbClr val="60A0B0"/>
                </a:solidFill>
                <a:effectLst/>
                <a:latin typeface="Consolas" panose="020B0609020204030204" pitchFamily="49" charset="0"/>
              </a:rPr>
              <a:t>xyz</a:t>
            </a:r>
            <a:r>
              <a:rPr kumimoji="0" lang="en-US" altLang="en-US" sz="2400" b="0" i="1" u="none" strike="noStrike" cap="none" normalizeH="0" baseline="0" dirty="0">
                <a:ln>
                  <a:noFill/>
                </a:ln>
                <a:solidFill>
                  <a:srgbClr val="60A0B0"/>
                </a:solidFill>
                <a:effectLst/>
                <a:latin typeface="Consolas" panose="020B0609020204030204" pitchFamily="49" charset="0"/>
              </a:rPr>
              <a:t> def #&gt; 5 2</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413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8839-0838-4EB9-A656-4ECF76BF3629}"/>
              </a:ext>
            </a:extLst>
          </p:cNvPr>
          <p:cNvSpPr>
            <a:spLocks noGrp="1"/>
          </p:cNvSpPr>
          <p:nvPr>
            <p:ph type="title"/>
          </p:nvPr>
        </p:nvSpPr>
        <p:spPr/>
        <p:txBody>
          <a:bodyPr/>
          <a:lstStyle/>
          <a:p>
            <a:r>
              <a:rPr lang="en-US" dirty="0"/>
              <a:t>X[ ]</a:t>
            </a:r>
          </a:p>
        </p:txBody>
      </p:sp>
      <p:sp>
        <p:nvSpPr>
          <p:cNvPr id="3" name="Content Placeholder 2">
            <a:extLst>
              <a:ext uri="{FF2B5EF4-FFF2-40B4-BE49-F238E27FC236}">
                <a16:creationId xmlns:a16="http://schemas.microsoft.com/office/drawing/2014/main" id="{003996BB-BEB1-4395-B456-EBA5D9C8E80B}"/>
              </a:ext>
            </a:extLst>
          </p:cNvPr>
          <p:cNvSpPr>
            <a:spLocks noGrp="1"/>
          </p:cNvSpPr>
          <p:nvPr>
            <p:ph idx="1"/>
          </p:nvPr>
        </p:nvSpPr>
        <p:spPr>
          <a:xfrm>
            <a:off x="1024128" y="2084832"/>
            <a:ext cx="9720073" cy="4023360"/>
          </a:xfrm>
        </p:spPr>
        <p:txBody>
          <a:bodyPr>
            <a:normAutofit/>
          </a:bodyPr>
          <a:lstStyle/>
          <a:p>
            <a:pPr marL="393700" indent="-393700">
              <a:buSzPct val="120000"/>
              <a:buFont typeface="Arial" panose="020B0604020202020204" pitchFamily="34" charset="0"/>
              <a:buChar char="•"/>
            </a:pPr>
            <a:r>
              <a:rPr lang="en-US" sz="2800" dirty="0"/>
              <a:t>returns the complete x</a:t>
            </a:r>
          </a:p>
          <a:p>
            <a:pPr marL="393700" indent="-393700">
              <a:buSzPct val="120000"/>
              <a:buFont typeface="Arial" panose="020B0604020202020204" pitchFamily="34" charset="0"/>
              <a:buChar char="•"/>
            </a:pPr>
            <a:r>
              <a:rPr lang="en-US" sz="2800" dirty="0"/>
              <a:t>useful when </a:t>
            </a:r>
            <a:r>
              <a:rPr lang="en-US" sz="2800" dirty="0" err="1"/>
              <a:t>subsetting</a:t>
            </a:r>
            <a:r>
              <a:rPr lang="en-US" sz="2800" dirty="0"/>
              <a:t> high dimensional structures</a:t>
            </a:r>
          </a:p>
          <a:p>
            <a:pPr marL="393700" indent="-393700">
              <a:buSzPct val="120000"/>
              <a:buFont typeface="Arial" panose="020B0604020202020204" pitchFamily="34" charset="0"/>
              <a:buChar char="•"/>
            </a:pPr>
            <a:endParaRPr lang="en-US" sz="2800" dirty="0"/>
          </a:p>
        </p:txBody>
      </p:sp>
      <p:sp>
        <p:nvSpPr>
          <p:cNvPr id="5" name="Rectangle 2">
            <a:extLst>
              <a:ext uri="{FF2B5EF4-FFF2-40B4-BE49-F238E27FC236}">
                <a16:creationId xmlns:a16="http://schemas.microsoft.com/office/drawing/2014/main" id="{A950A63A-E1AF-48B0-A989-26BEDACAF704}"/>
              </a:ext>
            </a:extLst>
          </p:cNvPr>
          <p:cNvSpPr>
            <a:spLocks noChangeArrowheads="1"/>
          </p:cNvSpPr>
          <p:nvPr/>
        </p:nvSpPr>
        <p:spPr bwMode="auto">
          <a:xfrm>
            <a:off x="1447799" y="3478844"/>
            <a:ext cx="5020605" cy="221599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Lucida Console" panose="020B0609040504020204" pitchFamily="49" charset="0"/>
              </a:rPr>
              <a:t>&gt; x&lt;-iris[1:2,1:2]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Lucida Console" panose="020B0609040504020204" pitchFamily="49" charset="0"/>
              </a:rPr>
              <a:t>&gt; x[1,]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ucida Console" panose="020B0609040504020204" pitchFamily="49" charset="0"/>
              </a:rPr>
              <a:t>  </a:t>
            </a:r>
            <a:r>
              <a:rPr kumimoji="0" lang="en-US" altLang="en-US" sz="2400" b="0" i="0" u="none" strike="noStrike" cap="none" normalizeH="0" baseline="0" dirty="0" err="1">
                <a:ln>
                  <a:noFill/>
                </a:ln>
                <a:solidFill>
                  <a:srgbClr val="000000"/>
                </a:solidFill>
                <a:effectLst/>
                <a:latin typeface="Lucida Console" panose="020B0609040504020204" pitchFamily="49" charset="0"/>
              </a:rPr>
              <a:t>Sepal.Length</a:t>
            </a:r>
            <a:r>
              <a:rPr kumimoji="0" lang="en-US" altLang="en-US" sz="2400" b="0" i="0" u="none" strike="noStrike" cap="none" normalizeH="0" baseline="0" dirty="0">
                <a:ln>
                  <a:noFill/>
                </a:ln>
                <a:solidFill>
                  <a:srgbClr val="000000"/>
                </a:solidFill>
                <a:effectLst/>
                <a:latin typeface="Lucida Console" panose="020B0609040504020204" pitchFamily="49" charset="0"/>
              </a:rPr>
              <a:t> </a:t>
            </a:r>
            <a:r>
              <a:rPr kumimoji="0" lang="en-US" altLang="en-US" sz="2400" b="0" i="0" u="none" strike="noStrike" cap="none" normalizeH="0" baseline="0" dirty="0" err="1">
                <a:ln>
                  <a:noFill/>
                </a:ln>
                <a:solidFill>
                  <a:srgbClr val="000000"/>
                </a:solidFill>
                <a:effectLst/>
                <a:latin typeface="Lucida Console" panose="020B0609040504020204" pitchFamily="49" charset="0"/>
              </a:rPr>
              <a:t>Sepal.Width</a:t>
            </a:r>
            <a:r>
              <a:rPr kumimoji="0" lang="en-US" altLang="en-US" sz="2400" b="0" i="0" u="none" strike="noStrike" cap="none" normalizeH="0" baseline="0" dirty="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ucida Console" panose="020B0609040504020204" pitchFamily="49" charset="0"/>
              </a:rPr>
              <a:t>1 5.1          3.5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Lucida Console" panose="020B0609040504020204" pitchFamily="49" charset="0"/>
              </a:rPr>
              <a:t>&gt; x[,-1]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Lucida Console" panose="020B0609040504020204" pitchFamily="49" charset="0"/>
              </a:rPr>
              <a:t>[1] 3.5 3.0</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1BF26F42-AA87-44D8-B7C0-F6180F2C1307}"/>
              </a:ext>
            </a:extLst>
          </p:cNvPr>
          <p:cNvSpPr/>
          <p:nvPr/>
        </p:nvSpPr>
        <p:spPr>
          <a:xfrm>
            <a:off x="4298576" y="5837817"/>
            <a:ext cx="7732059" cy="954107"/>
          </a:xfrm>
          <a:prstGeom prst="rect">
            <a:avLst/>
          </a:prstGeom>
        </p:spPr>
        <p:txBody>
          <a:bodyPr wrap="square">
            <a:spAutoFit/>
          </a:bodyPr>
          <a:lstStyle/>
          <a:p>
            <a:r>
              <a:rPr lang="en-US" sz="2800" dirty="0"/>
              <a:t>Read the “</a:t>
            </a:r>
            <a:r>
              <a:rPr lang="en-US" sz="2800" dirty="0" err="1"/>
              <a:t>Subsetting</a:t>
            </a:r>
            <a:r>
              <a:rPr lang="en-US" sz="2800" dirty="0"/>
              <a:t>” chapter of </a:t>
            </a:r>
            <a:r>
              <a:rPr lang="en-US" sz="2800" i="1" dirty="0"/>
              <a:t>Advanced R</a:t>
            </a:r>
            <a:r>
              <a:rPr lang="en-US" sz="2800" dirty="0"/>
              <a:t>: </a:t>
            </a:r>
          </a:p>
          <a:p>
            <a:r>
              <a:rPr lang="en-US" sz="2800" dirty="0">
                <a:hlinkClick r:id="rId3"/>
              </a:rPr>
              <a:t>http://adv-r.had.co.nz/Subsetting.html#applications</a:t>
            </a:r>
            <a:r>
              <a:rPr lang="en-US" sz="2800" dirty="0"/>
              <a:t>.</a:t>
            </a:r>
          </a:p>
        </p:txBody>
      </p:sp>
    </p:spTree>
    <p:extLst>
      <p:ext uri="{BB962C8B-B14F-4D97-AF65-F5344CB8AC3E}">
        <p14:creationId xmlns:p14="http://schemas.microsoft.com/office/powerpoint/2010/main" val="147012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18EE90-A569-4B04-B1EF-0291744092FD}"/>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E861C580-02B6-48C5-B0D4-E1A4044FB9D0}"/>
              </a:ext>
            </a:extLst>
          </p:cNvPr>
          <p:cNvSpPr/>
          <p:nvPr/>
        </p:nvSpPr>
        <p:spPr>
          <a:xfrm>
            <a:off x="1" y="1"/>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E166624-70DA-4BD7-9541-23713CB0B166}"/>
              </a:ext>
            </a:extLst>
          </p:cNvPr>
          <p:cNvSpPr txBox="1">
            <a:spLocks/>
          </p:cNvSpPr>
          <p:nvPr/>
        </p:nvSpPr>
        <p:spPr>
          <a:xfrm>
            <a:off x="1235964" y="5358383"/>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using atomic vectors</a:t>
            </a:r>
          </a:p>
        </p:txBody>
      </p:sp>
    </p:spTree>
    <p:extLst>
      <p:ext uri="{BB962C8B-B14F-4D97-AF65-F5344CB8AC3E}">
        <p14:creationId xmlns:p14="http://schemas.microsoft.com/office/powerpoint/2010/main" val="232285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702A-29D9-4E8A-AE26-E6442C00215F}"/>
              </a:ext>
            </a:extLst>
          </p:cNvPr>
          <p:cNvSpPr>
            <a:spLocks noGrp="1"/>
          </p:cNvSpPr>
          <p:nvPr>
            <p:ph type="title"/>
          </p:nvPr>
        </p:nvSpPr>
        <p:spPr/>
        <p:txBody>
          <a:bodyPr/>
          <a:lstStyle/>
          <a:p>
            <a:r>
              <a:rPr lang="en-US" dirty="0"/>
              <a:t>Properties of vectors</a:t>
            </a:r>
          </a:p>
        </p:txBody>
      </p:sp>
      <p:sp>
        <p:nvSpPr>
          <p:cNvPr id="3" name="Content Placeholder 2">
            <a:extLst>
              <a:ext uri="{FF2B5EF4-FFF2-40B4-BE49-F238E27FC236}">
                <a16:creationId xmlns:a16="http://schemas.microsoft.com/office/drawing/2014/main" id="{E58E349D-BB48-4408-BE76-0622989A6CBB}"/>
              </a:ext>
            </a:extLst>
          </p:cNvPr>
          <p:cNvSpPr>
            <a:spLocks noGrp="1"/>
          </p:cNvSpPr>
          <p:nvPr>
            <p:ph idx="1"/>
          </p:nvPr>
        </p:nvSpPr>
        <p:spPr>
          <a:xfrm>
            <a:off x="1024128" y="1873630"/>
            <a:ext cx="9720073" cy="4023360"/>
          </a:xfrm>
        </p:spPr>
        <p:txBody>
          <a:bodyPr>
            <a:normAutofit/>
          </a:bodyPr>
          <a:lstStyle/>
          <a:p>
            <a:pPr marL="0" indent="0">
              <a:buNone/>
            </a:pPr>
            <a:r>
              <a:rPr lang="en-US" sz="2800" dirty="0"/>
              <a:t>Every vector has two key properties:</a:t>
            </a:r>
          </a:p>
          <a:p>
            <a:pPr marL="457200" indent="-457200">
              <a:buFont typeface="+mj-lt"/>
              <a:buAutoNum type="arabicPeriod"/>
            </a:pPr>
            <a:r>
              <a:rPr lang="en-US" sz="2800" dirty="0"/>
              <a:t>type</a:t>
            </a:r>
          </a:p>
          <a:p>
            <a:pPr marL="457200" indent="-457200">
              <a:buFont typeface="+mj-lt"/>
              <a:buAutoNum type="arabicPeriod"/>
            </a:pPr>
            <a:endParaRPr lang="en-US" sz="2800" dirty="0"/>
          </a:p>
          <a:p>
            <a:pPr marL="457200" indent="-457200">
              <a:buFont typeface="+mj-lt"/>
              <a:buAutoNum type="arabicPeriod"/>
            </a:pPr>
            <a:endParaRPr lang="en-US" sz="2800" dirty="0"/>
          </a:p>
          <a:p>
            <a:pPr marL="457200" indent="-457200">
              <a:buFont typeface="+mj-lt"/>
              <a:buAutoNum type="arabicPeriod"/>
            </a:pPr>
            <a:endParaRPr lang="en-US" sz="2800" dirty="0"/>
          </a:p>
          <a:p>
            <a:pPr marL="457200" indent="-457200">
              <a:buFont typeface="+mj-lt"/>
              <a:buAutoNum type="arabicPeriod"/>
            </a:pPr>
            <a:r>
              <a:rPr lang="en-US" sz="2800" dirty="0"/>
              <a:t>length</a:t>
            </a:r>
          </a:p>
        </p:txBody>
      </p:sp>
      <p:sp>
        <p:nvSpPr>
          <p:cNvPr id="4" name="Rectangle 1">
            <a:extLst>
              <a:ext uri="{FF2B5EF4-FFF2-40B4-BE49-F238E27FC236}">
                <a16:creationId xmlns:a16="http://schemas.microsoft.com/office/drawing/2014/main" id="{A34C96CB-9630-4F07-B885-B590F1C0A90A}"/>
              </a:ext>
            </a:extLst>
          </p:cNvPr>
          <p:cNvSpPr>
            <a:spLocks noChangeArrowheads="1"/>
          </p:cNvSpPr>
          <p:nvPr/>
        </p:nvSpPr>
        <p:spPr bwMode="auto">
          <a:xfrm>
            <a:off x="1611315" y="2909056"/>
            <a:ext cx="3228448"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(letters)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"character"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"integer"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1E20FC5-3B5C-4720-9F49-08B3CF4A53A3}"/>
              </a:ext>
            </a:extLst>
          </p:cNvPr>
          <p:cNvSpPr>
            <a:spLocks noChangeArrowheads="1"/>
          </p:cNvSpPr>
          <p:nvPr/>
        </p:nvSpPr>
        <p:spPr bwMode="auto">
          <a:xfrm>
            <a:off x="1611315" y="5084236"/>
            <a:ext cx="4417876"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"b"</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3</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83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C79F-202E-4CC7-8FAD-D1DCBCF66244}"/>
              </a:ext>
            </a:extLst>
          </p:cNvPr>
          <p:cNvSpPr>
            <a:spLocks noGrp="1"/>
          </p:cNvSpPr>
          <p:nvPr>
            <p:ph type="title"/>
          </p:nvPr>
        </p:nvSpPr>
        <p:spPr/>
        <p:txBody>
          <a:bodyPr/>
          <a:lstStyle/>
          <a:p>
            <a:r>
              <a:rPr lang="en-US" dirty="0"/>
              <a:t>Recursive vectors (lists)</a:t>
            </a:r>
          </a:p>
        </p:txBody>
      </p:sp>
      <p:sp>
        <p:nvSpPr>
          <p:cNvPr id="4" name="Rectangle 1">
            <a:extLst>
              <a:ext uri="{FF2B5EF4-FFF2-40B4-BE49-F238E27FC236}">
                <a16:creationId xmlns:a16="http://schemas.microsoft.com/office/drawing/2014/main" id="{44932C2C-D720-4F04-9F02-C8A2951DC85B}"/>
              </a:ext>
            </a:extLst>
          </p:cNvPr>
          <p:cNvSpPr>
            <a:spLocks noGrp="1" noChangeArrowheads="1"/>
          </p:cNvSpPr>
          <p:nvPr>
            <p:ph idx="1"/>
          </p:nvPr>
        </p:nvSpPr>
        <p:spPr bwMode="auto">
          <a:xfrm>
            <a:off x="1024128" y="2084832"/>
            <a:ext cx="9720072"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3</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5351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E466-4323-4450-A642-854BD9238B6A}"/>
              </a:ext>
            </a:extLst>
          </p:cNvPr>
          <p:cNvSpPr>
            <a:spLocks noGrp="1"/>
          </p:cNvSpPr>
          <p:nvPr>
            <p:ph type="title"/>
          </p:nvPr>
        </p:nvSpPr>
        <p:spPr/>
        <p:txBody>
          <a:bodyPr/>
          <a:lstStyle/>
          <a:p>
            <a:r>
              <a:rPr lang="en-US" dirty="0"/>
              <a:t>Str()</a:t>
            </a:r>
          </a:p>
        </p:txBody>
      </p:sp>
      <p:sp>
        <p:nvSpPr>
          <p:cNvPr id="4" name="Rectangle 1">
            <a:extLst>
              <a:ext uri="{FF2B5EF4-FFF2-40B4-BE49-F238E27FC236}">
                <a16:creationId xmlns:a16="http://schemas.microsoft.com/office/drawing/2014/main" id="{5D4F98A0-5329-46F9-A12E-02F740110858}"/>
              </a:ext>
            </a:extLst>
          </p:cNvPr>
          <p:cNvSpPr>
            <a:spLocks noGrp="1" noChangeArrowheads="1"/>
          </p:cNvSpPr>
          <p:nvPr>
            <p:ph idx="1"/>
          </p:nvPr>
        </p:nvSpPr>
        <p:spPr bwMode="auto">
          <a:xfrm>
            <a:off x="1024128" y="2084832"/>
            <a:ext cx="9720072" cy="44319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x_named</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a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b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c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x_named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a: num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b: num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c: num 3</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7047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4584-154D-4E9F-A889-0A81436D4E34}"/>
              </a:ext>
            </a:extLst>
          </p:cNvPr>
          <p:cNvSpPr>
            <a:spLocks noGrp="1"/>
          </p:cNvSpPr>
          <p:nvPr>
            <p:ph type="title"/>
          </p:nvPr>
        </p:nvSpPr>
        <p:spPr/>
        <p:txBody>
          <a:bodyPr/>
          <a:lstStyle/>
          <a:p>
            <a:r>
              <a:rPr lang="en-US" dirty="0"/>
              <a:t>List() can contain anything</a:t>
            </a:r>
          </a:p>
        </p:txBody>
      </p:sp>
      <p:sp>
        <p:nvSpPr>
          <p:cNvPr id="4" name="Rectangle 1">
            <a:extLst>
              <a:ext uri="{FF2B5EF4-FFF2-40B4-BE49-F238E27FC236}">
                <a16:creationId xmlns:a16="http://schemas.microsoft.com/office/drawing/2014/main" id="{09050AFF-C461-49B7-85AC-E4CC163860D1}"/>
              </a:ext>
            </a:extLst>
          </p:cNvPr>
          <p:cNvSpPr>
            <a:spLocks noGrp="1" noChangeArrowheads="1"/>
          </p:cNvSpPr>
          <p:nvPr>
            <p:ph idx="1"/>
          </p:nvPr>
        </p:nvSpPr>
        <p:spPr bwMode="auto">
          <a:xfrm>
            <a:off x="1024128" y="2084832"/>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 1L, </a:t>
            </a:r>
            <a:r>
              <a:rPr kumimoji="0" lang="en-US" altLang="en-US" sz="2400" b="0" i="0" u="none" strike="noStrike" cap="none" normalizeH="0" baseline="0" dirty="0">
                <a:ln>
                  <a:noFill/>
                </a:ln>
                <a:solidFill>
                  <a:srgbClr val="40A070"/>
                </a:solidFill>
                <a:effectLst/>
                <a:latin typeface="Consolas" panose="020B0609020204030204" pitchFamily="49" charset="0"/>
              </a:rPr>
              <a:t>1.5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4</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a:t>
            </a:r>
            <a:r>
              <a:rPr kumimoji="0" lang="en-US" altLang="en-US" sz="2400" b="0" i="1" u="none" strike="noStrike" cap="none" normalizeH="0" baseline="0" dirty="0" err="1">
                <a:ln>
                  <a:noFill/>
                </a:ln>
                <a:solidFill>
                  <a:srgbClr val="60A0B0"/>
                </a:solidFill>
                <a:effectLst/>
                <a:latin typeface="Consolas" panose="020B0609020204030204" pitchFamily="49" charset="0"/>
              </a:rPr>
              <a:t>chr</a:t>
            </a:r>
            <a:r>
              <a:rPr kumimoji="0" lang="en-US" altLang="en-US" sz="2400" b="0" i="1" u="none" strike="noStrike" cap="none" normalizeH="0" baseline="0" dirty="0">
                <a:ln>
                  <a:noFill/>
                </a:ln>
                <a:solidFill>
                  <a:srgbClr val="60A0B0"/>
                </a:solidFill>
                <a:effectLst/>
                <a:latin typeface="Consolas" panose="020B0609020204030204" pitchFamily="49" charset="0"/>
              </a:rPr>
              <a:t> "a"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int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1.5</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a:t>
            </a:r>
            <a:r>
              <a:rPr kumimoji="0" lang="en-US" altLang="en-US" sz="2400" b="0" i="1" u="none" strike="noStrike" cap="none" normalizeH="0" baseline="0" dirty="0" err="1">
                <a:ln>
                  <a:noFill/>
                </a:ln>
                <a:solidFill>
                  <a:srgbClr val="60A0B0"/>
                </a:solidFill>
                <a:effectLst/>
                <a:latin typeface="Consolas" panose="020B0609020204030204" pitchFamily="49" charset="0"/>
              </a:rPr>
              <a:t>logi</a:t>
            </a:r>
            <a:r>
              <a:rPr kumimoji="0" lang="en-US" altLang="en-US" sz="2400" b="0" i="1" u="none" strike="noStrike" cap="none" normalizeH="0" baseline="0" dirty="0">
                <a:ln>
                  <a:noFill/>
                </a:ln>
                <a:solidFill>
                  <a:srgbClr val="60A0B0"/>
                </a:solidFill>
                <a:effectLst/>
                <a:latin typeface="Consolas" panose="020B0609020204030204" pitchFamily="49" charset="0"/>
              </a:rPr>
              <a:t> TRUE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4465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6F8C-6134-42BD-BDDD-BE18EA12E72B}"/>
              </a:ext>
            </a:extLst>
          </p:cNvPr>
          <p:cNvSpPr>
            <a:spLocks noGrp="1"/>
          </p:cNvSpPr>
          <p:nvPr>
            <p:ph type="title"/>
          </p:nvPr>
        </p:nvSpPr>
        <p:spPr/>
        <p:txBody>
          <a:bodyPr/>
          <a:lstStyle/>
          <a:p>
            <a:r>
              <a:rPr lang="en-US" sz="5400" dirty="0">
                <a:solidFill>
                  <a:schemeClr val="tx1"/>
                </a:solidFill>
              </a:rPr>
              <a:t>even other lists!</a:t>
            </a:r>
            <a:endParaRPr lang="en-US" dirty="0"/>
          </a:p>
        </p:txBody>
      </p:sp>
      <p:sp>
        <p:nvSpPr>
          <p:cNvPr id="4" name="Rectangle 1">
            <a:extLst>
              <a:ext uri="{FF2B5EF4-FFF2-40B4-BE49-F238E27FC236}">
                <a16:creationId xmlns:a16="http://schemas.microsoft.com/office/drawing/2014/main" id="{7F0B17DB-80B5-4E8D-ABB0-4160F3A5067A}"/>
              </a:ext>
            </a:extLst>
          </p:cNvPr>
          <p:cNvSpPr>
            <a:spLocks noGrp="1" noChangeArrowheads="1"/>
          </p:cNvSpPr>
          <p:nvPr>
            <p:ph idx="1"/>
          </p:nvPr>
        </p:nvSpPr>
        <p:spPr bwMode="auto">
          <a:xfrm>
            <a:off x="1024128" y="2084832"/>
            <a:ext cx="9720072"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z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4</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(z)</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:List of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:List of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4</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495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BB63-698F-497E-9AD1-64A6E0164D86}"/>
              </a:ext>
            </a:extLst>
          </p:cNvPr>
          <p:cNvSpPr>
            <a:spLocks noGrp="1"/>
          </p:cNvSpPr>
          <p:nvPr>
            <p:ph type="title"/>
          </p:nvPr>
        </p:nvSpPr>
        <p:spPr/>
        <p:txBody>
          <a:bodyPr/>
          <a:lstStyle/>
          <a:p>
            <a:r>
              <a:rPr lang="en-US" dirty="0" err="1"/>
              <a:t>Visualising</a:t>
            </a:r>
            <a:r>
              <a:rPr lang="en-US" dirty="0"/>
              <a:t> lists</a:t>
            </a:r>
          </a:p>
        </p:txBody>
      </p:sp>
      <p:sp>
        <p:nvSpPr>
          <p:cNvPr id="4" name="Rectangle 1">
            <a:extLst>
              <a:ext uri="{FF2B5EF4-FFF2-40B4-BE49-F238E27FC236}">
                <a16:creationId xmlns:a16="http://schemas.microsoft.com/office/drawing/2014/main" id="{5DF82FED-F150-45D1-B665-6CE3B7A83FD4}"/>
              </a:ext>
            </a:extLst>
          </p:cNvPr>
          <p:cNvSpPr>
            <a:spLocks noGrp="1" noChangeArrowheads="1"/>
          </p:cNvSpPr>
          <p:nvPr>
            <p:ph idx="1"/>
          </p:nvPr>
        </p:nvSpPr>
        <p:spPr bwMode="auto">
          <a:xfrm>
            <a:off x="1024128" y="2084832"/>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x1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4</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x2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4</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x3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list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9699" name="Picture 3">
            <a:extLst>
              <a:ext uri="{FF2B5EF4-FFF2-40B4-BE49-F238E27FC236}">
                <a16:creationId xmlns:a16="http://schemas.microsoft.com/office/drawing/2014/main" id="{412C2EFF-5DEB-4EA9-A545-BA7DF05EC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843" y="3226341"/>
            <a:ext cx="6710314" cy="3631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955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C7EB-CD46-460D-843B-B42880018DC8}"/>
              </a:ext>
            </a:extLst>
          </p:cNvPr>
          <p:cNvSpPr>
            <a:spLocks noGrp="1"/>
          </p:cNvSpPr>
          <p:nvPr>
            <p:ph type="title"/>
          </p:nvPr>
        </p:nvSpPr>
        <p:spPr/>
        <p:txBody>
          <a:bodyPr/>
          <a:lstStyle/>
          <a:p>
            <a:r>
              <a:rPr lang="en-US" dirty="0" err="1"/>
              <a:t>Subsetting</a:t>
            </a:r>
            <a:r>
              <a:rPr lang="en-US" dirty="0"/>
              <a:t> lists with </a:t>
            </a:r>
            <a:r>
              <a:rPr lang="en-US" dirty="0">
                <a:latin typeface="Consolas" panose="020B0609020204030204" pitchFamily="49" charset="0"/>
              </a:rPr>
              <a:t>[</a:t>
            </a:r>
          </a:p>
        </p:txBody>
      </p:sp>
      <p:sp>
        <p:nvSpPr>
          <p:cNvPr id="4" name="Rectangle 1">
            <a:extLst>
              <a:ext uri="{FF2B5EF4-FFF2-40B4-BE49-F238E27FC236}">
                <a16:creationId xmlns:a16="http://schemas.microsoft.com/office/drawing/2014/main" id="{0D17C414-D6BB-4E0F-AB77-463AA4B0298D}"/>
              </a:ext>
            </a:extLst>
          </p:cNvPr>
          <p:cNvSpPr>
            <a:spLocks noGrp="1" noChangeArrowheads="1"/>
          </p:cNvSpPr>
          <p:nvPr>
            <p:ph idx="1"/>
          </p:nvPr>
        </p:nvSpPr>
        <p:spPr bwMode="auto">
          <a:xfrm>
            <a:off x="1024128" y="2084832"/>
            <a:ext cx="10280058"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4183C4"/>
                </a:solidFill>
                <a:effectLst/>
                <a:latin typeface="Consolas" panose="020B0609020204030204" pitchFamily="49" charset="0"/>
              </a:rPr>
              <a:t>a &lt;-</a:t>
            </a:r>
            <a:r>
              <a:rPr kumimoji="0" lang="en-US" altLang="en-US" sz="2400" b="0" i="0" u="none" strike="noStrike" cap="none" normalizeH="0" baseline="0">
                <a:ln>
                  <a:noFill/>
                </a:ln>
                <a:solidFill>
                  <a:srgbClr val="4070A0"/>
                </a:solidFill>
                <a:effectLst/>
                <a:latin typeface="Consolas" panose="020B0609020204030204" pitchFamily="49" charset="0"/>
              </a:rPr>
              <a:t> </a:t>
            </a:r>
            <a:r>
              <a:rPr kumimoji="0" lang="en-US" altLang="en-US" sz="2400" b="1" i="0" u="none" strike="noStrike" cap="none" normalizeH="0" baseline="0">
                <a:ln>
                  <a:noFill/>
                </a:ln>
                <a:solidFill>
                  <a:srgbClr val="007020"/>
                </a:solidFill>
                <a:effectLst/>
                <a:latin typeface="Consolas" panose="020B0609020204030204" pitchFamily="49" charset="0"/>
              </a:rPr>
              <a:t>list</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902000"/>
                </a:solidFill>
                <a:effectLst/>
                <a:latin typeface="Consolas" panose="020B0609020204030204" pitchFamily="49" charset="0"/>
              </a:rPr>
              <a:t>a =</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A070"/>
                </a:solidFill>
                <a:effectLst/>
                <a:latin typeface="Consolas" panose="020B0609020204030204" pitchFamily="49" charset="0"/>
              </a:rPr>
              <a:t>1</a:t>
            </a:r>
            <a:r>
              <a:rPr kumimoji="0" lang="en-US" altLang="en-US" sz="2400" b="0" i="0" u="none" strike="noStrike" cap="none" normalizeH="0" baseline="0">
                <a:ln>
                  <a:noFill/>
                </a:ln>
                <a:solidFill>
                  <a:srgbClr val="666666"/>
                </a:solidFill>
                <a:effectLst/>
                <a:latin typeface="Consolas" panose="020B0609020204030204" pitchFamily="49" charset="0"/>
              </a:rPr>
              <a:t>:</a:t>
            </a:r>
            <a:r>
              <a:rPr kumimoji="0" lang="en-US" altLang="en-US" sz="2400" b="0" i="0" u="none" strike="noStrike" cap="none" normalizeH="0" baseline="0">
                <a:ln>
                  <a:noFill/>
                </a:ln>
                <a:solidFill>
                  <a:srgbClr val="40A070"/>
                </a:solidFill>
                <a:effectLst/>
                <a:latin typeface="Consolas" panose="020B0609020204030204" pitchFamily="49" charset="0"/>
              </a:rPr>
              <a:t>3</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902000"/>
                </a:solidFill>
                <a:effectLst/>
                <a:latin typeface="Consolas" panose="020B0609020204030204" pitchFamily="49" charset="0"/>
              </a:rPr>
              <a:t>b =</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"a string"</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902000"/>
                </a:solidFill>
                <a:effectLst/>
                <a:latin typeface="Consolas" panose="020B0609020204030204" pitchFamily="49" charset="0"/>
              </a:rPr>
              <a:t>c =</a:t>
            </a:r>
            <a:r>
              <a:rPr kumimoji="0" lang="en-US" altLang="en-US" sz="2400" b="0" i="0" u="none" strike="noStrike" cap="none" normalizeH="0" baseline="0">
                <a:ln>
                  <a:noFill/>
                </a:ln>
                <a:solidFill>
                  <a:srgbClr val="4183C4"/>
                </a:solidFill>
                <a:effectLst/>
                <a:latin typeface="Consolas" panose="020B0609020204030204" pitchFamily="49" charset="0"/>
              </a:rPr>
              <a:t> pi, </a:t>
            </a:r>
            <a:r>
              <a:rPr kumimoji="0" lang="en-US" altLang="en-US" sz="2400" b="0" i="0" u="none" strike="noStrike" cap="none" normalizeH="0" baseline="0">
                <a:ln>
                  <a:noFill/>
                </a:ln>
                <a:solidFill>
                  <a:srgbClr val="902000"/>
                </a:solidFill>
                <a:effectLst/>
                <a:latin typeface="Consolas" panose="020B0609020204030204" pitchFamily="49" charset="0"/>
              </a:rPr>
              <a:t>d =</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1" i="0" u="none" strike="noStrike" cap="none" normalizeH="0" baseline="0">
                <a:ln>
                  <a:noFill/>
                </a:ln>
                <a:solidFill>
                  <a:srgbClr val="007020"/>
                </a:solidFill>
                <a:effectLst/>
                <a:latin typeface="Consolas" panose="020B0609020204030204" pitchFamily="49" charset="0"/>
              </a:rPr>
              <a:t>list</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666666"/>
                </a:solidFill>
                <a:effectLst/>
                <a:latin typeface="Consolas" panose="020B0609020204030204" pitchFamily="49" charset="0"/>
              </a:rPr>
              <a:t>-</a:t>
            </a:r>
            <a:r>
              <a:rPr kumimoji="0" lang="en-US" altLang="en-US" sz="2400" b="0" i="0" u="none" strike="noStrike" cap="none" normalizeH="0" baseline="0">
                <a:ln>
                  <a:noFill/>
                </a:ln>
                <a:solidFill>
                  <a:srgbClr val="40A070"/>
                </a:solidFill>
                <a:effectLst/>
                <a:latin typeface="Consolas" panose="020B0609020204030204" pitchFamily="49" charset="0"/>
              </a:rPr>
              <a:t>1</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A070"/>
                </a:solidFill>
                <a:effectLst/>
                <a:latin typeface="Consolas" panose="020B0609020204030204" pitchFamily="49" charset="0"/>
              </a:rPr>
              <a:t>-5</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24BD9AC-5219-4415-9C89-F7D2B25B97E7}"/>
              </a:ext>
            </a:extLst>
          </p:cNvPr>
          <p:cNvSpPr>
            <a:spLocks noChangeArrowheads="1"/>
          </p:cNvSpPr>
          <p:nvPr/>
        </p:nvSpPr>
        <p:spPr bwMode="auto">
          <a:xfrm>
            <a:off x="1024128" y="2741843"/>
            <a:ext cx="10280058"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a: int [1:3] 1 2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b: </a:t>
            </a:r>
            <a:r>
              <a:rPr kumimoji="0" lang="en-US" altLang="en-US" sz="2400" b="0" i="1" u="none" strike="noStrike" cap="none" normalizeH="0" baseline="0" dirty="0" err="1">
                <a:ln>
                  <a:noFill/>
                </a:ln>
                <a:solidFill>
                  <a:srgbClr val="60A0B0"/>
                </a:solidFill>
                <a:effectLst/>
                <a:latin typeface="Consolas" panose="020B0609020204030204" pitchFamily="49" charset="0"/>
              </a:rPr>
              <a:t>chr</a:t>
            </a:r>
            <a:r>
              <a:rPr kumimoji="0" lang="en-US" altLang="en-US" sz="2400" b="0" i="1" u="none" strike="noStrike" cap="none" normalizeH="0" baseline="0" dirty="0">
                <a:ln>
                  <a:noFill/>
                </a:ln>
                <a:solidFill>
                  <a:srgbClr val="60A0B0"/>
                </a:solidFill>
                <a:effectLst/>
                <a:latin typeface="Consolas" panose="020B0609020204030204" pitchFamily="49" charset="0"/>
              </a:rPr>
              <a:t> "a string"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a:t>
            </a:r>
            <a:r>
              <a:rPr kumimoji="0" lang="en-US" altLang="en-US" sz="2400" b="0" i="0" u="none" strike="noStrike" cap="none" normalizeH="0" baseline="0" dirty="0">
                <a:ln>
                  <a:noFill/>
                </a:ln>
                <a:solidFill>
                  <a:srgbClr val="40A070"/>
                </a:solidFill>
                <a:effectLst/>
                <a:latin typeface="Consolas" panose="020B0609020204030204" pitchFamily="49" charset="0"/>
              </a:rPr>
              <a:t>4</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d:List of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-5</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201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1980-C319-47DB-95F7-A4EDDE98645B}"/>
              </a:ext>
            </a:extLst>
          </p:cNvPr>
          <p:cNvSpPr>
            <a:spLocks noGrp="1"/>
          </p:cNvSpPr>
          <p:nvPr>
            <p:ph type="title"/>
          </p:nvPr>
        </p:nvSpPr>
        <p:spPr/>
        <p:txBody>
          <a:bodyPr/>
          <a:lstStyle/>
          <a:p>
            <a:r>
              <a:rPr lang="en-US" dirty="0" err="1"/>
              <a:t>Subsetting</a:t>
            </a:r>
            <a:r>
              <a:rPr lang="en-US" dirty="0"/>
              <a:t> lists with </a:t>
            </a:r>
            <a:r>
              <a:rPr lang="en-US" dirty="0">
                <a:latin typeface="Consolas" panose="020B0609020204030204" pitchFamily="49" charset="0"/>
              </a:rPr>
              <a:t>[[</a:t>
            </a:r>
          </a:p>
        </p:txBody>
      </p:sp>
      <p:sp>
        <p:nvSpPr>
          <p:cNvPr id="4" name="Rectangle 1">
            <a:extLst>
              <a:ext uri="{FF2B5EF4-FFF2-40B4-BE49-F238E27FC236}">
                <a16:creationId xmlns:a16="http://schemas.microsoft.com/office/drawing/2014/main" id="{7B97DC89-6995-44CA-BFFE-3B1B9E62890A}"/>
              </a:ext>
            </a:extLst>
          </p:cNvPr>
          <p:cNvSpPr>
            <a:spLocks noGrp="1" noChangeArrowheads="1"/>
          </p:cNvSpPr>
          <p:nvPr>
            <p:ph idx="1"/>
          </p:nvPr>
        </p:nvSpPr>
        <p:spPr bwMode="auto">
          <a:xfrm>
            <a:off x="1024128" y="2084832"/>
            <a:ext cx="972007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int [1:3] 1 2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str</a:t>
            </a:r>
            <a:r>
              <a:rPr kumimoji="0" lang="en-US" altLang="en-US" sz="2400" b="0" i="0" u="none" strike="noStrike" cap="none" normalizeH="0" baseline="0" dirty="0">
                <a:ln>
                  <a:noFill/>
                </a:ln>
                <a:solidFill>
                  <a:srgbClr val="4183C4"/>
                </a:solidFill>
                <a:effectLst/>
                <a:latin typeface="Consolas" panose="020B0609020204030204" pitchFamily="49" charset="0"/>
              </a:rPr>
              <a:t>(a[[</a:t>
            </a:r>
            <a:r>
              <a:rPr kumimoji="0" lang="en-US" altLang="en-US" sz="2400" b="0" i="0" u="none" strike="noStrike" cap="none" normalizeH="0" baseline="0" dirty="0">
                <a:ln>
                  <a:noFill/>
                </a:ln>
                <a:solidFill>
                  <a:srgbClr val="40A070"/>
                </a:solidFill>
                <a:effectLst/>
                <a:latin typeface="Consolas" panose="020B0609020204030204" pitchFamily="49" charset="0"/>
              </a:rPr>
              <a:t>4</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List of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 num -5</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4616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3BC7-2ECF-4D62-9593-B9FF4FA8CE68}"/>
              </a:ext>
            </a:extLst>
          </p:cNvPr>
          <p:cNvSpPr>
            <a:spLocks noGrp="1"/>
          </p:cNvSpPr>
          <p:nvPr>
            <p:ph type="title"/>
          </p:nvPr>
        </p:nvSpPr>
        <p:spPr/>
        <p:txBody>
          <a:bodyPr/>
          <a:lstStyle/>
          <a:p>
            <a:r>
              <a:rPr lang="en-US" dirty="0" err="1"/>
              <a:t>Subsetting</a:t>
            </a:r>
            <a:r>
              <a:rPr lang="en-US" dirty="0"/>
              <a:t> lists with </a:t>
            </a:r>
            <a:r>
              <a:rPr lang="en-US" dirty="0">
                <a:latin typeface="Consolas" panose="020B0609020204030204" pitchFamily="49" charset="0"/>
              </a:rPr>
              <a:t>$</a:t>
            </a:r>
          </a:p>
        </p:txBody>
      </p:sp>
      <p:sp>
        <p:nvSpPr>
          <p:cNvPr id="4" name="Rectangle 1">
            <a:extLst>
              <a:ext uri="{FF2B5EF4-FFF2-40B4-BE49-F238E27FC236}">
                <a16:creationId xmlns:a16="http://schemas.microsoft.com/office/drawing/2014/main" id="{5BB04340-9133-4D98-B93A-51937A8B23EF}"/>
              </a:ext>
            </a:extLst>
          </p:cNvPr>
          <p:cNvSpPr>
            <a:spLocks noGrp="1" noChangeArrowheads="1"/>
          </p:cNvSpPr>
          <p:nvPr>
            <p:ph idx="1"/>
          </p:nvPr>
        </p:nvSpPr>
        <p:spPr bwMode="auto">
          <a:xfrm>
            <a:off x="1024128" y="1951672"/>
            <a:ext cx="9720072"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a</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 2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 2 3</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8319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07F7-C350-4F76-8299-ED05E0F8DC64}"/>
              </a:ext>
            </a:extLst>
          </p:cNvPr>
          <p:cNvSpPr>
            <a:spLocks noGrp="1"/>
          </p:cNvSpPr>
          <p:nvPr>
            <p:ph type="title"/>
          </p:nvPr>
        </p:nvSpPr>
        <p:spPr/>
        <p:txBody>
          <a:bodyPr/>
          <a:lstStyle/>
          <a:p>
            <a:r>
              <a:rPr lang="en-US" sz="5400" dirty="0">
                <a:solidFill>
                  <a:schemeClr val="tx1"/>
                </a:solidFill>
              </a:rPr>
              <a:t> </a:t>
            </a:r>
            <a:r>
              <a:rPr lang="en-US" dirty="0">
                <a:latin typeface="Consolas" panose="020B0609020204030204" pitchFamily="49" charset="0"/>
              </a:rPr>
              <a:t>[</a:t>
            </a:r>
            <a:r>
              <a:rPr lang="en-US" sz="5400" dirty="0">
                <a:solidFill>
                  <a:schemeClr val="tx1"/>
                </a:solidFill>
              </a:rPr>
              <a:t> vs </a:t>
            </a:r>
            <a:r>
              <a:rPr lang="en-US" dirty="0">
                <a:latin typeface="Consolas" panose="020B0609020204030204" pitchFamily="49" charset="0"/>
              </a:rPr>
              <a:t>[[</a:t>
            </a:r>
            <a:r>
              <a:rPr lang="en-US" sz="5400" dirty="0">
                <a:solidFill>
                  <a:schemeClr val="tx1"/>
                </a:solidFill>
                <a:latin typeface="Consolas" panose="020B0609020204030204" pitchFamily="49" charset="0"/>
              </a:rPr>
              <a:t> </a:t>
            </a:r>
            <a:endParaRPr lang="en-US" dirty="0">
              <a:latin typeface="Consolas" panose="020B0609020204030204" pitchFamily="49" charset="0"/>
            </a:endParaRPr>
          </a:p>
        </p:txBody>
      </p:sp>
      <p:pic>
        <p:nvPicPr>
          <p:cNvPr id="33795" name="Picture 3" descr="Subsetting a list, visually.">
            <a:extLst>
              <a:ext uri="{FF2B5EF4-FFF2-40B4-BE49-F238E27FC236}">
                <a16:creationId xmlns:a16="http://schemas.microsoft.com/office/drawing/2014/main" id="{73FCEAE2-E99F-4FE2-B1A6-77186A933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426" y="1790770"/>
            <a:ext cx="5765147" cy="5067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830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ACCB-4FAE-4390-B616-02CE8CD89069}"/>
              </a:ext>
            </a:extLst>
          </p:cNvPr>
          <p:cNvSpPr>
            <a:spLocks noGrp="1"/>
          </p:cNvSpPr>
          <p:nvPr>
            <p:ph type="title"/>
          </p:nvPr>
        </p:nvSpPr>
        <p:spPr/>
        <p:txBody>
          <a:bodyPr/>
          <a:lstStyle/>
          <a:p>
            <a:r>
              <a:rPr lang="en-US" sz="4800" dirty="0">
                <a:solidFill>
                  <a:schemeClr val="tx1"/>
                </a:solidFill>
              </a:rPr>
              <a:t> </a:t>
            </a:r>
            <a:r>
              <a:rPr lang="en-US" dirty="0">
                <a:latin typeface="Consolas" panose="020B0609020204030204" pitchFamily="49" charset="0"/>
              </a:rPr>
              <a:t>[</a:t>
            </a:r>
            <a:r>
              <a:rPr lang="en-US" sz="4800" dirty="0">
                <a:solidFill>
                  <a:schemeClr val="tx1"/>
                </a:solidFill>
              </a:rPr>
              <a:t> vs </a:t>
            </a:r>
            <a:r>
              <a:rPr lang="en-US" dirty="0">
                <a:latin typeface="Consolas" panose="020B0609020204030204" pitchFamily="49" charset="0"/>
              </a:rPr>
              <a:t>[[</a:t>
            </a:r>
            <a:r>
              <a:rPr lang="en-US" sz="4800" dirty="0">
                <a:solidFill>
                  <a:schemeClr val="tx1"/>
                </a:solidFill>
                <a:latin typeface="Consolas" panose="020B0609020204030204" pitchFamily="49" charset="0"/>
              </a:rPr>
              <a:t> </a:t>
            </a:r>
            <a:endParaRPr lang="en-US" dirty="0"/>
          </a:p>
        </p:txBody>
      </p:sp>
      <p:pic>
        <p:nvPicPr>
          <p:cNvPr id="34818" name="Picture 2">
            <a:extLst>
              <a:ext uri="{FF2B5EF4-FFF2-40B4-BE49-F238E27FC236}">
                <a16:creationId xmlns:a16="http://schemas.microsoft.com/office/drawing/2014/main" id="{2B262DD2-8E07-4583-AEA6-9EBFE86AC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187" y="1619301"/>
            <a:ext cx="3373625" cy="52386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A7926E-BA95-434B-A1D9-E2658564D5F0}"/>
              </a:ext>
            </a:extLst>
          </p:cNvPr>
          <p:cNvSpPr/>
          <p:nvPr/>
        </p:nvSpPr>
        <p:spPr>
          <a:xfrm>
            <a:off x="8174529" y="3638485"/>
            <a:ext cx="1709122" cy="1200329"/>
          </a:xfrm>
          <a:prstGeom prst="rect">
            <a:avLst/>
          </a:prstGeom>
        </p:spPr>
        <p:txBody>
          <a:bodyPr wrap="none">
            <a:spAutoFit/>
          </a:bodyPr>
          <a:lstStyle/>
          <a:p>
            <a:r>
              <a:rPr lang="en-US" sz="7200" dirty="0">
                <a:latin typeface="Consolas" panose="020B0609020204030204" pitchFamily="49" charset="0"/>
              </a:rPr>
              <a:t>= x</a:t>
            </a:r>
          </a:p>
        </p:txBody>
      </p:sp>
    </p:spTree>
    <p:extLst>
      <p:ext uri="{BB962C8B-B14F-4D97-AF65-F5344CB8AC3E}">
        <p14:creationId xmlns:p14="http://schemas.microsoft.com/office/powerpoint/2010/main" val="219303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6204-F689-4D9D-AFA0-B4AA1B83FA4F}"/>
              </a:ext>
            </a:extLst>
          </p:cNvPr>
          <p:cNvSpPr>
            <a:spLocks noGrp="1"/>
          </p:cNvSpPr>
          <p:nvPr>
            <p:ph type="title"/>
          </p:nvPr>
        </p:nvSpPr>
        <p:spPr/>
        <p:txBody>
          <a:bodyPr/>
          <a:lstStyle/>
          <a:p>
            <a:r>
              <a:rPr lang="en-US" dirty="0"/>
              <a:t>Augmented vectors</a:t>
            </a:r>
          </a:p>
        </p:txBody>
      </p:sp>
      <p:sp>
        <p:nvSpPr>
          <p:cNvPr id="3" name="Content Placeholder 2">
            <a:extLst>
              <a:ext uri="{FF2B5EF4-FFF2-40B4-BE49-F238E27FC236}">
                <a16:creationId xmlns:a16="http://schemas.microsoft.com/office/drawing/2014/main" id="{EBE27228-C96E-46F0-A23A-456D1119AC19}"/>
              </a:ext>
            </a:extLst>
          </p:cNvPr>
          <p:cNvSpPr>
            <a:spLocks noGrp="1"/>
          </p:cNvSpPr>
          <p:nvPr>
            <p:ph idx="1"/>
          </p:nvPr>
        </p:nvSpPr>
        <p:spPr/>
        <p:txBody>
          <a:bodyPr/>
          <a:lstStyle/>
          <a:p>
            <a:pPr marL="341313" indent="-341313">
              <a:buSzPct val="120000"/>
              <a:buFont typeface="Arial" panose="020B0604020202020204" pitchFamily="34" charset="0"/>
              <a:buChar char="•"/>
            </a:pPr>
            <a:r>
              <a:rPr lang="en-US" sz="2400" dirty="0"/>
              <a:t>Factors are built on top of integer vectors.</a:t>
            </a:r>
          </a:p>
          <a:p>
            <a:pPr marL="341313" indent="-341313">
              <a:buSzPct val="120000"/>
              <a:buFont typeface="Arial" panose="020B0604020202020204" pitchFamily="34" charset="0"/>
              <a:buChar char="•"/>
            </a:pPr>
            <a:r>
              <a:rPr lang="en-US" sz="2400" dirty="0"/>
              <a:t>Dates and date-times are built on top of numeric vectors.</a:t>
            </a:r>
          </a:p>
          <a:p>
            <a:pPr marL="341313" indent="-341313">
              <a:buSzPct val="120000"/>
              <a:buFont typeface="Arial" panose="020B0604020202020204" pitchFamily="34" charset="0"/>
              <a:buChar char="•"/>
            </a:pPr>
            <a:r>
              <a:rPr lang="en-US" sz="2400" dirty="0"/>
              <a:t>Data frames and </a:t>
            </a:r>
            <a:r>
              <a:rPr lang="en-US" sz="2400" dirty="0" err="1"/>
              <a:t>tibbles</a:t>
            </a:r>
            <a:r>
              <a:rPr lang="en-US" sz="2400" dirty="0"/>
              <a:t> are built on top of lists.</a:t>
            </a:r>
          </a:p>
          <a:p>
            <a:pPr marL="341313" indent="-341313">
              <a:buSzPct val="120000"/>
              <a:buFont typeface="Arial" panose="020B0604020202020204" pitchFamily="34" charset="0"/>
              <a:buChar char="•"/>
            </a:pPr>
            <a:endParaRPr lang="en-US" dirty="0"/>
          </a:p>
        </p:txBody>
      </p:sp>
    </p:spTree>
    <p:extLst>
      <p:ext uri="{BB962C8B-B14F-4D97-AF65-F5344CB8AC3E}">
        <p14:creationId xmlns:p14="http://schemas.microsoft.com/office/powerpoint/2010/main" val="1074094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4CE1-E645-44A9-B2DB-2B796993B73A}"/>
              </a:ext>
            </a:extLst>
          </p:cNvPr>
          <p:cNvSpPr>
            <a:spLocks noGrp="1"/>
          </p:cNvSpPr>
          <p:nvPr>
            <p:ph type="title"/>
          </p:nvPr>
        </p:nvSpPr>
        <p:spPr/>
        <p:txBody>
          <a:bodyPr/>
          <a:lstStyle/>
          <a:p>
            <a:r>
              <a:rPr lang="en-US" dirty="0"/>
              <a:t>X[1]</a:t>
            </a:r>
          </a:p>
        </p:txBody>
      </p:sp>
      <p:pic>
        <p:nvPicPr>
          <p:cNvPr id="35844" name="Picture 4">
            <a:extLst>
              <a:ext uri="{FF2B5EF4-FFF2-40B4-BE49-F238E27FC236}">
                <a16:creationId xmlns:a16="http://schemas.microsoft.com/office/drawing/2014/main" id="{E9DA5F29-2DDC-4AD5-BC3F-5307305DB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408" y="1618488"/>
            <a:ext cx="3694341" cy="5239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24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11CE-664C-41C3-B5B3-DE1A3BC189D9}"/>
              </a:ext>
            </a:extLst>
          </p:cNvPr>
          <p:cNvSpPr>
            <a:spLocks noGrp="1"/>
          </p:cNvSpPr>
          <p:nvPr>
            <p:ph type="title"/>
          </p:nvPr>
        </p:nvSpPr>
        <p:spPr/>
        <p:txBody>
          <a:bodyPr/>
          <a:lstStyle/>
          <a:p>
            <a:r>
              <a:rPr lang="en-US" dirty="0"/>
              <a:t>x[[1]]</a:t>
            </a:r>
          </a:p>
        </p:txBody>
      </p:sp>
      <p:pic>
        <p:nvPicPr>
          <p:cNvPr id="36866" name="Picture 2">
            <a:extLst>
              <a:ext uri="{FF2B5EF4-FFF2-40B4-BE49-F238E27FC236}">
                <a16:creationId xmlns:a16="http://schemas.microsoft.com/office/drawing/2014/main" id="{ECE5F5BA-5C66-4EEC-ACFC-BF6687D06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1857647"/>
            <a:ext cx="72199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762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FA88-4F74-473E-B41C-CEB1D61DDD71}"/>
              </a:ext>
            </a:extLst>
          </p:cNvPr>
          <p:cNvSpPr>
            <a:spLocks noGrp="1"/>
          </p:cNvSpPr>
          <p:nvPr>
            <p:ph type="title"/>
          </p:nvPr>
        </p:nvSpPr>
        <p:spPr/>
        <p:txBody>
          <a:bodyPr/>
          <a:lstStyle/>
          <a:p>
            <a:r>
              <a:rPr lang="en-US" dirty="0"/>
              <a:t>x[[1]][[1]]</a:t>
            </a:r>
          </a:p>
        </p:txBody>
      </p:sp>
      <p:pic>
        <p:nvPicPr>
          <p:cNvPr id="37890" name="Picture 2">
            <a:extLst>
              <a:ext uri="{FF2B5EF4-FFF2-40B4-BE49-F238E27FC236}">
                <a16:creationId xmlns:a16="http://schemas.microsoft.com/office/drawing/2014/main" id="{A53E6478-5823-44BC-809A-447252ACD6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25" y="1849698"/>
            <a:ext cx="63817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28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A3095100-EE80-4AF8-8966-AF48A6CD684B}"/>
              </a:ext>
            </a:extLst>
          </p:cNvPr>
          <p:cNvPicPr>
            <a:picLocks noChangeAspect="1"/>
          </p:cNvPicPr>
          <p:nvPr/>
        </p:nvPicPr>
        <p:blipFill>
          <a:blip r:embed="rId3"/>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62995BC-E321-42AD-9E9A-792DA0026217}"/>
              </a:ext>
            </a:extLst>
          </p:cNvPr>
          <p:cNvSpPr/>
          <p:nvPr/>
        </p:nvSpPr>
        <p:spPr>
          <a:xfrm>
            <a:off x="1" y="1"/>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3105B4F4-50A1-476E-BF65-93B384E2FAFF}"/>
              </a:ext>
            </a:extLst>
          </p:cNvPr>
          <p:cNvSpPr txBox="1">
            <a:spLocks/>
          </p:cNvSpPr>
          <p:nvPr/>
        </p:nvSpPr>
        <p:spPr>
          <a:xfrm>
            <a:off x="1235964" y="5358383"/>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recursive vectors (lists)</a:t>
            </a:r>
          </a:p>
        </p:txBody>
      </p:sp>
    </p:spTree>
    <p:extLst>
      <p:ext uri="{BB962C8B-B14F-4D97-AF65-F5344CB8AC3E}">
        <p14:creationId xmlns:p14="http://schemas.microsoft.com/office/powerpoint/2010/main" val="1475495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E189-361E-4046-9CD4-6D636A52CC92}"/>
              </a:ext>
            </a:extLst>
          </p:cNvPr>
          <p:cNvSpPr>
            <a:spLocks noGrp="1"/>
          </p:cNvSpPr>
          <p:nvPr>
            <p:ph type="title"/>
          </p:nvPr>
        </p:nvSpPr>
        <p:spPr/>
        <p:txBody>
          <a:bodyPr/>
          <a:lstStyle/>
          <a:p>
            <a:r>
              <a:rPr lang="en-US" dirty="0"/>
              <a:t>Attributes</a:t>
            </a:r>
          </a:p>
        </p:txBody>
      </p:sp>
      <p:sp>
        <p:nvSpPr>
          <p:cNvPr id="4" name="Rectangle 1">
            <a:extLst>
              <a:ext uri="{FF2B5EF4-FFF2-40B4-BE49-F238E27FC236}">
                <a16:creationId xmlns:a16="http://schemas.microsoft.com/office/drawing/2014/main" id="{BED0969D-137B-4BE0-92C9-99468D22B4F1}"/>
              </a:ext>
            </a:extLst>
          </p:cNvPr>
          <p:cNvSpPr>
            <a:spLocks noGrp="1" noChangeArrowheads="1"/>
          </p:cNvSpPr>
          <p:nvPr>
            <p:ph idx="1"/>
          </p:nvPr>
        </p:nvSpPr>
        <p:spPr bwMode="auto">
          <a:xfrm>
            <a:off x="1024128" y="2084832"/>
            <a:ext cx="9720072"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attr</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"greeting"</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NULL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attr</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"greeting"</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"Hi!"</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attr</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"farewell"</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"Bye!"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attributes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$greeting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"Hi!"</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$farewell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"Bye!"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5746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5800-A1C4-4A9A-B02D-594350998884}"/>
              </a:ext>
            </a:extLst>
          </p:cNvPr>
          <p:cNvSpPr>
            <a:spLocks noGrp="1"/>
          </p:cNvSpPr>
          <p:nvPr>
            <p:ph type="title"/>
          </p:nvPr>
        </p:nvSpPr>
        <p:spPr/>
        <p:txBody>
          <a:bodyPr/>
          <a:lstStyle/>
          <a:p>
            <a:r>
              <a:rPr lang="en-US" dirty="0"/>
              <a:t>Attributes</a:t>
            </a:r>
          </a:p>
        </p:txBody>
      </p:sp>
      <p:sp>
        <p:nvSpPr>
          <p:cNvPr id="3" name="Content Placeholder 2">
            <a:extLst>
              <a:ext uri="{FF2B5EF4-FFF2-40B4-BE49-F238E27FC236}">
                <a16:creationId xmlns:a16="http://schemas.microsoft.com/office/drawing/2014/main" id="{1256A694-9A99-40BC-AAA8-639598032A22}"/>
              </a:ext>
            </a:extLst>
          </p:cNvPr>
          <p:cNvSpPr>
            <a:spLocks noGrp="1"/>
          </p:cNvSpPr>
          <p:nvPr>
            <p:ph idx="1"/>
          </p:nvPr>
        </p:nvSpPr>
        <p:spPr/>
        <p:txBody>
          <a:bodyPr>
            <a:normAutofit/>
          </a:bodyPr>
          <a:lstStyle/>
          <a:p>
            <a:pPr marL="392113" indent="-392113">
              <a:buFont typeface="Arial" panose="020B0604020202020204" pitchFamily="34" charset="0"/>
              <a:buChar char="•"/>
            </a:pPr>
            <a:r>
              <a:rPr lang="en-US" sz="2800" b="1" dirty="0">
                <a:solidFill>
                  <a:schemeClr val="accent2"/>
                </a:solidFill>
              </a:rPr>
              <a:t>Names</a:t>
            </a:r>
            <a:r>
              <a:rPr lang="en-US" sz="2800" dirty="0"/>
              <a:t> name the elements of a vector.</a:t>
            </a:r>
          </a:p>
          <a:p>
            <a:pPr marL="392113" indent="-392113">
              <a:buFont typeface="Arial" panose="020B0604020202020204" pitchFamily="34" charset="0"/>
              <a:buChar char="•"/>
            </a:pPr>
            <a:r>
              <a:rPr lang="en-US" sz="2800" b="1" dirty="0">
                <a:solidFill>
                  <a:schemeClr val="accent2"/>
                </a:solidFill>
              </a:rPr>
              <a:t>Dimensions</a:t>
            </a:r>
            <a:r>
              <a:rPr lang="en-US" sz="2800" dirty="0"/>
              <a:t> (dims, for short) make a vector behave like a matrix or array.</a:t>
            </a:r>
          </a:p>
          <a:p>
            <a:pPr marL="392113" indent="-392113">
              <a:buFont typeface="Arial" panose="020B0604020202020204" pitchFamily="34" charset="0"/>
              <a:buChar char="•"/>
            </a:pPr>
            <a:r>
              <a:rPr lang="en-US" sz="2800" b="1" dirty="0">
                <a:solidFill>
                  <a:schemeClr val="accent2"/>
                </a:solidFill>
              </a:rPr>
              <a:t>Class</a:t>
            </a:r>
            <a:r>
              <a:rPr lang="en-US" sz="2800" dirty="0"/>
              <a:t> is used to implement the S3 object oriented system</a:t>
            </a:r>
            <a:endParaRPr lang="en-US" sz="2400" dirty="0"/>
          </a:p>
        </p:txBody>
      </p:sp>
      <p:sp>
        <p:nvSpPr>
          <p:cNvPr id="4" name="Rectangle 3">
            <a:extLst>
              <a:ext uri="{FF2B5EF4-FFF2-40B4-BE49-F238E27FC236}">
                <a16:creationId xmlns:a16="http://schemas.microsoft.com/office/drawing/2014/main" id="{824286E5-6711-427C-8DEE-33C272F6494D}"/>
              </a:ext>
            </a:extLst>
          </p:cNvPr>
          <p:cNvSpPr/>
          <p:nvPr/>
        </p:nvSpPr>
        <p:spPr>
          <a:xfrm>
            <a:off x="6096000" y="5811119"/>
            <a:ext cx="5870325" cy="461665"/>
          </a:xfrm>
          <a:prstGeom prst="rect">
            <a:avLst/>
          </a:prstGeom>
        </p:spPr>
        <p:txBody>
          <a:bodyPr wrap="none">
            <a:spAutoFit/>
          </a:bodyPr>
          <a:lstStyle/>
          <a:p>
            <a:r>
              <a:rPr lang="en-US" sz="2400" dirty="0">
                <a:hlinkClick r:id="rId3"/>
              </a:rPr>
              <a:t>http://adv-r.had.co.nz/OO-essentials.html#s3</a:t>
            </a:r>
            <a:r>
              <a:rPr lang="en-US" sz="2400" dirty="0"/>
              <a:t>.</a:t>
            </a:r>
          </a:p>
        </p:txBody>
      </p:sp>
    </p:spTree>
    <p:extLst>
      <p:ext uri="{BB962C8B-B14F-4D97-AF65-F5344CB8AC3E}">
        <p14:creationId xmlns:p14="http://schemas.microsoft.com/office/powerpoint/2010/main" val="3866703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A944-4493-4701-A17F-BB28B5D57C9E}"/>
              </a:ext>
            </a:extLst>
          </p:cNvPr>
          <p:cNvSpPr>
            <a:spLocks noGrp="1"/>
          </p:cNvSpPr>
          <p:nvPr>
            <p:ph type="title"/>
          </p:nvPr>
        </p:nvSpPr>
        <p:spPr/>
        <p:txBody>
          <a:bodyPr/>
          <a:lstStyle/>
          <a:p>
            <a:r>
              <a:rPr lang="en-US" dirty="0"/>
              <a:t>Attributes</a:t>
            </a:r>
          </a:p>
        </p:txBody>
      </p:sp>
      <p:sp>
        <p:nvSpPr>
          <p:cNvPr id="4" name="Rectangle 1">
            <a:extLst>
              <a:ext uri="{FF2B5EF4-FFF2-40B4-BE49-F238E27FC236}">
                <a16:creationId xmlns:a16="http://schemas.microsoft.com/office/drawing/2014/main" id="{AEF301A5-8DC2-4441-9782-9EBF8147A43A}"/>
              </a:ext>
            </a:extLst>
          </p:cNvPr>
          <p:cNvSpPr>
            <a:spLocks noGrp="1" noChangeArrowheads="1"/>
          </p:cNvSpPr>
          <p:nvPr>
            <p:ph idx="1"/>
          </p:nvPr>
        </p:nvSpPr>
        <p:spPr bwMode="auto">
          <a:xfrm>
            <a:off x="1024127" y="2084832"/>
            <a:ext cx="9720071"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as.Date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function (x,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r>
              <a:rPr kumimoji="0" lang="en-US" altLang="en-US" sz="2400" b="0" i="1" u="none" strike="noStrike" cap="none" normalizeH="0" baseline="0" dirty="0" err="1">
                <a:ln>
                  <a:noFill/>
                </a:ln>
                <a:solidFill>
                  <a:srgbClr val="60A0B0"/>
                </a:solidFill>
                <a:effectLst/>
                <a:latin typeface="Consolas" panose="020B0609020204030204" pitchFamily="49" charset="0"/>
              </a:rPr>
              <a:t>UseMethod</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1" u="none" strike="noStrike" cap="none" normalizeH="0" baseline="0" dirty="0" err="1">
                <a:ln>
                  <a:noFill/>
                </a:ln>
                <a:solidFill>
                  <a:srgbClr val="60A0B0"/>
                </a:solidFill>
                <a:effectLst/>
                <a:latin typeface="Consolas" panose="020B0609020204030204" pitchFamily="49" charset="0"/>
              </a:rPr>
              <a:t>as.Date</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&lt;bytecode: 0x42f6968&gt;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&lt;environment: </a:t>
            </a:r>
            <a:r>
              <a:rPr kumimoji="0" lang="en-US" altLang="en-US" sz="2400" b="0" i="1" u="none" strike="noStrike" cap="none" normalizeH="0" baseline="0" dirty="0" err="1">
                <a:ln>
                  <a:noFill/>
                </a:ln>
                <a:solidFill>
                  <a:srgbClr val="60A0B0"/>
                </a:solidFill>
                <a:effectLst/>
                <a:latin typeface="Consolas" panose="020B0609020204030204" pitchFamily="49" charset="0"/>
              </a:rPr>
              <a:t>namespace:base</a:t>
            </a:r>
            <a:r>
              <a:rPr kumimoji="0" lang="en-US" altLang="en-US" sz="2400" b="0" i="1" u="none" strike="noStrike" cap="none" normalizeH="0" baseline="0" dirty="0">
                <a:ln>
                  <a:noFill/>
                </a:ln>
                <a:solidFill>
                  <a:srgbClr val="60A0B0"/>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7579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2AEA-7DFD-41E9-A47D-AEE47D042A6D}"/>
              </a:ext>
            </a:extLst>
          </p:cNvPr>
          <p:cNvSpPr>
            <a:spLocks noGrp="1"/>
          </p:cNvSpPr>
          <p:nvPr>
            <p:ph type="title"/>
          </p:nvPr>
        </p:nvSpPr>
        <p:spPr/>
        <p:txBody>
          <a:bodyPr/>
          <a:lstStyle/>
          <a:p>
            <a:r>
              <a:rPr lang="en-US" dirty="0"/>
              <a:t>Methods()</a:t>
            </a:r>
          </a:p>
        </p:txBody>
      </p:sp>
      <p:sp>
        <p:nvSpPr>
          <p:cNvPr id="4" name="Rectangle 1">
            <a:extLst>
              <a:ext uri="{FF2B5EF4-FFF2-40B4-BE49-F238E27FC236}">
                <a16:creationId xmlns:a16="http://schemas.microsoft.com/office/drawing/2014/main" id="{86ACF819-ACCF-4D6B-AE68-FC20A94D0717}"/>
              </a:ext>
            </a:extLst>
          </p:cNvPr>
          <p:cNvSpPr>
            <a:spLocks noGrp="1" noChangeArrowheads="1"/>
          </p:cNvSpPr>
          <p:nvPr>
            <p:ph idx="1"/>
          </p:nvPr>
        </p:nvSpPr>
        <p:spPr bwMode="auto">
          <a:xfrm>
            <a:off x="1024128" y="2505670"/>
            <a:ext cx="972007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methods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as.Date</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as.Date.character</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as.Date.default</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as.Date.factor</a:t>
            </a:r>
            <a:r>
              <a:rPr kumimoji="0" lang="en-US" altLang="en-US" sz="2400" b="0" i="1" u="none" strike="noStrike" cap="none" normalizeH="0" baseline="0" dirty="0">
                <a:ln>
                  <a:noFill/>
                </a:ln>
                <a:solidFill>
                  <a:srgbClr val="60A0B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[4] </a:t>
            </a:r>
            <a:r>
              <a:rPr kumimoji="0" lang="en-US" altLang="en-US" sz="2400" b="0" i="1" u="none" strike="noStrike" cap="none" normalizeH="0" baseline="0" dirty="0" err="1">
                <a:ln>
                  <a:noFill/>
                </a:ln>
                <a:solidFill>
                  <a:srgbClr val="60A0B0"/>
                </a:solidFill>
                <a:effectLst/>
                <a:latin typeface="Consolas" panose="020B0609020204030204" pitchFamily="49" charset="0"/>
              </a:rPr>
              <a:t>as.Date.numeric</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as.Date.POSIXct</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as.Date.POSIXlt</a:t>
            </a:r>
            <a:r>
              <a:rPr kumimoji="0" lang="en-US" altLang="en-US" sz="2400" b="0" i="1" u="none" strike="noStrike" cap="none" normalizeH="0" baseline="0" dirty="0">
                <a:ln>
                  <a:noFill/>
                </a:ln>
                <a:solidFill>
                  <a:srgbClr val="60A0B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[7] </a:t>
            </a:r>
            <a:r>
              <a:rPr kumimoji="0" lang="en-US" altLang="en-US" sz="2400" b="0" i="1" u="none" strike="noStrike" cap="none" normalizeH="0" baseline="0" dirty="0" err="1">
                <a:ln>
                  <a:noFill/>
                </a:ln>
                <a:solidFill>
                  <a:srgbClr val="60A0B0"/>
                </a:solidFill>
                <a:effectLst/>
                <a:latin typeface="Consolas" panose="020B0609020204030204" pitchFamily="49" charset="0"/>
              </a:rPr>
              <a:t>as.Date.vctrs_sclr</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as.Date.vctrs_vctr</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see '?methods' for accessing help and source code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769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7213B63-2489-4D32-B1E4-07BC4417E1CC}"/>
              </a:ext>
            </a:extLst>
          </p:cNvPr>
          <p:cNvSpPr>
            <a:spLocks noGrp="1" noChangeArrowheads="1"/>
          </p:cNvSpPr>
          <p:nvPr>
            <p:ph idx="4294967295"/>
          </p:nvPr>
        </p:nvSpPr>
        <p:spPr bwMode="auto">
          <a:xfrm>
            <a:off x="1228725" y="350837"/>
            <a:ext cx="9734550" cy="6156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020"/>
                </a:solidFill>
                <a:effectLst/>
                <a:latin typeface="Consolas" panose="020B0609020204030204" pitchFamily="49" charset="0"/>
              </a:rPr>
              <a:t>getS3method</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a:t>
            </a:r>
            <a:r>
              <a:rPr kumimoji="0" lang="en-US" altLang="en-US" sz="2000" b="0" i="0" u="none" strike="noStrike" cap="none" normalizeH="0" baseline="0" dirty="0" err="1">
                <a:ln>
                  <a:noFill/>
                </a:ln>
                <a:solidFill>
                  <a:srgbClr val="4070A0"/>
                </a:solidFill>
                <a:effectLst/>
                <a:latin typeface="Consolas" panose="020B0609020204030204" pitchFamily="49" charset="0"/>
              </a:rPr>
              <a:t>as.Date</a:t>
            </a:r>
            <a:r>
              <a:rPr kumimoji="0" lang="en-US" altLang="en-US" sz="2000" b="0" i="0" u="none" strike="noStrike" cap="none" normalizeH="0" baseline="0" dirty="0">
                <a:ln>
                  <a:noFill/>
                </a:ln>
                <a:solidFill>
                  <a:srgbClr val="4070A0"/>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"default"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function (x, ...) #&gt;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if (inherits(x, "Date"))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x</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else if (</a:t>
            </a:r>
            <a:r>
              <a:rPr kumimoji="0" lang="en-US" altLang="en-US" sz="2000" b="0" i="1" u="none" strike="noStrike" cap="none" normalizeH="0" baseline="0" dirty="0" err="1">
                <a:ln>
                  <a:noFill/>
                </a:ln>
                <a:solidFill>
                  <a:srgbClr val="60A0B0"/>
                </a:solidFill>
                <a:effectLst/>
                <a:latin typeface="Consolas" panose="020B0609020204030204" pitchFamily="49" charset="0"/>
              </a:rPr>
              <a:t>is.logical</a:t>
            </a:r>
            <a:r>
              <a:rPr kumimoji="0" lang="en-US" altLang="en-US" sz="2000" b="0" i="1" u="none" strike="noStrike" cap="none" normalizeH="0" baseline="0" dirty="0">
                <a:ln>
                  <a:noFill/>
                </a:ln>
                <a:solidFill>
                  <a:srgbClr val="60A0B0"/>
                </a:solidFill>
                <a:effectLst/>
                <a:latin typeface="Consolas" panose="020B0609020204030204" pitchFamily="49" charset="0"/>
              </a:rPr>
              <a:t>(x) &amp;&amp; all(is.na(x)))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.Date(</a:t>
            </a:r>
            <a:r>
              <a:rPr kumimoji="0" lang="en-US" altLang="en-US" sz="2000" b="0" i="1" u="none" strike="noStrike" cap="none" normalizeH="0" baseline="0" dirty="0" err="1">
                <a:ln>
                  <a:noFill/>
                </a:ln>
                <a:solidFill>
                  <a:srgbClr val="60A0B0"/>
                </a:solidFill>
                <a:effectLst/>
                <a:latin typeface="Consolas" panose="020B0609020204030204" pitchFamily="49" charset="0"/>
              </a:rPr>
              <a:t>as.numeric</a:t>
            </a:r>
            <a:r>
              <a:rPr kumimoji="0" lang="en-US" altLang="en-US" sz="2000" b="0" i="1" u="none" strike="noStrike" cap="none" normalizeH="0" baseline="0" dirty="0">
                <a:ln>
                  <a:noFill/>
                </a:ln>
                <a:solidFill>
                  <a:srgbClr val="60A0B0"/>
                </a:solidFill>
                <a:effectLst/>
                <a:latin typeface="Consolas" panose="020B0609020204030204" pitchFamily="49" charset="0"/>
              </a:rPr>
              <a:t>(x))</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else stop(</a:t>
            </a:r>
            <a:r>
              <a:rPr kumimoji="0" lang="en-US" altLang="en-US" sz="2000" b="0" i="1" u="none" strike="noStrike" cap="none" normalizeH="0" baseline="0" dirty="0" err="1">
                <a:ln>
                  <a:noFill/>
                </a:ln>
                <a:solidFill>
                  <a:srgbClr val="60A0B0"/>
                </a:solidFill>
                <a:effectLst/>
                <a:latin typeface="Consolas" panose="020B0609020204030204" pitchFamily="49" charset="0"/>
              </a:rPr>
              <a:t>gettextf</a:t>
            </a:r>
            <a:r>
              <a:rPr kumimoji="0" lang="en-US" altLang="en-US" sz="2000" b="0" i="1" u="none" strike="noStrike" cap="none" normalizeH="0" baseline="0" dirty="0">
                <a:ln>
                  <a:noFill/>
                </a:ln>
                <a:solidFill>
                  <a:srgbClr val="60A0B0"/>
                </a:solidFill>
                <a:effectLst/>
                <a:latin typeface="Consolas" panose="020B0609020204030204" pitchFamily="49" charset="0"/>
              </a:rPr>
              <a:t>("do not know how to convert '%s' to class %s",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1" u="none" strike="noStrike" cap="none" normalizeH="0" baseline="0" dirty="0" err="1">
                <a:ln>
                  <a:noFill/>
                </a:ln>
                <a:solidFill>
                  <a:srgbClr val="60A0B0"/>
                </a:solidFill>
                <a:effectLst/>
                <a:latin typeface="Consolas" panose="020B0609020204030204" pitchFamily="49" charset="0"/>
              </a:rPr>
              <a:t>deparse</a:t>
            </a:r>
            <a:r>
              <a:rPr kumimoji="0" lang="en-US" altLang="en-US" sz="2000" b="0" i="1" u="none" strike="noStrike" cap="none" normalizeH="0" baseline="0" dirty="0">
                <a:ln>
                  <a:noFill/>
                </a:ln>
                <a:solidFill>
                  <a:srgbClr val="60A0B0"/>
                </a:solidFill>
                <a:effectLst/>
                <a:latin typeface="Consolas" panose="020B0609020204030204" pitchFamily="49" charset="0"/>
              </a:rPr>
              <a:t>(substitute(x)), </a:t>
            </a:r>
            <a:r>
              <a:rPr kumimoji="0" lang="en-US" altLang="en-US" sz="2000" b="0" i="1" u="none" strike="noStrike" cap="none" normalizeH="0" baseline="0" dirty="0" err="1">
                <a:ln>
                  <a:noFill/>
                </a:ln>
                <a:solidFill>
                  <a:srgbClr val="60A0B0"/>
                </a:solidFill>
                <a:effectLst/>
                <a:latin typeface="Consolas" panose="020B0609020204030204" pitchFamily="49" charset="0"/>
              </a:rPr>
              <a:t>dQuote</a:t>
            </a:r>
            <a:r>
              <a:rPr kumimoji="0" lang="en-US" altLang="en-US" sz="2000" b="0" i="1" u="none" strike="noStrike" cap="none" normalizeH="0" baseline="0" dirty="0">
                <a:ln>
                  <a:noFill/>
                </a:ln>
                <a:solidFill>
                  <a:srgbClr val="60A0B0"/>
                </a:solidFill>
                <a:effectLst/>
                <a:latin typeface="Consolas" panose="020B0609020204030204" pitchFamily="49" charset="0"/>
              </a:rPr>
              <a:t>("Date")), domain = NA)</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&lt;bytecode: 0x4f30d48&gt;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&lt;environment: </a:t>
            </a:r>
            <a:r>
              <a:rPr kumimoji="0" lang="en-US" altLang="en-US" sz="2000" b="0" i="1" u="none" strike="noStrike" cap="none" normalizeH="0" baseline="0" dirty="0" err="1">
                <a:ln>
                  <a:noFill/>
                </a:ln>
                <a:solidFill>
                  <a:srgbClr val="60A0B0"/>
                </a:solidFill>
                <a:effectLst/>
                <a:latin typeface="Consolas" panose="020B0609020204030204" pitchFamily="49" charset="0"/>
              </a:rPr>
              <a:t>namespace:base</a:t>
            </a:r>
            <a:r>
              <a:rPr kumimoji="0" lang="en-US" altLang="en-US" sz="2000" b="0" i="1" u="none" strike="noStrike" cap="none" normalizeH="0" baseline="0" dirty="0">
                <a:ln>
                  <a:noFill/>
                </a:ln>
                <a:solidFill>
                  <a:srgbClr val="60A0B0"/>
                </a:solidFill>
                <a:effectLst/>
                <a:latin typeface="Consolas" panose="020B0609020204030204" pitchFamily="49" charset="0"/>
              </a:rPr>
              <a:t>&gt;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020"/>
                </a:solidFill>
                <a:effectLst/>
                <a:latin typeface="Consolas" panose="020B0609020204030204" pitchFamily="49" charset="0"/>
              </a:rPr>
              <a:t>getS3method</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a:t>
            </a:r>
            <a:r>
              <a:rPr kumimoji="0" lang="en-US" altLang="en-US" sz="2000" b="0" i="0" u="none" strike="noStrike" cap="none" normalizeH="0" baseline="0" dirty="0" err="1">
                <a:ln>
                  <a:noFill/>
                </a:ln>
                <a:solidFill>
                  <a:srgbClr val="4070A0"/>
                </a:solidFill>
                <a:effectLst/>
                <a:latin typeface="Consolas" panose="020B0609020204030204" pitchFamily="49" charset="0"/>
              </a:rPr>
              <a:t>as.Date</a:t>
            </a:r>
            <a:r>
              <a:rPr kumimoji="0" lang="en-US" altLang="en-US" sz="2000" b="0" i="0" u="none" strike="noStrike" cap="none" normalizeH="0" baseline="0" dirty="0">
                <a:ln>
                  <a:noFill/>
                </a:ln>
                <a:solidFill>
                  <a:srgbClr val="4070A0"/>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"numeric"</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function (x, origin,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if (missing(origin))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stop("'origin' must be supplied")</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1" u="none" strike="noStrike" cap="none" normalizeH="0" baseline="0" dirty="0" err="1">
                <a:ln>
                  <a:noFill/>
                </a:ln>
                <a:solidFill>
                  <a:srgbClr val="60A0B0"/>
                </a:solidFill>
                <a:effectLst/>
                <a:latin typeface="Consolas" panose="020B0609020204030204" pitchFamily="49" charset="0"/>
              </a:rPr>
              <a:t>as.Date</a:t>
            </a:r>
            <a:r>
              <a:rPr kumimoji="0" lang="en-US" altLang="en-US" sz="2000" b="0" i="1" u="none" strike="noStrike" cap="none" normalizeH="0" baseline="0" dirty="0">
                <a:ln>
                  <a:noFill/>
                </a:ln>
                <a:solidFill>
                  <a:srgbClr val="60A0B0"/>
                </a:solidFill>
                <a:effectLst/>
                <a:latin typeface="Consolas" panose="020B0609020204030204" pitchFamily="49" charset="0"/>
              </a:rPr>
              <a:t>(origin, ...) + x</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&lt;bytecode: 0x84fa058&gt;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&lt;environment: </a:t>
            </a:r>
            <a:r>
              <a:rPr kumimoji="0" lang="en-US" altLang="en-US" sz="2000" b="0" i="1" u="none" strike="noStrike" cap="none" normalizeH="0" baseline="0" dirty="0" err="1">
                <a:ln>
                  <a:noFill/>
                </a:ln>
                <a:solidFill>
                  <a:srgbClr val="60A0B0"/>
                </a:solidFill>
                <a:effectLst/>
                <a:latin typeface="Consolas" panose="020B0609020204030204" pitchFamily="49" charset="0"/>
              </a:rPr>
              <a:t>namespace:base</a:t>
            </a:r>
            <a:r>
              <a:rPr kumimoji="0" lang="en-US" altLang="en-US" sz="2000" b="0" i="1" u="none" strike="noStrike" cap="none" normalizeH="0" baseline="0" dirty="0">
                <a:ln>
                  <a:noFill/>
                </a:ln>
                <a:solidFill>
                  <a:srgbClr val="60A0B0"/>
                </a:solidFill>
                <a:effectLst/>
                <a:latin typeface="Consolas" panose="020B0609020204030204" pitchFamily="49" charset="0"/>
              </a:rPr>
              <a:t>&gt;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2411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2F80-2B20-4803-A30D-E0CFA52AA873}"/>
              </a:ext>
            </a:extLst>
          </p:cNvPr>
          <p:cNvSpPr>
            <a:spLocks noGrp="1"/>
          </p:cNvSpPr>
          <p:nvPr>
            <p:ph type="title"/>
          </p:nvPr>
        </p:nvSpPr>
        <p:spPr/>
        <p:txBody>
          <a:bodyPr/>
          <a:lstStyle/>
          <a:p>
            <a:r>
              <a:rPr lang="en-US" dirty="0"/>
              <a:t>Augmented vectors</a:t>
            </a:r>
          </a:p>
        </p:txBody>
      </p:sp>
      <p:sp>
        <p:nvSpPr>
          <p:cNvPr id="3" name="Content Placeholder 2">
            <a:extLst>
              <a:ext uri="{FF2B5EF4-FFF2-40B4-BE49-F238E27FC236}">
                <a16:creationId xmlns:a16="http://schemas.microsoft.com/office/drawing/2014/main" id="{94FCBAB5-B6DF-4FAE-A705-8CB6076058C5}"/>
              </a:ext>
            </a:extLst>
          </p:cNvPr>
          <p:cNvSpPr>
            <a:spLocks noGrp="1"/>
          </p:cNvSpPr>
          <p:nvPr>
            <p:ph idx="1"/>
          </p:nvPr>
        </p:nvSpPr>
        <p:spPr/>
        <p:txBody>
          <a:bodyPr>
            <a:normAutofit/>
          </a:bodyPr>
          <a:lstStyle/>
          <a:p>
            <a:pPr marL="352425" indent="-352425">
              <a:buSzPct val="120000"/>
              <a:buFont typeface="Arial" panose="020B0604020202020204" pitchFamily="34" charset="0"/>
              <a:buChar char="•"/>
            </a:pPr>
            <a:r>
              <a:rPr lang="en-US" sz="2800" dirty="0"/>
              <a:t>Factors</a:t>
            </a:r>
          </a:p>
          <a:p>
            <a:pPr marL="352425" indent="-352425">
              <a:buSzPct val="120000"/>
              <a:buFont typeface="Arial" panose="020B0604020202020204" pitchFamily="34" charset="0"/>
              <a:buChar char="•"/>
            </a:pPr>
            <a:r>
              <a:rPr lang="en-US" sz="2800" dirty="0"/>
              <a:t>Dates</a:t>
            </a:r>
          </a:p>
          <a:p>
            <a:pPr marL="352425" indent="-352425">
              <a:buSzPct val="120000"/>
              <a:buFont typeface="Arial" panose="020B0604020202020204" pitchFamily="34" charset="0"/>
              <a:buChar char="•"/>
            </a:pPr>
            <a:r>
              <a:rPr lang="en-US" sz="2800" dirty="0"/>
              <a:t>Date-times</a:t>
            </a:r>
          </a:p>
          <a:p>
            <a:pPr marL="352425" indent="-352425">
              <a:buSzPct val="120000"/>
              <a:buFont typeface="Arial" panose="020B0604020202020204" pitchFamily="34" charset="0"/>
              <a:buChar char="•"/>
            </a:pPr>
            <a:r>
              <a:rPr lang="en-US" sz="2800" dirty="0"/>
              <a:t>Tibbles</a:t>
            </a:r>
          </a:p>
          <a:p>
            <a:pPr marL="352425" indent="-352425">
              <a:buSzPct val="120000"/>
              <a:buFont typeface="Arial" panose="020B0604020202020204" pitchFamily="34" charset="0"/>
              <a:buChar char="•"/>
            </a:pPr>
            <a:endParaRPr lang="en-US" sz="2400" dirty="0"/>
          </a:p>
        </p:txBody>
      </p:sp>
    </p:spTree>
    <p:extLst>
      <p:ext uri="{BB962C8B-B14F-4D97-AF65-F5344CB8AC3E}">
        <p14:creationId xmlns:p14="http://schemas.microsoft.com/office/powerpoint/2010/main" val="270954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E6F1-42D8-49EA-9466-1A2964EDA6D7}"/>
              </a:ext>
            </a:extLst>
          </p:cNvPr>
          <p:cNvSpPr>
            <a:spLocks noGrp="1"/>
          </p:cNvSpPr>
          <p:nvPr>
            <p:ph type="title"/>
          </p:nvPr>
        </p:nvSpPr>
        <p:spPr/>
        <p:txBody>
          <a:bodyPr/>
          <a:lstStyle/>
          <a:p>
            <a:r>
              <a:rPr lang="en-US" dirty="0"/>
              <a:t>Important types of atomic vector</a:t>
            </a:r>
          </a:p>
        </p:txBody>
      </p:sp>
      <p:sp>
        <p:nvSpPr>
          <p:cNvPr id="3" name="Content Placeholder 2">
            <a:extLst>
              <a:ext uri="{FF2B5EF4-FFF2-40B4-BE49-F238E27FC236}">
                <a16:creationId xmlns:a16="http://schemas.microsoft.com/office/drawing/2014/main" id="{C4F7ECAE-C1E0-48C4-9953-C10A8743D3B9}"/>
              </a:ext>
            </a:extLst>
          </p:cNvPr>
          <p:cNvSpPr>
            <a:spLocks noGrp="1"/>
          </p:cNvSpPr>
          <p:nvPr>
            <p:ph idx="1"/>
          </p:nvPr>
        </p:nvSpPr>
        <p:spPr/>
        <p:txBody>
          <a:bodyPr>
            <a:normAutofit/>
          </a:bodyPr>
          <a:lstStyle/>
          <a:p>
            <a:pPr marL="0" indent="0">
              <a:buNone/>
            </a:pPr>
            <a:r>
              <a:rPr lang="en-US" sz="2800" dirty="0"/>
              <a:t>The four most important types of atomic vector are</a:t>
            </a:r>
          </a:p>
          <a:p>
            <a:pPr marL="457200" indent="-457200">
              <a:buFont typeface="+mj-lt"/>
              <a:buAutoNum type="arabicPeriod"/>
            </a:pPr>
            <a:r>
              <a:rPr lang="en-US" sz="2800" dirty="0"/>
              <a:t>logical</a:t>
            </a:r>
          </a:p>
          <a:p>
            <a:pPr marL="457200" indent="-457200">
              <a:buFont typeface="+mj-lt"/>
              <a:buAutoNum type="arabicPeriod"/>
            </a:pPr>
            <a:r>
              <a:rPr lang="en-US" sz="2800" dirty="0"/>
              <a:t>integer</a:t>
            </a:r>
          </a:p>
          <a:p>
            <a:pPr marL="457200" indent="-457200">
              <a:buFont typeface="+mj-lt"/>
              <a:buAutoNum type="arabicPeriod"/>
            </a:pPr>
            <a:r>
              <a:rPr lang="en-US" sz="2800" dirty="0"/>
              <a:t>double</a:t>
            </a:r>
          </a:p>
          <a:p>
            <a:pPr marL="457200" indent="-457200">
              <a:buFont typeface="+mj-lt"/>
              <a:buAutoNum type="arabicPeriod"/>
            </a:pPr>
            <a:r>
              <a:rPr lang="en-US" sz="2800" dirty="0"/>
              <a:t>character</a:t>
            </a:r>
            <a:endParaRPr lang="en-US" sz="2400" dirty="0"/>
          </a:p>
        </p:txBody>
      </p:sp>
    </p:spTree>
    <p:extLst>
      <p:ext uri="{BB962C8B-B14F-4D97-AF65-F5344CB8AC3E}">
        <p14:creationId xmlns:p14="http://schemas.microsoft.com/office/powerpoint/2010/main" val="18520692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6E84-C75D-4943-96E8-B0A54ACBB783}"/>
              </a:ext>
            </a:extLst>
          </p:cNvPr>
          <p:cNvSpPr>
            <a:spLocks noGrp="1"/>
          </p:cNvSpPr>
          <p:nvPr>
            <p:ph type="title"/>
          </p:nvPr>
        </p:nvSpPr>
        <p:spPr/>
        <p:txBody>
          <a:bodyPr/>
          <a:lstStyle/>
          <a:p>
            <a:r>
              <a:rPr lang="en-US" dirty="0"/>
              <a:t>Factors</a:t>
            </a:r>
          </a:p>
        </p:txBody>
      </p:sp>
      <p:sp>
        <p:nvSpPr>
          <p:cNvPr id="4" name="Rectangle 1">
            <a:extLst>
              <a:ext uri="{FF2B5EF4-FFF2-40B4-BE49-F238E27FC236}">
                <a16:creationId xmlns:a16="http://schemas.microsoft.com/office/drawing/2014/main" id="{62F46FC5-764B-4A18-A683-1D104E50DF78}"/>
              </a:ext>
            </a:extLst>
          </p:cNvPr>
          <p:cNvSpPr>
            <a:spLocks noGrp="1" noChangeArrowheads="1"/>
          </p:cNvSpPr>
          <p:nvPr>
            <p:ph idx="1"/>
          </p:nvPr>
        </p:nvSpPr>
        <p:spPr bwMode="auto">
          <a:xfrm>
            <a:off x="743573" y="2084832"/>
            <a:ext cx="10704854"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factor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"ab"</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"cd"</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"ab"</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levels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"ab"</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"cd"</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ef</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br>
              <a:rPr kumimoji="0" lang="en-US" altLang="en-US" sz="2400" b="0" i="0" u="none" strike="noStrike" cap="none" normalizeH="0" baseline="0" dirty="0">
                <a:ln>
                  <a:noFill/>
                </a:ln>
                <a:solidFill>
                  <a:srgbClr val="333333"/>
                </a:solidFill>
                <a:effectLst/>
                <a:latin typeface="Consolas" panose="020B0609020204030204" pitchFamily="49" charset="0"/>
              </a:rPr>
            </a:b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"integer"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attributes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$levels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"ab" "cd" "</a:t>
            </a:r>
            <a:r>
              <a:rPr kumimoji="0" lang="en-US" altLang="en-US" sz="2400" b="0" i="1" u="none" strike="noStrike" cap="none" normalizeH="0" baseline="0" dirty="0" err="1">
                <a:ln>
                  <a:noFill/>
                </a:ln>
                <a:solidFill>
                  <a:srgbClr val="60A0B0"/>
                </a:solidFill>
                <a:effectLst/>
                <a:latin typeface="Consolas" panose="020B0609020204030204" pitchFamily="49" charset="0"/>
              </a:rPr>
              <a:t>ef</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$class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"factor"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9712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9EAD-A317-4338-A9A8-8A88410703D4}"/>
              </a:ext>
            </a:extLst>
          </p:cNvPr>
          <p:cNvSpPr>
            <a:spLocks noGrp="1"/>
          </p:cNvSpPr>
          <p:nvPr>
            <p:ph type="title"/>
          </p:nvPr>
        </p:nvSpPr>
        <p:spPr/>
        <p:txBody>
          <a:bodyPr/>
          <a:lstStyle/>
          <a:p>
            <a:r>
              <a:rPr lang="en-US" dirty="0"/>
              <a:t>Dates and date-times</a:t>
            </a:r>
          </a:p>
        </p:txBody>
      </p:sp>
      <p:sp>
        <p:nvSpPr>
          <p:cNvPr id="4" name="Rectangle 1">
            <a:extLst>
              <a:ext uri="{FF2B5EF4-FFF2-40B4-BE49-F238E27FC236}">
                <a16:creationId xmlns:a16="http://schemas.microsoft.com/office/drawing/2014/main" id="{4ACAD95D-76F3-4ACF-BF98-1C4454F10B78}"/>
              </a:ext>
            </a:extLst>
          </p:cNvPr>
          <p:cNvSpPr>
            <a:spLocks noGrp="1" noChangeArrowheads="1"/>
          </p:cNvSpPr>
          <p:nvPr>
            <p:ph idx="1"/>
          </p:nvPr>
        </p:nvSpPr>
        <p:spPr bwMode="auto">
          <a:xfrm>
            <a:off x="1024128" y="2084832"/>
            <a:ext cx="9720072"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as.Date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"1971-01-01"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unclass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365</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"double"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attributes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$class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"Date"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1585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88DE-4C19-45F2-B5F8-A080AF787CFF}"/>
              </a:ext>
            </a:extLst>
          </p:cNvPr>
          <p:cNvSpPr>
            <a:spLocks noGrp="1"/>
          </p:cNvSpPr>
          <p:nvPr>
            <p:ph type="title"/>
          </p:nvPr>
        </p:nvSpPr>
        <p:spPr/>
        <p:txBody>
          <a:bodyPr/>
          <a:lstStyle/>
          <a:p>
            <a:r>
              <a:rPr lang="en-US" dirty="0"/>
              <a:t>Dates and date-times</a:t>
            </a:r>
          </a:p>
        </p:txBody>
      </p:sp>
      <p:sp>
        <p:nvSpPr>
          <p:cNvPr id="4" name="Rectangle 1">
            <a:extLst>
              <a:ext uri="{FF2B5EF4-FFF2-40B4-BE49-F238E27FC236}">
                <a16:creationId xmlns:a16="http://schemas.microsoft.com/office/drawing/2014/main" id="{25895C7E-4AD6-47A1-A6C6-47ED204B6B13}"/>
              </a:ext>
            </a:extLst>
          </p:cNvPr>
          <p:cNvSpPr>
            <a:spLocks noGrp="1" noChangeArrowheads="1"/>
          </p:cNvSpPr>
          <p:nvPr>
            <p:ph idx="1"/>
          </p:nvPr>
        </p:nvSpPr>
        <p:spPr bwMode="auto">
          <a:xfrm>
            <a:off x="1024128" y="1861855"/>
            <a:ext cx="9720072" cy="480131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lubridate</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ymd_hm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"1970-01-01 01:00"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unclass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3600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r>
              <a:rPr kumimoji="0" lang="en-US" altLang="en-US" sz="2400" b="0" i="1" u="none" strike="noStrike" cap="none" normalizeH="0" baseline="0" dirty="0" err="1">
                <a:ln>
                  <a:noFill/>
                </a:ln>
                <a:solidFill>
                  <a:srgbClr val="60A0B0"/>
                </a:solidFill>
                <a:effectLst/>
                <a:latin typeface="Consolas" panose="020B0609020204030204" pitchFamily="49" charset="0"/>
              </a:rPr>
              <a:t>attr</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1" u="none" strike="noStrike" cap="none" normalizeH="0" baseline="0" dirty="0" err="1">
                <a:ln>
                  <a:noFill/>
                </a:ln>
                <a:solidFill>
                  <a:srgbClr val="60A0B0"/>
                </a:solidFill>
                <a:effectLst/>
                <a:latin typeface="Consolas" panose="020B0609020204030204" pitchFamily="49" charset="0"/>
              </a:rPr>
              <a:t>tzone</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"UTC"</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"double"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attributes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$class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POSIXct</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POSIXt</a:t>
            </a:r>
            <a:r>
              <a:rPr kumimoji="0" lang="en-US" altLang="en-US" sz="2400" b="0" i="1" u="none" strike="noStrike" cap="none" normalizeH="0" baseline="0" dirty="0">
                <a:ln>
                  <a:noFill/>
                </a:ln>
                <a:solidFill>
                  <a:srgbClr val="60A0B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r>
              <a:rPr kumimoji="0" lang="en-US" altLang="en-US" sz="2400" b="0" i="1" u="none" strike="noStrike" cap="none" normalizeH="0" baseline="0" dirty="0" err="1">
                <a:ln>
                  <a:noFill/>
                </a:ln>
                <a:solidFill>
                  <a:srgbClr val="60A0B0"/>
                </a:solidFill>
                <a:effectLst/>
                <a:latin typeface="Consolas" panose="020B0609020204030204" pitchFamily="49" charset="0"/>
              </a:rPr>
              <a:t>tzone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"UTC"</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8142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69D2-7C0C-4922-8DE5-3C9D2322A6D6}"/>
              </a:ext>
            </a:extLst>
          </p:cNvPr>
          <p:cNvSpPr>
            <a:spLocks noGrp="1"/>
          </p:cNvSpPr>
          <p:nvPr>
            <p:ph type="title"/>
          </p:nvPr>
        </p:nvSpPr>
        <p:spPr/>
        <p:txBody>
          <a:bodyPr/>
          <a:lstStyle/>
          <a:p>
            <a:r>
              <a:rPr lang="en-US" dirty="0"/>
              <a:t>Dates and date-times</a:t>
            </a:r>
          </a:p>
        </p:txBody>
      </p:sp>
      <p:sp>
        <p:nvSpPr>
          <p:cNvPr id="4" name="Rectangle 1">
            <a:extLst>
              <a:ext uri="{FF2B5EF4-FFF2-40B4-BE49-F238E27FC236}">
                <a16:creationId xmlns:a16="http://schemas.microsoft.com/office/drawing/2014/main" id="{A99F6C50-A646-4E2C-90E6-BEC0D0CB4BB9}"/>
              </a:ext>
            </a:extLst>
          </p:cNvPr>
          <p:cNvSpPr>
            <a:spLocks noGrp="1" noChangeArrowheads="1"/>
          </p:cNvSpPr>
          <p:nvPr>
            <p:ph idx="1"/>
          </p:nvPr>
        </p:nvSpPr>
        <p:spPr bwMode="auto">
          <a:xfrm>
            <a:off x="1024128" y="2084832"/>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attr</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tzone</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"US/Pacific"</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"1969-12-31 17:00:00 PST"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attr</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tzone</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"US/Eastern"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"1969-12-31 20:00:00 EST"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6983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678A-4A86-41CC-BEE3-035EE77D81BE}"/>
              </a:ext>
            </a:extLst>
          </p:cNvPr>
          <p:cNvSpPr>
            <a:spLocks noGrp="1"/>
          </p:cNvSpPr>
          <p:nvPr>
            <p:ph type="title"/>
          </p:nvPr>
        </p:nvSpPr>
        <p:spPr/>
        <p:txBody>
          <a:bodyPr/>
          <a:lstStyle/>
          <a:p>
            <a:r>
              <a:rPr lang="en-US" dirty="0"/>
              <a:t>Dates and date-times</a:t>
            </a:r>
          </a:p>
        </p:txBody>
      </p:sp>
      <p:sp>
        <p:nvSpPr>
          <p:cNvPr id="4" name="Rectangle 1">
            <a:extLst>
              <a:ext uri="{FF2B5EF4-FFF2-40B4-BE49-F238E27FC236}">
                <a16:creationId xmlns:a16="http://schemas.microsoft.com/office/drawing/2014/main" id="{6A16E7AD-1717-4005-8F9B-1FA9A3FCDAC4}"/>
              </a:ext>
            </a:extLst>
          </p:cNvPr>
          <p:cNvSpPr>
            <a:spLocks noGrp="1" noChangeArrowheads="1"/>
          </p:cNvSpPr>
          <p:nvPr>
            <p:ph idx="1"/>
          </p:nvPr>
        </p:nvSpPr>
        <p:spPr bwMode="auto">
          <a:xfrm>
            <a:off x="998450" y="1861855"/>
            <a:ext cx="10195099" cy="480131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as.POSIXlt</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"list"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attributes</a:t>
            </a:r>
            <a:r>
              <a:rPr kumimoji="0" lang="en-US" altLang="en-US" sz="2400" b="0" i="0" u="none" strike="noStrike" cap="none" normalizeH="0" baseline="0" dirty="0">
                <a:ln>
                  <a:noFill/>
                </a:ln>
                <a:solidFill>
                  <a:srgbClr val="4183C4"/>
                </a:solidFill>
                <a:effectLst/>
                <a:latin typeface="Consolas" panose="020B0609020204030204" pitchFamily="49" charset="0"/>
              </a:rPr>
              <a:t>(y)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$names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"sec" "min" "hour" "</a:t>
            </a:r>
            <a:r>
              <a:rPr kumimoji="0" lang="en-US" altLang="en-US" sz="2400" b="0" i="1" u="none" strike="noStrike" cap="none" normalizeH="0" baseline="0" dirty="0" err="1">
                <a:ln>
                  <a:noFill/>
                </a:ln>
                <a:solidFill>
                  <a:srgbClr val="60A0B0"/>
                </a:solidFill>
                <a:effectLst/>
                <a:latin typeface="Consolas" panose="020B0609020204030204" pitchFamily="49" charset="0"/>
              </a:rPr>
              <a:t>mday</a:t>
            </a:r>
            <a:r>
              <a:rPr kumimoji="0" lang="en-US" altLang="en-US" sz="2400" b="0" i="1" u="none" strike="noStrike" cap="none" normalizeH="0" baseline="0" dirty="0">
                <a:ln>
                  <a:noFill/>
                </a:ln>
                <a:solidFill>
                  <a:srgbClr val="60A0B0"/>
                </a:solidFill>
                <a:effectLst/>
                <a:latin typeface="Consolas" panose="020B0609020204030204" pitchFamily="49" charset="0"/>
              </a:rPr>
              <a:t>" "mon" "year" "</a:t>
            </a:r>
            <a:r>
              <a:rPr kumimoji="0" lang="en-US" altLang="en-US" sz="2400" b="0" i="1" u="none" strike="noStrike" cap="none" normalizeH="0" baseline="0" dirty="0" err="1">
                <a:ln>
                  <a:noFill/>
                </a:ln>
                <a:solidFill>
                  <a:srgbClr val="60A0B0"/>
                </a:solidFill>
                <a:effectLst/>
                <a:latin typeface="Consolas" panose="020B0609020204030204" pitchFamily="49" charset="0"/>
              </a:rPr>
              <a:t>wday</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yday</a:t>
            </a:r>
            <a:r>
              <a:rPr kumimoji="0" lang="en-US" altLang="en-US" sz="2400" b="0" i="1" u="none" strike="noStrike" cap="none" normalizeH="0" baseline="0" dirty="0">
                <a:ln>
                  <a:noFill/>
                </a:ln>
                <a:solidFill>
                  <a:srgbClr val="60A0B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[9] "</a:t>
            </a:r>
            <a:r>
              <a:rPr kumimoji="0" lang="en-US" altLang="en-US" sz="2400" b="0" i="1" u="none" strike="noStrike" cap="none" normalizeH="0" baseline="0" dirty="0" err="1">
                <a:ln>
                  <a:noFill/>
                </a:ln>
                <a:solidFill>
                  <a:srgbClr val="60A0B0"/>
                </a:solidFill>
                <a:effectLst/>
                <a:latin typeface="Consolas" panose="020B0609020204030204" pitchFamily="49" charset="0"/>
              </a:rPr>
              <a:t>isdst</a:t>
            </a:r>
            <a:r>
              <a:rPr kumimoji="0" lang="en-US" altLang="en-US" sz="2400" b="0" i="1" u="none" strike="noStrike" cap="none" normalizeH="0" baseline="0" dirty="0">
                <a:ln>
                  <a:noFill/>
                </a:ln>
                <a:solidFill>
                  <a:srgbClr val="60A0B0"/>
                </a:solidFill>
                <a:effectLst/>
                <a:latin typeface="Consolas" panose="020B0609020204030204" pitchFamily="49" charset="0"/>
              </a:rPr>
              <a:t>" "zone" "</a:t>
            </a:r>
            <a:r>
              <a:rPr kumimoji="0" lang="en-US" altLang="en-US" sz="2400" b="0" i="1" u="none" strike="noStrike" cap="none" normalizeH="0" baseline="0" dirty="0" err="1">
                <a:ln>
                  <a:noFill/>
                </a:ln>
                <a:solidFill>
                  <a:srgbClr val="60A0B0"/>
                </a:solidFill>
                <a:effectLst/>
                <a:latin typeface="Consolas" panose="020B0609020204030204" pitchFamily="49" charset="0"/>
              </a:rPr>
              <a:t>gmtoff</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$class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POSIXlt</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POSIXt</a:t>
            </a:r>
            <a:r>
              <a:rPr kumimoji="0" lang="en-US" altLang="en-US" sz="2400" b="0" i="1" u="none" strike="noStrike" cap="none" normalizeH="0" baseline="0" dirty="0">
                <a:ln>
                  <a:noFill/>
                </a:ln>
                <a:solidFill>
                  <a:srgbClr val="60A0B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r>
              <a:rPr kumimoji="0" lang="en-US" altLang="en-US" sz="2400" b="0" i="1" u="none" strike="noStrike" cap="none" normalizeH="0" baseline="0" dirty="0" err="1">
                <a:ln>
                  <a:noFill/>
                </a:ln>
                <a:solidFill>
                  <a:srgbClr val="60A0B0"/>
                </a:solidFill>
                <a:effectLst/>
                <a:latin typeface="Consolas" panose="020B0609020204030204" pitchFamily="49" charset="0"/>
              </a:rPr>
              <a:t>tzone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"US/Eastern" "EST" "EDT"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87436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35C7-8053-4879-9262-EF40DD571A21}"/>
              </a:ext>
            </a:extLst>
          </p:cNvPr>
          <p:cNvSpPr>
            <a:spLocks noGrp="1"/>
          </p:cNvSpPr>
          <p:nvPr>
            <p:ph type="title"/>
          </p:nvPr>
        </p:nvSpPr>
        <p:spPr/>
        <p:txBody>
          <a:bodyPr/>
          <a:lstStyle/>
          <a:p>
            <a:r>
              <a:rPr lang="en-US" dirty="0"/>
              <a:t>Tibbles</a:t>
            </a:r>
          </a:p>
        </p:txBody>
      </p:sp>
      <p:sp>
        <p:nvSpPr>
          <p:cNvPr id="4" name="Rectangle 1">
            <a:extLst>
              <a:ext uri="{FF2B5EF4-FFF2-40B4-BE49-F238E27FC236}">
                <a16:creationId xmlns:a16="http://schemas.microsoft.com/office/drawing/2014/main" id="{38F8A9E3-9AC2-4802-A6AE-B1FC311C8940}"/>
              </a:ext>
            </a:extLst>
          </p:cNvPr>
          <p:cNvSpPr>
            <a:spLocks noGrp="1" noChangeArrowheads="1"/>
          </p:cNvSpPr>
          <p:nvPr>
            <p:ph idx="1"/>
          </p:nvPr>
        </p:nvSpPr>
        <p:spPr bwMode="auto">
          <a:xfrm>
            <a:off x="1024128" y="1840801"/>
            <a:ext cx="9720072" cy="44319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tb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tibble</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tibble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y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(tb)</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"list"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attributes</a:t>
            </a:r>
            <a:r>
              <a:rPr kumimoji="0" lang="en-US" altLang="en-US" sz="2400" b="0" i="0" u="none" strike="noStrike" cap="none" normalizeH="0" baseline="0" dirty="0">
                <a:ln>
                  <a:noFill/>
                </a:ln>
                <a:solidFill>
                  <a:srgbClr val="4183C4"/>
                </a:solidFill>
                <a:effectLst/>
                <a:latin typeface="Consolas" panose="020B0609020204030204" pitchFamily="49" charset="0"/>
              </a:rPr>
              <a:t>(tb)</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$names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"x" "y"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r>
              <a:rPr kumimoji="0" lang="en-US" altLang="en-US" sz="2400" b="0" i="1" u="none" strike="noStrike" cap="none" normalizeH="0" baseline="0" dirty="0" err="1">
                <a:ln>
                  <a:noFill/>
                </a:ln>
                <a:solidFill>
                  <a:srgbClr val="60A0B0"/>
                </a:solidFill>
                <a:effectLst/>
                <a:latin typeface="Consolas" panose="020B0609020204030204" pitchFamily="49" charset="0"/>
              </a:rPr>
              <a:t>row.names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 2 3 4 5</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$class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tbl_df</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tbl</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data.frame</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06450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D918-7DFE-4BE5-9DB2-6AEC10902B2B}"/>
              </a:ext>
            </a:extLst>
          </p:cNvPr>
          <p:cNvSpPr>
            <a:spLocks noGrp="1"/>
          </p:cNvSpPr>
          <p:nvPr>
            <p:ph type="title"/>
          </p:nvPr>
        </p:nvSpPr>
        <p:spPr/>
        <p:txBody>
          <a:bodyPr/>
          <a:lstStyle/>
          <a:p>
            <a:r>
              <a:rPr lang="en-US" dirty="0"/>
              <a:t>Data frames</a:t>
            </a:r>
          </a:p>
        </p:txBody>
      </p:sp>
      <p:sp>
        <p:nvSpPr>
          <p:cNvPr id="4" name="Rectangle 1">
            <a:extLst>
              <a:ext uri="{FF2B5EF4-FFF2-40B4-BE49-F238E27FC236}">
                <a16:creationId xmlns:a16="http://schemas.microsoft.com/office/drawing/2014/main" id="{AE0A7BEA-A53F-4690-88E2-9496A82217F6}"/>
              </a:ext>
            </a:extLst>
          </p:cNvPr>
          <p:cNvSpPr>
            <a:spLocks noGrp="1" noChangeArrowheads="1"/>
          </p:cNvSpPr>
          <p:nvPr>
            <p:ph idx="1"/>
          </p:nvPr>
        </p:nvSpPr>
        <p:spPr bwMode="auto">
          <a:xfrm>
            <a:off x="1024128" y="2084832"/>
            <a:ext cx="9720072" cy="44319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df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data.frame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y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"list"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attributes</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$names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"x" "y"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$class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data.frame</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r>
              <a:rPr kumimoji="0" lang="en-US" altLang="en-US" sz="2400" b="0" i="1" u="none" strike="noStrike" cap="none" normalizeH="0" baseline="0" dirty="0" err="1">
                <a:ln>
                  <a:noFill/>
                </a:ln>
                <a:solidFill>
                  <a:srgbClr val="60A0B0"/>
                </a:solidFill>
                <a:effectLst/>
                <a:latin typeface="Consolas" panose="020B0609020204030204" pitchFamily="49" charset="0"/>
              </a:rPr>
              <a:t>row.names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 2 3 4 5</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3058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02BDCA-DD89-4BA9-A6CF-DC5856FF6E2E}"/>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44101A8E-9E96-41AB-8C78-E14808C41832}"/>
              </a:ext>
            </a:extLst>
          </p:cNvPr>
          <p:cNvSpPr/>
          <p:nvPr/>
        </p:nvSpPr>
        <p:spPr>
          <a:xfrm>
            <a:off x="1" y="1"/>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BE40CE8-7C39-4ADC-92CA-EDDF15499380}"/>
              </a:ext>
            </a:extLst>
          </p:cNvPr>
          <p:cNvSpPr txBox="1">
            <a:spLocks/>
          </p:cNvSpPr>
          <p:nvPr/>
        </p:nvSpPr>
        <p:spPr>
          <a:xfrm>
            <a:off x="1235964" y="5358383"/>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a:t>
            </a:r>
            <a:r>
              <a:rPr lang="en-US">
                <a:solidFill>
                  <a:schemeClr val="bg1"/>
                </a:solidFill>
              </a:rPr>
              <a:t>augmented vectors</a:t>
            </a:r>
            <a:endParaRPr lang="en-US" dirty="0">
              <a:solidFill>
                <a:schemeClr val="bg1"/>
              </a:solidFill>
            </a:endParaRPr>
          </a:p>
        </p:txBody>
      </p:sp>
    </p:spTree>
    <p:extLst>
      <p:ext uri="{BB962C8B-B14F-4D97-AF65-F5344CB8AC3E}">
        <p14:creationId xmlns:p14="http://schemas.microsoft.com/office/powerpoint/2010/main" val="182584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985E-ECBF-46BC-A22B-D23F7BD63647}"/>
              </a:ext>
            </a:extLst>
          </p:cNvPr>
          <p:cNvSpPr>
            <a:spLocks noGrp="1"/>
          </p:cNvSpPr>
          <p:nvPr>
            <p:ph type="title"/>
          </p:nvPr>
        </p:nvSpPr>
        <p:spPr/>
        <p:txBody>
          <a:bodyPr/>
          <a:lstStyle/>
          <a:p>
            <a:r>
              <a:rPr lang="en-US" dirty="0"/>
              <a:t>Logical</a:t>
            </a:r>
          </a:p>
        </p:txBody>
      </p:sp>
      <p:sp>
        <p:nvSpPr>
          <p:cNvPr id="4" name="Rectangle 1">
            <a:extLst>
              <a:ext uri="{FF2B5EF4-FFF2-40B4-BE49-F238E27FC236}">
                <a16:creationId xmlns:a16="http://schemas.microsoft.com/office/drawing/2014/main" id="{CD843E49-2186-4EAA-B67A-92B43D0D4921}"/>
              </a:ext>
            </a:extLst>
          </p:cNvPr>
          <p:cNvSpPr>
            <a:spLocks noChangeArrowheads="1"/>
          </p:cNvSpPr>
          <p:nvPr/>
        </p:nvSpPr>
        <p:spPr bwMode="auto">
          <a:xfrm>
            <a:off x="658614" y="2084832"/>
            <a:ext cx="1087477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FALSE </a:t>
            </a:r>
            <a:r>
              <a:rPr kumimoji="0" lang="en-US" altLang="en-US" sz="2400" b="0" i="1" u="none" strike="noStrike" cap="none" normalizeH="0" baseline="0" dirty="0" err="1">
                <a:ln>
                  <a:noFill/>
                </a:ln>
                <a:solidFill>
                  <a:srgbClr val="60A0B0"/>
                </a:solidFill>
                <a:effectLst/>
                <a:latin typeface="Consolas" panose="020B0609020204030204" pitchFamily="49" charset="0"/>
              </a:rPr>
              <a:t>FALSE</a:t>
            </a:r>
            <a:r>
              <a:rPr kumimoji="0" lang="en-US" altLang="en-US" sz="2400" b="0" i="1" u="none" strike="noStrike" cap="none" normalizeH="0" baseline="0" dirty="0">
                <a:ln>
                  <a:noFill/>
                </a:ln>
                <a:solidFill>
                  <a:srgbClr val="60A0B0"/>
                </a:solidFill>
                <a:effectLst/>
                <a:latin typeface="Consolas" panose="020B0609020204030204" pitchFamily="49" charset="0"/>
              </a:rPr>
              <a:t> TRUE FALSE </a:t>
            </a:r>
            <a:r>
              <a:rPr kumimoji="0" lang="en-US" altLang="en-US" sz="2400" b="0" i="1" u="none" strike="noStrike" cap="none" normalizeH="0" baseline="0" dirty="0" err="1">
                <a:ln>
                  <a:noFill/>
                </a:ln>
                <a:solidFill>
                  <a:srgbClr val="60A0B0"/>
                </a:solidFill>
                <a:effectLst/>
                <a:latin typeface="Consolas" panose="020B0609020204030204" pitchFamily="49" charset="0"/>
              </a:rPr>
              <a:t>FALSE</a:t>
            </a:r>
            <a:r>
              <a:rPr kumimoji="0" lang="en-US" altLang="en-US" sz="2400" b="0" i="1" u="none" strike="noStrike" cap="none" normalizeH="0" baseline="0" dirty="0">
                <a:ln>
                  <a:noFill/>
                </a:ln>
                <a:solidFill>
                  <a:srgbClr val="60A0B0"/>
                </a:solidFill>
                <a:effectLst/>
                <a:latin typeface="Consolas" panose="020B0609020204030204" pitchFamily="49" charset="0"/>
              </a:rPr>
              <a:t> TRUE FALSE </a:t>
            </a:r>
            <a:r>
              <a:rPr kumimoji="0" lang="en-US" altLang="en-US" sz="2400" b="0" i="1" u="none" strike="noStrike" cap="none" normalizeH="0" baseline="0" dirty="0" err="1">
                <a:ln>
                  <a:noFill/>
                </a:ln>
                <a:solidFill>
                  <a:srgbClr val="60A0B0"/>
                </a:solidFill>
                <a:effectLst/>
                <a:latin typeface="Consolas" panose="020B0609020204030204" pitchFamily="49" charset="0"/>
              </a:rPr>
              <a:t>FALSE</a:t>
            </a:r>
            <a:r>
              <a:rPr kumimoji="0" lang="en-US" altLang="en-US" sz="2400" b="0" i="1" u="none" strike="noStrike" cap="none" normalizeH="0" baseline="0" dirty="0">
                <a:ln>
                  <a:noFill/>
                </a:ln>
                <a:solidFill>
                  <a:srgbClr val="60A0B0"/>
                </a:solidFill>
                <a:effectLst/>
                <a:latin typeface="Consolas" panose="020B0609020204030204" pitchFamily="49" charset="0"/>
              </a:rPr>
              <a:t> TRUE FALSE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FALSE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TRUE </a:t>
            </a:r>
            <a:r>
              <a:rPr kumimoji="0" lang="en-US" altLang="en-US" sz="2400" b="0" i="1" u="none" strike="noStrike" cap="none" normalizeH="0" baseline="0" dirty="0" err="1">
                <a:ln>
                  <a:noFill/>
                </a:ln>
                <a:solidFill>
                  <a:srgbClr val="60A0B0"/>
                </a:solidFill>
                <a:effectLst/>
                <a:latin typeface="Consolas" panose="020B0609020204030204" pitchFamily="49" charset="0"/>
              </a:rPr>
              <a:t>TRUE</a:t>
            </a:r>
            <a:r>
              <a:rPr kumimoji="0" lang="en-US" altLang="en-US" sz="2400" b="0" i="1" u="none" strike="noStrike" cap="none" normalizeH="0" baseline="0" dirty="0">
                <a:ln>
                  <a:noFill/>
                </a:ln>
                <a:solidFill>
                  <a:srgbClr val="60A0B0"/>
                </a:solidFill>
                <a:effectLst/>
                <a:latin typeface="Consolas" panose="020B0609020204030204" pitchFamily="49" charset="0"/>
              </a:rPr>
              <a:t> FALSE NA</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400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94E6-DD4D-49B7-86C7-9966D05D741A}"/>
              </a:ext>
            </a:extLst>
          </p:cNvPr>
          <p:cNvSpPr>
            <a:spLocks noGrp="1"/>
          </p:cNvSpPr>
          <p:nvPr>
            <p:ph type="title"/>
          </p:nvPr>
        </p:nvSpPr>
        <p:spPr/>
        <p:txBody>
          <a:bodyPr/>
          <a:lstStyle/>
          <a:p>
            <a:r>
              <a:rPr lang="en-US" dirty="0"/>
              <a:t>Numeric</a:t>
            </a:r>
          </a:p>
        </p:txBody>
      </p:sp>
      <p:sp>
        <p:nvSpPr>
          <p:cNvPr id="4" name="Rectangle 1">
            <a:extLst>
              <a:ext uri="{FF2B5EF4-FFF2-40B4-BE49-F238E27FC236}">
                <a16:creationId xmlns:a16="http://schemas.microsoft.com/office/drawing/2014/main" id="{51376F93-800C-47A9-9909-A31FB2393F0D}"/>
              </a:ext>
            </a:extLst>
          </p:cNvPr>
          <p:cNvSpPr>
            <a:spLocks noGrp="1" noChangeArrowheads="1"/>
          </p:cNvSpPr>
          <p:nvPr>
            <p:ph idx="1"/>
          </p:nvPr>
        </p:nvSpPr>
        <p:spPr bwMode="auto">
          <a:xfrm>
            <a:off x="1024128" y="2084832"/>
            <a:ext cx="972007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"double"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typeof</a:t>
            </a:r>
            <a:r>
              <a:rPr kumimoji="0" lang="en-US" altLang="en-US" sz="2400" b="0" i="0" u="none" strike="noStrike" cap="none" normalizeH="0" baseline="0" dirty="0">
                <a:ln>
                  <a:noFill/>
                </a:ln>
                <a:solidFill>
                  <a:srgbClr val="4183C4"/>
                </a:solidFill>
                <a:effectLst/>
                <a:latin typeface="Consolas" panose="020B0609020204030204" pitchFamily="49" charset="0"/>
              </a:rPr>
              <a:t>(1L)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"integer"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A070"/>
                </a:solidFill>
                <a:effectLst/>
                <a:latin typeface="Consolas" panose="020B0609020204030204" pitchFamily="49" charset="0"/>
              </a:rPr>
              <a:t>1.5</a:t>
            </a:r>
            <a:r>
              <a:rPr kumimoji="0" lang="en-US" altLang="en-US" sz="2400" b="0" i="0" u="none" strike="noStrike" cap="none" normalizeH="0" baseline="0" dirty="0">
                <a:ln>
                  <a:noFill/>
                </a:ln>
                <a:solidFill>
                  <a:srgbClr val="4183C4"/>
                </a:solidFill>
                <a:effectLst/>
                <a:latin typeface="Consolas" panose="020B0609020204030204" pitchFamily="49" charset="0"/>
              </a:rPr>
              <a:t>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1.5</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40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12E0F-11C2-41EC-B0B4-D26B3F24100D}"/>
              </a:ext>
            </a:extLst>
          </p:cNvPr>
          <p:cNvSpPr>
            <a:spLocks noGrp="1"/>
          </p:cNvSpPr>
          <p:nvPr>
            <p:ph type="title"/>
          </p:nvPr>
        </p:nvSpPr>
        <p:spPr/>
        <p:txBody>
          <a:bodyPr/>
          <a:lstStyle/>
          <a:p>
            <a:r>
              <a:rPr lang="en-US" dirty="0"/>
              <a:t>Integers v doubles</a:t>
            </a:r>
          </a:p>
        </p:txBody>
      </p:sp>
      <p:sp>
        <p:nvSpPr>
          <p:cNvPr id="3" name="Content Placeholder 2">
            <a:extLst>
              <a:ext uri="{FF2B5EF4-FFF2-40B4-BE49-F238E27FC236}">
                <a16:creationId xmlns:a16="http://schemas.microsoft.com/office/drawing/2014/main" id="{F5BF5F65-2A48-46B3-B953-802C639ECDA5}"/>
              </a:ext>
            </a:extLst>
          </p:cNvPr>
          <p:cNvSpPr>
            <a:spLocks noGrp="1"/>
          </p:cNvSpPr>
          <p:nvPr>
            <p:ph idx="1"/>
          </p:nvPr>
        </p:nvSpPr>
        <p:spPr/>
        <p:txBody>
          <a:bodyPr>
            <a:normAutofit/>
          </a:bodyPr>
          <a:lstStyle/>
          <a:p>
            <a:pPr marL="457200" indent="-457200">
              <a:buFont typeface="+mj-lt"/>
              <a:buAutoNum type="arabicPeriod"/>
            </a:pPr>
            <a:r>
              <a:rPr lang="en-US" sz="2800" dirty="0"/>
              <a:t>Doubles are approximations</a:t>
            </a:r>
          </a:p>
          <a:p>
            <a:pPr marL="457200" indent="-457200">
              <a:buFont typeface="+mj-lt"/>
              <a:buAutoNum type="arabicPeriod"/>
            </a:pPr>
            <a:endParaRPr lang="en-US" sz="2800" dirty="0"/>
          </a:p>
          <a:p>
            <a:pPr marL="457200" indent="-457200">
              <a:buFont typeface="+mj-lt"/>
              <a:buAutoNum type="arabicPeriod"/>
            </a:pPr>
            <a:endParaRPr lang="en-US" sz="2800" dirty="0"/>
          </a:p>
          <a:p>
            <a:pPr marL="457200" indent="-457200">
              <a:buFont typeface="+mj-lt"/>
              <a:buAutoNum type="arabicPeriod"/>
            </a:pPr>
            <a:endParaRPr lang="en-US" sz="2800" dirty="0"/>
          </a:p>
          <a:p>
            <a:pPr marL="457200" indent="-457200">
              <a:buFont typeface="+mj-lt"/>
              <a:buAutoNum type="arabicPeriod"/>
            </a:pPr>
            <a:endParaRPr lang="en-US" sz="2800" dirty="0"/>
          </a:p>
          <a:p>
            <a:pPr marL="457200" indent="-457200">
              <a:buFont typeface="+mj-lt"/>
              <a:buAutoNum type="arabicPeriod"/>
            </a:pPr>
            <a:r>
              <a:rPr lang="en-US" sz="2800" dirty="0"/>
              <a:t>Integers have one special value, doubles have four</a:t>
            </a:r>
          </a:p>
        </p:txBody>
      </p:sp>
      <p:sp>
        <p:nvSpPr>
          <p:cNvPr id="4" name="Rectangle 1">
            <a:extLst>
              <a:ext uri="{FF2B5EF4-FFF2-40B4-BE49-F238E27FC236}">
                <a16:creationId xmlns:a16="http://schemas.microsoft.com/office/drawing/2014/main" id="{7D4D45E1-3B31-4908-9A38-C1475F2D44B0}"/>
              </a:ext>
            </a:extLst>
          </p:cNvPr>
          <p:cNvSpPr>
            <a:spLocks noChangeArrowheads="1"/>
          </p:cNvSpPr>
          <p:nvPr/>
        </p:nvSpPr>
        <p:spPr bwMode="auto">
          <a:xfrm>
            <a:off x="1609163" y="2693930"/>
            <a:ext cx="2888611"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sqrt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4.44e-16</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7680210-5382-4AAC-B6AA-5AD23E51F6D2}"/>
              </a:ext>
            </a:extLst>
          </p:cNvPr>
          <p:cNvSpPr>
            <a:spLocks noChangeArrowheads="1"/>
          </p:cNvSpPr>
          <p:nvPr/>
        </p:nvSpPr>
        <p:spPr bwMode="auto">
          <a:xfrm>
            <a:off x="1609163" y="5570696"/>
            <a:ext cx="3313408"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-Inf </a:t>
            </a:r>
            <a:r>
              <a:rPr kumimoji="0" lang="en-US" altLang="en-US" sz="2400" b="0" i="1" u="none" strike="noStrike" cap="none" normalizeH="0" baseline="0" dirty="0" err="1">
                <a:ln>
                  <a:noFill/>
                </a:ln>
                <a:solidFill>
                  <a:srgbClr val="60A0B0"/>
                </a:solidFill>
                <a:effectLst/>
                <a:latin typeface="Consolas" panose="020B0609020204030204" pitchFamily="49" charset="0"/>
              </a:rPr>
              <a:t>NaN</a:t>
            </a:r>
            <a:r>
              <a:rPr kumimoji="0" lang="en-US" altLang="en-US" sz="2400" b="0" i="1" u="none" strike="noStrike" cap="none" normalizeH="0" baseline="0" dirty="0">
                <a:ln>
                  <a:noFill/>
                </a:ln>
                <a:solidFill>
                  <a:srgbClr val="60A0B0"/>
                </a:solidFill>
                <a:effectLst/>
                <a:latin typeface="Consolas" panose="020B0609020204030204" pitchFamily="49" charset="0"/>
              </a:rPr>
              <a:t> Inf</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665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02E4-CEFD-49D7-B875-1B14910C7BE4}"/>
              </a:ext>
            </a:extLst>
          </p:cNvPr>
          <p:cNvSpPr>
            <a:spLocks noGrp="1"/>
          </p:cNvSpPr>
          <p:nvPr>
            <p:ph type="title"/>
          </p:nvPr>
        </p:nvSpPr>
        <p:spPr/>
        <p:txBody>
          <a:bodyPr/>
          <a:lstStyle/>
          <a:p>
            <a:r>
              <a:rPr lang="en-US" dirty="0"/>
              <a:t>Checking for special values</a:t>
            </a:r>
          </a:p>
        </p:txBody>
      </p:sp>
      <p:graphicFrame>
        <p:nvGraphicFramePr>
          <p:cNvPr id="5" name="Table 5">
            <a:extLst>
              <a:ext uri="{FF2B5EF4-FFF2-40B4-BE49-F238E27FC236}">
                <a16:creationId xmlns:a16="http://schemas.microsoft.com/office/drawing/2014/main" id="{62732799-3104-4898-89A3-4645A9297BEA}"/>
              </a:ext>
            </a:extLst>
          </p:cNvPr>
          <p:cNvGraphicFramePr>
            <a:graphicFrameLocks noGrp="1"/>
          </p:cNvGraphicFramePr>
          <p:nvPr>
            <p:ph idx="1"/>
            <p:extLst>
              <p:ext uri="{D42A27DB-BD31-4B8C-83A1-F6EECF244321}">
                <p14:modId xmlns:p14="http://schemas.microsoft.com/office/powerpoint/2010/main" val="1093967185"/>
              </p:ext>
            </p:extLst>
          </p:nvPr>
        </p:nvGraphicFramePr>
        <p:xfrm>
          <a:off x="2990945" y="2590800"/>
          <a:ext cx="5786438" cy="2590800"/>
        </p:xfrm>
        <a:graphic>
          <a:graphicData uri="http://schemas.openxmlformats.org/drawingml/2006/table">
            <a:tbl>
              <a:tblPr firstRow="1" bandRow="1">
                <a:tableStyleId>{5C22544A-7EE6-4342-B048-85BDC9FD1C3A}</a:tableStyleId>
              </a:tblPr>
              <a:tblGrid>
                <a:gridCol w="2916555">
                  <a:extLst>
                    <a:ext uri="{9D8B030D-6E8A-4147-A177-3AD203B41FA5}">
                      <a16:colId xmlns:a16="http://schemas.microsoft.com/office/drawing/2014/main" val="270781076"/>
                    </a:ext>
                  </a:extLst>
                </a:gridCol>
                <a:gridCol w="478155">
                  <a:extLst>
                    <a:ext uri="{9D8B030D-6E8A-4147-A177-3AD203B41FA5}">
                      <a16:colId xmlns:a16="http://schemas.microsoft.com/office/drawing/2014/main" val="3301009477"/>
                    </a:ext>
                  </a:extLst>
                </a:gridCol>
                <a:gridCol w="670243">
                  <a:extLst>
                    <a:ext uri="{9D8B030D-6E8A-4147-A177-3AD203B41FA5}">
                      <a16:colId xmlns:a16="http://schemas.microsoft.com/office/drawing/2014/main" val="3557012092"/>
                    </a:ext>
                  </a:extLst>
                </a:gridCol>
                <a:gridCol w="767080">
                  <a:extLst>
                    <a:ext uri="{9D8B030D-6E8A-4147-A177-3AD203B41FA5}">
                      <a16:colId xmlns:a16="http://schemas.microsoft.com/office/drawing/2014/main" val="1124693746"/>
                    </a:ext>
                  </a:extLst>
                </a:gridCol>
                <a:gridCol w="954405">
                  <a:extLst>
                    <a:ext uri="{9D8B030D-6E8A-4147-A177-3AD203B41FA5}">
                      <a16:colId xmlns:a16="http://schemas.microsoft.com/office/drawing/2014/main" val="4045731281"/>
                    </a:ext>
                  </a:extLst>
                </a:gridCol>
              </a:tblGrid>
              <a:tr h="370840">
                <a:tc>
                  <a:txBody>
                    <a:bodyPr/>
                    <a:lstStyle/>
                    <a:p>
                      <a:endParaRPr lang="en-US" sz="2800"/>
                    </a:p>
                  </a:txBody>
                  <a:tcPr/>
                </a:tc>
                <a:tc>
                  <a:txBody>
                    <a:bodyPr/>
                    <a:lstStyle/>
                    <a:p>
                      <a:r>
                        <a:rPr lang="en-US" sz="2800" dirty="0"/>
                        <a:t>0</a:t>
                      </a:r>
                    </a:p>
                  </a:txBody>
                  <a:tcPr/>
                </a:tc>
                <a:tc>
                  <a:txBody>
                    <a:bodyPr/>
                    <a:lstStyle/>
                    <a:p>
                      <a:r>
                        <a:rPr lang="en-US" sz="2800" dirty="0"/>
                        <a:t>Inf</a:t>
                      </a:r>
                    </a:p>
                  </a:txBody>
                  <a:tcPr/>
                </a:tc>
                <a:tc>
                  <a:txBody>
                    <a:bodyPr/>
                    <a:lstStyle/>
                    <a:p>
                      <a:r>
                        <a:rPr lang="en-US" sz="2800" dirty="0"/>
                        <a:t>NA</a:t>
                      </a:r>
                    </a:p>
                  </a:txBody>
                  <a:tcPr/>
                </a:tc>
                <a:tc>
                  <a:txBody>
                    <a:bodyPr/>
                    <a:lstStyle/>
                    <a:p>
                      <a:r>
                        <a:rPr lang="en-US" sz="2800" dirty="0" err="1"/>
                        <a:t>NaN</a:t>
                      </a:r>
                      <a:endParaRPr lang="en-US" sz="2800" dirty="0"/>
                    </a:p>
                  </a:txBody>
                  <a:tcPr/>
                </a:tc>
                <a:extLst>
                  <a:ext uri="{0D108BD9-81ED-4DB2-BD59-A6C34878D82A}">
                    <a16:rowId xmlns:a16="http://schemas.microsoft.com/office/drawing/2014/main" val="53481160"/>
                  </a:ext>
                </a:extLst>
              </a:tr>
              <a:tr h="370840">
                <a:tc>
                  <a:txBody>
                    <a:bodyPr/>
                    <a:lstStyle/>
                    <a:p>
                      <a:r>
                        <a:rPr lang="en-US" sz="2800" dirty="0" err="1">
                          <a:latin typeface="Consolas" panose="020B0609020204030204" pitchFamily="49" charset="0"/>
                        </a:rPr>
                        <a:t>is.finit</a:t>
                      </a:r>
                      <a:r>
                        <a:rPr lang="en-US" sz="2800" dirty="0">
                          <a:latin typeface="Consolas" panose="020B0609020204030204" pitchFamily="49" charset="0"/>
                        </a:rPr>
                        <a:t>()</a:t>
                      </a:r>
                    </a:p>
                  </a:txBody>
                  <a:tcPr/>
                </a:tc>
                <a:tc>
                  <a:txBody>
                    <a:bodyPr/>
                    <a:lstStyle/>
                    <a:p>
                      <a:r>
                        <a:rPr lang="en-US" sz="2800" dirty="0"/>
                        <a:t>X</a:t>
                      </a:r>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2931313965"/>
                  </a:ext>
                </a:extLst>
              </a:tr>
              <a:tr h="370840">
                <a:tc>
                  <a:txBody>
                    <a:bodyPr/>
                    <a:lstStyle/>
                    <a:p>
                      <a:r>
                        <a:rPr lang="en-US" sz="2800" dirty="0" err="1">
                          <a:latin typeface="Consolas" panose="020B0609020204030204" pitchFamily="49" charset="0"/>
                        </a:rPr>
                        <a:t>is.infinite</a:t>
                      </a:r>
                      <a:r>
                        <a:rPr lang="en-US" sz="2800" dirty="0">
                          <a:latin typeface="Consolas" panose="020B0609020204030204" pitchFamily="49" charset="0"/>
                        </a:rPr>
                        <a:t>()</a:t>
                      </a:r>
                    </a:p>
                  </a:txBody>
                  <a:tcPr/>
                </a:tc>
                <a:tc>
                  <a:txBody>
                    <a:bodyPr/>
                    <a:lstStyle/>
                    <a:p>
                      <a:endParaRPr lang="en-US" sz="2800" dirty="0"/>
                    </a:p>
                  </a:txBody>
                  <a:tcPr/>
                </a:tc>
                <a:tc>
                  <a:txBody>
                    <a:bodyPr/>
                    <a:lstStyle/>
                    <a:p>
                      <a:r>
                        <a:rPr lang="en-US" sz="2800" dirty="0"/>
                        <a:t>X</a:t>
                      </a:r>
                    </a:p>
                  </a:txBody>
                  <a:tcPr/>
                </a:tc>
                <a:tc>
                  <a:txBody>
                    <a:bodyPr/>
                    <a:lstStyle/>
                    <a:p>
                      <a:endParaRPr lang="en-US" sz="2800" dirty="0"/>
                    </a:p>
                  </a:txBody>
                  <a:tcPr/>
                </a:tc>
                <a:tc>
                  <a:txBody>
                    <a:bodyPr/>
                    <a:lstStyle/>
                    <a:p>
                      <a:endParaRPr lang="en-US" sz="2800"/>
                    </a:p>
                  </a:txBody>
                  <a:tcPr/>
                </a:tc>
                <a:extLst>
                  <a:ext uri="{0D108BD9-81ED-4DB2-BD59-A6C34878D82A}">
                    <a16:rowId xmlns:a16="http://schemas.microsoft.com/office/drawing/2014/main" val="759980728"/>
                  </a:ext>
                </a:extLst>
              </a:tr>
              <a:tr h="370840">
                <a:tc>
                  <a:txBody>
                    <a:bodyPr/>
                    <a:lstStyle/>
                    <a:p>
                      <a:r>
                        <a:rPr lang="en-US" sz="2800" dirty="0">
                          <a:latin typeface="Consolas" panose="020B0609020204030204" pitchFamily="49" charset="0"/>
                        </a:rPr>
                        <a:t>is.na()</a:t>
                      </a:r>
                    </a:p>
                  </a:txBody>
                  <a:tcPr/>
                </a:tc>
                <a:tc>
                  <a:txBody>
                    <a:bodyPr/>
                    <a:lstStyle/>
                    <a:p>
                      <a:endParaRPr lang="en-US" sz="2800"/>
                    </a:p>
                  </a:txBody>
                  <a:tcPr/>
                </a:tc>
                <a:tc>
                  <a:txBody>
                    <a:bodyPr/>
                    <a:lstStyle/>
                    <a:p>
                      <a:endParaRPr lang="en-US" sz="2800" dirty="0"/>
                    </a:p>
                  </a:txBody>
                  <a:tcPr/>
                </a:tc>
                <a:tc>
                  <a:txBody>
                    <a:bodyPr/>
                    <a:lstStyle/>
                    <a:p>
                      <a:r>
                        <a:rPr lang="en-US" sz="2800" dirty="0"/>
                        <a:t>X</a:t>
                      </a:r>
                    </a:p>
                  </a:txBody>
                  <a:tcPr/>
                </a:tc>
                <a:tc>
                  <a:txBody>
                    <a:bodyPr/>
                    <a:lstStyle/>
                    <a:p>
                      <a:r>
                        <a:rPr lang="en-US" sz="2800" dirty="0"/>
                        <a:t>X</a:t>
                      </a:r>
                    </a:p>
                  </a:txBody>
                  <a:tcPr/>
                </a:tc>
                <a:extLst>
                  <a:ext uri="{0D108BD9-81ED-4DB2-BD59-A6C34878D82A}">
                    <a16:rowId xmlns:a16="http://schemas.microsoft.com/office/drawing/2014/main" val="1315529707"/>
                  </a:ext>
                </a:extLst>
              </a:tr>
              <a:tr h="370840">
                <a:tc>
                  <a:txBody>
                    <a:bodyPr/>
                    <a:lstStyle/>
                    <a:p>
                      <a:r>
                        <a:rPr lang="en-US" sz="2800" dirty="0" err="1">
                          <a:latin typeface="Consolas" panose="020B0609020204030204" pitchFamily="49" charset="0"/>
                        </a:rPr>
                        <a:t>is.nan</a:t>
                      </a:r>
                      <a:r>
                        <a:rPr lang="en-US" sz="2800" dirty="0">
                          <a:latin typeface="Consolas" panose="020B0609020204030204" pitchFamily="49" charset="0"/>
                        </a:rPr>
                        <a:t>()</a:t>
                      </a:r>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r>
                        <a:rPr lang="en-US" sz="2800" dirty="0"/>
                        <a:t>X</a:t>
                      </a:r>
                    </a:p>
                  </a:txBody>
                  <a:tcPr/>
                </a:tc>
                <a:extLst>
                  <a:ext uri="{0D108BD9-81ED-4DB2-BD59-A6C34878D82A}">
                    <a16:rowId xmlns:a16="http://schemas.microsoft.com/office/drawing/2014/main" val="3951262016"/>
                  </a:ext>
                </a:extLst>
              </a:tr>
            </a:tbl>
          </a:graphicData>
        </a:graphic>
      </p:graphicFrame>
    </p:spTree>
    <p:extLst>
      <p:ext uri="{BB962C8B-B14F-4D97-AF65-F5344CB8AC3E}">
        <p14:creationId xmlns:p14="http://schemas.microsoft.com/office/powerpoint/2010/main" val="3743649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196</TotalTime>
  <Words>6773</Words>
  <Application>Microsoft Office PowerPoint</Application>
  <PresentationFormat>Widescreen</PresentationFormat>
  <Paragraphs>713</Paragraphs>
  <Slides>57</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Consolas</vt:lpstr>
      <vt:lpstr>Lucida Console</vt:lpstr>
      <vt:lpstr>Tw Cen MT</vt:lpstr>
      <vt:lpstr>Tw Cen MT Condensed</vt:lpstr>
      <vt:lpstr>Wingdings</vt:lpstr>
      <vt:lpstr>Wingdings 3</vt:lpstr>
      <vt:lpstr>Integral</vt:lpstr>
      <vt:lpstr>vectors</vt:lpstr>
      <vt:lpstr>Vector basics</vt:lpstr>
      <vt:lpstr>Properties of vectors</vt:lpstr>
      <vt:lpstr>Augmented vectors</vt:lpstr>
      <vt:lpstr>Important types of atomic vector</vt:lpstr>
      <vt:lpstr>Logical</vt:lpstr>
      <vt:lpstr>Numeric</vt:lpstr>
      <vt:lpstr>Integers v doubles</vt:lpstr>
      <vt:lpstr>Checking for special values</vt:lpstr>
      <vt:lpstr>Character</vt:lpstr>
      <vt:lpstr>Missing values</vt:lpstr>
      <vt:lpstr>PowerPoint Presentation</vt:lpstr>
      <vt:lpstr>Using atomic vectors</vt:lpstr>
      <vt:lpstr>Coercion</vt:lpstr>
      <vt:lpstr>implicit coercion</vt:lpstr>
      <vt:lpstr>implicit coercion</vt:lpstr>
      <vt:lpstr>implicit coercion</vt:lpstr>
      <vt:lpstr>Test functions</vt:lpstr>
      <vt:lpstr>Scalars and recycling rules</vt:lpstr>
      <vt:lpstr> adding vectors with different lengths</vt:lpstr>
      <vt:lpstr>No warning?</vt:lpstr>
      <vt:lpstr>No warning?</vt:lpstr>
      <vt:lpstr>Naming vectors</vt:lpstr>
      <vt:lpstr>Subsetting</vt:lpstr>
      <vt:lpstr>Subsetting with a numeric vector</vt:lpstr>
      <vt:lpstr>Subsetting with a logical vector</vt:lpstr>
      <vt:lpstr>Subsetting with a named vector</vt:lpstr>
      <vt:lpstr>X[ ]</vt:lpstr>
      <vt:lpstr>PowerPoint Presentation</vt:lpstr>
      <vt:lpstr>Recursive vectors (lists)</vt:lpstr>
      <vt:lpstr>Str()</vt:lpstr>
      <vt:lpstr>List() can contain anything</vt:lpstr>
      <vt:lpstr>even other lists!</vt:lpstr>
      <vt:lpstr>Visualising lists</vt:lpstr>
      <vt:lpstr>Subsetting lists with [</vt:lpstr>
      <vt:lpstr>Subsetting lists with [[</vt:lpstr>
      <vt:lpstr>Subsetting lists with $</vt:lpstr>
      <vt:lpstr> [ vs [[ </vt:lpstr>
      <vt:lpstr> [ vs [[ </vt:lpstr>
      <vt:lpstr>X[1]</vt:lpstr>
      <vt:lpstr>x[[1]]</vt:lpstr>
      <vt:lpstr>x[[1]][[1]]</vt:lpstr>
      <vt:lpstr>PowerPoint Presentation</vt:lpstr>
      <vt:lpstr>Attributes</vt:lpstr>
      <vt:lpstr>Attributes</vt:lpstr>
      <vt:lpstr>Attributes</vt:lpstr>
      <vt:lpstr>Methods()</vt:lpstr>
      <vt:lpstr>PowerPoint Presentation</vt:lpstr>
      <vt:lpstr>Augmented vectors</vt:lpstr>
      <vt:lpstr>Factors</vt:lpstr>
      <vt:lpstr>Dates and date-times</vt:lpstr>
      <vt:lpstr>Dates and date-times</vt:lpstr>
      <vt:lpstr>Dates and date-times</vt:lpstr>
      <vt:lpstr>Dates and date-times</vt:lpstr>
      <vt:lpstr>Tibbles</vt:lpstr>
      <vt:lpstr>Data frames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creator>Joey Campbell</dc:creator>
  <cp:lastModifiedBy>Joey Campbell</cp:lastModifiedBy>
  <cp:revision>23</cp:revision>
  <dcterms:created xsi:type="dcterms:W3CDTF">2020-03-15T21:28:47Z</dcterms:created>
  <dcterms:modified xsi:type="dcterms:W3CDTF">2020-03-16T00:44:58Z</dcterms:modified>
</cp:coreProperties>
</file>