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4"/>
  </p:notesMasterIdLst>
  <p:sldIdLst>
    <p:sldId id="256" r:id="rId2"/>
    <p:sldId id="313" r:id="rId3"/>
    <p:sldId id="314" r:id="rId4"/>
    <p:sldId id="28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2"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59437" autoAdjust="0"/>
  </p:normalViewPr>
  <p:slideViewPr>
    <p:cSldViewPr snapToGrid="0">
      <p:cViewPr varScale="1">
        <p:scale>
          <a:sx n="47" d="100"/>
          <a:sy n="47" d="100"/>
        </p:scale>
        <p:origin x="4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336D6-3E58-46D4-854C-00DBCEE107C0}"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0433-2CA6-40F6-B42E-612891D8B0CF}" type="slidenum">
              <a:rPr lang="en-US" smtClean="0"/>
              <a:t>‹#›</a:t>
            </a:fld>
            <a:endParaRPr lang="en-US"/>
          </a:p>
        </p:txBody>
      </p:sp>
    </p:spTree>
    <p:extLst>
      <p:ext uri="{BB962C8B-B14F-4D97-AF65-F5344CB8AC3E}">
        <p14:creationId xmlns:p14="http://schemas.microsoft.com/office/powerpoint/2010/main" val="421605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pubs.com/uky994/58561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pubs.com/uky994/58563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rpubs.com/uky994/585654"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pubs.com/uky994/58559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rpubs.com/uky994/585673"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we talked about how important it is to reduce duplication in your code by creating functions instead of copying-and-pasting. Reducing code duplication has three main benefits:</a:t>
            </a:r>
          </a:p>
          <a:p>
            <a:pPr marL="228600" indent="-228600">
              <a:buFont typeface="+mj-lt"/>
              <a:buAutoNum type="arabicPeriod"/>
            </a:pPr>
            <a:r>
              <a:rPr lang="en-US" sz="1200" b="0" i="0" kern="1200" dirty="0">
                <a:solidFill>
                  <a:schemeClr val="tx1"/>
                </a:solidFill>
                <a:effectLst/>
                <a:latin typeface="+mn-lt"/>
                <a:ea typeface="+mn-ea"/>
                <a:cs typeface="+mn-cs"/>
              </a:rPr>
              <a:t>It’s easier to see the intent of your code, because your eyes are drawn to what’s different, not what stays the same.</a:t>
            </a:r>
          </a:p>
          <a:p>
            <a:pPr marL="228600" indent="-228600">
              <a:buFont typeface="+mj-lt"/>
              <a:buAutoNum type="arabicPeriod"/>
            </a:pPr>
            <a:r>
              <a:rPr lang="en-US" sz="1200" b="0" i="0" kern="1200" dirty="0">
                <a:solidFill>
                  <a:schemeClr val="tx1"/>
                </a:solidFill>
                <a:effectLst/>
                <a:latin typeface="+mn-lt"/>
                <a:ea typeface="+mn-ea"/>
                <a:cs typeface="+mn-cs"/>
              </a:rPr>
              <a:t>It’s easier to respond to changes in requirements. As your needs change, you only need to make changes in one place, rather than remembering to change every place that you copied-and-pasted the code.</a:t>
            </a:r>
          </a:p>
          <a:p>
            <a:pPr marL="228600" indent="-228600">
              <a:buFont typeface="+mj-lt"/>
              <a:buAutoNum type="arabicPeriod"/>
            </a:pPr>
            <a:r>
              <a:rPr lang="en-US" sz="1200" b="0" i="0" kern="1200" dirty="0">
                <a:solidFill>
                  <a:schemeClr val="tx1"/>
                </a:solidFill>
                <a:effectLst/>
                <a:latin typeface="+mn-lt"/>
                <a:ea typeface="+mn-ea"/>
                <a:cs typeface="+mn-cs"/>
              </a:rPr>
              <a:t>You’re likely to have fewer bugs because each line of code is used in more places.</a:t>
            </a:r>
          </a:p>
          <a:p>
            <a:pPr marL="0" indent="0">
              <a:buFont typeface="+mj-lt"/>
              <a:buNone/>
            </a:pPr>
            <a:r>
              <a:rPr lang="en-US" sz="1200" b="0" i="0" kern="1200" dirty="0">
                <a:solidFill>
                  <a:schemeClr val="tx1"/>
                </a:solidFill>
                <a:effectLst/>
                <a:latin typeface="+mn-lt"/>
                <a:ea typeface="+mn-ea"/>
                <a:cs typeface="+mn-cs"/>
              </a:rPr>
              <a:t>One tool for reducing duplication is functions, which reduce duplication by identifying repeated patterns of code and extract them out into independent pieces that can be easily reused and updated. Another tool for reducing duplication is </a:t>
            </a:r>
            <a:r>
              <a:rPr lang="en-US" sz="1200" b="1" i="0" kern="1200" dirty="0">
                <a:solidFill>
                  <a:schemeClr val="tx1"/>
                </a:solidFill>
                <a:effectLst/>
                <a:latin typeface="+mn-lt"/>
                <a:ea typeface="+mn-ea"/>
                <a:cs typeface="+mn-cs"/>
              </a:rPr>
              <a:t>iteration</a:t>
            </a:r>
            <a:r>
              <a:rPr lang="en-US" sz="1200" b="0" i="0" kern="1200" dirty="0">
                <a:solidFill>
                  <a:schemeClr val="tx1"/>
                </a:solidFill>
                <a:effectLst/>
                <a:latin typeface="+mn-lt"/>
                <a:ea typeface="+mn-ea"/>
                <a:cs typeface="+mn-cs"/>
              </a:rPr>
              <a:t>, which helps you when you need to do the same thing to multiple inputs: repeating the same operation on different columns, or on different datasets. In this chapter you’ll learn about two important iteration paradigms: imperative programming and functional programming. On the imperative side you have tools like for loops and while loops, which are a great place to start because they make iteration very explicit, so it’s obvious what’s happening. However, for loops are quite verbose, and require quite a bit of bookkeeping code that is duplicated for every for loop. Functional programming (FP) offers tools to extract out this duplicated code, so each common for loop pattern gets its own function. Once you master the vocabulary of FP, you can solve many common iteration problems with less code, more ease, and fewer errors.</a:t>
            </a:r>
          </a:p>
        </p:txBody>
      </p:sp>
      <p:sp>
        <p:nvSpPr>
          <p:cNvPr id="4" name="Slide Number Placeholder 3"/>
          <p:cNvSpPr>
            <a:spLocks noGrp="1"/>
          </p:cNvSpPr>
          <p:nvPr>
            <p:ph type="sldNum" sz="quarter" idx="5"/>
          </p:nvPr>
        </p:nvSpPr>
        <p:spPr/>
        <p:txBody>
          <a:bodyPr/>
          <a:lstStyle/>
          <a:p>
            <a:fld id="{4FE90433-2CA6-40F6-B42E-612891D8B0CF}" type="slidenum">
              <a:rPr lang="en-US" smtClean="0"/>
              <a:t>1</a:t>
            </a:fld>
            <a:endParaRPr lang="en-US"/>
          </a:p>
        </p:txBody>
      </p:sp>
    </p:spTree>
    <p:extLst>
      <p:ext uri="{BB962C8B-B14F-4D97-AF65-F5344CB8AC3E}">
        <p14:creationId xmlns:p14="http://schemas.microsoft.com/office/powerpoint/2010/main" val="292198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better solution to save the results in a list, and then combine into a single vector after the loop is done: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I’ve used </a:t>
            </a:r>
            <a:r>
              <a:rPr lang="en-US" dirty="0" err="1"/>
              <a:t>unlist</a:t>
            </a:r>
            <a:r>
              <a:rPr lang="en-US" dirty="0"/>
              <a:t>()</a:t>
            </a:r>
            <a:r>
              <a:rPr lang="en-US" sz="1200" b="0" i="0" kern="1200" dirty="0">
                <a:solidFill>
                  <a:schemeClr val="tx1"/>
                </a:solidFill>
                <a:effectLst/>
                <a:latin typeface="+mn-lt"/>
                <a:ea typeface="+mn-ea"/>
                <a:cs typeface="+mn-cs"/>
              </a:rPr>
              <a:t> to flatten a list of vectors into a single vector. A stricter option is to use </a:t>
            </a:r>
            <a:r>
              <a:rPr lang="en-US" dirty="0" err="1"/>
              <a:t>purrr</a:t>
            </a:r>
            <a:r>
              <a:rPr lang="en-US" dirty="0"/>
              <a:t>::</a:t>
            </a:r>
            <a:r>
              <a:rPr lang="en-US" dirty="0" err="1"/>
              <a:t>flatten_dbl</a:t>
            </a:r>
            <a:r>
              <a:rPr lang="en-US" dirty="0"/>
              <a:t>()</a:t>
            </a:r>
            <a:r>
              <a:rPr lang="en-US" sz="1200" b="0" i="0" kern="1200" dirty="0">
                <a:solidFill>
                  <a:schemeClr val="tx1"/>
                </a:solidFill>
                <a:effectLst/>
                <a:latin typeface="+mn-lt"/>
                <a:ea typeface="+mn-ea"/>
                <a:cs typeface="+mn-cs"/>
              </a:rPr>
              <a:t> — it will throw an error if the input isn’t a list of doubles.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10</a:t>
            </a:fld>
            <a:endParaRPr lang="en-US"/>
          </a:p>
        </p:txBody>
      </p:sp>
    </p:spTree>
    <p:extLst>
      <p:ext uri="{BB962C8B-B14F-4D97-AF65-F5344CB8AC3E}">
        <p14:creationId xmlns:p14="http://schemas.microsoft.com/office/powerpoint/2010/main" val="405616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pattern occurs in other places too:</a:t>
            </a:r>
          </a:p>
          <a:p>
            <a:pPr marL="228600" indent="-228600">
              <a:buFont typeface="+mj-lt"/>
              <a:buAutoNum type="arabicPeriod"/>
            </a:pPr>
            <a:r>
              <a:rPr lang="en-US" sz="1200" b="0" i="0" kern="1200" dirty="0">
                <a:solidFill>
                  <a:schemeClr val="tx1"/>
                </a:solidFill>
                <a:effectLst/>
                <a:latin typeface="+mn-lt"/>
                <a:ea typeface="+mn-ea"/>
                <a:cs typeface="+mn-cs"/>
              </a:rPr>
              <a:t>You might be generating a long string. Instead of paste()</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together each iteration with the previous, save the output in a character vector and then combine that vector into a single string with paste(output, collapse = "").</a:t>
            </a:r>
          </a:p>
          <a:p>
            <a:pPr marL="228600" indent="-228600">
              <a:buFont typeface="+mj-lt"/>
              <a:buAutoNum type="arabicPeriod"/>
            </a:pPr>
            <a:r>
              <a:rPr lang="en-US" sz="1200" b="0" i="0" kern="1200" dirty="0">
                <a:solidFill>
                  <a:schemeClr val="tx1"/>
                </a:solidFill>
                <a:effectLst/>
                <a:latin typeface="+mn-lt"/>
                <a:ea typeface="+mn-ea"/>
                <a:cs typeface="+mn-cs"/>
              </a:rPr>
              <a:t>You might be generating a big data frame. Instead of sequentially </a:t>
            </a:r>
            <a:r>
              <a:rPr lang="en-US" sz="1200" b="0" i="0" kern="1200" dirty="0" err="1">
                <a:solidFill>
                  <a:schemeClr val="tx1"/>
                </a:solidFill>
                <a:effectLst/>
                <a:latin typeface="+mn-lt"/>
                <a:ea typeface="+mn-ea"/>
                <a:cs typeface="+mn-cs"/>
              </a:rPr>
              <a:t>rbind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in each iteration, save the output in a list, then use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bind_rows</a:t>
            </a:r>
            <a:r>
              <a:rPr lang="en-US" sz="1200" b="0" i="0" kern="1200" dirty="0">
                <a:solidFill>
                  <a:schemeClr val="tx1"/>
                </a:solidFill>
                <a:effectLst/>
                <a:latin typeface="+mn-lt"/>
                <a:ea typeface="+mn-ea"/>
                <a:cs typeface="+mn-cs"/>
              </a:rPr>
              <a:t>(output) to combine the output into a single data frame.</a:t>
            </a:r>
          </a:p>
          <a:p>
            <a:r>
              <a:rPr lang="en-US" sz="1200" b="0" i="0" kern="1200" dirty="0">
                <a:solidFill>
                  <a:schemeClr val="tx1"/>
                </a:solidFill>
                <a:effectLst/>
                <a:latin typeface="+mn-lt"/>
                <a:ea typeface="+mn-ea"/>
                <a:cs typeface="+mn-cs"/>
              </a:rPr>
              <a:t>Watch out for this pattern. Whenever you see it, switch to a more complex result object, and then combine in one step at the end.</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11</a:t>
            </a:fld>
            <a:endParaRPr lang="en-US"/>
          </a:p>
        </p:txBody>
      </p:sp>
    </p:spTree>
    <p:extLst>
      <p:ext uri="{BB962C8B-B14F-4D97-AF65-F5344CB8AC3E}">
        <p14:creationId xmlns:p14="http://schemas.microsoft.com/office/powerpoint/2010/main" val="29668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don’t even know how long the input sequence should run for. This is common when doing simulations. For example, you might want to loop until you get three heads in a row. You can’t do that sort of iteration with the for loop. Instead, you can use a while loop. A while loop is simpler than for loop because it only has two components, a condition and a body: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while loop is also more general than a for loop, because you can rewrite any for loop as a while loop, but you can’t rewrite every while loop as a for loop:</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12</a:t>
            </a:fld>
            <a:endParaRPr lang="en-US"/>
          </a:p>
        </p:txBody>
      </p:sp>
    </p:spTree>
    <p:extLst>
      <p:ext uri="{BB962C8B-B14F-4D97-AF65-F5344CB8AC3E}">
        <p14:creationId xmlns:p14="http://schemas.microsoft.com/office/powerpoint/2010/main" val="4054430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we could use a while loop to find how many tries it takes to get three heads in a row: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mention while loops only briefly, because I hardly ever use them. They’re most often used for simulation, which is outside the scope of this book. However, it is good to know they exist so that you’re prepared for problems where the number of iterations is not known in advance.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13</a:t>
            </a:fld>
            <a:endParaRPr lang="en-US"/>
          </a:p>
        </p:txBody>
      </p:sp>
    </p:spTree>
    <p:extLst>
      <p:ext uri="{BB962C8B-B14F-4D97-AF65-F5344CB8AC3E}">
        <p14:creationId xmlns:p14="http://schemas.microsoft.com/office/powerpoint/2010/main" val="2922698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https://rpubs.com/uky994/585612</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Imagine you have a directory full of CSV files that you want to read in. You have their paths in a vector, files &lt;- </a:t>
            </a:r>
            <a:r>
              <a:rPr lang="en-US" sz="1200" b="0" i="0" kern="1200" dirty="0" err="1">
                <a:solidFill>
                  <a:schemeClr val="tx1"/>
                </a:solidFill>
                <a:effectLst/>
                <a:latin typeface="+mn-lt"/>
                <a:ea typeface="+mn-ea"/>
                <a:cs typeface="+mn-cs"/>
              </a:rPr>
              <a:t>dir</a:t>
            </a:r>
            <a:r>
              <a:rPr lang="en-US" sz="1200" b="0" i="0" kern="1200" dirty="0">
                <a:solidFill>
                  <a:schemeClr val="tx1"/>
                </a:solidFill>
                <a:effectLst/>
                <a:latin typeface="+mn-lt"/>
                <a:ea typeface="+mn-ea"/>
                <a:cs typeface="+mn-cs"/>
              </a:rPr>
              <a:t>("data/", pattern = "\\.csv$", </a:t>
            </a:r>
            <a:r>
              <a:rPr lang="en-US" sz="1200" b="0" i="0" kern="1200" dirty="0" err="1">
                <a:solidFill>
                  <a:schemeClr val="tx1"/>
                </a:solidFill>
                <a:effectLst/>
                <a:latin typeface="+mn-lt"/>
                <a:ea typeface="+mn-ea"/>
                <a:cs typeface="+mn-cs"/>
              </a:rPr>
              <a:t>full.names</a:t>
            </a:r>
            <a:r>
              <a:rPr lang="en-US" sz="1200" b="0" i="0" kern="1200" dirty="0">
                <a:solidFill>
                  <a:schemeClr val="tx1"/>
                </a:solidFill>
                <a:effectLst/>
                <a:latin typeface="+mn-lt"/>
                <a:ea typeface="+mn-ea"/>
                <a:cs typeface="+mn-cs"/>
              </a:rPr>
              <a:t> = TRUE), and now want to read each one with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Write the for loop that will load them into a single data frame.</a:t>
            </a:r>
          </a:p>
          <a:p>
            <a:pPr marL="228600" indent="-228600">
              <a:buFont typeface="+mj-lt"/>
              <a:buAutoNum type="arabicPeriod"/>
            </a:pPr>
            <a:r>
              <a:rPr lang="en-US" sz="1200" b="0" i="0" kern="1200" dirty="0">
                <a:solidFill>
                  <a:schemeClr val="tx1"/>
                </a:solidFill>
                <a:effectLst/>
                <a:latin typeface="+mn-lt"/>
                <a:ea typeface="+mn-ea"/>
                <a:cs typeface="+mn-cs"/>
              </a:rPr>
              <a:t>What happens if you use for (nm in names(x)) and x has no names? What if only some of the elements are named? What if the names are not unique?</a:t>
            </a:r>
          </a:p>
          <a:p>
            <a:pPr marL="228600" indent="-228600">
              <a:buFont typeface="+mj-lt"/>
              <a:buAutoNum type="arabicPeriod"/>
            </a:pPr>
            <a:r>
              <a:rPr lang="en-US" sz="1200" b="0" i="0" kern="1200" dirty="0">
                <a:solidFill>
                  <a:schemeClr val="tx1"/>
                </a:solidFill>
                <a:effectLst/>
                <a:latin typeface="+mn-lt"/>
                <a:ea typeface="+mn-ea"/>
                <a:cs typeface="+mn-cs"/>
              </a:rPr>
              <a:t>Write a function that prints the mean of each numeric column in a data frame, along with its name. For example, </a:t>
            </a:r>
            <a:r>
              <a:rPr lang="en-US" sz="1200" b="0" i="0" kern="1200" dirty="0" err="1">
                <a:solidFill>
                  <a:schemeClr val="tx1"/>
                </a:solidFill>
                <a:effectLst/>
                <a:latin typeface="+mn-lt"/>
                <a:ea typeface="+mn-ea"/>
                <a:cs typeface="+mn-cs"/>
              </a:rPr>
              <a:t>show_mean</a:t>
            </a:r>
            <a:r>
              <a:rPr lang="en-US" sz="1200" b="0" i="0" kern="1200" dirty="0">
                <a:solidFill>
                  <a:schemeClr val="tx1"/>
                </a:solidFill>
                <a:effectLst/>
                <a:latin typeface="+mn-lt"/>
                <a:ea typeface="+mn-ea"/>
                <a:cs typeface="+mn-cs"/>
              </a:rPr>
              <a:t>(iris) would print:</a:t>
            </a:r>
          </a:p>
          <a:p>
            <a:pPr marL="0" indent="0">
              <a:buFont typeface="+mj-lt"/>
              <a:buNone/>
            </a:pPr>
            <a:endParaRPr lang="en-US" sz="1200" b="1" i="0" u="none" strike="noStrike" kern="1200" dirty="0">
              <a:solidFill>
                <a:schemeClr val="tx1"/>
              </a:solidFill>
              <a:effectLst/>
              <a:latin typeface="+mn-lt"/>
              <a:ea typeface="+mn-ea"/>
              <a:cs typeface="+mn-cs"/>
            </a:endParaRPr>
          </a:p>
          <a:p>
            <a:pPr marL="0" indent="0">
              <a:buFont typeface="+mj-lt"/>
              <a:buNone/>
            </a:pP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show_mean</a:t>
            </a:r>
            <a:r>
              <a:rPr lang="en-US" sz="1200" b="0" i="0" u="none" strike="noStrike" kern="1200" dirty="0">
                <a:solidFill>
                  <a:schemeClr val="tx1"/>
                </a:solidFill>
                <a:effectLst/>
                <a:latin typeface="+mn-lt"/>
                <a:ea typeface="+mn-ea"/>
                <a:cs typeface="+mn-cs"/>
              </a:rPr>
              <a:t>(iris)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a:t>
            </a:r>
            <a:r>
              <a:rPr lang="en-US" sz="1200" b="0" i="1" u="none" strike="noStrike" kern="1200" dirty="0" err="1">
                <a:solidFill>
                  <a:schemeClr val="tx1"/>
                </a:solidFill>
                <a:effectLst/>
                <a:latin typeface="+mn-lt"/>
                <a:ea typeface="+mn-ea"/>
                <a:cs typeface="+mn-cs"/>
              </a:rPr>
              <a:t>Sepal.Length</a:t>
            </a:r>
            <a:r>
              <a:rPr lang="en-US" sz="1200" b="0" i="1" u="none" strike="noStrike" kern="1200" dirty="0">
                <a:solidFill>
                  <a:schemeClr val="tx1"/>
                </a:solidFill>
                <a:effectLst/>
                <a:latin typeface="+mn-lt"/>
                <a:ea typeface="+mn-ea"/>
                <a:cs typeface="+mn-cs"/>
              </a:rPr>
              <a:t>: 5.84</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a:t>
            </a:r>
            <a:r>
              <a:rPr lang="en-US" sz="1200" b="0" i="1" u="none" strike="noStrike" kern="1200" dirty="0" err="1">
                <a:solidFill>
                  <a:schemeClr val="tx1"/>
                </a:solidFill>
                <a:effectLst/>
                <a:latin typeface="+mn-lt"/>
                <a:ea typeface="+mn-ea"/>
                <a:cs typeface="+mn-cs"/>
              </a:rPr>
              <a:t>Sepal.Width</a:t>
            </a:r>
            <a:r>
              <a:rPr lang="en-US" sz="1200" b="0" i="1" u="none" strike="noStrike" kern="1200" dirty="0">
                <a:solidFill>
                  <a:schemeClr val="tx1"/>
                </a:solidFill>
                <a:effectLst/>
                <a:latin typeface="+mn-lt"/>
                <a:ea typeface="+mn-ea"/>
                <a:cs typeface="+mn-cs"/>
              </a:rPr>
              <a:t>: 3.06</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a:t>
            </a:r>
            <a:r>
              <a:rPr lang="en-US" sz="1200" b="0" i="1" u="none" strike="noStrike" kern="1200" dirty="0" err="1">
                <a:solidFill>
                  <a:schemeClr val="tx1"/>
                </a:solidFill>
                <a:effectLst/>
                <a:latin typeface="+mn-lt"/>
                <a:ea typeface="+mn-ea"/>
                <a:cs typeface="+mn-cs"/>
              </a:rPr>
              <a:t>Petal.Length</a:t>
            </a:r>
            <a:r>
              <a:rPr lang="en-US" sz="1200" b="0" i="1" u="none" strike="noStrike" kern="1200" dirty="0">
                <a:solidFill>
                  <a:schemeClr val="tx1"/>
                </a:solidFill>
                <a:effectLst/>
                <a:latin typeface="+mn-lt"/>
                <a:ea typeface="+mn-ea"/>
                <a:cs typeface="+mn-cs"/>
              </a:rPr>
              <a:t>: 3.76</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a:t>
            </a:r>
            <a:r>
              <a:rPr lang="en-US" sz="1200" b="0" i="1" u="none" strike="noStrike" kern="1200" dirty="0" err="1">
                <a:solidFill>
                  <a:schemeClr val="tx1"/>
                </a:solidFill>
                <a:effectLst/>
                <a:latin typeface="+mn-lt"/>
                <a:ea typeface="+mn-ea"/>
                <a:cs typeface="+mn-cs"/>
              </a:rPr>
              <a:t>Petal.Width</a:t>
            </a:r>
            <a:r>
              <a:rPr lang="en-US" sz="1200" b="0" i="1" u="none" strike="noStrike" kern="1200" dirty="0">
                <a:solidFill>
                  <a:schemeClr val="tx1"/>
                </a:solidFill>
                <a:effectLst/>
                <a:latin typeface="+mn-lt"/>
                <a:ea typeface="+mn-ea"/>
                <a:cs typeface="+mn-cs"/>
              </a:rPr>
              <a:t>: 1.20</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	(Extra challenge: what function did I use to make sure that the numbers lined up 	nicely, even though the variable names had different lengths?)</a:t>
            </a:r>
          </a:p>
          <a:p>
            <a:pPr marL="228600" indent="-228600">
              <a:buFont typeface="+mj-lt"/>
              <a:buAutoNum type="arabicPeriod" startAt="4"/>
            </a:pPr>
            <a:r>
              <a:rPr lang="en-US" sz="1200" b="0" i="0" kern="1200" dirty="0">
                <a:solidFill>
                  <a:schemeClr val="tx1"/>
                </a:solidFill>
                <a:effectLst/>
                <a:latin typeface="+mn-lt"/>
                <a:ea typeface="+mn-ea"/>
                <a:cs typeface="+mn-cs"/>
              </a:rPr>
              <a:t>What does this code do? How does it work?</a:t>
            </a:r>
          </a:p>
          <a:p>
            <a:pPr marL="0" indent="0">
              <a:buFont typeface="+mj-lt"/>
              <a:buNone/>
            </a:pPr>
            <a:r>
              <a:rPr lang="en-US" sz="1200" b="0" i="0" u="none" strike="noStrike" kern="1200" dirty="0">
                <a:solidFill>
                  <a:schemeClr val="tx1"/>
                </a:solidFill>
                <a:effectLst/>
                <a:latin typeface="+mn-lt"/>
                <a:ea typeface="+mn-ea"/>
                <a:cs typeface="+mn-cs"/>
              </a:rPr>
              <a:t>	trans &lt;- </a:t>
            </a:r>
            <a:r>
              <a:rPr lang="en-US" sz="1200" b="1" i="0" u="none" strike="noStrike" kern="1200" dirty="0">
                <a:solidFill>
                  <a:schemeClr val="tx1"/>
                </a:solidFill>
                <a:effectLst/>
                <a:latin typeface="+mn-lt"/>
                <a:ea typeface="+mn-ea"/>
                <a:cs typeface="+mn-cs"/>
              </a:rPr>
              <a:t>list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disp</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(x) x * 0.0163871,</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am =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factor</a:t>
            </a:r>
            <a:r>
              <a:rPr lang="en-US" sz="1200" b="0" i="0" u="none" strike="noStrike" kern="1200" dirty="0">
                <a:solidFill>
                  <a:schemeClr val="tx1"/>
                </a:solidFill>
                <a:effectLst/>
                <a:latin typeface="+mn-lt"/>
                <a:ea typeface="+mn-ea"/>
                <a:cs typeface="+mn-cs"/>
              </a:rPr>
              <a:t>(x, labels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("auto", "manual"))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for</a:t>
            </a:r>
            <a:r>
              <a:rPr lang="en-US" sz="1200" b="0" i="0" u="none" strike="noStrike" kern="1200" dirty="0">
                <a:solidFill>
                  <a:schemeClr val="tx1"/>
                </a:solidFill>
                <a:effectLst/>
                <a:latin typeface="+mn-lt"/>
                <a:ea typeface="+mn-ea"/>
                <a:cs typeface="+mn-cs"/>
              </a:rPr>
              <a:t> (var </a:t>
            </a:r>
            <a:r>
              <a:rPr lang="en-US" sz="1200" b="1" i="0" u="none" strike="noStrike" kern="1200" dirty="0">
                <a:solidFill>
                  <a:schemeClr val="tx1"/>
                </a:solidFill>
                <a:effectLst/>
                <a:latin typeface="+mn-lt"/>
                <a:ea typeface="+mn-ea"/>
                <a:cs typeface="+mn-cs"/>
              </a:rPr>
              <a:t>in</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names</a:t>
            </a:r>
            <a:r>
              <a:rPr lang="en-US" sz="1200" b="0" i="0" u="none" strike="noStrike" kern="1200" dirty="0">
                <a:solidFill>
                  <a:schemeClr val="tx1"/>
                </a:solidFill>
                <a:effectLst/>
                <a:latin typeface="+mn-lt"/>
                <a:ea typeface="+mn-ea"/>
                <a:cs typeface="+mn-cs"/>
              </a:rPr>
              <a:t>(trans)) {</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mtcars</a:t>
            </a:r>
            <a:r>
              <a:rPr lang="en-US" sz="1200" b="0" i="0" u="none" strike="noStrike" kern="1200" dirty="0">
                <a:solidFill>
                  <a:schemeClr val="tx1"/>
                </a:solidFill>
                <a:effectLst/>
                <a:latin typeface="+mn-lt"/>
                <a:ea typeface="+mn-ea"/>
                <a:cs typeface="+mn-cs"/>
              </a:rPr>
              <a:t>[[var]] &lt;- 	trans[[var]](</a:t>
            </a:r>
            <a:r>
              <a:rPr lang="en-US" sz="1200" b="0" i="0" u="none" strike="noStrike" kern="1200" dirty="0" err="1">
                <a:solidFill>
                  <a:schemeClr val="tx1"/>
                </a:solidFill>
                <a:effectLst/>
                <a:latin typeface="+mn-lt"/>
                <a:ea typeface="+mn-ea"/>
                <a:cs typeface="+mn-cs"/>
              </a:rPr>
              <a:t>mtcars</a:t>
            </a:r>
            <a:r>
              <a:rPr lang="en-US" sz="1200" b="0" i="0" u="none" strike="noStrike" kern="1200" dirty="0">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14</a:t>
            </a:fld>
            <a:endParaRPr lang="en-US"/>
          </a:p>
        </p:txBody>
      </p:sp>
    </p:spTree>
    <p:extLst>
      <p:ext uri="{BB962C8B-B14F-4D97-AF65-F5344CB8AC3E}">
        <p14:creationId xmlns:p14="http://schemas.microsoft.com/office/powerpoint/2010/main" val="187615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loops are not as important in R as they are in other languages because R is a functional programming language. This means that it’s possible to wrap up for loops in a function, and call that function instead of using the for loop directly.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see why this is important, consider (again) this simple data frame: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15</a:t>
            </a:fld>
            <a:endParaRPr lang="en-US"/>
          </a:p>
        </p:txBody>
      </p:sp>
    </p:spTree>
    <p:extLst>
      <p:ext uri="{BB962C8B-B14F-4D97-AF65-F5344CB8AC3E}">
        <p14:creationId xmlns:p14="http://schemas.microsoft.com/office/powerpoint/2010/main" val="87577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you want to compute the mean of every column. You could do that with a for loop:</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16</a:t>
            </a:fld>
            <a:endParaRPr lang="en-US"/>
          </a:p>
        </p:txBody>
      </p:sp>
    </p:spTree>
    <p:extLst>
      <p:ext uri="{BB962C8B-B14F-4D97-AF65-F5344CB8AC3E}">
        <p14:creationId xmlns:p14="http://schemas.microsoft.com/office/powerpoint/2010/main" val="304681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a:t>
            </a:r>
            <a:r>
              <a:rPr lang="en-US" sz="1200" b="0" i="0" kern="1200" dirty="0" err="1">
                <a:solidFill>
                  <a:schemeClr val="tx1"/>
                </a:solidFill>
                <a:effectLst/>
                <a:latin typeface="+mn-lt"/>
                <a:ea typeface="+mn-ea"/>
                <a:cs typeface="+mn-cs"/>
              </a:rPr>
              <a:t>realise</a:t>
            </a:r>
            <a:r>
              <a:rPr lang="en-US" sz="1200" b="0" i="0" kern="1200" dirty="0">
                <a:solidFill>
                  <a:schemeClr val="tx1"/>
                </a:solidFill>
                <a:effectLst/>
                <a:latin typeface="+mn-lt"/>
                <a:ea typeface="+mn-ea"/>
                <a:cs typeface="+mn-cs"/>
              </a:rPr>
              <a:t> that you’re going to want to compute the means of every column pretty frequently, so you extract it out into a function: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17</a:t>
            </a:fld>
            <a:endParaRPr lang="en-US"/>
          </a:p>
        </p:txBody>
      </p:sp>
    </p:spTree>
    <p:extLst>
      <p:ext uri="{BB962C8B-B14F-4D97-AF65-F5344CB8AC3E}">
        <p14:creationId xmlns:p14="http://schemas.microsoft.com/office/powerpoint/2010/main" val="4199903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then you think it’d also be helpful to be able to compute the median, and the standard deviation, so you copy and paste your </a:t>
            </a:r>
            <a:r>
              <a:rPr lang="en-US" dirty="0" err="1"/>
              <a:t>col_mean</a:t>
            </a:r>
            <a:r>
              <a:rPr lang="en-US" dirty="0"/>
              <a:t>()</a:t>
            </a:r>
            <a:r>
              <a:rPr lang="en-US" sz="1200" b="0" i="0" kern="1200" dirty="0">
                <a:solidFill>
                  <a:schemeClr val="tx1"/>
                </a:solidFill>
                <a:effectLst/>
                <a:latin typeface="+mn-lt"/>
                <a:ea typeface="+mn-ea"/>
                <a:cs typeface="+mn-cs"/>
              </a:rPr>
              <a:t> function and replace the </a:t>
            </a:r>
            <a:r>
              <a:rPr lang="en-US" dirty="0"/>
              <a:t>mean()</a:t>
            </a:r>
            <a:r>
              <a:rPr lang="en-US" sz="1200" b="0" i="0" kern="1200" dirty="0">
                <a:solidFill>
                  <a:schemeClr val="tx1"/>
                </a:solidFill>
                <a:effectLst/>
                <a:latin typeface="+mn-lt"/>
                <a:ea typeface="+mn-ea"/>
                <a:cs typeface="+mn-cs"/>
              </a:rPr>
              <a:t> with </a:t>
            </a:r>
            <a:r>
              <a:rPr lang="en-US" dirty="0"/>
              <a:t>median()</a:t>
            </a:r>
            <a:r>
              <a:rPr lang="en-US" sz="1200" b="0" i="0" kern="1200" dirty="0">
                <a:solidFill>
                  <a:schemeClr val="tx1"/>
                </a:solidFill>
                <a:effectLst/>
                <a:latin typeface="+mn-lt"/>
                <a:ea typeface="+mn-ea"/>
                <a:cs typeface="+mn-cs"/>
              </a:rPr>
              <a:t> and </a:t>
            </a:r>
            <a:r>
              <a:rPr lang="en-US" dirty="0" err="1"/>
              <a:t>sd</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Uh oh! You’ve copied-and-pasted this code twice, so it’s time to think about how to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it. Notice that most of this code is for-loop boilerplate and it’s hard to see the one thing (</a:t>
            </a:r>
            <a:r>
              <a:rPr lang="en-US" dirty="0"/>
              <a:t>mean()</a:t>
            </a:r>
            <a:r>
              <a:rPr lang="en-US" sz="1200" b="0" i="0" kern="1200" dirty="0">
                <a:solidFill>
                  <a:schemeClr val="tx1"/>
                </a:solidFill>
                <a:effectLst/>
                <a:latin typeface="+mn-lt"/>
                <a:ea typeface="+mn-ea"/>
                <a:cs typeface="+mn-cs"/>
              </a:rPr>
              <a:t>, </a:t>
            </a:r>
            <a:r>
              <a:rPr lang="en-US" dirty="0"/>
              <a:t>median()</a:t>
            </a:r>
            <a:r>
              <a:rPr lang="en-US" sz="1200" b="0" i="0" kern="1200" dirty="0">
                <a:solidFill>
                  <a:schemeClr val="tx1"/>
                </a:solidFill>
                <a:effectLst/>
                <a:latin typeface="+mn-lt"/>
                <a:ea typeface="+mn-ea"/>
                <a:cs typeface="+mn-cs"/>
              </a:rPr>
              <a:t>, </a:t>
            </a:r>
            <a:r>
              <a:rPr lang="en-US" dirty="0" err="1"/>
              <a:t>sd</a:t>
            </a:r>
            <a:r>
              <a:rPr lang="en-US" dirty="0"/>
              <a:t>()</a:t>
            </a:r>
            <a:r>
              <a:rPr lang="en-US" sz="1200" b="0" i="0" kern="1200" dirty="0">
                <a:solidFill>
                  <a:schemeClr val="tx1"/>
                </a:solidFill>
                <a:effectLst/>
                <a:latin typeface="+mn-lt"/>
                <a:ea typeface="+mn-ea"/>
                <a:cs typeface="+mn-cs"/>
              </a:rPr>
              <a:t>) that is different between the functions.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18</a:t>
            </a:fld>
            <a:endParaRPr lang="en-US"/>
          </a:p>
        </p:txBody>
      </p:sp>
    </p:spTree>
    <p:extLst>
      <p:ext uri="{BB962C8B-B14F-4D97-AF65-F5344CB8AC3E}">
        <p14:creationId xmlns:p14="http://schemas.microsoft.com/office/powerpoint/2010/main" val="4033256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would you do if you saw a set of functions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Hopefully, you’d notice that there’s a lot of duplication, and extract it out into an additional argument: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You’ve reduced the chance of bugs (because you now have 1/3 of the original code), and made it easy to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to new situations.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19</a:t>
            </a:fld>
            <a:endParaRPr lang="en-US"/>
          </a:p>
        </p:txBody>
      </p:sp>
    </p:spTree>
    <p:extLst>
      <p:ext uri="{BB962C8B-B14F-4D97-AF65-F5344CB8AC3E}">
        <p14:creationId xmlns:p14="http://schemas.microsoft.com/office/powerpoint/2010/main" val="286584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we have this simple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want to compute the median of each column. You </a:t>
            </a:r>
            <a:r>
              <a:rPr lang="en-US" sz="1200" b="0" i="1" kern="1200" dirty="0">
                <a:solidFill>
                  <a:schemeClr val="tx1"/>
                </a:solidFill>
                <a:effectLst/>
                <a:latin typeface="+mn-lt"/>
                <a:ea typeface="+mn-ea"/>
                <a:cs typeface="+mn-cs"/>
              </a:rPr>
              <a:t>could</a:t>
            </a:r>
            <a:r>
              <a:rPr lang="en-US" sz="1200" b="0" i="0" kern="1200" dirty="0">
                <a:solidFill>
                  <a:schemeClr val="tx1"/>
                </a:solidFill>
                <a:effectLst/>
                <a:latin typeface="+mn-lt"/>
                <a:ea typeface="+mn-ea"/>
                <a:cs typeface="+mn-cs"/>
              </a:rPr>
              <a:t> do with copy-and-paste: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a:t>
            </a:fld>
            <a:endParaRPr lang="en-US"/>
          </a:p>
        </p:txBody>
      </p:sp>
    </p:spTree>
    <p:extLst>
      <p:ext uri="{BB962C8B-B14F-4D97-AF65-F5344CB8AC3E}">
        <p14:creationId xmlns:p14="http://schemas.microsoft.com/office/powerpoint/2010/main" val="766664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do exactly the same thing with </a:t>
            </a:r>
            <a:r>
              <a:rPr lang="en-US" dirty="0" err="1"/>
              <a:t>col_mean</a:t>
            </a:r>
            <a:r>
              <a:rPr lang="en-US" dirty="0"/>
              <a:t>()</a:t>
            </a:r>
            <a:r>
              <a:rPr lang="en-US" sz="1200" b="0" i="0" kern="1200" dirty="0">
                <a:solidFill>
                  <a:schemeClr val="tx1"/>
                </a:solidFill>
                <a:effectLst/>
                <a:latin typeface="+mn-lt"/>
                <a:ea typeface="+mn-ea"/>
                <a:cs typeface="+mn-cs"/>
              </a:rPr>
              <a:t>, </a:t>
            </a:r>
            <a:r>
              <a:rPr lang="en-US" dirty="0" err="1"/>
              <a:t>col_median</a:t>
            </a:r>
            <a:r>
              <a:rPr lang="en-US" dirty="0"/>
              <a:t>()</a:t>
            </a:r>
            <a:r>
              <a:rPr lang="en-US" sz="1200" b="0" i="0" kern="1200" dirty="0">
                <a:solidFill>
                  <a:schemeClr val="tx1"/>
                </a:solidFill>
                <a:effectLst/>
                <a:latin typeface="+mn-lt"/>
                <a:ea typeface="+mn-ea"/>
                <a:cs typeface="+mn-cs"/>
              </a:rPr>
              <a:t> and </a:t>
            </a:r>
            <a:r>
              <a:rPr lang="en-US" dirty="0" err="1"/>
              <a:t>col_sd</a:t>
            </a:r>
            <a:r>
              <a:rPr lang="en-US" dirty="0"/>
              <a:t>()</a:t>
            </a:r>
            <a:r>
              <a:rPr lang="en-US" sz="1200" b="0" i="0" kern="1200" dirty="0">
                <a:solidFill>
                  <a:schemeClr val="tx1"/>
                </a:solidFill>
                <a:effectLst/>
                <a:latin typeface="+mn-lt"/>
                <a:ea typeface="+mn-ea"/>
                <a:cs typeface="+mn-cs"/>
              </a:rPr>
              <a:t> by adding an argument that supplies the function to apply to each column: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idea of passing a function to another function is an extremely powerful idea, and it’s one of the </a:t>
            </a:r>
            <a:r>
              <a:rPr lang="en-US" sz="1200" b="0" i="0" kern="1200" dirty="0" err="1">
                <a:solidFill>
                  <a:schemeClr val="tx1"/>
                </a:solidFill>
                <a:effectLst/>
                <a:latin typeface="+mn-lt"/>
                <a:ea typeface="+mn-ea"/>
                <a:cs typeface="+mn-cs"/>
              </a:rPr>
              <a:t>behaviours</a:t>
            </a:r>
            <a:r>
              <a:rPr lang="en-US" sz="1200" b="0" i="0" kern="1200" dirty="0">
                <a:solidFill>
                  <a:schemeClr val="tx1"/>
                </a:solidFill>
                <a:effectLst/>
                <a:latin typeface="+mn-lt"/>
                <a:ea typeface="+mn-ea"/>
                <a:cs typeface="+mn-cs"/>
              </a:rPr>
              <a:t> that makes R a functional programming language. It might take you a while to wrap your head around the idea, but it’s worth the investment. In the rest of the chapter, you’ll learn about and use the </a:t>
            </a:r>
            <a:r>
              <a:rPr lang="en-US" sz="1200" b="1"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package, which provides functions that eliminate the need for many common for loops.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20</a:t>
            </a:fld>
            <a:endParaRPr lang="en-US"/>
          </a:p>
        </p:txBody>
      </p:sp>
    </p:spTree>
    <p:extLst>
      <p:ext uri="{BB962C8B-B14F-4D97-AF65-F5344CB8AC3E}">
        <p14:creationId xmlns:p14="http://schemas.microsoft.com/office/powerpoint/2010/main" val="2030787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apply family of functions in base R (</a:t>
            </a:r>
            <a:r>
              <a:rPr lang="en-US" dirty="0"/>
              <a:t>apply()</a:t>
            </a:r>
            <a:r>
              <a:rPr lang="en-US" sz="1200" b="0" i="0" kern="1200" dirty="0">
                <a:solidFill>
                  <a:schemeClr val="tx1"/>
                </a:solidFill>
                <a:effectLst/>
                <a:latin typeface="+mn-lt"/>
                <a:ea typeface="+mn-ea"/>
                <a:cs typeface="+mn-cs"/>
              </a:rPr>
              <a:t>, </a:t>
            </a:r>
            <a:r>
              <a:rPr lang="en-US" dirty="0" err="1"/>
              <a:t>lapply</a:t>
            </a:r>
            <a:r>
              <a:rPr lang="en-US" dirty="0"/>
              <a:t>()</a:t>
            </a:r>
            <a:r>
              <a:rPr lang="en-US" sz="1200" b="0" i="0" kern="1200" dirty="0">
                <a:solidFill>
                  <a:schemeClr val="tx1"/>
                </a:solidFill>
                <a:effectLst/>
                <a:latin typeface="+mn-lt"/>
                <a:ea typeface="+mn-ea"/>
                <a:cs typeface="+mn-cs"/>
              </a:rPr>
              <a:t>, </a:t>
            </a:r>
            <a:r>
              <a:rPr lang="en-US" dirty="0" err="1"/>
              <a:t>tapply</a:t>
            </a:r>
            <a:r>
              <a:rPr lang="en-US" dirty="0"/>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solve a similar problem, but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is more consistent and thus is easier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goal of using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functions instead of for loops is to allow you to break common list manipulation challenges into independent pieces:</a:t>
            </a:r>
          </a:p>
          <a:p>
            <a:pPr marL="228600" indent="-228600">
              <a:buFont typeface="+mj-lt"/>
              <a:buAutoNum type="arabicPeriod"/>
            </a:pPr>
            <a:r>
              <a:rPr lang="en-US" sz="1200" b="0" i="0" kern="1200" dirty="0">
                <a:solidFill>
                  <a:schemeClr val="tx1"/>
                </a:solidFill>
                <a:effectLst/>
                <a:latin typeface="+mn-lt"/>
                <a:ea typeface="+mn-ea"/>
                <a:cs typeface="+mn-cs"/>
              </a:rPr>
              <a:t>How can you solve the problem for a single element of the list? Once you’ve solved that problem,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takes care of </a:t>
            </a:r>
            <a:r>
              <a:rPr lang="en-US" sz="1200" b="0" i="0" kern="1200" dirty="0" err="1">
                <a:solidFill>
                  <a:schemeClr val="tx1"/>
                </a:solidFill>
                <a:effectLst/>
                <a:latin typeface="+mn-lt"/>
                <a:ea typeface="+mn-ea"/>
                <a:cs typeface="+mn-cs"/>
              </a:rPr>
              <a:t>generalising</a:t>
            </a:r>
            <a:r>
              <a:rPr lang="en-US" sz="1200" b="0" i="0" kern="1200" dirty="0">
                <a:solidFill>
                  <a:schemeClr val="tx1"/>
                </a:solidFill>
                <a:effectLst/>
                <a:latin typeface="+mn-lt"/>
                <a:ea typeface="+mn-ea"/>
                <a:cs typeface="+mn-cs"/>
              </a:rPr>
              <a:t> your solution to every element in the list.</a:t>
            </a:r>
          </a:p>
          <a:p>
            <a:pPr marL="228600" indent="-228600">
              <a:buFont typeface="+mj-lt"/>
              <a:buAutoNum type="arabicPeriod"/>
            </a:pPr>
            <a:r>
              <a:rPr lang="en-US" sz="1200" b="0" i="0" kern="1200" dirty="0">
                <a:solidFill>
                  <a:schemeClr val="tx1"/>
                </a:solidFill>
                <a:effectLst/>
                <a:latin typeface="+mn-lt"/>
                <a:ea typeface="+mn-ea"/>
                <a:cs typeface="+mn-cs"/>
              </a:rPr>
              <a:t>If you’re solving a complex problem, how can you break it down into bite-sized pieces that allow you to advance one small step towards a solution? With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you get lots of small pieces that you can compose together with the pipe.</a:t>
            </a:r>
          </a:p>
          <a:p>
            <a:r>
              <a:rPr lang="en-US" sz="1200" b="0" i="0" kern="1200" dirty="0">
                <a:solidFill>
                  <a:schemeClr val="tx1"/>
                </a:solidFill>
                <a:effectLst/>
                <a:latin typeface="+mn-lt"/>
                <a:ea typeface="+mn-ea"/>
                <a:cs typeface="+mn-cs"/>
              </a:rPr>
              <a:t>This structure makes it easier to solve new problems. It also makes it easier to understand your solutions to old problems when you re-read your old code.</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21</a:t>
            </a:fld>
            <a:endParaRPr lang="en-US"/>
          </a:p>
        </p:txBody>
      </p:sp>
    </p:spTree>
    <p:extLst>
      <p:ext uri="{BB962C8B-B14F-4D97-AF65-F5344CB8AC3E}">
        <p14:creationId xmlns:p14="http://schemas.microsoft.com/office/powerpoint/2010/main" val="1747625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https://rpubs.com/uky994/585631</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Read the documentation for apply(). In the 2d case, what two for loops does it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Adapt </a:t>
            </a:r>
            <a:r>
              <a:rPr lang="en-US" sz="1200" b="0" i="0" kern="1200" dirty="0" err="1">
                <a:solidFill>
                  <a:schemeClr val="tx1"/>
                </a:solidFill>
                <a:effectLst/>
                <a:latin typeface="+mn-lt"/>
                <a:ea typeface="+mn-ea"/>
                <a:cs typeface="+mn-cs"/>
              </a:rPr>
              <a:t>col_summary</a:t>
            </a:r>
            <a:r>
              <a:rPr lang="en-US" sz="1200" b="0" i="0" kern="1200" dirty="0">
                <a:solidFill>
                  <a:schemeClr val="tx1"/>
                </a:solidFill>
                <a:effectLst/>
                <a:latin typeface="+mn-lt"/>
                <a:ea typeface="+mn-ea"/>
                <a:cs typeface="+mn-cs"/>
              </a:rPr>
              <a:t>() so that it only applies to numeric columns You might want to start with an </a:t>
            </a:r>
            <a:r>
              <a:rPr lang="en-US" sz="1200" b="0" i="0" kern="1200" dirty="0" err="1">
                <a:solidFill>
                  <a:schemeClr val="tx1"/>
                </a:solidFill>
                <a:effectLst/>
                <a:latin typeface="+mn-lt"/>
                <a:ea typeface="+mn-ea"/>
                <a:cs typeface="+mn-cs"/>
              </a:rPr>
              <a:t>is_numeric</a:t>
            </a:r>
            <a:r>
              <a:rPr lang="en-US" sz="1200" b="0" i="0" kern="1200" dirty="0">
                <a:solidFill>
                  <a:schemeClr val="tx1"/>
                </a:solidFill>
                <a:effectLst/>
                <a:latin typeface="+mn-lt"/>
                <a:ea typeface="+mn-ea"/>
                <a:cs typeface="+mn-cs"/>
              </a:rPr>
              <a:t>() function that returns a logical vector that has a TRUE corresponding to each numeric column.</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22</a:t>
            </a:fld>
            <a:endParaRPr lang="en-US"/>
          </a:p>
        </p:txBody>
      </p:sp>
    </p:spTree>
    <p:extLst>
      <p:ext uri="{BB962C8B-B14F-4D97-AF65-F5344CB8AC3E}">
        <p14:creationId xmlns:p14="http://schemas.microsoft.com/office/powerpoint/2010/main" val="2822987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pattern of looping over a vector, doing something to each element and saving the results is so common that the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package provides a family of functions to do it for you. There is one function for each type of output: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map() makes a list.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map_lgl</a:t>
            </a:r>
            <a:r>
              <a:rPr lang="en-US" sz="1200" b="0" i="0" kern="1200" dirty="0">
                <a:solidFill>
                  <a:schemeClr val="tx1"/>
                </a:solidFill>
                <a:effectLst/>
                <a:latin typeface="+mn-lt"/>
                <a:ea typeface="+mn-ea"/>
                <a:cs typeface="+mn-cs"/>
              </a:rPr>
              <a:t>() makes a logical vector.</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map_int</a:t>
            </a:r>
            <a:r>
              <a:rPr lang="en-US" sz="1200" b="0" i="0" kern="1200" dirty="0">
                <a:solidFill>
                  <a:schemeClr val="tx1"/>
                </a:solidFill>
                <a:effectLst/>
                <a:latin typeface="+mn-lt"/>
                <a:ea typeface="+mn-ea"/>
                <a:cs typeface="+mn-cs"/>
              </a:rPr>
              <a:t>() makes an integer vector.</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map_dbl</a:t>
            </a:r>
            <a:r>
              <a:rPr lang="en-US" sz="1200" b="0" i="0" kern="1200" dirty="0">
                <a:solidFill>
                  <a:schemeClr val="tx1"/>
                </a:solidFill>
                <a:effectLst/>
                <a:latin typeface="+mn-lt"/>
                <a:ea typeface="+mn-ea"/>
                <a:cs typeface="+mn-cs"/>
              </a:rPr>
              <a:t>() makes a double vector.</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map_chr</a:t>
            </a:r>
            <a:r>
              <a:rPr lang="en-US" sz="1200" b="0" i="0" kern="1200" dirty="0">
                <a:solidFill>
                  <a:schemeClr val="tx1"/>
                </a:solidFill>
                <a:effectLst/>
                <a:latin typeface="+mn-lt"/>
                <a:ea typeface="+mn-ea"/>
                <a:cs typeface="+mn-cs"/>
              </a:rPr>
              <a:t>() makes a character vector.</a:t>
            </a:r>
          </a:p>
          <a:p>
            <a:r>
              <a:rPr lang="en-US" sz="1200" b="0" i="0" kern="1200" dirty="0">
                <a:solidFill>
                  <a:schemeClr val="tx1"/>
                </a:solidFill>
                <a:effectLst/>
                <a:latin typeface="+mn-lt"/>
                <a:ea typeface="+mn-ea"/>
                <a:cs typeface="+mn-cs"/>
              </a:rPr>
              <a:t>Each function takes a vector as input, applies a function to each piece, and then returns a new vector that’s the same length (and has the same names) as the input. The type of the vector is determined by the suffix to the map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you master these functions, you’ll find it takes much less time to solve iteration problems. But you should never feel bad about using a for loop instead of a map function. The map functions are a step up a tower of abstraction, and it can take a long time to get your head around how they work. The important thing is that you solve the problem that you’re working on, not write the most concise and elegant code (although that’s definitely something you want to strive towards!).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 people will tell you to avoid for loops because they are slow. They’re wrong! (Well at least they’re rather out of date, as for loops haven’t been slow for many years.) The chief benefits of using functions like map() is not speed, but clarity: they make your code easier to write and to read.</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23</a:t>
            </a:fld>
            <a:endParaRPr lang="en-US"/>
          </a:p>
        </p:txBody>
      </p:sp>
    </p:spTree>
    <p:extLst>
      <p:ext uri="{BB962C8B-B14F-4D97-AF65-F5344CB8AC3E}">
        <p14:creationId xmlns:p14="http://schemas.microsoft.com/office/powerpoint/2010/main" val="1974127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use these functions to perform the same computations as the last for loop. Those summary functions returned doubles, so we need to use </a:t>
            </a:r>
            <a:r>
              <a:rPr lang="en-US" dirty="0" err="1"/>
              <a:t>map_dbl</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24</a:t>
            </a:fld>
            <a:endParaRPr lang="en-US"/>
          </a:p>
        </p:txBody>
      </p:sp>
    </p:spTree>
    <p:extLst>
      <p:ext uri="{BB962C8B-B14F-4D97-AF65-F5344CB8AC3E}">
        <p14:creationId xmlns:p14="http://schemas.microsoft.com/office/powerpoint/2010/main" val="18948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Compared to using a for loop, focus is on the operation being performed (i.e. </a:t>
            </a:r>
            <a:r>
              <a:rPr lang="en-US" dirty="0"/>
              <a:t>mean()</a:t>
            </a:r>
            <a:r>
              <a:rPr lang="en-US" sz="1200" b="0" i="0" kern="1200" dirty="0">
                <a:solidFill>
                  <a:schemeClr val="tx1"/>
                </a:solidFill>
                <a:effectLst/>
                <a:latin typeface="+mn-lt"/>
                <a:ea typeface="+mn-ea"/>
                <a:cs typeface="+mn-cs"/>
              </a:rPr>
              <a:t>, </a:t>
            </a:r>
            <a:r>
              <a:rPr lang="en-US" dirty="0"/>
              <a:t>median()</a:t>
            </a:r>
            <a:r>
              <a:rPr lang="en-US" sz="1200" b="0" i="0" kern="1200" dirty="0">
                <a:solidFill>
                  <a:schemeClr val="tx1"/>
                </a:solidFill>
                <a:effectLst/>
                <a:latin typeface="+mn-lt"/>
                <a:ea typeface="+mn-ea"/>
                <a:cs typeface="+mn-cs"/>
              </a:rPr>
              <a:t>, </a:t>
            </a:r>
            <a:r>
              <a:rPr lang="en-US" dirty="0" err="1"/>
              <a:t>sd</a:t>
            </a:r>
            <a:r>
              <a:rPr lang="en-US" dirty="0"/>
              <a:t>()</a:t>
            </a:r>
            <a:r>
              <a:rPr lang="en-US" sz="1200" b="0" i="0" kern="1200" dirty="0">
                <a:solidFill>
                  <a:schemeClr val="tx1"/>
                </a:solidFill>
                <a:effectLst/>
                <a:latin typeface="+mn-lt"/>
                <a:ea typeface="+mn-ea"/>
                <a:cs typeface="+mn-cs"/>
              </a:rPr>
              <a:t>), not the bookkeeping required to loop over every element and store the output. This is even more apparent if we use the pipe: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25</a:t>
            </a:fld>
            <a:endParaRPr lang="en-US"/>
          </a:p>
        </p:txBody>
      </p:sp>
    </p:spTree>
    <p:extLst>
      <p:ext uri="{BB962C8B-B14F-4D97-AF65-F5344CB8AC3E}">
        <p14:creationId xmlns:p14="http://schemas.microsoft.com/office/powerpoint/2010/main" val="225655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few differences between map_*() and </a:t>
            </a:r>
            <a:r>
              <a:rPr lang="en-US" sz="1200" b="0" i="0" kern="1200" dirty="0" err="1">
                <a:solidFill>
                  <a:schemeClr val="tx1"/>
                </a:solidFill>
                <a:effectLst/>
                <a:latin typeface="+mn-lt"/>
                <a:ea typeface="+mn-ea"/>
                <a:cs typeface="+mn-cs"/>
              </a:rPr>
              <a:t>col_summary</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All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functions are implemented in C. This makes them a little faster at the expense of readability.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second argument, .f, the function to apply, can be a formula, a character vector, or an integer vector. You’ll learn about those handy shortcuts in the next section.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map_*() uses … ([dot </a:t>
            </a:r>
            <a:r>
              <a:rPr lang="en-US" sz="1200" b="0" i="0" kern="1200" dirty="0" err="1">
                <a:solidFill>
                  <a:schemeClr val="tx1"/>
                </a:solidFill>
                <a:effectLst/>
                <a:latin typeface="+mn-lt"/>
                <a:ea typeface="+mn-ea"/>
                <a:cs typeface="+mn-cs"/>
              </a:rPr>
              <a:t>dot</a:t>
            </a:r>
            <a:r>
              <a:rPr lang="en-US" sz="1200" b="0" i="0" kern="1200" dirty="0">
                <a:solidFill>
                  <a:schemeClr val="tx1"/>
                </a:solidFill>
                <a:effectLst/>
                <a:latin typeface="+mn-lt"/>
                <a:ea typeface="+mn-ea"/>
                <a:cs typeface="+mn-cs"/>
              </a:rPr>
              <a:t> dot]) to pass along additional arguments to .f each time it’s called:</a:t>
            </a:r>
          </a:p>
          <a:p>
            <a:pPr marL="171450" indent="-171450">
              <a:buFont typeface="Arial" panose="020B0604020202020204" pitchFamily="34" charset="0"/>
              <a:buChar char="•"/>
            </a:pPr>
            <a:r>
              <a:rPr lang="en-US" sz="1200" b="1" i="0" u="none" strike="noStrike" kern="1200" dirty="0" err="1">
                <a:solidFill>
                  <a:schemeClr val="tx1"/>
                </a:solidFill>
                <a:effectLst/>
                <a:latin typeface="+mn-lt"/>
                <a:ea typeface="+mn-ea"/>
                <a:cs typeface="+mn-cs"/>
              </a:rPr>
              <a:t>map_dbl</a:t>
            </a:r>
            <a:r>
              <a:rPr lang="en-US" sz="1200" b="0" i="0" u="none" strike="noStrike" kern="1200" dirty="0">
                <a:solidFill>
                  <a:schemeClr val="tx1"/>
                </a:solidFill>
                <a:effectLst/>
                <a:latin typeface="+mn-lt"/>
                <a:ea typeface="+mn-ea"/>
                <a:cs typeface="+mn-cs"/>
              </a:rPr>
              <a:t>(df, mean, trim = 0.5)</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a b c d #&gt; -0.5185 0.0278 0.1730 -0.6116</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map functions also preserve names: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z &lt;- </a:t>
            </a:r>
            <a:r>
              <a:rPr lang="en-US" sz="1200" b="1" i="0" u="none" strike="noStrike" kern="1200" dirty="0">
                <a:solidFill>
                  <a:schemeClr val="tx1"/>
                </a:solidFill>
                <a:effectLst/>
                <a:latin typeface="+mn-lt"/>
                <a:ea typeface="+mn-ea"/>
                <a:cs typeface="+mn-cs"/>
              </a:rPr>
              <a:t>list</a:t>
            </a:r>
            <a:r>
              <a:rPr lang="en-US" sz="1200" b="0" i="0" u="none" strike="noStrike" kern="1200" dirty="0">
                <a:solidFill>
                  <a:schemeClr val="tx1"/>
                </a:solidFill>
                <a:effectLst/>
                <a:latin typeface="+mn-lt"/>
                <a:ea typeface="+mn-ea"/>
                <a:cs typeface="+mn-cs"/>
              </a:rPr>
              <a:t>(x = 1:3, y = 4:5)</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map_int</a:t>
            </a:r>
            <a:r>
              <a:rPr lang="en-US" sz="1200" b="0" i="0" u="none" strike="noStrike" kern="1200" dirty="0">
                <a:solidFill>
                  <a:schemeClr val="tx1"/>
                </a:solidFill>
                <a:effectLst/>
                <a:latin typeface="+mn-lt"/>
                <a:ea typeface="+mn-ea"/>
                <a:cs typeface="+mn-cs"/>
              </a:rPr>
              <a:t>(z, length)</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x y #&gt; 3 2</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26</a:t>
            </a:fld>
            <a:endParaRPr lang="en-US"/>
          </a:p>
        </p:txBody>
      </p:sp>
    </p:spTree>
    <p:extLst>
      <p:ext uri="{BB962C8B-B14F-4D97-AF65-F5344CB8AC3E}">
        <p14:creationId xmlns:p14="http://schemas.microsoft.com/office/powerpoint/2010/main" val="47357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few shortcuts that you can use with </a:t>
            </a:r>
            <a:r>
              <a:rPr lang="en-US" dirty="0"/>
              <a:t>.f</a:t>
            </a:r>
            <a:r>
              <a:rPr lang="en-US" sz="1200" b="0" i="0" kern="1200" dirty="0">
                <a:solidFill>
                  <a:schemeClr val="tx1"/>
                </a:solidFill>
                <a:effectLst/>
                <a:latin typeface="+mn-lt"/>
                <a:ea typeface="+mn-ea"/>
                <a:cs typeface="+mn-cs"/>
              </a:rPr>
              <a:t> in order to save a little typing. Imagine you want to fit a linear model to each group in a dataset. The following toy example splits up the </a:t>
            </a:r>
            <a:r>
              <a:rPr lang="en-US" dirty="0" err="1"/>
              <a:t>mtcars</a:t>
            </a:r>
            <a:r>
              <a:rPr lang="en-US" sz="1200" b="0" i="0" kern="1200" dirty="0">
                <a:solidFill>
                  <a:schemeClr val="tx1"/>
                </a:solidFill>
                <a:effectLst/>
                <a:latin typeface="+mn-lt"/>
                <a:ea typeface="+mn-ea"/>
                <a:cs typeface="+mn-cs"/>
              </a:rPr>
              <a:t> dataset into three pieces (one for each value of cylinder) and fits the same linear model to each piece: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syntax for creating an anonymous function in R is quite verbose so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provides a convenient shortcut: a one-sided formula.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I’ve used </a:t>
            </a:r>
            <a:r>
              <a:rPr lang="en-US" dirty="0"/>
              <a:t>.</a:t>
            </a:r>
            <a:r>
              <a:rPr lang="en-US" sz="1200" b="0" i="0" kern="1200" dirty="0">
                <a:solidFill>
                  <a:schemeClr val="tx1"/>
                </a:solidFill>
                <a:effectLst/>
                <a:latin typeface="+mn-lt"/>
                <a:ea typeface="+mn-ea"/>
                <a:cs typeface="+mn-cs"/>
              </a:rPr>
              <a:t> as a pronoun: it refers to the current list element (in the same way that </a:t>
            </a:r>
            <a:r>
              <a:rPr lang="en-US" dirty="0" err="1"/>
              <a:t>i</a:t>
            </a:r>
            <a:r>
              <a:rPr lang="en-US" sz="1200" b="0" i="0" kern="1200" dirty="0">
                <a:solidFill>
                  <a:schemeClr val="tx1"/>
                </a:solidFill>
                <a:effectLst/>
                <a:latin typeface="+mn-lt"/>
                <a:ea typeface="+mn-ea"/>
                <a:cs typeface="+mn-cs"/>
              </a:rPr>
              <a:t> referred to the current index in the for loop).</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27</a:t>
            </a:fld>
            <a:endParaRPr lang="en-US"/>
          </a:p>
        </p:txBody>
      </p:sp>
    </p:spTree>
    <p:extLst>
      <p:ext uri="{BB962C8B-B14F-4D97-AF65-F5344CB8AC3E}">
        <p14:creationId xmlns:p14="http://schemas.microsoft.com/office/powerpoint/2010/main" val="4183925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you’re looking at many models, you might want to extract a summary statistic like the R2R2. To do that we need to first run </a:t>
            </a:r>
            <a:r>
              <a:rPr lang="en-US" dirty="0"/>
              <a:t>summary()</a:t>
            </a:r>
            <a:r>
              <a:rPr lang="en-US" sz="1200" b="0" i="0" kern="1200" dirty="0">
                <a:solidFill>
                  <a:schemeClr val="tx1"/>
                </a:solidFill>
                <a:effectLst/>
                <a:latin typeface="+mn-lt"/>
                <a:ea typeface="+mn-ea"/>
                <a:cs typeface="+mn-cs"/>
              </a:rPr>
              <a:t> and then extract the component called </a:t>
            </a:r>
            <a:r>
              <a:rPr lang="en-US" dirty="0" err="1"/>
              <a:t>r.squared</a:t>
            </a:r>
            <a:r>
              <a:rPr lang="en-US" sz="1200" b="0" i="0" kern="1200" dirty="0">
                <a:solidFill>
                  <a:schemeClr val="tx1"/>
                </a:solidFill>
                <a:effectLst/>
                <a:latin typeface="+mn-lt"/>
                <a:ea typeface="+mn-ea"/>
                <a:cs typeface="+mn-cs"/>
              </a:rPr>
              <a:t>. We could do that using the shorthand for anonymous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extracting named components is a common operation, so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provides an even shorter shortcut: you can use a string.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use an integer to select elements by position: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28</a:t>
            </a:fld>
            <a:endParaRPr lang="en-US"/>
          </a:p>
        </p:txBody>
      </p:sp>
    </p:spTree>
    <p:extLst>
      <p:ext uri="{BB962C8B-B14F-4D97-AF65-F5344CB8AC3E}">
        <p14:creationId xmlns:p14="http://schemas.microsoft.com/office/powerpoint/2010/main" val="406736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you’re familiar with the apply family of functions in base R, you might have noticed some similarities with the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functions: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lapply</a:t>
            </a:r>
            <a:r>
              <a:rPr lang="en-US" sz="1200" b="0" i="0" kern="1200" dirty="0">
                <a:solidFill>
                  <a:schemeClr val="tx1"/>
                </a:solidFill>
                <a:effectLst/>
                <a:latin typeface="+mn-lt"/>
                <a:ea typeface="+mn-ea"/>
                <a:cs typeface="+mn-cs"/>
              </a:rPr>
              <a:t>() is basically identical to map(), except that map() is consistent with all the other functions in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and you can use the shortcuts for .f.</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Base </a:t>
            </a:r>
            <a:r>
              <a:rPr lang="en-US" sz="1200" b="0" i="0" kern="1200" dirty="0" err="1">
                <a:solidFill>
                  <a:schemeClr val="tx1"/>
                </a:solidFill>
                <a:effectLst/>
                <a:latin typeface="+mn-lt"/>
                <a:ea typeface="+mn-ea"/>
                <a:cs typeface="+mn-cs"/>
              </a:rPr>
              <a:t>sapply</a:t>
            </a:r>
            <a:r>
              <a:rPr lang="en-US" sz="1200" b="0" i="0" kern="1200" dirty="0">
                <a:solidFill>
                  <a:schemeClr val="tx1"/>
                </a:solidFill>
                <a:effectLst/>
                <a:latin typeface="+mn-lt"/>
                <a:ea typeface="+mn-ea"/>
                <a:cs typeface="+mn-cs"/>
              </a:rPr>
              <a:t>() is a wrapper around </a:t>
            </a:r>
            <a:r>
              <a:rPr lang="en-US" sz="1200" b="0" i="0" kern="1200" dirty="0" err="1">
                <a:solidFill>
                  <a:schemeClr val="tx1"/>
                </a:solidFill>
                <a:effectLst/>
                <a:latin typeface="+mn-lt"/>
                <a:ea typeface="+mn-ea"/>
                <a:cs typeface="+mn-cs"/>
              </a:rPr>
              <a:t>lapply</a:t>
            </a:r>
            <a:r>
              <a:rPr lang="en-US" sz="1200" b="0" i="0" kern="1200" dirty="0">
                <a:solidFill>
                  <a:schemeClr val="tx1"/>
                </a:solidFill>
                <a:effectLst/>
                <a:latin typeface="+mn-lt"/>
                <a:ea typeface="+mn-ea"/>
                <a:cs typeface="+mn-cs"/>
              </a:rPr>
              <a:t>() that automatically simplifies the output. This is useful for interactive work but is problematic in a function because you never know what sort of output you’ll get:</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29</a:t>
            </a:fld>
            <a:endParaRPr lang="en-US"/>
          </a:p>
        </p:txBody>
      </p:sp>
    </p:spTree>
    <p:extLst>
      <p:ext uri="{BB962C8B-B14F-4D97-AF65-F5344CB8AC3E}">
        <p14:creationId xmlns:p14="http://schemas.microsoft.com/office/powerpoint/2010/main" val="171642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that breaks our rule of thumb: never copy and paste more than twice. Instead, we could use a for loop: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Every for loop has three components:</a:t>
            </a:r>
          </a:p>
          <a:p>
            <a:pPr marL="228600" indent="-228600">
              <a:buFont typeface="+mj-lt"/>
              <a:buAutoNum type="arabicPeriod"/>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output &lt;- vector("double", length(x)). Before you start the loop, you must always allocate sufficient space for the output. This is very important for efficiency: if you grow the for loop at each iteration using c() (for example), your for loop will be very slow. </a:t>
            </a:r>
          </a:p>
          <a:p>
            <a:pPr marL="0" indent="0">
              <a:buFont typeface="+mj-lt"/>
              <a:buNone/>
            </a:pPr>
            <a:r>
              <a:rPr lang="en-US" sz="1200" b="0" i="0" kern="1200" dirty="0">
                <a:solidFill>
                  <a:schemeClr val="tx1"/>
                </a:solidFill>
                <a:effectLst/>
                <a:latin typeface="+mn-lt"/>
                <a:ea typeface="+mn-ea"/>
                <a:cs typeface="+mn-cs"/>
              </a:rPr>
              <a:t>     </a:t>
            </a:r>
          </a:p>
          <a:p>
            <a:pPr marL="0" indent="0">
              <a:buFont typeface="+mj-lt"/>
              <a:buNone/>
            </a:pPr>
            <a:r>
              <a:rPr lang="en-US" sz="1200" b="0" i="0" kern="1200" dirty="0">
                <a:solidFill>
                  <a:schemeClr val="tx1"/>
                </a:solidFill>
                <a:effectLst/>
                <a:latin typeface="+mn-lt"/>
                <a:ea typeface="+mn-ea"/>
                <a:cs typeface="+mn-cs"/>
              </a:rPr>
              <a:t>      A general way of creating an empty vector of given length is the vector() function. It has two arguments: the </a:t>
            </a:r>
          </a:p>
          <a:p>
            <a:pPr marL="0" indent="0">
              <a:buFont typeface="+mj-lt"/>
              <a:buNone/>
            </a:pPr>
            <a:r>
              <a:rPr lang="en-US" sz="1200" b="0" i="0" kern="1200" dirty="0">
                <a:solidFill>
                  <a:schemeClr val="tx1"/>
                </a:solidFill>
                <a:effectLst/>
                <a:latin typeface="+mn-lt"/>
                <a:ea typeface="+mn-ea"/>
                <a:cs typeface="+mn-cs"/>
              </a:rPr>
              <a:t>      type of the vector (“logical”, “integer”, “double”, “character”,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and the length of the vector.</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startAt="2"/>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sequence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seq_along</a:t>
            </a:r>
            <a:r>
              <a:rPr lang="en-US" sz="1200" b="0" i="0" kern="1200" dirty="0">
                <a:solidFill>
                  <a:schemeClr val="tx1"/>
                </a:solidFill>
                <a:effectLst/>
                <a:latin typeface="+mn-lt"/>
                <a:ea typeface="+mn-ea"/>
                <a:cs typeface="+mn-cs"/>
              </a:rPr>
              <a:t>(df). This determines what to loop over: each run of the for loop will assign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to a different value from </a:t>
            </a:r>
            <a:r>
              <a:rPr lang="en-US" sz="1200" b="0" i="0" kern="1200" dirty="0" err="1">
                <a:solidFill>
                  <a:schemeClr val="tx1"/>
                </a:solidFill>
                <a:effectLst/>
                <a:latin typeface="+mn-lt"/>
                <a:ea typeface="+mn-ea"/>
                <a:cs typeface="+mn-cs"/>
              </a:rPr>
              <a:t>seq_along</a:t>
            </a:r>
            <a:r>
              <a:rPr lang="en-US" sz="1200" b="0" i="0" kern="1200" dirty="0">
                <a:solidFill>
                  <a:schemeClr val="tx1"/>
                </a:solidFill>
                <a:effectLst/>
                <a:latin typeface="+mn-lt"/>
                <a:ea typeface="+mn-ea"/>
                <a:cs typeface="+mn-cs"/>
              </a:rPr>
              <a:t>(df). It’s useful to think of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as a pronoun, like “it”.</a:t>
            </a:r>
          </a:p>
          <a:p>
            <a:pPr marL="0" indent="0">
              <a:buFont typeface="+mj-lt"/>
              <a:buNone/>
            </a:pPr>
            <a:r>
              <a:rPr lang="en-US" sz="1200" b="0" i="0" kern="1200" dirty="0">
                <a:solidFill>
                  <a:schemeClr val="tx1"/>
                </a:solidFill>
                <a:effectLst/>
                <a:latin typeface="+mn-lt"/>
                <a:ea typeface="+mn-ea"/>
                <a:cs typeface="+mn-cs"/>
              </a:rPr>
              <a:t>      </a:t>
            </a:r>
          </a:p>
          <a:p>
            <a:pPr marL="0" indent="0">
              <a:buFont typeface="+mj-lt"/>
              <a:buNone/>
            </a:pPr>
            <a:r>
              <a:rPr lang="en-US" sz="1200" b="0" i="0" kern="1200" dirty="0">
                <a:solidFill>
                  <a:schemeClr val="tx1"/>
                </a:solidFill>
                <a:effectLst/>
                <a:latin typeface="+mn-lt"/>
                <a:ea typeface="+mn-ea"/>
                <a:cs typeface="+mn-cs"/>
              </a:rPr>
              <a:t>      You might not have seen </a:t>
            </a:r>
            <a:r>
              <a:rPr lang="en-US" sz="1200" b="0" i="0" kern="1200" dirty="0" err="1">
                <a:solidFill>
                  <a:schemeClr val="tx1"/>
                </a:solidFill>
                <a:effectLst/>
                <a:latin typeface="+mn-lt"/>
                <a:ea typeface="+mn-ea"/>
                <a:cs typeface="+mn-cs"/>
              </a:rPr>
              <a:t>seq_along</a:t>
            </a:r>
            <a:r>
              <a:rPr lang="en-US" sz="1200" b="0" i="0" kern="1200" dirty="0">
                <a:solidFill>
                  <a:schemeClr val="tx1"/>
                </a:solidFill>
                <a:effectLst/>
                <a:latin typeface="+mn-lt"/>
                <a:ea typeface="+mn-ea"/>
                <a:cs typeface="+mn-cs"/>
              </a:rPr>
              <a:t>() before. It’s a safe version of the familiar 1:length(l), with an important </a:t>
            </a:r>
          </a:p>
          <a:p>
            <a:pPr marL="0" indent="0">
              <a:buFont typeface="+mj-lt"/>
              <a:buNone/>
            </a:pPr>
            <a:r>
              <a:rPr lang="en-US" sz="1200" b="0" i="0" kern="1200" dirty="0">
                <a:solidFill>
                  <a:schemeClr val="tx1"/>
                </a:solidFill>
                <a:effectLst/>
                <a:latin typeface="+mn-lt"/>
                <a:ea typeface="+mn-ea"/>
                <a:cs typeface="+mn-cs"/>
              </a:rPr>
              <a:t>      difference: if you have a zero-length vector, </a:t>
            </a:r>
            <a:r>
              <a:rPr lang="en-US" sz="1200" b="0" i="0" kern="1200" dirty="0" err="1">
                <a:solidFill>
                  <a:schemeClr val="tx1"/>
                </a:solidFill>
                <a:effectLst/>
                <a:latin typeface="+mn-lt"/>
                <a:ea typeface="+mn-ea"/>
                <a:cs typeface="+mn-cs"/>
              </a:rPr>
              <a:t>seq_along</a:t>
            </a:r>
            <a:r>
              <a:rPr lang="en-US" sz="1200" b="0" i="0" kern="1200" dirty="0">
                <a:solidFill>
                  <a:schemeClr val="tx1"/>
                </a:solidFill>
                <a:effectLst/>
                <a:latin typeface="+mn-lt"/>
                <a:ea typeface="+mn-ea"/>
                <a:cs typeface="+mn-cs"/>
              </a:rPr>
              <a:t>() does the right thing:</a:t>
            </a:r>
          </a:p>
          <a:p>
            <a:pPr marL="228600" indent="-228600">
              <a:buFont typeface="+mj-lt"/>
              <a:buAutoNum type="arabicPeriod" startAt="2"/>
            </a:pPr>
            <a:endParaRPr lang="en-US" sz="1200" b="0" i="0" kern="1200" dirty="0">
              <a:solidFill>
                <a:schemeClr val="tx1"/>
              </a:solidFill>
              <a:effectLst/>
              <a:latin typeface="+mn-lt"/>
              <a:ea typeface="+mn-ea"/>
              <a:cs typeface="+mn-cs"/>
            </a:endParaRPr>
          </a:p>
          <a:p>
            <a:pPr marL="228600" indent="-228600">
              <a:buFont typeface="+mj-lt"/>
              <a:buAutoNum type="arabicPeriod" startAt="3"/>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a:t>
            </a:r>
            <a:r>
              <a:rPr lang="en-US" dirty="0"/>
              <a:t>output[[</a:t>
            </a:r>
            <a:r>
              <a:rPr lang="en-US" dirty="0" err="1"/>
              <a:t>i</a:t>
            </a:r>
            <a:r>
              <a:rPr lang="en-US" dirty="0"/>
              <a:t>]] &lt;- median(df[[</a:t>
            </a:r>
            <a:r>
              <a:rPr lang="en-US" dirty="0" err="1"/>
              <a:t>i</a:t>
            </a:r>
            <a:r>
              <a:rPr lang="en-US" dirty="0"/>
              <a:t>]])</a:t>
            </a:r>
            <a:r>
              <a:rPr lang="en-US" sz="1200" b="0" i="0" kern="1200" dirty="0">
                <a:solidFill>
                  <a:schemeClr val="tx1"/>
                </a:solidFill>
                <a:effectLst/>
                <a:latin typeface="+mn-lt"/>
                <a:ea typeface="+mn-ea"/>
                <a:cs typeface="+mn-cs"/>
              </a:rPr>
              <a:t>. This is the code that does the work. It’s run repeatedly, each time with a different value for </a:t>
            </a:r>
            <a:r>
              <a:rPr lang="en-US" dirty="0" err="1"/>
              <a:t>i</a:t>
            </a:r>
            <a:r>
              <a:rPr lang="en-US" sz="1200" b="0" i="0" kern="1200" dirty="0">
                <a:solidFill>
                  <a:schemeClr val="tx1"/>
                </a:solidFill>
                <a:effectLst/>
                <a:latin typeface="+mn-lt"/>
                <a:ea typeface="+mn-ea"/>
                <a:cs typeface="+mn-cs"/>
              </a:rPr>
              <a:t>. The first iteration will run </a:t>
            </a:r>
            <a:r>
              <a:rPr lang="en-US" dirty="0"/>
              <a:t>output[[1]] &lt;- median(df[[1]])</a:t>
            </a:r>
            <a:r>
              <a:rPr lang="en-US" sz="1200" b="0" i="0" kern="1200" dirty="0">
                <a:solidFill>
                  <a:schemeClr val="tx1"/>
                </a:solidFill>
                <a:effectLst/>
                <a:latin typeface="+mn-lt"/>
                <a:ea typeface="+mn-ea"/>
                <a:cs typeface="+mn-cs"/>
              </a:rPr>
              <a:t>, the second will run </a:t>
            </a:r>
            <a:r>
              <a:rPr lang="en-US" dirty="0"/>
              <a:t>output[[2]] &lt;- median(df[[2]])</a:t>
            </a:r>
            <a:r>
              <a:rPr lang="en-US" sz="1200" b="0" i="0" kern="1200" dirty="0">
                <a:solidFill>
                  <a:schemeClr val="tx1"/>
                </a:solidFill>
                <a:effectLst/>
                <a:latin typeface="+mn-lt"/>
                <a:ea typeface="+mn-ea"/>
                <a:cs typeface="+mn-cs"/>
              </a:rPr>
              <a:t>, and so on.</a:t>
            </a:r>
          </a:p>
          <a:p>
            <a:pPr marL="228600" indent="-228600">
              <a:buFont typeface="+mj-lt"/>
              <a:buAutoNum type="arabicPeriod" startAt="3"/>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That’s all there is to the for loop! Now is a good time to practice creating some basic (and not so basic) for loops using the exercises below. Then we’ll move on some variations of the for loop that help you solve other problems that will crop up in practice.</a:t>
            </a:r>
          </a:p>
          <a:p>
            <a:endParaRPr lang="en-US" dirty="0"/>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a:t>
            </a:fld>
            <a:endParaRPr lang="en-US"/>
          </a:p>
        </p:txBody>
      </p:sp>
    </p:spTree>
    <p:extLst>
      <p:ext uri="{BB962C8B-B14F-4D97-AF65-F5344CB8AC3E}">
        <p14:creationId xmlns:p14="http://schemas.microsoft.com/office/powerpoint/2010/main" val="3804345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vapply</a:t>
            </a:r>
            <a:r>
              <a:rPr lang="en-US" dirty="0"/>
              <a:t>()</a:t>
            </a:r>
            <a:r>
              <a:rPr lang="en-US" sz="1200" b="0" i="0" kern="1200" dirty="0">
                <a:solidFill>
                  <a:schemeClr val="tx1"/>
                </a:solidFill>
                <a:effectLst/>
                <a:latin typeface="+mn-lt"/>
                <a:ea typeface="+mn-ea"/>
                <a:cs typeface="+mn-cs"/>
              </a:rPr>
              <a:t> is a safe alternative to </a:t>
            </a:r>
            <a:r>
              <a:rPr lang="en-US" dirty="0" err="1"/>
              <a:t>sapply</a:t>
            </a:r>
            <a:r>
              <a:rPr lang="en-US" dirty="0"/>
              <a:t>()</a:t>
            </a:r>
            <a:r>
              <a:rPr lang="en-US" sz="1200" b="0" i="0" kern="1200" dirty="0">
                <a:solidFill>
                  <a:schemeClr val="tx1"/>
                </a:solidFill>
                <a:effectLst/>
                <a:latin typeface="+mn-lt"/>
                <a:ea typeface="+mn-ea"/>
                <a:cs typeface="+mn-cs"/>
              </a:rPr>
              <a:t> because you supply an additional argument that defines the type. The only problem with </a:t>
            </a:r>
            <a:r>
              <a:rPr lang="en-US" dirty="0" err="1"/>
              <a:t>vapply</a:t>
            </a:r>
            <a:r>
              <a:rPr lang="en-US" dirty="0"/>
              <a:t>()</a:t>
            </a:r>
            <a:r>
              <a:rPr lang="en-US" sz="1200" b="0" i="0" kern="1200" dirty="0">
                <a:solidFill>
                  <a:schemeClr val="tx1"/>
                </a:solidFill>
                <a:effectLst/>
                <a:latin typeface="+mn-lt"/>
                <a:ea typeface="+mn-ea"/>
                <a:cs typeface="+mn-cs"/>
              </a:rPr>
              <a:t> is that it’s a lot of typing: </a:t>
            </a:r>
            <a:r>
              <a:rPr lang="en-US" dirty="0" err="1"/>
              <a:t>vapply</a:t>
            </a:r>
            <a:r>
              <a:rPr lang="en-US" dirty="0"/>
              <a:t>(df, </a:t>
            </a:r>
            <a:r>
              <a:rPr lang="en-US" dirty="0" err="1"/>
              <a:t>is.numeric</a:t>
            </a:r>
            <a:r>
              <a:rPr lang="en-US" dirty="0"/>
              <a:t>, logical(1))</a:t>
            </a:r>
            <a:r>
              <a:rPr lang="en-US" sz="1200" b="0" i="0" kern="1200" dirty="0">
                <a:solidFill>
                  <a:schemeClr val="tx1"/>
                </a:solidFill>
                <a:effectLst/>
                <a:latin typeface="+mn-lt"/>
                <a:ea typeface="+mn-ea"/>
                <a:cs typeface="+mn-cs"/>
              </a:rPr>
              <a:t> is equivalent to </a:t>
            </a:r>
            <a:r>
              <a:rPr lang="en-US" dirty="0" err="1"/>
              <a:t>map_lgl</a:t>
            </a:r>
            <a:r>
              <a:rPr lang="en-US" dirty="0"/>
              <a:t>(df, </a:t>
            </a:r>
            <a:r>
              <a:rPr lang="en-US" dirty="0" err="1"/>
              <a:t>is.numeric</a:t>
            </a:r>
            <a:r>
              <a:rPr lang="en-US" dirty="0"/>
              <a:t>)</a:t>
            </a:r>
            <a:r>
              <a:rPr lang="en-US" sz="1200" b="0" i="0" kern="1200" dirty="0">
                <a:solidFill>
                  <a:schemeClr val="tx1"/>
                </a:solidFill>
                <a:effectLst/>
                <a:latin typeface="+mn-lt"/>
                <a:ea typeface="+mn-ea"/>
                <a:cs typeface="+mn-cs"/>
              </a:rPr>
              <a:t>. One advantage of </a:t>
            </a:r>
            <a:r>
              <a:rPr lang="en-US" dirty="0" err="1"/>
              <a:t>vapply</a:t>
            </a:r>
            <a:r>
              <a:rPr lang="en-US" dirty="0"/>
              <a:t>()</a:t>
            </a:r>
            <a:r>
              <a:rPr lang="en-US" sz="1200" b="0" i="0" kern="1200" dirty="0">
                <a:solidFill>
                  <a:schemeClr val="tx1"/>
                </a:solidFill>
                <a:effectLst/>
                <a:latin typeface="+mn-lt"/>
                <a:ea typeface="+mn-ea"/>
                <a:cs typeface="+mn-cs"/>
              </a:rPr>
              <a:t> over </a:t>
            </a:r>
            <a:r>
              <a:rPr lang="en-US" sz="1200" b="0" i="0" kern="1200" dirty="0" err="1">
                <a:solidFill>
                  <a:schemeClr val="tx1"/>
                </a:solidFill>
                <a:effectLst/>
                <a:latin typeface="+mn-lt"/>
                <a:ea typeface="+mn-ea"/>
                <a:cs typeface="+mn-cs"/>
              </a:rPr>
              <a:t>purrr’s</a:t>
            </a:r>
            <a:r>
              <a:rPr lang="en-US" sz="1200" b="0" i="0" kern="1200" dirty="0">
                <a:solidFill>
                  <a:schemeClr val="tx1"/>
                </a:solidFill>
                <a:effectLst/>
                <a:latin typeface="+mn-lt"/>
                <a:ea typeface="+mn-ea"/>
                <a:cs typeface="+mn-cs"/>
              </a:rPr>
              <a:t> map functions is that it can also produce matrices — the map functions only ever produce vectors.</a:t>
            </a:r>
          </a:p>
          <a:p>
            <a:pPr marL="0" indent="0">
              <a:buFont typeface="Arial" panose="020B0604020202020204" pitchFamily="34" charset="0"/>
              <a:buNone/>
            </a:pPr>
            <a:r>
              <a:rPr lang="en-US" sz="1200" b="0" i="0" kern="1200" dirty="0">
                <a:solidFill>
                  <a:schemeClr val="tx1"/>
                </a:solidFill>
                <a:effectLst/>
                <a:latin typeface="+mn-lt"/>
                <a:ea typeface="+mn-ea"/>
                <a:cs typeface="+mn-cs"/>
              </a:rPr>
              <a:t>I focus on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functions here because they have more consistent names and arguments, helpful shortcuts, and in the future will provide easy parallelism and progress bars.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31</a:t>
            </a:fld>
            <a:endParaRPr lang="en-US"/>
          </a:p>
        </p:txBody>
      </p:sp>
    </p:spTree>
    <p:extLst>
      <p:ext uri="{BB962C8B-B14F-4D97-AF65-F5344CB8AC3E}">
        <p14:creationId xmlns:p14="http://schemas.microsoft.com/office/powerpoint/2010/main" val="733878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https://rpubs.com/uky994/585654</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Write code that uses one of the map functions to:</a:t>
            </a:r>
          </a:p>
          <a:p>
            <a:pPr marL="685800" lvl="1" indent="-228600">
              <a:buFont typeface="+mj-lt"/>
              <a:buAutoNum type="arabicPeriod"/>
            </a:pPr>
            <a:r>
              <a:rPr lang="en-US" sz="1200" b="0" i="0" kern="1200" dirty="0">
                <a:solidFill>
                  <a:schemeClr val="tx1"/>
                </a:solidFill>
                <a:effectLst/>
                <a:latin typeface="+mn-lt"/>
                <a:ea typeface="+mn-ea"/>
                <a:cs typeface="+mn-cs"/>
              </a:rPr>
              <a:t>Compute the mean of every column in </a:t>
            </a:r>
            <a:r>
              <a:rPr lang="en-US" sz="1200" b="0" i="0" kern="1200" dirty="0" err="1">
                <a:solidFill>
                  <a:schemeClr val="tx1"/>
                </a:solidFill>
                <a:effectLst/>
                <a:latin typeface="+mn-lt"/>
                <a:ea typeface="+mn-ea"/>
                <a:cs typeface="+mn-cs"/>
              </a:rPr>
              <a:t>mtcars</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Determine the type of each column in nycflights13::flights.</a:t>
            </a:r>
          </a:p>
          <a:p>
            <a:pPr marL="685800" lvl="1" indent="-228600">
              <a:buFont typeface="+mj-lt"/>
              <a:buAutoNum type="arabicPeriod"/>
            </a:pPr>
            <a:r>
              <a:rPr lang="en-US" sz="1200" b="0" i="0" kern="1200" dirty="0">
                <a:solidFill>
                  <a:schemeClr val="tx1"/>
                </a:solidFill>
                <a:effectLst/>
                <a:latin typeface="+mn-lt"/>
                <a:ea typeface="+mn-ea"/>
                <a:cs typeface="+mn-cs"/>
              </a:rPr>
              <a:t>Compute the number of unique values in each column of iris.</a:t>
            </a:r>
          </a:p>
          <a:p>
            <a:pPr marL="685800" lvl="1" indent="-228600">
              <a:buFont typeface="+mj-lt"/>
              <a:buAutoNum type="arabicPeriod"/>
            </a:pPr>
            <a:r>
              <a:rPr lang="en-US" sz="1200" b="0" i="0" kern="1200" dirty="0">
                <a:solidFill>
                  <a:schemeClr val="tx1"/>
                </a:solidFill>
                <a:effectLst/>
                <a:latin typeface="+mn-lt"/>
                <a:ea typeface="+mn-ea"/>
                <a:cs typeface="+mn-cs"/>
              </a:rPr>
              <a:t>Generate 10 random </a:t>
            </a:r>
            <a:r>
              <a:rPr lang="en-US" sz="1200" b="0" i="0" kern="1200" dirty="0" err="1">
                <a:solidFill>
                  <a:schemeClr val="tx1"/>
                </a:solidFill>
                <a:effectLst/>
                <a:latin typeface="+mn-lt"/>
                <a:ea typeface="+mn-ea"/>
                <a:cs typeface="+mn-cs"/>
              </a:rPr>
              <a:t>normals</a:t>
            </a:r>
            <a:r>
              <a:rPr lang="en-US" sz="1200" b="0" i="0" kern="1200" dirty="0">
                <a:solidFill>
                  <a:schemeClr val="tx1"/>
                </a:solidFill>
                <a:effectLst/>
                <a:latin typeface="+mn-lt"/>
                <a:ea typeface="+mn-ea"/>
                <a:cs typeface="+mn-cs"/>
              </a:rPr>
              <a:t> from distributions with means of -10, 0, 10, and 100.</a:t>
            </a:r>
          </a:p>
          <a:p>
            <a:pPr marL="228600" indent="-228600">
              <a:buFont typeface="+mj-lt"/>
              <a:buAutoNum type="arabicPeriod"/>
            </a:pPr>
            <a:r>
              <a:rPr lang="en-US" sz="1200" b="0" i="0" kern="1200" dirty="0">
                <a:solidFill>
                  <a:schemeClr val="tx1"/>
                </a:solidFill>
                <a:effectLst/>
                <a:latin typeface="+mn-lt"/>
                <a:ea typeface="+mn-ea"/>
                <a:cs typeface="+mn-cs"/>
              </a:rPr>
              <a:t>How can you create a single vector that for each column in a data frame indicates whether or not it’s a factor?</a:t>
            </a:r>
          </a:p>
          <a:p>
            <a:pPr marL="228600" indent="-228600">
              <a:buFont typeface="+mj-lt"/>
              <a:buAutoNum type="arabicPeriod"/>
            </a:pPr>
            <a:r>
              <a:rPr lang="en-US" sz="1200" b="0" i="0" kern="1200" dirty="0">
                <a:solidFill>
                  <a:schemeClr val="tx1"/>
                </a:solidFill>
                <a:effectLst/>
                <a:latin typeface="+mn-lt"/>
                <a:ea typeface="+mn-ea"/>
                <a:cs typeface="+mn-cs"/>
              </a:rPr>
              <a:t>What happens when you use the map functions on vectors that aren’t lists? What does map(1:5, </a:t>
            </a:r>
            <a:r>
              <a:rPr lang="en-US" sz="1200" b="0" i="0" kern="1200" dirty="0" err="1">
                <a:solidFill>
                  <a:schemeClr val="tx1"/>
                </a:solidFill>
                <a:effectLst/>
                <a:latin typeface="+mn-lt"/>
                <a:ea typeface="+mn-ea"/>
                <a:cs typeface="+mn-cs"/>
              </a:rPr>
              <a:t>runif</a:t>
            </a:r>
            <a:r>
              <a:rPr lang="en-US" sz="1200" b="0" i="0" kern="1200" dirty="0">
                <a:solidFill>
                  <a:schemeClr val="tx1"/>
                </a:solidFill>
                <a:effectLst/>
                <a:latin typeface="+mn-lt"/>
                <a:ea typeface="+mn-ea"/>
                <a:cs typeface="+mn-cs"/>
              </a:rPr>
              <a:t>) do? Why?</a:t>
            </a:r>
          </a:p>
          <a:p>
            <a:pPr marL="228600" indent="-228600">
              <a:buFont typeface="+mj-lt"/>
              <a:buAutoNum type="arabicPeriod"/>
            </a:pPr>
            <a:r>
              <a:rPr lang="en-US" sz="1200" b="0" i="0" kern="1200" dirty="0">
                <a:solidFill>
                  <a:schemeClr val="tx1"/>
                </a:solidFill>
                <a:effectLst/>
                <a:latin typeface="+mn-lt"/>
                <a:ea typeface="+mn-ea"/>
                <a:cs typeface="+mn-cs"/>
              </a:rPr>
              <a:t>What does map(-2:2, </a:t>
            </a:r>
            <a:r>
              <a:rPr lang="en-US" sz="1200" b="0" i="0" kern="1200" dirty="0" err="1">
                <a:solidFill>
                  <a:schemeClr val="tx1"/>
                </a:solidFill>
                <a:effectLst/>
                <a:latin typeface="+mn-lt"/>
                <a:ea typeface="+mn-ea"/>
                <a:cs typeface="+mn-cs"/>
              </a:rPr>
              <a:t>rnorm</a:t>
            </a:r>
            <a:r>
              <a:rPr lang="en-US" sz="1200" b="0" i="0" kern="1200" dirty="0">
                <a:solidFill>
                  <a:schemeClr val="tx1"/>
                </a:solidFill>
                <a:effectLst/>
                <a:latin typeface="+mn-lt"/>
                <a:ea typeface="+mn-ea"/>
                <a:cs typeface="+mn-cs"/>
              </a:rPr>
              <a:t>, n = 5) do? Why? What does </a:t>
            </a:r>
            <a:r>
              <a:rPr lang="en-US" sz="1200" b="0" i="0" kern="1200" dirty="0" err="1">
                <a:solidFill>
                  <a:schemeClr val="tx1"/>
                </a:solidFill>
                <a:effectLst/>
                <a:latin typeface="+mn-lt"/>
                <a:ea typeface="+mn-ea"/>
                <a:cs typeface="+mn-cs"/>
              </a:rPr>
              <a:t>map_dbl</a:t>
            </a:r>
            <a:r>
              <a:rPr lang="en-US" sz="1200" b="0" i="0" kern="1200" dirty="0">
                <a:solidFill>
                  <a:schemeClr val="tx1"/>
                </a:solidFill>
                <a:effectLst/>
                <a:latin typeface="+mn-lt"/>
                <a:ea typeface="+mn-ea"/>
                <a:cs typeface="+mn-cs"/>
              </a:rPr>
              <a:t>(-2:2, </a:t>
            </a:r>
            <a:r>
              <a:rPr lang="en-US" sz="1200" b="0" i="0" kern="1200" dirty="0" err="1">
                <a:solidFill>
                  <a:schemeClr val="tx1"/>
                </a:solidFill>
                <a:effectLst/>
                <a:latin typeface="+mn-lt"/>
                <a:ea typeface="+mn-ea"/>
                <a:cs typeface="+mn-cs"/>
              </a:rPr>
              <a:t>rnorm</a:t>
            </a:r>
            <a:r>
              <a:rPr lang="en-US" sz="1200" b="0" i="0" kern="1200" dirty="0">
                <a:solidFill>
                  <a:schemeClr val="tx1"/>
                </a:solidFill>
                <a:effectLst/>
                <a:latin typeface="+mn-lt"/>
                <a:ea typeface="+mn-ea"/>
                <a:cs typeface="+mn-cs"/>
              </a:rPr>
              <a:t>, n = 5) do? Why?</a:t>
            </a:r>
          </a:p>
          <a:p>
            <a:pPr marL="228600" indent="-228600">
              <a:buFont typeface="+mj-lt"/>
              <a:buAutoNum type="arabicPeriod"/>
            </a:pPr>
            <a:r>
              <a:rPr lang="en-US" sz="1200" b="0" i="0" kern="1200" dirty="0">
                <a:solidFill>
                  <a:schemeClr val="tx1"/>
                </a:solidFill>
                <a:effectLst/>
                <a:latin typeface="+mn-lt"/>
                <a:ea typeface="+mn-ea"/>
                <a:cs typeface="+mn-cs"/>
              </a:rPr>
              <a:t>Rewrite map(x, function(df) </a:t>
            </a:r>
            <a:r>
              <a:rPr lang="en-US" sz="1200" b="0" i="0" kern="1200" dirty="0" err="1">
                <a:solidFill>
                  <a:schemeClr val="tx1"/>
                </a:solidFill>
                <a:effectLst/>
                <a:latin typeface="+mn-lt"/>
                <a:ea typeface="+mn-ea"/>
                <a:cs typeface="+mn-cs"/>
              </a:rPr>
              <a:t>lm</a:t>
            </a:r>
            <a:r>
              <a:rPr lang="en-US" sz="1200" b="0" i="0" kern="1200" dirty="0">
                <a:solidFill>
                  <a:schemeClr val="tx1"/>
                </a:solidFill>
                <a:effectLst/>
                <a:latin typeface="+mn-lt"/>
                <a:ea typeface="+mn-ea"/>
                <a:cs typeface="+mn-cs"/>
              </a:rPr>
              <a:t>(mpg ~ </a:t>
            </a:r>
            <a:r>
              <a:rPr lang="en-US" sz="1200" b="0" i="0" kern="1200" dirty="0" err="1">
                <a:solidFill>
                  <a:schemeClr val="tx1"/>
                </a:solidFill>
                <a:effectLst/>
                <a:latin typeface="+mn-lt"/>
                <a:ea typeface="+mn-ea"/>
                <a:cs typeface="+mn-cs"/>
              </a:rPr>
              <a:t>wt</a:t>
            </a:r>
            <a:r>
              <a:rPr lang="en-US" sz="1200" b="0" i="0" kern="1200" dirty="0">
                <a:solidFill>
                  <a:schemeClr val="tx1"/>
                </a:solidFill>
                <a:effectLst/>
                <a:latin typeface="+mn-lt"/>
                <a:ea typeface="+mn-ea"/>
                <a:cs typeface="+mn-cs"/>
              </a:rPr>
              <a:t>, data = df)) to eliminate the anonymous function.</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32</a:t>
            </a:fld>
            <a:endParaRPr lang="en-US"/>
          </a:p>
        </p:txBody>
      </p:sp>
    </p:spTree>
    <p:extLst>
      <p:ext uri="{BB962C8B-B14F-4D97-AF65-F5344CB8AC3E}">
        <p14:creationId xmlns:p14="http://schemas.microsoft.com/office/powerpoint/2010/main" val="2271942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use the map functions to repeat many operations, the chances are much higher that one of those operations will fail. When this happens, you’ll get an error message, and no output. This is annoying: why does one failure prevent you from accessing all the other successes? How do you ensure that one bad apple doesn’t ruin the whole barrel?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section you’ll learn how to deal with this situation with a new function: safely(). safely() is an adverb: it takes a function (a verb) and returns a modified version. In this case, the modified function will never throw an error. Instead, it always returns a list with two elements:</a:t>
            </a:r>
          </a:p>
          <a:p>
            <a:pPr marL="228600" indent="-228600">
              <a:buFont typeface="+mj-lt"/>
              <a:buAutoNum type="arabicPeriod"/>
            </a:pPr>
            <a:r>
              <a:rPr lang="en-US" sz="1200" b="0" i="0" kern="1200" dirty="0">
                <a:solidFill>
                  <a:schemeClr val="tx1"/>
                </a:solidFill>
                <a:effectLst/>
                <a:latin typeface="+mn-lt"/>
                <a:ea typeface="+mn-ea"/>
                <a:cs typeface="+mn-cs"/>
              </a:rPr>
              <a:t>result is the original result. If there was an error, this will be NULL.</a:t>
            </a:r>
          </a:p>
          <a:p>
            <a:pPr marL="228600" indent="-228600">
              <a:buFont typeface="+mj-lt"/>
              <a:buAutoNum type="arabicPeriod"/>
            </a:pPr>
            <a:r>
              <a:rPr lang="en-US" sz="1200" b="0" i="0" kern="1200" dirty="0">
                <a:solidFill>
                  <a:schemeClr val="tx1"/>
                </a:solidFill>
                <a:effectLst/>
                <a:latin typeface="+mn-lt"/>
                <a:ea typeface="+mn-ea"/>
                <a:cs typeface="+mn-cs"/>
              </a:rPr>
              <a:t>error is an error object. If the operation was successful, this will be NULL.</a:t>
            </a:r>
          </a:p>
          <a:p>
            <a:r>
              <a:rPr lang="en-US" sz="1200" b="0" i="0" kern="1200" dirty="0">
                <a:solidFill>
                  <a:schemeClr val="tx1"/>
                </a:solidFill>
                <a:effectLst/>
                <a:latin typeface="+mn-lt"/>
                <a:ea typeface="+mn-ea"/>
                <a:cs typeface="+mn-cs"/>
              </a:rPr>
              <a:t>(You might be familiar with the try() function in base R. It’s similar, but because it sometimes returns the original result and it sometimes returns an error object it’s more difficult to work with.)</a:t>
            </a:r>
          </a:p>
          <a:p>
            <a:endParaRPr lang="en-US" dirty="0"/>
          </a:p>
          <a:p>
            <a:r>
              <a:rPr lang="en-US" sz="1200" b="0" i="0" kern="1200" dirty="0">
                <a:solidFill>
                  <a:schemeClr val="tx1"/>
                </a:solidFill>
                <a:effectLst/>
                <a:latin typeface="+mn-lt"/>
                <a:ea typeface="+mn-ea"/>
                <a:cs typeface="+mn-cs"/>
              </a:rPr>
              <a:t>(You might be familiar with the </a:t>
            </a:r>
            <a:r>
              <a:rPr lang="en-US" dirty="0"/>
              <a:t>try()</a:t>
            </a:r>
            <a:r>
              <a:rPr lang="en-US" sz="1200" b="0" i="0" kern="1200" dirty="0">
                <a:solidFill>
                  <a:schemeClr val="tx1"/>
                </a:solidFill>
                <a:effectLst/>
                <a:latin typeface="+mn-lt"/>
                <a:ea typeface="+mn-ea"/>
                <a:cs typeface="+mn-cs"/>
              </a:rPr>
              <a:t> function in base R. It’s similar, but because it sometimes returns the original result and it sometimes returns an error object it’s more difficult to work with.)</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33</a:t>
            </a:fld>
            <a:endParaRPr lang="en-US"/>
          </a:p>
        </p:txBody>
      </p:sp>
    </p:spTree>
    <p:extLst>
      <p:ext uri="{BB962C8B-B14F-4D97-AF65-F5344CB8AC3E}">
        <p14:creationId xmlns:p14="http://schemas.microsoft.com/office/powerpoint/2010/main" val="1992049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illustrate this with a simple example: </a:t>
            </a:r>
            <a:r>
              <a:rPr lang="en-US" dirty="0"/>
              <a:t>log()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the function succeeds, the </a:t>
            </a:r>
            <a:r>
              <a:rPr lang="en-US" dirty="0"/>
              <a:t>result</a:t>
            </a:r>
            <a:r>
              <a:rPr lang="en-US" sz="1200" b="0" i="0" kern="1200" dirty="0">
                <a:solidFill>
                  <a:schemeClr val="tx1"/>
                </a:solidFill>
                <a:effectLst/>
                <a:latin typeface="+mn-lt"/>
                <a:ea typeface="+mn-ea"/>
                <a:cs typeface="+mn-cs"/>
              </a:rPr>
              <a:t> element contains the result and the </a:t>
            </a:r>
            <a:r>
              <a:rPr lang="en-US" dirty="0"/>
              <a:t>error</a:t>
            </a:r>
            <a:r>
              <a:rPr lang="en-US" sz="1200" b="0" i="0" kern="1200" dirty="0">
                <a:solidFill>
                  <a:schemeClr val="tx1"/>
                </a:solidFill>
                <a:effectLst/>
                <a:latin typeface="+mn-lt"/>
                <a:ea typeface="+mn-ea"/>
                <a:cs typeface="+mn-cs"/>
              </a:rPr>
              <a:t> element is </a:t>
            </a:r>
            <a:r>
              <a:rPr lang="en-US" dirty="0"/>
              <a:t>NULL</a:t>
            </a:r>
            <a:r>
              <a:rPr lang="en-US" sz="1200" b="0" i="0" kern="1200" dirty="0">
                <a:solidFill>
                  <a:schemeClr val="tx1"/>
                </a:solidFill>
                <a:effectLst/>
                <a:latin typeface="+mn-lt"/>
                <a:ea typeface="+mn-ea"/>
                <a:cs typeface="+mn-cs"/>
              </a:rPr>
              <a:t>. When the function fails, the </a:t>
            </a:r>
            <a:r>
              <a:rPr lang="en-US" dirty="0"/>
              <a:t>result</a:t>
            </a:r>
            <a:r>
              <a:rPr lang="en-US" sz="1200" b="0" i="0" kern="1200" dirty="0">
                <a:solidFill>
                  <a:schemeClr val="tx1"/>
                </a:solidFill>
                <a:effectLst/>
                <a:latin typeface="+mn-lt"/>
                <a:ea typeface="+mn-ea"/>
                <a:cs typeface="+mn-cs"/>
              </a:rPr>
              <a:t> element is </a:t>
            </a:r>
            <a:r>
              <a:rPr lang="en-US" dirty="0"/>
              <a:t>NULL</a:t>
            </a:r>
            <a:r>
              <a:rPr lang="en-US" sz="1200" b="0" i="0" kern="1200" dirty="0">
                <a:solidFill>
                  <a:schemeClr val="tx1"/>
                </a:solidFill>
                <a:effectLst/>
                <a:latin typeface="+mn-lt"/>
                <a:ea typeface="+mn-ea"/>
                <a:cs typeface="+mn-cs"/>
              </a:rPr>
              <a:t> and the </a:t>
            </a:r>
            <a:r>
              <a:rPr lang="en-US" dirty="0"/>
              <a:t>error</a:t>
            </a:r>
            <a:r>
              <a:rPr lang="en-US" sz="1200" b="0" i="0" kern="1200" dirty="0">
                <a:solidFill>
                  <a:schemeClr val="tx1"/>
                </a:solidFill>
                <a:effectLst/>
                <a:latin typeface="+mn-lt"/>
                <a:ea typeface="+mn-ea"/>
                <a:cs typeface="+mn-cs"/>
              </a:rPr>
              <a:t> element contains an error object.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34</a:t>
            </a:fld>
            <a:endParaRPr lang="en-US"/>
          </a:p>
        </p:txBody>
      </p:sp>
    </p:spTree>
    <p:extLst>
      <p:ext uri="{BB962C8B-B14F-4D97-AF65-F5344CB8AC3E}">
        <p14:creationId xmlns:p14="http://schemas.microsoft.com/office/powerpoint/2010/main" val="2529199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safely()</a:t>
            </a:r>
            <a:r>
              <a:rPr lang="en-US" sz="1200" b="0" i="0" kern="1200" dirty="0">
                <a:solidFill>
                  <a:schemeClr val="tx1"/>
                </a:solidFill>
                <a:effectLst/>
                <a:latin typeface="+mn-lt"/>
                <a:ea typeface="+mn-ea"/>
                <a:cs typeface="+mn-cs"/>
              </a:rPr>
              <a:t> is designed to work with map:</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35</a:t>
            </a:fld>
            <a:endParaRPr lang="en-US"/>
          </a:p>
        </p:txBody>
      </p:sp>
    </p:spTree>
    <p:extLst>
      <p:ext uri="{BB962C8B-B14F-4D97-AF65-F5344CB8AC3E}">
        <p14:creationId xmlns:p14="http://schemas.microsoft.com/office/powerpoint/2010/main" val="1585996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would be easier to work with if we had two lists: one of all the errors and one of all the output. That’s easy to get with </a:t>
            </a:r>
            <a:r>
              <a:rPr lang="en-US" dirty="0" err="1"/>
              <a:t>purrr</a:t>
            </a:r>
            <a:r>
              <a:rPr lang="en-US" dirty="0"/>
              <a:t>::transpose()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36</a:t>
            </a:fld>
            <a:endParaRPr lang="en-US"/>
          </a:p>
        </p:txBody>
      </p:sp>
    </p:spTree>
    <p:extLst>
      <p:ext uri="{BB962C8B-B14F-4D97-AF65-F5344CB8AC3E}">
        <p14:creationId xmlns:p14="http://schemas.microsoft.com/office/powerpoint/2010/main" val="2814959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up to you how to deal with the errors, but typically you’ll either look at the values of </a:t>
            </a:r>
            <a:r>
              <a:rPr lang="en-US" dirty="0"/>
              <a:t>x</a:t>
            </a:r>
            <a:r>
              <a:rPr lang="en-US" sz="1200" b="0" i="0" kern="1200" dirty="0">
                <a:solidFill>
                  <a:schemeClr val="tx1"/>
                </a:solidFill>
                <a:effectLst/>
                <a:latin typeface="+mn-lt"/>
                <a:ea typeface="+mn-ea"/>
                <a:cs typeface="+mn-cs"/>
              </a:rPr>
              <a:t> where </a:t>
            </a:r>
            <a:r>
              <a:rPr lang="en-US" dirty="0"/>
              <a:t>y</a:t>
            </a:r>
            <a:r>
              <a:rPr lang="en-US" sz="1200" b="0" i="0" kern="1200" dirty="0">
                <a:solidFill>
                  <a:schemeClr val="tx1"/>
                </a:solidFill>
                <a:effectLst/>
                <a:latin typeface="+mn-lt"/>
                <a:ea typeface="+mn-ea"/>
                <a:cs typeface="+mn-cs"/>
              </a:rPr>
              <a:t> is an error, or work with the values of </a:t>
            </a:r>
            <a:r>
              <a:rPr lang="en-US" dirty="0"/>
              <a:t>y</a:t>
            </a:r>
            <a:r>
              <a:rPr lang="en-US" sz="1200" b="0" i="0" kern="1200" dirty="0">
                <a:solidFill>
                  <a:schemeClr val="tx1"/>
                </a:solidFill>
                <a:effectLst/>
                <a:latin typeface="+mn-lt"/>
                <a:ea typeface="+mn-ea"/>
                <a:cs typeface="+mn-cs"/>
              </a:rPr>
              <a:t> that are ok:</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37</a:t>
            </a:fld>
            <a:endParaRPr lang="en-US"/>
          </a:p>
        </p:txBody>
      </p:sp>
    </p:spTree>
    <p:extLst>
      <p:ext uri="{BB962C8B-B14F-4D97-AF65-F5344CB8AC3E}">
        <p14:creationId xmlns:p14="http://schemas.microsoft.com/office/powerpoint/2010/main" val="1383566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provides two other useful adverbs:</a:t>
            </a:r>
          </a:p>
          <a:p>
            <a:r>
              <a:rPr lang="en-US" sz="1200" b="0" i="0" kern="1200" dirty="0">
                <a:solidFill>
                  <a:schemeClr val="tx1"/>
                </a:solidFill>
                <a:effectLst/>
                <a:latin typeface="+mn-lt"/>
                <a:ea typeface="+mn-ea"/>
                <a:cs typeface="+mn-cs"/>
              </a:rPr>
              <a:t>Like safely(), possibly() always succeeds. It’s simpler than safely(), because you give it a default value to return when there is an error.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quietly() performs a similar role to safely(), but instead of capturing errors, it captures printed output, messages, and warnings: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38</a:t>
            </a:fld>
            <a:endParaRPr lang="en-US"/>
          </a:p>
        </p:txBody>
      </p:sp>
    </p:spTree>
    <p:extLst>
      <p:ext uri="{BB962C8B-B14F-4D97-AF65-F5344CB8AC3E}">
        <p14:creationId xmlns:p14="http://schemas.microsoft.com/office/powerpoint/2010/main" val="3872625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we’ve mapped along a single input. But often you have multiple related inputs that you need iterate along in parallel. That’s the job of the </a:t>
            </a:r>
            <a:r>
              <a:rPr lang="en-US" dirty="0"/>
              <a:t>map2()</a:t>
            </a:r>
            <a:r>
              <a:rPr lang="en-US" sz="1200" b="0" i="0" kern="1200" dirty="0">
                <a:solidFill>
                  <a:schemeClr val="tx1"/>
                </a:solidFill>
                <a:effectLst/>
                <a:latin typeface="+mn-lt"/>
                <a:ea typeface="+mn-ea"/>
                <a:cs typeface="+mn-cs"/>
              </a:rPr>
              <a:t> and </a:t>
            </a:r>
            <a:r>
              <a:rPr lang="en-US" dirty="0" err="1"/>
              <a:t>pmap</a:t>
            </a:r>
            <a:r>
              <a:rPr lang="en-US" dirty="0"/>
              <a:t>()</a:t>
            </a:r>
            <a:r>
              <a:rPr lang="en-US" sz="1200" b="0" i="0" kern="1200" dirty="0">
                <a:solidFill>
                  <a:schemeClr val="tx1"/>
                </a:solidFill>
                <a:effectLst/>
                <a:latin typeface="+mn-lt"/>
                <a:ea typeface="+mn-ea"/>
                <a:cs typeface="+mn-cs"/>
              </a:rPr>
              <a:t> functions. For example, imagine you want to simulate some random </a:t>
            </a:r>
            <a:r>
              <a:rPr lang="en-US" sz="1200" b="0" i="0" kern="1200" dirty="0" err="1">
                <a:solidFill>
                  <a:schemeClr val="tx1"/>
                </a:solidFill>
                <a:effectLst/>
                <a:latin typeface="+mn-lt"/>
                <a:ea typeface="+mn-ea"/>
                <a:cs typeface="+mn-cs"/>
              </a:rPr>
              <a:t>normals</a:t>
            </a:r>
            <a:r>
              <a:rPr lang="en-US" sz="1200" b="0" i="0" kern="1200" dirty="0">
                <a:solidFill>
                  <a:schemeClr val="tx1"/>
                </a:solidFill>
                <a:effectLst/>
                <a:latin typeface="+mn-lt"/>
                <a:ea typeface="+mn-ea"/>
                <a:cs typeface="+mn-cs"/>
              </a:rPr>
              <a:t> with different means. You know how to do that with </a:t>
            </a:r>
            <a:r>
              <a:rPr lang="en-US" dirty="0"/>
              <a:t>map()</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40</a:t>
            </a:fld>
            <a:endParaRPr lang="en-US"/>
          </a:p>
        </p:txBody>
      </p:sp>
    </p:spTree>
    <p:extLst>
      <p:ext uri="{BB962C8B-B14F-4D97-AF65-F5344CB8AC3E}">
        <p14:creationId xmlns:p14="http://schemas.microsoft.com/office/powerpoint/2010/main" val="2034421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also want to vary the standard deviation? One way to do that would be to iterate over the indices and index into vectors of means and </a:t>
            </a:r>
            <a:r>
              <a:rPr lang="en-US" sz="1200" b="0" i="0" kern="1200" dirty="0" err="1">
                <a:solidFill>
                  <a:schemeClr val="tx1"/>
                </a:solidFill>
                <a:effectLst/>
                <a:latin typeface="+mn-lt"/>
                <a:ea typeface="+mn-ea"/>
                <a:cs typeface="+mn-cs"/>
              </a:rPr>
              <a:t>sds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41</a:t>
            </a:fld>
            <a:endParaRPr lang="en-US"/>
          </a:p>
        </p:txBody>
      </p:sp>
    </p:spTree>
    <p:extLst>
      <p:ext uri="{BB962C8B-B14F-4D97-AF65-F5344CB8AC3E}">
        <p14:creationId xmlns:p14="http://schemas.microsoft.com/office/powerpoint/2010/main" val="1341960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https://rpubs.com/uky994/585595</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Write for loops to:</a:t>
            </a:r>
          </a:p>
          <a:p>
            <a:pPr marL="685800" lvl="1" indent="-228600">
              <a:buFont typeface="+mj-lt"/>
              <a:buAutoNum type="arabicPeriod"/>
            </a:pPr>
            <a:r>
              <a:rPr lang="en-US" sz="1200" b="0" i="0" kern="1200" dirty="0">
                <a:solidFill>
                  <a:schemeClr val="tx1"/>
                </a:solidFill>
                <a:effectLst/>
                <a:latin typeface="+mn-lt"/>
                <a:ea typeface="+mn-ea"/>
                <a:cs typeface="+mn-cs"/>
              </a:rPr>
              <a:t>Compute the mean of every column in </a:t>
            </a:r>
            <a:r>
              <a:rPr lang="en-US" sz="1200" b="0" i="0" kern="1200" dirty="0" err="1">
                <a:solidFill>
                  <a:schemeClr val="tx1"/>
                </a:solidFill>
                <a:effectLst/>
                <a:latin typeface="+mn-lt"/>
                <a:ea typeface="+mn-ea"/>
                <a:cs typeface="+mn-cs"/>
              </a:rPr>
              <a:t>mtcars</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Determine the type of each column in nycflights13::flights.</a:t>
            </a:r>
          </a:p>
          <a:p>
            <a:pPr marL="685800" lvl="1" indent="-228600">
              <a:buFont typeface="+mj-lt"/>
              <a:buAutoNum type="arabicPeriod"/>
            </a:pPr>
            <a:r>
              <a:rPr lang="en-US" sz="1200" b="0" i="0" kern="1200" dirty="0">
                <a:solidFill>
                  <a:schemeClr val="tx1"/>
                </a:solidFill>
                <a:effectLst/>
                <a:latin typeface="+mn-lt"/>
                <a:ea typeface="+mn-ea"/>
                <a:cs typeface="+mn-cs"/>
              </a:rPr>
              <a:t>Compute the number of unique values in each column of iris.</a:t>
            </a:r>
          </a:p>
          <a:p>
            <a:pPr marL="685800" lvl="1" indent="-228600">
              <a:buFont typeface="+mj-lt"/>
              <a:buAutoNum type="arabicPeriod"/>
            </a:pPr>
            <a:r>
              <a:rPr lang="en-US" sz="1200" b="0" i="0" kern="1200" dirty="0">
                <a:solidFill>
                  <a:schemeClr val="tx1"/>
                </a:solidFill>
                <a:effectLst/>
                <a:latin typeface="+mn-lt"/>
                <a:ea typeface="+mn-ea"/>
                <a:cs typeface="+mn-cs"/>
              </a:rPr>
              <a:t>Generate 10 random </a:t>
            </a:r>
            <a:r>
              <a:rPr lang="en-US" sz="1200" b="0" i="0" kern="1200" dirty="0" err="1">
                <a:solidFill>
                  <a:schemeClr val="tx1"/>
                </a:solidFill>
                <a:effectLst/>
                <a:latin typeface="+mn-lt"/>
                <a:ea typeface="+mn-ea"/>
                <a:cs typeface="+mn-cs"/>
              </a:rPr>
              <a:t>normals</a:t>
            </a:r>
            <a:r>
              <a:rPr lang="en-US" sz="1200" b="0" i="0" kern="1200" dirty="0">
                <a:solidFill>
                  <a:schemeClr val="tx1"/>
                </a:solidFill>
                <a:effectLst/>
                <a:latin typeface="+mn-lt"/>
                <a:ea typeface="+mn-ea"/>
                <a:cs typeface="+mn-cs"/>
              </a:rPr>
              <a:t> from distributions with means of -10, 0, 10, and 100.</a:t>
            </a:r>
          </a:p>
          <a:p>
            <a:pPr marL="0" indent="0">
              <a:buFont typeface="+mj-lt"/>
              <a:buNone/>
            </a:pPr>
            <a:r>
              <a:rPr lang="en-US" sz="1200" b="0" i="0" kern="1200" dirty="0">
                <a:solidFill>
                  <a:schemeClr val="tx1"/>
                </a:solidFill>
                <a:effectLst/>
                <a:latin typeface="+mn-lt"/>
                <a:ea typeface="+mn-ea"/>
                <a:cs typeface="+mn-cs"/>
              </a:rPr>
              <a:t>      Think about the output, sequence, and body </a:t>
            </a:r>
            <a:r>
              <a:rPr lang="en-US" sz="1200" b="1" i="0" kern="1200" dirty="0">
                <a:solidFill>
                  <a:schemeClr val="tx1"/>
                </a:solidFill>
                <a:effectLst/>
                <a:latin typeface="+mn-lt"/>
                <a:ea typeface="+mn-ea"/>
                <a:cs typeface="+mn-cs"/>
              </a:rPr>
              <a:t>before</a:t>
            </a:r>
            <a:r>
              <a:rPr lang="en-US" sz="1200" b="0" i="0" kern="1200" dirty="0">
                <a:solidFill>
                  <a:schemeClr val="tx1"/>
                </a:solidFill>
                <a:effectLst/>
                <a:latin typeface="+mn-lt"/>
                <a:ea typeface="+mn-ea"/>
                <a:cs typeface="+mn-cs"/>
              </a:rPr>
              <a:t> you start </a:t>
            </a:r>
          </a:p>
          <a:p>
            <a:pPr marL="0" indent="0">
              <a:buFont typeface="+mj-lt"/>
              <a:buNone/>
            </a:pPr>
            <a:r>
              <a:rPr lang="en-US" sz="1200" b="0" i="0" kern="1200" dirty="0">
                <a:solidFill>
                  <a:schemeClr val="tx1"/>
                </a:solidFill>
                <a:effectLst/>
                <a:latin typeface="+mn-lt"/>
                <a:ea typeface="+mn-ea"/>
                <a:cs typeface="+mn-cs"/>
              </a:rPr>
              <a:t>      writing the loop.</a:t>
            </a:r>
          </a:p>
          <a:p>
            <a:pPr marL="228600" indent="-228600">
              <a:buFont typeface="+mj-lt"/>
              <a:buAutoNum type="arabicPeriod" startAt="2"/>
            </a:pPr>
            <a:r>
              <a:rPr lang="en-US" sz="1200" b="0" i="0" kern="1200" dirty="0">
                <a:solidFill>
                  <a:schemeClr val="tx1"/>
                </a:solidFill>
                <a:effectLst/>
                <a:latin typeface="+mn-lt"/>
                <a:ea typeface="+mn-ea"/>
                <a:cs typeface="+mn-cs"/>
              </a:rPr>
              <a:t>Eliminate the for loop in each of the following examples by taking advantage of an existing function that works with vectors:</a:t>
            </a:r>
          </a:p>
          <a:p>
            <a:pPr marL="0" indent="0">
              <a:buFont typeface="+mj-lt"/>
              <a:buNone/>
            </a:pPr>
            <a:endParaRPr lang="en-US" sz="1200" b="0" i="0" u="none" strike="noStrike" kern="1200" dirty="0">
              <a:solidFill>
                <a:schemeClr val="tx1"/>
              </a:solidFill>
              <a:effectLst/>
              <a:latin typeface="+mn-lt"/>
              <a:ea typeface="+mn-ea"/>
              <a:cs typeface="+mn-cs"/>
            </a:endParaRPr>
          </a:p>
          <a:p>
            <a:pPr marL="0" indent="0">
              <a:buFont typeface="+mj-lt"/>
              <a:buNone/>
            </a:pPr>
            <a:r>
              <a:rPr lang="en-US" sz="1200" b="0" i="0" u="none" strike="noStrike" kern="1200" dirty="0">
                <a:solidFill>
                  <a:schemeClr val="tx1"/>
                </a:solidFill>
                <a:effectLst/>
                <a:latin typeface="+mn-lt"/>
                <a:ea typeface="+mn-ea"/>
                <a:cs typeface="+mn-cs"/>
              </a:rPr>
              <a:t>out &lt;- ""</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for</a:t>
            </a:r>
            <a:r>
              <a:rPr lang="en-US" sz="1200" b="0" i="0" u="none" strike="noStrike" kern="1200" dirty="0">
                <a:solidFill>
                  <a:schemeClr val="tx1"/>
                </a:solidFill>
                <a:effectLst/>
                <a:latin typeface="+mn-lt"/>
                <a:ea typeface="+mn-ea"/>
                <a:cs typeface="+mn-cs"/>
              </a:rPr>
              <a:t> (x </a:t>
            </a:r>
            <a:r>
              <a:rPr lang="en-US" sz="1200" b="1" i="0" u="none" strike="noStrike" kern="1200" dirty="0">
                <a:solidFill>
                  <a:schemeClr val="tx1"/>
                </a:solidFill>
                <a:effectLst/>
                <a:latin typeface="+mn-lt"/>
                <a:ea typeface="+mn-ea"/>
                <a:cs typeface="+mn-cs"/>
              </a:rPr>
              <a:t>in</a:t>
            </a:r>
            <a:r>
              <a:rPr lang="en-US" sz="1200" b="0" i="0" u="none" strike="noStrike" kern="1200" dirty="0">
                <a:solidFill>
                  <a:schemeClr val="tx1"/>
                </a:solidFill>
                <a:effectLst/>
                <a:latin typeface="+mn-lt"/>
                <a:ea typeface="+mn-ea"/>
                <a:cs typeface="+mn-cs"/>
              </a:rPr>
              <a:t> letters)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 &lt;- </a:t>
            </a:r>
            <a:r>
              <a:rPr lang="en-US" sz="1200" b="0" i="0" u="none" strike="noStrike" kern="1200" dirty="0" err="1">
                <a:solidFill>
                  <a:schemeClr val="tx1"/>
                </a:solidFill>
                <a:effectLst/>
                <a:latin typeface="+mn-lt"/>
                <a:ea typeface="+mn-ea"/>
                <a:cs typeface="+mn-cs"/>
              </a:rPr>
              <a:t>stringr</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str_c</a:t>
            </a:r>
            <a:r>
              <a:rPr lang="en-US" sz="1200" b="0" i="0" u="none" strike="noStrike" kern="1200" dirty="0">
                <a:solidFill>
                  <a:schemeClr val="tx1"/>
                </a:solidFill>
                <a:effectLst/>
                <a:latin typeface="+mn-lt"/>
                <a:ea typeface="+mn-ea"/>
                <a:cs typeface="+mn-cs"/>
              </a:rPr>
              <a:t>(out, 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 &lt;- </a:t>
            </a:r>
            <a:r>
              <a:rPr lang="en-US" sz="1200" b="1" i="0" u="none" strike="noStrike" kern="1200" dirty="0">
                <a:solidFill>
                  <a:schemeClr val="tx1"/>
                </a:solidFill>
                <a:effectLst/>
                <a:latin typeface="+mn-lt"/>
                <a:ea typeface="+mn-ea"/>
                <a:cs typeface="+mn-cs"/>
              </a:rPr>
              <a:t>sample</a:t>
            </a:r>
            <a:r>
              <a:rPr lang="en-US" sz="1200" b="0" i="0" u="none" strike="noStrike" kern="1200" dirty="0">
                <a:solidFill>
                  <a:schemeClr val="tx1"/>
                </a:solidFill>
                <a:effectLst/>
                <a:latin typeface="+mn-lt"/>
                <a:ea typeface="+mn-ea"/>
                <a:cs typeface="+mn-cs"/>
              </a:rPr>
              <a:t>(100)</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sd</a:t>
            </a:r>
            <a:r>
              <a:rPr lang="en-US" sz="1200" b="0" i="0" u="none" strike="noStrike" kern="1200" dirty="0">
                <a:solidFill>
                  <a:schemeClr val="tx1"/>
                </a:solidFill>
                <a:effectLst/>
                <a:latin typeface="+mn-lt"/>
                <a:ea typeface="+mn-ea"/>
                <a:cs typeface="+mn-cs"/>
              </a:rPr>
              <a:t> &lt;- 0</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for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in</a:t>
            </a:r>
            <a:r>
              <a:rPr lang="en-US" sz="1200" b="0"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seq_along</a:t>
            </a:r>
            <a:r>
              <a:rPr lang="en-US" sz="1200" b="0" i="0" u="none" strike="noStrike"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sd</a:t>
            </a:r>
            <a:r>
              <a:rPr lang="en-US" sz="1200" b="0" i="0" u="none" strike="noStrike" kern="1200" dirty="0">
                <a:solidFill>
                  <a:schemeClr val="tx1"/>
                </a:solidFill>
                <a:effectLst/>
                <a:latin typeface="+mn-lt"/>
                <a:ea typeface="+mn-ea"/>
                <a:cs typeface="+mn-cs"/>
              </a:rPr>
              <a:t> &lt;- </a:t>
            </a:r>
            <a:r>
              <a:rPr lang="en-US" sz="1200" b="0" i="0" u="none" strike="noStrike" kern="1200" dirty="0" err="1">
                <a:solidFill>
                  <a:schemeClr val="tx1"/>
                </a:solidFill>
                <a:effectLst/>
                <a:latin typeface="+mn-lt"/>
                <a:ea typeface="+mn-ea"/>
                <a:cs typeface="+mn-cs"/>
              </a:rPr>
              <a:t>sd</a:t>
            </a:r>
            <a:r>
              <a:rPr lang="en-US" sz="1200" b="0" i="0" u="none" strike="noStrike" kern="1200" dirty="0">
                <a:solidFill>
                  <a:schemeClr val="tx1"/>
                </a:solidFill>
                <a:effectLst/>
                <a:latin typeface="+mn-lt"/>
                <a:ea typeface="+mn-ea"/>
                <a:cs typeface="+mn-cs"/>
              </a:rPr>
              <a:t> + (x[</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mean</a:t>
            </a:r>
            <a:r>
              <a:rPr lang="en-US" sz="1200" b="0" i="0" u="none" strike="noStrike" kern="1200" dirty="0">
                <a:solidFill>
                  <a:schemeClr val="tx1"/>
                </a:solidFill>
                <a:effectLst/>
                <a:latin typeface="+mn-lt"/>
                <a:ea typeface="+mn-ea"/>
                <a:cs typeface="+mn-cs"/>
              </a:rPr>
              <a:t>(x)) ^ 2</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sd</a:t>
            </a:r>
            <a:r>
              <a:rPr lang="en-US" sz="1200" b="0" i="0" u="none" strike="noStrike" kern="1200" dirty="0">
                <a:solidFill>
                  <a:schemeClr val="tx1"/>
                </a:solidFill>
                <a:effectLst/>
                <a:latin typeface="+mn-lt"/>
                <a:ea typeface="+mn-ea"/>
                <a:cs typeface="+mn-cs"/>
              </a:rPr>
              <a:t> &lt;- </a:t>
            </a:r>
            <a:r>
              <a:rPr lang="en-US" sz="1200" b="1" i="0" u="none" strike="noStrike" kern="1200" dirty="0">
                <a:solidFill>
                  <a:schemeClr val="tx1"/>
                </a:solidFill>
                <a:effectLst/>
                <a:latin typeface="+mn-lt"/>
                <a:ea typeface="+mn-ea"/>
                <a:cs typeface="+mn-cs"/>
              </a:rPr>
              <a:t>sqrt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sd</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 - 1))</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 &lt;- </a:t>
            </a:r>
            <a:r>
              <a:rPr lang="en-US" sz="1200" b="1" i="0" u="none" strike="noStrike" kern="1200" dirty="0" err="1">
                <a:solidFill>
                  <a:schemeClr val="tx1"/>
                </a:solidFill>
                <a:effectLst/>
                <a:latin typeface="+mn-lt"/>
                <a:ea typeface="+mn-ea"/>
                <a:cs typeface="+mn-cs"/>
              </a:rPr>
              <a:t>runif</a:t>
            </a:r>
            <a:r>
              <a:rPr lang="en-US" sz="1200" b="0" i="0" u="none" strike="noStrike" kern="1200" dirty="0">
                <a:solidFill>
                  <a:schemeClr val="tx1"/>
                </a:solidFill>
                <a:effectLst/>
                <a:latin typeface="+mn-lt"/>
                <a:ea typeface="+mn-ea"/>
                <a:cs typeface="+mn-cs"/>
              </a:rPr>
              <a:t>(100)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 &lt;- </a:t>
            </a:r>
            <a:r>
              <a:rPr lang="en-US" sz="1200" b="1" i="0" u="none" strike="noStrike" kern="1200" dirty="0">
                <a:solidFill>
                  <a:schemeClr val="tx1"/>
                </a:solidFill>
                <a:effectLst/>
                <a:latin typeface="+mn-lt"/>
                <a:ea typeface="+mn-ea"/>
                <a:cs typeface="+mn-cs"/>
              </a:rPr>
              <a:t>vector</a:t>
            </a:r>
            <a:r>
              <a:rPr lang="en-US" sz="1200" b="0" i="0" u="none" strike="noStrike" kern="1200" dirty="0">
                <a:solidFill>
                  <a:schemeClr val="tx1"/>
                </a:solidFill>
                <a:effectLst/>
                <a:latin typeface="+mn-lt"/>
                <a:ea typeface="+mn-ea"/>
                <a:cs typeface="+mn-cs"/>
              </a:rPr>
              <a:t>("numeric", </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out[1] &lt;- x[1]</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for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in</a:t>
            </a:r>
            <a:r>
              <a:rPr lang="en-US" sz="1200" b="0" i="0" u="none" strike="noStrike" kern="1200" dirty="0">
                <a:solidFill>
                  <a:schemeClr val="tx1"/>
                </a:solidFill>
                <a:effectLst/>
                <a:latin typeface="+mn-lt"/>
                <a:ea typeface="+mn-ea"/>
                <a:cs typeface="+mn-cs"/>
              </a:rPr>
              <a:t> 2:</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&lt;- out[</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- 1] + x[</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startAt="3"/>
            </a:pPr>
            <a:endParaRPr lang="en-US" sz="1200" b="0" i="0" kern="1200" dirty="0">
              <a:solidFill>
                <a:schemeClr val="tx1"/>
              </a:solidFill>
              <a:effectLst/>
              <a:latin typeface="+mn-lt"/>
              <a:ea typeface="+mn-ea"/>
              <a:cs typeface="+mn-cs"/>
            </a:endParaRPr>
          </a:p>
          <a:p>
            <a:pPr marL="228600" indent="-228600">
              <a:buFont typeface="+mj-lt"/>
              <a:buAutoNum type="arabicPeriod" startAt="3"/>
            </a:pPr>
            <a:r>
              <a:rPr lang="en-US" sz="1200" b="0" i="0" kern="1200" dirty="0">
                <a:solidFill>
                  <a:schemeClr val="tx1"/>
                </a:solidFill>
                <a:effectLst/>
                <a:latin typeface="+mn-lt"/>
                <a:ea typeface="+mn-ea"/>
                <a:cs typeface="+mn-cs"/>
              </a:rPr>
              <a:t>Combine your function writing and for loop skills:</a:t>
            </a:r>
          </a:p>
          <a:p>
            <a:pPr marL="685800" lvl="1" indent="-228600">
              <a:buFont typeface="+mj-lt"/>
              <a:buAutoNum type="arabicPeriod"/>
            </a:pPr>
            <a:r>
              <a:rPr lang="en-US" sz="1200" b="0" i="0" kern="1200" dirty="0">
                <a:solidFill>
                  <a:schemeClr val="tx1"/>
                </a:solidFill>
                <a:effectLst/>
                <a:latin typeface="+mn-lt"/>
                <a:ea typeface="+mn-ea"/>
                <a:cs typeface="+mn-cs"/>
              </a:rPr>
              <a:t>Write a for loop that prints() the lyrics to the children’s song “Alice the camel”.</a:t>
            </a:r>
          </a:p>
          <a:p>
            <a:pPr marL="685800" lvl="1" indent="-228600">
              <a:buFont typeface="+mj-lt"/>
              <a:buAutoNum type="arabicPeriod"/>
            </a:pPr>
            <a:r>
              <a:rPr lang="en-US" sz="1200" b="0" i="0" kern="1200" dirty="0">
                <a:solidFill>
                  <a:schemeClr val="tx1"/>
                </a:solidFill>
                <a:effectLst/>
                <a:latin typeface="+mn-lt"/>
                <a:ea typeface="+mn-ea"/>
                <a:cs typeface="+mn-cs"/>
              </a:rPr>
              <a:t>Convert the nursery rhyme “ten in the bed” to a function.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it to any number of people in any sleeping structure.</a:t>
            </a:r>
          </a:p>
          <a:p>
            <a:pPr marL="685800" lvl="1" indent="-228600">
              <a:buFont typeface="+mj-lt"/>
              <a:buAutoNum type="arabicPeriod"/>
            </a:pPr>
            <a:r>
              <a:rPr lang="en-US" sz="1200" b="0" i="0" kern="1200" dirty="0">
                <a:solidFill>
                  <a:schemeClr val="tx1"/>
                </a:solidFill>
                <a:effectLst/>
                <a:latin typeface="+mn-lt"/>
                <a:ea typeface="+mn-ea"/>
                <a:cs typeface="+mn-cs"/>
              </a:rPr>
              <a:t>Convert the song “99 bottles of beer on the wall” to a function.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to any number of any vessel containing any liquid on any surface.</a:t>
            </a:r>
          </a:p>
          <a:p>
            <a:pPr marL="228600" indent="-228600">
              <a:buFont typeface="+mj-lt"/>
              <a:buAutoNum type="arabicPeriod" startAt="3"/>
            </a:pPr>
            <a:r>
              <a:rPr lang="en-US" sz="1200" b="0" i="0" kern="1200" dirty="0">
                <a:solidFill>
                  <a:schemeClr val="tx1"/>
                </a:solidFill>
                <a:effectLst/>
                <a:latin typeface="+mn-lt"/>
                <a:ea typeface="+mn-ea"/>
                <a:cs typeface="+mn-cs"/>
              </a:rPr>
              <a:t>It’s common to see for loops that don’t </a:t>
            </a:r>
            <a:r>
              <a:rPr lang="en-US" sz="1200" b="0" i="0" kern="1200" dirty="0" err="1">
                <a:solidFill>
                  <a:schemeClr val="tx1"/>
                </a:solidFill>
                <a:effectLst/>
                <a:latin typeface="+mn-lt"/>
                <a:ea typeface="+mn-ea"/>
                <a:cs typeface="+mn-cs"/>
              </a:rPr>
              <a:t>preallocate</a:t>
            </a:r>
            <a:r>
              <a:rPr lang="en-US" sz="1200" b="0" i="0" kern="1200" dirty="0">
                <a:solidFill>
                  <a:schemeClr val="tx1"/>
                </a:solidFill>
                <a:effectLst/>
                <a:latin typeface="+mn-lt"/>
                <a:ea typeface="+mn-ea"/>
                <a:cs typeface="+mn-cs"/>
              </a:rPr>
              <a:t> the output and instead increase the length of a vector at each step:</a:t>
            </a:r>
          </a:p>
          <a:p>
            <a:pPr marL="0" indent="0">
              <a:buFont typeface="+mj-lt"/>
              <a:buNone/>
            </a:pPr>
            <a:endParaRPr lang="en-US" sz="1200" b="0" i="0" u="none" strike="noStrike" kern="1200" dirty="0">
              <a:solidFill>
                <a:schemeClr val="tx1"/>
              </a:solidFill>
              <a:effectLst/>
              <a:latin typeface="+mn-lt"/>
              <a:ea typeface="+mn-ea"/>
              <a:cs typeface="+mn-cs"/>
            </a:endParaRPr>
          </a:p>
          <a:p>
            <a:pPr marL="0" indent="0">
              <a:buFont typeface="+mj-lt"/>
              <a:buNone/>
            </a:pPr>
            <a:r>
              <a:rPr lang="en-US" sz="1200" b="0" i="0" u="none" strike="noStrike" kern="1200" dirty="0">
                <a:solidFill>
                  <a:schemeClr val="tx1"/>
                </a:solidFill>
                <a:effectLst/>
                <a:latin typeface="+mn-lt"/>
                <a:ea typeface="+mn-ea"/>
                <a:cs typeface="+mn-cs"/>
              </a:rPr>
              <a:t>output &lt;- </a:t>
            </a:r>
            <a:r>
              <a:rPr lang="en-US" sz="1200" b="1" i="0" u="none" strike="noStrike" kern="1200" dirty="0">
                <a:solidFill>
                  <a:schemeClr val="tx1"/>
                </a:solidFill>
                <a:effectLst/>
                <a:latin typeface="+mn-lt"/>
                <a:ea typeface="+mn-ea"/>
                <a:cs typeface="+mn-cs"/>
              </a:rPr>
              <a:t>vector</a:t>
            </a:r>
            <a:r>
              <a:rPr lang="en-US" sz="1200" b="0" i="0" u="none" strike="noStrike" kern="1200" dirty="0">
                <a:solidFill>
                  <a:schemeClr val="tx1"/>
                </a:solidFill>
                <a:effectLst/>
                <a:latin typeface="+mn-lt"/>
                <a:ea typeface="+mn-ea"/>
                <a:cs typeface="+mn-cs"/>
              </a:rPr>
              <a:t>("integer", 0)</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for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in</a:t>
            </a:r>
            <a:r>
              <a:rPr lang="en-US" sz="1200" b="0"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seq_along</a:t>
            </a:r>
            <a:r>
              <a:rPr lang="en-US" sz="1200" b="0" i="0" u="none" strike="noStrike"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output &lt;-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(output, </a:t>
            </a:r>
            <a:r>
              <a:rPr lang="en-US" sz="1200" b="1" i="0" u="none" strike="noStrike" kern="1200" dirty="0">
                <a:solidFill>
                  <a:schemeClr val="tx1"/>
                </a:solidFill>
                <a:effectLst/>
                <a:latin typeface="+mn-lt"/>
                <a:ea typeface="+mn-ea"/>
                <a:cs typeface="+mn-cs"/>
              </a:rPr>
              <a:t>lengths</a:t>
            </a:r>
            <a:r>
              <a:rPr lang="en-US" sz="1200" b="0" i="0" u="none" strike="noStrike" kern="1200" dirty="0">
                <a:solidFill>
                  <a:schemeClr val="tx1"/>
                </a:solidFill>
                <a:effectLst/>
                <a:latin typeface="+mn-lt"/>
                <a:ea typeface="+mn-ea"/>
                <a:cs typeface="+mn-cs"/>
              </a:rPr>
              <a:t>(x[[</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pPr marL="228600" indent="-228600">
              <a:buFont typeface="+mj-lt"/>
              <a:buAutoNum type="arabicPeriod" startAt="3"/>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     How does this affect performance? Design and execute an experiment.</a:t>
            </a:r>
          </a:p>
        </p:txBody>
      </p:sp>
      <p:sp>
        <p:nvSpPr>
          <p:cNvPr id="4" name="Slide Number Placeholder 3"/>
          <p:cNvSpPr>
            <a:spLocks noGrp="1"/>
          </p:cNvSpPr>
          <p:nvPr>
            <p:ph type="sldNum" sz="quarter" idx="5"/>
          </p:nvPr>
        </p:nvSpPr>
        <p:spPr/>
        <p:txBody>
          <a:bodyPr/>
          <a:lstStyle/>
          <a:p>
            <a:fld id="{4FE90433-2CA6-40F6-B42E-612891D8B0CF}" type="slidenum">
              <a:rPr lang="en-US" smtClean="0"/>
              <a:t>4</a:t>
            </a:fld>
            <a:endParaRPr lang="en-US"/>
          </a:p>
        </p:txBody>
      </p:sp>
    </p:spTree>
    <p:extLst>
      <p:ext uri="{BB962C8B-B14F-4D97-AF65-F5344CB8AC3E}">
        <p14:creationId xmlns:p14="http://schemas.microsoft.com/office/powerpoint/2010/main" val="2851761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that obfuscates the intent of the code. Instead we could use </a:t>
            </a:r>
            <a:r>
              <a:rPr lang="en-US" dirty="0"/>
              <a:t>map2()</a:t>
            </a:r>
            <a:r>
              <a:rPr lang="en-US" sz="1200" b="0" i="0" kern="1200" dirty="0">
                <a:solidFill>
                  <a:schemeClr val="tx1"/>
                </a:solidFill>
                <a:effectLst/>
                <a:latin typeface="+mn-lt"/>
                <a:ea typeface="+mn-ea"/>
                <a:cs typeface="+mn-cs"/>
              </a:rPr>
              <a:t> which iterates over two vectors in parallel:</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42</a:t>
            </a:fld>
            <a:endParaRPr lang="en-US"/>
          </a:p>
        </p:txBody>
      </p:sp>
    </p:spTree>
    <p:extLst>
      <p:ext uri="{BB962C8B-B14F-4D97-AF65-F5344CB8AC3E}">
        <p14:creationId xmlns:p14="http://schemas.microsoft.com/office/powerpoint/2010/main" val="1450862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map2()</a:t>
            </a:r>
            <a:r>
              <a:rPr lang="en-US" sz="1200" b="0" i="0" kern="1200" dirty="0">
                <a:solidFill>
                  <a:schemeClr val="tx1"/>
                </a:solidFill>
                <a:effectLst/>
                <a:latin typeface="+mn-lt"/>
                <a:ea typeface="+mn-ea"/>
                <a:cs typeface="+mn-cs"/>
              </a:rPr>
              <a:t> generates this series of function calls: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the arguments that vary for each call come </a:t>
            </a:r>
            <a:r>
              <a:rPr lang="en-US" sz="1200" b="0" i="1" kern="1200" dirty="0">
                <a:solidFill>
                  <a:schemeClr val="tx1"/>
                </a:solidFill>
                <a:effectLst/>
                <a:latin typeface="+mn-lt"/>
                <a:ea typeface="+mn-ea"/>
                <a:cs typeface="+mn-cs"/>
              </a:rPr>
              <a:t>before</a:t>
            </a:r>
            <a:r>
              <a:rPr lang="en-US" sz="1200" b="0" i="0" kern="1200" dirty="0">
                <a:solidFill>
                  <a:schemeClr val="tx1"/>
                </a:solidFill>
                <a:effectLst/>
                <a:latin typeface="+mn-lt"/>
                <a:ea typeface="+mn-ea"/>
                <a:cs typeface="+mn-cs"/>
              </a:rPr>
              <a:t> the function; arguments that are the same for every call come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43</a:t>
            </a:fld>
            <a:endParaRPr lang="en-US"/>
          </a:p>
        </p:txBody>
      </p:sp>
    </p:spTree>
    <p:extLst>
      <p:ext uri="{BB962C8B-B14F-4D97-AF65-F5344CB8AC3E}">
        <p14:creationId xmlns:p14="http://schemas.microsoft.com/office/powerpoint/2010/main" val="17418746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a:t>
            </a:r>
            <a:r>
              <a:rPr lang="en-US" dirty="0"/>
              <a:t>map()</a:t>
            </a:r>
            <a:r>
              <a:rPr lang="en-US" sz="1200" b="0" i="0" kern="1200" dirty="0">
                <a:solidFill>
                  <a:schemeClr val="tx1"/>
                </a:solidFill>
                <a:effectLst/>
                <a:latin typeface="+mn-lt"/>
                <a:ea typeface="+mn-ea"/>
                <a:cs typeface="+mn-cs"/>
              </a:rPr>
              <a:t>, </a:t>
            </a:r>
            <a:r>
              <a:rPr lang="en-US" dirty="0"/>
              <a:t>map2()</a:t>
            </a:r>
            <a:r>
              <a:rPr lang="en-US" sz="1200" b="0" i="0" kern="1200" dirty="0">
                <a:solidFill>
                  <a:schemeClr val="tx1"/>
                </a:solidFill>
                <a:effectLst/>
                <a:latin typeface="+mn-lt"/>
                <a:ea typeface="+mn-ea"/>
                <a:cs typeface="+mn-cs"/>
              </a:rPr>
              <a:t> is just a wrapper around a for loop:</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44</a:t>
            </a:fld>
            <a:endParaRPr lang="en-US"/>
          </a:p>
        </p:txBody>
      </p:sp>
    </p:spTree>
    <p:extLst>
      <p:ext uri="{BB962C8B-B14F-4D97-AF65-F5344CB8AC3E}">
        <p14:creationId xmlns:p14="http://schemas.microsoft.com/office/powerpoint/2010/main" val="1782295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could also imagine </a:t>
            </a:r>
            <a:r>
              <a:rPr lang="en-US" dirty="0"/>
              <a:t>map3()</a:t>
            </a:r>
            <a:r>
              <a:rPr lang="en-US" sz="1200" b="0" i="0" kern="1200" dirty="0">
                <a:solidFill>
                  <a:schemeClr val="tx1"/>
                </a:solidFill>
                <a:effectLst/>
                <a:latin typeface="+mn-lt"/>
                <a:ea typeface="+mn-ea"/>
                <a:cs typeface="+mn-cs"/>
              </a:rPr>
              <a:t>, </a:t>
            </a:r>
            <a:r>
              <a:rPr lang="en-US" dirty="0"/>
              <a:t>map4()</a:t>
            </a:r>
            <a:r>
              <a:rPr lang="en-US" sz="1200" b="0" i="0" kern="1200" dirty="0">
                <a:solidFill>
                  <a:schemeClr val="tx1"/>
                </a:solidFill>
                <a:effectLst/>
                <a:latin typeface="+mn-lt"/>
                <a:ea typeface="+mn-ea"/>
                <a:cs typeface="+mn-cs"/>
              </a:rPr>
              <a:t>, </a:t>
            </a:r>
            <a:r>
              <a:rPr lang="en-US" dirty="0"/>
              <a:t>map5()</a:t>
            </a:r>
            <a:r>
              <a:rPr lang="en-US" sz="1200" b="0" i="0" kern="1200" dirty="0">
                <a:solidFill>
                  <a:schemeClr val="tx1"/>
                </a:solidFill>
                <a:effectLst/>
                <a:latin typeface="+mn-lt"/>
                <a:ea typeface="+mn-ea"/>
                <a:cs typeface="+mn-cs"/>
              </a:rPr>
              <a:t>, </a:t>
            </a:r>
            <a:r>
              <a:rPr lang="en-US" dirty="0"/>
              <a:t>map6()</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but that would get tedious quickly. Instead,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provides </a:t>
            </a:r>
            <a:r>
              <a:rPr lang="en-US" dirty="0" err="1"/>
              <a:t>pmap</a:t>
            </a:r>
            <a:r>
              <a:rPr lang="en-US" dirty="0"/>
              <a:t>()</a:t>
            </a:r>
            <a:r>
              <a:rPr lang="en-US" sz="1200" b="0" i="0" kern="1200" dirty="0">
                <a:solidFill>
                  <a:schemeClr val="tx1"/>
                </a:solidFill>
                <a:effectLst/>
                <a:latin typeface="+mn-lt"/>
                <a:ea typeface="+mn-ea"/>
                <a:cs typeface="+mn-cs"/>
              </a:rPr>
              <a:t> which takes a list of arguments. You might use that if you wanted to vary the mean, standard deviation, and number of samples: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45</a:t>
            </a:fld>
            <a:endParaRPr lang="en-US"/>
          </a:p>
        </p:txBody>
      </p:sp>
    </p:spTree>
    <p:extLst>
      <p:ext uri="{BB962C8B-B14F-4D97-AF65-F5344CB8AC3E}">
        <p14:creationId xmlns:p14="http://schemas.microsoft.com/office/powerpoint/2010/main" val="3109415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 looks like: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46</a:t>
            </a:fld>
            <a:endParaRPr lang="en-US"/>
          </a:p>
        </p:txBody>
      </p:sp>
    </p:spTree>
    <p:extLst>
      <p:ext uri="{BB962C8B-B14F-4D97-AF65-F5344CB8AC3E}">
        <p14:creationId xmlns:p14="http://schemas.microsoft.com/office/powerpoint/2010/main" val="2211798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don’t name the list’s elements, </a:t>
            </a:r>
            <a:r>
              <a:rPr lang="en-US" dirty="0" err="1"/>
              <a:t>pmap</a:t>
            </a:r>
            <a:r>
              <a:rPr lang="en-US" dirty="0"/>
              <a:t>()</a:t>
            </a:r>
            <a:r>
              <a:rPr lang="en-US" sz="1200" b="0" i="0" kern="1200" dirty="0">
                <a:solidFill>
                  <a:schemeClr val="tx1"/>
                </a:solidFill>
                <a:effectLst/>
                <a:latin typeface="+mn-lt"/>
                <a:ea typeface="+mn-ea"/>
                <a:cs typeface="+mn-cs"/>
              </a:rPr>
              <a:t> will use positional matching when calling the function. That’s a little fragile, and makes the code harder to read, so it’s better to name the arguments: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generates longer, but safer, calls:</a:t>
            </a:r>
          </a:p>
          <a:p>
            <a:br>
              <a:rPr lang="en-US" dirty="0"/>
            </a:b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47</a:t>
            </a:fld>
            <a:endParaRPr lang="en-US"/>
          </a:p>
        </p:txBody>
      </p:sp>
    </p:spTree>
    <p:extLst>
      <p:ext uri="{BB962C8B-B14F-4D97-AF65-F5344CB8AC3E}">
        <p14:creationId xmlns:p14="http://schemas.microsoft.com/office/powerpoint/2010/main" val="24314893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 arguments are all the same length, it makes sense to store them in a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soon as your code gets complicated, I think a data frame is a good approach because it ensures that each column has a name and is the same length as all the other columns.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48</a:t>
            </a:fld>
            <a:endParaRPr lang="en-US"/>
          </a:p>
        </p:txBody>
      </p:sp>
    </p:spTree>
    <p:extLst>
      <p:ext uri="{BB962C8B-B14F-4D97-AF65-F5344CB8AC3E}">
        <p14:creationId xmlns:p14="http://schemas.microsoft.com/office/powerpoint/2010/main" val="2600881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There’s one more step up in complexity - as well as varying the arguments to the function you might also vary the function itself:</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49</a:t>
            </a:fld>
            <a:endParaRPr lang="en-US"/>
          </a:p>
        </p:txBody>
      </p:sp>
    </p:spTree>
    <p:extLst>
      <p:ext uri="{BB962C8B-B14F-4D97-AF65-F5344CB8AC3E}">
        <p14:creationId xmlns:p14="http://schemas.microsoft.com/office/powerpoint/2010/main" val="20659993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handle this case, you can use </a:t>
            </a:r>
            <a:r>
              <a:rPr lang="en-US" dirty="0" err="1"/>
              <a:t>invoke_map</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argument is a list of functions or character vector of function names. The second argument is a list of lists giving the arguments that vary for each function. The subsequent arguments are passed on to every function.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50</a:t>
            </a:fld>
            <a:endParaRPr lang="en-US"/>
          </a:p>
        </p:txBody>
      </p:sp>
    </p:spTree>
    <p:extLst>
      <p:ext uri="{BB962C8B-B14F-4D97-AF65-F5344CB8AC3E}">
        <p14:creationId xmlns:p14="http://schemas.microsoft.com/office/powerpoint/2010/main" val="3752959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again, you can use </a:t>
            </a:r>
            <a:r>
              <a:rPr lang="en-US" dirty="0"/>
              <a:t>tribble()</a:t>
            </a:r>
            <a:r>
              <a:rPr lang="en-US" sz="1200" b="0" i="0" kern="1200" dirty="0">
                <a:solidFill>
                  <a:schemeClr val="tx1"/>
                </a:solidFill>
                <a:effectLst/>
                <a:latin typeface="+mn-lt"/>
                <a:ea typeface="+mn-ea"/>
                <a:cs typeface="+mn-cs"/>
              </a:rPr>
              <a:t> to make creating these matching pairs a little easier: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51</a:t>
            </a:fld>
            <a:endParaRPr lang="en-US"/>
          </a:p>
        </p:txBody>
      </p:sp>
    </p:spTree>
    <p:extLst>
      <p:ext uri="{BB962C8B-B14F-4D97-AF65-F5344CB8AC3E}">
        <p14:creationId xmlns:p14="http://schemas.microsoft.com/office/powerpoint/2010/main" val="19278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you have the basic for loop under your belt, there are some variations that you should be aware of. These variations are important regardless of how you do iteration, so don’t forget about them once you’ve mastered the FP techniques you’ll learn about in the next section.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four variations on the basic theme of the for loop:</a:t>
            </a:r>
          </a:p>
          <a:p>
            <a:pPr marL="228600" indent="-228600">
              <a:buFont typeface="+mj-lt"/>
              <a:buAutoNum type="arabicPeriod"/>
            </a:pPr>
            <a:r>
              <a:rPr lang="en-US" sz="1200" b="0" i="0" kern="1200" dirty="0">
                <a:solidFill>
                  <a:schemeClr val="tx1"/>
                </a:solidFill>
                <a:effectLst/>
                <a:latin typeface="+mn-lt"/>
                <a:ea typeface="+mn-ea"/>
                <a:cs typeface="+mn-cs"/>
              </a:rPr>
              <a:t>Modifying an existing object, instead of creating a new object.</a:t>
            </a:r>
          </a:p>
          <a:p>
            <a:pPr marL="228600" indent="-228600">
              <a:buFont typeface="+mj-lt"/>
              <a:buAutoNum type="arabicPeriod"/>
            </a:pPr>
            <a:r>
              <a:rPr lang="en-US" sz="1200" b="0" i="0" kern="1200" dirty="0">
                <a:solidFill>
                  <a:schemeClr val="tx1"/>
                </a:solidFill>
                <a:effectLst/>
                <a:latin typeface="+mn-lt"/>
                <a:ea typeface="+mn-ea"/>
                <a:cs typeface="+mn-cs"/>
              </a:rPr>
              <a:t>Looping over names or values, instead of indices.</a:t>
            </a:r>
          </a:p>
          <a:p>
            <a:pPr marL="228600" indent="-228600">
              <a:buFont typeface="+mj-lt"/>
              <a:buAutoNum type="arabicPeriod"/>
            </a:pPr>
            <a:r>
              <a:rPr lang="en-US" sz="1200" b="0" i="0" kern="1200" dirty="0">
                <a:solidFill>
                  <a:schemeClr val="tx1"/>
                </a:solidFill>
                <a:effectLst/>
                <a:latin typeface="+mn-lt"/>
                <a:ea typeface="+mn-ea"/>
                <a:cs typeface="+mn-cs"/>
              </a:rPr>
              <a:t>Handling outputs of unknown length.</a:t>
            </a:r>
          </a:p>
          <a:p>
            <a:pPr marL="228600" indent="-228600">
              <a:buFont typeface="+mj-lt"/>
              <a:buAutoNum type="arabicPeriod"/>
            </a:pPr>
            <a:r>
              <a:rPr lang="en-US" sz="1200" b="0" i="0" kern="1200" dirty="0">
                <a:solidFill>
                  <a:schemeClr val="tx1"/>
                </a:solidFill>
                <a:effectLst/>
                <a:latin typeface="+mn-lt"/>
                <a:ea typeface="+mn-ea"/>
                <a:cs typeface="+mn-cs"/>
              </a:rPr>
              <a:t>Handling sequences of unknown length.</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a:t>
            </a:fld>
            <a:endParaRPr lang="en-US"/>
          </a:p>
        </p:txBody>
      </p:sp>
    </p:spTree>
    <p:extLst>
      <p:ext uri="{BB962C8B-B14F-4D97-AF65-F5344CB8AC3E}">
        <p14:creationId xmlns:p14="http://schemas.microsoft.com/office/powerpoint/2010/main" val="19620257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Walk is an alternative to map that you use when you want to call a function for its side effects, rather than for its return value. You typically do this because you want to render output to the screen or save files to disk - the important thing is the action, not the return value. Here’s a very simple example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52</a:t>
            </a:fld>
            <a:endParaRPr lang="en-US"/>
          </a:p>
        </p:txBody>
      </p:sp>
    </p:spTree>
    <p:extLst>
      <p:ext uri="{BB962C8B-B14F-4D97-AF65-F5344CB8AC3E}">
        <p14:creationId xmlns:p14="http://schemas.microsoft.com/office/powerpoint/2010/main" val="3722367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a:t>
            </a:r>
            <a:r>
              <a:rPr lang="en-US" sz="1200" b="0" i="0" kern="1200" dirty="0">
                <a:solidFill>
                  <a:schemeClr val="tx1"/>
                </a:solidFill>
                <a:effectLst/>
                <a:latin typeface="+mn-lt"/>
                <a:ea typeface="+mn-ea"/>
                <a:cs typeface="+mn-cs"/>
              </a:rPr>
              <a:t> is generally not that useful compared to </a:t>
            </a:r>
            <a:r>
              <a:rPr lang="en-US" dirty="0"/>
              <a:t>walk2()</a:t>
            </a:r>
            <a:r>
              <a:rPr lang="en-US" sz="1200" b="0" i="0" kern="1200" dirty="0">
                <a:solidFill>
                  <a:schemeClr val="tx1"/>
                </a:solidFill>
                <a:effectLst/>
                <a:latin typeface="+mn-lt"/>
                <a:ea typeface="+mn-ea"/>
                <a:cs typeface="+mn-cs"/>
              </a:rPr>
              <a:t> or </a:t>
            </a:r>
            <a:r>
              <a:rPr lang="en-US" dirty="0" err="1"/>
              <a:t>pwalk</a:t>
            </a:r>
            <a:r>
              <a:rPr lang="en-US" dirty="0"/>
              <a:t>()</a:t>
            </a:r>
            <a:r>
              <a:rPr lang="en-US" sz="1200" b="0" i="0" kern="1200" dirty="0">
                <a:solidFill>
                  <a:schemeClr val="tx1"/>
                </a:solidFill>
                <a:effectLst/>
                <a:latin typeface="+mn-lt"/>
                <a:ea typeface="+mn-ea"/>
                <a:cs typeface="+mn-cs"/>
              </a:rPr>
              <a:t>. For example, if you had a list of plots and a vector of file names, you could use </a:t>
            </a:r>
            <a:r>
              <a:rPr lang="en-US" dirty="0" err="1"/>
              <a:t>pwalk</a:t>
            </a:r>
            <a:r>
              <a:rPr lang="en-US" dirty="0"/>
              <a:t>()</a:t>
            </a:r>
            <a:r>
              <a:rPr lang="en-US" sz="1200" b="0" i="0" kern="1200" dirty="0">
                <a:solidFill>
                  <a:schemeClr val="tx1"/>
                </a:solidFill>
                <a:effectLst/>
                <a:latin typeface="+mn-lt"/>
                <a:ea typeface="+mn-ea"/>
                <a:cs typeface="+mn-cs"/>
              </a:rPr>
              <a:t> to save each file to the corresponding location on disk:</a:t>
            </a:r>
          </a:p>
          <a:p>
            <a:endParaRPr lang="en-US" sz="1200" b="0" i="0" kern="1200" dirty="0">
              <a:solidFill>
                <a:schemeClr val="tx1"/>
              </a:solidFill>
              <a:effectLst/>
              <a:latin typeface="+mn-lt"/>
              <a:ea typeface="+mn-ea"/>
              <a:cs typeface="+mn-cs"/>
            </a:endParaRPr>
          </a:p>
          <a:p>
            <a:r>
              <a:rPr lang="en-US" dirty="0"/>
              <a:t>walk()</a:t>
            </a:r>
            <a:r>
              <a:rPr lang="en-US" sz="1200" b="0" i="0" kern="1200" dirty="0">
                <a:solidFill>
                  <a:schemeClr val="tx1"/>
                </a:solidFill>
                <a:effectLst/>
                <a:latin typeface="+mn-lt"/>
                <a:ea typeface="+mn-ea"/>
                <a:cs typeface="+mn-cs"/>
              </a:rPr>
              <a:t>, </a:t>
            </a:r>
            <a:r>
              <a:rPr lang="en-US" dirty="0"/>
              <a:t>walk2()</a:t>
            </a:r>
            <a:r>
              <a:rPr lang="en-US" sz="1200" b="0" i="0" kern="1200" dirty="0">
                <a:solidFill>
                  <a:schemeClr val="tx1"/>
                </a:solidFill>
                <a:effectLst/>
                <a:latin typeface="+mn-lt"/>
                <a:ea typeface="+mn-ea"/>
                <a:cs typeface="+mn-cs"/>
              </a:rPr>
              <a:t> and </a:t>
            </a:r>
            <a:r>
              <a:rPr lang="en-US" dirty="0" err="1"/>
              <a:t>pwalk</a:t>
            </a:r>
            <a:r>
              <a:rPr lang="en-US" dirty="0"/>
              <a:t>()</a:t>
            </a:r>
            <a:r>
              <a:rPr lang="en-US" sz="1200" b="0" i="0" kern="1200" dirty="0">
                <a:solidFill>
                  <a:schemeClr val="tx1"/>
                </a:solidFill>
                <a:effectLst/>
                <a:latin typeface="+mn-lt"/>
                <a:ea typeface="+mn-ea"/>
                <a:cs typeface="+mn-cs"/>
              </a:rPr>
              <a:t> all invisibly return </a:t>
            </a:r>
            <a:r>
              <a:rPr lang="en-US" dirty="0"/>
              <a:t>.x</a:t>
            </a:r>
            <a:r>
              <a:rPr lang="en-US" sz="1200" b="0" i="0" kern="1200" dirty="0">
                <a:solidFill>
                  <a:schemeClr val="tx1"/>
                </a:solidFill>
                <a:effectLst/>
                <a:latin typeface="+mn-lt"/>
                <a:ea typeface="+mn-ea"/>
                <a:cs typeface="+mn-cs"/>
              </a:rPr>
              <a:t>, the first argument. This makes them suitable for use in the middle of pipelines.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53</a:t>
            </a:fld>
            <a:endParaRPr lang="en-US"/>
          </a:p>
        </p:txBody>
      </p:sp>
    </p:spTree>
    <p:extLst>
      <p:ext uri="{BB962C8B-B14F-4D97-AF65-F5344CB8AC3E}">
        <p14:creationId xmlns:p14="http://schemas.microsoft.com/office/powerpoint/2010/main" val="1744507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provides a number of other functions that abstract over other types of for loops. You’ll use them less frequently than the map functions, but they’re useful to know about. The goal here is to briefly illustrate each function, so hopefully it will come to mind if you see a similar problem in the future. Then you can go look up the documentation for more details.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54</a:t>
            </a:fld>
            <a:endParaRPr lang="en-US"/>
          </a:p>
        </p:txBody>
      </p:sp>
    </p:spTree>
    <p:extLst>
      <p:ext uri="{BB962C8B-B14F-4D97-AF65-F5344CB8AC3E}">
        <p14:creationId xmlns:p14="http://schemas.microsoft.com/office/powerpoint/2010/main" val="1254248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number of functions work with </a:t>
            </a:r>
            <a:r>
              <a:rPr lang="en-US" sz="1200" b="1" i="0" kern="1200" dirty="0">
                <a:solidFill>
                  <a:schemeClr val="tx1"/>
                </a:solidFill>
                <a:effectLst/>
                <a:latin typeface="+mn-lt"/>
                <a:ea typeface="+mn-ea"/>
                <a:cs typeface="+mn-cs"/>
              </a:rPr>
              <a:t>predicate</a:t>
            </a:r>
            <a:r>
              <a:rPr lang="en-US" sz="1200" b="0" i="0" kern="1200" dirty="0">
                <a:solidFill>
                  <a:schemeClr val="tx1"/>
                </a:solidFill>
                <a:effectLst/>
                <a:latin typeface="+mn-lt"/>
                <a:ea typeface="+mn-ea"/>
                <a:cs typeface="+mn-cs"/>
              </a:rPr>
              <a:t> functions that return either a single TRUE or FALSE.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keep() and discard() keep elements of the input where the predicate is TRUE or FALSE respectively:</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55</a:t>
            </a:fld>
            <a:endParaRPr lang="en-US"/>
          </a:p>
        </p:txBody>
      </p:sp>
    </p:spTree>
    <p:extLst>
      <p:ext uri="{BB962C8B-B14F-4D97-AF65-F5344CB8AC3E}">
        <p14:creationId xmlns:p14="http://schemas.microsoft.com/office/powerpoint/2010/main" val="31740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sz="1200" b="0" i="0" kern="1200" dirty="0">
                <a:solidFill>
                  <a:schemeClr val="tx1"/>
                </a:solidFill>
                <a:effectLst/>
                <a:latin typeface="+mn-lt"/>
                <a:ea typeface="+mn-ea"/>
                <a:cs typeface="+mn-cs"/>
              </a:rPr>
              <a:t> and </a:t>
            </a:r>
            <a:r>
              <a:rPr lang="en-US" dirty="0"/>
              <a:t>every()</a:t>
            </a:r>
            <a:r>
              <a:rPr lang="en-US" sz="1200" b="0" i="0" kern="1200" dirty="0">
                <a:solidFill>
                  <a:schemeClr val="tx1"/>
                </a:solidFill>
                <a:effectLst/>
                <a:latin typeface="+mn-lt"/>
                <a:ea typeface="+mn-ea"/>
                <a:cs typeface="+mn-cs"/>
              </a:rPr>
              <a:t> determine if the predicate is true for any or for all of the elements.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56</a:t>
            </a:fld>
            <a:endParaRPr lang="en-US"/>
          </a:p>
        </p:txBody>
      </p:sp>
    </p:spTree>
    <p:extLst>
      <p:ext uri="{BB962C8B-B14F-4D97-AF65-F5344CB8AC3E}">
        <p14:creationId xmlns:p14="http://schemas.microsoft.com/office/powerpoint/2010/main" val="2541413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detect()</a:t>
            </a:r>
            <a:r>
              <a:rPr lang="en-US" sz="1200" b="0" i="0" kern="1200" dirty="0">
                <a:solidFill>
                  <a:schemeClr val="tx1"/>
                </a:solidFill>
                <a:effectLst/>
                <a:latin typeface="+mn-lt"/>
                <a:ea typeface="+mn-ea"/>
                <a:cs typeface="+mn-cs"/>
              </a:rPr>
              <a:t> finds the first element where the predicate is true; </a:t>
            </a:r>
            <a:r>
              <a:rPr lang="en-US" dirty="0" err="1"/>
              <a:t>detect_index</a:t>
            </a:r>
            <a:r>
              <a:rPr lang="en-US" dirty="0"/>
              <a:t>()</a:t>
            </a:r>
            <a:r>
              <a:rPr lang="en-US" sz="1200" b="0" i="0" kern="1200" dirty="0">
                <a:solidFill>
                  <a:schemeClr val="tx1"/>
                </a:solidFill>
                <a:effectLst/>
                <a:latin typeface="+mn-lt"/>
                <a:ea typeface="+mn-ea"/>
                <a:cs typeface="+mn-cs"/>
              </a:rPr>
              <a:t> returns its position.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57</a:t>
            </a:fld>
            <a:endParaRPr lang="en-US"/>
          </a:p>
        </p:txBody>
      </p:sp>
    </p:spTree>
    <p:extLst>
      <p:ext uri="{BB962C8B-B14F-4D97-AF65-F5344CB8AC3E}">
        <p14:creationId xmlns:p14="http://schemas.microsoft.com/office/powerpoint/2010/main" val="40036479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head_while</a:t>
            </a:r>
            <a:r>
              <a:rPr lang="en-US" dirty="0"/>
              <a:t>()</a:t>
            </a:r>
            <a:r>
              <a:rPr lang="en-US" sz="1200" b="0" i="0" kern="1200" dirty="0">
                <a:solidFill>
                  <a:schemeClr val="tx1"/>
                </a:solidFill>
                <a:effectLst/>
                <a:latin typeface="+mn-lt"/>
                <a:ea typeface="+mn-ea"/>
                <a:cs typeface="+mn-cs"/>
              </a:rPr>
              <a:t> and </a:t>
            </a:r>
            <a:r>
              <a:rPr lang="en-US" dirty="0" err="1"/>
              <a:t>tail_while</a:t>
            </a:r>
            <a:r>
              <a:rPr lang="en-US" dirty="0"/>
              <a:t>()</a:t>
            </a:r>
            <a:r>
              <a:rPr lang="en-US" sz="1200" b="0" i="0" kern="1200" dirty="0">
                <a:solidFill>
                  <a:schemeClr val="tx1"/>
                </a:solidFill>
                <a:effectLst/>
                <a:latin typeface="+mn-lt"/>
                <a:ea typeface="+mn-ea"/>
                <a:cs typeface="+mn-cs"/>
              </a:rPr>
              <a:t> take elements from the start or end of a vector while a predicate is true: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58</a:t>
            </a:fld>
            <a:endParaRPr lang="en-US"/>
          </a:p>
        </p:txBody>
      </p:sp>
    </p:spTree>
    <p:extLst>
      <p:ext uri="{BB962C8B-B14F-4D97-AF65-F5344CB8AC3E}">
        <p14:creationId xmlns:p14="http://schemas.microsoft.com/office/powerpoint/2010/main" val="1240972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have a complex list that you want to reduce to a simple list by repeatedly applying a function that reduces a pair to a singleton. This is useful if you want to apply a two-table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verb to multiple tables. For example, you might have a list of data frames, and you want to reduce to a single data frame by joining the elements together: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59</a:t>
            </a:fld>
            <a:endParaRPr lang="en-US"/>
          </a:p>
        </p:txBody>
      </p:sp>
    </p:spTree>
    <p:extLst>
      <p:ext uri="{BB962C8B-B14F-4D97-AF65-F5344CB8AC3E}">
        <p14:creationId xmlns:p14="http://schemas.microsoft.com/office/powerpoint/2010/main" val="26401664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maybe you have a list of vectors, and want to find the intersection: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reduce function takes a “binary” function (i.e. a function with two primary inputs), and applies it repeatedly to a list until there is only a single element left.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60</a:t>
            </a:fld>
            <a:endParaRPr lang="en-US"/>
          </a:p>
        </p:txBody>
      </p:sp>
    </p:spTree>
    <p:extLst>
      <p:ext uri="{BB962C8B-B14F-4D97-AF65-F5344CB8AC3E}">
        <p14:creationId xmlns:p14="http://schemas.microsoft.com/office/powerpoint/2010/main" val="10944004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Accumulate is similar but it keeps all the interim results. You could use it to implement a cumulative sum:</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61</a:t>
            </a:fld>
            <a:endParaRPr lang="en-US"/>
          </a:p>
        </p:txBody>
      </p:sp>
    </p:spTree>
    <p:extLst>
      <p:ext uri="{BB962C8B-B14F-4D97-AF65-F5344CB8AC3E}">
        <p14:creationId xmlns:p14="http://schemas.microsoft.com/office/powerpoint/2010/main" val="29807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want to use a for loop to modify an existing object. For example, remember our challenge from </a:t>
            </a:r>
            <a:r>
              <a:rPr lang="en-US" sz="1200" b="0" i="0" u="none" strike="noStrike"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We wanted to rescale every column in a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solve this with a for loop we again think about the three components:</a:t>
            </a:r>
          </a:p>
          <a:p>
            <a:pPr marL="228600" indent="-228600">
              <a:buFont typeface="+mj-lt"/>
              <a:buAutoNum type="arabicPeriod"/>
            </a:pPr>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we already have the output — it’s the same as the input!</a:t>
            </a:r>
          </a:p>
          <a:p>
            <a:pPr marL="228600" indent="-228600">
              <a:buFont typeface="+mj-lt"/>
              <a:buAutoNum type="arabicPeriod"/>
            </a:pPr>
            <a:r>
              <a:rPr lang="en-US" sz="1200" b="1" i="0" kern="1200" dirty="0">
                <a:solidFill>
                  <a:schemeClr val="tx1"/>
                </a:solidFill>
                <a:effectLst/>
                <a:latin typeface="+mn-lt"/>
                <a:ea typeface="+mn-ea"/>
                <a:cs typeface="+mn-cs"/>
              </a:rPr>
              <a:t>Sequence</a:t>
            </a:r>
            <a:r>
              <a:rPr lang="en-US" sz="1200" b="0" i="0" kern="1200" dirty="0">
                <a:solidFill>
                  <a:schemeClr val="tx1"/>
                </a:solidFill>
                <a:effectLst/>
                <a:latin typeface="+mn-lt"/>
                <a:ea typeface="+mn-ea"/>
                <a:cs typeface="+mn-cs"/>
              </a:rPr>
              <a:t>: we can think about a data frame as a list of columns, so we can iterate over each column with </a:t>
            </a:r>
            <a:r>
              <a:rPr lang="en-US" sz="1200" b="0" i="0" kern="1200" dirty="0" err="1">
                <a:solidFill>
                  <a:schemeClr val="tx1"/>
                </a:solidFill>
                <a:effectLst/>
                <a:latin typeface="+mn-lt"/>
                <a:ea typeface="+mn-ea"/>
                <a:cs typeface="+mn-cs"/>
              </a:rPr>
              <a:t>seq_along</a:t>
            </a:r>
            <a:r>
              <a:rPr lang="en-US" sz="1200" b="0" i="0" kern="1200" dirty="0">
                <a:solidFill>
                  <a:schemeClr val="tx1"/>
                </a:solidFill>
                <a:effectLst/>
                <a:latin typeface="+mn-lt"/>
                <a:ea typeface="+mn-ea"/>
                <a:cs typeface="+mn-cs"/>
              </a:rPr>
              <a:t>(df).</a:t>
            </a:r>
          </a:p>
          <a:p>
            <a:pPr marL="228600" indent="-228600">
              <a:buFont typeface="+mj-lt"/>
              <a:buAutoNum type="arabicPeriod"/>
            </a:pPr>
            <a:r>
              <a:rPr lang="en-US" sz="1200" b="1" i="0"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apply rescale01().</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a:t>
            </a:fld>
            <a:endParaRPr lang="en-US"/>
          </a:p>
        </p:txBody>
      </p:sp>
    </p:spTree>
    <p:extLst>
      <p:ext uri="{BB962C8B-B14F-4D97-AF65-F5344CB8AC3E}">
        <p14:creationId xmlns:p14="http://schemas.microsoft.com/office/powerpoint/2010/main" val="22347950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https://rpubs.com/uky994/585673</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Implement your own version of every() using a for loop. Compare it with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::every(). What does </a:t>
            </a:r>
            <a:r>
              <a:rPr lang="en-US" sz="1200" b="0" i="0" kern="1200" dirty="0" err="1">
                <a:solidFill>
                  <a:schemeClr val="tx1"/>
                </a:solidFill>
                <a:effectLst/>
                <a:latin typeface="+mn-lt"/>
                <a:ea typeface="+mn-ea"/>
                <a:cs typeface="+mn-cs"/>
              </a:rPr>
              <a:t>purrr’s</a:t>
            </a:r>
            <a:r>
              <a:rPr lang="en-US" sz="1200" b="0" i="0" kern="1200" dirty="0">
                <a:solidFill>
                  <a:schemeClr val="tx1"/>
                </a:solidFill>
                <a:effectLst/>
                <a:latin typeface="+mn-lt"/>
                <a:ea typeface="+mn-ea"/>
                <a:cs typeface="+mn-cs"/>
              </a:rPr>
              <a:t> version do that your version doesn’t?</a:t>
            </a:r>
          </a:p>
          <a:p>
            <a:pPr marL="228600" indent="-228600">
              <a:buFont typeface="+mj-lt"/>
              <a:buAutoNum type="arabicPeriod"/>
            </a:pPr>
            <a:r>
              <a:rPr lang="en-US" sz="1200" b="0" i="0" kern="1200" dirty="0">
                <a:solidFill>
                  <a:schemeClr val="tx1"/>
                </a:solidFill>
                <a:effectLst/>
                <a:latin typeface="+mn-lt"/>
                <a:ea typeface="+mn-ea"/>
                <a:cs typeface="+mn-cs"/>
              </a:rPr>
              <a:t>Create an enhanced </a:t>
            </a:r>
            <a:r>
              <a:rPr lang="en-US" sz="1200" b="0" i="0" kern="1200" dirty="0" err="1">
                <a:solidFill>
                  <a:schemeClr val="tx1"/>
                </a:solidFill>
                <a:effectLst/>
                <a:latin typeface="+mn-lt"/>
                <a:ea typeface="+mn-ea"/>
                <a:cs typeface="+mn-cs"/>
              </a:rPr>
              <a:t>col_summary</a:t>
            </a:r>
            <a:r>
              <a:rPr lang="en-US" sz="1200" b="0" i="0" kern="1200" dirty="0">
                <a:solidFill>
                  <a:schemeClr val="tx1"/>
                </a:solidFill>
                <a:effectLst/>
                <a:latin typeface="+mn-lt"/>
                <a:ea typeface="+mn-ea"/>
                <a:cs typeface="+mn-cs"/>
              </a:rPr>
              <a:t>() that applies a summary function to every numeric column in a data frame.</a:t>
            </a:r>
          </a:p>
          <a:p>
            <a:pPr marL="228600" indent="-228600">
              <a:buFont typeface="+mj-lt"/>
              <a:buAutoNum type="arabicPeriod"/>
            </a:pPr>
            <a:r>
              <a:rPr lang="en-US" sz="1200" b="0" i="0" kern="1200" dirty="0">
                <a:solidFill>
                  <a:schemeClr val="tx1"/>
                </a:solidFill>
                <a:effectLst/>
                <a:latin typeface="+mn-lt"/>
                <a:ea typeface="+mn-ea"/>
                <a:cs typeface="+mn-cs"/>
              </a:rPr>
              <a:t>A possible base R equivalent of </a:t>
            </a:r>
            <a:r>
              <a:rPr lang="en-US" sz="1200" b="0" i="0" kern="1200" dirty="0" err="1">
                <a:solidFill>
                  <a:schemeClr val="tx1"/>
                </a:solidFill>
                <a:effectLst/>
                <a:latin typeface="+mn-lt"/>
                <a:ea typeface="+mn-ea"/>
                <a:cs typeface="+mn-cs"/>
              </a:rPr>
              <a:t>col_summary</a:t>
            </a:r>
            <a:r>
              <a:rPr lang="en-US" sz="1200" b="0" i="0" kern="1200" dirty="0">
                <a:solidFill>
                  <a:schemeClr val="tx1"/>
                </a:solidFill>
                <a:effectLst/>
                <a:latin typeface="+mn-lt"/>
                <a:ea typeface="+mn-ea"/>
                <a:cs typeface="+mn-cs"/>
              </a:rPr>
              <a:t>() is:</a:t>
            </a:r>
          </a:p>
          <a:p>
            <a:pPr marL="0" indent="0">
              <a:buFont typeface="+mj-lt"/>
              <a:buNone/>
            </a:pPr>
            <a:r>
              <a:rPr lang="en-US" sz="1200" b="0" i="0" u="none" strike="noStrike" kern="1200" dirty="0">
                <a:solidFill>
                  <a:schemeClr val="tx1"/>
                </a:solidFill>
                <a:effectLst/>
                <a:latin typeface="+mn-lt"/>
                <a:ea typeface="+mn-ea"/>
                <a:cs typeface="+mn-cs"/>
              </a:rPr>
              <a:t>	col_sum3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(df, f) {</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is_num</a:t>
            </a:r>
            <a:r>
              <a:rPr lang="en-US" sz="1200" b="0" i="0" u="none" strike="noStrike" kern="1200" dirty="0">
                <a:solidFill>
                  <a:schemeClr val="tx1"/>
                </a:solidFill>
                <a:effectLst/>
                <a:latin typeface="+mn-lt"/>
                <a:ea typeface="+mn-ea"/>
                <a:cs typeface="+mn-cs"/>
              </a:rPr>
              <a:t> &lt;- </a:t>
            </a:r>
            <a:r>
              <a:rPr lang="en-US" sz="1200" b="1" i="0" u="none" strike="noStrike" kern="1200" dirty="0" err="1">
                <a:solidFill>
                  <a:schemeClr val="tx1"/>
                </a:solidFill>
                <a:effectLst/>
                <a:latin typeface="+mn-lt"/>
                <a:ea typeface="+mn-ea"/>
                <a:cs typeface="+mn-cs"/>
              </a:rPr>
              <a:t>sapply</a:t>
            </a:r>
            <a:r>
              <a:rPr lang="en-US" sz="1200" b="0" i="0" u="none" strike="noStrike" kern="1200" dirty="0">
                <a:solidFill>
                  <a:schemeClr val="tx1"/>
                </a:solidFill>
                <a:effectLst/>
                <a:latin typeface="+mn-lt"/>
                <a:ea typeface="+mn-ea"/>
                <a:cs typeface="+mn-cs"/>
              </a:rPr>
              <a:t>(df, </a:t>
            </a:r>
            <a:r>
              <a:rPr lang="en-US" sz="1200" b="0" i="0" u="none" strike="noStrike" kern="1200" dirty="0" err="1">
                <a:solidFill>
                  <a:schemeClr val="tx1"/>
                </a:solidFill>
                <a:effectLst/>
                <a:latin typeface="+mn-lt"/>
                <a:ea typeface="+mn-ea"/>
                <a:cs typeface="+mn-cs"/>
              </a:rPr>
              <a:t>is.numeric</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df_num</a:t>
            </a:r>
            <a:r>
              <a:rPr lang="en-US" sz="1200" b="0" i="0" u="none" strike="noStrike" kern="1200" dirty="0">
                <a:solidFill>
                  <a:schemeClr val="tx1"/>
                </a:solidFill>
                <a:effectLst/>
                <a:latin typeface="+mn-lt"/>
                <a:ea typeface="+mn-ea"/>
                <a:cs typeface="+mn-cs"/>
              </a:rPr>
              <a:t> &lt;- df[, 	</a:t>
            </a:r>
            <a:r>
              <a:rPr lang="en-US" sz="1200" b="0" i="0" u="none" strike="noStrike" kern="1200" dirty="0" err="1">
                <a:solidFill>
                  <a:schemeClr val="tx1"/>
                </a:solidFill>
                <a:effectLst/>
                <a:latin typeface="+mn-lt"/>
                <a:ea typeface="+mn-ea"/>
                <a:cs typeface="+mn-cs"/>
              </a:rPr>
              <a:t>is_num</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sapply</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df_num</a:t>
            </a:r>
            <a:r>
              <a:rPr lang="en-US" sz="1200" b="0" i="0" u="none" strike="noStrike" kern="1200" dirty="0">
                <a:solidFill>
                  <a:schemeClr val="tx1"/>
                </a:solidFill>
                <a:effectLst/>
                <a:latin typeface="+mn-lt"/>
                <a:ea typeface="+mn-ea"/>
                <a:cs typeface="+mn-cs"/>
              </a:rPr>
              <a:t>, f)</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     But it has a number of bugs as illustrated with the following inputs:</a:t>
            </a:r>
          </a:p>
          <a:p>
            <a:pPr marL="0" indent="0">
              <a:buFont typeface="+mj-lt"/>
              <a:buNone/>
            </a:pPr>
            <a:r>
              <a:rPr lang="en-US" sz="1200" b="0" i="0" u="none" strike="noStrike" kern="1200" dirty="0">
                <a:solidFill>
                  <a:schemeClr val="tx1"/>
                </a:solidFill>
                <a:effectLst/>
                <a:latin typeface="+mn-lt"/>
                <a:ea typeface="+mn-ea"/>
                <a:cs typeface="+mn-cs"/>
              </a:rPr>
              <a:t>	df &lt;- </a:t>
            </a:r>
            <a:r>
              <a:rPr lang="en-US" sz="1200" b="1" i="0" u="none" strike="noStrike" kern="1200" dirty="0" err="1">
                <a:solidFill>
                  <a:schemeClr val="tx1"/>
                </a:solidFill>
                <a:effectLst/>
                <a:latin typeface="+mn-lt"/>
                <a:ea typeface="+mn-ea"/>
                <a:cs typeface="+mn-cs"/>
              </a:rPr>
              <a:t>tibble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 = 1:3, y = 3:1,</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z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 "b", "c")</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 OK</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col_sum3</a:t>
            </a:r>
            <a:r>
              <a:rPr lang="en-US" sz="1200" b="0" i="0" u="none" strike="noStrike" kern="1200" dirty="0">
                <a:solidFill>
                  <a:schemeClr val="tx1"/>
                </a:solidFill>
                <a:effectLst/>
                <a:latin typeface="+mn-lt"/>
                <a:ea typeface="+mn-ea"/>
                <a:cs typeface="+mn-cs"/>
              </a:rPr>
              <a:t>(df, mean)</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 Has 	problems: don't always return numeric vector</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col_sum3</a:t>
            </a:r>
            <a:r>
              <a:rPr lang="en-US" sz="1200" b="0" i="0" u="none" strike="noStrike" kern="1200" dirty="0">
                <a:solidFill>
                  <a:schemeClr val="tx1"/>
                </a:solidFill>
                <a:effectLst/>
                <a:latin typeface="+mn-lt"/>
                <a:ea typeface="+mn-ea"/>
                <a:cs typeface="+mn-cs"/>
              </a:rPr>
              <a:t>(df[1:2], mean)</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col_sum3</a:t>
            </a:r>
            <a:r>
              <a:rPr lang="en-US" sz="1200" b="0" i="0" u="none" strike="noStrike" kern="1200" dirty="0">
                <a:solidFill>
                  <a:schemeClr val="tx1"/>
                </a:solidFill>
                <a:effectLst/>
                <a:latin typeface="+mn-lt"/>
                <a:ea typeface="+mn-ea"/>
                <a:cs typeface="+mn-cs"/>
              </a:rPr>
              <a:t>(df[1], mean)</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col_sum3</a:t>
            </a:r>
            <a:r>
              <a:rPr lang="en-US" sz="1200" b="0" i="0" u="none" strike="noStrike" kern="1200" dirty="0">
                <a:solidFill>
                  <a:schemeClr val="tx1"/>
                </a:solidFill>
                <a:effectLst/>
                <a:latin typeface="+mn-lt"/>
                <a:ea typeface="+mn-ea"/>
                <a:cs typeface="+mn-cs"/>
              </a:rPr>
              <a:t>(df[0], mean)</a:t>
            </a: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     What causes the bugs?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62</a:t>
            </a:fld>
            <a:endParaRPr lang="en-US"/>
          </a:p>
        </p:txBody>
      </p:sp>
    </p:spTree>
    <p:extLst>
      <p:ext uri="{BB962C8B-B14F-4D97-AF65-F5344CB8AC3E}">
        <p14:creationId xmlns:p14="http://schemas.microsoft.com/office/powerpoint/2010/main" val="353343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kern="1200" dirty="0">
                <a:solidFill>
                  <a:schemeClr val="tx1"/>
                </a:solidFill>
                <a:effectLst/>
                <a:latin typeface="+mn-lt"/>
                <a:ea typeface="+mn-ea"/>
                <a:cs typeface="+mn-cs"/>
              </a:rPr>
              <a:t>This gives us:</a:t>
            </a:r>
          </a:p>
          <a:p>
            <a:endParaRPr lang="en-US" dirty="0"/>
          </a:p>
          <a:p>
            <a:r>
              <a:rPr lang="en-US" sz="1200" b="0" i="0" kern="1200" dirty="0">
                <a:solidFill>
                  <a:schemeClr val="tx1"/>
                </a:solidFill>
                <a:effectLst/>
                <a:latin typeface="+mn-lt"/>
                <a:ea typeface="+mn-ea"/>
                <a:cs typeface="+mn-cs"/>
              </a:rPr>
              <a:t>Typically you’ll be modifying a list or data frame with this sort of loop, so remember to use </a:t>
            </a:r>
            <a:r>
              <a:rPr lang="en-US" dirty="0"/>
              <a:t>[[</a:t>
            </a:r>
            <a:r>
              <a:rPr lang="en-US" sz="1200" b="0" i="0" kern="1200" dirty="0">
                <a:solidFill>
                  <a:schemeClr val="tx1"/>
                </a:solidFill>
                <a:effectLst/>
                <a:latin typeface="+mn-lt"/>
                <a:ea typeface="+mn-ea"/>
                <a:cs typeface="+mn-cs"/>
              </a:rPr>
              <a:t>, not </a:t>
            </a:r>
            <a:r>
              <a:rPr lang="en-US" dirty="0"/>
              <a:t>[</a:t>
            </a:r>
            <a:r>
              <a:rPr lang="en-US" sz="1200" b="0" i="0" kern="1200" dirty="0">
                <a:solidFill>
                  <a:schemeClr val="tx1"/>
                </a:solidFill>
                <a:effectLst/>
                <a:latin typeface="+mn-lt"/>
                <a:ea typeface="+mn-ea"/>
                <a:cs typeface="+mn-cs"/>
              </a:rPr>
              <a:t>. You might have spotted that I used </a:t>
            </a:r>
            <a:r>
              <a:rPr lang="en-US" dirty="0"/>
              <a:t>[[</a:t>
            </a:r>
            <a:r>
              <a:rPr lang="en-US" sz="1200" b="0" i="0" kern="1200" dirty="0">
                <a:solidFill>
                  <a:schemeClr val="tx1"/>
                </a:solidFill>
                <a:effectLst/>
                <a:latin typeface="+mn-lt"/>
                <a:ea typeface="+mn-ea"/>
                <a:cs typeface="+mn-cs"/>
              </a:rPr>
              <a:t> in all my for loops: I think it’s better to use </a:t>
            </a:r>
            <a:r>
              <a:rPr lang="en-US" dirty="0"/>
              <a:t>[[</a:t>
            </a:r>
            <a:r>
              <a:rPr lang="en-US" sz="1200" b="0" i="0" kern="1200" dirty="0">
                <a:solidFill>
                  <a:schemeClr val="tx1"/>
                </a:solidFill>
                <a:effectLst/>
                <a:latin typeface="+mn-lt"/>
                <a:ea typeface="+mn-ea"/>
                <a:cs typeface="+mn-cs"/>
              </a:rPr>
              <a:t> even for atomic vectors because it makes it clear that I want to work with a single element.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7</a:t>
            </a:fld>
            <a:endParaRPr lang="en-US"/>
          </a:p>
        </p:txBody>
      </p:sp>
    </p:spTree>
    <p:extLst>
      <p:ext uri="{BB962C8B-B14F-4D97-AF65-F5344CB8AC3E}">
        <p14:creationId xmlns:p14="http://schemas.microsoft.com/office/powerpoint/2010/main" val="158282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basic ways to loop over a vector. So far I’ve shown you the most general: looping over the numeric indices with </a:t>
            </a:r>
            <a:r>
              <a:rPr lang="en-US" dirty="0"/>
              <a:t>for (</a:t>
            </a:r>
            <a:r>
              <a:rPr lang="en-US" dirty="0" err="1"/>
              <a:t>i</a:t>
            </a:r>
            <a:r>
              <a:rPr lang="en-US" dirty="0"/>
              <a:t> in </a:t>
            </a:r>
            <a:r>
              <a:rPr lang="en-US" dirty="0" err="1"/>
              <a:t>seq_along</a:t>
            </a:r>
            <a:r>
              <a:rPr lang="en-US" dirty="0"/>
              <a:t>(</a:t>
            </a:r>
            <a:r>
              <a:rPr lang="en-US" dirty="0" err="1"/>
              <a:t>xs</a:t>
            </a:r>
            <a:r>
              <a:rPr lang="en-US" dirty="0"/>
              <a:t>))</a:t>
            </a:r>
            <a:r>
              <a:rPr lang="en-US" sz="1200" b="0" i="0" kern="1200" dirty="0">
                <a:solidFill>
                  <a:schemeClr val="tx1"/>
                </a:solidFill>
                <a:effectLst/>
                <a:latin typeface="+mn-lt"/>
                <a:ea typeface="+mn-ea"/>
                <a:cs typeface="+mn-cs"/>
              </a:rPr>
              <a:t>, and extracting the value with </a:t>
            </a:r>
            <a:r>
              <a:rPr lang="en-US" dirty="0"/>
              <a:t>x[[</a:t>
            </a:r>
            <a:r>
              <a:rPr lang="en-US" dirty="0" err="1"/>
              <a:t>i</a:t>
            </a:r>
            <a:r>
              <a:rPr lang="en-US" dirty="0"/>
              <a:t>]]</a:t>
            </a:r>
            <a:r>
              <a:rPr lang="en-US" sz="1200" b="0" i="0" kern="1200" dirty="0">
                <a:solidFill>
                  <a:schemeClr val="tx1"/>
                </a:solidFill>
                <a:effectLst/>
                <a:latin typeface="+mn-lt"/>
                <a:ea typeface="+mn-ea"/>
                <a:cs typeface="+mn-cs"/>
              </a:rPr>
              <a:t>. There are two other forms: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Loop over the elements: for (x in </a:t>
            </a:r>
            <a:r>
              <a:rPr lang="en-US" sz="1200" b="0" i="0" kern="1200" dirty="0" err="1">
                <a:solidFill>
                  <a:schemeClr val="tx1"/>
                </a:solidFill>
                <a:effectLst/>
                <a:latin typeface="+mn-lt"/>
                <a:ea typeface="+mn-ea"/>
                <a:cs typeface="+mn-cs"/>
              </a:rPr>
              <a:t>xs</a:t>
            </a:r>
            <a:r>
              <a:rPr lang="en-US" sz="1200" b="0" i="0" kern="1200" dirty="0">
                <a:solidFill>
                  <a:schemeClr val="tx1"/>
                </a:solidFill>
                <a:effectLst/>
                <a:latin typeface="+mn-lt"/>
                <a:ea typeface="+mn-ea"/>
                <a:cs typeface="+mn-cs"/>
              </a:rPr>
              <a:t>). This is most useful if you only care about side-effects, like plotting or saving a file, because it’s difficult to save the output efficiently.</a:t>
            </a:r>
          </a:p>
          <a:p>
            <a:pPr marL="228600" indent="-228600">
              <a:buFont typeface="+mj-lt"/>
              <a:buAutoNum type="arabicPeriod"/>
            </a:pPr>
            <a:r>
              <a:rPr lang="en-US" sz="1200" b="0" i="0" kern="1200" dirty="0">
                <a:solidFill>
                  <a:schemeClr val="tx1"/>
                </a:solidFill>
                <a:effectLst/>
                <a:latin typeface="+mn-lt"/>
                <a:ea typeface="+mn-ea"/>
                <a:cs typeface="+mn-cs"/>
              </a:rPr>
              <a:t>Loop over the names: for (nm in names(</a:t>
            </a:r>
            <a:r>
              <a:rPr lang="en-US" sz="1200" b="0" i="0" kern="1200" dirty="0" err="1">
                <a:solidFill>
                  <a:schemeClr val="tx1"/>
                </a:solidFill>
                <a:effectLst/>
                <a:latin typeface="+mn-lt"/>
                <a:ea typeface="+mn-ea"/>
                <a:cs typeface="+mn-cs"/>
              </a:rPr>
              <a:t>xs</a:t>
            </a:r>
            <a:r>
              <a:rPr lang="en-US" sz="1200" b="0" i="0" kern="1200" dirty="0">
                <a:solidFill>
                  <a:schemeClr val="tx1"/>
                </a:solidFill>
                <a:effectLst/>
                <a:latin typeface="+mn-lt"/>
                <a:ea typeface="+mn-ea"/>
                <a:cs typeface="+mn-cs"/>
              </a:rPr>
              <a:t>)). This gives you name, which you can use to access the value with x[[nm]]. This is useful if you want to use the name in a plot title or a file name. If you’re creating named output, make sure to name the results vector like so:</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Iteration over the numeric indices is the most general form, because given the position you can extract both the name and the value:</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8</a:t>
            </a:fld>
            <a:endParaRPr lang="en-US"/>
          </a:p>
        </p:txBody>
      </p:sp>
    </p:spTree>
    <p:extLst>
      <p:ext uri="{BB962C8B-B14F-4D97-AF65-F5344CB8AC3E}">
        <p14:creationId xmlns:p14="http://schemas.microsoft.com/office/powerpoint/2010/main" val="232890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might not know how long the output will be. For example, imagine you want to simulate some random vectors of random lengths. You might be tempted to solve this problem by progressively growing the vector: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this is not very efficient because in each iteration, R has to copy all the data from the previous iterations. In technical terms you get “quadratic” (O(n^2))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which means that a loop with three times as many elements would take nine (3^2) times as long to run.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9</a:t>
            </a:fld>
            <a:endParaRPr lang="en-US"/>
          </a:p>
        </p:txBody>
      </p:sp>
    </p:spTree>
    <p:extLst>
      <p:ext uri="{BB962C8B-B14F-4D97-AF65-F5344CB8AC3E}">
        <p14:creationId xmlns:p14="http://schemas.microsoft.com/office/powerpoint/2010/main" val="20450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B0500-9AC0-4120-BF57-75CD7FDFE9AF}"/>
              </a:ext>
            </a:extLst>
          </p:cNvPr>
          <p:cNvSpPr>
            <a:spLocks noGrp="1"/>
          </p:cNvSpPr>
          <p:nvPr>
            <p:ph type="title"/>
          </p:nvPr>
        </p:nvSpPr>
        <p:spPr/>
        <p:txBody>
          <a:bodyPr/>
          <a:lstStyle/>
          <a:p>
            <a:r>
              <a:rPr lang="en-US" dirty="0"/>
              <a:t>Iteration</a:t>
            </a:r>
          </a:p>
        </p:txBody>
      </p:sp>
      <p:sp>
        <p:nvSpPr>
          <p:cNvPr id="6" name="Text Placeholder 5">
            <a:extLst>
              <a:ext uri="{FF2B5EF4-FFF2-40B4-BE49-F238E27FC236}">
                <a16:creationId xmlns:a16="http://schemas.microsoft.com/office/drawing/2014/main" id="{DD021350-26C4-4131-BE90-7FC69774ECE1}"/>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2996B291-E031-4767-B07F-C97582991FF6}"/>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0432-9E09-4DDA-9CA3-06399F1646E3}"/>
              </a:ext>
            </a:extLst>
          </p:cNvPr>
          <p:cNvSpPr>
            <a:spLocks noGrp="1"/>
          </p:cNvSpPr>
          <p:nvPr>
            <p:ph type="title"/>
          </p:nvPr>
        </p:nvSpPr>
        <p:spPr/>
        <p:txBody>
          <a:bodyPr/>
          <a:lstStyle/>
          <a:p>
            <a:r>
              <a:rPr lang="en-US" dirty="0"/>
              <a:t>Unknown output length</a:t>
            </a:r>
          </a:p>
        </p:txBody>
      </p:sp>
      <p:sp>
        <p:nvSpPr>
          <p:cNvPr id="4" name="Rectangle 1">
            <a:extLst>
              <a:ext uri="{FF2B5EF4-FFF2-40B4-BE49-F238E27FC236}">
                <a16:creationId xmlns:a16="http://schemas.microsoft.com/office/drawing/2014/main" id="{CA469EA1-8714-4D19-9EA0-BDF91AF777F1}"/>
              </a:ext>
            </a:extLst>
          </p:cNvPr>
          <p:cNvSpPr>
            <a:spLocks noGrp="1" noChangeArrowheads="1"/>
          </p:cNvSpPr>
          <p:nvPr>
            <p:ph idx="1"/>
          </p:nvPr>
        </p:nvSpPr>
        <p:spPr bwMode="auto">
          <a:xfrm>
            <a:off x="786614" y="2253139"/>
            <a:ext cx="10195099"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out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(means))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(means))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n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sample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(n, means[[</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[1:76] -0.3389 -0.0756 0.0402 0.1243 -0.9984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[1:17] -0.11 1.149 0.614 0.77 1.392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[1:41] 1.88 2.46 2.62 1.82 1.88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unlist</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num [1:134] -0.3389 -0.0756 0.0402 0.1243 -0.9984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C296C68-18C1-41D2-AA48-BA16E4ECF77D}"/>
              </a:ext>
            </a:extLst>
          </p:cNvPr>
          <p:cNvSpPr/>
          <p:nvPr/>
        </p:nvSpPr>
        <p:spPr>
          <a:xfrm>
            <a:off x="1409700" y="5924550"/>
            <a:ext cx="1104900" cy="40005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11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EEFB-C659-4B8E-8F13-5C3832FD8F1C}"/>
              </a:ext>
            </a:extLst>
          </p:cNvPr>
          <p:cNvSpPr>
            <a:spLocks noGrp="1"/>
          </p:cNvSpPr>
          <p:nvPr>
            <p:ph type="title"/>
          </p:nvPr>
        </p:nvSpPr>
        <p:spPr/>
        <p:txBody>
          <a:bodyPr/>
          <a:lstStyle/>
          <a:p>
            <a:r>
              <a:rPr lang="en-US" dirty="0"/>
              <a:t>Unknown output length</a:t>
            </a:r>
          </a:p>
        </p:txBody>
      </p:sp>
      <p:sp>
        <p:nvSpPr>
          <p:cNvPr id="3" name="Content Placeholder 2">
            <a:extLst>
              <a:ext uri="{FF2B5EF4-FFF2-40B4-BE49-F238E27FC236}">
                <a16:creationId xmlns:a16="http://schemas.microsoft.com/office/drawing/2014/main" id="{E8940A84-C3CF-4A23-A527-0976B5365AA9}"/>
              </a:ext>
            </a:extLst>
          </p:cNvPr>
          <p:cNvSpPr>
            <a:spLocks noGrp="1"/>
          </p:cNvSpPr>
          <p:nvPr>
            <p:ph idx="1"/>
          </p:nvPr>
        </p:nvSpPr>
        <p:spPr/>
        <p:txBody>
          <a:bodyPr/>
          <a:lstStyle/>
          <a:p>
            <a:pPr marL="457200" indent="-457200">
              <a:buFont typeface="+mj-lt"/>
              <a:buAutoNum type="arabicPeriod"/>
            </a:pPr>
            <a:r>
              <a:rPr lang="en-US" sz="2400" dirty="0"/>
              <a:t>You might be generating a long string</a:t>
            </a:r>
          </a:p>
          <a:p>
            <a:pPr marL="457200" indent="-457200">
              <a:buFont typeface="+mj-lt"/>
              <a:buAutoNum type="arabicPeriod"/>
            </a:pPr>
            <a:r>
              <a:rPr lang="en-US" sz="2400" dirty="0"/>
              <a:t>You might be generating a big data frame</a:t>
            </a:r>
            <a:endParaRPr lang="en-US" dirty="0"/>
          </a:p>
        </p:txBody>
      </p:sp>
    </p:spTree>
    <p:extLst>
      <p:ext uri="{BB962C8B-B14F-4D97-AF65-F5344CB8AC3E}">
        <p14:creationId xmlns:p14="http://schemas.microsoft.com/office/powerpoint/2010/main" val="249760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B054-5B8D-4C94-8FD0-037CF932C8A2}"/>
              </a:ext>
            </a:extLst>
          </p:cNvPr>
          <p:cNvSpPr>
            <a:spLocks noGrp="1"/>
          </p:cNvSpPr>
          <p:nvPr>
            <p:ph type="title"/>
          </p:nvPr>
        </p:nvSpPr>
        <p:spPr/>
        <p:txBody>
          <a:bodyPr/>
          <a:lstStyle/>
          <a:p>
            <a:r>
              <a:rPr lang="en-US" dirty="0"/>
              <a:t>Unknown sequence length</a:t>
            </a:r>
          </a:p>
        </p:txBody>
      </p:sp>
      <p:sp>
        <p:nvSpPr>
          <p:cNvPr id="4" name="Rectangle 1">
            <a:extLst>
              <a:ext uri="{FF2B5EF4-FFF2-40B4-BE49-F238E27FC236}">
                <a16:creationId xmlns:a16="http://schemas.microsoft.com/office/drawing/2014/main" id="{C48E4456-FAE4-446E-AA50-85A762267933}"/>
              </a:ext>
            </a:extLst>
          </p:cNvPr>
          <p:cNvSpPr>
            <a:spLocks noGrp="1" noChangeArrowheads="1"/>
          </p:cNvSpPr>
          <p:nvPr>
            <p:ph idx="1"/>
          </p:nvPr>
        </p:nvSpPr>
        <p:spPr bwMode="auto">
          <a:xfrm>
            <a:off x="1024128" y="1895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while</a:t>
            </a:r>
            <a:r>
              <a:rPr kumimoji="0" lang="en-US" altLang="en-US" sz="2400" b="0" i="0" u="none" strike="noStrike" cap="none" normalizeH="0" baseline="0" dirty="0">
                <a:ln>
                  <a:noFill/>
                </a:ln>
                <a:solidFill>
                  <a:srgbClr val="4183C4"/>
                </a:solidFill>
                <a:effectLst/>
                <a:latin typeface="Consolas" panose="020B0609020204030204" pitchFamily="49" charset="0"/>
              </a:rPr>
              <a:t> (condition)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body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9E0F869-D7DE-4324-9B10-4E0D403AA7CE}"/>
              </a:ext>
            </a:extLst>
          </p:cNvPr>
          <p:cNvSpPr>
            <a:spLocks noChangeArrowheads="1"/>
          </p:cNvSpPr>
          <p:nvPr/>
        </p:nvSpPr>
        <p:spPr bwMode="auto">
          <a:xfrm>
            <a:off x="1024128" y="3310080"/>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body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Equivalent to</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while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body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43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BA40-DAC8-4A08-9295-58CF1D271C06}"/>
              </a:ext>
            </a:extLst>
          </p:cNvPr>
          <p:cNvSpPr>
            <a:spLocks noGrp="1"/>
          </p:cNvSpPr>
          <p:nvPr>
            <p:ph type="title"/>
          </p:nvPr>
        </p:nvSpPr>
        <p:spPr/>
        <p:txBody>
          <a:bodyPr/>
          <a:lstStyle/>
          <a:p>
            <a:r>
              <a:rPr lang="en-US" dirty="0"/>
              <a:t>3 heads in a row</a:t>
            </a:r>
          </a:p>
        </p:txBody>
      </p:sp>
      <p:sp>
        <p:nvSpPr>
          <p:cNvPr id="4" name="Rectangle 1">
            <a:extLst>
              <a:ext uri="{FF2B5EF4-FFF2-40B4-BE49-F238E27FC236}">
                <a16:creationId xmlns:a16="http://schemas.microsoft.com/office/drawing/2014/main" id="{92CF9B6A-6089-408A-9374-3A0F999D9580}"/>
              </a:ext>
            </a:extLst>
          </p:cNvPr>
          <p:cNvSpPr>
            <a:spLocks noGrp="1" noChangeArrowheads="1"/>
          </p:cNvSpPr>
          <p:nvPr>
            <p:ph idx="1"/>
          </p:nvPr>
        </p:nvSpPr>
        <p:spPr bwMode="auto">
          <a:xfrm>
            <a:off x="1024128" y="1758524"/>
            <a:ext cx="9720072" cy="50783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flip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sample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c</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"H"</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flips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nheads</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while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nheads</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3</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if</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flip</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"H"</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nheads</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nheads</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else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nheads</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flips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flips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flips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21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611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46499B-3117-4B3E-97EC-D8671FFD4108}"/>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4781E63-B2B3-478C-A086-F85913A89339}"/>
              </a:ext>
            </a:extLst>
          </p:cNvPr>
          <p:cNvSpPr/>
          <p:nvPr/>
        </p:nvSpPr>
        <p:spPr>
          <a:xfrm>
            <a:off x="0"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9C0B581-FA85-4691-A136-C761E40A92FC}"/>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for loop variations</a:t>
            </a:r>
          </a:p>
        </p:txBody>
      </p:sp>
    </p:spTree>
    <p:extLst>
      <p:ext uri="{BB962C8B-B14F-4D97-AF65-F5344CB8AC3E}">
        <p14:creationId xmlns:p14="http://schemas.microsoft.com/office/powerpoint/2010/main" val="127612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433E-6373-4565-9C34-85DFEF2DF3EF}"/>
              </a:ext>
            </a:extLst>
          </p:cNvPr>
          <p:cNvSpPr>
            <a:spLocks noGrp="1"/>
          </p:cNvSpPr>
          <p:nvPr>
            <p:ph type="title"/>
          </p:nvPr>
        </p:nvSpPr>
        <p:spPr/>
        <p:txBody>
          <a:bodyPr/>
          <a:lstStyle/>
          <a:p>
            <a:r>
              <a:rPr lang="en-US" dirty="0"/>
              <a:t>For loops vs. functionals</a:t>
            </a:r>
          </a:p>
        </p:txBody>
      </p:sp>
      <p:sp>
        <p:nvSpPr>
          <p:cNvPr id="4" name="Rectangle 3">
            <a:extLst>
              <a:ext uri="{FF2B5EF4-FFF2-40B4-BE49-F238E27FC236}">
                <a16:creationId xmlns:a16="http://schemas.microsoft.com/office/drawing/2014/main" id="{F0862490-5F66-4081-BA4F-5B65E27C4B34}"/>
              </a:ext>
            </a:extLst>
          </p:cNvPr>
          <p:cNvSpPr/>
          <p:nvPr/>
        </p:nvSpPr>
        <p:spPr>
          <a:xfrm>
            <a:off x="1024128" y="2084832"/>
            <a:ext cx="9720072" cy="2308324"/>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df &lt;-</a:t>
            </a: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tibble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a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rnorm</a:t>
            </a:r>
            <a:r>
              <a:rPr lang="en-US" altLang="en-US" sz="2400" dirty="0">
                <a:solidFill>
                  <a:srgbClr val="4183C4"/>
                </a:solidFill>
                <a:latin typeface="Consolas" panose="020B0609020204030204" pitchFamily="49" charset="0"/>
              </a:rPr>
              <a:t>(</a:t>
            </a:r>
            <a:r>
              <a:rPr lang="en-US" altLang="en-US" sz="2400" dirty="0">
                <a:solidFill>
                  <a:srgbClr val="40A070"/>
                </a:solidFill>
                <a:latin typeface="Consolas" panose="020B0609020204030204" pitchFamily="49" charset="0"/>
              </a:rPr>
              <a:t>10</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b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rnorm</a:t>
            </a:r>
            <a:r>
              <a:rPr lang="en-US" altLang="en-US" sz="2400" dirty="0">
                <a:solidFill>
                  <a:srgbClr val="4183C4"/>
                </a:solidFill>
                <a:latin typeface="Consolas" panose="020B0609020204030204" pitchFamily="49" charset="0"/>
              </a:rPr>
              <a:t>(</a:t>
            </a:r>
            <a:r>
              <a:rPr lang="en-US" altLang="en-US" sz="2400" dirty="0">
                <a:solidFill>
                  <a:srgbClr val="40A070"/>
                </a:solidFill>
                <a:latin typeface="Consolas" panose="020B0609020204030204" pitchFamily="49" charset="0"/>
              </a:rPr>
              <a:t>10</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c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rnorm</a:t>
            </a:r>
            <a:r>
              <a:rPr lang="en-US" altLang="en-US" sz="2400" dirty="0">
                <a:solidFill>
                  <a:srgbClr val="4183C4"/>
                </a:solidFill>
                <a:latin typeface="Consolas" panose="020B0609020204030204" pitchFamily="49" charset="0"/>
              </a:rPr>
              <a:t>(</a:t>
            </a:r>
            <a:r>
              <a:rPr lang="en-US" altLang="en-US" sz="2400" dirty="0">
                <a:solidFill>
                  <a:srgbClr val="40A070"/>
                </a:solidFill>
                <a:latin typeface="Consolas" panose="020B0609020204030204" pitchFamily="49" charset="0"/>
              </a:rPr>
              <a:t>10</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d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rnorm</a:t>
            </a:r>
            <a:r>
              <a:rPr lang="en-US" altLang="en-US" sz="2400" dirty="0">
                <a:solidFill>
                  <a:srgbClr val="4183C4"/>
                </a:solidFill>
                <a:latin typeface="Consolas" panose="020B0609020204030204" pitchFamily="49" charset="0"/>
              </a:rPr>
              <a:t>(</a:t>
            </a:r>
            <a:r>
              <a:rPr lang="en-US" altLang="en-US" sz="2400" dirty="0">
                <a:solidFill>
                  <a:srgbClr val="40A070"/>
                </a:solidFill>
                <a:latin typeface="Consolas" panose="020B0609020204030204" pitchFamily="49" charset="0"/>
              </a:rPr>
              <a:t>10</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80827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C1E1-25C3-4FF5-8545-E6B988BE7BAC}"/>
              </a:ext>
            </a:extLst>
          </p:cNvPr>
          <p:cNvSpPr>
            <a:spLocks noGrp="1"/>
          </p:cNvSpPr>
          <p:nvPr>
            <p:ph type="title"/>
          </p:nvPr>
        </p:nvSpPr>
        <p:spPr/>
        <p:txBody>
          <a:bodyPr/>
          <a:lstStyle/>
          <a:p>
            <a:r>
              <a:rPr lang="en-US" dirty="0"/>
              <a:t>For loops vs. functionals</a:t>
            </a:r>
          </a:p>
        </p:txBody>
      </p:sp>
      <p:sp>
        <p:nvSpPr>
          <p:cNvPr id="4" name="Rectangle 1">
            <a:extLst>
              <a:ext uri="{FF2B5EF4-FFF2-40B4-BE49-F238E27FC236}">
                <a16:creationId xmlns:a16="http://schemas.microsoft.com/office/drawing/2014/main" id="{A48404DE-A321-4B1B-BAB0-B584899C6243}"/>
              </a:ext>
            </a:extLst>
          </p:cNvPr>
          <p:cNvSpPr>
            <a:spLocks noChangeArrowheads="1"/>
          </p:cNvSpPr>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output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"double"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-0.326 0.136 0.429 -0.250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242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491A-802B-4214-9F96-FAE65ED48C1E}"/>
              </a:ext>
            </a:extLst>
          </p:cNvPr>
          <p:cNvSpPr>
            <a:spLocks noGrp="1"/>
          </p:cNvSpPr>
          <p:nvPr>
            <p:ph type="title"/>
          </p:nvPr>
        </p:nvSpPr>
        <p:spPr/>
        <p:txBody>
          <a:bodyPr/>
          <a:lstStyle/>
          <a:p>
            <a:r>
              <a:rPr lang="en-US" dirty="0"/>
              <a:t>For loops vs. functionals</a:t>
            </a:r>
          </a:p>
        </p:txBody>
      </p:sp>
      <p:sp>
        <p:nvSpPr>
          <p:cNvPr id="4" name="Rectangle 1">
            <a:extLst>
              <a:ext uri="{FF2B5EF4-FFF2-40B4-BE49-F238E27FC236}">
                <a16:creationId xmlns:a16="http://schemas.microsoft.com/office/drawing/2014/main" id="{2160560F-8D1E-4233-8EB4-F37DA76EA810}"/>
              </a:ext>
            </a:extLst>
          </p:cNvPr>
          <p:cNvSpPr>
            <a:spLocks noGrp="1" noChangeArrowheads="1"/>
          </p:cNvSpPr>
          <p:nvPr>
            <p:ph idx="1"/>
          </p:nvPr>
        </p:nvSpPr>
        <p:spPr bwMode="auto">
          <a:xfrm>
            <a:off x="1024128" y="2187846"/>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col_mean</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output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"double"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36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E44C-13FE-4480-940A-20A9DCB4861F}"/>
              </a:ext>
            </a:extLst>
          </p:cNvPr>
          <p:cNvSpPr>
            <a:spLocks noGrp="1"/>
          </p:cNvSpPr>
          <p:nvPr>
            <p:ph type="title"/>
          </p:nvPr>
        </p:nvSpPr>
        <p:spPr/>
        <p:txBody>
          <a:bodyPr/>
          <a:lstStyle/>
          <a:p>
            <a:r>
              <a:rPr lang="en-US" dirty="0"/>
              <a:t>For loops vs. functionals</a:t>
            </a:r>
          </a:p>
        </p:txBody>
      </p:sp>
      <p:sp>
        <p:nvSpPr>
          <p:cNvPr id="4" name="Rectangle 1">
            <a:extLst>
              <a:ext uri="{FF2B5EF4-FFF2-40B4-BE49-F238E27FC236}">
                <a16:creationId xmlns:a16="http://schemas.microsoft.com/office/drawing/2014/main" id="{A4C83D72-9F7F-43D2-9260-40E82DBD05BC}"/>
              </a:ext>
            </a:extLst>
          </p:cNvPr>
          <p:cNvSpPr>
            <a:spLocks noGrp="1" noChangeArrowheads="1"/>
          </p:cNvSpPr>
          <p:nvPr>
            <p:ph idx="1"/>
          </p:nvPr>
        </p:nvSpPr>
        <p:spPr bwMode="auto">
          <a:xfrm>
            <a:off x="1024128" y="2084832"/>
            <a:ext cx="9720072"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col_median</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output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vector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"double"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length</a:t>
            </a:r>
            <a:r>
              <a:rPr kumimoji="0" lang="en-US" altLang="en-US" b="0" i="0" u="none" strike="noStrike" cap="none" normalizeH="0" baseline="0" dirty="0">
                <a:ln>
                  <a:noFill/>
                </a:ln>
                <a:solidFill>
                  <a:srgbClr val="4183C4"/>
                </a:solidFill>
                <a:effectLst/>
                <a:latin typeface="Consolas" panose="020B0609020204030204" pitchFamily="49" charset="0"/>
              </a:rPr>
              <a:t>(df))</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for</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i</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in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seq_along</a:t>
            </a: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output[</a:t>
            </a:r>
            <a:r>
              <a:rPr kumimoji="0" lang="en-US" altLang="en-US" b="0" i="0" u="none" strike="noStrike" cap="none" normalizeH="0" baseline="0" dirty="0" err="1">
                <a:ln>
                  <a:noFill/>
                </a:ln>
                <a:solidFill>
                  <a:srgbClr val="4183C4"/>
                </a:solidFill>
                <a:effectLst/>
                <a:latin typeface="Consolas" panose="020B0609020204030204" pitchFamily="49" charset="0"/>
              </a:rPr>
              <a:t>i</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median</a:t>
            </a:r>
            <a:r>
              <a:rPr kumimoji="0" lang="en-US" altLang="en-US" b="0" i="0" u="none" strike="noStrike" cap="none" normalizeH="0" baseline="0" dirty="0">
                <a:ln>
                  <a:noFill/>
                </a:ln>
                <a:solidFill>
                  <a:srgbClr val="4183C4"/>
                </a:solidFill>
                <a:effectLst/>
                <a:latin typeface="Consolas" panose="020B0609020204030204" pitchFamily="49" charset="0"/>
              </a:rPr>
              <a:t>(df[[</a:t>
            </a:r>
            <a:r>
              <a:rPr kumimoji="0" lang="en-US" altLang="en-US" b="0" i="0" u="none" strike="noStrike" cap="none" normalizeH="0" baseline="0" dirty="0" err="1">
                <a:ln>
                  <a:noFill/>
                </a:ln>
                <a:solidFill>
                  <a:srgbClr val="4183C4"/>
                </a:solidFill>
                <a:effectLst/>
                <a:latin typeface="Consolas" panose="020B0609020204030204" pitchFamily="49" charset="0"/>
              </a:rPr>
              <a:t>i</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output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col_sd</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output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vector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"double"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length</a:t>
            </a:r>
            <a:r>
              <a:rPr kumimoji="0" lang="en-US" altLang="en-US" b="0" i="0" u="none" strike="noStrike" cap="none" normalizeH="0" baseline="0" dirty="0">
                <a:ln>
                  <a:noFill/>
                </a:ln>
                <a:solidFill>
                  <a:srgbClr val="4183C4"/>
                </a:solidFill>
                <a:effectLst/>
                <a:latin typeface="Consolas" panose="020B0609020204030204" pitchFamily="49" charset="0"/>
              </a:rPr>
              <a:t>(df))</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for</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i</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in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seq_along</a:t>
            </a: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output[</a:t>
            </a:r>
            <a:r>
              <a:rPr kumimoji="0" lang="en-US" altLang="en-US" b="0" i="0" u="none" strike="noStrike" cap="none" normalizeH="0" baseline="0" dirty="0" err="1">
                <a:ln>
                  <a:noFill/>
                </a:ln>
                <a:solidFill>
                  <a:srgbClr val="4183C4"/>
                </a:solidFill>
                <a:effectLst/>
                <a:latin typeface="Consolas" panose="020B0609020204030204" pitchFamily="49" charset="0"/>
              </a:rPr>
              <a:t>i</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sd</a:t>
            </a:r>
            <a:r>
              <a:rPr kumimoji="0" lang="en-US" altLang="en-US" b="0" i="0" u="none" strike="noStrike" cap="none" normalizeH="0" baseline="0" dirty="0">
                <a:ln>
                  <a:noFill/>
                </a:ln>
                <a:solidFill>
                  <a:srgbClr val="4183C4"/>
                </a:solidFill>
                <a:effectLst/>
                <a:latin typeface="Consolas" panose="020B0609020204030204" pitchFamily="49" charset="0"/>
              </a:rPr>
              <a:t>(df[[</a:t>
            </a:r>
            <a:r>
              <a:rPr kumimoji="0" lang="en-US" altLang="en-US" b="0" i="0" u="none" strike="noStrike" cap="none" normalizeH="0" baseline="0" dirty="0" err="1">
                <a:ln>
                  <a:noFill/>
                </a:ln>
                <a:solidFill>
                  <a:srgbClr val="4183C4"/>
                </a:solidFill>
                <a:effectLst/>
                <a:latin typeface="Consolas" panose="020B0609020204030204" pitchFamily="49" charset="0"/>
              </a:rPr>
              <a:t>i</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output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389FEB1B-DB81-4C47-8C7B-4B497D7AC09D}"/>
              </a:ext>
            </a:extLst>
          </p:cNvPr>
          <p:cNvSpPr/>
          <p:nvPr/>
        </p:nvSpPr>
        <p:spPr>
          <a:xfrm>
            <a:off x="3581400" y="3143250"/>
            <a:ext cx="1047750" cy="32385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9DAD0C-20A4-4EA9-879B-2CCBDFCF395D}"/>
              </a:ext>
            </a:extLst>
          </p:cNvPr>
          <p:cNvSpPr/>
          <p:nvPr/>
        </p:nvSpPr>
        <p:spPr>
          <a:xfrm>
            <a:off x="3543299" y="5486400"/>
            <a:ext cx="523875" cy="32385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00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36CB-6234-4FD2-83D2-9A7B374BC296}"/>
              </a:ext>
            </a:extLst>
          </p:cNvPr>
          <p:cNvSpPr>
            <a:spLocks noGrp="1"/>
          </p:cNvSpPr>
          <p:nvPr>
            <p:ph type="title"/>
          </p:nvPr>
        </p:nvSpPr>
        <p:spPr/>
        <p:txBody>
          <a:bodyPr/>
          <a:lstStyle/>
          <a:p>
            <a:r>
              <a:rPr lang="en-US" dirty="0"/>
              <a:t>For loops vs. functionals</a:t>
            </a:r>
          </a:p>
        </p:txBody>
      </p:sp>
      <p:sp>
        <p:nvSpPr>
          <p:cNvPr id="4" name="Rectangle 1">
            <a:extLst>
              <a:ext uri="{FF2B5EF4-FFF2-40B4-BE49-F238E27FC236}">
                <a16:creationId xmlns:a16="http://schemas.microsoft.com/office/drawing/2014/main" id="{30C4B027-13FE-4344-B657-3AB15699B16F}"/>
              </a:ext>
            </a:extLst>
          </p:cNvPr>
          <p:cNvSpPr>
            <a:spLocks noGrp="1" noChangeArrowheads="1"/>
          </p:cNvSpPr>
          <p:nvPr>
            <p:ph idx="1"/>
          </p:nvPr>
        </p:nvSpPr>
        <p:spPr bwMode="auto">
          <a:xfrm>
            <a:off x="1024128" y="233398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abs</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abs</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f3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abs</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538504F-C637-41EC-ABC9-E2B2CEC3188A}"/>
              </a:ext>
            </a:extLst>
          </p:cNvPr>
          <p:cNvSpPr>
            <a:spLocks noChangeArrowheads="1"/>
          </p:cNvSpPr>
          <p:nvPr/>
        </p:nvSpPr>
        <p:spPr bwMode="auto">
          <a:xfrm>
            <a:off x="1024128" y="4137659"/>
            <a:ext cx="972007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f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function</a:t>
            </a:r>
            <a:r>
              <a:rPr kumimoji="0" lang="en-US" altLang="en-US" sz="2400" b="0" i="0" u="none" strike="noStrike" cap="none" normalizeH="0" baseline="0">
                <a:ln>
                  <a:noFill/>
                </a:ln>
                <a:solidFill>
                  <a:srgbClr val="4183C4"/>
                </a:solidFill>
                <a:effectLst/>
                <a:latin typeface="Consolas" panose="020B0609020204030204" pitchFamily="49" charset="0"/>
              </a:rPr>
              <a:t>(x, i) </a:t>
            </a:r>
            <a:r>
              <a:rPr kumimoji="0" lang="en-US" altLang="en-US" sz="2400" b="1" i="0" u="none" strike="noStrike" cap="none" normalizeH="0" baseline="0">
                <a:ln>
                  <a:noFill/>
                </a:ln>
                <a:solidFill>
                  <a:srgbClr val="007020"/>
                </a:solidFill>
                <a:effectLst/>
                <a:latin typeface="Consolas" panose="020B0609020204030204" pitchFamily="49" charset="0"/>
              </a:rPr>
              <a:t>abs</a:t>
            </a:r>
            <a:r>
              <a:rPr kumimoji="0" lang="en-US" altLang="en-US" sz="2400" b="0" i="0" u="none" strike="noStrike" cap="none" normalizeH="0" baseline="0">
                <a:ln>
                  <a:noFill/>
                </a:ln>
                <a:solidFill>
                  <a:srgbClr val="4183C4"/>
                </a:solidFill>
                <a:effectLst/>
                <a:latin typeface="Consolas" panose="020B0609020204030204" pitchFamily="49" charset="0"/>
              </a:rPr>
              <a:t>(x </a:t>
            </a:r>
            <a:r>
              <a:rPr kumimoji="0" lang="en-US" altLang="en-US" sz="2400" b="0" i="0" u="none" strike="noStrike" cap="none" normalizeH="0" baseline="0">
                <a:ln>
                  <a:noFill/>
                </a:ln>
                <a:solidFill>
                  <a:srgbClr val="666666"/>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mean</a:t>
            </a:r>
            <a:r>
              <a:rPr kumimoji="0" lang="en-US" altLang="en-US" sz="2400" b="0" i="0" u="none" strike="noStrike" cap="none" normalizeH="0" baseline="0">
                <a:ln>
                  <a:noFill/>
                </a:ln>
                <a:solidFill>
                  <a:srgbClr val="4183C4"/>
                </a:solidFill>
                <a:effectLst/>
                <a:latin typeface="Consolas" panose="020B0609020204030204" pitchFamily="49" charset="0"/>
              </a:rPr>
              <a:t>(x)) </a:t>
            </a:r>
            <a:r>
              <a:rPr kumimoji="0" lang="en-US" altLang="en-US" sz="2400" b="0" i="0" u="none" strike="noStrike" cap="none" normalizeH="0" baseline="0">
                <a:ln>
                  <a:noFill/>
                </a:ln>
                <a:solidFill>
                  <a:srgbClr val="666666"/>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0" i="0" u="none" strike="noStrike" cap="none" normalizeH="0" baseline="0">
                <a:ln>
                  <a:noFill/>
                </a:ln>
                <a:solidFill>
                  <a:srgbClr val="4183C4"/>
                </a:solidFill>
                <a:effectLst/>
                <a:latin typeface="Consolas" panose="020B0609020204030204" pitchFamily="49" charset="0"/>
              </a:rPr>
              <a:t>i</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52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1112B-D813-4C91-889D-22549E9251FD}"/>
              </a:ext>
            </a:extLst>
          </p:cNvPr>
          <p:cNvSpPr>
            <a:spLocks noGrp="1"/>
          </p:cNvSpPr>
          <p:nvPr>
            <p:ph type="title"/>
          </p:nvPr>
        </p:nvSpPr>
        <p:spPr/>
        <p:txBody>
          <a:bodyPr/>
          <a:lstStyle/>
          <a:p>
            <a:r>
              <a:rPr lang="en-US" dirty="0"/>
              <a:t>For loops</a:t>
            </a:r>
          </a:p>
        </p:txBody>
      </p:sp>
      <p:sp>
        <p:nvSpPr>
          <p:cNvPr id="7" name="Rectangle 1">
            <a:extLst>
              <a:ext uri="{FF2B5EF4-FFF2-40B4-BE49-F238E27FC236}">
                <a16:creationId xmlns:a16="http://schemas.microsoft.com/office/drawing/2014/main" id="{D2F7FE62-58D5-49C7-827D-3D775553E00A}"/>
              </a:ext>
            </a:extLst>
          </p:cNvPr>
          <p:cNvSpPr>
            <a:spLocks noChangeArrowheads="1"/>
          </p:cNvSpPr>
          <p:nvPr/>
        </p:nvSpPr>
        <p:spPr bwMode="auto">
          <a:xfrm>
            <a:off x="1024128" y="1785893"/>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a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b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d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A7308B7-4BF6-44C8-95CF-C757F778BEC0}"/>
              </a:ext>
            </a:extLst>
          </p:cNvPr>
          <p:cNvSpPr>
            <a:spLocks noChangeArrowheads="1"/>
          </p:cNvSpPr>
          <p:nvPr/>
        </p:nvSpPr>
        <p:spPr bwMode="auto">
          <a:xfrm>
            <a:off x="1044939" y="3780253"/>
            <a:ext cx="9699261"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median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-0.246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median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-0.287</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median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-0.0567</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median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0.144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59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9E19-1361-4360-9502-775EC90B3BC6}"/>
              </a:ext>
            </a:extLst>
          </p:cNvPr>
          <p:cNvSpPr>
            <a:spLocks noGrp="1"/>
          </p:cNvSpPr>
          <p:nvPr>
            <p:ph type="title"/>
          </p:nvPr>
        </p:nvSpPr>
        <p:spPr/>
        <p:txBody>
          <a:bodyPr/>
          <a:lstStyle/>
          <a:p>
            <a:r>
              <a:rPr lang="en-US" dirty="0"/>
              <a:t>For loops vs. functionals</a:t>
            </a:r>
          </a:p>
        </p:txBody>
      </p:sp>
      <p:sp>
        <p:nvSpPr>
          <p:cNvPr id="4" name="Rectangle 1">
            <a:extLst>
              <a:ext uri="{FF2B5EF4-FFF2-40B4-BE49-F238E27FC236}">
                <a16:creationId xmlns:a16="http://schemas.microsoft.com/office/drawing/2014/main" id="{D7FB1A11-58B9-4432-81BE-200E29031DAB}"/>
              </a:ext>
            </a:extLst>
          </p:cNvPr>
          <p:cNvSpPr>
            <a:spLocks noGrp="1" noChangeArrowheads="1"/>
          </p:cNvSpPr>
          <p:nvPr>
            <p:ph idx="1"/>
          </p:nvPr>
        </p:nvSpPr>
        <p:spPr bwMode="auto">
          <a:xfrm>
            <a:off x="1024128" y="2084832"/>
            <a:ext cx="9720072"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col_summary</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(df, fun)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"double"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col_summary</a:t>
            </a:r>
            <a:r>
              <a:rPr kumimoji="0" lang="en-US" altLang="en-US" sz="2400" b="0" i="0" u="none" strike="noStrike" cap="none" normalizeH="0" baseline="0" dirty="0">
                <a:ln>
                  <a:noFill/>
                </a:ln>
                <a:solidFill>
                  <a:srgbClr val="4183C4"/>
                </a:solidFill>
                <a:effectLst/>
                <a:latin typeface="Consolas" panose="020B0609020204030204" pitchFamily="49" charset="0"/>
              </a:rPr>
              <a:t>(df, median)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-0.5185 0.0278 0.1730 -0.6116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col_summary</a:t>
            </a:r>
            <a:r>
              <a:rPr kumimoji="0" lang="en-US" altLang="en-US" sz="2400" b="0" i="0" u="none" strike="noStrike" cap="none" normalizeH="0" baseline="0" dirty="0">
                <a:ln>
                  <a:noFill/>
                </a:ln>
                <a:solidFill>
                  <a:srgbClr val="4183C4"/>
                </a:solidFill>
                <a:effectLst/>
                <a:latin typeface="Consolas" panose="020B0609020204030204" pitchFamily="49" charset="0"/>
              </a:rPr>
              <a:t>(df, mean)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-0.326 0.136 0.429 -0.250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384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E9BD-CA8C-4AD4-942F-36E8056149B3}"/>
              </a:ext>
            </a:extLst>
          </p:cNvPr>
          <p:cNvSpPr>
            <a:spLocks noGrp="1"/>
          </p:cNvSpPr>
          <p:nvPr>
            <p:ph type="title"/>
          </p:nvPr>
        </p:nvSpPr>
        <p:spPr/>
        <p:txBody>
          <a:bodyPr/>
          <a:lstStyle/>
          <a:p>
            <a:r>
              <a:rPr lang="en-US" sz="5400" dirty="0">
                <a:solidFill>
                  <a:schemeClr val="tx1"/>
                </a:solidFill>
              </a:rPr>
              <a:t>The apply family of functions </a:t>
            </a:r>
            <a:endParaRPr lang="en-US" dirty="0"/>
          </a:p>
        </p:txBody>
      </p:sp>
      <p:pic>
        <p:nvPicPr>
          <p:cNvPr id="15362" name="Picture 2" descr="Learning Functional Programming &amp; purrr">
            <a:extLst>
              <a:ext uri="{FF2B5EF4-FFF2-40B4-BE49-F238E27FC236}">
                <a16:creationId xmlns:a16="http://schemas.microsoft.com/office/drawing/2014/main" id="{897B09D0-ED6B-4458-9F73-9604C3327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315" y="0"/>
            <a:ext cx="2607685" cy="3019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396F48-132B-4F9F-B9F5-2FA6CE6F3F1C}"/>
              </a:ext>
            </a:extLst>
          </p:cNvPr>
          <p:cNvSpPr>
            <a:spLocks noGrp="1"/>
          </p:cNvSpPr>
          <p:nvPr>
            <p:ph idx="1"/>
          </p:nvPr>
        </p:nvSpPr>
        <p:spPr/>
        <p:txBody>
          <a:bodyPr/>
          <a:lstStyle/>
          <a:p>
            <a:pPr marL="342900" indent="-342900">
              <a:buFont typeface="+mj-lt"/>
              <a:buAutoNum type="arabicPeriod"/>
            </a:pPr>
            <a:r>
              <a:rPr lang="en-US" sz="2400" dirty="0"/>
              <a:t>How can you solve the problem for a single element of the list? </a:t>
            </a:r>
          </a:p>
          <a:p>
            <a:pPr marL="342900" indent="-342900">
              <a:buFont typeface="+mj-lt"/>
              <a:buAutoNum type="arabicPeriod"/>
            </a:pPr>
            <a:r>
              <a:rPr lang="en-US" sz="2400" dirty="0"/>
              <a:t>If you’re solving a complex problem, how can you break it down into bite-sized pieces that allow you to advance one small step towards a solution? </a:t>
            </a:r>
            <a:endParaRPr lang="en-US" dirty="0"/>
          </a:p>
        </p:txBody>
      </p:sp>
    </p:spTree>
    <p:extLst>
      <p:ext uri="{BB962C8B-B14F-4D97-AF65-F5344CB8AC3E}">
        <p14:creationId xmlns:p14="http://schemas.microsoft.com/office/powerpoint/2010/main" val="26620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B543C0-F733-4362-A6CF-0FF2560DA0AC}"/>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EFC0F10C-7DBD-4826-A41E-409E30235603}"/>
              </a:ext>
            </a:extLst>
          </p:cNvPr>
          <p:cNvSpPr/>
          <p:nvPr/>
        </p:nvSpPr>
        <p:spPr>
          <a:xfrm>
            <a:off x="0"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598EF34-F47C-43B4-A405-387F4F394344}"/>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for loops vs functionals</a:t>
            </a:r>
          </a:p>
        </p:txBody>
      </p:sp>
    </p:spTree>
    <p:extLst>
      <p:ext uri="{BB962C8B-B14F-4D97-AF65-F5344CB8AC3E}">
        <p14:creationId xmlns:p14="http://schemas.microsoft.com/office/powerpoint/2010/main" val="337713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9F4F-4C80-4E0C-A915-2A06C0691774}"/>
              </a:ext>
            </a:extLst>
          </p:cNvPr>
          <p:cNvSpPr>
            <a:spLocks noGrp="1"/>
          </p:cNvSpPr>
          <p:nvPr>
            <p:ph type="title"/>
          </p:nvPr>
        </p:nvSpPr>
        <p:spPr/>
        <p:txBody>
          <a:bodyPr/>
          <a:lstStyle/>
          <a:p>
            <a:r>
              <a:rPr lang="en-US" dirty="0"/>
              <a:t>The map functions</a:t>
            </a:r>
          </a:p>
        </p:txBody>
      </p:sp>
      <p:sp>
        <p:nvSpPr>
          <p:cNvPr id="3" name="Content Placeholder 2">
            <a:extLst>
              <a:ext uri="{FF2B5EF4-FFF2-40B4-BE49-F238E27FC236}">
                <a16:creationId xmlns:a16="http://schemas.microsoft.com/office/drawing/2014/main" id="{5EAF8402-5AC9-4454-B5EE-BCA3A29DD902}"/>
              </a:ext>
            </a:extLst>
          </p:cNvPr>
          <p:cNvSpPr>
            <a:spLocks noGrp="1"/>
          </p:cNvSpPr>
          <p:nvPr>
            <p:ph idx="1"/>
          </p:nvPr>
        </p:nvSpPr>
        <p:spPr/>
        <p:txBody>
          <a:bodyPr/>
          <a:lstStyle/>
          <a:p>
            <a:pPr marL="342900" indent="-342900">
              <a:buFont typeface="Arial" panose="020B0604020202020204" pitchFamily="34" charset="0"/>
              <a:buChar char="•"/>
            </a:pPr>
            <a:r>
              <a:rPr lang="en-US" dirty="0">
                <a:latin typeface="Consolas" panose="020B0609020204030204" pitchFamily="49" charset="0"/>
              </a:rPr>
              <a:t>map() </a:t>
            </a:r>
            <a:r>
              <a:rPr lang="en-US" sz="2400" dirty="0"/>
              <a:t>makes a list.</a:t>
            </a:r>
          </a:p>
          <a:p>
            <a:pPr marL="342900" indent="-342900">
              <a:buFont typeface="Arial" panose="020B0604020202020204" pitchFamily="34" charset="0"/>
              <a:buChar char="•"/>
            </a:pPr>
            <a:r>
              <a:rPr lang="en-US" dirty="0" err="1">
                <a:latin typeface="Consolas" panose="020B0609020204030204" pitchFamily="49" charset="0"/>
              </a:rPr>
              <a:t>map_lgl</a:t>
            </a:r>
            <a:r>
              <a:rPr lang="en-US" dirty="0">
                <a:latin typeface="Consolas" panose="020B0609020204030204" pitchFamily="49" charset="0"/>
              </a:rPr>
              <a:t>() </a:t>
            </a:r>
            <a:r>
              <a:rPr lang="en-US" sz="2400" dirty="0"/>
              <a:t>makes a logical vector.</a:t>
            </a:r>
          </a:p>
          <a:p>
            <a:pPr marL="342900" indent="-342900">
              <a:buFont typeface="Arial" panose="020B0604020202020204" pitchFamily="34" charset="0"/>
              <a:buChar char="•"/>
            </a:pPr>
            <a:r>
              <a:rPr lang="en-US" dirty="0" err="1">
                <a:latin typeface="Consolas" panose="020B0609020204030204" pitchFamily="49" charset="0"/>
              </a:rPr>
              <a:t>map_int</a:t>
            </a:r>
            <a:r>
              <a:rPr lang="en-US" dirty="0">
                <a:latin typeface="Consolas" panose="020B0609020204030204" pitchFamily="49" charset="0"/>
              </a:rPr>
              <a:t>()</a:t>
            </a:r>
            <a:r>
              <a:rPr lang="en-US" sz="2400" dirty="0">
                <a:latin typeface="Consolas" panose="020B0609020204030204" pitchFamily="49" charset="0"/>
              </a:rPr>
              <a:t> </a:t>
            </a:r>
            <a:r>
              <a:rPr lang="en-US" sz="2400" dirty="0"/>
              <a:t>makes an integer vector.</a:t>
            </a:r>
          </a:p>
          <a:p>
            <a:pPr marL="342900" indent="-342900">
              <a:buFont typeface="Arial" panose="020B0604020202020204" pitchFamily="34" charset="0"/>
              <a:buChar char="•"/>
            </a:pPr>
            <a:r>
              <a:rPr lang="en-US" dirty="0" err="1">
                <a:latin typeface="Consolas" panose="020B0609020204030204" pitchFamily="49" charset="0"/>
              </a:rPr>
              <a:t>map_dbl</a:t>
            </a:r>
            <a:r>
              <a:rPr lang="en-US" dirty="0">
                <a:latin typeface="Consolas" panose="020B0609020204030204" pitchFamily="49" charset="0"/>
              </a:rPr>
              <a:t>() </a:t>
            </a:r>
            <a:r>
              <a:rPr lang="en-US" sz="2400" dirty="0"/>
              <a:t>makes a double vector.</a:t>
            </a:r>
          </a:p>
          <a:p>
            <a:pPr marL="342900" indent="-342900">
              <a:buFont typeface="Arial" panose="020B0604020202020204" pitchFamily="34" charset="0"/>
              <a:buChar char="•"/>
            </a:pPr>
            <a:r>
              <a:rPr lang="en-US" dirty="0" err="1">
                <a:latin typeface="Consolas" panose="020B0609020204030204" pitchFamily="49" charset="0"/>
              </a:rPr>
              <a:t>map_chr</a:t>
            </a:r>
            <a:r>
              <a:rPr lang="en-US" dirty="0">
                <a:latin typeface="Consolas" panose="020B0609020204030204" pitchFamily="49" charset="0"/>
              </a:rPr>
              <a:t>() </a:t>
            </a:r>
            <a:r>
              <a:rPr lang="en-US" sz="2400" dirty="0"/>
              <a:t>makes a character vector.</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2575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655F-70A5-4691-87BC-340C75D7E515}"/>
              </a:ext>
            </a:extLst>
          </p:cNvPr>
          <p:cNvSpPr>
            <a:spLocks noGrp="1"/>
          </p:cNvSpPr>
          <p:nvPr>
            <p:ph type="title"/>
          </p:nvPr>
        </p:nvSpPr>
        <p:spPr/>
        <p:txBody>
          <a:bodyPr/>
          <a:lstStyle/>
          <a:p>
            <a:r>
              <a:rPr lang="en-US" dirty="0"/>
              <a:t>Map() functions</a:t>
            </a:r>
          </a:p>
        </p:txBody>
      </p:sp>
      <p:sp>
        <p:nvSpPr>
          <p:cNvPr id="4" name="Rectangle 1">
            <a:extLst>
              <a:ext uri="{FF2B5EF4-FFF2-40B4-BE49-F238E27FC236}">
                <a16:creationId xmlns:a16="http://schemas.microsoft.com/office/drawing/2014/main" id="{20797D8F-F26D-4A83-BE43-A29AF110B69C}"/>
              </a:ext>
            </a:extLst>
          </p:cNvPr>
          <p:cNvSpPr>
            <a:spLocks noGrp="1" noChangeArrowheads="1"/>
          </p:cNvSpPr>
          <p:nvPr>
            <p:ph idx="1"/>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(df, mean)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     b     c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-0.326 0.136 0.429 -0.250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(df, median)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sz="2400" i="1" dirty="0">
                <a:solidFill>
                  <a:srgbClr val="60A0B0"/>
                </a:solidFill>
                <a:latin typeface="Consolas" panose="020B0609020204030204" pitchFamily="49" charset="0"/>
              </a:rPr>
              <a:t>#&gt;       a      b      c       d </a:t>
            </a:r>
            <a:endParaRPr kumimoji="0" lang="en-US" altLang="en-US" sz="2400" b="0" i="1" u="none" strike="noStrike" cap="none" normalizeH="0" baseline="0" dirty="0">
              <a:ln>
                <a:noFill/>
              </a:ln>
              <a:solidFill>
                <a:srgbClr val="60A0B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-0.5185 0.0278 0.1730 -0.6116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err="1">
                <a:ln>
                  <a:noFill/>
                </a:ln>
                <a:solidFill>
                  <a:srgbClr val="4183C4"/>
                </a:solidFill>
                <a:effectLst/>
                <a:latin typeface="Consolas" panose="020B0609020204030204" pitchFamily="49" charset="0"/>
              </a:rPr>
              <a:t>sd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sz="2400" i="1" dirty="0">
                <a:solidFill>
                  <a:srgbClr val="60A0B0"/>
                </a:solidFill>
                <a:latin typeface="Consolas" panose="020B0609020204030204" pitchFamily="49" charset="0"/>
              </a:rPr>
              <a:t>#&gt;     a     b     c     d</a:t>
            </a:r>
            <a:endParaRPr kumimoji="0" lang="en-US" altLang="en-US" sz="2400" b="0" i="1" u="none" strike="noStrike" cap="none" normalizeH="0" baseline="0" dirty="0">
              <a:ln>
                <a:noFill/>
              </a:ln>
              <a:solidFill>
                <a:srgbClr val="60A0B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0.921 0.485 0.982 1.156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39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65A-E766-4F5A-ACEB-490247BD5033}"/>
              </a:ext>
            </a:extLst>
          </p:cNvPr>
          <p:cNvSpPr>
            <a:spLocks noGrp="1"/>
          </p:cNvSpPr>
          <p:nvPr>
            <p:ph type="title"/>
          </p:nvPr>
        </p:nvSpPr>
        <p:spPr/>
        <p:txBody>
          <a:bodyPr/>
          <a:lstStyle/>
          <a:p>
            <a:r>
              <a:rPr lang="en-US" dirty="0"/>
              <a:t>Using a pipe </a:t>
            </a:r>
            <a:r>
              <a:rPr lang="en-US" dirty="0">
                <a:latin typeface="Consolas" panose="020B0609020204030204" pitchFamily="49" charset="0"/>
              </a:rPr>
              <a:t>%&gt;%</a:t>
            </a:r>
          </a:p>
        </p:txBody>
      </p:sp>
      <p:sp>
        <p:nvSpPr>
          <p:cNvPr id="4" name="Rectangle 1">
            <a:extLst>
              <a:ext uri="{FF2B5EF4-FFF2-40B4-BE49-F238E27FC236}">
                <a16:creationId xmlns:a16="http://schemas.microsoft.com/office/drawing/2014/main" id="{694CE022-9662-4A8E-917A-3AE4B7479C46}"/>
              </a:ext>
            </a:extLst>
          </p:cNvPr>
          <p:cNvSpPr>
            <a:spLocks noGrp="1" noChangeArrowheads="1"/>
          </p:cNvSpPr>
          <p:nvPr>
            <p:ph idx="1"/>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(mean)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     b     c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-0.326 0.136 0.429 -0.250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(median)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sz="2400" i="1" dirty="0">
                <a:solidFill>
                  <a:srgbClr val="60A0B0"/>
                </a:solidFill>
                <a:latin typeface="Consolas" panose="020B0609020204030204" pitchFamily="49" charset="0"/>
              </a:rPr>
              <a:t>#&gt;       a      b      c       d </a:t>
            </a:r>
          </a:p>
          <a:p>
            <a:pPr marL="0" lvl="0" indent="0" eaLnBrk="0" fontAlgn="base" hangingPunct="0">
              <a:lnSpc>
                <a:spcPct val="100000"/>
              </a:lnSpc>
              <a:spcBef>
                <a:spcPct val="0"/>
              </a:spcBef>
              <a:spcAft>
                <a:spcPct val="0"/>
              </a:spcAft>
              <a:buClrTx/>
              <a:buSzTx/>
              <a:buNone/>
            </a:pPr>
            <a:r>
              <a:rPr kumimoji="0" lang="en-US" altLang="en-US" sz="2400" b="0" i="1" u="none" strike="noStrike" cap="none" normalizeH="0" baseline="0" dirty="0">
                <a:ln>
                  <a:noFill/>
                </a:ln>
                <a:solidFill>
                  <a:srgbClr val="60A0B0"/>
                </a:solidFill>
                <a:effectLst/>
                <a:latin typeface="Consolas" panose="020B0609020204030204" pitchFamily="49" charset="0"/>
              </a:rPr>
              <a:t>#&gt; -0.5185 0.0278 0.1730 -0.6116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sd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sz="2400" i="1" dirty="0">
                <a:solidFill>
                  <a:srgbClr val="60A0B0"/>
                </a:solidFill>
                <a:latin typeface="Consolas" panose="020B0609020204030204" pitchFamily="49" charset="0"/>
              </a:rPr>
              <a:t>#&gt;     a     b     c     d </a:t>
            </a:r>
          </a:p>
          <a:p>
            <a:pPr marL="0" lvl="0" indent="0" eaLnBrk="0" fontAlgn="base" hangingPunct="0">
              <a:lnSpc>
                <a:spcPct val="100000"/>
              </a:lnSpc>
              <a:spcBef>
                <a:spcPct val="0"/>
              </a:spcBef>
              <a:spcAft>
                <a:spcPct val="0"/>
              </a:spcAft>
              <a:buClrTx/>
              <a:buSzTx/>
              <a:buNone/>
            </a:pPr>
            <a:r>
              <a:rPr kumimoji="0" lang="en-US" altLang="en-US" sz="2400" b="0" i="1" u="none" strike="noStrike" cap="none" normalizeH="0" baseline="0" dirty="0">
                <a:ln>
                  <a:noFill/>
                </a:ln>
                <a:solidFill>
                  <a:srgbClr val="60A0B0"/>
                </a:solidFill>
                <a:effectLst/>
                <a:latin typeface="Consolas" panose="020B0609020204030204" pitchFamily="49" charset="0"/>
              </a:rPr>
              <a:t>#&gt; 0.921 0.485 0.982 1.156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652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9AEB-0E94-4DFF-94BF-E324879E6E73}"/>
              </a:ext>
            </a:extLst>
          </p:cNvPr>
          <p:cNvSpPr>
            <a:spLocks noGrp="1"/>
          </p:cNvSpPr>
          <p:nvPr>
            <p:ph type="title"/>
          </p:nvPr>
        </p:nvSpPr>
        <p:spPr>
          <a:xfrm>
            <a:off x="1024128" y="585216"/>
            <a:ext cx="10234422" cy="1499616"/>
          </a:xfrm>
        </p:spPr>
        <p:txBody>
          <a:bodyPr>
            <a:normAutofit/>
          </a:bodyPr>
          <a:lstStyle/>
          <a:p>
            <a:r>
              <a:rPr lang="en-US" dirty="0">
                <a:solidFill>
                  <a:schemeClr val="tx1"/>
                </a:solidFill>
                <a:latin typeface="Consolas" panose="020B0609020204030204" pitchFamily="49" charset="0"/>
              </a:rPr>
              <a:t>map_*()</a:t>
            </a:r>
            <a:r>
              <a:rPr lang="en-US" dirty="0">
                <a:solidFill>
                  <a:schemeClr val="tx1"/>
                </a:solidFill>
              </a:rPr>
              <a:t> Vs </a:t>
            </a:r>
            <a:r>
              <a:rPr lang="en-US" dirty="0" err="1">
                <a:solidFill>
                  <a:schemeClr val="tx1"/>
                </a:solidFill>
                <a:latin typeface="Consolas" panose="020B0609020204030204" pitchFamily="49" charset="0"/>
              </a:rPr>
              <a:t>col_summary</a:t>
            </a:r>
            <a:r>
              <a:rPr lang="en-US" dirty="0">
                <a:solidFill>
                  <a:schemeClr val="tx1"/>
                </a:solidFill>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3D6497C6-B794-4488-B95B-541AFAF46758}"/>
              </a:ext>
            </a:extLst>
          </p:cNvPr>
          <p:cNvSpPr>
            <a:spLocks noGrp="1"/>
          </p:cNvSpPr>
          <p:nvPr>
            <p:ph idx="1"/>
          </p:nvPr>
        </p:nvSpPr>
        <p:spPr>
          <a:xfrm>
            <a:off x="1024128" y="1811226"/>
            <a:ext cx="9720073" cy="4023360"/>
          </a:xfrm>
        </p:spPr>
        <p:txBody>
          <a:bodyPr>
            <a:noAutofit/>
          </a:bodyPr>
          <a:lstStyle/>
          <a:p>
            <a:pPr marL="342900" indent="-342900">
              <a:buFont typeface="Arial" panose="020B0604020202020204" pitchFamily="34" charset="0"/>
              <a:buChar char="•"/>
            </a:pPr>
            <a:r>
              <a:rPr lang="en-US" sz="2400" dirty="0"/>
              <a:t>All </a:t>
            </a:r>
            <a:r>
              <a:rPr lang="en-US" sz="2400" dirty="0" err="1"/>
              <a:t>purrr</a:t>
            </a:r>
            <a:r>
              <a:rPr lang="en-US" sz="2400" dirty="0"/>
              <a:t> functions are implemented in C. </a:t>
            </a:r>
          </a:p>
          <a:p>
            <a:pPr marL="342900" indent="-342900">
              <a:buFont typeface="Arial" panose="020B0604020202020204" pitchFamily="34" charset="0"/>
              <a:buChar char="•"/>
            </a:pPr>
            <a:r>
              <a:rPr lang="en-US" sz="2400" dirty="0"/>
              <a:t>The second argument, </a:t>
            </a:r>
            <a:r>
              <a:rPr lang="en-US" sz="2000" dirty="0">
                <a:latin typeface="Consolas" panose="020B0609020204030204" pitchFamily="49" charset="0"/>
              </a:rPr>
              <a:t>.f</a:t>
            </a:r>
            <a:r>
              <a:rPr lang="en-US" sz="2400" dirty="0"/>
              <a:t>, can be a formula, a character vector, or an integer vector. </a:t>
            </a:r>
          </a:p>
          <a:p>
            <a:pPr marL="342900" indent="-342900">
              <a:buFont typeface="Arial" panose="020B0604020202020204" pitchFamily="34" charset="0"/>
              <a:buChar char="•"/>
            </a:pPr>
            <a:r>
              <a:rPr lang="en-US" sz="2000" dirty="0">
                <a:latin typeface="Consolas" panose="020B0609020204030204" pitchFamily="49" charset="0"/>
              </a:rPr>
              <a:t>map_*() </a:t>
            </a:r>
            <a:r>
              <a:rPr lang="en-US" sz="2400" dirty="0"/>
              <a:t>uses </a:t>
            </a:r>
            <a:r>
              <a:rPr lang="en-US" sz="2400" dirty="0">
                <a:latin typeface="Consolas" panose="020B0609020204030204" pitchFamily="49" charset="0"/>
              </a:rPr>
              <a:t>…</a:t>
            </a:r>
            <a:r>
              <a:rPr lang="en-US" sz="2400" dirty="0"/>
              <a:t>  to pass along additional arguments to </a:t>
            </a:r>
            <a:r>
              <a:rPr lang="en-US" sz="2400" dirty="0">
                <a:latin typeface="Consolas" panose="020B0609020204030204" pitchFamily="49" charset="0"/>
              </a:rPr>
              <a:t>.f</a:t>
            </a:r>
            <a:r>
              <a:rPr lang="en-US" sz="2400" dirty="0"/>
              <a:t> each time it’s called: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map functions also preserve names:</a:t>
            </a:r>
          </a:p>
          <a:p>
            <a:pPr marL="342900" indent="-342900">
              <a:buFont typeface="Arial" panose="020B0604020202020204" pitchFamily="34" charset="0"/>
              <a:buChar char="•"/>
            </a:pPr>
            <a:endParaRPr lang="en-US" sz="2400" dirty="0"/>
          </a:p>
        </p:txBody>
      </p:sp>
      <p:sp>
        <p:nvSpPr>
          <p:cNvPr id="4" name="Rectangle 1">
            <a:extLst>
              <a:ext uri="{FF2B5EF4-FFF2-40B4-BE49-F238E27FC236}">
                <a16:creationId xmlns:a16="http://schemas.microsoft.com/office/drawing/2014/main" id="{C6223A8F-D7D1-43AB-A68F-46739503ED9A}"/>
              </a:ext>
            </a:extLst>
          </p:cNvPr>
          <p:cNvSpPr>
            <a:spLocks noChangeArrowheads="1"/>
          </p:cNvSpPr>
          <p:nvPr/>
        </p:nvSpPr>
        <p:spPr bwMode="auto">
          <a:xfrm>
            <a:off x="3080512" y="3822906"/>
            <a:ext cx="560730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(df, mean, </a:t>
            </a:r>
            <a:r>
              <a:rPr kumimoji="0" lang="en-US" altLang="en-US" sz="2400" b="0" i="0" u="none" strike="noStrike" cap="none" normalizeH="0" baseline="0" dirty="0">
                <a:ln>
                  <a:noFill/>
                </a:ln>
                <a:solidFill>
                  <a:srgbClr val="902000"/>
                </a:solidFill>
                <a:effectLst/>
                <a:latin typeface="Consolas" panose="020B0609020204030204" pitchFamily="49" charset="0"/>
              </a:rPr>
              <a:t>trim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      b      c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-0.5185 0.0278 0.1730 -0.6116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E6BEBB0-F9CC-4329-8183-1E274EA61355}"/>
              </a:ext>
            </a:extLst>
          </p:cNvPr>
          <p:cNvSpPr>
            <a:spLocks noChangeArrowheads="1"/>
          </p:cNvSpPr>
          <p:nvPr/>
        </p:nvSpPr>
        <p:spPr bwMode="auto">
          <a:xfrm>
            <a:off x="3080512" y="5399579"/>
            <a:ext cx="5607304"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z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map_int</a:t>
            </a:r>
            <a:r>
              <a:rPr kumimoji="0" lang="en-US" altLang="en-US" sz="2200" b="0" i="0" u="none" strike="noStrike" cap="none" normalizeH="0" baseline="0" dirty="0">
                <a:ln>
                  <a:noFill/>
                </a:ln>
                <a:solidFill>
                  <a:srgbClr val="4183C4"/>
                </a:solidFill>
                <a:effectLst/>
                <a:latin typeface="Consolas" panose="020B0609020204030204" pitchFamily="49" charset="0"/>
              </a:rPr>
              <a:t>(z, length)</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x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3 2</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188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873B-4443-4F5D-B891-D2F394973191}"/>
              </a:ext>
            </a:extLst>
          </p:cNvPr>
          <p:cNvSpPr>
            <a:spLocks noGrp="1"/>
          </p:cNvSpPr>
          <p:nvPr>
            <p:ph type="title"/>
          </p:nvPr>
        </p:nvSpPr>
        <p:spPr/>
        <p:txBody>
          <a:bodyPr/>
          <a:lstStyle/>
          <a:p>
            <a:r>
              <a:rPr lang="en-US" dirty="0"/>
              <a:t>Shortcuts</a:t>
            </a:r>
          </a:p>
        </p:txBody>
      </p:sp>
      <p:sp>
        <p:nvSpPr>
          <p:cNvPr id="4" name="Rectangle 1">
            <a:extLst>
              <a:ext uri="{FF2B5EF4-FFF2-40B4-BE49-F238E27FC236}">
                <a16:creationId xmlns:a16="http://schemas.microsoft.com/office/drawing/2014/main" id="{2FDCF868-82E8-4520-9904-FFE2C4626801}"/>
              </a:ext>
            </a:extLst>
          </p:cNvPr>
          <p:cNvSpPr>
            <a:spLocks noGrp="1" noChangeArrowheads="1"/>
          </p:cNvSpPr>
          <p:nvPr>
            <p:ph idx="1"/>
          </p:nvPr>
        </p:nvSpPr>
        <p:spPr bwMode="auto">
          <a:xfrm>
            <a:off x="1024128" y="1715500"/>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models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split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cyl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1" i="0" u="none" strike="noStrike" cap="none" normalizeH="0" baseline="0" dirty="0" err="1">
                <a:ln>
                  <a:noFill/>
                </a:ln>
                <a:solidFill>
                  <a:srgbClr val="007020"/>
                </a:solidFill>
                <a:effectLst/>
                <a:latin typeface="Consolas" panose="020B0609020204030204" pitchFamily="49" charset="0"/>
              </a:rPr>
              <a:t>lm</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wt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data =</a:t>
            </a:r>
            <a:r>
              <a:rPr kumimoji="0" lang="en-US" altLang="en-US" sz="2400" b="0" i="0" u="none" strike="noStrike" cap="none" normalizeH="0" baseline="0" dirty="0">
                <a:ln>
                  <a:noFill/>
                </a:ln>
                <a:solidFill>
                  <a:srgbClr val="4183C4"/>
                </a:solidFill>
                <a:effectLst/>
                <a:latin typeface="Consolas" panose="020B0609020204030204" pitchFamily="49" charset="0"/>
              </a:rPr>
              <a:t> df))</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45760B2-DE9E-460A-9DE4-3FBBE59CEE50}"/>
              </a:ext>
            </a:extLst>
          </p:cNvPr>
          <p:cNvSpPr>
            <a:spLocks noChangeArrowheads="1"/>
          </p:cNvSpPr>
          <p:nvPr/>
        </p:nvSpPr>
        <p:spPr bwMode="auto">
          <a:xfrm>
            <a:off x="1024128" y="3953780"/>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models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split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cyl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lm</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wt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data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B4681A5-AEDC-4245-ACD6-82BEB3359E77}"/>
              </a:ext>
            </a:extLst>
          </p:cNvPr>
          <p:cNvSpPr/>
          <p:nvPr/>
        </p:nvSpPr>
        <p:spPr>
          <a:xfrm>
            <a:off x="5448300" y="4724400"/>
            <a:ext cx="381000" cy="394526"/>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00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D574-7E59-42AB-8777-4C3E31952D73}"/>
              </a:ext>
            </a:extLst>
          </p:cNvPr>
          <p:cNvSpPr>
            <a:spLocks noGrp="1"/>
          </p:cNvSpPr>
          <p:nvPr>
            <p:ph type="title"/>
          </p:nvPr>
        </p:nvSpPr>
        <p:spPr/>
        <p:txBody>
          <a:bodyPr/>
          <a:lstStyle/>
          <a:p>
            <a:r>
              <a:rPr lang="en-US" dirty="0"/>
              <a:t>Extract a statistic</a:t>
            </a:r>
          </a:p>
        </p:txBody>
      </p:sp>
      <p:sp>
        <p:nvSpPr>
          <p:cNvPr id="4" name="Rectangle 1">
            <a:extLst>
              <a:ext uri="{FF2B5EF4-FFF2-40B4-BE49-F238E27FC236}">
                <a16:creationId xmlns:a16="http://schemas.microsoft.com/office/drawing/2014/main" id="{9E45FD5B-50F9-4123-9BDE-A260853E6588}"/>
              </a:ext>
            </a:extLst>
          </p:cNvPr>
          <p:cNvSpPr>
            <a:spLocks noGrp="1" noChangeArrowheads="1"/>
          </p:cNvSpPr>
          <p:nvPr>
            <p:ph idx="1"/>
          </p:nvPr>
        </p:nvSpPr>
        <p:spPr bwMode="auto">
          <a:xfrm>
            <a:off x="1024128" y="1790699"/>
            <a:ext cx="9720072"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models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map</a:t>
            </a:r>
            <a:r>
              <a:rPr kumimoji="0" lang="en-US" altLang="en-US" b="0" i="0" u="none" strike="noStrike" cap="none" normalizeH="0" baseline="0" dirty="0">
                <a:ln>
                  <a:noFill/>
                </a:ln>
                <a:solidFill>
                  <a:srgbClr val="4183C4"/>
                </a:solidFill>
                <a:effectLst/>
                <a:latin typeface="Consolas" panose="020B0609020204030204" pitchFamily="49" charset="0"/>
              </a:rPr>
              <a:t>(summary)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map_dbl</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r.squared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4     6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0.509 0.465 0.423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490089A-6B27-4181-9017-9A2FB6BE7E29}"/>
              </a:ext>
            </a:extLst>
          </p:cNvPr>
          <p:cNvSpPr>
            <a:spLocks noChangeArrowheads="1"/>
          </p:cNvSpPr>
          <p:nvPr/>
        </p:nvSpPr>
        <p:spPr bwMode="auto">
          <a:xfrm>
            <a:off x="1024128" y="3691352"/>
            <a:ext cx="9720072"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models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map</a:t>
            </a:r>
            <a:r>
              <a:rPr kumimoji="0" lang="en-US" altLang="en-US" sz="2200" b="0" i="0" u="none" strike="noStrike" cap="none" normalizeH="0" baseline="0" dirty="0">
                <a:ln>
                  <a:noFill/>
                </a:ln>
                <a:solidFill>
                  <a:srgbClr val="4183C4"/>
                </a:solidFill>
                <a:effectLst/>
                <a:latin typeface="Consolas" panose="020B0609020204030204" pitchFamily="49" charset="0"/>
              </a:rPr>
              <a:t>(summary)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map_dbl</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r.squared</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4     6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0.509 0.465 0.423</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B15B1BE-E2A1-4D34-893C-8E840DACAD32}"/>
              </a:ext>
            </a:extLst>
          </p:cNvPr>
          <p:cNvSpPr>
            <a:spLocks noChangeArrowheads="1"/>
          </p:cNvSpPr>
          <p:nvPr/>
        </p:nvSpPr>
        <p:spPr bwMode="auto">
          <a:xfrm>
            <a:off x="1024128" y="5592005"/>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7</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8</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9</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map_dbl</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 5 8</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38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6308-4F43-48B8-BD31-6010EB7FF9A0}"/>
              </a:ext>
            </a:extLst>
          </p:cNvPr>
          <p:cNvSpPr>
            <a:spLocks noGrp="1"/>
          </p:cNvSpPr>
          <p:nvPr>
            <p:ph type="title"/>
          </p:nvPr>
        </p:nvSpPr>
        <p:spPr/>
        <p:txBody>
          <a:bodyPr/>
          <a:lstStyle/>
          <a:p>
            <a:r>
              <a:rPr lang="en-US" dirty="0"/>
              <a:t>Base R</a:t>
            </a:r>
          </a:p>
        </p:txBody>
      </p:sp>
      <p:sp>
        <p:nvSpPr>
          <p:cNvPr id="3" name="Content Placeholder 2">
            <a:extLst>
              <a:ext uri="{FF2B5EF4-FFF2-40B4-BE49-F238E27FC236}">
                <a16:creationId xmlns:a16="http://schemas.microsoft.com/office/drawing/2014/main" id="{4B8D33B9-66CC-43E1-983E-A3223E18AE4B}"/>
              </a:ext>
            </a:extLst>
          </p:cNvPr>
          <p:cNvSpPr>
            <a:spLocks noGrp="1"/>
          </p:cNvSpPr>
          <p:nvPr>
            <p:ph idx="1"/>
          </p:nvPr>
        </p:nvSpPr>
        <p:spPr/>
        <p:txBody>
          <a:bodyPr/>
          <a:lstStyle/>
          <a:p>
            <a:pPr marL="342900" indent="-342900">
              <a:buSzPct val="120000"/>
              <a:buFont typeface="Arial" panose="020B0604020202020204" pitchFamily="34" charset="0"/>
              <a:buChar char="•"/>
            </a:pPr>
            <a:r>
              <a:rPr lang="en-US" sz="2000" dirty="0" err="1">
                <a:latin typeface="Consolas" panose="020B0609020204030204" pitchFamily="49" charset="0"/>
              </a:rPr>
              <a:t>lapply</a:t>
            </a:r>
            <a:r>
              <a:rPr lang="en-US" sz="2000" dirty="0">
                <a:latin typeface="Consolas" panose="020B0609020204030204" pitchFamily="49" charset="0"/>
              </a:rPr>
              <a:t>()</a:t>
            </a:r>
            <a:r>
              <a:rPr lang="en-US" sz="2400" dirty="0"/>
              <a:t> is basically identical to </a:t>
            </a:r>
            <a:r>
              <a:rPr lang="en-US" sz="2000" dirty="0">
                <a:latin typeface="Consolas" panose="020B0609020204030204" pitchFamily="49" charset="0"/>
              </a:rPr>
              <a:t>map()</a:t>
            </a:r>
            <a:endParaRPr lang="en-US" sz="2400" dirty="0">
              <a:latin typeface="Consolas" panose="020B0609020204030204" pitchFamily="49" charset="0"/>
            </a:endParaRPr>
          </a:p>
          <a:p>
            <a:pPr marL="342900" indent="-342900">
              <a:buSzPct val="120000"/>
              <a:buFont typeface="Arial" panose="020B0604020202020204" pitchFamily="34" charset="0"/>
              <a:buChar char="•"/>
            </a:pPr>
            <a:r>
              <a:rPr lang="en-US" sz="2400" dirty="0"/>
              <a:t>Base </a:t>
            </a:r>
            <a:r>
              <a:rPr lang="en-US" sz="2000" dirty="0" err="1">
                <a:latin typeface="Consolas" panose="020B0609020204030204" pitchFamily="49" charset="0"/>
              </a:rPr>
              <a:t>sapply</a:t>
            </a:r>
            <a:r>
              <a:rPr lang="en-US" sz="2000" dirty="0">
                <a:latin typeface="Consolas" panose="020B0609020204030204" pitchFamily="49" charset="0"/>
              </a:rPr>
              <a:t>()</a:t>
            </a:r>
            <a:r>
              <a:rPr lang="en-US" sz="2400" dirty="0"/>
              <a:t> is a wrapper around</a:t>
            </a:r>
            <a:r>
              <a:rPr lang="en-US" sz="2000" dirty="0">
                <a:latin typeface="Consolas" panose="020B0609020204030204" pitchFamily="49" charset="0"/>
              </a:rPr>
              <a:t> </a:t>
            </a:r>
            <a:r>
              <a:rPr lang="en-US" sz="2000" dirty="0" err="1">
                <a:latin typeface="Consolas" panose="020B0609020204030204" pitchFamily="49" charset="0"/>
              </a:rPr>
              <a:t>lapply</a:t>
            </a:r>
            <a:r>
              <a:rPr lang="en-US" sz="2000" dirty="0">
                <a:latin typeface="Consolas" panose="020B0609020204030204" pitchFamily="49" charset="0"/>
              </a:rPr>
              <a:t>() </a:t>
            </a:r>
            <a:r>
              <a:rPr lang="en-US" sz="2400" dirty="0"/>
              <a:t>that automatically simplifies the output. </a:t>
            </a:r>
            <a:endParaRPr lang="en-US" dirty="0"/>
          </a:p>
        </p:txBody>
      </p:sp>
    </p:spTree>
    <p:extLst>
      <p:ext uri="{BB962C8B-B14F-4D97-AF65-F5344CB8AC3E}">
        <p14:creationId xmlns:p14="http://schemas.microsoft.com/office/powerpoint/2010/main" val="319426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2A99-487B-4B88-8374-FB1B8ED5EF03}"/>
              </a:ext>
            </a:extLst>
          </p:cNvPr>
          <p:cNvSpPr>
            <a:spLocks noGrp="1"/>
          </p:cNvSpPr>
          <p:nvPr>
            <p:ph type="title"/>
          </p:nvPr>
        </p:nvSpPr>
        <p:spPr/>
        <p:txBody>
          <a:bodyPr/>
          <a:lstStyle/>
          <a:p>
            <a:r>
              <a:rPr lang="en-US" dirty="0"/>
              <a:t>For loops</a:t>
            </a:r>
          </a:p>
        </p:txBody>
      </p:sp>
      <p:sp>
        <p:nvSpPr>
          <p:cNvPr id="4" name="Rectangle 1">
            <a:extLst>
              <a:ext uri="{FF2B5EF4-FFF2-40B4-BE49-F238E27FC236}">
                <a16:creationId xmlns:a16="http://schemas.microsoft.com/office/drawing/2014/main" id="{7315D974-3F6C-4D0A-A4F3-7B23BEB6FCA2}"/>
              </a:ext>
            </a:extLst>
          </p:cNvPr>
          <p:cNvSpPr>
            <a:spLocks noGrp="1" noChangeArrowheads="1"/>
          </p:cNvSpPr>
          <p:nvPr>
            <p:ph idx="1"/>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output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"double"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ncol</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1" u="none" strike="noStrike" cap="none" normalizeH="0" baseline="0" dirty="0">
                <a:ln>
                  <a:noFill/>
                </a:ln>
                <a:solidFill>
                  <a:srgbClr val="60A0B0"/>
                </a:solidFill>
                <a:effectLst/>
                <a:latin typeface="Consolas" panose="020B0609020204030204" pitchFamily="49" charset="0"/>
              </a:rPr>
              <a:t># 1. 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(df)) {			</a:t>
            </a:r>
            <a:r>
              <a:rPr kumimoji="0" lang="en-US" altLang="en-US" sz="2400" b="0" i="1" u="none" strike="noStrike" cap="none" normalizeH="0" baseline="0" dirty="0">
                <a:ln>
                  <a:noFill/>
                </a:ln>
                <a:solidFill>
                  <a:srgbClr val="60A0B0"/>
                </a:solidFill>
                <a:effectLst/>
                <a:latin typeface="Consolas" panose="020B0609020204030204" pitchFamily="49" charset="0"/>
              </a:rPr>
              <a:t># 2. sequence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median</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3. body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-0.2458 -0.2873 -0.0567 0.1443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DA9B421-D699-4452-B974-55658EA8564A}"/>
              </a:ext>
            </a:extLst>
          </p:cNvPr>
          <p:cNvSpPr/>
          <p:nvPr/>
        </p:nvSpPr>
        <p:spPr>
          <a:xfrm>
            <a:off x="861646" y="2084832"/>
            <a:ext cx="6330462" cy="42976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6A54188-FC61-48DD-A48E-B81CF0D13B1D}"/>
              </a:ext>
            </a:extLst>
          </p:cNvPr>
          <p:cNvSpPr/>
          <p:nvPr/>
        </p:nvSpPr>
        <p:spPr>
          <a:xfrm>
            <a:off x="2637692" y="2084832"/>
            <a:ext cx="1318846" cy="42976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D3082A-39BE-476A-A198-A117C08F87C5}"/>
              </a:ext>
            </a:extLst>
          </p:cNvPr>
          <p:cNvSpPr/>
          <p:nvPr/>
        </p:nvSpPr>
        <p:spPr>
          <a:xfrm>
            <a:off x="1699846" y="2473569"/>
            <a:ext cx="3259016" cy="42976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8A86A32-70E2-4B6D-8F91-160814806616}"/>
              </a:ext>
            </a:extLst>
          </p:cNvPr>
          <p:cNvSpPr/>
          <p:nvPr/>
        </p:nvSpPr>
        <p:spPr>
          <a:xfrm>
            <a:off x="1186960" y="2862306"/>
            <a:ext cx="5266593" cy="42976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0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5CF1520-C8DB-4E9C-84D7-F34D9A2E613B}"/>
              </a:ext>
            </a:extLst>
          </p:cNvPr>
          <p:cNvSpPr>
            <a:spLocks noChangeArrowheads="1"/>
          </p:cNvSpPr>
          <p:nvPr/>
        </p:nvSpPr>
        <p:spPr bwMode="auto">
          <a:xfrm>
            <a:off x="1593165" y="105013"/>
            <a:ext cx="9005670" cy="664797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0.27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0.37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0.57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0.20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0.90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0.94</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0.66</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0.63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0.06</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0.21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0.18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0.69</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0.38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0.77</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0.50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0.72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0.99</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0.38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0.78</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0.93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0.21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0.65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0.13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0.27</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0.39</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0.01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0.38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0.87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0.34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threshold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cutoff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0.8</a:t>
            </a:r>
            <a:r>
              <a:rPr kumimoji="0" lang="en-US" altLang="en-US" sz="2400" b="0" i="0" u="none" strike="noStrike" cap="none" normalizeH="0" baseline="0" dirty="0">
                <a:ln>
                  <a:noFill/>
                </a:ln>
                <a:solidFill>
                  <a:srgbClr val="4183C4"/>
                </a:solidFill>
                <a:effectLst/>
                <a:latin typeface="Consolas" panose="020B0609020204030204" pitchFamily="49" charset="0"/>
              </a:rPr>
              <a:t>) x[x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cutoff]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x1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sapply</a:t>
            </a:r>
            <a:r>
              <a:rPr kumimoji="0" lang="en-US" altLang="en-US" sz="2400" b="0" i="0" u="none" strike="noStrike" cap="none" normalizeH="0" baseline="0" dirty="0">
                <a:ln>
                  <a:noFill/>
                </a:ln>
                <a:solidFill>
                  <a:srgbClr val="4183C4"/>
                </a:solidFill>
                <a:effectLst/>
                <a:latin typeface="Consolas" panose="020B0609020204030204" pitchFamily="49" charset="0"/>
              </a:rPr>
              <a:t>(threshold)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0.91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[1:2] 0.9 0.94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x2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sapply</a:t>
            </a:r>
            <a:r>
              <a:rPr kumimoji="0" lang="en-US" altLang="en-US" sz="2400" b="0" i="0" u="none" strike="noStrike" cap="none" normalizeH="0" baseline="0" dirty="0">
                <a:ln>
                  <a:noFill/>
                </a:ln>
                <a:solidFill>
                  <a:srgbClr val="4183C4"/>
                </a:solidFill>
                <a:effectLst/>
                <a:latin typeface="Consolas" panose="020B0609020204030204" pitchFamily="49" charset="0"/>
              </a:rPr>
              <a:t>(threshold)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num [1:3] 0.99 0.93 0.87</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83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6308-4F43-48B8-BD31-6010EB7FF9A0}"/>
              </a:ext>
            </a:extLst>
          </p:cNvPr>
          <p:cNvSpPr>
            <a:spLocks noGrp="1"/>
          </p:cNvSpPr>
          <p:nvPr>
            <p:ph type="title"/>
          </p:nvPr>
        </p:nvSpPr>
        <p:spPr/>
        <p:txBody>
          <a:bodyPr/>
          <a:lstStyle/>
          <a:p>
            <a:r>
              <a:rPr lang="en-US" dirty="0"/>
              <a:t>Base R</a:t>
            </a:r>
          </a:p>
        </p:txBody>
      </p:sp>
      <p:sp>
        <p:nvSpPr>
          <p:cNvPr id="3" name="Content Placeholder 2">
            <a:extLst>
              <a:ext uri="{FF2B5EF4-FFF2-40B4-BE49-F238E27FC236}">
                <a16:creationId xmlns:a16="http://schemas.microsoft.com/office/drawing/2014/main" id="{4B8D33B9-66CC-43E1-983E-A3223E18AE4B}"/>
              </a:ext>
            </a:extLst>
          </p:cNvPr>
          <p:cNvSpPr>
            <a:spLocks noGrp="1"/>
          </p:cNvSpPr>
          <p:nvPr>
            <p:ph idx="1"/>
          </p:nvPr>
        </p:nvSpPr>
        <p:spPr/>
        <p:txBody>
          <a:bodyPr/>
          <a:lstStyle/>
          <a:p>
            <a:pPr marL="342900" indent="-342900">
              <a:buSzPct val="120000"/>
              <a:buFont typeface="Arial" panose="020B0604020202020204" pitchFamily="34" charset="0"/>
              <a:buChar char="•"/>
            </a:pPr>
            <a:r>
              <a:rPr lang="en-US" sz="2000" dirty="0" err="1">
                <a:latin typeface="Consolas" panose="020B0609020204030204" pitchFamily="49" charset="0"/>
              </a:rPr>
              <a:t>lapply</a:t>
            </a:r>
            <a:r>
              <a:rPr lang="en-US" sz="2000" dirty="0">
                <a:latin typeface="Consolas" panose="020B0609020204030204" pitchFamily="49" charset="0"/>
              </a:rPr>
              <a:t>()</a:t>
            </a:r>
            <a:r>
              <a:rPr lang="en-US" sz="2400" dirty="0"/>
              <a:t> is basically identical to </a:t>
            </a:r>
            <a:r>
              <a:rPr lang="en-US" sz="2000" dirty="0">
                <a:latin typeface="Consolas" panose="020B0609020204030204" pitchFamily="49" charset="0"/>
              </a:rPr>
              <a:t>map()</a:t>
            </a:r>
            <a:endParaRPr lang="en-US" sz="2400" dirty="0">
              <a:latin typeface="Consolas" panose="020B0609020204030204" pitchFamily="49" charset="0"/>
            </a:endParaRPr>
          </a:p>
          <a:p>
            <a:pPr marL="342900" indent="-342900">
              <a:buSzPct val="120000"/>
              <a:buFont typeface="Arial" panose="020B0604020202020204" pitchFamily="34" charset="0"/>
              <a:buChar char="•"/>
            </a:pPr>
            <a:r>
              <a:rPr lang="en-US" sz="2400" dirty="0"/>
              <a:t>Base </a:t>
            </a:r>
            <a:r>
              <a:rPr lang="en-US" sz="2000" dirty="0" err="1">
                <a:latin typeface="Consolas" panose="020B0609020204030204" pitchFamily="49" charset="0"/>
              </a:rPr>
              <a:t>sapply</a:t>
            </a:r>
            <a:r>
              <a:rPr lang="en-US" sz="2000" dirty="0">
                <a:latin typeface="Consolas" panose="020B0609020204030204" pitchFamily="49" charset="0"/>
              </a:rPr>
              <a:t>()</a:t>
            </a:r>
            <a:r>
              <a:rPr lang="en-US" sz="2400" dirty="0"/>
              <a:t> is a wrapper around</a:t>
            </a:r>
            <a:r>
              <a:rPr lang="en-US" sz="2000" dirty="0">
                <a:latin typeface="Consolas" panose="020B0609020204030204" pitchFamily="49" charset="0"/>
              </a:rPr>
              <a:t> </a:t>
            </a:r>
            <a:r>
              <a:rPr lang="en-US" sz="2000" dirty="0" err="1">
                <a:latin typeface="Consolas" panose="020B0609020204030204" pitchFamily="49" charset="0"/>
              </a:rPr>
              <a:t>lapply</a:t>
            </a:r>
            <a:r>
              <a:rPr lang="en-US" sz="2000" dirty="0">
                <a:latin typeface="Consolas" panose="020B0609020204030204" pitchFamily="49" charset="0"/>
              </a:rPr>
              <a:t>() </a:t>
            </a:r>
            <a:r>
              <a:rPr lang="en-US" sz="2400" dirty="0"/>
              <a:t>that automatically simplifies the output. </a:t>
            </a:r>
          </a:p>
          <a:p>
            <a:pPr marL="342900" indent="-342900">
              <a:buSzPct val="120000"/>
              <a:buFont typeface="Arial" panose="020B0604020202020204" pitchFamily="34" charset="0"/>
              <a:buChar char="•"/>
            </a:pPr>
            <a:r>
              <a:rPr lang="en-US" sz="2000" dirty="0" err="1">
                <a:latin typeface="Consolas" panose="020B0609020204030204" pitchFamily="49" charset="0"/>
              </a:rPr>
              <a:t>vapply</a:t>
            </a:r>
            <a:r>
              <a:rPr lang="en-US" sz="2000" dirty="0">
                <a:latin typeface="Consolas" panose="020B0609020204030204" pitchFamily="49" charset="0"/>
              </a:rPr>
              <a:t>() </a:t>
            </a:r>
            <a:r>
              <a:rPr lang="en-US" sz="2400" dirty="0"/>
              <a:t>is a safe alternative to </a:t>
            </a:r>
            <a:r>
              <a:rPr lang="en-US" sz="2000" dirty="0" err="1">
                <a:latin typeface="Consolas" panose="020B0609020204030204" pitchFamily="49" charset="0"/>
              </a:rPr>
              <a:t>sapply</a:t>
            </a:r>
            <a:r>
              <a:rPr lang="en-US" sz="2000" dirty="0">
                <a:latin typeface="Consolas" panose="020B0609020204030204" pitchFamily="49" charset="0"/>
              </a:rPr>
              <a:t>() </a:t>
            </a:r>
            <a:r>
              <a:rPr lang="en-US" sz="2400" dirty="0"/>
              <a:t>because you supply an additional argument that defines the type.</a:t>
            </a:r>
            <a:endParaRPr lang="en-US" dirty="0"/>
          </a:p>
        </p:txBody>
      </p:sp>
    </p:spTree>
    <p:extLst>
      <p:ext uri="{BB962C8B-B14F-4D97-AF65-F5344CB8AC3E}">
        <p14:creationId xmlns:p14="http://schemas.microsoft.com/office/powerpoint/2010/main" val="115653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B39535-84AF-43C8-B464-EA5B0BAE6A5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BFEB60F-EE75-45D7-832D-5E73DC5DB191}"/>
              </a:ext>
            </a:extLst>
          </p:cNvPr>
          <p:cNvSpPr/>
          <p:nvPr/>
        </p:nvSpPr>
        <p:spPr>
          <a:xfrm>
            <a:off x="0"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422BB5C-2167-48A9-A159-058D440068B2}"/>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The Map Functions</a:t>
            </a:r>
          </a:p>
        </p:txBody>
      </p:sp>
    </p:spTree>
    <p:extLst>
      <p:ext uri="{BB962C8B-B14F-4D97-AF65-F5344CB8AC3E}">
        <p14:creationId xmlns:p14="http://schemas.microsoft.com/office/powerpoint/2010/main" val="348510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F237-2E5C-4046-A3A2-139DA83CC879}"/>
              </a:ext>
            </a:extLst>
          </p:cNvPr>
          <p:cNvSpPr>
            <a:spLocks noGrp="1"/>
          </p:cNvSpPr>
          <p:nvPr>
            <p:ph type="title"/>
          </p:nvPr>
        </p:nvSpPr>
        <p:spPr/>
        <p:txBody>
          <a:bodyPr/>
          <a:lstStyle/>
          <a:p>
            <a:r>
              <a:rPr lang="en-US" dirty="0"/>
              <a:t>Dealing with failure</a:t>
            </a:r>
          </a:p>
        </p:txBody>
      </p:sp>
      <p:sp>
        <p:nvSpPr>
          <p:cNvPr id="3" name="Content Placeholder 2">
            <a:extLst>
              <a:ext uri="{FF2B5EF4-FFF2-40B4-BE49-F238E27FC236}">
                <a16:creationId xmlns:a16="http://schemas.microsoft.com/office/drawing/2014/main" id="{3532804A-E8D1-42F2-A21E-5B56CA467CE9}"/>
              </a:ext>
            </a:extLst>
          </p:cNvPr>
          <p:cNvSpPr>
            <a:spLocks noGrp="1"/>
          </p:cNvSpPr>
          <p:nvPr>
            <p:ph idx="1"/>
          </p:nvPr>
        </p:nvSpPr>
        <p:spPr/>
        <p:txBody>
          <a:bodyPr/>
          <a:lstStyle/>
          <a:p>
            <a:pPr marL="0" indent="0">
              <a:buNone/>
            </a:pPr>
            <a:r>
              <a:rPr lang="en-US" sz="2000" dirty="0">
                <a:latin typeface="Consolas" panose="020B0609020204030204" pitchFamily="49" charset="0"/>
              </a:rPr>
              <a:t>safely()</a:t>
            </a:r>
            <a:r>
              <a:rPr lang="en-US" sz="2400" dirty="0"/>
              <a:t> is an adverb: it takes a function (a verb) and returns a modified version</a:t>
            </a:r>
          </a:p>
          <a:p>
            <a:pPr marL="342900" indent="-342900">
              <a:buFont typeface="+mj-lt"/>
              <a:buAutoNum type="arabicPeriod"/>
            </a:pPr>
            <a:r>
              <a:rPr lang="en-US" sz="2000" b="1" dirty="0">
                <a:solidFill>
                  <a:schemeClr val="accent2"/>
                </a:solidFill>
                <a:latin typeface="Consolas" panose="020B0609020204030204" pitchFamily="49" charset="0"/>
              </a:rPr>
              <a:t>result</a:t>
            </a:r>
            <a:r>
              <a:rPr lang="en-US" sz="2400" dirty="0"/>
              <a:t> is the original result. If there was an error, this will be NULL.</a:t>
            </a:r>
          </a:p>
          <a:p>
            <a:pPr marL="342900" indent="-342900">
              <a:buFont typeface="+mj-lt"/>
              <a:buAutoNum type="arabicPeriod"/>
            </a:pPr>
            <a:r>
              <a:rPr lang="en-US" sz="2000" b="1" dirty="0">
                <a:solidFill>
                  <a:schemeClr val="accent2"/>
                </a:solidFill>
                <a:latin typeface="Consolas" panose="020B0609020204030204" pitchFamily="49" charset="0"/>
              </a:rPr>
              <a:t>error</a:t>
            </a:r>
            <a:r>
              <a:rPr lang="en-US" sz="2400" dirty="0"/>
              <a:t> is an error object. If the operation was successful, this will be NULL.</a:t>
            </a:r>
          </a:p>
          <a:p>
            <a:pPr marL="0" indent="0">
              <a:buNone/>
            </a:pPr>
            <a:endParaRPr lang="en-US" dirty="0"/>
          </a:p>
        </p:txBody>
      </p:sp>
    </p:spTree>
    <p:extLst>
      <p:ext uri="{BB962C8B-B14F-4D97-AF65-F5344CB8AC3E}">
        <p14:creationId xmlns:p14="http://schemas.microsoft.com/office/powerpoint/2010/main" val="233359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E334-29AB-47B5-B9A7-83DE8A1E775F}"/>
              </a:ext>
            </a:extLst>
          </p:cNvPr>
          <p:cNvSpPr>
            <a:spLocks noGrp="1"/>
          </p:cNvSpPr>
          <p:nvPr>
            <p:ph type="title"/>
          </p:nvPr>
        </p:nvSpPr>
        <p:spPr/>
        <p:txBody>
          <a:bodyPr/>
          <a:lstStyle/>
          <a:p>
            <a:r>
              <a:rPr lang="en-US" dirty="0"/>
              <a:t>Dealing with failure</a:t>
            </a:r>
          </a:p>
        </p:txBody>
      </p:sp>
      <p:sp>
        <p:nvSpPr>
          <p:cNvPr id="4" name="Rectangle 1">
            <a:extLst>
              <a:ext uri="{FF2B5EF4-FFF2-40B4-BE49-F238E27FC236}">
                <a16:creationId xmlns:a16="http://schemas.microsoft.com/office/drawing/2014/main" id="{E13BAF98-5CEA-4572-AF0C-00DCFE1B54DA}"/>
              </a:ext>
            </a:extLst>
          </p:cNvPr>
          <p:cNvSpPr>
            <a:spLocks noGrp="1" noChangeArrowheads="1"/>
          </p:cNvSpPr>
          <p:nvPr>
            <p:ph idx="1"/>
          </p:nvPr>
        </p:nvSpPr>
        <p:spPr bwMode="auto">
          <a:xfrm>
            <a:off x="770022" y="2210133"/>
            <a:ext cx="10651955"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safe_log</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safely</a:t>
            </a:r>
            <a:r>
              <a:rPr kumimoji="0" lang="en-US" altLang="en-US" b="0" i="0" u="none" strike="noStrike" cap="none" normalizeH="0" baseline="0" dirty="0">
                <a:ln>
                  <a:noFill/>
                </a:ln>
                <a:solidFill>
                  <a:srgbClr val="4183C4"/>
                </a:solidFill>
                <a:effectLst/>
                <a:latin typeface="Consolas" panose="020B0609020204030204" pitchFamily="49" charset="0"/>
              </a:rPr>
              <a:t>(log)</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str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safe_log</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result: num 2.3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error :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str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safe_log</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"a"</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result: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error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message: </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"non-numeric argument to mathematical function"</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call : language .Primitive("log")(x, base)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t>
            </a:r>
            <a:r>
              <a:rPr kumimoji="0" lang="en-US" altLang="en-US" b="0" i="1" u="none" strike="noStrike" cap="none" normalizeH="0" baseline="0" dirty="0" err="1">
                <a:ln>
                  <a:noFill/>
                </a:ln>
                <a:solidFill>
                  <a:srgbClr val="60A0B0"/>
                </a:solidFill>
                <a:effectLst/>
                <a:latin typeface="Consolas" panose="020B0609020204030204" pitchFamily="49" charset="0"/>
              </a:rPr>
              <a:t>attr</a:t>
            </a:r>
            <a:r>
              <a:rPr kumimoji="0" lang="en-US" altLang="en-US" b="0" i="1" u="none" strike="noStrike" cap="none" normalizeH="0" baseline="0" dirty="0">
                <a:ln>
                  <a:noFill/>
                </a:ln>
                <a:solidFill>
                  <a:srgbClr val="60A0B0"/>
                </a:solidFill>
                <a:effectLst/>
                <a:latin typeface="Consolas" panose="020B0609020204030204" pitchFamily="49" charset="0"/>
              </a:rPr>
              <a:t>(*, "class")= </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[1:3] "</a:t>
            </a:r>
            <a:r>
              <a:rPr kumimoji="0" lang="en-US" altLang="en-US" b="0" i="1" u="none" strike="noStrike" cap="none" normalizeH="0" baseline="0" dirty="0" err="1">
                <a:ln>
                  <a:noFill/>
                </a:ln>
                <a:solidFill>
                  <a:srgbClr val="60A0B0"/>
                </a:solidFill>
                <a:effectLst/>
                <a:latin typeface="Consolas" panose="020B0609020204030204" pitchFamily="49" charset="0"/>
              </a:rPr>
              <a:t>simpleError</a:t>
            </a:r>
            <a:r>
              <a:rPr kumimoji="0" lang="en-US" altLang="en-US" b="0" i="1" u="none" strike="noStrike" cap="none" normalizeH="0" baseline="0" dirty="0">
                <a:ln>
                  <a:noFill/>
                </a:ln>
                <a:solidFill>
                  <a:srgbClr val="60A0B0"/>
                </a:solidFill>
                <a:effectLst/>
                <a:latin typeface="Consolas" panose="020B0609020204030204" pitchFamily="49" charset="0"/>
              </a:rPr>
              <a:t>" "error" "condition"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B412B74-AF89-43B3-B24F-DED2E2F1CE1B}"/>
              </a:ext>
            </a:extLst>
          </p:cNvPr>
          <p:cNvSpPr/>
          <p:nvPr/>
        </p:nvSpPr>
        <p:spPr>
          <a:xfrm>
            <a:off x="770022" y="3543300"/>
            <a:ext cx="2773278" cy="38100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72C762-D34C-4E52-899B-9E84C3EDF7E3}"/>
              </a:ext>
            </a:extLst>
          </p:cNvPr>
          <p:cNvSpPr/>
          <p:nvPr/>
        </p:nvSpPr>
        <p:spPr>
          <a:xfrm>
            <a:off x="770022" y="4527042"/>
            <a:ext cx="2773278" cy="38100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67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E6B2-4CC0-4917-8E74-FB83493C5066}"/>
              </a:ext>
            </a:extLst>
          </p:cNvPr>
          <p:cNvSpPr>
            <a:spLocks noGrp="1"/>
          </p:cNvSpPr>
          <p:nvPr>
            <p:ph type="title"/>
          </p:nvPr>
        </p:nvSpPr>
        <p:spPr/>
        <p:txBody>
          <a:bodyPr/>
          <a:lstStyle/>
          <a:p>
            <a:r>
              <a:rPr lang="en-US" dirty="0"/>
              <a:t>safely()</a:t>
            </a:r>
            <a:r>
              <a:rPr lang="en-US" sz="5400" dirty="0">
                <a:solidFill>
                  <a:schemeClr val="tx1"/>
                </a:solidFill>
              </a:rPr>
              <a:t> works w/ map</a:t>
            </a:r>
            <a:endParaRPr lang="en-US" dirty="0"/>
          </a:p>
        </p:txBody>
      </p:sp>
      <p:sp>
        <p:nvSpPr>
          <p:cNvPr id="5" name="Rectangle 2">
            <a:extLst>
              <a:ext uri="{FF2B5EF4-FFF2-40B4-BE49-F238E27FC236}">
                <a16:creationId xmlns:a16="http://schemas.microsoft.com/office/drawing/2014/main" id="{D22A9F44-C69B-49D0-8A40-B365EF35348A}"/>
              </a:ext>
            </a:extLst>
          </p:cNvPr>
          <p:cNvSpPr>
            <a:spLocks noGrp="1" noChangeArrowheads="1"/>
          </p:cNvSpPr>
          <p:nvPr>
            <p:ph idx="1"/>
          </p:nvPr>
        </p:nvSpPr>
        <p:spPr bwMode="auto">
          <a:xfrm>
            <a:off x="536786" y="1870652"/>
            <a:ext cx="11118428"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x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list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"a"</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y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map</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safely</a:t>
            </a:r>
            <a:r>
              <a:rPr kumimoji="0" lang="en-US" altLang="en-US" b="0" i="0" u="none" strike="noStrike" cap="none" normalizeH="0" baseline="0" dirty="0">
                <a:ln>
                  <a:noFill/>
                </a:ln>
                <a:solidFill>
                  <a:srgbClr val="4183C4"/>
                </a:solidFill>
                <a:effectLst/>
                <a:latin typeface="Consolas" panose="020B0609020204030204" pitchFamily="49" charset="0"/>
              </a:rPr>
              <a:t>(log))</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str</a:t>
            </a:r>
            <a:r>
              <a:rPr kumimoji="0" lang="en-US" altLang="en-US" b="0" i="0" u="none" strike="noStrike" cap="none" normalizeH="0" baseline="0" dirty="0">
                <a:ln>
                  <a:noFill/>
                </a:ln>
                <a:solidFill>
                  <a:srgbClr val="4183C4"/>
                </a:solidFill>
                <a:effectLst/>
                <a:latin typeface="Consolas" panose="020B0609020204030204" pitchFamily="49" charset="0"/>
              </a:rPr>
              <a:t>(y)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List of 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result: num 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error :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:List of 2</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#&gt; ..$ result: num 2.3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error :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result: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error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message: </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"non-numeric argument to mathematical function"</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call : language .Primitive("log")(x, base)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a:t>
            </a:r>
            <a:r>
              <a:rPr kumimoji="0" lang="en-US" altLang="en-US" b="0" i="1" u="none" strike="noStrike" cap="none" normalizeH="0" baseline="0" dirty="0" err="1">
                <a:ln>
                  <a:noFill/>
                </a:ln>
                <a:solidFill>
                  <a:srgbClr val="60A0B0"/>
                </a:solidFill>
                <a:effectLst/>
                <a:latin typeface="Consolas" panose="020B0609020204030204" pitchFamily="49" charset="0"/>
              </a:rPr>
              <a:t>attr</a:t>
            </a:r>
            <a:r>
              <a:rPr kumimoji="0" lang="en-US" altLang="en-US" b="0" i="1" u="none" strike="noStrike" cap="none" normalizeH="0" baseline="0" dirty="0">
                <a:ln>
                  <a:noFill/>
                </a:ln>
                <a:solidFill>
                  <a:srgbClr val="60A0B0"/>
                </a:solidFill>
                <a:effectLst/>
                <a:latin typeface="Consolas" panose="020B0609020204030204" pitchFamily="49" charset="0"/>
              </a:rPr>
              <a:t>(*, "class")= </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[1:3] "</a:t>
            </a:r>
            <a:r>
              <a:rPr kumimoji="0" lang="en-US" altLang="en-US" b="0" i="1" u="none" strike="noStrike" cap="none" normalizeH="0" baseline="0" dirty="0" err="1">
                <a:ln>
                  <a:noFill/>
                </a:ln>
                <a:solidFill>
                  <a:srgbClr val="60A0B0"/>
                </a:solidFill>
                <a:effectLst/>
                <a:latin typeface="Consolas" panose="020B0609020204030204" pitchFamily="49" charset="0"/>
              </a:rPr>
              <a:t>simpleError</a:t>
            </a:r>
            <a:r>
              <a:rPr kumimoji="0" lang="en-US" altLang="en-US" b="0" i="1" u="none" strike="noStrike" cap="none" normalizeH="0" baseline="0" dirty="0">
                <a:ln>
                  <a:noFill/>
                </a:ln>
                <a:solidFill>
                  <a:srgbClr val="60A0B0"/>
                </a:solidFill>
                <a:effectLst/>
                <a:latin typeface="Consolas" panose="020B0609020204030204" pitchFamily="49" charset="0"/>
              </a:rPr>
              <a:t>" "error" "condition"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966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44F5-E1C1-4D58-A1E5-541D444DFE65}"/>
              </a:ext>
            </a:extLst>
          </p:cNvPr>
          <p:cNvSpPr>
            <a:spLocks noGrp="1"/>
          </p:cNvSpPr>
          <p:nvPr>
            <p:ph type="title"/>
          </p:nvPr>
        </p:nvSpPr>
        <p:spPr/>
        <p:txBody>
          <a:bodyPr/>
          <a:lstStyle/>
          <a:p>
            <a:r>
              <a:rPr lang="en-US" dirty="0" err="1"/>
              <a:t>purrr</a:t>
            </a:r>
            <a:r>
              <a:rPr lang="en-US" dirty="0"/>
              <a:t>::transpose()</a:t>
            </a:r>
          </a:p>
        </p:txBody>
      </p:sp>
      <p:sp>
        <p:nvSpPr>
          <p:cNvPr id="4" name="Rectangle 1">
            <a:extLst>
              <a:ext uri="{FF2B5EF4-FFF2-40B4-BE49-F238E27FC236}">
                <a16:creationId xmlns:a16="http://schemas.microsoft.com/office/drawing/2014/main" id="{D00A96D7-7448-4175-A909-ADF06A4F76D3}"/>
              </a:ext>
            </a:extLst>
          </p:cNvPr>
          <p:cNvSpPr>
            <a:spLocks noGrp="1" noChangeArrowheads="1"/>
          </p:cNvSpPr>
          <p:nvPr>
            <p:ph idx="1"/>
          </p:nvPr>
        </p:nvSpPr>
        <p:spPr bwMode="auto">
          <a:xfrm>
            <a:off x="536786" y="1889702"/>
            <a:ext cx="11118428"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y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y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transpose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str</a:t>
            </a:r>
            <a:r>
              <a:rPr kumimoji="0" lang="en-US" altLang="en-US" b="0" i="0" u="none" strike="noStrike" cap="none" normalizeH="0" baseline="0" dirty="0">
                <a:ln>
                  <a:noFill/>
                </a:ln>
                <a:solidFill>
                  <a:srgbClr val="4183C4"/>
                </a:solidFill>
                <a:effectLst/>
                <a:latin typeface="Consolas" panose="020B0609020204030204" pitchFamily="49" charset="0"/>
              </a:rPr>
              <a:t>(y)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t>
            </a:r>
            <a:r>
              <a:rPr kumimoji="0" lang="en-US" altLang="en-US" b="0" i="1" u="none" strike="noStrike" cap="none" normalizeH="0" baseline="0" dirty="0" err="1">
                <a:ln>
                  <a:noFill/>
                </a:ln>
                <a:solidFill>
                  <a:srgbClr val="60A0B0"/>
                </a:solidFill>
                <a:effectLst/>
                <a:latin typeface="Consolas" panose="020B0609020204030204" pitchFamily="49" charset="0"/>
              </a:rPr>
              <a:t>result:List</a:t>
            </a:r>
            <a:r>
              <a:rPr kumimoji="0" lang="en-US" altLang="en-US" b="0" i="1" u="none" strike="noStrike" cap="none" normalizeH="0" baseline="0" dirty="0">
                <a:ln>
                  <a:noFill/>
                </a:ln>
                <a:solidFill>
                  <a:srgbClr val="60A0B0"/>
                </a:solidFill>
                <a:effectLst/>
                <a:latin typeface="Consolas" panose="020B0609020204030204" pitchFamily="49" charset="0"/>
              </a:rPr>
              <a:t> of 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num 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num 2.3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error :List of 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NULL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:List of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message: </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"non-numeric argument to mathematical function"</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call : language .Primitive("log")(x, base)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 </a:t>
            </a:r>
            <a:r>
              <a:rPr kumimoji="0" lang="en-US" altLang="en-US" b="0" i="1" u="none" strike="noStrike" cap="none" normalizeH="0" baseline="0" dirty="0" err="1">
                <a:ln>
                  <a:noFill/>
                </a:ln>
                <a:solidFill>
                  <a:srgbClr val="60A0B0"/>
                </a:solidFill>
                <a:effectLst/>
                <a:latin typeface="Consolas" panose="020B0609020204030204" pitchFamily="49" charset="0"/>
              </a:rPr>
              <a:t>attr</a:t>
            </a:r>
            <a:r>
              <a:rPr kumimoji="0" lang="en-US" altLang="en-US" b="0" i="1" u="none" strike="noStrike" cap="none" normalizeH="0" baseline="0" dirty="0">
                <a:ln>
                  <a:noFill/>
                </a:ln>
                <a:solidFill>
                  <a:srgbClr val="60A0B0"/>
                </a:solidFill>
                <a:effectLst/>
                <a:latin typeface="Consolas" panose="020B0609020204030204" pitchFamily="49" charset="0"/>
              </a:rPr>
              <a:t>(*, "class")= </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[1:3] "</a:t>
            </a:r>
            <a:r>
              <a:rPr kumimoji="0" lang="en-US" altLang="en-US" b="0" i="1" u="none" strike="noStrike" cap="none" normalizeH="0" baseline="0" dirty="0" err="1">
                <a:ln>
                  <a:noFill/>
                </a:ln>
                <a:solidFill>
                  <a:srgbClr val="60A0B0"/>
                </a:solidFill>
                <a:effectLst/>
                <a:latin typeface="Consolas" panose="020B0609020204030204" pitchFamily="49" charset="0"/>
              </a:rPr>
              <a:t>simpleError</a:t>
            </a:r>
            <a:r>
              <a:rPr kumimoji="0" lang="en-US" altLang="en-US" b="0" i="1" u="none" strike="noStrike" cap="none" normalizeH="0" baseline="0" dirty="0">
                <a:ln>
                  <a:noFill/>
                </a:ln>
                <a:solidFill>
                  <a:srgbClr val="60A0B0"/>
                </a:solidFill>
                <a:effectLst/>
                <a:latin typeface="Consolas" panose="020B0609020204030204" pitchFamily="49" charset="0"/>
              </a:rPr>
              <a:t>" "error" "condition"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128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4988-9E2D-44FA-8A29-A05A5614CC06}"/>
              </a:ext>
            </a:extLst>
          </p:cNvPr>
          <p:cNvSpPr>
            <a:spLocks noGrp="1"/>
          </p:cNvSpPr>
          <p:nvPr>
            <p:ph type="title"/>
          </p:nvPr>
        </p:nvSpPr>
        <p:spPr/>
        <p:txBody>
          <a:bodyPr/>
          <a:lstStyle/>
          <a:p>
            <a:r>
              <a:rPr lang="en-US" dirty="0"/>
              <a:t>Errors are up to you</a:t>
            </a:r>
          </a:p>
        </p:txBody>
      </p:sp>
      <p:sp>
        <p:nvSpPr>
          <p:cNvPr id="4" name="Rectangle 1">
            <a:extLst>
              <a:ext uri="{FF2B5EF4-FFF2-40B4-BE49-F238E27FC236}">
                <a16:creationId xmlns:a16="http://schemas.microsoft.com/office/drawing/2014/main" id="{F925AA01-1841-47D5-A00E-AFF6C3B2FFA2}"/>
              </a:ext>
            </a:extLst>
          </p:cNvPr>
          <p:cNvSpPr>
            <a:spLocks noGrp="1" noChangeArrowheads="1"/>
          </p:cNvSpPr>
          <p:nvPr>
            <p:ph idx="1"/>
          </p:nvPr>
        </p:nvSpPr>
        <p:spPr bwMode="auto">
          <a:xfrm>
            <a:off x="1024128" y="2321004"/>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is_ok</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y</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error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map_lgl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is_null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is_ok</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y</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result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is_ok</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flatten_dbl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 2.3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574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A8D1-23E2-4EC7-928A-12B97AB6D56B}"/>
              </a:ext>
            </a:extLst>
          </p:cNvPr>
          <p:cNvSpPr>
            <a:spLocks noGrp="1"/>
          </p:cNvSpPr>
          <p:nvPr>
            <p:ph type="title"/>
          </p:nvPr>
        </p:nvSpPr>
        <p:spPr/>
        <p:txBody>
          <a:bodyPr/>
          <a:lstStyle/>
          <a:p>
            <a:r>
              <a:rPr lang="en-US" dirty="0"/>
              <a:t>Useful adverbs in </a:t>
            </a:r>
            <a:r>
              <a:rPr lang="en-US" dirty="0" err="1"/>
              <a:t>purrr</a:t>
            </a:r>
            <a:endParaRPr lang="en-US" dirty="0"/>
          </a:p>
        </p:txBody>
      </p:sp>
      <p:sp>
        <p:nvSpPr>
          <p:cNvPr id="3" name="Content Placeholder 2">
            <a:extLst>
              <a:ext uri="{FF2B5EF4-FFF2-40B4-BE49-F238E27FC236}">
                <a16:creationId xmlns:a16="http://schemas.microsoft.com/office/drawing/2014/main" id="{06D7FAB1-F7F5-4554-9BC9-6EF41FA62170}"/>
              </a:ext>
            </a:extLst>
          </p:cNvPr>
          <p:cNvSpPr>
            <a:spLocks noGrp="1"/>
          </p:cNvSpPr>
          <p:nvPr>
            <p:ph idx="1"/>
          </p:nvPr>
        </p:nvSpPr>
        <p:spPr/>
        <p:txBody>
          <a:bodyPr>
            <a:normAutofit/>
          </a:bodyPr>
          <a:lstStyle/>
          <a:p>
            <a:pPr marL="0" indent="0">
              <a:buNone/>
            </a:pPr>
            <a:r>
              <a:rPr lang="en-US" sz="2600" dirty="0">
                <a:latin typeface="Consolas" panose="020B0609020204030204" pitchFamily="49" charset="0"/>
              </a:rPr>
              <a:t>possibly() </a:t>
            </a:r>
            <a:r>
              <a:rPr lang="en-US" sz="2800" dirty="0"/>
              <a:t>always succeeds</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600" dirty="0">
                <a:latin typeface="Consolas" panose="020B0609020204030204" pitchFamily="49" charset="0"/>
              </a:rPr>
              <a:t>quietly() </a:t>
            </a:r>
            <a:r>
              <a:rPr lang="en-US" sz="2800" dirty="0"/>
              <a:t>captures printed output, messages, and warnings</a:t>
            </a:r>
          </a:p>
          <a:p>
            <a:pPr marL="0" indent="0">
              <a:buNone/>
            </a:pPr>
            <a:endParaRPr lang="en-US" sz="2400" dirty="0"/>
          </a:p>
        </p:txBody>
      </p:sp>
      <p:sp>
        <p:nvSpPr>
          <p:cNvPr id="4" name="Rectangle 1">
            <a:extLst>
              <a:ext uri="{FF2B5EF4-FFF2-40B4-BE49-F238E27FC236}">
                <a16:creationId xmlns:a16="http://schemas.microsoft.com/office/drawing/2014/main" id="{C1A86D83-94A3-46DC-BB97-4A65D767A119}"/>
              </a:ext>
            </a:extLst>
          </p:cNvPr>
          <p:cNvSpPr>
            <a:spLocks noChangeArrowheads="1"/>
          </p:cNvSpPr>
          <p:nvPr/>
        </p:nvSpPr>
        <p:spPr bwMode="auto">
          <a:xfrm>
            <a:off x="1295400" y="2875002"/>
            <a:ext cx="662681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map_dbl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possibly</a:t>
            </a:r>
            <a:r>
              <a:rPr kumimoji="0" lang="en-US" altLang="en-US" sz="2400" b="0" i="0" u="none" strike="noStrike" cap="none" normalizeH="0" baseline="0" dirty="0">
                <a:ln>
                  <a:noFill/>
                </a:ln>
                <a:solidFill>
                  <a:srgbClr val="4183C4"/>
                </a:solidFill>
                <a:effectLst/>
                <a:latin typeface="Consolas" panose="020B0609020204030204" pitchFamily="49" charset="0"/>
              </a:rPr>
              <a:t>(log, </a:t>
            </a:r>
            <a:r>
              <a:rPr kumimoji="0" lang="en-US" altLang="en-US" sz="2400" b="0" i="0" u="none" strike="noStrike" cap="none" normalizeH="0" baseline="0" dirty="0" err="1">
                <a:ln>
                  <a:noFill/>
                </a:ln>
                <a:solidFill>
                  <a:srgbClr val="007020"/>
                </a:solidFill>
                <a:effectLst/>
                <a:latin typeface="Consolas" panose="020B0609020204030204" pitchFamily="49" charset="0"/>
              </a:rPr>
              <a:t>NA_real</a:t>
            </a:r>
            <a:r>
              <a:rPr kumimoji="0" lang="en-US" altLang="en-US" sz="2400" b="0" i="0" u="none" strike="noStrike" cap="none" normalizeH="0" baseline="0" dirty="0">
                <a:ln>
                  <a:noFill/>
                </a:ln>
                <a:solidFill>
                  <a:srgbClr val="007020"/>
                </a:solidFill>
                <a:effectLst/>
                <a:latin typeface="Consolas" panose="020B0609020204030204" pitchFamily="49" charset="0"/>
              </a:rPr>
              <a:t>_</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 2.3 NA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26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4839324-7DDD-4871-B9EE-27350CBE2CBD}"/>
              </a:ext>
            </a:extLst>
          </p:cNvPr>
          <p:cNvSpPr>
            <a:spLocks noChangeArrowheads="1"/>
          </p:cNvSpPr>
          <p:nvPr/>
        </p:nvSpPr>
        <p:spPr bwMode="auto">
          <a:xfrm>
            <a:off x="2952511" y="1854820"/>
            <a:ext cx="6286977" cy="480131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quietly</a:t>
            </a:r>
            <a:r>
              <a:rPr kumimoji="0" lang="en-US" altLang="en-US" sz="2400" b="0" i="0" u="none" strike="noStrike" cap="none" normalizeH="0" baseline="0" dirty="0">
                <a:ln>
                  <a:noFill/>
                </a:ln>
                <a:solidFill>
                  <a:srgbClr val="4183C4"/>
                </a:solidFill>
                <a:effectLst/>
                <a:latin typeface="Consolas" panose="020B0609020204030204" pitchFamily="49" charset="0"/>
              </a:rPr>
              <a:t>(log))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:List of 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result : num 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output :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warnings: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messages: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:List of 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result : num </a:t>
            </a:r>
            <a:r>
              <a:rPr kumimoji="0" lang="en-US" altLang="en-US" sz="2400" b="0" i="1" u="none" strike="noStrike" cap="none" normalizeH="0" baseline="0" dirty="0" err="1">
                <a:ln>
                  <a:noFill/>
                </a:ln>
                <a:solidFill>
                  <a:srgbClr val="60A0B0"/>
                </a:solidFill>
                <a:effectLst/>
                <a:latin typeface="Consolas" panose="020B0609020204030204" pitchFamily="49" charset="0"/>
              </a:rPr>
              <a:t>NaN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output :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warnings: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NaNs</a:t>
            </a:r>
            <a:r>
              <a:rPr kumimoji="0" lang="en-US" altLang="en-US" sz="2400" b="0" i="1" u="none" strike="noStrike" cap="none" normalizeH="0" baseline="0" dirty="0">
                <a:ln>
                  <a:noFill/>
                </a:ln>
                <a:solidFill>
                  <a:srgbClr val="60A0B0"/>
                </a:solidFill>
                <a:effectLst/>
                <a:latin typeface="Consolas" panose="020B0609020204030204" pitchFamily="49" charset="0"/>
              </a:rPr>
              <a:t> produced"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messages: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itle 4">
            <a:extLst>
              <a:ext uri="{FF2B5EF4-FFF2-40B4-BE49-F238E27FC236}">
                <a16:creationId xmlns:a16="http://schemas.microsoft.com/office/drawing/2014/main" id="{1E777E19-7984-493E-887B-3AB582B7C661}"/>
              </a:ext>
            </a:extLst>
          </p:cNvPr>
          <p:cNvSpPr>
            <a:spLocks noGrp="1"/>
          </p:cNvSpPr>
          <p:nvPr>
            <p:ph type="title"/>
          </p:nvPr>
        </p:nvSpPr>
        <p:spPr/>
        <p:txBody>
          <a:bodyPr/>
          <a:lstStyle/>
          <a:p>
            <a:r>
              <a:rPr lang="en-US" dirty="0"/>
              <a:t>Quietly()</a:t>
            </a:r>
          </a:p>
        </p:txBody>
      </p:sp>
    </p:spTree>
    <p:extLst>
      <p:ext uri="{BB962C8B-B14F-4D97-AF65-F5344CB8AC3E}">
        <p14:creationId xmlns:p14="http://schemas.microsoft.com/office/powerpoint/2010/main" val="29318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AEDA9-2CEC-4B71-A88C-30D88BF334A4}"/>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E861C580-02B6-48C5-B0D4-E1A4044FB9D0}"/>
              </a:ext>
            </a:extLst>
          </p:cNvPr>
          <p:cNvSpPr/>
          <p:nvPr/>
        </p:nvSpPr>
        <p:spPr>
          <a:xfrm>
            <a:off x="0"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E166624-70DA-4BD7-9541-23713CB0B166}"/>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for loops</a:t>
            </a:r>
          </a:p>
        </p:txBody>
      </p:sp>
    </p:spTree>
    <p:extLst>
      <p:ext uri="{BB962C8B-B14F-4D97-AF65-F5344CB8AC3E}">
        <p14:creationId xmlns:p14="http://schemas.microsoft.com/office/powerpoint/2010/main" val="2322852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9AEE-DC45-4341-91BF-077272101ED5}"/>
              </a:ext>
            </a:extLst>
          </p:cNvPr>
          <p:cNvSpPr>
            <a:spLocks noGrp="1"/>
          </p:cNvSpPr>
          <p:nvPr>
            <p:ph type="title"/>
          </p:nvPr>
        </p:nvSpPr>
        <p:spPr/>
        <p:txBody>
          <a:bodyPr/>
          <a:lstStyle/>
          <a:p>
            <a:r>
              <a:rPr lang="en-US" dirty="0"/>
              <a:t>Mapping over multiple arguments</a:t>
            </a:r>
          </a:p>
        </p:txBody>
      </p:sp>
      <p:sp>
        <p:nvSpPr>
          <p:cNvPr id="5" name="Rectangle 1">
            <a:extLst>
              <a:ext uri="{FF2B5EF4-FFF2-40B4-BE49-F238E27FC236}">
                <a16:creationId xmlns:a16="http://schemas.microsoft.com/office/drawing/2014/main" id="{3B2B6616-26D7-4054-A41F-B5E0380C1EE8}"/>
              </a:ext>
            </a:extLst>
          </p:cNvPr>
          <p:cNvSpPr>
            <a:spLocks noGrp="1" noChangeArrowheads="1"/>
          </p:cNvSpPr>
          <p:nvPr>
            <p:ph idx="1"/>
          </p:nvPr>
        </p:nvSpPr>
        <p:spPr bwMode="auto">
          <a:xfrm>
            <a:off x="1024127" y="2084832"/>
            <a:ext cx="9720071"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mu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mu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5.63 7.1 4.39 3.37 4.99</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9.34 9.33 9.52 11.32 10.64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-2.49 -4.75 -2.11 -2.78 -2.42</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177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B8A8-C0DB-4E58-98EC-A43183C20523}"/>
              </a:ext>
            </a:extLst>
          </p:cNvPr>
          <p:cNvSpPr>
            <a:spLocks noGrp="1"/>
          </p:cNvSpPr>
          <p:nvPr>
            <p:ph type="title"/>
          </p:nvPr>
        </p:nvSpPr>
        <p:spPr/>
        <p:txBody>
          <a:bodyPr/>
          <a:lstStyle/>
          <a:p>
            <a:r>
              <a:rPr lang="en-US" dirty="0"/>
              <a:t>Mapping over multiple arguments</a:t>
            </a:r>
          </a:p>
        </p:txBody>
      </p:sp>
      <p:sp>
        <p:nvSpPr>
          <p:cNvPr id="4" name="Rectangle 1">
            <a:extLst>
              <a:ext uri="{FF2B5EF4-FFF2-40B4-BE49-F238E27FC236}">
                <a16:creationId xmlns:a16="http://schemas.microsoft.com/office/drawing/2014/main" id="{EEAC1E32-4402-47E5-9E2B-C2E6E4DFA5C4}"/>
              </a:ext>
            </a:extLst>
          </p:cNvPr>
          <p:cNvSpPr>
            <a:spLocks noGrp="1" noChangeArrowheads="1"/>
          </p:cNvSpPr>
          <p:nvPr>
            <p:ph idx="1"/>
          </p:nvPr>
        </p:nvSpPr>
        <p:spPr bwMode="auto">
          <a:xfrm>
            <a:off x="1024128" y="2084832"/>
            <a:ext cx="9720072"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sigma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(mu)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mu[[.]], sigma[[.]]))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4.82 5.74 4 2.06 5.72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6.51 0.529 10.381 14.377 12.269</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-11.51 2.66 8.52 -10.56 -7.89</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763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3286-B021-43BB-9D3C-8B6DC6FCE6B5}"/>
              </a:ext>
            </a:extLst>
          </p:cNvPr>
          <p:cNvSpPr>
            <a:spLocks noGrp="1"/>
          </p:cNvSpPr>
          <p:nvPr>
            <p:ph type="title"/>
          </p:nvPr>
        </p:nvSpPr>
        <p:spPr/>
        <p:txBody>
          <a:bodyPr/>
          <a:lstStyle/>
          <a:p>
            <a:r>
              <a:rPr lang="en-US" dirty="0"/>
              <a:t>Mapping over multiple arguments</a:t>
            </a:r>
          </a:p>
        </p:txBody>
      </p:sp>
      <p:sp>
        <p:nvSpPr>
          <p:cNvPr id="4" name="Rectangle 1">
            <a:extLst>
              <a:ext uri="{FF2B5EF4-FFF2-40B4-BE49-F238E27FC236}">
                <a16:creationId xmlns:a16="http://schemas.microsoft.com/office/drawing/2014/main" id="{E107214E-CC93-47BB-8124-57A1201B0E82}"/>
              </a:ext>
            </a:extLst>
          </p:cNvPr>
          <p:cNvSpPr>
            <a:spLocks noGrp="1" noChangeArrowheads="1"/>
          </p:cNvSpPr>
          <p:nvPr>
            <p:ph idx="1"/>
          </p:nvPr>
        </p:nvSpPr>
        <p:spPr bwMode="auto">
          <a:xfrm>
            <a:off x="1024128" y="2084832"/>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map2</a:t>
            </a:r>
            <a:r>
              <a:rPr kumimoji="0" lang="en-US" altLang="en-US" sz="2400" b="0" i="0" u="none" strike="noStrike" cap="none" normalizeH="0" baseline="0" dirty="0">
                <a:ln>
                  <a:noFill/>
                </a:ln>
                <a:solidFill>
                  <a:srgbClr val="4183C4"/>
                </a:solidFill>
                <a:effectLst/>
                <a:latin typeface="Consolas" panose="020B0609020204030204" pitchFamily="49" charset="0"/>
              </a:rPr>
              <a:t>(mu, sigma, </a:t>
            </a:r>
            <a:r>
              <a:rPr kumimoji="0" lang="en-US" altLang="en-US" sz="2400" b="0" i="0" u="none" strike="noStrike" cap="none" normalizeH="0" baseline="0" dirty="0" err="1">
                <a:ln>
                  <a:noFill/>
                </a:ln>
                <a:solidFill>
                  <a:srgbClr val="4183C4"/>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3.83 4.52 5.12 3.23 3.59</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13.55 3.8 8.16 12.31 8.39</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-15.872 -13.3 12.141 0.469 14.794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257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B1B1-C7C1-4C47-995A-4DFD58C19590}"/>
              </a:ext>
            </a:extLst>
          </p:cNvPr>
          <p:cNvSpPr>
            <a:spLocks noGrp="1"/>
          </p:cNvSpPr>
          <p:nvPr>
            <p:ph type="title"/>
          </p:nvPr>
        </p:nvSpPr>
        <p:spPr/>
        <p:txBody>
          <a:bodyPr/>
          <a:lstStyle/>
          <a:p>
            <a:r>
              <a:rPr lang="en-US" dirty="0"/>
              <a:t>map2</a:t>
            </a:r>
          </a:p>
        </p:txBody>
      </p:sp>
      <p:pic>
        <p:nvPicPr>
          <p:cNvPr id="34818" name="Picture 2">
            <a:extLst>
              <a:ext uri="{FF2B5EF4-FFF2-40B4-BE49-F238E27FC236}">
                <a16:creationId xmlns:a16="http://schemas.microsoft.com/office/drawing/2014/main" id="{A8CA5901-859E-4AF6-BC32-25BD24D13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971675"/>
            <a:ext cx="77152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64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49EF-D279-490B-80A9-A4DC737A05A1}"/>
              </a:ext>
            </a:extLst>
          </p:cNvPr>
          <p:cNvSpPr>
            <a:spLocks noGrp="1"/>
          </p:cNvSpPr>
          <p:nvPr>
            <p:ph type="title"/>
          </p:nvPr>
        </p:nvSpPr>
        <p:spPr/>
        <p:txBody>
          <a:bodyPr/>
          <a:lstStyle/>
          <a:p>
            <a:r>
              <a:rPr lang="en-US" dirty="0"/>
              <a:t>Map2()</a:t>
            </a:r>
          </a:p>
        </p:txBody>
      </p:sp>
      <p:sp>
        <p:nvSpPr>
          <p:cNvPr id="4" name="Rectangle 1">
            <a:extLst>
              <a:ext uri="{FF2B5EF4-FFF2-40B4-BE49-F238E27FC236}">
                <a16:creationId xmlns:a16="http://schemas.microsoft.com/office/drawing/2014/main" id="{84636701-DF76-4CF3-8AAF-60E5F74EBADE}"/>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map2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y, f, ...)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y[[</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4519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5548-1746-4302-B976-4AD5BC6A30EF}"/>
              </a:ext>
            </a:extLst>
          </p:cNvPr>
          <p:cNvSpPr>
            <a:spLocks noGrp="1"/>
          </p:cNvSpPr>
          <p:nvPr>
            <p:ph type="title"/>
          </p:nvPr>
        </p:nvSpPr>
        <p:spPr/>
        <p:txBody>
          <a:bodyPr/>
          <a:lstStyle/>
          <a:p>
            <a:r>
              <a:rPr lang="en-US" dirty="0" err="1"/>
              <a:t>Pmap</a:t>
            </a:r>
            <a:r>
              <a:rPr lang="en-US" dirty="0"/>
              <a:t>()</a:t>
            </a:r>
          </a:p>
        </p:txBody>
      </p:sp>
      <p:sp>
        <p:nvSpPr>
          <p:cNvPr id="4" name="Rectangle 1">
            <a:extLst>
              <a:ext uri="{FF2B5EF4-FFF2-40B4-BE49-F238E27FC236}">
                <a16:creationId xmlns:a16="http://schemas.microsoft.com/office/drawing/2014/main" id="{A5E993F5-C57A-4DC0-9161-994A4B9668B4}"/>
              </a:ext>
            </a:extLst>
          </p:cNvPr>
          <p:cNvSpPr>
            <a:spLocks noGrp="1" noChangeArrowheads="1"/>
          </p:cNvSpPr>
          <p:nvPr>
            <p:ph idx="1"/>
          </p:nvPr>
        </p:nvSpPr>
        <p:spPr bwMode="auto">
          <a:xfrm>
            <a:off x="1024127" y="2084832"/>
            <a:ext cx="9720071"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n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args1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(n, mu, sigma)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args1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pmap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5.39</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[1:3] 5.41 2.08 9.58</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-23.85 -2.96 -6.56 8.46 -5.21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1293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67AF-6DF9-4776-986F-EF217CBED163}"/>
              </a:ext>
            </a:extLst>
          </p:cNvPr>
          <p:cNvSpPr>
            <a:spLocks noGrp="1"/>
          </p:cNvSpPr>
          <p:nvPr>
            <p:ph type="title"/>
          </p:nvPr>
        </p:nvSpPr>
        <p:spPr/>
        <p:txBody>
          <a:bodyPr/>
          <a:lstStyle/>
          <a:p>
            <a:r>
              <a:rPr lang="en-US" dirty="0" err="1"/>
              <a:t>Pmap</a:t>
            </a:r>
            <a:r>
              <a:rPr lang="en-US" dirty="0"/>
              <a:t>()</a:t>
            </a:r>
          </a:p>
        </p:txBody>
      </p:sp>
      <p:pic>
        <p:nvPicPr>
          <p:cNvPr id="37890" name="Picture 2">
            <a:extLst>
              <a:ext uri="{FF2B5EF4-FFF2-40B4-BE49-F238E27FC236}">
                <a16:creationId xmlns:a16="http://schemas.microsoft.com/office/drawing/2014/main" id="{4BEA4844-08C6-4BB2-87A1-55887ACE3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2084832"/>
            <a:ext cx="81343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51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72EA-10B2-4B50-A94C-C20C1C55A1DD}"/>
              </a:ext>
            </a:extLst>
          </p:cNvPr>
          <p:cNvSpPr>
            <a:spLocks noGrp="1"/>
          </p:cNvSpPr>
          <p:nvPr>
            <p:ph type="title"/>
          </p:nvPr>
        </p:nvSpPr>
        <p:spPr/>
        <p:txBody>
          <a:bodyPr/>
          <a:lstStyle/>
          <a:p>
            <a:r>
              <a:rPr lang="en-US" dirty="0" err="1"/>
              <a:t>Pmap</a:t>
            </a:r>
            <a:r>
              <a:rPr lang="en-US" dirty="0"/>
              <a:t>()</a:t>
            </a:r>
          </a:p>
        </p:txBody>
      </p:sp>
      <p:sp>
        <p:nvSpPr>
          <p:cNvPr id="4" name="Rectangle 1">
            <a:extLst>
              <a:ext uri="{FF2B5EF4-FFF2-40B4-BE49-F238E27FC236}">
                <a16:creationId xmlns:a16="http://schemas.microsoft.com/office/drawing/2014/main" id="{973F4439-177E-41E9-B77B-63DE4DEDAE2E}"/>
              </a:ext>
            </a:extLst>
          </p:cNvPr>
          <p:cNvSpPr>
            <a:spLocks noGrp="1" noChangeArrowheads="1"/>
          </p:cNvSpPr>
          <p:nvPr>
            <p:ph idx="1"/>
          </p:nvPr>
        </p:nvSpPr>
        <p:spPr bwMode="auto">
          <a:xfrm>
            <a:off x="1024127" y="2084832"/>
            <a:ext cx="972007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args2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mean =</a:t>
            </a:r>
            <a:r>
              <a:rPr kumimoji="0" lang="en-US" altLang="en-US" sz="2400" b="0" i="0" u="none" strike="noStrike" cap="none" normalizeH="0" baseline="0" dirty="0">
                <a:ln>
                  <a:noFill/>
                </a:ln>
                <a:solidFill>
                  <a:srgbClr val="4183C4"/>
                </a:solidFill>
                <a:effectLst/>
                <a:latin typeface="Consolas" panose="020B0609020204030204" pitchFamily="49" charset="0"/>
              </a:rPr>
              <a:t> mu, </a:t>
            </a:r>
            <a:r>
              <a:rPr kumimoji="0" lang="en-US" altLang="en-US" sz="2400" b="0" i="0" u="none" strike="noStrike" cap="none" normalizeH="0" baseline="0" dirty="0" err="1">
                <a:ln>
                  <a:noFill/>
                </a:ln>
                <a:solidFill>
                  <a:srgbClr val="902000"/>
                </a:solidFill>
                <a:effectLst/>
                <a:latin typeface="Consolas" panose="020B0609020204030204" pitchFamily="49" charset="0"/>
              </a:rPr>
              <a:t>sd</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sigma,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args2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pmap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38915" name="Picture 3">
            <a:extLst>
              <a:ext uri="{FF2B5EF4-FFF2-40B4-BE49-F238E27FC236}">
                <a16:creationId xmlns:a16="http://schemas.microsoft.com/office/drawing/2014/main" id="{7CB0EF2D-EA61-4922-B10A-9B4B0BDF8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880" y="3584448"/>
            <a:ext cx="9408240" cy="327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742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5E67-440C-4191-807C-F5C59269686E}"/>
              </a:ext>
            </a:extLst>
          </p:cNvPr>
          <p:cNvSpPr>
            <a:spLocks noGrp="1"/>
          </p:cNvSpPr>
          <p:nvPr>
            <p:ph type="title"/>
          </p:nvPr>
        </p:nvSpPr>
        <p:spPr/>
        <p:txBody>
          <a:bodyPr/>
          <a:lstStyle/>
          <a:p>
            <a:r>
              <a:rPr lang="en-US" dirty="0" err="1"/>
              <a:t>Pmap</a:t>
            </a:r>
            <a:r>
              <a:rPr lang="en-US" dirty="0"/>
              <a:t>()</a:t>
            </a:r>
          </a:p>
        </p:txBody>
      </p:sp>
      <p:sp>
        <p:nvSpPr>
          <p:cNvPr id="4" name="Rectangle 1">
            <a:extLst>
              <a:ext uri="{FF2B5EF4-FFF2-40B4-BE49-F238E27FC236}">
                <a16:creationId xmlns:a16="http://schemas.microsoft.com/office/drawing/2014/main" id="{3916C3A6-7A64-42B0-8868-8ADA3704A261}"/>
              </a:ext>
            </a:extLst>
          </p:cNvPr>
          <p:cNvSpPr>
            <a:spLocks noGrp="1" noChangeArrowheads="1"/>
          </p:cNvSpPr>
          <p:nvPr>
            <p:ph idx="1"/>
          </p:nvPr>
        </p:nvSpPr>
        <p:spPr bwMode="auto">
          <a:xfrm>
            <a:off x="1024128" y="1933575"/>
            <a:ext cx="5148845" cy="49244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params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tribble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mean,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sd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n,</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5</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5</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5</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params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pmap</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rnorm</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 6.02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 8.68 18.29 6.13</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[[3]]</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 -12.24 -5.76 -8.93 -4.22 8.80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72C94D0A-04D9-4B12-9D64-8B439FA9F3E7}"/>
              </a:ext>
            </a:extLst>
          </p:cNvPr>
          <p:cNvGrpSpPr/>
          <p:nvPr/>
        </p:nvGrpSpPr>
        <p:grpSpPr>
          <a:xfrm>
            <a:off x="1688123" y="1160582"/>
            <a:ext cx="1500555" cy="1107833"/>
            <a:chOff x="1688123" y="1160582"/>
            <a:chExt cx="1500555" cy="1107833"/>
          </a:xfrm>
        </p:grpSpPr>
        <p:cxnSp>
          <p:nvCxnSpPr>
            <p:cNvPr id="6" name="Straight Arrow Connector 5">
              <a:extLst>
                <a:ext uri="{FF2B5EF4-FFF2-40B4-BE49-F238E27FC236}">
                  <a16:creationId xmlns:a16="http://schemas.microsoft.com/office/drawing/2014/main" id="{D47DF327-8065-440D-8762-E460BACDAEA8}"/>
                </a:ext>
              </a:extLst>
            </p:cNvPr>
            <p:cNvCxnSpPr/>
            <p:nvPr/>
          </p:nvCxnSpPr>
          <p:spPr>
            <a:xfrm>
              <a:off x="1688123" y="1160584"/>
              <a:ext cx="0" cy="1107831"/>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F1651C0-311D-4046-B368-E4126D05BE98}"/>
                </a:ext>
              </a:extLst>
            </p:cNvPr>
            <p:cNvCxnSpPr/>
            <p:nvPr/>
          </p:nvCxnSpPr>
          <p:spPr>
            <a:xfrm>
              <a:off x="2526323" y="1160582"/>
              <a:ext cx="0" cy="1107831"/>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5E7D57-EBC3-4992-888C-55D1B4E68D82}"/>
                </a:ext>
              </a:extLst>
            </p:cNvPr>
            <p:cNvCxnSpPr/>
            <p:nvPr/>
          </p:nvCxnSpPr>
          <p:spPr>
            <a:xfrm>
              <a:off x="3188678" y="1160583"/>
              <a:ext cx="0" cy="1107831"/>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9ABF2E1-7C8A-40F1-9975-F1F972338885}"/>
              </a:ext>
            </a:extLst>
          </p:cNvPr>
          <p:cNvGrpSpPr/>
          <p:nvPr/>
        </p:nvGrpSpPr>
        <p:grpSpPr>
          <a:xfrm rot="5400000">
            <a:off x="3831546" y="2518996"/>
            <a:ext cx="641840" cy="1107832"/>
            <a:chOff x="2342742" y="1160584"/>
            <a:chExt cx="641840" cy="1107832"/>
          </a:xfrm>
        </p:grpSpPr>
        <p:cxnSp>
          <p:nvCxnSpPr>
            <p:cNvPr id="11" name="Straight Arrow Connector 10">
              <a:extLst>
                <a:ext uri="{FF2B5EF4-FFF2-40B4-BE49-F238E27FC236}">
                  <a16:creationId xmlns:a16="http://schemas.microsoft.com/office/drawing/2014/main" id="{791919F7-3F1E-431E-9551-075F32F291C6}"/>
                </a:ext>
              </a:extLst>
            </p:cNvPr>
            <p:cNvCxnSpPr/>
            <p:nvPr/>
          </p:nvCxnSpPr>
          <p:spPr>
            <a:xfrm>
              <a:off x="2342742" y="1160584"/>
              <a:ext cx="0" cy="1107831"/>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A47B78-5DD0-42CE-B590-2DC65DD58921}"/>
                </a:ext>
              </a:extLst>
            </p:cNvPr>
            <p:cNvCxnSpPr/>
            <p:nvPr/>
          </p:nvCxnSpPr>
          <p:spPr>
            <a:xfrm>
              <a:off x="2645022" y="1160585"/>
              <a:ext cx="0" cy="1107831"/>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FC8F90-5292-4961-B2D5-8B7980F525B7}"/>
                </a:ext>
              </a:extLst>
            </p:cNvPr>
            <p:cNvCxnSpPr/>
            <p:nvPr/>
          </p:nvCxnSpPr>
          <p:spPr>
            <a:xfrm>
              <a:off x="2984582" y="1160585"/>
              <a:ext cx="0" cy="1107831"/>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49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AFC3-5D05-42EA-83E0-EB3053817C30}"/>
              </a:ext>
            </a:extLst>
          </p:cNvPr>
          <p:cNvSpPr>
            <a:spLocks noGrp="1"/>
          </p:cNvSpPr>
          <p:nvPr>
            <p:ph type="title"/>
          </p:nvPr>
        </p:nvSpPr>
        <p:spPr/>
        <p:txBody>
          <a:bodyPr/>
          <a:lstStyle/>
          <a:p>
            <a:r>
              <a:rPr lang="en-US" dirty="0"/>
              <a:t>Invoking different functions</a:t>
            </a:r>
          </a:p>
        </p:txBody>
      </p:sp>
      <p:sp>
        <p:nvSpPr>
          <p:cNvPr id="4" name="Rectangle 1">
            <a:extLst>
              <a:ext uri="{FF2B5EF4-FFF2-40B4-BE49-F238E27FC236}">
                <a16:creationId xmlns:a16="http://schemas.microsoft.com/office/drawing/2014/main" id="{9200BD1B-DEB6-4515-91F0-93F3798283DE}"/>
              </a:ext>
            </a:extLst>
          </p:cNvPr>
          <p:cNvSpPr>
            <a:spLocks noGrp="1" noChangeArrowheads="1"/>
          </p:cNvSpPr>
          <p:nvPr>
            <p:ph idx="1"/>
          </p:nvPr>
        </p:nvSpPr>
        <p:spPr bwMode="auto">
          <a:xfrm>
            <a:off x="1024128" y="2084832"/>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runif</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rnorm</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rpois</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param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min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max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sd</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lambda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206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5447-1E89-433A-9DAE-2FF0EBFF3147}"/>
              </a:ext>
            </a:extLst>
          </p:cNvPr>
          <p:cNvSpPr>
            <a:spLocks noGrp="1"/>
          </p:cNvSpPr>
          <p:nvPr>
            <p:ph type="title"/>
          </p:nvPr>
        </p:nvSpPr>
        <p:spPr/>
        <p:txBody>
          <a:bodyPr/>
          <a:lstStyle/>
          <a:p>
            <a:r>
              <a:rPr lang="en-US" dirty="0"/>
              <a:t>For loop variations</a:t>
            </a:r>
          </a:p>
        </p:txBody>
      </p:sp>
      <p:sp>
        <p:nvSpPr>
          <p:cNvPr id="3" name="Content Placeholder 2">
            <a:extLst>
              <a:ext uri="{FF2B5EF4-FFF2-40B4-BE49-F238E27FC236}">
                <a16:creationId xmlns:a16="http://schemas.microsoft.com/office/drawing/2014/main" id="{79E74418-84BB-45A2-B5A5-55B39F39FF0A}"/>
              </a:ext>
            </a:extLst>
          </p:cNvPr>
          <p:cNvSpPr>
            <a:spLocks noGrp="1"/>
          </p:cNvSpPr>
          <p:nvPr>
            <p:ph idx="1"/>
          </p:nvPr>
        </p:nvSpPr>
        <p:spPr/>
        <p:txBody>
          <a:bodyPr>
            <a:normAutofit/>
          </a:bodyPr>
          <a:lstStyle/>
          <a:p>
            <a:pPr marL="406400" indent="-406400">
              <a:buFont typeface="+mj-lt"/>
              <a:buAutoNum type="arabicPeriod"/>
            </a:pPr>
            <a:r>
              <a:rPr lang="en-US" sz="2400" dirty="0"/>
              <a:t>Modifying an existing object, instead of creating a new object.</a:t>
            </a:r>
          </a:p>
          <a:p>
            <a:pPr marL="406400" indent="-406400">
              <a:buFont typeface="+mj-lt"/>
              <a:buAutoNum type="arabicPeriod"/>
            </a:pPr>
            <a:r>
              <a:rPr lang="en-US" sz="2400" dirty="0"/>
              <a:t>Looping over names or values, instead of indices.</a:t>
            </a:r>
          </a:p>
          <a:p>
            <a:pPr marL="406400" indent="-406400">
              <a:buFont typeface="+mj-lt"/>
              <a:buAutoNum type="arabicPeriod"/>
            </a:pPr>
            <a:r>
              <a:rPr lang="en-US" sz="2400" dirty="0"/>
              <a:t>Handling outputs of unknown length.</a:t>
            </a:r>
          </a:p>
          <a:p>
            <a:pPr marL="406400" indent="-406400">
              <a:buFont typeface="+mj-lt"/>
              <a:buAutoNum type="arabicPeriod"/>
            </a:pPr>
            <a:r>
              <a:rPr lang="en-US" sz="2400" dirty="0"/>
              <a:t>Handling sequences of unknown length.</a:t>
            </a:r>
          </a:p>
          <a:p>
            <a:pPr marL="406400" indent="-406400"/>
            <a:endParaRPr lang="en-US" sz="2400" dirty="0"/>
          </a:p>
        </p:txBody>
      </p:sp>
    </p:spTree>
    <p:extLst>
      <p:ext uri="{BB962C8B-B14F-4D97-AF65-F5344CB8AC3E}">
        <p14:creationId xmlns:p14="http://schemas.microsoft.com/office/powerpoint/2010/main" val="829047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FEC8-233F-4AB8-90CD-A11C6B6E1B3F}"/>
              </a:ext>
            </a:extLst>
          </p:cNvPr>
          <p:cNvSpPr>
            <a:spLocks noGrp="1"/>
          </p:cNvSpPr>
          <p:nvPr>
            <p:ph type="title"/>
          </p:nvPr>
        </p:nvSpPr>
        <p:spPr/>
        <p:txBody>
          <a:bodyPr/>
          <a:lstStyle/>
          <a:p>
            <a:r>
              <a:rPr lang="en-US" dirty="0" err="1"/>
              <a:t>Invoke_map</a:t>
            </a:r>
            <a:r>
              <a:rPr lang="en-US" dirty="0"/>
              <a:t>()</a:t>
            </a:r>
          </a:p>
        </p:txBody>
      </p:sp>
      <p:sp>
        <p:nvSpPr>
          <p:cNvPr id="4" name="Rectangle 1">
            <a:extLst>
              <a:ext uri="{FF2B5EF4-FFF2-40B4-BE49-F238E27FC236}">
                <a16:creationId xmlns:a16="http://schemas.microsoft.com/office/drawing/2014/main" id="{930CD95F-7C59-4D19-B66B-B7C0ED3F12B0}"/>
              </a:ext>
            </a:extLst>
          </p:cNvPr>
          <p:cNvSpPr>
            <a:spLocks noGrp="1" noChangeArrowheads="1"/>
          </p:cNvSpPr>
          <p:nvPr>
            <p:ph idx="1"/>
          </p:nvPr>
        </p:nvSpPr>
        <p:spPr bwMode="auto">
          <a:xfrm>
            <a:off x="1024128" y="1770301"/>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invoke_map</a:t>
            </a:r>
            <a:r>
              <a:rPr kumimoji="0" lang="en-US" altLang="en-US" sz="2400" b="0" i="0" u="none" strike="noStrike" cap="none" normalizeH="0" baseline="0" dirty="0">
                <a:ln>
                  <a:noFill/>
                </a:ln>
                <a:solidFill>
                  <a:srgbClr val="4183C4"/>
                </a:solidFill>
                <a:effectLst/>
                <a:latin typeface="Consolas" panose="020B0609020204030204" pitchFamily="49" charset="0"/>
              </a:rPr>
              <a:t>(f, param,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0.479 0.439 -0.471 0.348 -0.581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 2.48 3.9 7.54 -9.12 3.94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int [1:5] 6 11 5 8 9</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1987" name="Picture 3">
            <a:extLst>
              <a:ext uri="{FF2B5EF4-FFF2-40B4-BE49-F238E27FC236}">
                <a16:creationId xmlns:a16="http://schemas.microsoft.com/office/drawing/2014/main" id="{2B19D441-04D9-4F99-A405-C1A61DCF4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522" y="3616960"/>
            <a:ext cx="6774956" cy="32410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7420E99-20BC-46D7-B6F1-FEC76D75DAF3}"/>
              </a:ext>
            </a:extLst>
          </p:cNvPr>
          <p:cNvSpPr/>
          <p:nvPr/>
        </p:nvSpPr>
        <p:spPr>
          <a:xfrm>
            <a:off x="2708522" y="1770301"/>
            <a:ext cx="441078" cy="46489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36B84-49A9-40EB-B972-4D5BB6BBBFF0}"/>
              </a:ext>
            </a:extLst>
          </p:cNvPr>
          <p:cNvSpPr/>
          <p:nvPr/>
        </p:nvSpPr>
        <p:spPr>
          <a:xfrm>
            <a:off x="2650542" y="3616960"/>
            <a:ext cx="1474417" cy="324104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D6BA5A-9F3E-4030-BD5C-F0CBB1FA4DD9}"/>
              </a:ext>
            </a:extLst>
          </p:cNvPr>
          <p:cNvSpPr/>
          <p:nvPr/>
        </p:nvSpPr>
        <p:spPr>
          <a:xfrm>
            <a:off x="3251200" y="1770300"/>
            <a:ext cx="1076960" cy="46489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442A59-25C8-4BF0-8FEC-BD20D63A4FDF}"/>
              </a:ext>
            </a:extLst>
          </p:cNvPr>
          <p:cNvSpPr/>
          <p:nvPr/>
        </p:nvSpPr>
        <p:spPr>
          <a:xfrm>
            <a:off x="4124959" y="3616959"/>
            <a:ext cx="1626414" cy="324104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8F0032-9538-4422-A3B7-33C6555DD644}"/>
              </a:ext>
            </a:extLst>
          </p:cNvPr>
          <p:cNvSpPr/>
          <p:nvPr/>
        </p:nvSpPr>
        <p:spPr>
          <a:xfrm>
            <a:off x="4429760" y="1770300"/>
            <a:ext cx="1076960" cy="46489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813F61-EC9A-4C7B-AB9D-F51DF28C030A}"/>
              </a:ext>
            </a:extLst>
          </p:cNvPr>
          <p:cNvSpPr/>
          <p:nvPr/>
        </p:nvSpPr>
        <p:spPr>
          <a:xfrm>
            <a:off x="5751372" y="3616960"/>
            <a:ext cx="3790085" cy="324104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05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9C0-9ED0-42CE-A82E-013BF24D6093}"/>
              </a:ext>
            </a:extLst>
          </p:cNvPr>
          <p:cNvSpPr>
            <a:spLocks noGrp="1"/>
          </p:cNvSpPr>
          <p:nvPr>
            <p:ph type="title"/>
          </p:nvPr>
        </p:nvSpPr>
        <p:spPr/>
        <p:txBody>
          <a:bodyPr/>
          <a:lstStyle/>
          <a:p>
            <a:r>
              <a:rPr lang="en-US" dirty="0"/>
              <a:t>Invoking different functions</a:t>
            </a:r>
          </a:p>
        </p:txBody>
      </p:sp>
      <p:sp>
        <p:nvSpPr>
          <p:cNvPr id="4" name="Rectangle 1">
            <a:extLst>
              <a:ext uri="{FF2B5EF4-FFF2-40B4-BE49-F238E27FC236}">
                <a16:creationId xmlns:a16="http://schemas.microsoft.com/office/drawing/2014/main" id="{62E63CE0-90DC-4A66-B62C-B5CC1A635FEC}"/>
              </a:ext>
            </a:extLst>
          </p:cNvPr>
          <p:cNvSpPr>
            <a:spLocks noGrp="1" noChangeArrowheads="1"/>
          </p:cNvSpPr>
          <p:nvPr>
            <p:ph idx="1"/>
          </p:nvPr>
        </p:nvSpPr>
        <p:spPr bwMode="auto">
          <a:xfrm>
            <a:off x="1024128" y="2084832"/>
            <a:ext cx="9720072"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sim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tribble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f,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params,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runif</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min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max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rnorm</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sd</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rpois</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lambda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sim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mutate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sim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invoke_map</a:t>
            </a:r>
            <a:r>
              <a:rPr kumimoji="0" lang="en-US" altLang="en-US" sz="2400" b="0" i="0" u="none" strike="noStrike" cap="none" normalizeH="0" baseline="0" dirty="0">
                <a:ln>
                  <a:noFill/>
                </a:ln>
                <a:solidFill>
                  <a:srgbClr val="4183C4"/>
                </a:solidFill>
                <a:effectLst/>
                <a:latin typeface="Consolas" panose="020B0609020204030204" pitchFamily="49" charset="0"/>
              </a:rPr>
              <a:t>(f, params,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404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C965-FD02-4BA9-8B67-66EE90C0A54B}"/>
              </a:ext>
            </a:extLst>
          </p:cNvPr>
          <p:cNvSpPr>
            <a:spLocks noGrp="1"/>
          </p:cNvSpPr>
          <p:nvPr>
            <p:ph type="title"/>
          </p:nvPr>
        </p:nvSpPr>
        <p:spPr/>
        <p:txBody>
          <a:bodyPr/>
          <a:lstStyle/>
          <a:p>
            <a:r>
              <a:rPr lang="en-US" dirty="0"/>
              <a:t>Walk</a:t>
            </a:r>
          </a:p>
        </p:txBody>
      </p:sp>
      <p:sp>
        <p:nvSpPr>
          <p:cNvPr id="4" name="Rectangle 1">
            <a:extLst>
              <a:ext uri="{FF2B5EF4-FFF2-40B4-BE49-F238E27FC236}">
                <a16:creationId xmlns:a16="http://schemas.microsoft.com/office/drawing/2014/main" id="{65B43ABF-B943-4059-8EAC-1F32A4DEBDD6}"/>
              </a:ext>
            </a:extLst>
          </p:cNvPr>
          <p:cNvSpPr>
            <a:spLocks noGrp="1" noChangeArrowheads="1"/>
          </p:cNvSpPr>
          <p:nvPr>
            <p:ph idx="1"/>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  walk</a:t>
            </a:r>
            <a:r>
              <a:rPr kumimoji="0" lang="en-US" altLang="en-US" sz="2400" b="0" i="0" u="none" strike="noStrike" cap="none" normalizeH="0" baseline="0" dirty="0">
                <a:ln>
                  <a:noFill/>
                </a:ln>
                <a:solidFill>
                  <a:srgbClr val="4183C4"/>
                </a:solidFill>
                <a:effectLst/>
                <a:latin typeface="Consolas" panose="020B0609020204030204" pitchFamily="49" charset="0"/>
              </a:rPr>
              <a:t>(print)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623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D73A-C661-45EF-9AA5-33DF0E3A3FA1}"/>
              </a:ext>
            </a:extLst>
          </p:cNvPr>
          <p:cNvSpPr>
            <a:spLocks noGrp="1"/>
          </p:cNvSpPr>
          <p:nvPr>
            <p:ph type="title"/>
          </p:nvPr>
        </p:nvSpPr>
        <p:spPr/>
        <p:txBody>
          <a:bodyPr/>
          <a:lstStyle/>
          <a:p>
            <a:r>
              <a:rPr lang="en-US" dirty="0" err="1"/>
              <a:t>Pwalk</a:t>
            </a:r>
            <a:r>
              <a:rPr lang="en-US" dirty="0"/>
              <a:t>()</a:t>
            </a:r>
          </a:p>
        </p:txBody>
      </p:sp>
      <p:sp>
        <p:nvSpPr>
          <p:cNvPr id="4" name="Rectangle 1">
            <a:extLst>
              <a:ext uri="{FF2B5EF4-FFF2-40B4-BE49-F238E27FC236}">
                <a16:creationId xmlns:a16="http://schemas.microsoft.com/office/drawing/2014/main" id="{A66F3BF0-13B8-4A76-9971-C8B81E71EA64}"/>
              </a:ext>
            </a:extLst>
          </p:cNvPr>
          <p:cNvSpPr>
            <a:spLocks noGrp="1" noChangeArrowheads="1"/>
          </p:cNvSpPr>
          <p:nvPr>
            <p:ph idx="1"/>
          </p:nvPr>
        </p:nvSpPr>
        <p:spPr bwMode="auto">
          <a:xfrm>
            <a:off x="1024128" y="2187846"/>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library</a:t>
            </a:r>
            <a:r>
              <a:rPr kumimoji="0" lang="en-US" altLang="en-US" sz="2400" b="0" i="0" u="none" strike="noStrike" cap="none" normalizeH="0" baseline="0" dirty="0">
                <a:ln>
                  <a:noFill/>
                </a:ln>
                <a:solidFill>
                  <a:srgbClr val="4183C4"/>
                </a:solidFill>
                <a:effectLst/>
                <a:latin typeface="Consolas" panose="020B0609020204030204" pitchFamily="49" charset="0"/>
              </a:rPr>
              <a:t>(ggplot2)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plots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split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cyl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err="1">
                <a:ln>
                  <a:noFill/>
                </a:ln>
                <a:solidFill>
                  <a:srgbClr val="4183C4"/>
                </a:solidFill>
                <a:effectLst/>
                <a:latin typeface="Consolas" panose="020B0609020204030204" pitchFamily="49" charset="0"/>
              </a:rPr>
              <a:t>wt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paths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stringr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names</a:t>
            </a:r>
            <a:r>
              <a:rPr kumimoji="0" lang="en-US" altLang="en-US" sz="2400" b="0" i="0" u="none" strike="noStrike" cap="none" normalizeH="0" baseline="0" dirty="0">
                <a:ln>
                  <a:noFill/>
                </a:ln>
                <a:solidFill>
                  <a:srgbClr val="4183C4"/>
                </a:solidFill>
                <a:effectLst/>
                <a:latin typeface="Consolas" panose="020B0609020204030204" pitchFamily="49" charset="0"/>
              </a:rPr>
              <a:t>(plots), </a:t>
            </a:r>
            <a:r>
              <a:rPr kumimoji="0" lang="en-US" altLang="en-US" sz="2400" b="0" i="0" u="none" strike="noStrike" cap="none" normalizeH="0" baseline="0" dirty="0">
                <a:ln>
                  <a:noFill/>
                </a:ln>
                <a:solidFill>
                  <a:srgbClr val="4070A0"/>
                </a:solidFill>
                <a:effectLst/>
                <a:latin typeface="Consolas" panose="020B0609020204030204" pitchFamily="49" charset="0"/>
              </a:rPr>
              <a:t>".pdf"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pwalk</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(paths, plots), </a:t>
            </a:r>
            <a:r>
              <a:rPr kumimoji="0" lang="en-US" altLang="en-US" sz="2400" b="0" i="0" u="none" strike="noStrike" cap="none" normalizeH="0" baseline="0" dirty="0" err="1">
                <a:ln>
                  <a:noFill/>
                </a:ln>
                <a:solidFill>
                  <a:srgbClr val="4183C4"/>
                </a:solidFill>
                <a:effectLst/>
                <a:latin typeface="Consolas" panose="020B0609020204030204" pitchFamily="49" charset="0"/>
              </a:rPr>
              <a:t>ggsave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path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tempdir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657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159E-A7F1-48EF-AF8E-D8202A99A0B5}"/>
              </a:ext>
            </a:extLst>
          </p:cNvPr>
          <p:cNvSpPr>
            <a:spLocks noGrp="1"/>
          </p:cNvSpPr>
          <p:nvPr>
            <p:ph type="title"/>
          </p:nvPr>
        </p:nvSpPr>
        <p:spPr/>
        <p:txBody>
          <a:bodyPr/>
          <a:lstStyle/>
          <a:p>
            <a:r>
              <a:rPr lang="en-US" dirty="0"/>
              <a:t>Other patterns of for loops</a:t>
            </a:r>
          </a:p>
        </p:txBody>
      </p:sp>
    </p:spTree>
    <p:extLst>
      <p:ext uri="{BB962C8B-B14F-4D97-AF65-F5344CB8AC3E}">
        <p14:creationId xmlns:p14="http://schemas.microsoft.com/office/powerpoint/2010/main" val="2181916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14B5-8902-4B17-8678-93FD4EAD31ED}"/>
              </a:ext>
            </a:extLst>
          </p:cNvPr>
          <p:cNvSpPr>
            <a:spLocks noGrp="1"/>
          </p:cNvSpPr>
          <p:nvPr>
            <p:ph type="title"/>
          </p:nvPr>
        </p:nvSpPr>
        <p:spPr/>
        <p:txBody>
          <a:bodyPr/>
          <a:lstStyle/>
          <a:p>
            <a:r>
              <a:rPr lang="en-US" dirty="0"/>
              <a:t>Predicate functions</a:t>
            </a:r>
          </a:p>
        </p:txBody>
      </p:sp>
      <p:sp>
        <p:nvSpPr>
          <p:cNvPr id="4" name="Rectangle 1">
            <a:extLst>
              <a:ext uri="{FF2B5EF4-FFF2-40B4-BE49-F238E27FC236}">
                <a16:creationId xmlns:a16="http://schemas.microsoft.com/office/drawing/2014/main" id="{B3683254-CA21-4213-8E08-7B150E90560D}"/>
              </a:ext>
            </a:extLst>
          </p:cNvPr>
          <p:cNvSpPr>
            <a:spLocks noGrp="1" noChangeArrowheads="1"/>
          </p:cNvSpPr>
          <p:nvPr>
            <p:ph idx="1"/>
          </p:nvPr>
        </p:nvSpPr>
        <p:spPr bwMode="auto">
          <a:xfrm>
            <a:off x="743272" y="1902797"/>
            <a:ext cx="10417917"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iris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keep</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is.factor</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str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a:t>
            </a:r>
            <a:r>
              <a:rPr kumimoji="0" lang="en-US" altLang="en-US" b="0" i="1" u="none" strike="noStrike" cap="none" normalizeH="0" baseline="0" dirty="0" err="1">
                <a:ln>
                  <a:noFill/>
                </a:ln>
                <a:solidFill>
                  <a:srgbClr val="60A0B0"/>
                </a:solidFill>
                <a:effectLst/>
                <a:latin typeface="Consolas" panose="020B0609020204030204" pitchFamily="49" charset="0"/>
              </a:rPr>
              <a:t>data.frame</a:t>
            </a:r>
            <a:r>
              <a:rPr kumimoji="0" lang="en-US" altLang="en-US" b="0" i="1" u="none" strike="noStrike" cap="none" normalizeH="0" baseline="0" dirty="0">
                <a:ln>
                  <a:noFill/>
                </a:ln>
                <a:solidFill>
                  <a:srgbClr val="60A0B0"/>
                </a:solidFill>
                <a:effectLst/>
                <a:latin typeface="Consolas" panose="020B0609020204030204" pitchFamily="49" charset="0"/>
              </a:rPr>
              <a:t>': 150 obs. of 1 variable: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Species: Factor w/ 3 levels "</a:t>
            </a:r>
            <a:r>
              <a:rPr kumimoji="0" lang="en-US" altLang="en-US" b="0" i="1" u="none" strike="noStrike" cap="none" normalizeH="0" baseline="0" dirty="0" err="1">
                <a:ln>
                  <a:noFill/>
                </a:ln>
                <a:solidFill>
                  <a:srgbClr val="60A0B0"/>
                </a:solidFill>
                <a:effectLst/>
                <a:latin typeface="Consolas" panose="020B0609020204030204" pitchFamily="49" charset="0"/>
              </a:rPr>
              <a:t>setosa</a:t>
            </a:r>
            <a:r>
              <a:rPr kumimoji="0" lang="en-US" altLang="en-US" b="0" i="1" u="none" strike="noStrike" cap="none" normalizeH="0" baseline="0" dirty="0">
                <a:ln>
                  <a:noFill/>
                </a:ln>
                <a:solidFill>
                  <a:srgbClr val="60A0B0"/>
                </a:solidFill>
                <a:effectLst/>
                <a:latin typeface="Consolas" panose="020B0609020204030204" pitchFamily="49" charset="0"/>
              </a:rPr>
              <a:t>","versicolor",..: 1 1 1 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60A0B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iris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discard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is.factor</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str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a:t>
            </a:r>
            <a:r>
              <a:rPr kumimoji="0" lang="en-US" altLang="en-US" b="0" i="1" u="none" strike="noStrike" cap="none" normalizeH="0" baseline="0" dirty="0" err="1">
                <a:ln>
                  <a:noFill/>
                </a:ln>
                <a:solidFill>
                  <a:srgbClr val="60A0B0"/>
                </a:solidFill>
                <a:effectLst/>
                <a:latin typeface="Consolas" panose="020B0609020204030204" pitchFamily="49" charset="0"/>
              </a:rPr>
              <a:t>data.frame</a:t>
            </a:r>
            <a:r>
              <a:rPr kumimoji="0" lang="en-US" altLang="en-US" b="0" i="1" u="none" strike="noStrike" cap="none" normalizeH="0" baseline="0" dirty="0">
                <a:ln>
                  <a:noFill/>
                </a:ln>
                <a:solidFill>
                  <a:srgbClr val="60A0B0"/>
                </a:solidFill>
                <a:effectLst/>
                <a:latin typeface="Consolas" panose="020B0609020204030204" pitchFamily="49" charset="0"/>
              </a:rPr>
              <a:t>': 150 obs. of 4 variables: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t>
            </a:r>
            <a:r>
              <a:rPr kumimoji="0" lang="en-US" altLang="en-US" b="0" i="1" u="none" strike="noStrike" cap="none" normalizeH="0" baseline="0" dirty="0" err="1">
                <a:ln>
                  <a:noFill/>
                </a:ln>
                <a:solidFill>
                  <a:srgbClr val="60A0B0"/>
                </a:solidFill>
                <a:effectLst/>
                <a:latin typeface="Consolas" panose="020B0609020204030204" pitchFamily="49" charset="0"/>
              </a:rPr>
              <a:t>Sepal.Length</a:t>
            </a:r>
            <a:r>
              <a:rPr kumimoji="0" lang="en-US" altLang="en-US" b="0" i="1" u="none" strike="noStrike" cap="none" normalizeH="0" baseline="0" dirty="0">
                <a:ln>
                  <a:noFill/>
                </a:ln>
                <a:solidFill>
                  <a:srgbClr val="60A0B0"/>
                </a:solidFill>
                <a:effectLst/>
                <a:latin typeface="Consolas" panose="020B0609020204030204" pitchFamily="49" charset="0"/>
              </a:rPr>
              <a:t>: num 5.1 4.9 4.7 4.6 5 5.4 4.6 5 4.4 4.9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t>
            </a:r>
            <a:r>
              <a:rPr kumimoji="0" lang="en-US" altLang="en-US" b="0" i="1" u="none" strike="noStrike" cap="none" normalizeH="0" baseline="0" dirty="0" err="1">
                <a:ln>
                  <a:noFill/>
                </a:ln>
                <a:solidFill>
                  <a:srgbClr val="60A0B0"/>
                </a:solidFill>
                <a:effectLst/>
                <a:latin typeface="Consolas" panose="020B0609020204030204" pitchFamily="49" charset="0"/>
              </a:rPr>
              <a:t>Sepal.Width</a:t>
            </a:r>
            <a:r>
              <a:rPr kumimoji="0" lang="en-US" altLang="en-US" b="0" i="1" u="none" strike="noStrike" cap="none" normalizeH="0" baseline="0" dirty="0">
                <a:ln>
                  <a:noFill/>
                </a:ln>
                <a:solidFill>
                  <a:srgbClr val="60A0B0"/>
                </a:solidFill>
                <a:effectLst/>
                <a:latin typeface="Consolas" panose="020B0609020204030204" pitchFamily="49" charset="0"/>
              </a:rPr>
              <a:t> : num 3.5 3 3.2 3.1 3.6 3.9 3.4 3.4 2.9 3.1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t>
            </a:r>
            <a:r>
              <a:rPr kumimoji="0" lang="en-US" altLang="en-US" b="0" i="1" u="none" strike="noStrike" cap="none" normalizeH="0" baseline="0" dirty="0" err="1">
                <a:ln>
                  <a:noFill/>
                </a:ln>
                <a:solidFill>
                  <a:srgbClr val="60A0B0"/>
                </a:solidFill>
                <a:effectLst/>
                <a:latin typeface="Consolas" panose="020B0609020204030204" pitchFamily="49" charset="0"/>
              </a:rPr>
              <a:t>Petal.Length</a:t>
            </a:r>
            <a:r>
              <a:rPr kumimoji="0" lang="en-US" altLang="en-US" b="0" i="1" u="none" strike="noStrike" cap="none" normalizeH="0" baseline="0" dirty="0">
                <a:ln>
                  <a:noFill/>
                </a:ln>
                <a:solidFill>
                  <a:srgbClr val="60A0B0"/>
                </a:solidFill>
                <a:effectLst/>
                <a:latin typeface="Consolas" panose="020B0609020204030204" pitchFamily="49" charset="0"/>
              </a:rPr>
              <a:t>: num 1.4 1.4 1.3 1.5 1.4 1.7 1.4 1.5 1.4 1.5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t>
            </a:r>
            <a:r>
              <a:rPr kumimoji="0" lang="en-US" altLang="en-US" b="0" i="1" u="none" strike="noStrike" cap="none" normalizeH="0" baseline="0" dirty="0" err="1">
                <a:ln>
                  <a:noFill/>
                </a:ln>
                <a:solidFill>
                  <a:srgbClr val="60A0B0"/>
                </a:solidFill>
                <a:effectLst/>
                <a:latin typeface="Consolas" panose="020B0609020204030204" pitchFamily="49" charset="0"/>
              </a:rPr>
              <a:t>Petal.Width</a:t>
            </a:r>
            <a:r>
              <a:rPr kumimoji="0" lang="en-US" altLang="en-US" b="0" i="1" u="none" strike="noStrike" cap="none" normalizeH="0" baseline="0" dirty="0">
                <a:ln>
                  <a:noFill/>
                </a:ln>
                <a:solidFill>
                  <a:srgbClr val="60A0B0"/>
                </a:solidFill>
                <a:effectLst/>
                <a:latin typeface="Consolas" panose="020B0609020204030204" pitchFamily="49" charset="0"/>
              </a:rPr>
              <a:t> : num 0.2 0.2 0.2 0.2 0.2 0.4 0.3 0.2 0.2 0.1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1807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22-8F27-44F8-9408-14C70FC8C704}"/>
              </a:ext>
            </a:extLst>
          </p:cNvPr>
          <p:cNvSpPr>
            <a:spLocks noGrp="1"/>
          </p:cNvSpPr>
          <p:nvPr>
            <p:ph type="title"/>
          </p:nvPr>
        </p:nvSpPr>
        <p:spPr/>
        <p:txBody>
          <a:bodyPr/>
          <a:lstStyle/>
          <a:p>
            <a:r>
              <a:rPr lang="en-US" dirty="0"/>
              <a:t>Some() and every()</a:t>
            </a:r>
          </a:p>
        </p:txBody>
      </p:sp>
      <p:sp>
        <p:nvSpPr>
          <p:cNvPr id="4" name="Rectangle 1">
            <a:extLst>
              <a:ext uri="{FF2B5EF4-FFF2-40B4-BE49-F238E27FC236}">
                <a16:creationId xmlns:a16="http://schemas.microsoft.com/office/drawing/2014/main" id="{53966153-C0C4-4902-996E-4A6A1650C18C}"/>
              </a:ext>
            </a:extLst>
          </p:cNvPr>
          <p:cNvSpPr>
            <a:spLocks noGrp="1" noChangeArrowheads="1"/>
          </p:cNvSpPr>
          <p:nvPr>
            <p:ph idx="1"/>
          </p:nvPr>
        </p:nvSpPr>
        <p:spPr bwMode="auto">
          <a:xfrm>
            <a:off x="1024128" y="2084832"/>
            <a:ext cx="9720072"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letters,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some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is_character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every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is_vector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0064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8D96-C52E-467C-BC6B-F31108FC6A61}"/>
              </a:ext>
            </a:extLst>
          </p:cNvPr>
          <p:cNvSpPr>
            <a:spLocks noGrp="1"/>
          </p:cNvSpPr>
          <p:nvPr>
            <p:ph type="title"/>
          </p:nvPr>
        </p:nvSpPr>
        <p:spPr/>
        <p:txBody>
          <a:bodyPr/>
          <a:lstStyle/>
          <a:p>
            <a:r>
              <a:rPr lang="en-US" dirty="0"/>
              <a:t>Detect()</a:t>
            </a:r>
          </a:p>
        </p:txBody>
      </p:sp>
      <p:sp>
        <p:nvSpPr>
          <p:cNvPr id="4" name="Rectangle 1">
            <a:extLst>
              <a:ext uri="{FF2B5EF4-FFF2-40B4-BE49-F238E27FC236}">
                <a16:creationId xmlns:a16="http://schemas.microsoft.com/office/drawing/2014/main" id="{96BD7201-9936-4E7D-963C-B4956F9B5003}"/>
              </a:ext>
            </a:extLst>
          </p:cNvPr>
          <p:cNvSpPr>
            <a:spLocks noGrp="1" noChangeArrowheads="1"/>
          </p:cNvSpPr>
          <p:nvPr>
            <p:ph idx="1"/>
          </p:nvPr>
        </p:nvSpPr>
        <p:spPr bwMode="auto">
          <a:xfrm>
            <a:off x="1024128" y="2210133"/>
            <a:ext cx="9720072"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sample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 6 1 3 2 4 5 8 9 7</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detect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detect_index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8782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CFC8-18FB-4C20-88E7-71107B502690}"/>
              </a:ext>
            </a:extLst>
          </p:cNvPr>
          <p:cNvSpPr>
            <a:spLocks noGrp="1"/>
          </p:cNvSpPr>
          <p:nvPr>
            <p:ph type="title"/>
          </p:nvPr>
        </p:nvSpPr>
        <p:spPr/>
        <p:txBody>
          <a:bodyPr/>
          <a:lstStyle/>
          <a:p>
            <a:r>
              <a:rPr lang="en-US" dirty="0"/>
              <a:t>head/</a:t>
            </a:r>
            <a:r>
              <a:rPr lang="en-US" dirty="0" err="1"/>
              <a:t>tail_while</a:t>
            </a:r>
            <a:r>
              <a:rPr lang="en-US" dirty="0"/>
              <a:t>()</a:t>
            </a:r>
          </a:p>
        </p:txBody>
      </p:sp>
      <p:sp>
        <p:nvSpPr>
          <p:cNvPr id="4" name="Rectangle 1">
            <a:extLst>
              <a:ext uri="{FF2B5EF4-FFF2-40B4-BE49-F238E27FC236}">
                <a16:creationId xmlns:a16="http://schemas.microsoft.com/office/drawing/2014/main" id="{A3510F2F-3F09-4362-96EB-21F54BFFA5F3}"/>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head_while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 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tail_while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8 9 7</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3330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50DD-4D10-41A2-8C7D-B680A1007934}"/>
              </a:ext>
            </a:extLst>
          </p:cNvPr>
          <p:cNvSpPr>
            <a:spLocks noGrp="1"/>
          </p:cNvSpPr>
          <p:nvPr>
            <p:ph type="title"/>
          </p:nvPr>
        </p:nvSpPr>
        <p:spPr/>
        <p:txBody>
          <a:bodyPr/>
          <a:lstStyle/>
          <a:p>
            <a:r>
              <a:rPr lang="en-US" dirty="0"/>
              <a:t>Reduce and accumulate</a:t>
            </a:r>
          </a:p>
        </p:txBody>
      </p:sp>
      <p:sp>
        <p:nvSpPr>
          <p:cNvPr id="4" name="Rectangle 1">
            <a:extLst>
              <a:ext uri="{FF2B5EF4-FFF2-40B4-BE49-F238E27FC236}">
                <a16:creationId xmlns:a16="http://schemas.microsoft.com/office/drawing/2014/main" id="{FA0EBD00-D543-4268-9ABC-047DF8B7366A}"/>
              </a:ext>
            </a:extLst>
          </p:cNvPr>
          <p:cNvSpPr>
            <a:spLocks noGrp="1" noChangeArrowheads="1"/>
          </p:cNvSpPr>
          <p:nvPr>
            <p:ph idx="1"/>
          </p:nvPr>
        </p:nvSpPr>
        <p:spPr bwMode="auto">
          <a:xfrm>
            <a:off x="1024128" y="1802290"/>
            <a:ext cx="9720072" cy="480131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dfs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age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name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"John"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age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sex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name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"John"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"Mary"</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sex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"M"</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trt</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name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"Mary"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treatment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dfs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reduce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full_join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Joining, by = "</a:t>
            </a:r>
            <a:r>
              <a:rPr kumimoji="0" lang="en-US" altLang="en-US" sz="2400" b="0" i="1" u="none" strike="noStrike" cap="none" normalizeH="0" baseline="0" dirty="0" err="1">
                <a:ln>
                  <a:noFill/>
                </a:ln>
                <a:solidFill>
                  <a:srgbClr val="60A0B0"/>
                </a:solidFill>
                <a:effectLst/>
                <a:latin typeface="Consolas" panose="020B0609020204030204" pitchFamily="49" charset="0"/>
              </a:rPr>
              <a:t>name"Joining</a:t>
            </a:r>
            <a:r>
              <a:rPr kumimoji="0" lang="en-US" altLang="en-US" sz="2400" b="0" i="1" u="none" strike="noStrike" cap="none" normalizeH="0" baseline="0" dirty="0">
                <a:ln>
                  <a:noFill/>
                </a:ln>
                <a:solidFill>
                  <a:srgbClr val="60A0B0"/>
                </a:solidFill>
                <a:effectLst/>
                <a:latin typeface="Consolas" panose="020B0609020204030204" pitchFamily="49" charset="0"/>
              </a:rPr>
              <a:t>, by = "name"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A </a:t>
            </a:r>
            <a:r>
              <a:rPr kumimoji="0" lang="en-US" altLang="en-US" sz="2400" b="0" i="1" u="none" strike="noStrike" cap="none" normalizeH="0" baseline="0" dirty="0" err="1">
                <a:ln>
                  <a:noFill/>
                </a:ln>
                <a:solidFill>
                  <a:srgbClr val="60A0B0"/>
                </a:solidFill>
                <a:effectLst/>
                <a:latin typeface="Consolas" panose="020B0609020204030204" pitchFamily="49" charset="0"/>
              </a:rPr>
              <a:t>tibble</a:t>
            </a:r>
            <a:r>
              <a:rPr kumimoji="0" lang="en-US" altLang="en-US" sz="2400" b="0" i="1" u="none" strike="noStrike" cap="none" normalizeH="0" baseline="0" dirty="0">
                <a:ln>
                  <a:noFill/>
                </a:ln>
                <a:solidFill>
                  <a:srgbClr val="60A0B0"/>
                </a:solidFill>
                <a:effectLst/>
                <a:latin typeface="Consolas" panose="020B0609020204030204" pitchFamily="49" charset="0"/>
              </a:rPr>
              <a:t>: 2 x 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name age sex treatment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&lt;</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&gt; &lt;</a:t>
            </a:r>
            <a:r>
              <a:rPr kumimoji="0" lang="en-US" altLang="en-US" sz="2400" b="0" i="1" u="none" strike="noStrike" cap="none" normalizeH="0" baseline="0" dirty="0" err="1">
                <a:ln>
                  <a:noFill/>
                </a:ln>
                <a:solidFill>
                  <a:srgbClr val="60A0B0"/>
                </a:solidFill>
                <a:effectLst/>
                <a:latin typeface="Consolas" panose="020B0609020204030204" pitchFamily="49" charset="0"/>
              </a:rPr>
              <a:t>dbl</a:t>
            </a:r>
            <a:r>
              <a:rPr kumimoji="0" lang="en-US" altLang="en-US" sz="2400" b="0" i="1" u="none" strike="noStrike" cap="none" normalizeH="0" baseline="0" dirty="0">
                <a:ln>
                  <a:noFill/>
                </a:ln>
                <a:solidFill>
                  <a:srgbClr val="60A0B0"/>
                </a:solidFill>
                <a:effectLst/>
                <a:latin typeface="Consolas" panose="020B0609020204030204" pitchFamily="49" charset="0"/>
              </a:rPr>
              <a:t>&gt; &lt;</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&gt; &lt;</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John 30 M &lt;NA&gt; #&gt; 2 Mary NA F 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46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82F3-337C-4FB7-8257-5F174F6E9950}"/>
              </a:ext>
            </a:extLst>
          </p:cNvPr>
          <p:cNvSpPr>
            <a:spLocks noGrp="1"/>
          </p:cNvSpPr>
          <p:nvPr>
            <p:ph type="title"/>
          </p:nvPr>
        </p:nvSpPr>
        <p:spPr/>
        <p:txBody>
          <a:bodyPr/>
          <a:lstStyle/>
          <a:p>
            <a:r>
              <a:rPr lang="en-US" dirty="0"/>
              <a:t>Modifying an existing object</a:t>
            </a:r>
          </a:p>
        </p:txBody>
      </p:sp>
      <p:sp>
        <p:nvSpPr>
          <p:cNvPr id="4" name="Rectangle 1">
            <a:extLst>
              <a:ext uri="{FF2B5EF4-FFF2-40B4-BE49-F238E27FC236}">
                <a16:creationId xmlns:a16="http://schemas.microsoft.com/office/drawing/2014/main" id="{0A4B30EB-3C3E-427D-8024-7D57F1123C7A}"/>
              </a:ext>
            </a:extLst>
          </p:cNvPr>
          <p:cNvSpPr>
            <a:spLocks noGrp="1" noChangeArrowheads="1"/>
          </p:cNvSpPr>
          <p:nvPr>
            <p:ph idx="1"/>
          </p:nvPr>
        </p:nvSpPr>
        <p:spPr bwMode="auto">
          <a:xfrm>
            <a:off x="1024128" y="1820079"/>
            <a:ext cx="9720072" cy="495520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4183C4"/>
                </a:solidFill>
                <a:effectLst/>
                <a:latin typeface="Consolas" panose="020B0609020204030204" pitchFamily="49" charset="0"/>
              </a:rPr>
              <a:t>df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err="1">
                <a:ln>
                  <a:noFill/>
                </a:ln>
                <a:solidFill>
                  <a:srgbClr val="007020"/>
                </a:solidFill>
                <a:effectLst/>
                <a:latin typeface="Consolas" panose="020B0609020204030204" pitchFamily="49" charset="0"/>
              </a:rPr>
              <a:t>tibble</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333333"/>
                </a:solidFill>
                <a:latin typeface="Consolas" panose="020B0609020204030204" pitchFamily="49" charset="0"/>
              </a:rPr>
              <a:t>  </a:t>
            </a:r>
            <a:r>
              <a:rPr kumimoji="0" lang="en-US" altLang="en-US" sz="2300" b="0" i="0" u="none" strike="noStrike" cap="none" normalizeH="0" baseline="0" dirty="0">
                <a:ln>
                  <a:noFill/>
                </a:ln>
                <a:solidFill>
                  <a:srgbClr val="902000"/>
                </a:solidFill>
                <a:effectLst/>
                <a:latin typeface="Consolas" panose="020B0609020204030204" pitchFamily="49" charset="0"/>
              </a:rPr>
              <a:t>a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1" i="0" u="none" strike="noStrike" cap="none" normalizeH="0" baseline="0" dirty="0" err="1">
                <a:ln>
                  <a:noFill/>
                </a:ln>
                <a:solidFill>
                  <a:srgbClr val="007020"/>
                </a:solidFill>
                <a:effectLst/>
                <a:latin typeface="Consolas" panose="020B0609020204030204" pitchFamily="49" charset="0"/>
              </a:rPr>
              <a:t>rnorm</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10</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333333"/>
                </a:solidFill>
                <a:latin typeface="Consolas" panose="020B0609020204030204" pitchFamily="49" charset="0"/>
              </a:rPr>
              <a:t>  </a:t>
            </a:r>
            <a:r>
              <a:rPr kumimoji="0" lang="en-US" altLang="en-US" sz="2300" b="0" i="0" u="none" strike="noStrike" cap="none" normalizeH="0" baseline="0" dirty="0">
                <a:ln>
                  <a:noFill/>
                </a:ln>
                <a:solidFill>
                  <a:srgbClr val="902000"/>
                </a:solidFill>
                <a:effectLst/>
                <a:latin typeface="Consolas" panose="020B0609020204030204" pitchFamily="49" charset="0"/>
              </a:rPr>
              <a:t>b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1" i="0" u="none" strike="noStrike" cap="none" normalizeH="0" baseline="0" dirty="0" err="1">
                <a:ln>
                  <a:noFill/>
                </a:ln>
                <a:solidFill>
                  <a:srgbClr val="007020"/>
                </a:solidFill>
                <a:effectLst/>
                <a:latin typeface="Consolas" panose="020B0609020204030204" pitchFamily="49" charset="0"/>
              </a:rPr>
              <a:t>rnorm</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10</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333333"/>
                </a:solidFill>
                <a:latin typeface="Consolas" panose="020B0609020204030204" pitchFamily="49" charset="0"/>
              </a:rPr>
              <a:t>  </a:t>
            </a:r>
            <a:r>
              <a:rPr kumimoji="0" lang="en-US" altLang="en-US" sz="2300" b="0" i="0" u="none" strike="noStrike" cap="none" normalizeH="0" baseline="0" dirty="0">
                <a:ln>
                  <a:noFill/>
                </a:ln>
                <a:solidFill>
                  <a:srgbClr val="902000"/>
                </a:solidFill>
                <a:effectLst/>
                <a:latin typeface="Consolas" panose="020B0609020204030204" pitchFamily="49" charset="0"/>
              </a:rPr>
              <a:t>c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1" i="0" u="none" strike="noStrike" cap="none" normalizeH="0" baseline="0" dirty="0" err="1">
                <a:ln>
                  <a:noFill/>
                </a:ln>
                <a:solidFill>
                  <a:srgbClr val="007020"/>
                </a:solidFill>
                <a:effectLst/>
                <a:latin typeface="Consolas" panose="020B0609020204030204" pitchFamily="49" charset="0"/>
              </a:rPr>
              <a:t>rnorm</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10</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333333"/>
                </a:solidFill>
                <a:latin typeface="Consolas" panose="020B0609020204030204" pitchFamily="49" charset="0"/>
              </a:rPr>
              <a:t>  </a:t>
            </a:r>
            <a:r>
              <a:rPr kumimoji="0" lang="en-US" altLang="en-US" sz="2300" b="0" i="0" u="none" strike="noStrike" cap="none" normalizeH="0" baseline="0" dirty="0">
                <a:ln>
                  <a:noFill/>
                </a:ln>
                <a:solidFill>
                  <a:srgbClr val="902000"/>
                </a:solidFill>
                <a:effectLst/>
                <a:latin typeface="Consolas" panose="020B0609020204030204" pitchFamily="49" charset="0"/>
              </a:rPr>
              <a:t>d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1" i="0" u="none" strike="noStrike" cap="none" normalizeH="0" baseline="0" dirty="0" err="1">
                <a:ln>
                  <a:noFill/>
                </a:ln>
                <a:solidFill>
                  <a:srgbClr val="007020"/>
                </a:solidFill>
                <a:effectLst/>
                <a:latin typeface="Consolas" panose="020B0609020204030204" pitchFamily="49" charset="0"/>
              </a:rPr>
              <a:t>rnorm</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10</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4183C4"/>
                </a:solidFill>
                <a:effectLst/>
                <a:latin typeface="Consolas" panose="020B0609020204030204" pitchFamily="49" charset="0"/>
              </a:rPr>
              <a:t>rescale01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function</a:t>
            </a:r>
            <a:r>
              <a:rPr kumimoji="0" lang="en-US" altLang="en-US" sz="2300" b="0" i="0" u="none" strike="noStrike" cap="none" normalizeH="0" baseline="0" dirty="0">
                <a:ln>
                  <a:noFill/>
                </a:ln>
                <a:solidFill>
                  <a:srgbClr val="4183C4"/>
                </a:solidFill>
                <a:effectLst/>
                <a:latin typeface="Consolas" panose="020B0609020204030204" pitchFamily="49" charset="0"/>
              </a:rPr>
              <a:t>(x) {</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333333"/>
                </a:solidFill>
                <a:latin typeface="Consolas" panose="020B0609020204030204" pitchFamily="49" charset="0"/>
              </a:rPr>
              <a:t>  </a:t>
            </a:r>
            <a:r>
              <a:rPr kumimoji="0" lang="en-US" altLang="en-US" sz="2300" b="0" i="0" u="none" strike="noStrike" cap="none" normalizeH="0" baseline="0" dirty="0" err="1">
                <a:ln>
                  <a:noFill/>
                </a:ln>
                <a:solidFill>
                  <a:srgbClr val="4183C4"/>
                </a:solidFill>
                <a:effectLst/>
                <a:latin typeface="Consolas" panose="020B0609020204030204" pitchFamily="49" charset="0"/>
              </a:rPr>
              <a:t>rng</a:t>
            </a:r>
            <a:r>
              <a:rPr kumimoji="0" lang="en-US" altLang="en-US" sz="2300" b="0" i="0" u="none" strike="noStrike" cap="none" normalizeH="0" baseline="0" dirty="0">
                <a:ln>
                  <a:noFill/>
                </a:ln>
                <a:solidFill>
                  <a:srgbClr val="4183C4"/>
                </a:solidFill>
                <a:effectLst/>
                <a:latin typeface="Consolas" panose="020B0609020204030204" pitchFamily="49" charset="0"/>
              </a:rPr>
              <a:t>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range</a:t>
            </a:r>
            <a:r>
              <a:rPr kumimoji="0" lang="en-US" altLang="en-US" sz="2300" b="0" i="0" u="none" strike="noStrike" cap="none" normalizeH="0" baseline="0" dirty="0">
                <a:ln>
                  <a:noFill/>
                </a:ln>
                <a:solidFill>
                  <a:srgbClr val="4183C4"/>
                </a:solidFill>
                <a:effectLst/>
                <a:latin typeface="Consolas" panose="020B0609020204030204" pitchFamily="49" charset="0"/>
              </a:rPr>
              <a:t>(x, </a:t>
            </a:r>
            <a:r>
              <a:rPr kumimoji="0" lang="en-US" altLang="en-US" sz="2300" b="0" i="0" u="none" strike="noStrike" cap="none" normalizeH="0" baseline="0" dirty="0">
                <a:ln>
                  <a:noFill/>
                </a:ln>
                <a:solidFill>
                  <a:srgbClr val="902000"/>
                </a:solidFill>
                <a:effectLst/>
                <a:latin typeface="Consolas" panose="020B0609020204030204" pitchFamily="49" charset="0"/>
              </a:rPr>
              <a:t>na.rm =</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007020"/>
                </a:solidFill>
                <a:effectLst/>
                <a:latin typeface="Consolas" panose="020B0609020204030204" pitchFamily="49" charset="0"/>
              </a:rPr>
              <a:t>TRUE</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333333"/>
                </a:solidFill>
                <a:latin typeface="Consolas" panose="020B0609020204030204" pitchFamily="49" charset="0"/>
              </a:rPr>
              <a:t>  </a:t>
            </a:r>
            <a:r>
              <a:rPr kumimoji="0" lang="en-US" altLang="en-US" sz="2300" b="0" i="0" u="none" strike="noStrike" cap="none" normalizeH="0" baseline="0" dirty="0">
                <a:ln>
                  <a:noFill/>
                </a:ln>
                <a:solidFill>
                  <a:srgbClr val="4183C4"/>
                </a:solidFill>
                <a:effectLst/>
                <a:latin typeface="Consolas" panose="020B0609020204030204" pitchFamily="49" charset="0"/>
              </a:rPr>
              <a:t>(x </a:t>
            </a:r>
            <a:r>
              <a:rPr kumimoji="0" lang="en-US" altLang="en-US" sz="2300" b="0" i="0" u="none" strike="noStrike" cap="none" normalizeH="0" baseline="0" dirty="0">
                <a:ln>
                  <a:noFill/>
                </a:ln>
                <a:solidFill>
                  <a:srgbClr val="666666"/>
                </a:solidFill>
                <a:effectLst/>
                <a:latin typeface="Consolas" panose="020B0609020204030204" pitchFamily="49" charset="0"/>
              </a:rPr>
              <a: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0" i="0" u="none" strike="noStrike" cap="none" normalizeH="0" baseline="0" dirty="0" err="1">
                <a:ln>
                  <a:noFill/>
                </a:ln>
                <a:solidFill>
                  <a:srgbClr val="4183C4"/>
                </a:solidFill>
                <a:effectLst/>
                <a:latin typeface="Consolas" panose="020B0609020204030204" pitchFamily="49" charset="0"/>
              </a:rPr>
              <a:t>rng</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1</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666666"/>
                </a:solidFill>
                <a:effectLst/>
                <a:latin typeface="Consolas" panose="020B0609020204030204" pitchFamily="49" charset="0"/>
              </a:rPr>
              <a: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rng</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2</a:t>
            </a:r>
            <a:r>
              <a:rPr kumimoji="0" lang="en-US" altLang="en-US" sz="2300" b="0" i="0" u="none" strike="noStrike" cap="none" normalizeH="0" baseline="0" dirty="0">
                <a:ln>
                  <a:noFill/>
                </a:ln>
                <a:solidFill>
                  <a:srgbClr val="4183C4"/>
                </a:solidFill>
                <a:effectLst/>
                <a:latin typeface="Consolas" panose="020B0609020204030204" pitchFamily="49" charset="0"/>
              </a:rPr>
              <a:t>] </a:t>
            </a:r>
            <a:r>
              <a:rPr kumimoji="0" lang="en-US" altLang="en-US" sz="2300" b="0" i="0" u="none" strike="noStrike" cap="none" normalizeH="0" baseline="0" dirty="0">
                <a:ln>
                  <a:noFill/>
                </a:ln>
                <a:solidFill>
                  <a:srgbClr val="666666"/>
                </a:solidFill>
                <a:effectLst/>
                <a:latin typeface="Consolas" panose="020B0609020204030204" pitchFamily="49" charset="0"/>
              </a:rPr>
              <a: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0" i="0" u="none" strike="noStrike" cap="none" normalizeH="0" baseline="0" dirty="0" err="1">
                <a:ln>
                  <a:noFill/>
                </a:ln>
                <a:solidFill>
                  <a:srgbClr val="4183C4"/>
                </a:solidFill>
                <a:effectLst/>
                <a:latin typeface="Consolas" panose="020B0609020204030204" pitchFamily="49" charset="0"/>
              </a:rPr>
              <a:t>rng</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40A070"/>
                </a:solidFill>
                <a:effectLst/>
                <a:latin typeface="Consolas" panose="020B0609020204030204" pitchFamily="49" charset="0"/>
              </a:rPr>
              <a:t>1</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a</a:t>
            </a:r>
            <a:r>
              <a:rPr kumimoji="0" lang="en-US" altLang="en-US" sz="2300" b="0" i="0" u="none" strike="noStrike" cap="none" normalizeH="0" baseline="0" dirty="0">
                <a:ln>
                  <a:noFill/>
                </a:ln>
                <a:solidFill>
                  <a:srgbClr val="4183C4"/>
                </a:solidFill>
                <a:effectLst/>
                <a:latin typeface="Consolas" panose="020B0609020204030204" pitchFamily="49" charset="0"/>
              </a:rPr>
              <a:t>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rescale01</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a</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b</a:t>
            </a:r>
            <a:r>
              <a:rPr kumimoji="0" lang="en-US" altLang="en-US" sz="2300" b="0" i="0" u="none" strike="noStrike" cap="none" normalizeH="0" baseline="0" dirty="0">
                <a:ln>
                  <a:noFill/>
                </a:ln>
                <a:solidFill>
                  <a:srgbClr val="4183C4"/>
                </a:solidFill>
                <a:effectLst/>
                <a:latin typeface="Consolas" panose="020B0609020204030204" pitchFamily="49" charset="0"/>
              </a:rPr>
              <a:t>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rescale01</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b</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c</a:t>
            </a:r>
            <a:r>
              <a:rPr kumimoji="0" lang="en-US" altLang="en-US" sz="2300" b="0" i="0" u="none" strike="noStrike" cap="none" normalizeH="0" baseline="0" dirty="0">
                <a:ln>
                  <a:noFill/>
                </a:ln>
                <a:solidFill>
                  <a:srgbClr val="4183C4"/>
                </a:solidFill>
                <a:effectLst/>
                <a:latin typeface="Consolas" panose="020B0609020204030204" pitchFamily="49" charset="0"/>
              </a:rPr>
              <a:t>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rescale01</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c</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d</a:t>
            </a:r>
            <a:r>
              <a:rPr kumimoji="0" lang="en-US" altLang="en-US" sz="2300" b="0" i="0" u="none" strike="noStrike" cap="none" normalizeH="0" baseline="0" dirty="0">
                <a:ln>
                  <a:noFill/>
                </a:ln>
                <a:solidFill>
                  <a:srgbClr val="4183C4"/>
                </a:solidFill>
                <a:effectLst/>
                <a:latin typeface="Consolas" panose="020B0609020204030204" pitchFamily="49" charset="0"/>
              </a:rPr>
              <a:t> &lt;-</a:t>
            </a:r>
            <a:r>
              <a:rPr kumimoji="0" lang="en-US" altLang="en-US" sz="2300" b="0" i="0" u="none" strike="noStrike" cap="none" normalizeH="0" baseline="0" dirty="0">
                <a:ln>
                  <a:noFill/>
                </a:ln>
                <a:solidFill>
                  <a:srgbClr val="4070A0"/>
                </a:solidFill>
                <a:effectLst/>
                <a:latin typeface="Consolas" panose="020B0609020204030204" pitchFamily="49" charset="0"/>
              </a:rPr>
              <a:t> </a:t>
            </a:r>
            <a:r>
              <a:rPr kumimoji="0" lang="en-US" altLang="en-US" sz="2300" b="1" i="0" u="none" strike="noStrike" cap="none" normalizeH="0" baseline="0" dirty="0">
                <a:ln>
                  <a:noFill/>
                </a:ln>
                <a:solidFill>
                  <a:srgbClr val="007020"/>
                </a:solidFill>
                <a:effectLst/>
                <a:latin typeface="Consolas" panose="020B0609020204030204" pitchFamily="49" charset="0"/>
              </a:rPr>
              <a:t>rescale01</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df</a:t>
            </a:r>
            <a:r>
              <a:rPr kumimoji="0" lang="en-US" altLang="en-US" sz="2300" b="0" i="0" u="none" strike="noStrike" cap="none" normalizeH="0" baseline="0" dirty="0" err="1">
                <a:ln>
                  <a:noFill/>
                </a:ln>
                <a:solidFill>
                  <a:srgbClr val="666666"/>
                </a:solidFill>
                <a:effectLst/>
                <a:latin typeface="Consolas" panose="020B0609020204030204" pitchFamily="49" charset="0"/>
              </a:rPr>
              <a:t>$</a:t>
            </a:r>
            <a:r>
              <a:rPr kumimoji="0" lang="en-US" altLang="en-US" sz="2300" b="0" i="0" u="none" strike="noStrike" cap="none" normalizeH="0" baseline="0" dirty="0" err="1">
                <a:ln>
                  <a:noFill/>
                </a:ln>
                <a:solidFill>
                  <a:srgbClr val="4183C4"/>
                </a:solidFill>
                <a:effectLst/>
                <a:latin typeface="Consolas" panose="020B0609020204030204" pitchFamily="49" charset="0"/>
              </a:rPr>
              <a:t>d</a:t>
            </a:r>
            <a:r>
              <a:rPr kumimoji="0" lang="en-US" altLang="en-US" sz="2300" b="0" i="0" u="none" strike="noStrike" cap="none" normalizeH="0" baseline="0" dirty="0">
                <a:ln>
                  <a:noFill/>
                </a:ln>
                <a:solidFill>
                  <a:srgbClr val="4183C4"/>
                </a:solidFill>
                <a:effectLst/>
                <a:latin typeface="Consolas" panose="020B0609020204030204" pitchFamily="49" charset="0"/>
              </a:rPr>
              <a:t>)</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2B010F9A-3B2B-4149-8A44-CAD964D5AD34}"/>
              </a:ext>
            </a:extLst>
          </p:cNvPr>
          <p:cNvGrpSpPr/>
          <p:nvPr/>
        </p:nvGrpSpPr>
        <p:grpSpPr>
          <a:xfrm>
            <a:off x="841248" y="4319438"/>
            <a:ext cx="3740912" cy="2455844"/>
            <a:chOff x="841248" y="4319438"/>
            <a:chExt cx="3740912" cy="2455844"/>
          </a:xfrm>
        </p:grpSpPr>
        <p:sp>
          <p:nvSpPr>
            <p:cNvPr id="5" name="Rectangle 4">
              <a:extLst>
                <a:ext uri="{FF2B5EF4-FFF2-40B4-BE49-F238E27FC236}">
                  <a16:creationId xmlns:a16="http://schemas.microsoft.com/office/drawing/2014/main" id="{B0190C2F-79A8-45C3-86AD-119F251AD7B0}"/>
                </a:ext>
              </a:extLst>
            </p:cNvPr>
            <p:cNvSpPr/>
            <p:nvPr/>
          </p:nvSpPr>
          <p:spPr>
            <a:xfrm>
              <a:off x="983488" y="5344159"/>
              <a:ext cx="723392" cy="1431121"/>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9D1A8F-4D58-4CED-B75A-6B69DD7795D4}"/>
                </a:ext>
              </a:extLst>
            </p:cNvPr>
            <p:cNvSpPr/>
            <p:nvPr/>
          </p:nvSpPr>
          <p:spPr>
            <a:xfrm>
              <a:off x="3858768" y="5344160"/>
              <a:ext cx="723392" cy="1431122"/>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E03B3B6-6863-4904-8E9D-AAD1DA867772}"/>
                </a:ext>
              </a:extLst>
            </p:cNvPr>
            <p:cNvSpPr/>
            <p:nvPr/>
          </p:nvSpPr>
          <p:spPr>
            <a:xfrm>
              <a:off x="841248" y="4319438"/>
              <a:ext cx="3727302" cy="584775"/>
            </a:xfrm>
            <a:prstGeom prst="rect">
              <a:avLst/>
            </a:prstGeom>
            <a:solidFill>
              <a:schemeClr val="bg1"/>
            </a:solidFill>
            <a:ln>
              <a:solidFill>
                <a:schemeClr val="accent3">
                  <a:lumMod val="60000"/>
                  <a:lumOff val="40000"/>
                </a:schemeClr>
              </a:solidFill>
            </a:ln>
          </p:spPr>
          <p:txBody>
            <a:bodyPr wrap="none">
              <a:spAutoFit/>
            </a:bodyPr>
            <a:lstStyle/>
            <a:p>
              <a:r>
                <a:rPr lang="en-US" sz="3200" dirty="0">
                  <a:solidFill>
                    <a:schemeClr val="accent3">
                      <a:lumMod val="60000"/>
                      <a:lumOff val="40000"/>
                    </a:schemeClr>
                  </a:solidFill>
                </a:rPr>
                <a:t>Output same as input!</a:t>
              </a:r>
            </a:p>
          </p:txBody>
        </p:sp>
        <p:cxnSp>
          <p:nvCxnSpPr>
            <p:cNvPr id="9" name="Straight Arrow Connector 8">
              <a:extLst>
                <a:ext uri="{FF2B5EF4-FFF2-40B4-BE49-F238E27FC236}">
                  <a16:creationId xmlns:a16="http://schemas.microsoft.com/office/drawing/2014/main" id="{BBE33073-0AC1-4642-A14A-8B3496E7EB55}"/>
                </a:ext>
              </a:extLst>
            </p:cNvPr>
            <p:cNvCxnSpPr>
              <a:cxnSpLocks/>
              <a:endCxn id="5" idx="0"/>
            </p:cNvCxnSpPr>
            <p:nvPr/>
          </p:nvCxnSpPr>
          <p:spPr>
            <a:xfrm>
              <a:off x="1345184" y="4904213"/>
              <a:ext cx="0" cy="439946"/>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832030-DE8A-4D69-81F2-16DF5C501E2E}"/>
                </a:ext>
              </a:extLst>
            </p:cNvPr>
            <p:cNvCxnSpPr>
              <a:cxnSpLocks/>
            </p:cNvCxnSpPr>
            <p:nvPr/>
          </p:nvCxnSpPr>
          <p:spPr>
            <a:xfrm>
              <a:off x="4309364" y="4904212"/>
              <a:ext cx="0" cy="439947"/>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B5AB3EC-A813-4F34-9A43-DBD7BD39CDB0}"/>
              </a:ext>
            </a:extLst>
          </p:cNvPr>
          <p:cNvGrpSpPr/>
          <p:nvPr/>
        </p:nvGrpSpPr>
        <p:grpSpPr>
          <a:xfrm>
            <a:off x="3614057" y="1820079"/>
            <a:ext cx="8328625" cy="2059411"/>
            <a:chOff x="3614057" y="1820079"/>
            <a:chExt cx="8328625" cy="2059411"/>
          </a:xfrm>
        </p:grpSpPr>
        <p:sp>
          <p:nvSpPr>
            <p:cNvPr id="13" name="Right Brace 12">
              <a:extLst>
                <a:ext uri="{FF2B5EF4-FFF2-40B4-BE49-F238E27FC236}">
                  <a16:creationId xmlns:a16="http://schemas.microsoft.com/office/drawing/2014/main" id="{7A1F2049-94EB-45DA-B301-697440AB160E}"/>
                </a:ext>
              </a:extLst>
            </p:cNvPr>
            <p:cNvSpPr/>
            <p:nvPr/>
          </p:nvSpPr>
          <p:spPr>
            <a:xfrm>
              <a:off x="3614057" y="1820079"/>
              <a:ext cx="695307" cy="2059411"/>
            </a:xfrm>
            <a:prstGeom prst="rightBrac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a:extLst>
                <a:ext uri="{FF2B5EF4-FFF2-40B4-BE49-F238E27FC236}">
                  <a16:creationId xmlns:a16="http://schemas.microsoft.com/office/drawing/2014/main" id="{A6A947EB-DD16-4241-A72F-99F46D063C41}"/>
                </a:ext>
              </a:extLst>
            </p:cNvPr>
            <p:cNvSpPr/>
            <p:nvPr/>
          </p:nvSpPr>
          <p:spPr>
            <a:xfrm>
              <a:off x="4492244" y="2608093"/>
              <a:ext cx="7450438" cy="584775"/>
            </a:xfrm>
            <a:prstGeom prst="rect">
              <a:avLst/>
            </a:prstGeom>
            <a:solidFill>
              <a:schemeClr val="bg1"/>
            </a:solidFill>
            <a:ln>
              <a:solidFill>
                <a:schemeClr val="accent3">
                  <a:lumMod val="60000"/>
                  <a:lumOff val="40000"/>
                </a:schemeClr>
              </a:solidFill>
            </a:ln>
          </p:spPr>
          <p:txBody>
            <a:bodyPr wrap="none">
              <a:spAutoFit/>
            </a:bodyPr>
            <a:lstStyle/>
            <a:p>
              <a:r>
                <a:rPr lang="en-US" sz="3200" dirty="0">
                  <a:solidFill>
                    <a:schemeClr val="accent3">
                      <a:lumMod val="60000"/>
                      <a:lumOff val="40000"/>
                    </a:schemeClr>
                  </a:solidFill>
                </a:rPr>
                <a:t>iterate over each column with </a:t>
              </a:r>
              <a:r>
                <a:rPr lang="en-US" sz="3200" dirty="0" err="1">
                  <a:solidFill>
                    <a:schemeClr val="accent3">
                      <a:lumMod val="60000"/>
                      <a:lumOff val="40000"/>
                    </a:schemeClr>
                  </a:solidFill>
                </a:rPr>
                <a:t>seq_along</a:t>
              </a:r>
              <a:r>
                <a:rPr lang="en-US" sz="3200" dirty="0">
                  <a:solidFill>
                    <a:schemeClr val="accent3">
                      <a:lumMod val="60000"/>
                      <a:lumOff val="40000"/>
                    </a:schemeClr>
                  </a:solidFill>
                </a:rPr>
                <a:t>(df).</a:t>
              </a:r>
            </a:p>
          </p:txBody>
        </p:sp>
      </p:grpSp>
      <p:grpSp>
        <p:nvGrpSpPr>
          <p:cNvPr id="19" name="Group 18">
            <a:extLst>
              <a:ext uri="{FF2B5EF4-FFF2-40B4-BE49-F238E27FC236}">
                <a16:creationId xmlns:a16="http://schemas.microsoft.com/office/drawing/2014/main" id="{3CE9E0A2-DC3C-4054-A6C3-A61E86DD2288}"/>
              </a:ext>
            </a:extLst>
          </p:cNvPr>
          <p:cNvGrpSpPr/>
          <p:nvPr/>
        </p:nvGrpSpPr>
        <p:grpSpPr>
          <a:xfrm>
            <a:off x="2198115" y="5344159"/>
            <a:ext cx="4535933" cy="1431122"/>
            <a:chOff x="2198115" y="5344159"/>
            <a:chExt cx="4535933" cy="1431122"/>
          </a:xfrm>
        </p:grpSpPr>
        <p:sp>
          <p:nvSpPr>
            <p:cNvPr id="17" name="Rectangle 16">
              <a:extLst>
                <a:ext uri="{FF2B5EF4-FFF2-40B4-BE49-F238E27FC236}">
                  <a16:creationId xmlns:a16="http://schemas.microsoft.com/office/drawing/2014/main" id="{C8536254-52BB-4B36-968A-9F0C44F0870F}"/>
                </a:ext>
              </a:extLst>
            </p:cNvPr>
            <p:cNvSpPr/>
            <p:nvPr/>
          </p:nvSpPr>
          <p:spPr>
            <a:xfrm>
              <a:off x="2198115" y="5344159"/>
              <a:ext cx="1660647" cy="1431122"/>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D214B21-6E15-47C8-8532-6D087A010B37}"/>
                </a:ext>
              </a:extLst>
            </p:cNvPr>
            <p:cNvSpPr/>
            <p:nvPr/>
          </p:nvSpPr>
          <p:spPr>
            <a:xfrm>
              <a:off x="5677348" y="5688009"/>
              <a:ext cx="1056700" cy="584775"/>
            </a:xfrm>
            <a:prstGeom prst="rect">
              <a:avLst/>
            </a:prstGeom>
            <a:solidFill>
              <a:schemeClr val="bg1"/>
            </a:solidFill>
            <a:ln>
              <a:solidFill>
                <a:schemeClr val="accent3">
                  <a:lumMod val="60000"/>
                  <a:lumOff val="40000"/>
                </a:schemeClr>
              </a:solidFill>
            </a:ln>
          </p:spPr>
          <p:txBody>
            <a:bodyPr wrap="none">
              <a:spAutoFit/>
            </a:bodyPr>
            <a:lstStyle/>
            <a:p>
              <a:r>
                <a:rPr lang="en-US" sz="3200" b="1" dirty="0">
                  <a:solidFill>
                    <a:schemeClr val="accent3">
                      <a:lumMod val="60000"/>
                      <a:lumOff val="40000"/>
                    </a:schemeClr>
                  </a:solidFill>
                </a:rPr>
                <a:t>Body</a:t>
              </a:r>
              <a:endParaRPr lang="en-US" sz="3200" dirty="0">
                <a:solidFill>
                  <a:schemeClr val="accent3">
                    <a:lumMod val="60000"/>
                    <a:lumOff val="40000"/>
                  </a:schemeClr>
                </a:solidFill>
              </a:endParaRPr>
            </a:p>
          </p:txBody>
        </p:sp>
      </p:grpSp>
    </p:spTree>
    <p:extLst>
      <p:ext uri="{BB962C8B-B14F-4D97-AF65-F5344CB8AC3E}">
        <p14:creationId xmlns:p14="http://schemas.microsoft.com/office/powerpoint/2010/main" val="35139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9CFA-4B85-408C-AA1E-3599657720FF}"/>
              </a:ext>
            </a:extLst>
          </p:cNvPr>
          <p:cNvSpPr>
            <a:spLocks noGrp="1"/>
          </p:cNvSpPr>
          <p:nvPr>
            <p:ph type="title"/>
          </p:nvPr>
        </p:nvSpPr>
        <p:spPr/>
        <p:txBody>
          <a:bodyPr/>
          <a:lstStyle/>
          <a:p>
            <a:r>
              <a:rPr lang="en-US" dirty="0"/>
              <a:t>Reduce</a:t>
            </a:r>
          </a:p>
        </p:txBody>
      </p:sp>
      <p:sp>
        <p:nvSpPr>
          <p:cNvPr id="4" name="Rectangle 1">
            <a:extLst>
              <a:ext uri="{FF2B5EF4-FFF2-40B4-BE49-F238E27FC236}">
                <a16:creationId xmlns:a16="http://schemas.microsoft.com/office/drawing/2014/main" id="{B4E6F816-E963-479B-BA73-B3F9AFB9D648}"/>
              </a:ext>
            </a:extLst>
          </p:cNvPr>
          <p:cNvSpPr>
            <a:spLocks noGrp="1" noChangeArrowheads="1"/>
          </p:cNvSpPr>
          <p:nvPr>
            <p:ph idx="1"/>
          </p:nvPr>
        </p:nvSpPr>
        <p:spPr bwMode="auto">
          <a:xfrm>
            <a:off x="1024128" y="2084832"/>
            <a:ext cx="9720072"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vs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6</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9</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vs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reduce</a:t>
            </a:r>
            <a:r>
              <a:rPr kumimoji="0" lang="en-US" altLang="en-US" sz="2400" b="0" i="0" u="none" strike="noStrike" cap="none" normalizeH="0" baseline="0" dirty="0">
                <a:ln>
                  <a:noFill/>
                </a:ln>
                <a:solidFill>
                  <a:srgbClr val="4183C4"/>
                </a:solidFill>
                <a:effectLst/>
                <a:latin typeface="Consolas" panose="020B0609020204030204" pitchFamily="49" charset="0"/>
              </a:rPr>
              <a:t>(intersect)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 3 10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9861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1002-5936-4E25-888D-E7152BBF5E9D}"/>
              </a:ext>
            </a:extLst>
          </p:cNvPr>
          <p:cNvSpPr>
            <a:spLocks noGrp="1"/>
          </p:cNvSpPr>
          <p:nvPr>
            <p:ph type="title"/>
          </p:nvPr>
        </p:nvSpPr>
        <p:spPr/>
        <p:txBody>
          <a:bodyPr/>
          <a:lstStyle/>
          <a:p>
            <a:r>
              <a:rPr lang="en-US" dirty="0"/>
              <a:t>Accumulate()</a:t>
            </a:r>
          </a:p>
        </p:txBody>
      </p:sp>
      <p:sp>
        <p:nvSpPr>
          <p:cNvPr id="4" name="Rectangle 1">
            <a:extLst>
              <a:ext uri="{FF2B5EF4-FFF2-40B4-BE49-F238E27FC236}">
                <a16:creationId xmlns:a16="http://schemas.microsoft.com/office/drawing/2014/main" id="{3DF58581-C214-400C-9D3E-45407D0C6FF3}"/>
              </a:ext>
            </a:extLst>
          </p:cNvPr>
          <p:cNvSpPr>
            <a:spLocks noGrp="1" noChangeArrowheads="1"/>
          </p:cNvSpPr>
          <p:nvPr>
            <p:ph idx="1"/>
          </p:nvPr>
        </p:nvSpPr>
        <p:spPr bwMode="auto">
          <a:xfrm>
            <a:off x="1024128" y="2084832"/>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sample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7 5 10 9 8 3 1 4 2 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accumulate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7 12 22 31 39 42 43 47 49 55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702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AE9705-732B-4C54-B5BA-EBB2F3CE651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BCD0EDA-D5FD-4FA2-8D8A-6AA9EEE19CBD}"/>
              </a:ext>
            </a:extLst>
          </p:cNvPr>
          <p:cNvSpPr/>
          <p:nvPr/>
        </p:nvSpPr>
        <p:spPr>
          <a:xfrm>
            <a:off x="0"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6F85C90-C165-45C4-8EDB-12194A0DD27F}"/>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Other patterns of for loops</a:t>
            </a:r>
          </a:p>
        </p:txBody>
      </p:sp>
    </p:spTree>
    <p:extLst>
      <p:ext uri="{BB962C8B-B14F-4D97-AF65-F5344CB8AC3E}">
        <p14:creationId xmlns:p14="http://schemas.microsoft.com/office/powerpoint/2010/main" val="17866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F72E-41B7-4814-9E8E-BF9304A247AD}"/>
              </a:ext>
            </a:extLst>
          </p:cNvPr>
          <p:cNvSpPr>
            <a:spLocks noGrp="1"/>
          </p:cNvSpPr>
          <p:nvPr>
            <p:ph type="title"/>
          </p:nvPr>
        </p:nvSpPr>
        <p:spPr/>
        <p:txBody>
          <a:bodyPr/>
          <a:lstStyle/>
          <a:p>
            <a:r>
              <a:rPr lang="en-US" dirty="0"/>
              <a:t>Modifying an existing object</a:t>
            </a:r>
          </a:p>
        </p:txBody>
      </p:sp>
      <p:sp>
        <p:nvSpPr>
          <p:cNvPr id="4" name="Rectangle 1">
            <a:extLst>
              <a:ext uri="{FF2B5EF4-FFF2-40B4-BE49-F238E27FC236}">
                <a16:creationId xmlns:a16="http://schemas.microsoft.com/office/drawing/2014/main" id="{59D42527-4D14-4BA2-AAB2-4B9D954D45A1}"/>
              </a:ext>
            </a:extLst>
          </p:cNvPr>
          <p:cNvSpPr>
            <a:spLocks noGrp="1" noChangeArrowheads="1"/>
          </p:cNvSpPr>
          <p:nvPr>
            <p:ph idx="1"/>
          </p:nvPr>
        </p:nvSpPr>
        <p:spPr bwMode="auto">
          <a:xfrm>
            <a:off x="1024128" y="2298653"/>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687ACE0-50A8-42BD-9253-5B6928484D97}"/>
              </a:ext>
            </a:extLst>
          </p:cNvPr>
          <p:cNvSpPr/>
          <p:nvPr/>
        </p:nvSpPr>
        <p:spPr>
          <a:xfrm>
            <a:off x="1669143" y="2656114"/>
            <a:ext cx="362857" cy="420915"/>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0AF441-4C1F-421F-A845-03CF64783036}"/>
              </a:ext>
            </a:extLst>
          </p:cNvPr>
          <p:cNvSpPr/>
          <p:nvPr/>
        </p:nvSpPr>
        <p:spPr>
          <a:xfrm>
            <a:off x="2198913" y="2648860"/>
            <a:ext cx="362857" cy="420915"/>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37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99C3-AD14-4D5F-95D3-ADFD0BD5DC19}"/>
              </a:ext>
            </a:extLst>
          </p:cNvPr>
          <p:cNvSpPr>
            <a:spLocks noGrp="1"/>
          </p:cNvSpPr>
          <p:nvPr>
            <p:ph type="title"/>
          </p:nvPr>
        </p:nvSpPr>
        <p:spPr/>
        <p:txBody>
          <a:bodyPr/>
          <a:lstStyle/>
          <a:p>
            <a:r>
              <a:rPr lang="en-US" dirty="0"/>
              <a:t>Looping patterns</a:t>
            </a:r>
          </a:p>
        </p:txBody>
      </p:sp>
      <p:sp>
        <p:nvSpPr>
          <p:cNvPr id="3" name="Content Placeholder 2">
            <a:extLst>
              <a:ext uri="{FF2B5EF4-FFF2-40B4-BE49-F238E27FC236}">
                <a16:creationId xmlns:a16="http://schemas.microsoft.com/office/drawing/2014/main" id="{8A19E450-3755-48CB-81EB-B57104EF2157}"/>
              </a:ext>
            </a:extLst>
          </p:cNvPr>
          <p:cNvSpPr>
            <a:spLocks noGrp="1"/>
          </p:cNvSpPr>
          <p:nvPr>
            <p:ph idx="1"/>
          </p:nvPr>
        </p:nvSpPr>
        <p:spPr/>
        <p:txBody>
          <a:bodyPr>
            <a:normAutofit/>
          </a:bodyPr>
          <a:lstStyle/>
          <a:p>
            <a:pPr marL="457200" indent="-457200">
              <a:buFont typeface="+mj-lt"/>
              <a:buAutoNum type="arabicPeriod"/>
            </a:pPr>
            <a:r>
              <a:rPr lang="en-US" sz="2400" dirty="0"/>
              <a:t>So far I’ve shown you the most general: looping over the numeric indices with </a:t>
            </a:r>
            <a:r>
              <a:rPr lang="en-US" sz="2000" dirty="0">
                <a:latin typeface="Consolas" panose="020B0609020204030204" pitchFamily="49" charset="0"/>
              </a:rPr>
              <a:t>for (</a:t>
            </a:r>
            <a:r>
              <a:rPr lang="en-US" sz="2000" dirty="0" err="1">
                <a:latin typeface="Consolas" panose="020B0609020204030204" pitchFamily="49" charset="0"/>
              </a:rPr>
              <a:t>i</a:t>
            </a:r>
            <a:r>
              <a:rPr lang="en-US" sz="2000" dirty="0">
                <a:latin typeface="Consolas" panose="020B0609020204030204" pitchFamily="49" charset="0"/>
              </a:rPr>
              <a:t> in </a:t>
            </a:r>
            <a:r>
              <a:rPr lang="en-US" sz="2000" dirty="0" err="1">
                <a:latin typeface="Consolas" panose="020B0609020204030204" pitchFamily="49" charset="0"/>
              </a:rPr>
              <a:t>seq_along</a:t>
            </a:r>
            <a:r>
              <a:rPr lang="en-US" sz="2000" dirty="0">
                <a:latin typeface="Consolas" panose="020B0609020204030204" pitchFamily="49" charset="0"/>
              </a:rPr>
              <a:t>(</a:t>
            </a:r>
            <a:r>
              <a:rPr lang="en-US" sz="2000" dirty="0" err="1">
                <a:latin typeface="Consolas" panose="020B0609020204030204" pitchFamily="49" charset="0"/>
              </a:rPr>
              <a:t>xs</a:t>
            </a:r>
            <a:r>
              <a:rPr lang="en-US" sz="2000" dirty="0">
                <a:latin typeface="Consolas" panose="020B0609020204030204" pitchFamily="49" charset="0"/>
              </a:rPr>
              <a:t>))</a:t>
            </a:r>
            <a:r>
              <a:rPr lang="en-US" sz="2400" dirty="0"/>
              <a:t>, and extracting the value with </a:t>
            </a:r>
            <a:r>
              <a:rPr lang="en-US" sz="2000" dirty="0">
                <a:latin typeface="Consolas" panose="020B0609020204030204" pitchFamily="49" charset="0"/>
              </a:rPr>
              <a:t>x[[</a:t>
            </a:r>
            <a:r>
              <a:rPr lang="en-US" sz="2000" dirty="0" err="1">
                <a:latin typeface="Consolas" panose="020B0609020204030204" pitchFamily="49" charset="0"/>
              </a:rPr>
              <a:t>i</a:t>
            </a:r>
            <a:r>
              <a:rPr lang="en-US" sz="2000" dirty="0">
                <a:latin typeface="Consolas" panose="020B0609020204030204" pitchFamily="49" charset="0"/>
              </a:rPr>
              <a:t>]]</a:t>
            </a:r>
            <a:r>
              <a:rPr lang="en-US" sz="2400" dirty="0"/>
              <a:t>. </a:t>
            </a:r>
          </a:p>
          <a:p>
            <a:pPr marL="457200" indent="-457200">
              <a:buFont typeface="+mj-lt"/>
              <a:buAutoNum type="arabicPeriod"/>
            </a:pPr>
            <a:r>
              <a:rPr lang="en-US" sz="2400" dirty="0"/>
              <a:t>Loop over the elements: </a:t>
            </a:r>
            <a:r>
              <a:rPr lang="en-US" sz="2000" dirty="0">
                <a:latin typeface="Consolas" panose="020B0609020204030204" pitchFamily="49" charset="0"/>
              </a:rPr>
              <a:t>for (x in </a:t>
            </a:r>
            <a:r>
              <a:rPr lang="en-US" sz="2000" dirty="0" err="1">
                <a:latin typeface="Consolas" panose="020B0609020204030204" pitchFamily="49" charset="0"/>
              </a:rPr>
              <a:t>xs</a:t>
            </a:r>
            <a:r>
              <a:rPr lang="en-US" sz="2000" dirty="0">
                <a:latin typeface="Consolas" panose="020B0609020204030204" pitchFamily="49" charset="0"/>
              </a:rPr>
              <a:t>)</a:t>
            </a:r>
            <a:r>
              <a:rPr lang="en-US" sz="2400" dirty="0"/>
              <a:t>. </a:t>
            </a:r>
          </a:p>
          <a:p>
            <a:pPr marL="457200" indent="-457200">
              <a:buFont typeface="+mj-lt"/>
              <a:buAutoNum type="arabicPeriod"/>
            </a:pPr>
            <a:r>
              <a:rPr lang="en-US" sz="2400" dirty="0"/>
              <a:t>Loop over the names: </a:t>
            </a:r>
            <a:r>
              <a:rPr lang="en-US" sz="2000" dirty="0">
                <a:latin typeface="Consolas" panose="020B0609020204030204" pitchFamily="49" charset="0"/>
              </a:rPr>
              <a:t>for (nm in names(</a:t>
            </a:r>
            <a:r>
              <a:rPr lang="en-US" sz="2000" dirty="0" err="1">
                <a:latin typeface="Consolas" panose="020B0609020204030204" pitchFamily="49" charset="0"/>
              </a:rPr>
              <a:t>xs</a:t>
            </a:r>
            <a:r>
              <a:rPr lang="en-US" sz="2000" dirty="0">
                <a:latin typeface="Consolas" panose="020B0609020204030204" pitchFamily="49" charset="0"/>
              </a:rPr>
              <a:t>))</a:t>
            </a:r>
            <a:r>
              <a:rPr lang="en-US" sz="2400" dirty="0"/>
              <a:t>. </a:t>
            </a:r>
          </a:p>
        </p:txBody>
      </p:sp>
      <p:sp>
        <p:nvSpPr>
          <p:cNvPr id="4" name="Rectangle 1">
            <a:extLst>
              <a:ext uri="{FF2B5EF4-FFF2-40B4-BE49-F238E27FC236}">
                <a16:creationId xmlns:a16="http://schemas.microsoft.com/office/drawing/2014/main" id="{FAD48420-138E-43D1-B514-44DCCF7EE2FD}"/>
              </a:ext>
            </a:extLst>
          </p:cNvPr>
          <p:cNvSpPr>
            <a:spLocks noChangeArrowheads="1"/>
          </p:cNvSpPr>
          <p:nvPr/>
        </p:nvSpPr>
        <p:spPr bwMode="auto">
          <a:xfrm>
            <a:off x="1592941" y="4138023"/>
            <a:ext cx="9151258"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results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vector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names</a:t>
            </a:r>
            <a:r>
              <a:rPr kumimoji="0" lang="en-US" altLang="en-US" sz="2400" b="0" i="0" u="none" strike="noStrike" cap="none" normalizeH="0" baseline="0" dirty="0">
                <a:ln>
                  <a:noFill/>
                </a:ln>
                <a:solidFill>
                  <a:srgbClr val="4183C4"/>
                </a:solidFill>
                <a:effectLst/>
                <a:latin typeface="Consolas" panose="020B0609020204030204" pitchFamily="49" charset="0"/>
              </a:rPr>
              <a:t>(results)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names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0F260DA-5D15-4A85-8670-14787CA77121}"/>
              </a:ext>
            </a:extLst>
          </p:cNvPr>
          <p:cNvSpPr>
            <a:spLocks noChangeArrowheads="1"/>
          </p:cNvSpPr>
          <p:nvPr/>
        </p:nvSpPr>
        <p:spPr bwMode="auto">
          <a:xfrm>
            <a:off x="1592940" y="5033200"/>
            <a:ext cx="9151259"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name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names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value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529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9C0B-7690-4851-9E26-142F93172A20}"/>
              </a:ext>
            </a:extLst>
          </p:cNvPr>
          <p:cNvSpPr>
            <a:spLocks noGrp="1"/>
          </p:cNvSpPr>
          <p:nvPr>
            <p:ph type="title"/>
          </p:nvPr>
        </p:nvSpPr>
        <p:spPr/>
        <p:txBody>
          <a:bodyPr/>
          <a:lstStyle/>
          <a:p>
            <a:r>
              <a:rPr lang="en-US" dirty="0"/>
              <a:t>Unknown output length</a:t>
            </a:r>
          </a:p>
        </p:txBody>
      </p:sp>
      <p:sp>
        <p:nvSpPr>
          <p:cNvPr id="4" name="Rectangle 1">
            <a:extLst>
              <a:ext uri="{FF2B5EF4-FFF2-40B4-BE49-F238E27FC236}">
                <a16:creationId xmlns:a16="http://schemas.microsoft.com/office/drawing/2014/main" id="{6CB7ED09-7553-4D0B-9291-FF59F702FE95}"/>
              </a:ext>
            </a:extLst>
          </p:cNvPr>
          <p:cNvSpPr>
            <a:spLocks noChangeArrowheads="1"/>
          </p:cNvSpPr>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means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output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double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seq_along</a:t>
            </a:r>
            <a:r>
              <a:rPr kumimoji="0" lang="en-US" altLang="en-US" sz="2400" b="0" i="0" u="none" strike="noStrike" cap="none" normalizeH="0" baseline="0" dirty="0">
                <a:ln>
                  <a:noFill/>
                </a:ln>
                <a:solidFill>
                  <a:srgbClr val="4183C4"/>
                </a:solidFill>
                <a:effectLst/>
                <a:latin typeface="Consolas" panose="020B0609020204030204" pitchFamily="49" charset="0"/>
              </a:rPr>
              <a:t>(means))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n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sample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output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(output,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(n, means[[</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num [1:138] 0.912 0.205 2.584 -0.789 0.588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02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564</TotalTime>
  <Words>9376</Words>
  <Application>Microsoft Office PowerPoint</Application>
  <PresentationFormat>Widescreen</PresentationFormat>
  <Paragraphs>808</Paragraphs>
  <Slides>62</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Consolas</vt:lpstr>
      <vt:lpstr>Tw Cen MT</vt:lpstr>
      <vt:lpstr>Tw Cen MT Condensed</vt:lpstr>
      <vt:lpstr>Wingdings 3</vt:lpstr>
      <vt:lpstr>Integral</vt:lpstr>
      <vt:lpstr>Iteration</vt:lpstr>
      <vt:lpstr>For loops</vt:lpstr>
      <vt:lpstr>For loops</vt:lpstr>
      <vt:lpstr>PowerPoint Presentation</vt:lpstr>
      <vt:lpstr>For loop variations</vt:lpstr>
      <vt:lpstr>Modifying an existing object</vt:lpstr>
      <vt:lpstr>Modifying an existing object</vt:lpstr>
      <vt:lpstr>Looping patterns</vt:lpstr>
      <vt:lpstr>Unknown output length</vt:lpstr>
      <vt:lpstr>Unknown output length</vt:lpstr>
      <vt:lpstr>Unknown output length</vt:lpstr>
      <vt:lpstr>Unknown sequence length</vt:lpstr>
      <vt:lpstr>3 heads in a row</vt:lpstr>
      <vt:lpstr>PowerPoint Presentation</vt:lpstr>
      <vt:lpstr>For loops vs. functionals</vt:lpstr>
      <vt:lpstr>For loops vs. functionals</vt:lpstr>
      <vt:lpstr>For loops vs. functionals</vt:lpstr>
      <vt:lpstr>For loops vs. functionals</vt:lpstr>
      <vt:lpstr>For loops vs. functionals</vt:lpstr>
      <vt:lpstr>For loops vs. functionals</vt:lpstr>
      <vt:lpstr>The apply family of functions </vt:lpstr>
      <vt:lpstr>PowerPoint Presentation</vt:lpstr>
      <vt:lpstr>The map functions</vt:lpstr>
      <vt:lpstr>Map() functions</vt:lpstr>
      <vt:lpstr>Using a pipe %&gt;%</vt:lpstr>
      <vt:lpstr>map_*() Vs col_summary()</vt:lpstr>
      <vt:lpstr>Shortcuts</vt:lpstr>
      <vt:lpstr>Extract a statistic</vt:lpstr>
      <vt:lpstr>Base R</vt:lpstr>
      <vt:lpstr>PowerPoint Presentation</vt:lpstr>
      <vt:lpstr>Base R</vt:lpstr>
      <vt:lpstr>PowerPoint Presentation</vt:lpstr>
      <vt:lpstr>Dealing with failure</vt:lpstr>
      <vt:lpstr>Dealing with failure</vt:lpstr>
      <vt:lpstr>safely() works w/ map</vt:lpstr>
      <vt:lpstr>purrr::transpose()</vt:lpstr>
      <vt:lpstr>Errors are up to you</vt:lpstr>
      <vt:lpstr>Useful adverbs in purrr</vt:lpstr>
      <vt:lpstr>Quietly()</vt:lpstr>
      <vt:lpstr>Mapping over multiple arguments</vt:lpstr>
      <vt:lpstr>Mapping over multiple arguments</vt:lpstr>
      <vt:lpstr>Mapping over multiple arguments</vt:lpstr>
      <vt:lpstr>map2</vt:lpstr>
      <vt:lpstr>Map2()</vt:lpstr>
      <vt:lpstr>Pmap()</vt:lpstr>
      <vt:lpstr>Pmap()</vt:lpstr>
      <vt:lpstr>Pmap()</vt:lpstr>
      <vt:lpstr>Pmap()</vt:lpstr>
      <vt:lpstr>Invoking different functions</vt:lpstr>
      <vt:lpstr>Invoke_map()</vt:lpstr>
      <vt:lpstr>Invoking different functions</vt:lpstr>
      <vt:lpstr>Walk</vt:lpstr>
      <vt:lpstr>Pwalk()</vt:lpstr>
      <vt:lpstr>Other patterns of for loops</vt:lpstr>
      <vt:lpstr>Predicate functions</vt:lpstr>
      <vt:lpstr>Some() and every()</vt:lpstr>
      <vt:lpstr>Detect()</vt:lpstr>
      <vt:lpstr>head/tail_while()</vt:lpstr>
      <vt:lpstr>Reduce and accumulate</vt:lpstr>
      <vt:lpstr>Reduce</vt:lpstr>
      <vt:lpstr>Accumulate()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Joey Campbell</dc:creator>
  <cp:lastModifiedBy>Joey Campbell</cp:lastModifiedBy>
  <cp:revision>46</cp:revision>
  <dcterms:created xsi:type="dcterms:W3CDTF">2020-03-15T21:28:47Z</dcterms:created>
  <dcterms:modified xsi:type="dcterms:W3CDTF">2020-03-16T21:27:37Z</dcterms:modified>
</cp:coreProperties>
</file>