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56" r:id="rId2"/>
    <p:sldId id="266" r:id="rId3"/>
    <p:sldId id="267" r:id="rId4"/>
    <p:sldId id="268" r:id="rId5"/>
    <p:sldId id="269" r:id="rId6"/>
    <p:sldId id="270" r:id="rId7"/>
    <p:sldId id="257" r:id="rId8"/>
    <p:sldId id="258" r:id="rId9"/>
    <p:sldId id="259" r:id="rId10"/>
    <p:sldId id="260" r:id="rId11"/>
    <p:sldId id="261" r:id="rId12"/>
    <p:sldId id="262" r:id="rId13"/>
    <p:sldId id="263" r:id="rId14"/>
    <p:sldId id="264" r:id="rId15"/>
    <p:sldId id="265"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1"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79301" autoAdjust="0"/>
  </p:normalViewPr>
  <p:slideViewPr>
    <p:cSldViewPr snapToGrid="0">
      <p:cViewPr varScale="1">
        <p:scale>
          <a:sx n="87" d="100"/>
          <a:sy n="87" d="100"/>
        </p:scale>
        <p:origin x="336" y="84"/>
      </p:cViewPr>
      <p:guideLst/>
    </p:cSldViewPr>
  </p:slideViewPr>
  <p:notesTextViewPr>
    <p:cViewPr>
      <p:scale>
        <a:sx n="3" d="2"/>
        <a:sy n="3" d="2"/>
      </p:scale>
      <p:origin x="0" y="-4812"/>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336D6-3E58-46D4-854C-00DBCEE107C0}"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0433-2CA6-40F6-B42E-612891D8B0CF}" type="slidenum">
              <a:rPr lang="en-US" smtClean="0"/>
              <a:t>‹#›</a:t>
            </a:fld>
            <a:endParaRPr lang="en-US"/>
          </a:p>
        </p:txBody>
      </p:sp>
    </p:spTree>
    <p:extLst>
      <p:ext uri="{BB962C8B-B14F-4D97-AF65-F5344CB8AC3E}">
        <p14:creationId xmlns:p14="http://schemas.microsoft.com/office/powerpoint/2010/main" val="421605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rpubs.com/uky994/58569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vita.had.co.nz/papers/model-vis.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4ds.had.co.nz/many-models.html#many-model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rpubs.com/uky994/585700"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jstor.org/stable/2346786"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rpubs.com/uky994/585707"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 are equipped with powerful programming tools we can finally return to modelling. You’ll use your new tools of data wrangling and programming, to fit many models and understand how they work. The focus of this book is on exploration, not confirmation or formal inference. But you’ll learn a few basic tools that help you understand the variation within your models.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goal of a model is to provide a simple low-dimensional summary of a dataset. Ideally, the model will capture true “signals” (i.e. patterns generated by the phenomenon of interest), and ignore “noise” (i.e. random variation that you’re not interested in). Here we only cover “predictive” models, which, as the name suggests, generate predictions. There is another type of model that we’re not going to discuss: “data discovery” models. These models don’t make predictions, but instead help you discover interesting relationships within your data. (These two categories of models are sometimes called supervised and unsupervised, but I don’t think that terminology is particularly illuminating.)</a:t>
            </a:r>
          </a:p>
        </p:txBody>
      </p:sp>
      <p:sp>
        <p:nvSpPr>
          <p:cNvPr id="4" name="Slide Number Placeholder 3"/>
          <p:cNvSpPr>
            <a:spLocks noGrp="1"/>
          </p:cNvSpPr>
          <p:nvPr>
            <p:ph type="sldNum" sz="quarter" idx="5"/>
          </p:nvPr>
        </p:nvSpPr>
        <p:spPr/>
        <p:txBody>
          <a:bodyPr/>
          <a:lstStyle/>
          <a:p>
            <a:fld id="{4FE90433-2CA6-40F6-B42E-612891D8B0CF}" type="slidenum">
              <a:rPr lang="en-US" smtClean="0"/>
              <a:t>1</a:t>
            </a:fld>
            <a:endParaRPr lang="en-US"/>
          </a:p>
        </p:txBody>
      </p:sp>
    </p:spTree>
    <p:extLst>
      <p:ext uri="{BB962C8B-B14F-4D97-AF65-F5344CB8AC3E}">
        <p14:creationId xmlns:p14="http://schemas.microsoft.com/office/powerpoint/2010/main" val="2921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our job to supply the basic form of the model. In this case, the relationship looks linear, i.e. </a:t>
            </a:r>
            <a:r>
              <a:rPr lang="en-US" dirty="0"/>
              <a:t>y = a_0 + a_1 * x</a:t>
            </a:r>
            <a:r>
              <a:rPr lang="en-US" sz="1200" b="0" i="0" kern="1200" dirty="0">
                <a:solidFill>
                  <a:schemeClr val="tx1"/>
                </a:solidFill>
                <a:effectLst/>
                <a:latin typeface="+mn-lt"/>
                <a:ea typeface="+mn-ea"/>
                <a:cs typeface="+mn-cs"/>
              </a:rPr>
              <a:t>. Let’s start by getting a feel for what models from that family look like by randomly generating a few and overlaying them on the data. For this simple case, we can use </a:t>
            </a:r>
            <a:r>
              <a:rPr lang="en-US" dirty="0" err="1"/>
              <a:t>geom_abline</a:t>
            </a:r>
            <a:r>
              <a:rPr lang="en-US" dirty="0"/>
              <a:t>()</a:t>
            </a:r>
            <a:r>
              <a:rPr lang="en-US" sz="1200" b="0" i="0" kern="1200" dirty="0">
                <a:solidFill>
                  <a:schemeClr val="tx1"/>
                </a:solidFill>
                <a:effectLst/>
                <a:latin typeface="+mn-lt"/>
                <a:ea typeface="+mn-ea"/>
                <a:cs typeface="+mn-cs"/>
              </a:rPr>
              <a:t> which takes a slope and intercept as parameters. Later on we’ll learn more general techniques that work with any model.</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10</a:t>
            </a:fld>
            <a:endParaRPr lang="en-US"/>
          </a:p>
        </p:txBody>
      </p:sp>
    </p:spTree>
    <p:extLst>
      <p:ext uri="{BB962C8B-B14F-4D97-AF65-F5344CB8AC3E}">
        <p14:creationId xmlns:p14="http://schemas.microsoft.com/office/powerpoint/2010/main" val="391174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250 models on this plot, but a lot are really bad! We need to find the good models by making precise our intuition that a good model is “close” to the data. We need a way to quantify the distance between the data and a model. Then we can fit the model by finding the value of </a:t>
            </a:r>
            <a:r>
              <a:rPr lang="en-US" dirty="0"/>
              <a:t>a_0</a:t>
            </a:r>
            <a:r>
              <a:rPr lang="en-US" sz="1200" b="0" i="0" kern="1200" dirty="0">
                <a:solidFill>
                  <a:schemeClr val="tx1"/>
                </a:solidFill>
                <a:effectLst/>
                <a:latin typeface="+mn-lt"/>
                <a:ea typeface="+mn-ea"/>
                <a:cs typeface="+mn-cs"/>
              </a:rPr>
              <a:t> and </a:t>
            </a:r>
            <a:r>
              <a:rPr lang="en-US" dirty="0"/>
              <a:t>a_1</a:t>
            </a:r>
            <a:r>
              <a:rPr lang="en-US" sz="1200" b="0" i="0" kern="1200" dirty="0">
                <a:solidFill>
                  <a:schemeClr val="tx1"/>
                </a:solidFill>
                <a:effectLst/>
                <a:latin typeface="+mn-lt"/>
                <a:ea typeface="+mn-ea"/>
                <a:cs typeface="+mn-cs"/>
              </a:rPr>
              <a:t> that generate the model with the smallest distance from this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11</a:t>
            </a:fld>
            <a:endParaRPr lang="en-US"/>
          </a:p>
        </p:txBody>
      </p:sp>
    </p:spTree>
    <p:extLst>
      <p:ext uri="{BB962C8B-B14F-4D97-AF65-F5344CB8AC3E}">
        <p14:creationId xmlns:p14="http://schemas.microsoft.com/office/powerpoint/2010/main" val="223653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easy place to start is to find the vertical distance between each point and the model, as in the following diagram. (Note that I’ve shifted the x values slightly so you can see the individual distances.)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t>
            </a:r>
            <a:r>
              <a:rPr lang="en-US" sz="1200" b="1" i="0" kern="1200" dirty="0">
                <a:solidFill>
                  <a:schemeClr val="tx1"/>
                </a:solidFill>
                <a:effectLst/>
                <a:latin typeface="+mn-lt"/>
                <a:ea typeface="+mn-ea"/>
                <a:cs typeface="+mn-cs"/>
              </a:rPr>
              <a:t>distance</a:t>
            </a:r>
            <a:r>
              <a:rPr lang="en-US" sz="1200" b="0" i="0" kern="1200" dirty="0">
                <a:solidFill>
                  <a:schemeClr val="tx1"/>
                </a:solidFill>
                <a:effectLst/>
                <a:latin typeface="+mn-lt"/>
                <a:ea typeface="+mn-ea"/>
                <a:cs typeface="+mn-cs"/>
              </a:rPr>
              <a:t> is just the difference between the y value given by the model (the prediction), and the actual y value in the data (the response).</a:t>
            </a:r>
            <a:endParaRPr lang="en-US" b="0" dirty="0"/>
          </a:p>
        </p:txBody>
      </p:sp>
      <p:sp>
        <p:nvSpPr>
          <p:cNvPr id="4" name="Slide Number Placeholder 3"/>
          <p:cNvSpPr>
            <a:spLocks noGrp="1"/>
          </p:cNvSpPr>
          <p:nvPr>
            <p:ph type="sldNum" sz="quarter" idx="5"/>
          </p:nvPr>
        </p:nvSpPr>
        <p:spPr/>
        <p:txBody>
          <a:bodyPr/>
          <a:lstStyle/>
          <a:p>
            <a:fld id="{4FE90433-2CA6-40F6-B42E-612891D8B0CF}" type="slidenum">
              <a:rPr lang="en-US" smtClean="0"/>
              <a:t>12</a:t>
            </a:fld>
            <a:endParaRPr lang="en-US"/>
          </a:p>
        </p:txBody>
      </p:sp>
    </p:spTree>
    <p:extLst>
      <p:ext uri="{BB962C8B-B14F-4D97-AF65-F5344CB8AC3E}">
        <p14:creationId xmlns:p14="http://schemas.microsoft.com/office/powerpoint/2010/main" val="328019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compute this distance, we first turn our model family into an R function. This takes the model parameters and the data as inputs, and gives values predicted by the model as output: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 we need some way to compute an overall distance between the predicted and actual values. In other words, the plot above shows 30 distances: how do we collapse that into a single number?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13</a:t>
            </a:fld>
            <a:endParaRPr lang="en-US"/>
          </a:p>
        </p:txBody>
      </p:sp>
    </p:spTree>
    <p:extLst>
      <p:ext uri="{BB962C8B-B14F-4D97-AF65-F5344CB8AC3E}">
        <p14:creationId xmlns:p14="http://schemas.microsoft.com/office/powerpoint/2010/main" val="408982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common way to do this in statistics to use the “root-mean-squared deviation”. We compute the difference between actual and predicted, square them, average them, and the take the square root. This distance has lots of appealing mathematical properties, which we’re not going to talk about here. You’ll just have to take my word for it!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14</a:t>
            </a:fld>
            <a:endParaRPr lang="en-US"/>
          </a:p>
        </p:txBody>
      </p:sp>
    </p:spTree>
    <p:extLst>
      <p:ext uri="{BB962C8B-B14F-4D97-AF65-F5344CB8AC3E}">
        <p14:creationId xmlns:p14="http://schemas.microsoft.com/office/powerpoint/2010/main" val="305026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can use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to compute the distance for all the models defined above. We need a helper function because our distance function expects the model as a numeric vector of length 2.</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15</a:t>
            </a:fld>
            <a:endParaRPr lang="en-US"/>
          </a:p>
        </p:txBody>
      </p:sp>
    </p:spTree>
    <p:extLst>
      <p:ext uri="{BB962C8B-B14F-4D97-AF65-F5344CB8AC3E}">
        <p14:creationId xmlns:p14="http://schemas.microsoft.com/office/powerpoint/2010/main" val="1559022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let’s overlay the 10 best models on to the data. I’ve </a:t>
            </a:r>
            <a:r>
              <a:rPr lang="en-US" sz="1200" b="0" i="0" kern="1200" dirty="0" err="1">
                <a:solidFill>
                  <a:schemeClr val="tx1"/>
                </a:solidFill>
                <a:effectLst/>
                <a:latin typeface="+mn-lt"/>
                <a:ea typeface="+mn-ea"/>
                <a:cs typeface="+mn-cs"/>
              </a:rPr>
              <a:t>coloured</a:t>
            </a:r>
            <a:r>
              <a:rPr lang="en-US" sz="1200" b="0" i="0" kern="1200" dirty="0">
                <a:solidFill>
                  <a:schemeClr val="tx1"/>
                </a:solidFill>
                <a:effectLst/>
                <a:latin typeface="+mn-lt"/>
                <a:ea typeface="+mn-ea"/>
                <a:cs typeface="+mn-cs"/>
              </a:rPr>
              <a:t> the models by </a:t>
            </a:r>
            <a:r>
              <a:rPr lang="en-US" dirty="0"/>
              <a:t>-</a:t>
            </a:r>
            <a:r>
              <a:rPr lang="en-US" dirty="0" err="1"/>
              <a:t>dist</a:t>
            </a:r>
            <a:r>
              <a:rPr lang="en-US" sz="1200" b="0" i="0" kern="1200" dirty="0">
                <a:solidFill>
                  <a:schemeClr val="tx1"/>
                </a:solidFill>
                <a:effectLst/>
                <a:latin typeface="+mn-lt"/>
                <a:ea typeface="+mn-ea"/>
                <a:cs typeface="+mn-cs"/>
              </a:rPr>
              <a:t>: this is an easy way to make sure that the best models (i.e. the ones with the smallest distance) get the </a:t>
            </a:r>
            <a:r>
              <a:rPr lang="en-US" sz="1200" b="0" i="0" kern="1200" dirty="0" err="1">
                <a:solidFill>
                  <a:schemeClr val="tx1"/>
                </a:solidFill>
                <a:effectLst/>
                <a:latin typeface="+mn-lt"/>
                <a:ea typeface="+mn-ea"/>
                <a:cs typeface="+mn-cs"/>
              </a:rPr>
              <a:t>brighest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16</a:t>
            </a:fld>
            <a:endParaRPr lang="en-US"/>
          </a:p>
        </p:txBody>
      </p:sp>
    </p:spTree>
    <p:extLst>
      <p:ext uri="{BB962C8B-B14F-4D97-AF65-F5344CB8AC3E}">
        <p14:creationId xmlns:p14="http://schemas.microsoft.com/office/powerpoint/2010/main" val="749755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an easy way to make sure that the best models (i.e. the ones with the smallest distance) get the </a:t>
            </a:r>
            <a:r>
              <a:rPr lang="en-US" sz="1200" b="0" i="0" kern="1200" dirty="0" err="1">
                <a:solidFill>
                  <a:schemeClr val="tx1"/>
                </a:solidFill>
                <a:effectLst/>
                <a:latin typeface="+mn-lt"/>
                <a:ea typeface="+mn-ea"/>
                <a:cs typeface="+mn-cs"/>
              </a:rPr>
              <a:t>brighest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17</a:t>
            </a:fld>
            <a:endParaRPr lang="en-US"/>
          </a:p>
        </p:txBody>
      </p:sp>
    </p:spTree>
    <p:extLst>
      <p:ext uri="{BB962C8B-B14F-4D97-AF65-F5344CB8AC3E}">
        <p14:creationId xmlns:p14="http://schemas.microsoft.com/office/powerpoint/2010/main" val="2305455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also think about these models as observations, and </a:t>
            </a:r>
            <a:r>
              <a:rPr lang="en-US" sz="1200" b="0" i="0" kern="1200" dirty="0" err="1">
                <a:solidFill>
                  <a:schemeClr val="tx1"/>
                </a:solidFill>
                <a:effectLst/>
                <a:latin typeface="+mn-lt"/>
                <a:ea typeface="+mn-ea"/>
                <a:cs typeface="+mn-cs"/>
              </a:rPr>
              <a:t>visualising</a:t>
            </a:r>
            <a:r>
              <a:rPr lang="en-US" sz="1200" b="0" i="0" kern="1200" dirty="0">
                <a:solidFill>
                  <a:schemeClr val="tx1"/>
                </a:solidFill>
                <a:effectLst/>
                <a:latin typeface="+mn-lt"/>
                <a:ea typeface="+mn-ea"/>
                <a:cs typeface="+mn-cs"/>
              </a:rPr>
              <a:t> with a scatterplot of </a:t>
            </a:r>
            <a:r>
              <a:rPr lang="en-US" dirty="0"/>
              <a:t>a1</a:t>
            </a:r>
            <a:r>
              <a:rPr lang="en-US" sz="1200" b="0" i="0" kern="1200" dirty="0">
                <a:solidFill>
                  <a:schemeClr val="tx1"/>
                </a:solidFill>
                <a:effectLst/>
                <a:latin typeface="+mn-lt"/>
                <a:ea typeface="+mn-ea"/>
                <a:cs typeface="+mn-cs"/>
              </a:rPr>
              <a:t> vs </a:t>
            </a:r>
            <a:r>
              <a:rPr lang="en-US" dirty="0"/>
              <a:t>a2</a:t>
            </a:r>
            <a:r>
              <a:rPr lang="en-US" sz="1200" b="0" i="0" kern="1200" dirty="0">
                <a:solidFill>
                  <a:schemeClr val="tx1"/>
                </a:solidFill>
                <a:effectLst/>
                <a:latin typeface="+mn-lt"/>
                <a:ea typeface="+mn-ea"/>
                <a:cs typeface="+mn-cs"/>
              </a:rPr>
              <a:t>, again </a:t>
            </a:r>
            <a:r>
              <a:rPr lang="en-US" sz="1200" b="0" i="0" kern="1200" dirty="0" err="1">
                <a:solidFill>
                  <a:schemeClr val="tx1"/>
                </a:solidFill>
                <a:effectLst/>
                <a:latin typeface="+mn-lt"/>
                <a:ea typeface="+mn-ea"/>
                <a:cs typeface="+mn-cs"/>
              </a:rPr>
              <a:t>coloured</a:t>
            </a:r>
            <a:r>
              <a:rPr lang="en-US" sz="1200" b="0" i="0" kern="1200" dirty="0">
                <a:solidFill>
                  <a:schemeClr val="tx1"/>
                </a:solidFill>
                <a:effectLst/>
                <a:latin typeface="+mn-lt"/>
                <a:ea typeface="+mn-ea"/>
                <a:cs typeface="+mn-cs"/>
              </a:rPr>
              <a:t> by </a:t>
            </a:r>
            <a:r>
              <a:rPr lang="en-US" dirty="0"/>
              <a:t>-dist</a:t>
            </a:r>
            <a:r>
              <a:rPr lang="en-US" sz="1200" b="0" i="0" kern="1200" dirty="0">
                <a:solidFill>
                  <a:schemeClr val="tx1"/>
                </a:solidFill>
                <a:effectLst/>
                <a:latin typeface="+mn-lt"/>
                <a:ea typeface="+mn-ea"/>
                <a:cs typeface="+mn-cs"/>
              </a:rPr>
              <a:t>. We can no longer directly see how the model compares to the data, but we can see many models at once. Again, I’ve highlighted the 10 best models, this time by drawing red circles underneath them.</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18</a:t>
            </a:fld>
            <a:endParaRPr lang="en-US"/>
          </a:p>
        </p:txBody>
      </p:sp>
    </p:spTree>
    <p:extLst>
      <p:ext uri="{BB962C8B-B14F-4D97-AF65-F5344CB8AC3E}">
        <p14:creationId xmlns:p14="http://schemas.microsoft.com/office/powerpoint/2010/main" val="1850298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trying lots of random models, we could be more systematic and generate an evenly spaced grid of points (this is called a grid search).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19</a:t>
            </a:fld>
            <a:endParaRPr lang="en-US"/>
          </a:p>
        </p:txBody>
      </p:sp>
    </p:spTree>
    <p:extLst>
      <p:ext uri="{BB962C8B-B14F-4D97-AF65-F5344CB8AC3E}">
        <p14:creationId xmlns:p14="http://schemas.microsoft.com/office/powerpoint/2010/main" val="68772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is a huge field, and there’s no way you can master it by taking a course or reading a single book. The goal of this course is to give you a solid foundation in the most important tools. Our model of the tools needed in a typical data science project looks something like this:</a:t>
            </a:r>
          </a:p>
        </p:txBody>
      </p:sp>
      <p:sp>
        <p:nvSpPr>
          <p:cNvPr id="4" name="Slide Number Placeholder 3"/>
          <p:cNvSpPr>
            <a:spLocks noGrp="1"/>
          </p:cNvSpPr>
          <p:nvPr>
            <p:ph type="sldNum" sz="quarter" idx="5"/>
          </p:nvPr>
        </p:nvSpPr>
        <p:spPr/>
        <p:txBody>
          <a:bodyPr/>
          <a:lstStyle/>
          <a:p>
            <a:fld id="{910406B2-DC75-46EC-AD53-DA792471599A}" type="slidenum">
              <a:rPr lang="en-US" smtClean="0"/>
              <a:t>2</a:t>
            </a:fld>
            <a:endParaRPr lang="en-US"/>
          </a:p>
        </p:txBody>
      </p:sp>
    </p:spTree>
    <p:extLst>
      <p:ext uri="{BB962C8B-B14F-4D97-AF65-F5344CB8AC3E}">
        <p14:creationId xmlns:p14="http://schemas.microsoft.com/office/powerpoint/2010/main" val="1332033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picked the parameters of the grid roughly by looking at where the best models were in the plot above.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20</a:t>
            </a:fld>
            <a:endParaRPr lang="en-US"/>
          </a:p>
        </p:txBody>
      </p:sp>
    </p:spTree>
    <p:extLst>
      <p:ext uri="{BB962C8B-B14F-4D97-AF65-F5344CB8AC3E}">
        <p14:creationId xmlns:p14="http://schemas.microsoft.com/office/powerpoint/2010/main" val="1279710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could imagine iteratively making the grid finer and finer until you narrowed in on the best model. But there’s a better way to tackle that problem: a numerical </a:t>
            </a:r>
            <a:r>
              <a:rPr lang="en-US" sz="1200" b="0" i="0" kern="1200" dirty="0" err="1">
                <a:solidFill>
                  <a:schemeClr val="tx1"/>
                </a:solidFill>
                <a:effectLst/>
                <a:latin typeface="+mn-lt"/>
                <a:ea typeface="+mn-ea"/>
                <a:cs typeface="+mn-cs"/>
              </a:rPr>
              <a:t>minimisation</a:t>
            </a:r>
            <a:r>
              <a:rPr lang="en-US" sz="1200" b="0" i="0" kern="1200" dirty="0">
                <a:solidFill>
                  <a:schemeClr val="tx1"/>
                </a:solidFill>
                <a:effectLst/>
                <a:latin typeface="+mn-lt"/>
                <a:ea typeface="+mn-ea"/>
                <a:cs typeface="+mn-cs"/>
              </a:rPr>
              <a:t> tool called Newton-Raphson search.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21</a:t>
            </a:fld>
            <a:endParaRPr lang="en-US"/>
          </a:p>
        </p:txBody>
      </p:sp>
    </p:spTree>
    <p:extLst>
      <p:ext uri="{BB962C8B-B14F-4D97-AF65-F5344CB8AC3E}">
        <p14:creationId xmlns:p14="http://schemas.microsoft.com/office/powerpoint/2010/main" val="2521299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intuition of Newton-Raphson is pretty simple: you pick a starting point and look around for the steepest slope. You then ski down that slope a little way, and then repeat again and again, until you can’t go any lower. In R, we can do that with </a:t>
            </a:r>
            <a:r>
              <a:rPr lang="en-US" dirty="0" err="1"/>
              <a:t>optim</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Don’t worry too much about the details of how </a:t>
            </a:r>
            <a:r>
              <a:rPr lang="en-US" dirty="0" err="1"/>
              <a:t>optim</a:t>
            </a:r>
            <a:r>
              <a:rPr lang="en-US" dirty="0"/>
              <a:t>()</a:t>
            </a:r>
            <a:r>
              <a:rPr lang="en-US" sz="1200" b="0" i="0" kern="1200" dirty="0">
                <a:solidFill>
                  <a:schemeClr val="tx1"/>
                </a:solidFill>
                <a:effectLst/>
                <a:latin typeface="+mn-lt"/>
                <a:ea typeface="+mn-ea"/>
                <a:cs typeface="+mn-cs"/>
              </a:rPr>
              <a:t> works. It’s the intuition that’s important here. If you have a function that defines the distance between a model and a dataset, an algorithm that can </a:t>
            </a:r>
            <a:r>
              <a:rPr lang="en-US" sz="1200" b="0" i="0" kern="1200" dirty="0" err="1">
                <a:solidFill>
                  <a:schemeClr val="tx1"/>
                </a:solidFill>
                <a:effectLst/>
                <a:latin typeface="+mn-lt"/>
                <a:ea typeface="+mn-ea"/>
                <a:cs typeface="+mn-cs"/>
              </a:rPr>
              <a:t>minimise</a:t>
            </a:r>
            <a:r>
              <a:rPr lang="en-US" sz="1200" b="0" i="0" kern="1200" dirty="0">
                <a:solidFill>
                  <a:schemeClr val="tx1"/>
                </a:solidFill>
                <a:effectLst/>
                <a:latin typeface="+mn-lt"/>
                <a:ea typeface="+mn-ea"/>
                <a:cs typeface="+mn-cs"/>
              </a:rPr>
              <a:t> that distance by modifying the parameters of the model, you can find the best model. The neat thing about this approach is that it will work for any family of models that you can write an equation for.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22</a:t>
            </a:fld>
            <a:endParaRPr lang="en-US"/>
          </a:p>
        </p:txBody>
      </p:sp>
    </p:spTree>
    <p:extLst>
      <p:ext uri="{BB962C8B-B14F-4D97-AF65-F5344CB8AC3E}">
        <p14:creationId xmlns:p14="http://schemas.microsoft.com/office/powerpoint/2010/main" val="1555110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There’s one more approach that we can use for this model, because it’s a special case of a broader family: linear models. A linear model has the general form </a:t>
            </a:r>
            <a:r>
              <a:rPr lang="en-US" dirty="0"/>
              <a:t>y = a_1 + a_2 * x_1 + a_3 * x_2 + ... + </a:t>
            </a:r>
            <a:r>
              <a:rPr lang="en-US" dirty="0" err="1"/>
              <a:t>a_n</a:t>
            </a:r>
            <a:r>
              <a:rPr lang="en-US" dirty="0"/>
              <a:t> * x_(n - 1)</a:t>
            </a:r>
            <a:r>
              <a:rPr lang="en-US" sz="1200" b="0" i="0" kern="1200" dirty="0">
                <a:solidFill>
                  <a:schemeClr val="tx1"/>
                </a:solidFill>
                <a:effectLst/>
                <a:latin typeface="+mn-lt"/>
                <a:ea typeface="+mn-ea"/>
                <a:cs typeface="+mn-cs"/>
              </a:rPr>
              <a:t>. So this simple model is equivalent to a general linear model where n is 2 and </a:t>
            </a:r>
            <a:r>
              <a:rPr lang="en-US" dirty="0"/>
              <a:t>x_1</a:t>
            </a:r>
            <a:r>
              <a:rPr lang="en-US" sz="1200" b="0" i="0" kern="1200" dirty="0">
                <a:solidFill>
                  <a:schemeClr val="tx1"/>
                </a:solidFill>
                <a:effectLst/>
                <a:latin typeface="+mn-lt"/>
                <a:ea typeface="+mn-ea"/>
                <a:cs typeface="+mn-cs"/>
              </a:rPr>
              <a:t> is </a:t>
            </a:r>
            <a:r>
              <a:rPr lang="en-US" dirty="0"/>
              <a:t>x</a:t>
            </a:r>
            <a:r>
              <a:rPr lang="en-US" sz="1200" b="0" i="0" kern="1200" dirty="0">
                <a:solidFill>
                  <a:schemeClr val="tx1"/>
                </a:solidFill>
                <a:effectLst/>
                <a:latin typeface="+mn-lt"/>
                <a:ea typeface="+mn-ea"/>
                <a:cs typeface="+mn-cs"/>
              </a:rPr>
              <a:t>. R has a tool specifically designed for fitting linear models called </a:t>
            </a:r>
            <a:r>
              <a:rPr lang="en-US" dirty="0" err="1"/>
              <a:t>lm</a:t>
            </a:r>
            <a:r>
              <a:rPr lang="en-US" dirty="0"/>
              <a:t>()</a:t>
            </a:r>
            <a:r>
              <a:rPr lang="en-US" sz="1200" b="0" i="0" kern="1200" dirty="0">
                <a:solidFill>
                  <a:schemeClr val="tx1"/>
                </a:solidFill>
                <a:effectLst/>
                <a:latin typeface="+mn-lt"/>
                <a:ea typeface="+mn-ea"/>
                <a:cs typeface="+mn-cs"/>
              </a:rPr>
              <a:t>. </a:t>
            </a:r>
            <a:r>
              <a:rPr lang="en-US" dirty="0" err="1"/>
              <a:t>lm</a:t>
            </a:r>
            <a:r>
              <a:rPr lang="en-US" dirty="0"/>
              <a:t>()</a:t>
            </a:r>
            <a:r>
              <a:rPr lang="en-US" sz="1200" b="0" i="0" kern="1200" dirty="0">
                <a:solidFill>
                  <a:schemeClr val="tx1"/>
                </a:solidFill>
                <a:effectLst/>
                <a:latin typeface="+mn-lt"/>
                <a:ea typeface="+mn-ea"/>
                <a:cs typeface="+mn-cs"/>
              </a:rPr>
              <a:t> has a special way to specify the model family: formulas. Formulas look like </a:t>
            </a:r>
            <a:r>
              <a:rPr lang="en-US" dirty="0"/>
              <a:t>y ~ x</a:t>
            </a:r>
            <a:r>
              <a:rPr lang="en-US" sz="1200" b="0" i="0" kern="1200" dirty="0">
                <a:solidFill>
                  <a:schemeClr val="tx1"/>
                </a:solidFill>
                <a:effectLst/>
                <a:latin typeface="+mn-lt"/>
                <a:ea typeface="+mn-ea"/>
                <a:cs typeface="+mn-cs"/>
              </a:rPr>
              <a:t>, which </a:t>
            </a:r>
            <a:r>
              <a:rPr lang="en-US" dirty="0" err="1"/>
              <a:t>lm</a:t>
            </a:r>
            <a:r>
              <a:rPr lang="en-US" dirty="0"/>
              <a:t>()</a:t>
            </a:r>
            <a:r>
              <a:rPr lang="en-US" sz="1200" b="0" i="0" kern="1200" dirty="0">
                <a:solidFill>
                  <a:schemeClr val="tx1"/>
                </a:solidFill>
                <a:effectLst/>
                <a:latin typeface="+mn-lt"/>
                <a:ea typeface="+mn-ea"/>
                <a:cs typeface="+mn-cs"/>
              </a:rPr>
              <a:t> will translate to a function like </a:t>
            </a:r>
            <a:r>
              <a:rPr lang="en-US" dirty="0"/>
              <a:t>y = a_1 + a_2 * x</a:t>
            </a:r>
            <a:r>
              <a:rPr lang="en-US" sz="1200" b="0" i="0" kern="1200" dirty="0">
                <a:solidFill>
                  <a:schemeClr val="tx1"/>
                </a:solidFill>
                <a:effectLst/>
                <a:latin typeface="+mn-lt"/>
                <a:ea typeface="+mn-ea"/>
                <a:cs typeface="+mn-cs"/>
              </a:rPr>
              <a:t>. We can fit the model and look at the output: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exactly the same values we got with </a:t>
            </a:r>
            <a:r>
              <a:rPr lang="en-US" dirty="0" err="1"/>
              <a:t>optim</a:t>
            </a:r>
            <a:r>
              <a:rPr lang="en-US" dirty="0"/>
              <a:t>()</a:t>
            </a:r>
            <a:r>
              <a:rPr lang="en-US" sz="1200" b="0" i="0" kern="1200" dirty="0">
                <a:solidFill>
                  <a:schemeClr val="tx1"/>
                </a:solidFill>
                <a:effectLst/>
                <a:latin typeface="+mn-lt"/>
                <a:ea typeface="+mn-ea"/>
                <a:cs typeface="+mn-cs"/>
              </a:rPr>
              <a:t>! Behind the scenes </a:t>
            </a:r>
            <a:r>
              <a:rPr lang="en-US" dirty="0" err="1"/>
              <a:t>lm</a:t>
            </a:r>
            <a:r>
              <a:rPr lang="en-US" dirty="0"/>
              <a:t>()</a:t>
            </a:r>
            <a:r>
              <a:rPr lang="en-US" sz="1200" b="0" i="0" kern="1200" dirty="0">
                <a:solidFill>
                  <a:schemeClr val="tx1"/>
                </a:solidFill>
                <a:effectLst/>
                <a:latin typeface="+mn-lt"/>
                <a:ea typeface="+mn-ea"/>
                <a:cs typeface="+mn-cs"/>
              </a:rPr>
              <a:t> doesn’t use </a:t>
            </a:r>
            <a:r>
              <a:rPr lang="en-US" dirty="0" err="1"/>
              <a:t>optim</a:t>
            </a:r>
            <a:r>
              <a:rPr lang="en-US" dirty="0"/>
              <a:t>()</a:t>
            </a:r>
            <a:r>
              <a:rPr lang="en-US" sz="1200" b="0" i="0" kern="1200" dirty="0">
                <a:solidFill>
                  <a:schemeClr val="tx1"/>
                </a:solidFill>
                <a:effectLst/>
                <a:latin typeface="+mn-lt"/>
                <a:ea typeface="+mn-ea"/>
                <a:cs typeface="+mn-cs"/>
              </a:rPr>
              <a:t> but instead takes advantage of the mathematical structure of linear models. Using some connections between geometry, calculus, and linear algebra, </a:t>
            </a:r>
            <a:r>
              <a:rPr lang="en-US" dirty="0" err="1"/>
              <a:t>lm</a:t>
            </a:r>
            <a:r>
              <a:rPr lang="en-US" dirty="0"/>
              <a:t>()</a:t>
            </a:r>
            <a:r>
              <a:rPr lang="en-US" sz="1200" b="0" i="0" kern="1200" dirty="0">
                <a:solidFill>
                  <a:schemeClr val="tx1"/>
                </a:solidFill>
                <a:effectLst/>
                <a:latin typeface="+mn-lt"/>
                <a:ea typeface="+mn-ea"/>
                <a:cs typeface="+mn-cs"/>
              </a:rPr>
              <a:t> actually finds the closest model in a single step, using a sophisticated algorithm. This approach is both faster, and guarantees that there is a global minimum.</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23</a:t>
            </a:fld>
            <a:endParaRPr lang="en-US"/>
          </a:p>
        </p:txBody>
      </p:sp>
    </p:spTree>
    <p:extLst>
      <p:ext uri="{BB962C8B-B14F-4D97-AF65-F5344CB8AC3E}">
        <p14:creationId xmlns:p14="http://schemas.microsoft.com/office/powerpoint/2010/main" val="2002552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https://rpubs.com/uky994/585695</a:t>
            </a:r>
            <a:endParaRPr lang="en-US" dirty="0"/>
          </a:p>
          <a:p>
            <a:endParaRPr lang="en-US" dirty="0"/>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One downside of the linear model is that it is sensitive to unusual values because the distance incorporates a squared term. Fit a linear model to the simulated data below, and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results. Rerun a few times to generate different simulated datasets. What do you notice about the model?</a:t>
            </a:r>
          </a:p>
          <a:p>
            <a:pPr marL="685800" lvl="1" indent="-228600">
              <a:buFont typeface="+mj-lt"/>
              <a:buAutoNum type="arabicPeriod"/>
            </a:pPr>
            <a:r>
              <a:rPr lang="en-US" sz="1200" b="0" i="0" u="none" strike="noStrike" kern="1200" dirty="0">
                <a:solidFill>
                  <a:schemeClr val="tx1"/>
                </a:solidFill>
                <a:effectLst/>
                <a:latin typeface="+mn-lt"/>
                <a:ea typeface="+mn-ea"/>
                <a:cs typeface="+mn-cs"/>
              </a:rPr>
              <a:t>sim1a &lt;- </a:t>
            </a: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 </a:t>
            </a:r>
            <a:r>
              <a:rPr lang="en-US" sz="1200" b="1" i="0" u="none" strike="noStrike" kern="1200" dirty="0">
                <a:solidFill>
                  <a:schemeClr val="tx1"/>
                </a:solidFill>
                <a:effectLst/>
                <a:latin typeface="+mn-lt"/>
                <a:ea typeface="+mn-ea"/>
                <a:cs typeface="+mn-cs"/>
              </a:rPr>
              <a:t>rep</a:t>
            </a:r>
            <a:r>
              <a:rPr lang="en-US" sz="1200" b="0" i="0" u="none" strike="noStrike" kern="1200" dirty="0">
                <a:solidFill>
                  <a:schemeClr val="tx1"/>
                </a:solidFill>
                <a:effectLst/>
                <a:latin typeface="+mn-lt"/>
                <a:ea typeface="+mn-ea"/>
                <a:cs typeface="+mn-cs"/>
              </a:rPr>
              <a:t>(1:10, each = 3),</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y = x * 1.5 + 6 + </a:t>
            </a:r>
            <a:r>
              <a:rPr lang="en-US" sz="1200" b="1" i="0" u="none" strike="noStrike" kern="1200" dirty="0">
                <a:solidFill>
                  <a:schemeClr val="tx1"/>
                </a:solidFill>
                <a:effectLst/>
                <a:latin typeface="+mn-lt"/>
                <a:ea typeface="+mn-ea"/>
                <a:cs typeface="+mn-cs"/>
              </a:rPr>
              <a:t>rt</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 df = 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One way to make linear models more robust is to use a different distance measure. For example, instead of root-mean-squared distance, you could use mean-absolute distance:</a:t>
            </a:r>
          </a:p>
          <a:p>
            <a:pPr marL="685800" lvl="1" indent="-228600">
              <a:buFont typeface="+mj-lt"/>
              <a:buAutoNum type="arabicPeriod"/>
            </a:pPr>
            <a:r>
              <a:rPr lang="en-US" sz="1200" b="0" i="0" u="none" strike="noStrike" kern="1200" dirty="0" err="1">
                <a:solidFill>
                  <a:schemeClr val="tx1"/>
                </a:solidFill>
                <a:effectLst/>
                <a:latin typeface="+mn-lt"/>
                <a:ea typeface="+mn-ea"/>
                <a:cs typeface="+mn-cs"/>
              </a:rPr>
              <a:t>measure_distance</a:t>
            </a:r>
            <a:r>
              <a:rPr lang="en-US" sz="1200" b="0" i="0" u="none" strike="noStrike" kern="1200" dirty="0">
                <a:solidFill>
                  <a:schemeClr val="tx1"/>
                </a:solidFill>
                <a:effectLst/>
                <a:latin typeface="+mn-lt"/>
                <a:ea typeface="+mn-ea"/>
                <a:cs typeface="+mn-cs"/>
              </a:rPr>
              <a:t>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(mod, data)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diff &lt;- </a:t>
            </a:r>
            <a:r>
              <a:rPr lang="en-US" sz="1200" b="0" i="0" u="none" strike="noStrike" kern="1200" dirty="0" err="1">
                <a:solidFill>
                  <a:schemeClr val="tx1"/>
                </a:solidFill>
                <a:effectLst/>
                <a:latin typeface="+mn-lt"/>
                <a:ea typeface="+mn-ea"/>
                <a:cs typeface="+mn-cs"/>
              </a:rPr>
              <a:t>data$y</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model1</a:t>
            </a:r>
            <a:r>
              <a:rPr lang="en-US" sz="1200" b="0" i="0" u="none" strike="noStrike" kern="1200" dirty="0">
                <a:solidFill>
                  <a:schemeClr val="tx1"/>
                </a:solidFill>
                <a:effectLst/>
                <a:latin typeface="+mn-lt"/>
                <a:ea typeface="+mn-ea"/>
                <a:cs typeface="+mn-cs"/>
              </a:rPr>
              <a:t>(mod, data)</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mean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abs</a:t>
            </a:r>
            <a:r>
              <a:rPr lang="en-US" sz="1200" b="0" i="0" u="none" strike="noStrike" kern="1200" dirty="0">
                <a:solidFill>
                  <a:schemeClr val="tx1"/>
                </a:solidFill>
                <a:effectLst/>
                <a:latin typeface="+mn-lt"/>
                <a:ea typeface="+mn-ea"/>
                <a:cs typeface="+mn-cs"/>
              </a:rPr>
              <a:t>(diff))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optim</a:t>
            </a:r>
            <a:r>
              <a:rPr lang="en-US" sz="1200" b="0" i="0" kern="1200" dirty="0">
                <a:solidFill>
                  <a:schemeClr val="tx1"/>
                </a:solidFill>
                <a:effectLst/>
                <a:latin typeface="+mn-lt"/>
                <a:ea typeface="+mn-ea"/>
                <a:cs typeface="+mn-cs"/>
              </a:rPr>
              <a:t>() to fit this model to the simulated data above and compare it to the linear model.</a:t>
            </a:r>
          </a:p>
          <a:p>
            <a:pPr marL="228600" indent="-228600">
              <a:buFont typeface="+mj-lt"/>
              <a:buAutoNum type="arabicPeriod"/>
            </a:pPr>
            <a:r>
              <a:rPr lang="en-US" sz="1200" b="0" i="0" kern="1200" dirty="0">
                <a:solidFill>
                  <a:schemeClr val="tx1"/>
                </a:solidFill>
                <a:effectLst/>
                <a:latin typeface="+mn-lt"/>
                <a:ea typeface="+mn-ea"/>
                <a:cs typeface="+mn-cs"/>
              </a:rPr>
              <a:t>One challenge with performing numerical </a:t>
            </a:r>
            <a:r>
              <a:rPr lang="en-US" sz="1200" b="0" i="0" kern="1200" dirty="0" err="1">
                <a:solidFill>
                  <a:schemeClr val="tx1"/>
                </a:solidFill>
                <a:effectLst/>
                <a:latin typeface="+mn-lt"/>
                <a:ea typeface="+mn-ea"/>
                <a:cs typeface="+mn-cs"/>
              </a:rPr>
              <a:t>optimisation</a:t>
            </a:r>
            <a:r>
              <a:rPr lang="en-US" sz="1200" b="0" i="0" kern="1200" dirty="0">
                <a:solidFill>
                  <a:schemeClr val="tx1"/>
                </a:solidFill>
                <a:effectLst/>
                <a:latin typeface="+mn-lt"/>
                <a:ea typeface="+mn-ea"/>
                <a:cs typeface="+mn-cs"/>
              </a:rPr>
              <a:t> is that it’s only guaranteed to find one local optimum. What’s the problem with </a:t>
            </a:r>
            <a:r>
              <a:rPr lang="en-US" sz="1200" b="0" i="0" kern="1200" dirty="0" err="1">
                <a:solidFill>
                  <a:schemeClr val="tx1"/>
                </a:solidFill>
                <a:effectLst/>
                <a:latin typeface="+mn-lt"/>
                <a:ea typeface="+mn-ea"/>
                <a:cs typeface="+mn-cs"/>
              </a:rPr>
              <a:t>optimising</a:t>
            </a:r>
            <a:r>
              <a:rPr lang="en-US" sz="1200" b="0" i="0" kern="1200" dirty="0">
                <a:solidFill>
                  <a:schemeClr val="tx1"/>
                </a:solidFill>
                <a:effectLst/>
                <a:latin typeface="+mn-lt"/>
                <a:ea typeface="+mn-ea"/>
                <a:cs typeface="+mn-cs"/>
              </a:rPr>
              <a:t> a three parameter model like this?</a:t>
            </a:r>
          </a:p>
          <a:p>
            <a:pPr marL="685800" lvl="1" indent="-228600">
              <a:buFont typeface="+mj-lt"/>
              <a:buAutoNum type="arabicPeriod"/>
            </a:pPr>
            <a:r>
              <a:rPr lang="en-US" sz="1200" b="0" i="0" u="none" strike="noStrike" kern="1200" dirty="0">
                <a:solidFill>
                  <a:schemeClr val="tx1"/>
                </a:solidFill>
                <a:effectLst/>
                <a:latin typeface="+mn-lt"/>
                <a:ea typeface="+mn-ea"/>
                <a:cs typeface="+mn-cs"/>
              </a:rPr>
              <a:t>model1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(a, data)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a[1] + </a:t>
            </a:r>
            <a:r>
              <a:rPr lang="en-US" sz="1200" b="0" i="0" u="none" strike="noStrike" kern="1200" dirty="0" err="1">
                <a:solidFill>
                  <a:schemeClr val="tx1"/>
                </a:solidFill>
                <a:effectLst/>
                <a:latin typeface="+mn-lt"/>
                <a:ea typeface="+mn-ea"/>
                <a:cs typeface="+mn-cs"/>
              </a:rPr>
              <a:t>data$x</a:t>
            </a:r>
            <a:r>
              <a:rPr lang="en-US" sz="1200" b="0" i="0" u="none" strike="noStrike" kern="1200" dirty="0">
                <a:solidFill>
                  <a:schemeClr val="tx1"/>
                </a:solidFill>
                <a:effectLst/>
                <a:latin typeface="+mn-lt"/>
                <a:ea typeface="+mn-ea"/>
                <a:cs typeface="+mn-cs"/>
              </a:rPr>
              <a:t> * a[2] + a[3]</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24</a:t>
            </a:fld>
            <a:endParaRPr lang="en-US"/>
          </a:p>
        </p:txBody>
      </p:sp>
    </p:spTree>
    <p:extLst>
      <p:ext uri="{BB962C8B-B14F-4D97-AF65-F5344CB8AC3E}">
        <p14:creationId xmlns:p14="http://schemas.microsoft.com/office/powerpoint/2010/main" val="258095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simple models, like the one above, you can figure out what pattern the model captures by carefully studying the model family and the fitted coefficients. And if you ever take a statistics course on modelling, you’re likely to spend a lot of time doing just that. Here, however, we’re going to take a different tack. We’re going to focus on understanding a model by looking at its predictions. This has a big advantage: every type of predictive model makes predictions (otherwise what use would it be?) so we can use the same set of techniques to understand any type of predictive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also useful to see what the model doesn’t capture, the so-called residuals which are left after subtracting the predictions from the data. Residuals are powerful because they allow us to use models to remove striking patterns so we can study the subtler trends that remain.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25</a:t>
            </a:fld>
            <a:endParaRPr lang="en-US"/>
          </a:p>
        </p:txBody>
      </p:sp>
    </p:spTree>
    <p:extLst>
      <p:ext uri="{BB962C8B-B14F-4D97-AF65-F5344CB8AC3E}">
        <p14:creationId xmlns:p14="http://schemas.microsoft.com/office/powerpoint/2010/main" val="1932707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predictions from a model, we start by generating an evenly spaced grid of values that covers the region where our data lies. The easiest way to do that is to use </a:t>
            </a:r>
            <a:r>
              <a:rPr lang="en-US" dirty="0" err="1"/>
              <a:t>modelr</a:t>
            </a:r>
            <a:r>
              <a:rPr lang="en-US" dirty="0"/>
              <a:t>::</a:t>
            </a:r>
            <a:r>
              <a:rPr lang="en-US" dirty="0" err="1"/>
              <a:t>data_grid</a:t>
            </a:r>
            <a:r>
              <a:rPr lang="en-US" dirty="0"/>
              <a:t>()</a:t>
            </a:r>
            <a:r>
              <a:rPr lang="en-US" sz="1200" b="0" i="0" kern="1200" dirty="0">
                <a:solidFill>
                  <a:schemeClr val="tx1"/>
                </a:solidFill>
                <a:effectLst/>
                <a:latin typeface="+mn-lt"/>
                <a:ea typeface="+mn-ea"/>
                <a:cs typeface="+mn-cs"/>
              </a:rPr>
              <a:t>. Its first argument is a data frame, and for each subsequent argument it finds the unique variables and then generates all combinations: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will get more interesting when we start to add more variables to our model.)</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26</a:t>
            </a:fld>
            <a:endParaRPr lang="en-US"/>
          </a:p>
        </p:txBody>
      </p:sp>
    </p:spTree>
    <p:extLst>
      <p:ext uri="{BB962C8B-B14F-4D97-AF65-F5344CB8AC3E}">
        <p14:creationId xmlns:p14="http://schemas.microsoft.com/office/powerpoint/2010/main" val="4249438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we add predictions. We’ll use </a:t>
            </a:r>
            <a:r>
              <a:rPr lang="en-US" dirty="0" err="1"/>
              <a:t>modelr</a:t>
            </a:r>
            <a:r>
              <a:rPr lang="en-US" dirty="0"/>
              <a:t>::</a:t>
            </a:r>
            <a:r>
              <a:rPr lang="en-US" dirty="0" err="1"/>
              <a:t>add_predictions</a:t>
            </a:r>
            <a:r>
              <a:rPr lang="en-US" dirty="0"/>
              <a:t>()</a:t>
            </a:r>
            <a:r>
              <a:rPr lang="en-US" sz="1200" b="0" i="0" kern="1200" dirty="0">
                <a:solidFill>
                  <a:schemeClr val="tx1"/>
                </a:solidFill>
                <a:effectLst/>
                <a:latin typeface="+mn-lt"/>
                <a:ea typeface="+mn-ea"/>
                <a:cs typeface="+mn-cs"/>
              </a:rPr>
              <a:t> which takes a data frame and a model. It adds the predictions from the model to a new column in the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use this function to add predictions to your original dataset.)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27</a:t>
            </a:fld>
            <a:endParaRPr lang="en-US"/>
          </a:p>
        </p:txBody>
      </p:sp>
    </p:spTree>
    <p:extLst>
      <p:ext uri="{BB962C8B-B14F-4D97-AF65-F5344CB8AC3E}">
        <p14:creationId xmlns:p14="http://schemas.microsoft.com/office/powerpoint/2010/main" val="699741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we plot the predictions. You might wonder about all this extra work compared to just using </a:t>
            </a:r>
            <a:r>
              <a:rPr lang="en-US" dirty="0" err="1"/>
              <a:t>geom_abline</a:t>
            </a:r>
            <a:r>
              <a:rPr lang="en-US" dirty="0"/>
              <a:t>()</a:t>
            </a:r>
            <a:r>
              <a:rPr lang="en-US" sz="1200" b="0" i="0" kern="1200" dirty="0">
                <a:solidFill>
                  <a:schemeClr val="tx1"/>
                </a:solidFill>
                <a:effectLst/>
                <a:latin typeface="+mn-lt"/>
                <a:ea typeface="+mn-ea"/>
                <a:cs typeface="+mn-cs"/>
              </a:rPr>
              <a:t>. But the advantage of this approach is that it will work with </a:t>
            </a:r>
            <a:r>
              <a:rPr lang="en-US" sz="1200" b="0" i="1" kern="1200" dirty="0">
                <a:solidFill>
                  <a:schemeClr val="tx1"/>
                </a:solidFill>
                <a:effectLst/>
                <a:latin typeface="+mn-lt"/>
                <a:ea typeface="+mn-ea"/>
                <a:cs typeface="+mn-cs"/>
              </a:rPr>
              <a:t>any</a:t>
            </a:r>
            <a:r>
              <a:rPr lang="en-US" sz="1200" b="0" i="0" kern="1200" dirty="0">
                <a:solidFill>
                  <a:schemeClr val="tx1"/>
                </a:solidFill>
                <a:effectLst/>
                <a:latin typeface="+mn-lt"/>
                <a:ea typeface="+mn-ea"/>
                <a:cs typeface="+mn-cs"/>
              </a:rPr>
              <a:t> model in R, from the simplest to the most complex. You’re only limited by your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skills. For more ideas about how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more complex model types, you might try </a:t>
            </a:r>
            <a:r>
              <a:rPr lang="en-US" sz="1200" b="0" i="0" u="none" strike="noStrike" kern="1200" dirty="0">
                <a:solidFill>
                  <a:schemeClr val="tx1"/>
                </a:solidFill>
                <a:effectLst/>
                <a:latin typeface="+mn-lt"/>
                <a:ea typeface="+mn-ea"/>
                <a:cs typeface="+mn-cs"/>
                <a:hlinkClick r:id="rId3"/>
              </a:rPr>
              <a:t>http://vita.had.co.nz/papers/model-vis.html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28</a:t>
            </a:fld>
            <a:endParaRPr lang="en-US"/>
          </a:p>
        </p:txBody>
      </p:sp>
    </p:spTree>
    <p:extLst>
      <p:ext uri="{BB962C8B-B14F-4D97-AF65-F5344CB8AC3E}">
        <p14:creationId xmlns:p14="http://schemas.microsoft.com/office/powerpoint/2010/main" val="2178641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flip-side of predictions are </a:t>
            </a:r>
            <a:r>
              <a:rPr lang="en-US" sz="1200" b="1" i="0" kern="1200" dirty="0">
                <a:solidFill>
                  <a:schemeClr val="tx1"/>
                </a:solidFill>
                <a:effectLst/>
                <a:latin typeface="+mn-lt"/>
                <a:ea typeface="+mn-ea"/>
                <a:cs typeface="+mn-cs"/>
              </a:rPr>
              <a:t>residuals</a:t>
            </a:r>
            <a:r>
              <a:rPr lang="en-US" sz="1200" b="0" i="0" kern="1200" dirty="0">
                <a:solidFill>
                  <a:schemeClr val="tx1"/>
                </a:solidFill>
                <a:effectLst/>
                <a:latin typeface="+mn-lt"/>
                <a:ea typeface="+mn-ea"/>
                <a:cs typeface="+mn-cs"/>
              </a:rPr>
              <a:t>. The predictions tells you the pattern that the model has captured, and the residuals tell you what the model has missed. The residuals are just the distances between the observed and predicted values that we computed above.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add residuals to the data with </a:t>
            </a:r>
            <a:r>
              <a:rPr lang="en-US" sz="1200" b="0" i="0" kern="1200" dirty="0" err="1">
                <a:solidFill>
                  <a:schemeClr val="tx1"/>
                </a:solidFill>
                <a:effectLst/>
                <a:latin typeface="+mn-lt"/>
                <a:ea typeface="+mn-ea"/>
                <a:cs typeface="+mn-cs"/>
              </a:rPr>
              <a:t>add_residuals</a:t>
            </a:r>
            <a:r>
              <a:rPr lang="en-US" sz="1200" b="0" i="0" kern="1200" dirty="0">
                <a:solidFill>
                  <a:schemeClr val="tx1"/>
                </a:solidFill>
                <a:effectLst/>
                <a:latin typeface="+mn-lt"/>
                <a:ea typeface="+mn-ea"/>
                <a:cs typeface="+mn-cs"/>
              </a:rPr>
              <a:t>(), which works much like </a:t>
            </a:r>
            <a:r>
              <a:rPr lang="en-US" sz="1200" b="0" i="0" kern="1200" dirty="0" err="1">
                <a:solidFill>
                  <a:schemeClr val="tx1"/>
                </a:solidFill>
                <a:effectLst/>
                <a:latin typeface="+mn-lt"/>
                <a:ea typeface="+mn-ea"/>
                <a:cs typeface="+mn-cs"/>
              </a:rPr>
              <a:t>add_predictions</a:t>
            </a:r>
            <a:r>
              <a:rPr lang="en-US" sz="1200" b="0" i="0" kern="1200" dirty="0">
                <a:solidFill>
                  <a:schemeClr val="tx1"/>
                </a:solidFill>
                <a:effectLst/>
                <a:latin typeface="+mn-lt"/>
                <a:ea typeface="+mn-ea"/>
                <a:cs typeface="+mn-cs"/>
              </a:rPr>
              <a:t>(). Note, however, that we use the original dataset, not a manufactured grid. This is because to compute residuals we need actual y values.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29</a:t>
            </a:fld>
            <a:endParaRPr lang="en-US"/>
          </a:p>
        </p:txBody>
      </p:sp>
    </p:spTree>
    <p:extLst>
      <p:ext uri="{BB962C8B-B14F-4D97-AF65-F5344CB8AC3E}">
        <p14:creationId xmlns:p14="http://schemas.microsoft.com/office/powerpoint/2010/main" val="4536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course is not going to give you a deep understanding of the mathematical theory that underlies models. It will, however, build your intuition about how statistical models work, and give you a family of useful tools that allow you to use models to better understand your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model basics</a:t>
            </a:r>
            <a:r>
              <a:rPr lang="en-US" sz="1200" b="0" i="0" kern="1200" dirty="0">
                <a:solidFill>
                  <a:schemeClr val="tx1"/>
                </a:solidFill>
                <a:effectLst/>
                <a:latin typeface="+mn-lt"/>
                <a:ea typeface="+mn-ea"/>
                <a:cs typeface="+mn-cs"/>
              </a:rPr>
              <a:t>, you’ll learn how models work mechanistically, focusing on the important family of linear models. You’ll learn general tools for gaining insight into what a predictive model tells you about your data, focusing on simple simulated datasets.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model building</a:t>
            </a:r>
            <a:r>
              <a:rPr lang="en-US" sz="1200" b="0" i="0" kern="1200" dirty="0">
                <a:solidFill>
                  <a:schemeClr val="tx1"/>
                </a:solidFill>
                <a:effectLst/>
                <a:latin typeface="+mn-lt"/>
                <a:ea typeface="+mn-ea"/>
                <a:cs typeface="+mn-cs"/>
              </a:rPr>
              <a:t>, you’ll learn how to use models to pull out known patterns in real data. Once you have recognized an important pattern it’s useful to make it explicit in a model, because then you can more easily see the subtler signals that remain.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a:rPr>
              <a:t>many models</a:t>
            </a:r>
            <a:r>
              <a:rPr lang="en-US" sz="1200" b="0" i="0" kern="1200" dirty="0">
                <a:solidFill>
                  <a:schemeClr val="tx1"/>
                </a:solidFill>
                <a:effectLst/>
                <a:latin typeface="+mn-lt"/>
                <a:ea typeface="+mn-ea"/>
                <a:cs typeface="+mn-cs"/>
              </a:rPr>
              <a:t>, you’ll learn how to use many simple models to help understand complex datasets. This is a powerful technique, but to access it you’ll need to combine modelling and programming tools.</a:t>
            </a:r>
          </a:p>
          <a:p>
            <a:r>
              <a:rPr lang="en-US" sz="1200" b="0" i="0" kern="1200" dirty="0">
                <a:solidFill>
                  <a:schemeClr val="tx1"/>
                </a:solidFill>
                <a:effectLst/>
                <a:latin typeface="+mn-lt"/>
                <a:ea typeface="+mn-ea"/>
                <a:cs typeface="+mn-cs"/>
              </a:rPr>
              <a:t>These topics are notable because of what they don’t include: any tools for quantitatively assessing models. That is deliberate: precisely quantifying a model requires a couple of big ideas that we just don’t have the space to cover here. For now, you’ll rely on qualitative assessment and your natural skepticism. In </a:t>
            </a:r>
            <a:r>
              <a:rPr lang="en-US" sz="1200" b="0" i="0" u="none" strike="noStrike" kern="1200" dirty="0">
                <a:solidFill>
                  <a:schemeClr val="tx1"/>
                </a:solidFill>
                <a:effectLst/>
                <a:latin typeface="+mn-lt"/>
                <a:ea typeface="+mn-ea"/>
                <a:cs typeface="+mn-cs"/>
              </a:rPr>
              <a:t>Learning more about models</a:t>
            </a:r>
            <a:r>
              <a:rPr lang="en-US" sz="1200" b="0" i="0" kern="1200" dirty="0">
                <a:solidFill>
                  <a:schemeClr val="tx1"/>
                </a:solidFill>
                <a:effectLst/>
                <a:latin typeface="+mn-lt"/>
                <a:ea typeface="+mn-ea"/>
                <a:cs typeface="+mn-cs"/>
              </a:rPr>
              <a:t>, we’ll point you to other resources where you can learn more.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a:t>
            </a:fld>
            <a:endParaRPr lang="en-US"/>
          </a:p>
        </p:txBody>
      </p:sp>
    </p:spTree>
    <p:extLst>
      <p:ext uri="{BB962C8B-B14F-4D97-AF65-F5344CB8AC3E}">
        <p14:creationId xmlns:p14="http://schemas.microsoft.com/office/powerpoint/2010/main" val="2448999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few different ways to understand what the residuals tell us about the model. One way is to simply draw a frequency polygon to help us understand the spread of the residuals: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30</a:t>
            </a:fld>
            <a:endParaRPr lang="en-US"/>
          </a:p>
        </p:txBody>
      </p:sp>
    </p:spTree>
    <p:extLst>
      <p:ext uri="{BB962C8B-B14F-4D97-AF65-F5344CB8AC3E}">
        <p14:creationId xmlns:p14="http://schemas.microsoft.com/office/powerpoint/2010/main" val="3539616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helps you calibrate the quality of the model: how far away are the predictions from the observed values? Note that the average of the residual will always be 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You’ll often want to recreate plots using the residuals instead of the original predictor. You’ll see a lot of that in the next chapter.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looks like random noise, suggesting that our model has done a good job of capturing the patterns in the dataset.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31</a:t>
            </a:fld>
            <a:endParaRPr lang="en-US"/>
          </a:p>
        </p:txBody>
      </p:sp>
    </p:spTree>
    <p:extLst>
      <p:ext uri="{BB962C8B-B14F-4D97-AF65-F5344CB8AC3E}">
        <p14:creationId xmlns:p14="http://schemas.microsoft.com/office/powerpoint/2010/main" val="2784304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https://rpubs.com/uky994/585700</a:t>
            </a:r>
            <a:endParaRPr lang="en-US" dirty="0"/>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Instead of using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 to fit a straight line, you can use loess() to fit a smooth curve. Repeat the process of model fitting, grid generation, predictions, and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on sim1 using loess() instead of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 How does the result compare to </a:t>
            </a:r>
            <a:r>
              <a:rPr lang="en-US" sz="1200" b="0" i="0" kern="1200" dirty="0" err="1">
                <a:solidFill>
                  <a:schemeClr val="tx1"/>
                </a:solidFill>
                <a:effectLst/>
                <a:latin typeface="+mn-lt"/>
                <a:ea typeface="+mn-ea"/>
                <a:cs typeface="+mn-cs"/>
              </a:rPr>
              <a:t>geom_smooth</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err="1">
                <a:solidFill>
                  <a:schemeClr val="tx1"/>
                </a:solidFill>
                <a:effectLst/>
                <a:latin typeface="+mn-lt"/>
                <a:ea typeface="+mn-ea"/>
                <a:cs typeface="+mn-cs"/>
              </a:rPr>
              <a:t>add_predictions</a:t>
            </a:r>
            <a:r>
              <a:rPr lang="en-US" sz="1200" b="0" i="0" kern="1200" dirty="0">
                <a:solidFill>
                  <a:schemeClr val="tx1"/>
                </a:solidFill>
                <a:effectLst/>
                <a:latin typeface="+mn-lt"/>
                <a:ea typeface="+mn-ea"/>
                <a:cs typeface="+mn-cs"/>
              </a:rPr>
              <a:t>() is paired with </a:t>
            </a:r>
            <a:r>
              <a:rPr lang="en-US" sz="1200" b="0" i="0" kern="1200" dirty="0" err="1">
                <a:solidFill>
                  <a:schemeClr val="tx1"/>
                </a:solidFill>
                <a:effectLst/>
                <a:latin typeface="+mn-lt"/>
                <a:ea typeface="+mn-ea"/>
                <a:cs typeface="+mn-cs"/>
              </a:rPr>
              <a:t>gather_predictions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spread_predictions</a:t>
            </a:r>
            <a:r>
              <a:rPr lang="en-US" sz="1200" b="0" i="0" kern="1200" dirty="0">
                <a:solidFill>
                  <a:schemeClr val="tx1"/>
                </a:solidFill>
                <a:effectLst/>
                <a:latin typeface="+mn-lt"/>
                <a:ea typeface="+mn-ea"/>
                <a:cs typeface="+mn-cs"/>
              </a:rPr>
              <a:t>(). How do these three functions differ?</a:t>
            </a: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geom_ref_line</a:t>
            </a:r>
            <a:r>
              <a:rPr lang="en-US" sz="1200" b="0" i="0" kern="1200" dirty="0">
                <a:solidFill>
                  <a:schemeClr val="tx1"/>
                </a:solidFill>
                <a:effectLst/>
                <a:latin typeface="+mn-lt"/>
                <a:ea typeface="+mn-ea"/>
                <a:cs typeface="+mn-cs"/>
              </a:rPr>
              <a:t>() do? What package does it come from? Why is displaying a reference line in plots showing residuals useful and important?</a:t>
            </a:r>
          </a:p>
          <a:p>
            <a:pPr marL="228600" indent="-228600">
              <a:buFont typeface="+mj-lt"/>
              <a:buAutoNum type="arabicPeriod"/>
            </a:pPr>
            <a:r>
              <a:rPr lang="en-US" sz="1200" b="0" i="0" kern="1200" dirty="0">
                <a:solidFill>
                  <a:schemeClr val="tx1"/>
                </a:solidFill>
                <a:effectLst/>
                <a:latin typeface="+mn-lt"/>
                <a:ea typeface="+mn-ea"/>
                <a:cs typeface="+mn-cs"/>
              </a:rPr>
              <a:t>Why might you want to look at a frequency polygon of absolute residuals? What are the pros and cons compared to looking at the raw residuals?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32</a:t>
            </a:fld>
            <a:endParaRPr lang="en-US"/>
          </a:p>
        </p:txBody>
      </p:sp>
    </p:spTree>
    <p:extLst>
      <p:ext uri="{BB962C8B-B14F-4D97-AF65-F5344CB8AC3E}">
        <p14:creationId xmlns:p14="http://schemas.microsoft.com/office/powerpoint/2010/main" val="1033495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You’ve seen formulas before when using </a:t>
            </a:r>
            <a:r>
              <a:rPr lang="en-US" dirty="0" err="1"/>
              <a:t>facet_wrap</a:t>
            </a:r>
            <a:r>
              <a:rPr lang="en-US" dirty="0"/>
              <a:t>()</a:t>
            </a:r>
            <a:r>
              <a:rPr lang="en-US" sz="1200" b="0" i="0" kern="1200" dirty="0">
                <a:solidFill>
                  <a:schemeClr val="tx1"/>
                </a:solidFill>
                <a:effectLst/>
                <a:latin typeface="+mn-lt"/>
                <a:ea typeface="+mn-ea"/>
                <a:cs typeface="+mn-cs"/>
              </a:rPr>
              <a:t> and </a:t>
            </a:r>
            <a:r>
              <a:rPr lang="en-US" dirty="0" err="1"/>
              <a:t>facet_grid</a:t>
            </a:r>
            <a:r>
              <a:rPr lang="en-US" dirty="0"/>
              <a:t>()</a:t>
            </a:r>
            <a:r>
              <a:rPr lang="en-US" sz="1200" b="0" i="0" kern="1200" dirty="0">
                <a:solidFill>
                  <a:schemeClr val="tx1"/>
                </a:solidFill>
                <a:effectLst/>
                <a:latin typeface="+mn-lt"/>
                <a:ea typeface="+mn-ea"/>
                <a:cs typeface="+mn-cs"/>
              </a:rPr>
              <a:t>. In R, formulas provide a general way of getting “special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Rather than evaluating the values of the variables right away, they capture them so they can be interpreted by the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majority of modelling functions in R use a standard conversion from formulas to functions. You’ve seen one simple conversion already: </a:t>
            </a:r>
            <a:r>
              <a:rPr lang="en-US" dirty="0"/>
              <a:t>y ~ x</a:t>
            </a:r>
            <a:r>
              <a:rPr lang="en-US" sz="1200" b="0" i="0" kern="1200" dirty="0">
                <a:solidFill>
                  <a:schemeClr val="tx1"/>
                </a:solidFill>
                <a:effectLst/>
                <a:latin typeface="+mn-lt"/>
                <a:ea typeface="+mn-ea"/>
                <a:cs typeface="+mn-cs"/>
              </a:rPr>
              <a:t> is translated to </a:t>
            </a:r>
            <a:r>
              <a:rPr lang="en-US" dirty="0"/>
              <a:t>y = a_1 + a_2 * x</a:t>
            </a:r>
            <a:r>
              <a:rPr lang="en-US" sz="1200" b="0" i="0" kern="1200" dirty="0">
                <a:solidFill>
                  <a:schemeClr val="tx1"/>
                </a:solidFill>
                <a:effectLst/>
                <a:latin typeface="+mn-lt"/>
                <a:ea typeface="+mn-ea"/>
                <a:cs typeface="+mn-cs"/>
              </a:rPr>
              <a:t>. If you want to see what R actually does, you can use the </a:t>
            </a:r>
            <a:r>
              <a:rPr lang="en-US" dirty="0" err="1"/>
              <a:t>model_matrix</a:t>
            </a:r>
            <a:r>
              <a:rPr lang="en-US" dirty="0"/>
              <a:t>()</a:t>
            </a:r>
            <a:r>
              <a:rPr lang="en-US" sz="1200" b="0" i="0" kern="1200" dirty="0">
                <a:solidFill>
                  <a:schemeClr val="tx1"/>
                </a:solidFill>
                <a:effectLst/>
                <a:latin typeface="+mn-lt"/>
                <a:ea typeface="+mn-ea"/>
                <a:cs typeface="+mn-cs"/>
              </a:rPr>
              <a:t> function. It takes a data frame and a formula and returns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that defines the model equation: each column in the output is associated with one coefficient in the model, the function is always </a:t>
            </a:r>
            <a:r>
              <a:rPr lang="en-US" dirty="0"/>
              <a:t>y = a_1 * out1 + a_2 * out_2</a:t>
            </a:r>
            <a:r>
              <a:rPr lang="en-US" sz="1200" b="0" i="0" kern="1200" dirty="0">
                <a:solidFill>
                  <a:schemeClr val="tx1"/>
                </a:solidFill>
                <a:effectLst/>
                <a:latin typeface="+mn-lt"/>
                <a:ea typeface="+mn-ea"/>
                <a:cs typeface="+mn-cs"/>
              </a:rPr>
              <a:t>. For the simplest case of </a:t>
            </a:r>
            <a:r>
              <a:rPr lang="en-US" dirty="0"/>
              <a:t>y ~ x1</a:t>
            </a:r>
            <a:r>
              <a:rPr lang="en-US" sz="1200" b="0" i="0" kern="1200" dirty="0">
                <a:solidFill>
                  <a:schemeClr val="tx1"/>
                </a:solidFill>
                <a:effectLst/>
                <a:latin typeface="+mn-lt"/>
                <a:ea typeface="+mn-ea"/>
                <a:cs typeface="+mn-cs"/>
              </a:rPr>
              <a:t> this shows us something interesting:</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33</a:t>
            </a:fld>
            <a:endParaRPr lang="en-US"/>
          </a:p>
        </p:txBody>
      </p:sp>
    </p:spTree>
    <p:extLst>
      <p:ext uri="{BB962C8B-B14F-4D97-AF65-F5344CB8AC3E}">
        <p14:creationId xmlns:p14="http://schemas.microsoft.com/office/powerpoint/2010/main" val="2842647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way that R adds the intercept to the model is just by having a column that is full of ones. By default, R will always add this column. If you don’t want, you need to explicitly drop it with </a:t>
            </a:r>
            <a:r>
              <a:rPr lang="en-US" dirty="0"/>
              <a:t>-1</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matrix grows in an unsurprising way when you add more variables to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formula notation is sometimes called “</a:t>
            </a:r>
            <a:r>
              <a:rPr lang="en-US" sz="1200" b="1" i="0" kern="1200" dirty="0">
                <a:solidFill>
                  <a:schemeClr val="tx1"/>
                </a:solidFill>
                <a:effectLst/>
                <a:latin typeface="+mn-lt"/>
                <a:ea typeface="+mn-ea"/>
                <a:cs typeface="+mn-cs"/>
              </a:rPr>
              <a:t>Wilkinson-Rogers notation</a:t>
            </a:r>
            <a:r>
              <a:rPr lang="en-US" sz="1200" b="0" i="0" kern="1200" dirty="0">
                <a:solidFill>
                  <a:schemeClr val="tx1"/>
                </a:solidFill>
                <a:effectLst/>
                <a:latin typeface="+mn-lt"/>
                <a:ea typeface="+mn-ea"/>
                <a:cs typeface="+mn-cs"/>
              </a:rPr>
              <a:t>”, and was initially described in </a:t>
            </a:r>
            <a:r>
              <a:rPr lang="en-US" sz="1200" b="0" i="1" kern="1200" dirty="0">
                <a:solidFill>
                  <a:schemeClr val="tx1"/>
                </a:solidFill>
                <a:effectLst/>
                <a:latin typeface="+mn-lt"/>
                <a:ea typeface="+mn-ea"/>
                <a:cs typeface="+mn-cs"/>
              </a:rPr>
              <a:t>Symbolic Description of Factorial Models for Analysis of Variance</a:t>
            </a:r>
            <a:r>
              <a:rPr lang="en-US" sz="1200" b="0" i="0" kern="1200" dirty="0">
                <a:solidFill>
                  <a:schemeClr val="tx1"/>
                </a:solidFill>
                <a:effectLst/>
                <a:latin typeface="+mn-lt"/>
                <a:ea typeface="+mn-ea"/>
                <a:cs typeface="+mn-cs"/>
              </a:rPr>
              <a:t>, by G. N. Wilkinson and C. E. Rogers </a:t>
            </a:r>
            <a:r>
              <a:rPr lang="en-US" sz="1200" b="0" i="0" u="none" strike="noStrike" kern="1200" dirty="0">
                <a:solidFill>
                  <a:schemeClr val="tx1"/>
                </a:solidFill>
                <a:effectLst/>
                <a:latin typeface="+mn-lt"/>
                <a:ea typeface="+mn-ea"/>
                <a:cs typeface="+mn-cs"/>
                <a:hlinkClick r:id="rId3"/>
              </a:rPr>
              <a:t>https://www.jstor.org/stable/2346786</a:t>
            </a:r>
            <a:r>
              <a:rPr lang="en-US" sz="1200" b="0" i="0" kern="1200" dirty="0">
                <a:solidFill>
                  <a:schemeClr val="tx1"/>
                </a:solidFill>
                <a:effectLst/>
                <a:latin typeface="+mn-lt"/>
                <a:ea typeface="+mn-ea"/>
                <a:cs typeface="+mn-cs"/>
              </a:rPr>
              <a:t>. It’s worth digging up and reading the original paper if you’d like to understand the full details of the modelling algebra.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sections expand on how this formula notation works for categorical variables, interactions, and transformation.</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34</a:t>
            </a:fld>
            <a:endParaRPr lang="en-US"/>
          </a:p>
        </p:txBody>
      </p:sp>
    </p:spTree>
    <p:extLst>
      <p:ext uri="{BB962C8B-B14F-4D97-AF65-F5344CB8AC3E}">
        <p14:creationId xmlns:p14="http://schemas.microsoft.com/office/powerpoint/2010/main" val="71166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Generating a function from a formula is straight forward when the predictor is continuous, but things get a bit more complicated when the predictor is categorical. Imagine you have a formula like </a:t>
            </a:r>
            <a:r>
              <a:rPr lang="en-US" dirty="0"/>
              <a:t>y ~ sex</a:t>
            </a:r>
            <a:r>
              <a:rPr lang="en-US" sz="1200" b="0" i="0" kern="1200" dirty="0">
                <a:solidFill>
                  <a:schemeClr val="tx1"/>
                </a:solidFill>
                <a:effectLst/>
                <a:latin typeface="+mn-lt"/>
                <a:ea typeface="+mn-ea"/>
                <a:cs typeface="+mn-cs"/>
              </a:rPr>
              <a:t>, where sex could either be male or female. It doesn’t make sense to convert that to a formula like </a:t>
            </a:r>
            <a:r>
              <a:rPr lang="en-US" dirty="0"/>
              <a:t>y = x_0 + x_1 * sex</a:t>
            </a:r>
            <a:r>
              <a:rPr lang="en-US" sz="1200" b="0" i="0" kern="1200" dirty="0">
                <a:solidFill>
                  <a:schemeClr val="tx1"/>
                </a:solidFill>
                <a:effectLst/>
                <a:latin typeface="+mn-lt"/>
                <a:ea typeface="+mn-ea"/>
                <a:cs typeface="+mn-cs"/>
              </a:rPr>
              <a:t> because </a:t>
            </a:r>
            <a:r>
              <a:rPr lang="en-US" dirty="0"/>
              <a:t>sex</a:t>
            </a:r>
            <a:r>
              <a:rPr lang="en-US" sz="1200" b="0" i="0" kern="1200" dirty="0">
                <a:solidFill>
                  <a:schemeClr val="tx1"/>
                </a:solidFill>
                <a:effectLst/>
                <a:latin typeface="+mn-lt"/>
                <a:ea typeface="+mn-ea"/>
                <a:cs typeface="+mn-cs"/>
              </a:rPr>
              <a:t> isn’t a number - you can’t multiply it! Instead what R does is convert it to </a:t>
            </a:r>
            <a:r>
              <a:rPr lang="en-US" dirty="0"/>
              <a:t>y = x_0 + x_1 * </a:t>
            </a:r>
            <a:r>
              <a:rPr lang="en-US" dirty="0" err="1"/>
              <a:t>sex_male</a:t>
            </a:r>
            <a:r>
              <a:rPr lang="en-US" sz="1200" b="0" i="0" kern="1200" dirty="0">
                <a:solidFill>
                  <a:schemeClr val="tx1"/>
                </a:solidFill>
                <a:effectLst/>
                <a:latin typeface="+mn-lt"/>
                <a:ea typeface="+mn-ea"/>
                <a:cs typeface="+mn-cs"/>
              </a:rPr>
              <a:t> where </a:t>
            </a:r>
            <a:r>
              <a:rPr lang="en-US" dirty="0" err="1"/>
              <a:t>sex_male</a:t>
            </a:r>
            <a:r>
              <a:rPr lang="en-US" sz="1200" b="0" i="0" kern="1200" dirty="0">
                <a:solidFill>
                  <a:schemeClr val="tx1"/>
                </a:solidFill>
                <a:effectLst/>
                <a:latin typeface="+mn-lt"/>
                <a:ea typeface="+mn-ea"/>
                <a:cs typeface="+mn-cs"/>
              </a:rPr>
              <a:t> is one if </a:t>
            </a:r>
            <a:r>
              <a:rPr lang="en-US" dirty="0"/>
              <a:t>sex</a:t>
            </a:r>
            <a:r>
              <a:rPr lang="en-US" sz="1200" b="0" i="0" kern="1200" dirty="0">
                <a:solidFill>
                  <a:schemeClr val="tx1"/>
                </a:solidFill>
                <a:effectLst/>
                <a:latin typeface="+mn-lt"/>
                <a:ea typeface="+mn-ea"/>
                <a:cs typeface="+mn-cs"/>
              </a:rPr>
              <a:t> is male and zero otherwise: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wonder why R also doesn’t create a </a:t>
            </a:r>
            <a:r>
              <a:rPr lang="en-US" sz="1200" b="0" i="0" kern="1200" dirty="0" err="1">
                <a:solidFill>
                  <a:schemeClr val="tx1"/>
                </a:solidFill>
                <a:effectLst/>
                <a:latin typeface="+mn-lt"/>
                <a:ea typeface="+mn-ea"/>
                <a:cs typeface="+mn-cs"/>
              </a:rPr>
              <a:t>sexfemale</a:t>
            </a:r>
            <a:r>
              <a:rPr lang="en-US" sz="1200" b="0" i="0" kern="1200" dirty="0">
                <a:solidFill>
                  <a:schemeClr val="tx1"/>
                </a:solidFill>
                <a:effectLst/>
                <a:latin typeface="+mn-lt"/>
                <a:ea typeface="+mn-ea"/>
                <a:cs typeface="+mn-cs"/>
              </a:rPr>
              <a:t> column. The problem is that would create a column that is perfectly predictable based on the other columns (i.e. </a:t>
            </a:r>
            <a:r>
              <a:rPr lang="en-US" sz="1200" b="0" i="0" kern="1200" dirty="0" err="1">
                <a:solidFill>
                  <a:schemeClr val="tx1"/>
                </a:solidFill>
                <a:effectLst/>
                <a:latin typeface="+mn-lt"/>
                <a:ea typeface="+mn-ea"/>
                <a:cs typeface="+mn-cs"/>
              </a:rPr>
              <a:t>sexfemale</a:t>
            </a:r>
            <a:r>
              <a:rPr lang="en-US" sz="1200" b="0" i="0" kern="1200" dirty="0">
                <a:solidFill>
                  <a:schemeClr val="tx1"/>
                </a:solidFill>
                <a:effectLst/>
                <a:latin typeface="+mn-lt"/>
                <a:ea typeface="+mn-ea"/>
                <a:cs typeface="+mn-cs"/>
              </a:rPr>
              <a:t> = 1 - </a:t>
            </a:r>
            <a:r>
              <a:rPr lang="en-US" sz="1200" b="0" i="0" kern="1200" dirty="0" err="1">
                <a:solidFill>
                  <a:schemeClr val="tx1"/>
                </a:solidFill>
                <a:effectLst/>
                <a:latin typeface="+mn-lt"/>
                <a:ea typeface="+mn-ea"/>
                <a:cs typeface="+mn-cs"/>
              </a:rPr>
              <a:t>sexmale</a:t>
            </a:r>
            <a:r>
              <a:rPr lang="en-US" sz="1200" b="0" i="0" kern="1200" dirty="0">
                <a:solidFill>
                  <a:schemeClr val="tx1"/>
                </a:solidFill>
                <a:effectLst/>
                <a:latin typeface="+mn-lt"/>
                <a:ea typeface="+mn-ea"/>
                <a:cs typeface="+mn-cs"/>
              </a:rPr>
              <a:t>). Unfortunately the exact details of why this is a problem is beyond the scope of this book, but basically it creates a model family that is too flexible, and will have infinitely many models that are equally close to the data.</a:t>
            </a:r>
          </a:p>
          <a:p>
            <a:br>
              <a:rPr lang="en-US" dirty="0"/>
            </a:b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35</a:t>
            </a:fld>
            <a:endParaRPr lang="en-US"/>
          </a:p>
        </p:txBody>
      </p:sp>
    </p:spTree>
    <p:extLst>
      <p:ext uri="{BB962C8B-B14F-4D97-AF65-F5344CB8AC3E}">
        <p14:creationId xmlns:p14="http://schemas.microsoft.com/office/powerpoint/2010/main" val="3644302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Fortunately, however, if you focus on </a:t>
            </a:r>
            <a:r>
              <a:rPr lang="en-US" sz="1200" b="0" i="0" kern="1200" dirty="0" err="1">
                <a:solidFill>
                  <a:schemeClr val="tx1"/>
                </a:solidFill>
                <a:effectLst/>
                <a:latin typeface="+mn-lt"/>
                <a:ea typeface="+mn-ea"/>
                <a:cs typeface="+mn-cs"/>
              </a:rPr>
              <a:t>visualising</a:t>
            </a:r>
            <a:r>
              <a:rPr lang="en-US" sz="1200" b="0" i="0" kern="1200" dirty="0">
                <a:solidFill>
                  <a:schemeClr val="tx1"/>
                </a:solidFill>
                <a:effectLst/>
                <a:latin typeface="+mn-lt"/>
                <a:ea typeface="+mn-ea"/>
                <a:cs typeface="+mn-cs"/>
              </a:rPr>
              <a:t> predictions you don’t need to worry about the exact </a:t>
            </a:r>
            <a:r>
              <a:rPr lang="en-US" sz="1200" b="0" i="0" kern="1200" dirty="0" err="1">
                <a:solidFill>
                  <a:schemeClr val="tx1"/>
                </a:solidFill>
                <a:effectLst/>
                <a:latin typeface="+mn-lt"/>
                <a:ea typeface="+mn-ea"/>
                <a:cs typeface="+mn-cs"/>
              </a:rPr>
              <a:t>parameterisation</a:t>
            </a:r>
            <a:r>
              <a:rPr lang="en-US" sz="1200" b="0" i="0" kern="1200" dirty="0">
                <a:solidFill>
                  <a:schemeClr val="tx1"/>
                </a:solidFill>
                <a:effectLst/>
                <a:latin typeface="+mn-lt"/>
                <a:ea typeface="+mn-ea"/>
                <a:cs typeface="+mn-cs"/>
              </a:rPr>
              <a:t>. Let’s look at some data and models to make that concrete. Here’s the </a:t>
            </a:r>
            <a:r>
              <a:rPr lang="en-US" dirty="0"/>
              <a:t>sim2</a:t>
            </a:r>
            <a:r>
              <a:rPr lang="en-US" sz="1200" b="0" i="0" kern="1200" dirty="0">
                <a:solidFill>
                  <a:schemeClr val="tx1"/>
                </a:solidFill>
                <a:effectLst/>
                <a:latin typeface="+mn-lt"/>
                <a:ea typeface="+mn-ea"/>
                <a:cs typeface="+mn-cs"/>
              </a:rPr>
              <a:t> dataset from </a:t>
            </a:r>
            <a:r>
              <a:rPr lang="en-US" sz="1200" b="0" i="0" kern="1200" dirty="0" err="1">
                <a:solidFill>
                  <a:schemeClr val="tx1"/>
                </a:solidFill>
                <a:effectLst/>
                <a:latin typeface="+mn-lt"/>
                <a:ea typeface="+mn-ea"/>
                <a:cs typeface="+mn-cs"/>
              </a:rPr>
              <a:t>modelr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sim2</a:t>
            </a:r>
            <a:r>
              <a:rPr lang="en-US" sz="1200" b="0" i="0" kern="1200" dirty="0">
                <a:solidFill>
                  <a:schemeClr val="tx1"/>
                </a:solidFill>
                <a:effectLst/>
                <a:latin typeface="+mn-lt"/>
                <a:ea typeface="+mn-ea"/>
                <a:cs typeface="+mn-cs"/>
              </a:rPr>
              <a:t> dataset from </a:t>
            </a:r>
            <a:r>
              <a:rPr lang="en-US" sz="1200" b="0" i="0" kern="1200" dirty="0" err="1">
                <a:solidFill>
                  <a:schemeClr val="tx1"/>
                </a:solidFill>
                <a:effectLst/>
                <a:latin typeface="+mn-lt"/>
                <a:ea typeface="+mn-ea"/>
                <a:cs typeface="+mn-cs"/>
              </a:rPr>
              <a:t>modelr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36</a:t>
            </a:fld>
            <a:endParaRPr lang="en-US"/>
          </a:p>
        </p:txBody>
      </p:sp>
    </p:spTree>
    <p:extLst>
      <p:ext uri="{BB962C8B-B14F-4D97-AF65-F5344CB8AC3E}">
        <p14:creationId xmlns:p14="http://schemas.microsoft.com/office/powerpoint/2010/main" val="1756026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fit a model to it, and generate predictions: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37</a:t>
            </a:fld>
            <a:endParaRPr lang="en-US"/>
          </a:p>
        </p:txBody>
      </p:sp>
    </p:spTree>
    <p:extLst>
      <p:ext uri="{BB962C8B-B14F-4D97-AF65-F5344CB8AC3E}">
        <p14:creationId xmlns:p14="http://schemas.microsoft.com/office/powerpoint/2010/main" val="1030711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Effectively, a model with a categorical </a:t>
            </a:r>
            <a:r>
              <a:rPr lang="en-US" dirty="0"/>
              <a:t>x</a:t>
            </a:r>
            <a:r>
              <a:rPr lang="en-US" sz="1200" b="0" i="0" kern="1200" dirty="0">
                <a:solidFill>
                  <a:schemeClr val="tx1"/>
                </a:solidFill>
                <a:effectLst/>
                <a:latin typeface="+mn-lt"/>
                <a:ea typeface="+mn-ea"/>
                <a:cs typeface="+mn-cs"/>
              </a:rPr>
              <a:t> will predict the mean value for each category. (Why? Because the mean </a:t>
            </a:r>
            <a:r>
              <a:rPr lang="en-US" sz="1200" b="0" i="0" kern="1200" dirty="0" err="1">
                <a:solidFill>
                  <a:schemeClr val="tx1"/>
                </a:solidFill>
                <a:effectLst/>
                <a:latin typeface="+mn-lt"/>
                <a:ea typeface="+mn-ea"/>
                <a:cs typeface="+mn-cs"/>
              </a:rPr>
              <a:t>minimises</a:t>
            </a:r>
            <a:r>
              <a:rPr lang="en-US" sz="1200" b="0" i="0" kern="1200" dirty="0">
                <a:solidFill>
                  <a:schemeClr val="tx1"/>
                </a:solidFill>
                <a:effectLst/>
                <a:latin typeface="+mn-lt"/>
                <a:ea typeface="+mn-ea"/>
                <a:cs typeface="+mn-cs"/>
              </a:rPr>
              <a:t> the root-mean-squared distance.) That’s easy to see if we overlay the predictions on top of the original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38</a:t>
            </a:fld>
            <a:endParaRPr lang="en-US"/>
          </a:p>
        </p:txBody>
      </p:sp>
    </p:spTree>
    <p:extLst>
      <p:ext uri="{BB962C8B-B14F-4D97-AF65-F5344CB8AC3E}">
        <p14:creationId xmlns:p14="http://schemas.microsoft.com/office/powerpoint/2010/main" val="734174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can’t make predictions about levels that you didn’t observe. Sometimes you’ll do this by accident so it’s good to </a:t>
            </a:r>
            <a:r>
              <a:rPr lang="en-US" sz="1200" b="0" i="0" kern="1200" dirty="0" err="1">
                <a:solidFill>
                  <a:schemeClr val="tx1"/>
                </a:solidFill>
                <a:effectLst/>
                <a:latin typeface="+mn-lt"/>
                <a:ea typeface="+mn-ea"/>
                <a:cs typeface="+mn-cs"/>
              </a:rPr>
              <a:t>recognise</a:t>
            </a:r>
            <a:r>
              <a:rPr lang="en-US" sz="1200" b="0" i="0" kern="1200" dirty="0">
                <a:solidFill>
                  <a:schemeClr val="tx1"/>
                </a:solidFill>
                <a:effectLst/>
                <a:latin typeface="+mn-lt"/>
                <a:ea typeface="+mn-ea"/>
                <a:cs typeface="+mn-cs"/>
              </a:rPr>
              <a:t> this error message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39</a:t>
            </a:fld>
            <a:endParaRPr lang="en-US"/>
          </a:p>
        </p:txBody>
      </p:sp>
    </p:spTree>
    <p:extLst>
      <p:ext uri="{BB962C8B-B14F-4D97-AF65-F5344CB8AC3E}">
        <p14:creationId xmlns:p14="http://schemas.microsoft.com/office/powerpoint/2010/main" val="409264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book, we are going to use models as a tool for exploration, completing the trifecta of the tools for EDA that were introduced in Part 1. This is not how models are usually taught, but as you will see, models are an important tool for exploration. Traditionally, the focus of modelling is on inference, or for confirming that an hypothesis is true. Doing this correctly is not complicated, but it is hard. There is a pair of ideas that you must understand in order to do inference correctly:</a:t>
            </a:r>
          </a:p>
          <a:p>
            <a:pPr marL="228600" indent="-228600">
              <a:buFont typeface="+mj-lt"/>
              <a:buAutoNum type="arabicPeriod"/>
            </a:pPr>
            <a:r>
              <a:rPr lang="en-US" sz="1200" b="0" i="0" kern="1200" dirty="0">
                <a:solidFill>
                  <a:schemeClr val="tx1"/>
                </a:solidFill>
                <a:effectLst/>
                <a:latin typeface="+mn-lt"/>
                <a:ea typeface="+mn-ea"/>
                <a:cs typeface="+mn-cs"/>
              </a:rPr>
              <a:t>Each observation can either be used for exploration or confirmation, not both.</a:t>
            </a:r>
          </a:p>
          <a:p>
            <a:pPr marL="228600" indent="-228600">
              <a:buFont typeface="+mj-lt"/>
              <a:buAutoNum type="arabicPeriod"/>
            </a:pPr>
            <a:r>
              <a:rPr lang="en-US" sz="1200" b="0" i="0" kern="1200" dirty="0">
                <a:solidFill>
                  <a:schemeClr val="tx1"/>
                </a:solidFill>
                <a:effectLst/>
                <a:latin typeface="+mn-lt"/>
                <a:ea typeface="+mn-ea"/>
                <a:cs typeface="+mn-cs"/>
              </a:rPr>
              <a:t>You can use an observation as many times as you like for exploration, but you can only use it once for confirmation. As soon as you use an observation twice, you’ve switched from confirmation to exploration.</a:t>
            </a:r>
          </a:p>
          <a:p>
            <a:pPr marL="0" indent="0">
              <a:buFont typeface="+mj-lt"/>
              <a:buNone/>
            </a:pPr>
            <a:r>
              <a:rPr lang="en-US" sz="1200" b="0" i="0" kern="1200" dirty="0">
                <a:solidFill>
                  <a:schemeClr val="tx1"/>
                </a:solidFill>
                <a:effectLst/>
                <a:latin typeface="+mn-lt"/>
                <a:ea typeface="+mn-ea"/>
                <a:cs typeface="+mn-cs"/>
              </a:rPr>
              <a:t>This is necessary because to confirm a hypothesis you must use data independent of the data that you used to generate the hypothesis. Otherwise you will be over optimistic. There is absolutely nothing wrong with exploration, but you should never sell an exploratory analysis as a confirmatory analysis because it is fundamentally misleading.</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a:t>
            </a:fld>
            <a:endParaRPr lang="en-US"/>
          </a:p>
        </p:txBody>
      </p:sp>
    </p:spTree>
    <p:extLst>
      <p:ext uri="{BB962C8B-B14F-4D97-AF65-F5344CB8AC3E}">
        <p14:creationId xmlns:p14="http://schemas.microsoft.com/office/powerpoint/2010/main" val="1631544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happens when you combine a continuous and a categorical variable? </a:t>
            </a:r>
            <a:r>
              <a:rPr lang="en-US" dirty="0"/>
              <a:t>sim3</a:t>
            </a:r>
            <a:r>
              <a:rPr lang="en-US" sz="1200" b="0" i="0" kern="1200" dirty="0">
                <a:solidFill>
                  <a:schemeClr val="tx1"/>
                </a:solidFill>
                <a:effectLst/>
                <a:latin typeface="+mn-lt"/>
                <a:ea typeface="+mn-ea"/>
                <a:cs typeface="+mn-cs"/>
              </a:rPr>
              <a:t> contains a categorical predictor and a continuous predictor. We can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it with a simple plot: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40</a:t>
            </a:fld>
            <a:endParaRPr lang="en-US"/>
          </a:p>
        </p:txBody>
      </p:sp>
    </p:spTree>
    <p:extLst>
      <p:ext uri="{BB962C8B-B14F-4D97-AF65-F5344CB8AC3E}">
        <p14:creationId xmlns:p14="http://schemas.microsoft.com/office/powerpoint/2010/main" val="1500534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possible models you could fit to this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add variables with </a:t>
            </a:r>
            <a:r>
              <a:rPr lang="en-US" dirty="0"/>
              <a:t>+</a:t>
            </a:r>
            <a:r>
              <a:rPr lang="en-US" sz="1200" b="0" i="0" kern="1200" dirty="0">
                <a:solidFill>
                  <a:schemeClr val="tx1"/>
                </a:solidFill>
                <a:effectLst/>
                <a:latin typeface="+mn-lt"/>
                <a:ea typeface="+mn-ea"/>
                <a:cs typeface="+mn-cs"/>
              </a:rPr>
              <a:t>, the model will estimate each effect independent of all the others. It’s possible to fit the so-called interaction by using </a:t>
            </a:r>
            <a:r>
              <a:rPr lang="en-US" dirty="0"/>
              <a:t>*</a:t>
            </a:r>
            <a:r>
              <a:rPr lang="en-US" sz="1200" b="0" i="0" kern="1200" dirty="0">
                <a:solidFill>
                  <a:schemeClr val="tx1"/>
                </a:solidFill>
                <a:effectLst/>
                <a:latin typeface="+mn-lt"/>
                <a:ea typeface="+mn-ea"/>
                <a:cs typeface="+mn-cs"/>
              </a:rPr>
              <a:t>. For example,</a:t>
            </a:r>
            <a:r>
              <a:rPr lang="en-US" sz="1200" b="1" i="0" kern="1200" dirty="0">
                <a:solidFill>
                  <a:schemeClr val="tx1"/>
                </a:solidFill>
                <a:effectLst/>
                <a:latin typeface="+mn-lt"/>
                <a:ea typeface="+mn-ea"/>
                <a:cs typeface="+mn-cs"/>
              </a:rPr>
              <a:t> </a:t>
            </a:r>
            <a:r>
              <a:rPr lang="en-US" b="1" dirty="0"/>
              <a:t>y ~ x1 * x2</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translated </a:t>
            </a:r>
            <a:r>
              <a:rPr lang="en-US" sz="1200" b="1" i="0" kern="1200" dirty="0">
                <a:solidFill>
                  <a:schemeClr val="tx1"/>
                </a:solidFill>
                <a:effectLst/>
                <a:latin typeface="+mn-lt"/>
                <a:ea typeface="+mn-ea"/>
                <a:cs typeface="+mn-cs"/>
              </a:rPr>
              <a:t>to </a:t>
            </a:r>
            <a:r>
              <a:rPr lang="en-US" b="1" dirty="0"/>
              <a:t>y = a_0 + a_1 * x1 + a_2 * x2 + a_12 * x1 * x2</a:t>
            </a:r>
            <a:r>
              <a:rPr lang="en-US" sz="1200" b="0" i="0" kern="1200" dirty="0">
                <a:solidFill>
                  <a:schemeClr val="tx1"/>
                </a:solidFill>
                <a:effectLst/>
                <a:latin typeface="+mn-lt"/>
                <a:ea typeface="+mn-ea"/>
                <a:cs typeface="+mn-cs"/>
              </a:rPr>
              <a:t>. Note that whenever you </a:t>
            </a:r>
            <a:r>
              <a:rPr lang="en-US" sz="1200" b="1" i="0" kern="1200" dirty="0">
                <a:solidFill>
                  <a:schemeClr val="tx1"/>
                </a:solidFill>
                <a:effectLst/>
                <a:latin typeface="+mn-lt"/>
                <a:ea typeface="+mn-ea"/>
                <a:cs typeface="+mn-cs"/>
              </a:rPr>
              <a:t>use </a:t>
            </a:r>
            <a:r>
              <a:rPr lang="en-US" b="1" dirty="0"/>
              <a:t>*</a:t>
            </a:r>
            <a:r>
              <a:rPr lang="en-US" sz="1200" b="1" i="0" kern="1200" dirty="0">
                <a:solidFill>
                  <a:schemeClr val="tx1"/>
                </a:solidFill>
                <a:effectLst/>
                <a:latin typeface="+mn-lt"/>
                <a:ea typeface="+mn-ea"/>
                <a:cs typeface="+mn-cs"/>
              </a:rPr>
              <a:t>, both the interaction </a:t>
            </a:r>
            <a:r>
              <a:rPr lang="en-US" sz="1200" b="0" i="0" kern="1200" dirty="0">
                <a:solidFill>
                  <a:schemeClr val="tx1"/>
                </a:solidFill>
                <a:effectLst/>
                <a:latin typeface="+mn-lt"/>
                <a:ea typeface="+mn-ea"/>
                <a:cs typeface="+mn-cs"/>
              </a:rPr>
              <a:t>and the individual components are included in the model.</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41</a:t>
            </a:fld>
            <a:endParaRPr lang="en-US"/>
          </a:p>
        </p:txBody>
      </p:sp>
    </p:spTree>
    <p:extLst>
      <p:ext uri="{BB962C8B-B14F-4D97-AF65-F5344CB8AC3E}">
        <p14:creationId xmlns:p14="http://schemas.microsoft.com/office/powerpoint/2010/main" val="163352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these models we need two new tricks:</a:t>
            </a:r>
          </a:p>
          <a:p>
            <a:pPr marL="228600" indent="-228600">
              <a:buFont typeface="+mj-lt"/>
              <a:buAutoNum type="arabicPeriod"/>
            </a:pPr>
            <a:r>
              <a:rPr lang="en-US" sz="1200" b="0" i="0" kern="1200" dirty="0">
                <a:solidFill>
                  <a:schemeClr val="tx1"/>
                </a:solidFill>
                <a:effectLst/>
                <a:latin typeface="+mn-lt"/>
                <a:ea typeface="+mn-ea"/>
                <a:cs typeface="+mn-cs"/>
              </a:rPr>
              <a:t>We have two predictors, so we need to give </a:t>
            </a:r>
            <a:r>
              <a:rPr lang="en-US" sz="1200" b="0" i="0" kern="1200" dirty="0" err="1">
                <a:solidFill>
                  <a:schemeClr val="tx1"/>
                </a:solidFill>
                <a:effectLst/>
                <a:latin typeface="+mn-lt"/>
                <a:ea typeface="+mn-ea"/>
                <a:cs typeface="+mn-cs"/>
              </a:rPr>
              <a:t>data_grid</a:t>
            </a:r>
            <a:r>
              <a:rPr lang="en-US" sz="1200" b="0" i="0" kern="1200" dirty="0">
                <a:solidFill>
                  <a:schemeClr val="tx1"/>
                </a:solidFill>
                <a:effectLst/>
                <a:latin typeface="+mn-lt"/>
                <a:ea typeface="+mn-ea"/>
                <a:cs typeface="+mn-cs"/>
              </a:rPr>
              <a:t>() both variables. It finds all the unique values of x1 and x2 and then generates all combinations.</a:t>
            </a:r>
          </a:p>
          <a:p>
            <a:pPr marL="228600" indent="-228600">
              <a:buFont typeface="+mj-lt"/>
              <a:buAutoNum type="arabicPeriod"/>
            </a:pPr>
            <a:r>
              <a:rPr lang="en-US" sz="1200" b="0" i="0" kern="1200" dirty="0">
                <a:solidFill>
                  <a:schemeClr val="tx1"/>
                </a:solidFill>
                <a:effectLst/>
                <a:latin typeface="+mn-lt"/>
                <a:ea typeface="+mn-ea"/>
                <a:cs typeface="+mn-cs"/>
              </a:rPr>
              <a:t>To generate predictions from both models simultaneously, we can use </a:t>
            </a:r>
            <a:r>
              <a:rPr lang="en-US" sz="1200" b="0" i="0" kern="1200" dirty="0" err="1">
                <a:solidFill>
                  <a:schemeClr val="tx1"/>
                </a:solidFill>
                <a:effectLst/>
                <a:latin typeface="+mn-lt"/>
                <a:ea typeface="+mn-ea"/>
                <a:cs typeface="+mn-cs"/>
              </a:rPr>
              <a:t>gather_predictions</a:t>
            </a:r>
            <a:r>
              <a:rPr lang="en-US" sz="1200" b="0" i="0" kern="1200" dirty="0">
                <a:solidFill>
                  <a:schemeClr val="tx1"/>
                </a:solidFill>
                <a:effectLst/>
                <a:latin typeface="+mn-lt"/>
                <a:ea typeface="+mn-ea"/>
                <a:cs typeface="+mn-cs"/>
              </a:rPr>
              <a:t>() which adds each prediction as a row. The complement of </a:t>
            </a:r>
            <a:r>
              <a:rPr lang="en-US" sz="1200" b="0" i="0" kern="1200" dirty="0" err="1">
                <a:solidFill>
                  <a:schemeClr val="tx1"/>
                </a:solidFill>
                <a:effectLst/>
                <a:latin typeface="+mn-lt"/>
                <a:ea typeface="+mn-ea"/>
                <a:cs typeface="+mn-cs"/>
              </a:rPr>
              <a:t>gather_predictions</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spread_predictions</a:t>
            </a:r>
            <a:r>
              <a:rPr lang="en-US" sz="1200" b="0" i="0" kern="1200" dirty="0">
                <a:solidFill>
                  <a:schemeClr val="tx1"/>
                </a:solidFill>
                <a:effectLst/>
                <a:latin typeface="+mn-lt"/>
                <a:ea typeface="+mn-ea"/>
                <a:cs typeface="+mn-cs"/>
              </a:rPr>
              <a:t>() which adds each prediction to a new column.</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42</a:t>
            </a:fld>
            <a:endParaRPr lang="en-US"/>
          </a:p>
        </p:txBody>
      </p:sp>
    </p:spTree>
    <p:extLst>
      <p:ext uri="{BB962C8B-B14F-4D97-AF65-F5344CB8AC3E}">
        <p14:creationId xmlns:p14="http://schemas.microsoft.com/office/powerpoint/2010/main" val="3318220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Together this gives us: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43</a:t>
            </a:fld>
            <a:endParaRPr lang="en-US"/>
          </a:p>
        </p:txBody>
      </p:sp>
    </p:spTree>
    <p:extLst>
      <p:ext uri="{BB962C8B-B14F-4D97-AF65-F5344CB8AC3E}">
        <p14:creationId xmlns:p14="http://schemas.microsoft.com/office/powerpoint/2010/main" val="1320497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results for both models on one plot using </a:t>
            </a:r>
            <a:r>
              <a:rPr lang="en-US" sz="1200" b="0" i="0" kern="1200" dirty="0" err="1">
                <a:solidFill>
                  <a:schemeClr val="tx1"/>
                </a:solidFill>
                <a:effectLst/>
                <a:latin typeface="+mn-lt"/>
                <a:ea typeface="+mn-ea"/>
                <a:cs typeface="+mn-cs"/>
              </a:rPr>
              <a:t>facetting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the model that uses </a:t>
            </a:r>
            <a:r>
              <a:rPr lang="en-US" dirty="0"/>
              <a:t>+</a:t>
            </a:r>
            <a:r>
              <a:rPr lang="en-US" sz="1200" b="0" i="0" kern="1200" dirty="0">
                <a:solidFill>
                  <a:schemeClr val="tx1"/>
                </a:solidFill>
                <a:effectLst/>
                <a:latin typeface="+mn-lt"/>
                <a:ea typeface="+mn-ea"/>
                <a:cs typeface="+mn-cs"/>
              </a:rPr>
              <a:t> has the same slope for each line, but different intercepts. The model that uses </a:t>
            </a:r>
            <a:r>
              <a:rPr lang="en-US" dirty="0"/>
              <a:t>*</a:t>
            </a:r>
            <a:r>
              <a:rPr lang="en-US" sz="1200" b="0" i="0" kern="1200" dirty="0">
                <a:solidFill>
                  <a:schemeClr val="tx1"/>
                </a:solidFill>
                <a:effectLst/>
                <a:latin typeface="+mn-lt"/>
                <a:ea typeface="+mn-ea"/>
                <a:cs typeface="+mn-cs"/>
              </a:rPr>
              <a:t> has a different slope and intercept for each line.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44</a:t>
            </a:fld>
            <a:endParaRPr lang="en-US"/>
          </a:p>
        </p:txBody>
      </p:sp>
    </p:spTree>
    <p:extLst>
      <p:ext uri="{BB962C8B-B14F-4D97-AF65-F5344CB8AC3E}">
        <p14:creationId xmlns:p14="http://schemas.microsoft.com/office/powerpoint/2010/main" val="35066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model is better for this data? We can take look at the residuals. Here I’ve facetted by both model and </a:t>
            </a:r>
            <a:r>
              <a:rPr lang="en-US" dirty="0"/>
              <a:t>x2</a:t>
            </a:r>
            <a:r>
              <a:rPr lang="en-US" sz="1200" b="0" i="0" kern="1200" dirty="0">
                <a:solidFill>
                  <a:schemeClr val="tx1"/>
                </a:solidFill>
                <a:effectLst/>
                <a:latin typeface="+mn-lt"/>
                <a:ea typeface="+mn-ea"/>
                <a:cs typeface="+mn-cs"/>
              </a:rPr>
              <a:t> because it makes it easier to see the pattern within each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little obvious pattern in the residuals for </a:t>
            </a:r>
            <a:r>
              <a:rPr lang="en-US" dirty="0"/>
              <a:t>mod2</a:t>
            </a:r>
            <a:r>
              <a:rPr lang="en-US" sz="1200" b="0" i="0" kern="1200" dirty="0">
                <a:solidFill>
                  <a:schemeClr val="tx1"/>
                </a:solidFill>
                <a:effectLst/>
                <a:latin typeface="+mn-lt"/>
                <a:ea typeface="+mn-ea"/>
                <a:cs typeface="+mn-cs"/>
              </a:rPr>
              <a:t>. The residuals for </a:t>
            </a:r>
            <a:r>
              <a:rPr lang="en-US" dirty="0"/>
              <a:t>mod1</a:t>
            </a:r>
            <a:r>
              <a:rPr lang="en-US" sz="1200" b="0" i="0" kern="1200" dirty="0">
                <a:solidFill>
                  <a:schemeClr val="tx1"/>
                </a:solidFill>
                <a:effectLst/>
                <a:latin typeface="+mn-lt"/>
                <a:ea typeface="+mn-ea"/>
                <a:cs typeface="+mn-cs"/>
              </a:rPr>
              <a:t> show that the model has clearly missed some pattern in </a:t>
            </a:r>
            <a:r>
              <a:rPr lang="en-US" dirty="0"/>
              <a:t>b</a:t>
            </a:r>
            <a:r>
              <a:rPr lang="en-US" sz="1200" b="0" i="0" kern="1200" dirty="0">
                <a:solidFill>
                  <a:schemeClr val="tx1"/>
                </a:solidFill>
                <a:effectLst/>
                <a:latin typeface="+mn-lt"/>
                <a:ea typeface="+mn-ea"/>
                <a:cs typeface="+mn-cs"/>
              </a:rPr>
              <a:t>, and less so, but still present is pattern in </a:t>
            </a:r>
            <a:r>
              <a:rPr lang="en-US" dirty="0"/>
              <a:t>c</a:t>
            </a:r>
            <a:r>
              <a:rPr lang="en-US" sz="1200" b="0" i="0" kern="1200" dirty="0">
                <a:solidFill>
                  <a:schemeClr val="tx1"/>
                </a:solidFill>
                <a:effectLst/>
                <a:latin typeface="+mn-lt"/>
                <a:ea typeface="+mn-ea"/>
                <a:cs typeface="+mn-cs"/>
              </a:rPr>
              <a:t>, and </a:t>
            </a:r>
            <a:r>
              <a:rPr lang="en-US" dirty="0"/>
              <a:t>d</a:t>
            </a:r>
            <a:r>
              <a:rPr lang="en-US" sz="1200" b="0" i="0" kern="1200" dirty="0">
                <a:solidFill>
                  <a:schemeClr val="tx1"/>
                </a:solidFill>
                <a:effectLst/>
                <a:latin typeface="+mn-lt"/>
                <a:ea typeface="+mn-ea"/>
                <a:cs typeface="+mn-cs"/>
              </a:rPr>
              <a:t>. You might wonder if there’s a precise way to tell which of </a:t>
            </a:r>
            <a:r>
              <a:rPr lang="en-US" dirty="0"/>
              <a:t>mod1</a:t>
            </a:r>
            <a:r>
              <a:rPr lang="en-US" sz="1200" b="0" i="0" kern="1200" dirty="0">
                <a:solidFill>
                  <a:schemeClr val="tx1"/>
                </a:solidFill>
                <a:effectLst/>
                <a:latin typeface="+mn-lt"/>
                <a:ea typeface="+mn-ea"/>
                <a:cs typeface="+mn-cs"/>
              </a:rPr>
              <a:t> or </a:t>
            </a:r>
            <a:r>
              <a:rPr lang="en-US" dirty="0"/>
              <a:t>mod2</a:t>
            </a:r>
            <a:r>
              <a:rPr lang="en-US" sz="1200" b="0" i="0" kern="1200" dirty="0">
                <a:solidFill>
                  <a:schemeClr val="tx1"/>
                </a:solidFill>
                <a:effectLst/>
                <a:latin typeface="+mn-lt"/>
                <a:ea typeface="+mn-ea"/>
                <a:cs typeface="+mn-cs"/>
              </a:rPr>
              <a:t> is better. There is, but it requires a lot of mathematical background, and we don’t really care. Here, we’re interested in a qualitative assessment of whether or not the model has captured the pattern that we’re interested in.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45</a:t>
            </a:fld>
            <a:endParaRPr lang="en-US"/>
          </a:p>
        </p:txBody>
      </p:sp>
    </p:spTree>
    <p:extLst>
      <p:ext uri="{BB962C8B-B14F-4D97-AF65-F5344CB8AC3E}">
        <p14:creationId xmlns:p14="http://schemas.microsoft.com/office/powerpoint/2010/main" val="8349721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a look at the equivalent model for two continuous variables. Initially things proceed almost identically to the previous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my use of </a:t>
            </a:r>
            <a:r>
              <a:rPr lang="en-US" b="1" dirty="0" err="1"/>
              <a:t>seq_range</a:t>
            </a:r>
            <a:r>
              <a:rPr lang="en-US" b="1" dirty="0"/>
              <a:t>()</a:t>
            </a:r>
            <a:r>
              <a:rPr lang="en-US" sz="1200" b="1" i="0" kern="1200" dirty="0">
                <a:solidFill>
                  <a:schemeClr val="tx1"/>
                </a:solidFill>
                <a:effectLst/>
                <a:latin typeface="+mn-lt"/>
                <a:ea typeface="+mn-ea"/>
                <a:cs typeface="+mn-cs"/>
              </a:rPr>
              <a:t> i</a:t>
            </a:r>
            <a:r>
              <a:rPr lang="en-US" sz="1200" b="0" i="0" kern="1200" dirty="0">
                <a:solidFill>
                  <a:schemeClr val="tx1"/>
                </a:solidFill>
                <a:effectLst/>
                <a:latin typeface="+mn-lt"/>
                <a:ea typeface="+mn-ea"/>
                <a:cs typeface="+mn-cs"/>
              </a:rPr>
              <a:t>nside </a:t>
            </a:r>
            <a:r>
              <a:rPr lang="en-US" dirty="0" err="1"/>
              <a:t>data_grid</a:t>
            </a:r>
            <a:r>
              <a:rPr lang="en-US" dirty="0"/>
              <a:t>()</a:t>
            </a:r>
            <a:r>
              <a:rPr lang="en-US" sz="1200" b="0" i="0" kern="1200" dirty="0">
                <a:solidFill>
                  <a:schemeClr val="tx1"/>
                </a:solidFill>
                <a:effectLst/>
                <a:latin typeface="+mn-lt"/>
                <a:ea typeface="+mn-ea"/>
                <a:cs typeface="+mn-cs"/>
              </a:rPr>
              <a:t>. Instead of using every unique value of </a:t>
            </a:r>
            <a:r>
              <a:rPr lang="en-US" dirty="0"/>
              <a:t>x</a:t>
            </a:r>
            <a:r>
              <a:rPr lang="en-US" sz="1200" b="0" i="0" kern="1200" dirty="0">
                <a:solidFill>
                  <a:schemeClr val="tx1"/>
                </a:solidFill>
                <a:effectLst/>
                <a:latin typeface="+mn-lt"/>
                <a:ea typeface="+mn-ea"/>
                <a:cs typeface="+mn-cs"/>
              </a:rPr>
              <a:t>, I’m going to use a regularly spaced grid of five values between the minimum and maximum numbers. It’s probably not super important here, but it’s a useful technique in general. There are two other useful arguments to </a:t>
            </a:r>
            <a:r>
              <a:rPr lang="en-US" dirty="0" err="1"/>
              <a:t>seq_range</a:t>
            </a:r>
            <a:r>
              <a:rPr lang="en-US" dirty="0"/>
              <a:t>()</a:t>
            </a:r>
          </a:p>
        </p:txBody>
      </p:sp>
      <p:sp>
        <p:nvSpPr>
          <p:cNvPr id="4" name="Slide Number Placeholder 3"/>
          <p:cNvSpPr>
            <a:spLocks noGrp="1"/>
          </p:cNvSpPr>
          <p:nvPr>
            <p:ph type="sldNum" sz="quarter" idx="5"/>
          </p:nvPr>
        </p:nvSpPr>
        <p:spPr/>
        <p:txBody>
          <a:bodyPr/>
          <a:lstStyle/>
          <a:p>
            <a:fld id="{4FE90433-2CA6-40F6-B42E-612891D8B0CF}" type="slidenum">
              <a:rPr lang="en-US" smtClean="0"/>
              <a:t>46</a:t>
            </a:fld>
            <a:endParaRPr lang="en-US"/>
          </a:p>
        </p:txBody>
      </p:sp>
    </p:spTree>
    <p:extLst>
      <p:ext uri="{BB962C8B-B14F-4D97-AF65-F5344CB8AC3E}">
        <p14:creationId xmlns:p14="http://schemas.microsoft.com/office/powerpoint/2010/main" val="3974617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pretty = TRUE</a:t>
            </a:r>
            <a:r>
              <a:rPr lang="en-US" sz="1200" b="0" i="0" kern="1200" dirty="0">
                <a:solidFill>
                  <a:schemeClr val="tx1"/>
                </a:solidFill>
                <a:effectLst/>
                <a:latin typeface="+mn-lt"/>
                <a:ea typeface="+mn-ea"/>
                <a:cs typeface="+mn-cs"/>
              </a:rPr>
              <a:t> will generate a “pretty” sequence, i.e. something that looks nice to the human eye. This is useful if you want to produce tables of output: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47</a:t>
            </a:fld>
            <a:endParaRPr lang="en-US"/>
          </a:p>
        </p:txBody>
      </p:sp>
    </p:spTree>
    <p:extLst>
      <p:ext uri="{BB962C8B-B14F-4D97-AF65-F5344CB8AC3E}">
        <p14:creationId xmlns:p14="http://schemas.microsoft.com/office/powerpoint/2010/main" val="579439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trim = 0.1</a:t>
            </a:r>
            <a:r>
              <a:rPr lang="en-US" sz="1200" b="0" i="0" kern="1200" dirty="0">
                <a:solidFill>
                  <a:schemeClr val="tx1"/>
                </a:solidFill>
                <a:effectLst/>
                <a:latin typeface="+mn-lt"/>
                <a:ea typeface="+mn-ea"/>
                <a:cs typeface="+mn-cs"/>
              </a:rPr>
              <a:t> will trim off 10% of the tail values. This is useful if the variables have a long tailed distribution and you want to focus on generating values near the center: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48</a:t>
            </a:fld>
            <a:endParaRPr lang="en-US"/>
          </a:p>
        </p:txBody>
      </p:sp>
    </p:spTree>
    <p:extLst>
      <p:ext uri="{BB962C8B-B14F-4D97-AF65-F5344CB8AC3E}">
        <p14:creationId xmlns:p14="http://schemas.microsoft.com/office/powerpoint/2010/main" val="2904439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 0.1</a:t>
            </a:r>
            <a:r>
              <a:rPr lang="en-US" sz="1200" b="0" i="0" kern="1200" dirty="0">
                <a:solidFill>
                  <a:schemeClr val="tx1"/>
                </a:solidFill>
                <a:effectLst/>
                <a:latin typeface="+mn-lt"/>
                <a:ea typeface="+mn-ea"/>
                <a:cs typeface="+mn-cs"/>
              </a:rPr>
              <a:t> is in some sense the opposite of </a:t>
            </a:r>
            <a:r>
              <a:rPr lang="en-US" dirty="0"/>
              <a:t>trim()</a:t>
            </a:r>
            <a:r>
              <a:rPr lang="en-US" sz="1200" b="0" i="0" kern="1200" dirty="0">
                <a:solidFill>
                  <a:schemeClr val="tx1"/>
                </a:solidFill>
                <a:effectLst/>
                <a:latin typeface="+mn-lt"/>
                <a:ea typeface="+mn-ea"/>
                <a:cs typeface="+mn-cs"/>
              </a:rPr>
              <a:t> it expands the range by 10%.</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49</a:t>
            </a:fld>
            <a:endParaRPr lang="en-US"/>
          </a:p>
        </p:txBody>
      </p:sp>
    </p:spTree>
    <p:extLst>
      <p:ext uri="{BB962C8B-B14F-4D97-AF65-F5344CB8AC3E}">
        <p14:creationId xmlns:p14="http://schemas.microsoft.com/office/powerpoint/2010/main" val="325583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are serious about doing an confirmatory analysis, one approach is to split your data into three pieces before you begin the analysis:</a:t>
            </a:r>
          </a:p>
          <a:p>
            <a:pPr marL="228600" indent="-228600">
              <a:buFont typeface="+mj-lt"/>
              <a:buAutoNum type="arabicPeriod"/>
            </a:pPr>
            <a:r>
              <a:rPr lang="en-US" sz="1200" b="0" i="0" kern="1200" dirty="0">
                <a:solidFill>
                  <a:schemeClr val="tx1"/>
                </a:solidFill>
                <a:effectLst/>
                <a:latin typeface="+mn-lt"/>
                <a:ea typeface="+mn-ea"/>
                <a:cs typeface="+mn-cs"/>
              </a:rPr>
              <a:t>60% of your data goes into a </a:t>
            </a:r>
            <a:r>
              <a:rPr lang="en-US" sz="1200" b="1" i="0" kern="1200" dirty="0">
                <a:solidFill>
                  <a:schemeClr val="tx1"/>
                </a:solidFill>
                <a:effectLst/>
                <a:latin typeface="+mn-lt"/>
                <a:ea typeface="+mn-ea"/>
                <a:cs typeface="+mn-cs"/>
              </a:rPr>
              <a:t>training</a:t>
            </a:r>
            <a:r>
              <a:rPr lang="en-US" sz="1200" b="0" i="0" kern="1200" dirty="0">
                <a:solidFill>
                  <a:schemeClr val="tx1"/>
                </a:solidFill>
                <a:effectLst/>
                <a:latin typeface="+mn-lt"/>
                <a:ea typeface="+mn-ea"/>
                <a:cs typeface="+mn-cs"/>
              </a:rPr>
              <a:t> (or exploration) set. You’re allowed to do anything you like with this data: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it and fit tons of models to it.</a:t>
            </a:r>
          </a:p>
          <a:p>
            <a:pPr marL="228600" indent="-228600">
              <a:buFont typeface="+mj-lt"/>
              <a:buAutoNum type="arabicPeriod"/>
            </a:pPr>
            <a:r>
              <a:rPr lang="en-US" sz="1200" b="0" i="0" kern="1200" dirty="0">
                <a:solidFill>
                  <a:schemeClr val="tx1"/>
                </a:solidFill>
                <a:effectLst/>
                <a:latin typeface="+mn-lt"/>
                <a:ea typeface="+mn-ea"/>
                <a:cs typeface="+mn-cs"/>
              </a:rPr>
              <a:t>20% goes into a </a:t>
            </a:r>
            <a:r>
              <a:rPr lang="en-US" sz="1200" b="1" i="0" kern="1200" dirty="0">
                <a:solidFill>
                  <a:schemeClr val="tx1"/>
                </a:solidFill>
                <a:effectLst/>
                <a:latin typeface="+mn-lt"/>
                <a:ea typeface="+mn-ea"/>
                <a:cs typeface="+mn-cs"/>
              </a:rPr>
              <a:t>query</a:t>
            </a:r>
            <a:r>
              <a:rPr lang="en-US" sz="1200" b="0" i="0" kern="1200" dirty="0">
                <a:solidFill>
                  <a:schemeClr val="tx1"/>
                </a:solidFill>
                <a:effectLst/>
                <a:latin typeface="+mn-lt"/>
                <a:ea typeface="+mn-ea"/>
                <a:cs typeface="+mn-cs"/>
              </a:rPr>
              <a:t> set. You can use this data to compare models or </a:t>
            </a:r>
            <a:r>
              <a:rPr lang="en-US" sz="1200" b="0" i="0" kern="1200" dirty="0" err="1">
                <a:solidFill>
                  <a:schemeClr val="tx1"/>
                </a:solidFill>
                <a:effectLst/>
                <a:latin typeface="+mn-lt"/>
                <a:ea typeface="+mn-ea"/>
                <a:cs typeface="+mn-cs"/>
              </a:rPr>
              <a:t>visualisations</a:t>
            </a:r>
            <a:r>
              <a:rPr lang="en-US" sz="1200" b="0" i="0" kern="1200" dirty="0">
                <a:solidFill>
                  <a:schemeClr val="tx1"/>
                </a:solidFill>
                <a:effectLst/>
                <a:latin typeface="+mn-lt"/>
                <a:ea typeface="+mn-ea"/>
                <a:cs typeface="+mn-cs"/>
              </a:rPr>
              <a:t> by hand, but you’re not allowed to use it as part of an automated process.</a:t>
            </a:r>
          </a:p>
          <a:p>
            <a:pPr marL="228600" indent="-228600">
              <a:buFont typeface="+mj-lt"/>
              <a:buAutoNum type="arabicPeriod"/>
            </a:pPr>
            <a:r>
              <a:rPr lang="en-US" sz="1200" b="0" i="0" kern="1200" dirty="0">
                <a:solidFill>
                  <a:schemeClr val="tx1"/>
                </a:solidFill>
                <a:effectLst/>
                <a:latin typeface="+mn-lt"/>
                <a:ea typeface="+mn-ea"/>
                <a:cs typeface="+mn-cs"/>
              </a:rPr>
              <a:t>20% is held back for a </a:t>
            </a:r>
            <a:r>
              <a:rPr lang="en-US" sz="1200" b="1" i="0" kern="1200" dirty="0">
                <a:solidFill>
                  <a:schemeClr val="tx1"/>
                </a:solidFill>
                <a:effectLst/>
                <a:latin typeface="+mn-lt"/>
                <a:ea typeface="+mn-ea"/>
                <a:cs typeface="+mn-cs"/>
              </a:rPr>
              <a:t>test</a:t>
            </a:r>
            <a:r>
              <a:rPr lang="en-US" sz="1200" b="0" i="0" kern="1200" dirty="0">
                <a:solidFill>
                  <a:schemeClr val="tx1"/>
                </a:solidFill>
                <a:effectLst/>
                <a:latin typeface="+mn-lt"/>
                <a:ea typeface="+mn-ea"/>
                <a:cs typeface="+mn-cs"/>
              </a:rPr>
              <a:t> set. You can only use this data ONCE, to test your final model.</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This partitioning allows you to explore the training data, occasionally generating candidate hypotheses that you check with the query set. When you are confident you have the right model, you can check it once with the test data.</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even when doing confirmatory modelling, you will still need to do EDA. If you don’t do any EDA you will remain blind to the quality problems with your data.)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STOP</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a:t>
            </a:fld>
            <a:endParaRPr lang="en-US"/>
          </a:p>
        </p:txBody>
      </p:sp>
    </p:spTree>
    <p:extLst>
      <p:ext uri="{BB962C8B-B14F-4D97-AF65-F5344CB8AC3E}">
        <p14:creationId xmlns:p14="http://schemas.microsoft.com/office/powerpoint/2010/main" val="64590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let’s try and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that model. We have two continuous predictors, so you can imagine the model like a 3d surface. We could display that using </a:t>
            </a:r>
            <a:r>
              <a:rPr lang="en-US" dirty="0" err="1"/>
              <a:t>geom_tile</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That doesn’t suggest that the models are very different! But that’s partly an illusion: our eyes and brains are not very good at accurately comparing shades of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50</a:t>
            </a:fld>
            <a:endParaRPr lang="en-US"/>
          </a:p>
        </p:txBody>
      </p:sp>
    </p:spTree>
    <p:extLst>
      <p:ext uri="{BB962C8B-B14F-4D97-AF65-F5344CB8AC3E}">
        <p14:creationId xmlns:p14="http://schemas.microsoft.com/office/powerpoint/2010/main" val="1669364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Instead of looking at the surface from the top, we could look at it from either side, showing multiple slices:</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51</a:t>
            </a:fld>
            <a:endParaRPr lang="en-US"/>
          </a:p>
        </p:txBody>
      </p:sp>
    </p:spTree>
    <p:extLst>
      <p:ext uri="{BB962C8B-B14F-4D97-AF65-F5344CB8AC3E}">
        <p14:creationId xmlns:p14="http://schemas.microsoft.com/office/powerpoint/2010/main" val="2813997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shows you that interaction between two continuous variables works basically the same way as for a categorical and continuous variable. An interaction says that there’s not a fixed offset: you need to consider both values of x1 and x2 simultaneously in order to predict 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see that even with just two continuous variables, coming up with good visualizations are hard. But that’s reasonable: you shouldn’t expect it will be easy to understand how three or more variables simultaneously interact! But again, we’re saved a little because we’re using models for exploration, and you can gradually build up your model over time. The model doesn’t have to be perfect, it just has to help you reveal a little more about your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spent some time looking at the residuals to see if I could figure if mod2 did better than mod1. I think it does, but it’s pretty subtle. You’ll have a chance to work on it in the exercises.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52</a:t>
            </a:fld>
            <a:endParaRPr lang="en-US"/>
          </a:p>
        </p:txBody>
      </p:sp>
    </p:spTree>
    <p:extLst>
      <p:ext uri="{BB962C8B-B14F-4D97-AF65-F5344CB8AC3E}">
        <p14:creationId xmlns:p14="http://schemas.microsoft.com/office/powerpoint/2010/main" val="599282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perform transformations inside the model formula. For example, </a:t>
            </a:r>
            <a:r>
              <a:rPr lang="en-US" b="1" dirty="0"/>
              <a:t>log(y) ~ sqrt(x1</a:t>
            </a:r>
            <a:r>
              <a:rPr lang="en-US" dirty="0"/>
              <a:t>) + x2</a:t>
            </a:r>
            <a:r>
              <a:rPr lang="en-US" sz="1200" b="0" i="0" kern="1200" dirty="0">
                <a:solidFill>
                  <a:schemeClr val="tx1"/>
                </a:solidFill>
                <a:effectLst/>
                <a:latin typeface="+mn-lt"/>
                <a:ea typeface="+mn-ea"/>
                <a:cs typeface="+mn-cs"/>
              </a:rPr>
              <a:t> is transformed to </a:t>
            </a:r>
            <a:r>
              <a:rPr lang="en-US" dirty="0"/>
              <a:t>log(y) = a_1 + a_2 * sqrt(x1) + a_3 * x2</a:t>
            </a:r>
            <a:r>
              <a:rPr lang="en-US" sz="1200" b="0" i="0" kern="1200" dirty="0">
                <a:solidFill>
                  <a:schemeClr val="tx1"/>
                </a:solidFill>
                <a:effectLst/>
                <a:latin typeface="+mn-lt"/>
                <a:ea typeface="+mn-ea"/>
                <a:cs typeface="+mn-cs"/>
              </a:rPr>
              <a:t>. If </a:t>
            </a:r>
            <a:r>
              <a:rPr lang="en-US" sz="1200" b="1" i="0" kern="1200" dirty="0">
                <a:solidFill>
                  <a:schemeClr val="tx1"/>
                </a:solidFill>
                <a:effectLst/>
                <a:latin typeface="+mn-lt"/>
                <a:ea typeface="+mn-ea"/>
                <a:cs typeface="+mn-cs"/>
              </a:rPr>
              <a:t>your t</a:t>
            </a:r>
            <a:r>
              <a:rPr lang="en-US" sz="1200" b="0" i="0" kern="1200" dirty="0">
                <a:solidFill>
                  <a:schemeClr val="tx1"/>
                </a:solidFill>
                <a:effectLst/>
                <a:latin typeface="+mn-lt"/>
                <a:ea typeface="+mn-ea"/>
                <a:cs typeface="+mn-cs"/>
              </a:rPr>
              <a:t>ransformation involves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or </a:t>
            </a:r>
            <a:r>
              <a:rPr lang="en-US" dirty="0"/>
              <a:t>-</a:t>
            </a:r>
            <a:r>
              <a:rPr lang="en-US" sz="1200" b="0" i="0" kern="1200" dirty="0">
                <a:solidFill>
                  <a:schemeClr val="tx1"/>
                </a:solidFill>
                <a:effectLst/>
                <a:latin typeface="+mn-lt"/>
                <a:ea typeface="+mn-ea"/>
                <a:cs typeface="+mn-cs"/>
              </a:rPr>
              <a:t>, you’ll need to wrap it in </a:t>
            </a:r>
            <a:r>
              <a:rPr lang="en-US" dirty="0"/>
              <a:t>I()</a:t>
            </a:r>
            <a:r>
              <a:rPr lang="en-US" sz="1200" b="0" i="0" kern="1200" dirty="0">
                <a:solidFill>
                  <a:schemeClr val="tx1"/>
                </a:solidFill>
                <a:effectLst/>
                <a:latin typeface="+mn-lt"/>
                <a:ea typeface="+mn-ea"/>
                <a:cs typeface="+mn-cs"/>
              </a:rPr>
              <a:t> so R doesn’t treat it like part of the model specification. For example, </a:t>
            </a:r>
            <a:r>
              <a:rPr lang="en-US" dirty="0"/>
              <a:t>y </a:t>
            </a:r>
            <a:r>
              <a:rPr lang="en-US" b="1" dirty="0"/>
              <a:t>~ x + I(x ^ 2)</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translated to </a:t>
            </a:r>
            <a:r>
              <a:rPr lang="en-US" dirty="0"/>
              <a:t>y = a_1 + a_2 * x + a_3 * x^2</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If you </a:t>
            </a:r>
            <a:r>
              <a:rPr lang="en-US" sz="1200" b="0" i="0" kern="1200" dirty="0">
                <a:solidFill>
                  <a:schemeClr val="tx1"/>
                </a:solidFill>
                <a:effectLst/>
                <a:latin typeface="+mn-lt"/>
                <a:ea typeface="+mn-ea"/>
                <a:cs typeface="+mn-cs"/>
              </a:rPr>
              <a:t>forget the </a:t>
            </a:r>
            <a:r>
              <a:rPr lang="en-US" dirty="0"/>
              <a:t>I()</a:t>
            </a:r>
            <a:r>
              <a:rPr lang="en-US" sz="1200" b="0" i="0" kern="1200" dirty="0">
                <a:solidFill>
                  <a:schemeClr val="tx1"/>
                </a:solidFill>
                <a:effectLst/>
                <a:latin typeface="+mn-lt"/>
                <a:ea typeface="+mn-ea"/>
                <a:cs typeface="+mn-cs"/>
              </a:rPr>
              <a:t> and specify </a:t>
            </a:r>
            <a:r>
              <a:rPr lang="en-US" dirty="0"/>
              <a:t>y ~ x ^ 2 + x</a:t>
            </a:r>
            <a:r>
              <a:rPr lang="en-US" sz="1200" b="0" i="0" kern="1200" dirty="0">
                <a:solidFill>
                  <a:schemeClr val="tx1"/>
                </a:solidFill>
                <a:effectLst/>
                <a:latin typeface="+mn-lt"/>
                <a:ea typeface="+mn-ea"/>
                <a:cs typeface="+mn-cs"/>
              </a:rPr>
              <a:t>, R will compute </a:t>
            </a:r>
            <a:r>
              <a:rPr lang="en-US" dirty="0"/>
              <a:t>y ~ x * x + x</a:t>
            </a:r>
            <a:r>
              <a:rPr lang="en-US" sz="1200" b="0" i="0" kern="1200" dirty="0">
                <a:solidFill>
                  <a:schemeClr val="tx1"/>
                </a:solidFill>
                <a:effectLst/>
                <a:latin typeface="+mn-lt"/>
                <a:ea typeface="+mn-ea"/>
                <a:cs typeface="+mn-cs"/>
              </a:rPr>
              <a:t>. </a:t>
            </a:r>
            <a:r>
              <a:rPr lang="en-US" b="1" dirty="0"/>
              <a:t>x * x</a:t>
            </a:r>
            <a:r>
              <a:rPr lang="en-US" sz="1200" b="1" i="0" kern="1200" dirty="0">
                <a:solidFill>
                  <a:schemeClr val="tx1"/>
                </a:solidFill>
                <a:effectLst/>
                <a:latin typeface="+mn-lt"/>
                <a:ea typeface="+mn-ea"/>
                <a:cs typeface="+mn-cs"/>
              </a:rPr>
              <a:t> means </a:t>
            </a:r>
            <a:r>
              <a:rPr lang="en-US" sz="1200" b="0" i="0" kern="1200" dirty="0">
                <a:solidFill>
                  <a:schemeClr val="tx1"/>
                </a:solidFill>
                <a:effectLst/>
                <a:latin typeface="+mn-lt"/>
                <a:ea typeface="+mn-ea"/>
                <a:cs typeface="+mn-cs"/>
              </a:rPr>
              <a:t>the interaction of </a:t>
            </a:r>
            <a:r>
              <a:rPr lang="en-US" dirty="0"/>
              <a:t>x</a:t>
            </a:r>
            <a:r>
              <a:rPr lang="en-US" sz="1200" b="0" i="0" kern="1200" dirty="0">
                <a:solidFill>
                  <a:schemeClr val="tx1"/>
                </a:solidFill>
                <a:effectLst/>
                <a:latin typeface="+mn-lt"/>
                <a:ea typeface="+mn-ea"/>
                <a:cs typeface="+mn-cs"/>
              </a:rPr>
              <a:t> with itself, which is </a:t>
            </a:r>
            <a:r>
              <a:rPr lang="en-US" sz="1200" b="1" i="0" kern="1200" dirty="0">
                <a:solidFill>
                  <a:schemeClr val="tx1"/>
                </a:solidFill>
                <a:effectLst/>
                <a:latin typeface="+mn-lt"/>
                <a:ea typeface="+mn-ea"/>
                <a:cs typeface="+mn-cs"/>
              </a:rPr>
              <a:t>the same as </a:t>
            </a:r>
            <a:r>
              <a:rPr lang="en-US" b="1" dirty="0"/>
              <a:t>x</a:t>
            </a:r>
            <a:r>
              <a:rPr lang="en-US" sz="1200" b="0" i="0" kern="1200" dirty="0">
                <a:solidFill>
                  <a:schemeClr val="tx1"/>
                </a:solidFill>
                <a:effectLst/>
                <a:latin typeface="+mn-lt"/>
                <a:ea typeface="+mn-ea"/>
                <a:cs typeface="+mn-cs"/>
              </a:rPr>
              <a:t>. R automatically drops redundant variables so </a:t>
            </a:r>
            <a:r>
              <a:rPr lang="en-US" dirty="0"/>
              <a:t>x + x</a:t>
            </a:r>
            <a:r>
              <a:rPr lang="en-US" sz="1200" b="0" i="0" kern="1200" dirty="0">
                <a:solidFill>
                  <a:schemeClr val="tx1"/>
                </a:solidFill>
                <a:effectLst/>
                <a:latin typeface="+mn-lt"/>
                <a:ea typeface="+mn-ea"/>
                <a:cs typeface="+mn-cs"/>
              </a:rPr>
              <a:t> become </a:t>
            </a:r>
            <a:r>
              <a:rPr lang="en-US" dirty="0"/>
              <a:t>x</a:t>
            </a:r>
            <a:r>
              <a:rPr lang="en-US" sz="1200" b="0" i="0" kern="1200" dirty="0">
                <a:solidFill>
                  <a:schemeClr val="tx1"/>
                </a:solidFill>
                <a:effectLst/>
                <a:latin typeface="+mn-lt"/>
                <a:ea typeface="+mn-ea"/>
                <a:cs typeface="+mn-cs"/>
              </a:rPr>
              <a:t>, meaning that </a:t>
            </a:r>
            <a:r>
              <a:rPr lang="en-US" dirty="0"/>
              <a:t>y ~ x ^ 2 + x</a:t>
            </a:r>
            <a:r>
              <a:rPr lang="en-US" sz="1200" b="0" i="0" kern="1200" dirty="0">
                <a:solidFill>
                  <a:schemeClr val="tx1"/>
                </a:solidFill>
                <a:effectLst/>
                <a:latin typeface="+mn-lt"/>
                <a:ea typeface="+mn-ea"/>
                <a:cs typeface="+mn-cs"/>
              </a:rPr>
              <a:t> specifies the function </a:t>
            </a:r>
            <a:r>
              <a:rPr lang="en-US" dirty="0"/>
              <a:t>y = a_1 + a_2 * x</a:t>
            </a:r>
            <a:r>
              <a:rPr lang="en-US" sz="1200" b="0" i="0" kern="1200" dirty="0">
                <a:solidFill>
                  <a:schemeClr val="tx1"/>
                </a:solidFill>
                <a:effectLst/>
                <a:latin typeface="+mn-lt"/>
                <a:ea typeface="+mn-ea"/>
                <a:cs typeface="+mn-cs"/>
              </a:rPr>
              <a:t>. That’s </a:t>
            </a:r>
            <a:r>
              <a:rPr lang="en-US" sz="1200" b="1" i="0" kern="1200" dirty="0">
                <a:solidFill>
                  <a:schemeClr val="tx1"/>
                </a:solidFill>
                <a:effectLst/>
                <a:latin typeface="+mn-lt"/>
                <a:ea typeface="+mn-ea"/>
                <a:cs typeface="+mn-cs"/>
              </a:rPr>
              <a:t>probably not what you intended!</a:t>
            </a:r>
            <a:endParaRPr lang="en-US" b="1" dirty="0"/>
          </a:p>
        </p:txBody>
      </p:sp>
      <p:sp>
        <p:nvSpPr>
          <p:cNvPr id="4" name="Slide Number Placeholder 3"/>
          <p:cNvSpPr>
            <a:spLocks noGrp="1"/>
          </p:cNvSpPr>
          <p:nvPr>
            <p:ph type="sldNum" sz="quarter" idx="5"/>
          </p:nvPr>
        </p:nvSpPr>
        <p:spPr/>
        <p:txBody>
          <a:bodyPr/>
          <a:lstStyle/>
          <a:p>
            <a:fld id="{4FE90433-2CA6-40F6-B42E-612891D8B0CF}" type="slidenum">
              <a:rPr lang="en-US" smtClean="0"/>
              <a:t>53</a:t>
            </a:fld>
            <a:endParaRPr lang="en-US"/>
          </a:p>
        </p:txBody>
      </p:sp>
    </p:spTree>
    <p:extLst>
      <p:ext uri="{BB962C8B-B14F-4D97-AF65-F5344CB8AC3E}">
        <p14:creationId xmlns:p14="http://schemas.microsoft.com/office/powerpoint/2010/main" val="1553623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Again, if you get confused about what your model is doing, you can always use </a:t>
            </a:r>
            <a:r>
              <a:rPr lang="en-US" dirty="0" err="1"/>
              <a:t>model_matrix</a:t>
            </a:r>
            <a:r>
              <a:rPr lang="en-US" dirty="0"/>
              <a:t>()</a:t>
            </a:r>
            <a:r>
              <a:rPr lang="en-US" sz="1200" b="0" i="0" kern="1200" dirty="0">
                <a:solidFill>
                  <a:schemeClr val="tx1"/>
                </a:solidFill>
                <a:effectLst/>
                <a:latin typeface="+mn-lt"/>
                <a:ea typeface="+mn-ea"/>
                <a:cs typeface="+mn-cs"/>
              </a:rPr>
              <a:t> to see exactly what equation </a:t>
            </a:r>
            <a:r>
              <a:rPr lang="en-US" dirty="0" err="1"/>
              <a:t>lm</a:t>
            </a:r>
            <a:r>
              <a:rPr lang="en-US" dirty="0"/>
              <a:t>()</a:t>
            </a:r>
            <a:r>
              <a:rPr lang="en-US" sz="1200" b="0" i="0" kern="1200" dirty="0">
                <a:solidFill>
                  <a:schemeClr val="tx1"/>
                </a:solidFill>
                <a:effectLst/>
                <a:latin typeface="+mn-lt"/>
                <a:ea typeface="+mn-ea"/>
                <a:cs typeface="+mn-cs"/>
              </a:rPr>
              <a:t> is fitting:</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54</a:t>
            </a:fld>
            <a:endParaRPr lang="en-US"/>
          </a:p>
        </p:txBody>
      </p:sp>
    </p:spTree>
    <p:extLst>
      <p:ext uri="{BB962C8B-B14F-4D97-AF65-F5344CB8AC3E}">
        <p14:creationId xmlns:p14="http://schemas.microsoft.com/office/powerpoint/2010/main" val="10241071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Transformations are useful because you can use them to approximate non-linear functions. If you’ve taken a calculus class, you may have heard of Taylor’s theorem which says you can approximate any smooth function with an infinite sum of polynomials. That means you can use a polynomial function to get arbitrarily close to a smooth function by fitting an equation like </a:t>
            </a:r>
            <a:r>
              <a:rPr lang="en-US" dirty="0"/>
              <a:t>y = a_1 + a_2 * x + a_3 * x^2 + a_4 * x ^ 3</a:t>
            </a:r>
            <a:r>
              <a:rPr lang="en-US" sz="1200" b="0" i="0" kern="1200" dirty="0">
                <a:solidFill>
                  <a:schemeClr val="tx1"/>
                </a:solidFill>
                <a:effectLst/>
                <a:latin typeface="+mn-lt"/>
                <a:ea typeface="+mn-ea"/>
                <a:cs typeface="+mn-cs"/>
              </a:rPr>
              <a:t>. Typing that sequence by hand is tedious, so R provides a helper function: </a:t>
            </a:r>
            <a:r>
              <a:rPr lang="en-US" dirty="0"/>
              <a:t>poly()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55</a:t>
            </a:fld>
            <a:endParaRPr lang="en-US"/>
          </a:p>
        </p:txBody>
      </p:sp>
    </p:spTree>
    <p:extLst>
      <p:ext uri="{BB962C8B-B14F-4D97-AF65-F5344CB8AC3E}">
        <p14:creationId xmlns:p14="http://schemas.microsoft.com/office/powerpoint/2010/main" val="21903099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However there’s one major problem with using </a:t>
            </a:r>
            <a:r>
              <a:rPr lang="en-US" dirty="0"/>
              <a:t>poly()</a:t>
            </a:r>
            <a:r>
              <a:rPr lang="en-US" sz="1200" b="0" i="0" kern="1200" dirty="0">
                <a:solidFill>
                  <a:schemeClr val="tx1"/>
                </a:solidFill>
                <a:effectLst/>
                <a:latin typeface="+mn-lt"/>
                <a:ea typeface="+mn-ea"/>
                <a:cs typeface="+mn-cs"/>
              </a:rPr>
              <a:t>: outside the range of the data, polynomials rapidly shoot off to positive or negative infinity. One safer alternative is to use the natural spline, </a:t>
            </a:r>
            <a:r>
              <a:rPr lang="en-US" dirty="0"/>
              <a:t>splines::ns()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56</a:t>
            </a:fld>
            <a:endParaRPr lang="en-US"/>
          </a:p>
        </p:txBody>
      </p:sp>
    </p:spTree>
    <p:extLst>
      <p:ext uri="{BB962C8B-B14F-4D97-AF65-F5344CB8AC3E}">
        <p14:creationId xmlns:p14="http://schemas.microsoft.com/office/powerpoint/2010/main" val="2004341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see what that looks like when we try and approximate a non-linear function:</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57</a:t>
            </a:fld>
            <a:endParaRPr lang="en-US"/>
          </a:p>
        </p:txBody>
      </p:sp>
    </p:spTree>
    <p:extLst>
      <p:ext uri="{BB962C8B-B14F-4D97-AF65-F5344CB8AC3E}">
        <p14:creationId xmlns:p14="http://schemas.microsoft.com/office/powerpoint/2010/main" val="16440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 going to fit five models to this data.</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58</a:t>
            </a:fld>
            <a:endParaRPr lang="en-US"/>
          </a:p>
        </p:txBody>
      </p:sp>
    </p:spTree>
    <p:extLst>
      <p:ext uri="{BB962C8B-B14F-4D97-AF65-F5344CB8AC3E}">
        <p14:creationId xmlns:p14="http://schemas.microsoft.com/office/powerpoint/2010/main" val="15050075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extrapolation outside the range of the data is clearly bad. This is the downside to approximating a function with a polynomial. But this is a very real problem with every model: the model can never tell you if the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is true when you start extrapolating outside the range of the data that you have seen. You must rely on theory and science.</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60</a:t>
            </a:fld>
            <a:endParaRPr lang="en-US"/>
          </a:p>
        </p:txBody>
      </p:sp>
    </p:spTree>
    <p:extLst>
      <p:ext uri="{BB962C8B-B14F-4D97-AF65-F5344CB8AC3E}">
        <p14:creationId xmlns:p14="http://schemas.microsoft.com/office/powerpoint/2010/main" val="27494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a model is to provide a simple low-dimensional summary of a dataset. In the context of this book we’re going to use models to partition data into patterns and residuals. Strong patterns will hide subtler trends, so we’ll use models to help peel back layers of structure as we explore a dataset.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before we can start using models on interesting, real, datasets, you need to understand the basics of how models work. For that reason, this chapter of the book is unique because it uses only simulated datasets. These datasets are very simple, and not at all interesting, but they will help you understand the essence of modelling before you apply the same techniques to real data in the next chapter.</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a:t>
            </a:fld>
            <a:endParaRPr lang="en-US"/>
          </a:p>
        </p:txBody>
      </p:sp>
    </p:spTree>
    <p:extLst>
      <p:ext uri="{BB962C8B-B14F-4D97-AF65-F5344CB8AC3E}">
        <p14:creationId xmlns:p14="http://schemas.microsoft.com/office/powerpoint/2010/main" val="24442787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https://rpubs.com/uky994/585707</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happens if you repeat the analysis of sim2 using a model without an intercept. What happens to the model equation? What happens to the predictions?</a:t>
            </a:r>
          </a:p>
          <a:p>
            <a:pPr marL="228600"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model_matrix</a:t>
            </a:r>
            <a:r>
              <a:rPr lang="en-US" sz="1200" b="0" i="0" kern="1200" dirty="0">
                <a:solidFill>
                  <a:schemeClr val="tx1"/>
                </a:solidFill>
                <a:effectLst/>
                <a:latin typeface="+mn-lt"/>
                <a:ea typeface="+mn-ea"/>
                <a:cs typeface="+mn-cs"/>
              </a:rPr>
              <a:t>() to explore the equations generated for the models I fit to sim3 and sim4. Why is * a good shorthand for interaction?</a:t>
            </a:r>
          </a:p>
          <a:p>
            <a:pPr marL="228600" indent="-228600">
              <a:buFont typeface="+mj-lt"/>
              <a:buAutoNum type="arabicPeriod"/>
            </a:pPr>
            <a:r>
              <a:rPr lang="en-US" sz="1200" b="0" i="0" kern="1200" dirty="0">
                <a:solidFill>
                  <a:schemeClr val="tx1"/>
                </a:solidFill>
                <a:effectLst/>
                <a:latin typeface="+mn-lt"/>
                <a:ea typeface="+mn-ea"/>
                <a:cs typeface="+mn-cs"/>
              </a:rPr>
              <a:t>Using the basic principles, convert the formulas in the following two models into functions. (Hint: start by converting the categorical variable into 0-1 variables.)</a:t>
            </a:r>
          </a:p>
          <a:p>
            <a:pPr marL="228600" indent="-228600">
              <a:buFont typeface="+mj-lt"/>
              <a:buAutoNum type="arabicPeriod"/>
            </a:pPr>
            <a:r>
              <a:rPr lang="en-US" sz="1200" b="0" i="0" u="none" strike="noStrike" kern="1200" dirty="0">
                <a:solidFill>
                  <a:schemeClr val="tx1"/>
                </a:solidFill>
                <a:effectLst/>
                <a:latin typeface="+mn-lt"/>
                <a:ea typeface="+mn-ea"/>
                <a:cs typeface="+mn-cs"/>
              </a:rPr>
              <a:t>mod1 &lt;- </a:t>
            </a:r>
            <a:r>
              <a:rPr lang="en-US" sz="1200" b="1" i="0" u="none" strike="noStrike" kern="1200" dirty="0" err="1">
                <a:solidFill>
                  <a:schemeClr val="tx1"/>
                </a:solidFill>
                <a:effectLst/>
                <a:latin typeface="+mn-lt"/>
                <a:ea typeface="+mn-ea"/>
                <a:cs typeface="+mn-cs"/>
              </a:rPr>
              <a:t>lm</a:t>
            </a:r>
            <a:r>
              <a:rPr lang="en-US" sz="1200" b="0" i="0" u="none" strike="noStrike" kern="1200" dirty="0">
                <a:solidFill>
                  <a:schemeClr val="tx1"/>
                </a:solidFill>
                <a:effectLst/>
                <a:latin typeface="+mn-lt"/>
                <a:ea typeface="+mn-ea"/>
                <a:cs typeface="+mn-cs"/>
              </a:rPr>
              <a:t>(y ~ x1 + x2, data = sim3)</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mod2 &lt;- </a:t>
            </a:r>
            <a:r>
              <a:rPr lang="en-US" sz="1200" b="1" i="0" u="none" strike="noStrike" kern="1200" dirty="0" err="1">
                <a:solidFill>
                  <a:schemeClr val="tx1"/>
                </a:solidFill>
                <a:effectLst/>
                <a:latin typeface="+mn-lt"/>
                <a:ea typeface="+mn-ea"/>
                <a:cs typeface="+mn-cs"/>
              </a:rPr>
              <a:t>lm</a:t>
            </a:r>
            <a:r>
              <a:rPr lang="en-US" sz="1200" b="0" i="0" u="none" strike="noStrike" kern="1200" dirty="0">
                <a:solidFill>
                  <a:schemeClr val="tx1"/>
                </a:solidFill>
                <a:effectLst/>
                <a:latin typeface="+mn-lt"/>
                <a:ea typeface="+mn-ea"/>
                <a:cs typeface="+mn-cs"/>
              </a:rPr>
              <a:t>(y ~ x1 * x2, data = sim3)</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For sim4, which of mod1 and mod2 is better? I think mod2 does a slightly better job at removing patterns, but it’s pretty subtle. Can you come up with a plot to support my claim?</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61</a:t>
            </a:fld>
            <a:endParaRPr lang="en-US"/>
          </a:p>
        </p:txBody>
      </p:sp>
    </p:spTree>
    <p:extLst>
      <p:ext uri="{BB962C8B-B14F-4D97-AF65-F5344CB8AC3E}">
        <p14:creationId xmlns:p14="http://schemas.microsoft.com/office/powerpoint/2010/main" val="835803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Missing values obviously can not convey any information about the relationship between the variables, so modelling functions will drop any rows that contain missing values. R’s default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is to silently drop them, but </a:t>
            </a:r>
            <a:r>
              <a:rPr lang="en-US" dirty="0"/>
              <a:t>options(</a:t>
            </a:r>
            <a:r>
              <a:rPr lang="en-US" dirty="0" err="1"/>
              <a:t>na.action</a:t>
            </a:r>
            <a:r>
              <a:rPr lang="en-US" dirty="0"/>
              <a:t> = </a:t>
            </a:r>
            <a:r>
              <a:rPr lang="en-US" dirty="0" err="1"/>
              <a:t>na.warn</a:t>
            </a:r>
            <a:r>
              <a:rPr lang="en-US" dirty="0"/>
              <a:t>)</a:t>
            </a:r>
            <a:r>
              <a:rPr lang="en-US" sz="1200" b="0" i="0" kern="1200" dirty="0">
                <a:solidFill>
                  <a:schemeClr val="tx1"/>
                </a:solidFill>
                <a:effectLst/>
                <a:latin typeface="+mn-lt"/>
                <a:ea typeface="+mn-ea"/>
                <a:cs typeface="+mn-cs"/>
              </a:rPr>
              <a:t> (run in the prerequisites), makes sure you get a warning.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suppress the </a:t>
            </a:r>
            <a:r>
              <a:rPr lang="en-US" sz="1200" b="1" i="0" kern="1200" dirty="0">
                <a:solidFill>
                  <a:schemeClr val="tx1"/>
                </a:solidFill>
                <a:effectLst/>
                <a:latin typeface="+mn-lt"/>
                <a:ea typeface="+mn-ea"/>
                <a:cs typeface="+mn-cs"/>
              </a:rPr>
              <a:t>warning, set </a:t>
            </a:r>
            <a:r>
              <a:rPr lang="en-US" b="1" dirty="0" err="1"/>
              <a:t>na.action</a:t>
            </a:r>
            <a:r>
              <a:rPr lang="en-US" b="1" dirty="0"/>
              <a:t> = </a:t>
            </a:r>
            <a:r>
              <a:rPr lang="en-US" b="1" dirty="0" err="1"/>
              <a:t>na.exclude</a:t>
            </a:r>
            <a:r>
              <a:rPr lang="en-US" sz="1200" b="1"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always see exactly how many observations </a:t>
            </a:r>
            <a:r>
              <a:rPr lang="en-US" sz="1200" b="1" i="0" kern="1200" dirty="0">
                <a:solidFill>
                  <a:schemeClr val="tx1"/>
                </a:solidFill>
                <a:effectLst/>
                <a:latin typeface="+mn-lt"/>
                <a:ea typeface="+mn-ea"/>
                <a:cs typeface="+mn-cs"/>
              </a:rPr>
              <a:t>were used with </a:t>
            </a:r>
            <a:r>
              <a:rPr lang="en-US" b="1" dirty="0"/>
              <a:t>nobs()</a:t>
            </a:r>
            <a:r>
              <a:rPr lang="en-US" sz="1200" b="1"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4FE90433-2CA6-40F6-B42E-612891D8B0CF}" type="slidenum">
              <a:rPr lang="en-US" smtClean="0"/>
              <a:t>62</a:t>
            </a:fld>
            <a:endParaRPr lang="en-US"/>
          </a:p>
        </p:txBody>
      </p:sp>
    </p:spTree>
    <p:extLst>
      <p:ext uri="{BB962C8B-B14F-4D97-AF65-F5344CB8AC3E}">
        <p14:creationId xmlns:p14="http://schemas.microsoft.com/office/powerpoint/2010/main" val="15861491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chapter has </a:t>
            </a:r>
            <a:r>
              <a:rPr lang="en-US" sz="1200" b="0" i="0" kern="1200" dirty="0" err="1">
                <a:solidFill>
                  <a:schemeClr val="tx1"/>
                </a:solidFill>
                <a:effectLst/>
                <a:latin typeface="+mn-lt"/>
                <a:ea typeface="+mn-ea"/>
                <a:cs typeface="+mn-cs"/>
              </a:rPr>
              <a:t>focussed</a:t>
            </a:r>
            <a:r>
              <a:rPr lang="en-US" sz="1200" b="0" i="0" kern="1200" dirty="0">
                <a:solidFill>
                  <a:schemeClr val="tx1"/>
                </a:solidFill>
                <a:effectLst/>
                <a:latin typeface="+mn-lt"/>
                <a:ea typeface="+mn-ea"/>
                <a:cs typeface="+mn-cs"/>
              </a:rPr>
              <a:t> exclusively on the class of linear models, which assume a relationship of the form y = a_1 * x1 + a_2 * x2 + ... + </a:t>
            </a:r>
            <a:r>
              <a:rPr lang="en-US" sz="1200" b="0" i="0" kern="1200" dirty="0" err="1">
                <a:solidFill>
                  <a:schemeClr val="tx1"/>
                </a:solidFill>
                <a:effectLst/>
                <a:latin typeface="+mn-lt"/>
                <a:ea typeface="+mn-ea"/>
                <a:cs typeface="+mn-cs"/>
              </a:rPr>
              <a:t>a_n</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xn</a:t>
            </a:r>
            <a:r>
              <a:rPr lang="en-US" sz="1200" b="0" i="0" kern="1200" dirty="0">
                <a:solidFill>
                  <a:schemeClr val="tx1"/>
                </a:solidFill>
                <a:effectLst/>
                <a:latin typeface="+mn-lt"/>
                <a:ea typeface="+mn-ea"/>
                <a:cs typeface="+mn-cs"/>
              </a:rPr>
              <a:t>. Linear models additionally assume that the residuals have a normal distribution, which we haven’t talked about. There are a large set of model classes that extend the linear model in various interesting ways. Some of them are:</a:t>
            </a:r>
          </a:p>
          <a:p>
            <a:pPr marL="171450" indent="-171450">
              <a:buFont typeface="Arial" panose="020B0604020202020204" pitchFamily="34" charset="0"/>
              <a:buChar char="•"/>
            </a:pPr>
            <a:r>
              <a:rPr lang="en-US" sz="1200" b="1" i="0" kern="1200" dirty="0" err="1">
                <a:solidFill>
                  <a:schemeClr val="tx1"/>
                </a:solidFill>
                <a:effectLst/>
                <a:latin typeface="+mn-lt"/>
                <a:ea typeface="+mn-ea"/>
                <a:cs typeface="+mn-cs"/>
              </a:rPr>
              <a:t>Generalised</a:t>
            </a:r>
            <a:r>
              <a:rPr lang="en-US" sz="1200" b="1" i="0" kern="1200" dirty="0">
                <a:solidFill>
                  <a:schemeClr val="tx1"/>
                </a:solidFill>
                <a:effectLst/>
                <a:latin typeface="+mn-lt"/>
                <a:ea typeface="+mn-ea"/>
                <a:cs typeface="+mn-cs"/>
              </a:rPr>
              <a:t> linear models</a:t>
            </a:r>
            <a:r>
              <a:rPr lang="en-US" sz="1200" b="0" i="0" kern="1200" dirty="0">
                <a:solidFill>
                  <a:schemeClr val="tx1"/>
                </a:solidFill>
                <a:effectLst/>
                <a:latin typeface="+mn-lt"/>
                <a:ea typeface="+mn-ea"/>
                <a:cs typeface="+mn-cs"/>
              </a:rPr>
              <a:t>, e.g. stats::</a:t>
            </a:r>
            <a:r>
              <a:rPr lang="en-US" sz="1200" b="0" i="0" kern="1200" dirty="0" err="1">
                <a:solidFill>
                  <a:schemeClr val="tx1"/>
                </a:solidFill>
                <a:effectLst/>
                <a:latin typeface="+mn-lt"/>
                <a:ea typeface="+mn-ea"/>
                <a:cs typeface="+mn-cs"/>
              </a:rPr>
              <a:t>glm</a:t>
            </a:r>
            <a:r>
              <a:rPr lang="en-US" sz="1200" b="0" i="0" kern="1200" dirty="0">
                <a:solidFill>
                  <a:schemeClr val="tx1"/>
                </a:solidFill>
                <a:effectLst/>
                <a:latin typeface="+mn-lt"/>
                <a:ea typeface="+mn-ea"/>
                <a:cs typeface="+mn-cs"/>
              </a:rPr>
              <a:t>(). Linear models assume that the response is continuous and the error has a normal distribution. </a:t>
            </a:r>
            <a:r>
              <a:rPr lang="en-US" sz="1200" b="0" i="0" kern="1200" dirty="0" err="1">
                <a:solidFill>
                  <a:schemeClr val="tx1"/>
                </a:solidFill>
                <a:effectLst/>
                <a:latin typeface="+mn-lt"/>
                <a:ea typeface="+mn-ea"/>
                <a:cs typeface="+mn-cs"/>
              </a:rPr>
              <a:t>Generalised</a:t>
            </a:r>
            <a:r>
              <a:rPr lang="en-US" sz="1200" b="0" i="0" kern="1200" dirty="0">
                <a:solidFill>
                  <a:schemeClr val="tx1"/>
                </a:solidFill>
                <a:effectLst/>
                <a:latin typeface="+mn-lt"/>
                <a:ea typeface="+mn-ea"/>
                <a:cs typeface="+mn-cs"/>
              </a:rPr>
              <a:t> linear models extend linear models to include non-continuous responses (e.g. binary data or counts). They work by defining a distance metric based on the statistical idea of likelihood.</a:t>
            </a:r>
          </a:p>
          <a:p>
            <a:pPr marL="171450" indent="-171450">
              <a:buFont typeface="Arial" panose="020B0604020202020204" pitchFamily="34" charset="0"/>
              <a:buChar char="•"/>
            </a:pPr>
            <a:r>
              <a:rPr lang="en-US" sz="1200" b="1" i="0" kern="1200" dirty="0" err="1">
                <a:solidFill>
                  <a:schemeClr val="tx1"/>
                </a:solidFill>
                <a:effectLst/>
                <a:latin typeface="+mn-lt"/>
                <a:ea typeface="+mn-ea"/>
                <a:cs typeface="+mn-cs"/>
              </a:rPr>
              <a:t>Generalised</a:t>
            </a:r>
            <a:r>
              <a:rPr lang="en-US" sz="1200" b="1" i="0" kern="1200" dirty="0">
                <a:solidFill>
                  <a:schemeClr val="tx1"/>
                </a:solidFill>
                <a:effectLst/>
                <a:latin typeface="+mn-lt"/>
                <a:ea typeface="+mn-ea"/>
                <a:cs typeface="+mn-cs"/>
              </a:rPr>
              <a:t> additive models</a:t>
            </a:r>
            <a:r>
              <a:rPr lang="en-US" sz="1200" b="0" i="0" kern="1200" dirty="0">
                <a:solidFill>
                  <a:schemeClr val="tx1"/>
                </a:solidFill>
                <a:effectLst/>
                <a:latin typeface="+mn-lt"/>
                <a:ea typeface="+mn-ea"/>
                <a:cs typeface="+mn-cs"/>
              </a:rPr>
              <a:t>, e.g. </a:t>
            </a:r>
            <a:r>
              <a:rPr lang="en-US" sz="1200" b="0" i="0" kern="1200" dirty="0" err="1">
                <a:solidFill>
                  <a:schemeClr val="tx1"/>
                </a:solidFill>
                <a:effectLst/>
                <a:latin typeface="+mn-lt"/>
                <a:ea typeface="+mn-ea"/>
                <a:cs typeface="+mn-cs"/>
              </a:rPr>
              <a:t>mgcv</a:t>
            </a:r>
            <a:r>
              <a:rPr lang="en-US" sz="1200" b="0" i="0" kern="1200" dirty="0">
                <a:solidFill>
                  <a:schemeClr val="tx1"/>
                </a:solidFill>
                <a:effectLst/>
                <a:latin typeface="+mn-lt"/>
                <a:ea typeface="+mn-ea"/>
                <a:cs typeface="+mn-cs"/>
              </a:rPr>
              <a:t>::gam(), extend </a:t>
            </a:r>
            <a:r>
              <a:rPr lang="en-US" sz="1200" b="0" i="0" kern="1200" dirty="0" err="1">
                <a:solidFill>
                  <a:schemeClr val="tx1"/>
                </a:solidFill>
                <a:effectLst/>
                <a:latin typeface="+mn-lt"/>
                <a:ea typeface="+mn-ea"/>
                <a:cs typeface="+mn-cs"/>
              </a:rPr>
              <a:t>generalised</a:t>
            </a:r>
            <a:r>
              <a:rPr lang="en-US" sz="1200" b="0" i="0" kern="1200" dirty="0">
                <a:solidFill>
                  <a:schemeClr val="tx1"/>
                </a:solidFill>
                <a:effectLst/>
                <a:latin typeface="+mn-lt"/>
                <a:ea typeface="+mn-ea"/>
                <a:cs typeface="+mn-cs"/>
              </a:rPr>
              <a:t> linear models to incorporate arbitrary smooth functions. That means you can write a formula like y ~ s(x) which becomes an equation like y = f(x) and let gam() estimate what that function is (subject to some smoothness constraints to make the problem tractable).</a:t>
            </a:r>
          </a:p>
          <a:p>
            <a:pPr marL="171450" indent="-171450">
              <a:buFont typeface="Arial" panose="020B0604020202020204" pitchFamily="34" charset="0"/>
              <a:buChar char="•"/>
            </a:pPr>
            <a:r>
              <a:rPr lang="en-US" sz="1200" b="1" i="0" kern="1200" dirty="0" err="1">
                <a:solidFill>
                  <a:schemeClr val="tx1"/>
                </a:solidFill>
                <a:effectLst/>
                <a:latin typeface="+mn-lt"/>
                <a:ea typeface="+mn-ea"/>
                <a:cs typeface="+mn-cs"/>
              </a:rPr>
              <a:t>Penalised</a:t>
            </a:r>
            <a:r>
              <a:rPr lang="en-US" sz="1200" b="1" i="0" kern="1200" dirty="0">
                <a:solidFill>
                  <a:schemeClr val="tx1"/>
                </a:solidFill>
                <a:effectLst/>
                <a:latin typeface="+mn-lt"/>
                <a:ea typeface="+mn-ea"/>
                <a:cs typeface="+mn-cs"/>
              </a:rPr>
              <a:t> linear models</a:t>
            </a:r>
            <a:r>
              <a:rPr lang="en-US" sz="1200" b="0" i="0" kern="1200" dirty="0">
                <a:solidFill>
                  <a:schemeClr val="tx1"/>
                </a:solidFill>
                <a:effectLst/>
                <a:latin typeface="+mn-lt"/>
                <a:ea typeface="+mn-ea"/>
                <a:cs typeface="+mn-cs"/>
              </a:rPr>
              <a:t>, e.g. </a:t>
            </a:r>
            <a:r>
              <a:rPr lang="en-US" sz="1200" b="0" i="0" kern="1200" dirty="0" err="1">
                <a:solidFill>
                  <a:schemeClr val="tx1"/>
                </a:solidFill>
                <a:effectLst/>
                <a:latin typeface="+mn-lt"/>
                <a:ea typeface="+mn-ea"/>
                <a:cs typeface="+mn-cs"/>
              </a:rPr>
              <a:t>glmnet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glmnet</a:t>
            </a:r>
            <a:r>
              <a:rPr lang="en-US" sz="1200" b="0" i="0" kern="1200" dirty="0">
                <a:solidFill>
                  <a:schemeClr val="tx1"/>
                </a:solidFill>
                <a:effectLst/>
                <a:latin typeface="+mn-lt"/>
                <a:ea typeface="+mn-ea"/>
                <a:cs typeface="+mn-cs"/>
              </a:rPr>
              <a:t>(), add a penalty term to the distance that </a:t>
            </a:r>
            <a:r>
              <a:rPr lang="en-US" sz="1200" b="0" i="0" kern="1200" dirty="0" err="1">
                <a:solidFill>
                  <a:schemeClr val="tx1"/>
                </a:solidFill>
                <a:effectLst/>
                <a:latin typeface="+mn-lt"/>
                <a:ea typeface="+mn-ea"/>
                <a:cs typeface="+mn-cs"/>
              </a:rPr>
              <a:t>penalises</a:t>
            </a:r>
            <a:r>
              <a:rPr lang="en-US" sz="1200" b="0" i="0" kern="1200" dirty="0">
                <a:solidFill>
                  <a:schemeClr val="tx1"/>
                </a:solidFill>
                <a:effectLst/>
                <a:latin typeface="+mn-lt"/>
                <a:ea typeface="+mn-ea"/>
                <a:cs typeface="+mn-cs"/>
              </a:rPr>
              <a:t> complex models (as defined by the distance between the parameter vector and the origin). This tends to make models that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better to new datasets from the same population.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Robust linear models</a:t>
            </a:r>
            <a:r>
              <a:rPr lang="en-US" sz="1200" b="0" i="0" kern="1200" dirty="0">
                <a:solidFill>
                  <a:schemeClr val="tx1"/>
                </a:solidFill>
                <a:effectLst/>
                <a:latin typeface="+mn-lt"/>
                <a:ea typeface="+mn-ea"/>
                <a:cs typeface="+mn-cs"/>
              </a:rPr>
              <a:t>, e.g. MASS::</a:t>
            </a:r>
            <a:r>
              <a:rPr lang="en-US" sz="1200" b="0" i="0" kern="1200" dirty="0" err="1">
                <a:solidFill>
                  <a:schemeClr val="tx1"/>
                </a:solidFill>
                <a:effectLst/>
                <a:latin typeface="+mn-lt"/>
                <a:ea typeface="+mn-ea"/>
                <a:cs typeface="+mn-cs"/>
              </a:rPr>
              <a:t>rlm</a:t>
            </a:r>
            <a:r>
              <a:rPr lang="en-US" sz="1200" b="0" i="0" kern="1200" dirty="0">
                <a:solidFill>
                  <a:schemeClr val="tx1"/>
                </a:solidFill>
                <a:effectLst/>
                <a:latin typeface="+mn-lt"/>
                <a:ea typeface="+mn-ea"/>
                <a:cs typeface="+mn-cs"/>
              </a:rPr>
              <a:t>(), tweak the distance to </a:t>
            </a:r>
            <a:r>
              <a:rPr lang="en-US" sz="1200" b="0" i="0" kern="1200" dirty="0" err="1">
                <a:solidFill>
                  <a:schemeClr val="tx1"/>
                </a:solidFill>
                <a:effectLst/>
                <a:latin typeface="+mn-lt"/>
                <a:ea typeface="+mn-ea"/>
                <a:cs typeface="+mn-cs"/>
              </a:rPr>
              <a:t>downweight</a:t>
            </a:r>
            <a:r>
              <a:rPr lang="en-US" sz="1200" b="0" i="0" kern="1200" dirty="0">
                <a:solidFill>
                  <a:schemeClr val="tx1"/>
                </a:solidFill>
                <a:effectLst/>
                <a:latin typeface="+mn-lt"/>
                <a:ea typeface="+mn-ea"/>
                <a:cs typeface="+mn-cs"/>
              </a:rPr>
              <a:t> points that are very far away. This makes them less sensitive to the presence of outliers, at the cost of being not quite as good when there are no outliers.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Trees</a:t>
            </a:r>
            <a:r>
              <a:rPr lang="en-US" sz="1200" b="0" i="0" kern="1200" dirty="0">
                <a:solidFill>
                  <a:schemeClr val="tx1"/>
                </a:solidFill>
                <a:effectLst/>
                <a:latin typeface="+mn-lt"/>
                <a:ea typeface="+mn-ea"/>
                <a:cs typeface="+mn-cs"/>
              </a:rPr>
              <a:t>, e.g.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attack the problem in a completely different way than linear models. They fit a piece-wise constant model, splitting the data into progressively smaller and smaller pieces. Trees aren’t terribly effective by themselves, but they are very powerful when used in aggregate by models like random forests (e.g. </a:t>
            </a:r>
            <a:r>
              <a:rPr lang="en-US" sz="1200" b="0" i="0" kern="1200" dirty="0" err="1">
                <a:solidFill>
                  <a:schemeClr val="tx1"/>
                </a:solidFill>
                <a:effectLst/>
                <a:latin typeface="+mn-lt"/>
                <a:ea typeface="+mn-ea"/>
                <a:cs typeface="+mn-cs"/>
              </a:rPr>
              <a:t>randomForest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randomForest</a:t>
            </a:r>
            <a:r>
              <a:rPr lang="en-US" sz="1200" b="0" i="0" kern="1200" dirty="0">
                <a:solidFill>
                  <a:schemeClr val="tx1"/>
                </a:solidFill>
                <a:effectLst/>
                <a:latin typeface="+mn-lt"/>
                <a:ea typeface="+mn-ea"/>
                <a:cs typeface="+mn-cs"/>
              </a:rPr>
              <a:t>()) or gradient boosting machines (e.g. </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These models all work similarly from a programming perspective. Once you’ve mastered linear models, you should find it easy to master the mechanics of these other model classes. Being a skilled </a:t>
            </a:r>
            <a:r>
              <a:rPr lang="en-US" sz="1200" b="0" i="0" kern="1200" dirty="0" err="1">
                <a:solidFill>
                  <a:schemeClr val="tx1"/>
                </a:solidFill>
                <a:effectLst/>
                <a:latin typeface="+mn-lt"/>
                <a:ea typeface="+mn-ea"/>
                <a:cs typeface="+mn-cs"/>
              </a:rPr>
              <a:t>modeller</a:t>
            </a:r>
            <a:r>
              <a:rPr lang="en-US" sz="1200" b="0" i="0" kern="1200" dirty="0">
                <a:solidFill>
                  <a:schemeClr val="tx1"/>
                </a:solidFill>
                <a:effectLst/>
                <a:latin typeface="+mn-lt"/>
                <a:ea typeface="+mn-ea"/>
                <a:cs typeface="+mn-cs"/>
              </a:rPr>
              <a:t> is a mixture of some good general principles and having a big toolbox of techniques. Now that you’ve learned some general tools and one useful class of models, you can go on and learn more classes from other sources.</a:t>
            </a:r>
          </a:p>
          <a:p>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63</a:t>
            </a:fld>
            <a:endParaRPr lang="en-US"/>
          </a:p>
        </p:txBody>
      </p:sp>
    </p:spTree>
    <p:extLst>
      <p:ext uri="{BB962C8B-B14F-4D97-AF65-F5344CB8AC3E}">
        <p14:creationId xmlns:p14="http://schemas.microsoft.com/office/powerpoint/2010/main" val="806869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parts to a model:</a:t>
            </a:r>
          </a:p>
          <a:p>
            <a:pPr marL="228600" indent="-228600">
              <a:buFont typeface="+mj-lt"/>
              <a:buAutoNum type="arabicPeriod"/>
            </a:pPr>
            <a:r>
              <a:rPr lang="en-US" sz="1200" b="0" i="0" kern="1200" dirty="0">
                <a:solidFill>
                  <a:schemeClr val="tx1"/>
                </a:solidFill>
                <a:effectLst/>
                <a:latin typeface="+mn-lt"/>
                <a:ea typeface="+mn-ea"/>
                <a:cs typeface="+mn-cs"/>
              </a:rPr>
              <a:t>First, you define a </a:t>
            </a:r>
            <a:r>
              <a:rPr lang="en-US" sz="1200" b="1" i="0" kern="1200" dirty="0">
                <a:solidFill>
                  <a:schemeClr val="tx1"/>
                </a:solidFill>
                <a:effectLst/>
                <a:latin typeface="+mn-lt"/>
                <a:ea typeface="+mn-ea"/>
                <a:cs typeface="+mn-cs"/>
              </a:rPr>
              <a:t>family of models </a:t>
            </a:r>
            <a:r>
              <a:rPr lang="en-US" sz="1200" b="0" i="0" kern="1200" dirty="0">
                <a:solidFill>
                  <a:schemeClr val="tx1"/>
                </a:solidFill>
                <a:effectLst/>
                <a:latin typeface="+mn-lt"/>
                <a:ea typeface="+mn-ea"/>
                <a:cs typeface="+mn-cs"/>
              </a:rPr>
              <a:t>that express a precise, but generic, pattern that you want to capture. </a:t>
            </a:r>
            <a:r>
              <a:rPr lang="en-US" sz="1200" b="1" i="0" kern="1200" dirty="0">
                <a:solidFill>
                  <a:schemeClr val="tx1"/>
                </a:solidFill>
                <a:effectLst/>
                <a:latin typeface="+mn-lt"/>
                <a:ea typeface="+mn-ea"/>
                <a:cs typeface="+mn-cs"/>
              </a:rPr>
              <a:t>For example</a:t>
            </a:r>
            <a:r>
              <a:rPr lang="en-US" sz="1200" b="0" i="0" kern="1200" dirty="0">
                <a:solidFill>
                  <a:schemeClr val="tx1"/>
                </a:solidFill>
                <a:effectLst/>
                <a:latin typeface="+mn-lt"/>
                <a:ea typeface="+mn-ea"/>
                <a:cs typeface="+mn-cs"/>
              </a:rPr>
              <a:t>, the pattern might be a straight line, or a quadratic curve. You will express the model family as an equation like y = a_1 * x + a_2 or y = a_1 * x ^ a_2. Here, x and y are known variables from your data, and a_1 and a_2 are parameters that can vary to capture different patterns.</a:t>
            </a:r>
          </a:p>
          <a:p>
            <a:pPr marL="228600" indent="-228600">
              <a:buFont typeface="+mj-lt"/>
              <a:buAutoNum type="arabicPeriod"/>
            </a:pPr>
            <a:r>
              <a:rPr lang="en-US" sz="1200" b="1" i="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you generate a fitted model by finding the model from the family that is the closest to your data. This takes the </a:t>
            </a:r>
            <a:r>
              <a:rPr lang="en-US" sz="1200" b="1" i="0" kern="1200" dirty="0">
                <a:solidFill>
                  <a:schemeClr val="tx1"/>
                </a:solidFill>
                <a:effectLst/>
                <a:latin typeface="+mn-lt"/>
                <a:ea typeface="+mn-ea"/>
                <a:cs typeface="+mn-cs"/>
              </a:rPr>
              <a:t>generic model family </a:t>
            </a:r>
            <a:r>
              <a:rPr lang="en-US" sz="1200" b="0" i="0" kern="1200" dirty="0">
                <a:solidFill>
                  <a:schemeClr val="tx1"/>
                </a:solidFill>
                <a:effectLst/>
                <a:latin typeface="+mn-lt"/>
                <a:ea typeface="+mn-ea"/>
                <a:cs typeface="+mn-cs"/>
              </a:rPr>
              <a:t>and makes it specific, like y = 3 * x + 7 or y = 9 * x ^ 2.</a:t>
            </a:r>
          </a:p>
          <a:p>
            <a:endParaRPr lang="en-US" b="0" dirty="0"/>
          </a:p>
        </p:txBody>
      </p:sp>
      <p:sp>
        <p:nvSpPr>
          <p:cNvPr id="4" name="Slide Number Placeholder 3"/>
          <p:cNvSpPr>
            <a:spLocks noGrp="1"/>
          </p:cNvSpPr>
          <p:nvPr>
            <p:ph type="sldNum" sz="quarter" idx="5"/>
          </p:nvPr>
        </p:nvSpPr>
        <p:spPr/>
        <p:txBody>
          <a:bodyPr/>
          <a:lstStyle/>
          <a:p>
            <a:fld id="{4FE90433-2CA6-40F6-B42E-612891D8B0CF}" type="slidenum">
              <a:rPr lang="en-US" smtClean="0"/>
              <a:t>7</a:t>
            </a:fld>
            <a:endParaRPr lang="en-US"/>
          </a:p>
        </p:txBody>
      </p:sp>
    </p:spTree>
    <p:extLst>
      <p:ext uri="{BB962C8B-B14F-4D97-AF65-F5344CB8AC3E}">
        <p14:creationId xmlns:p14="http://schemas.microsoft.com/office/powerpoint/2010/main" val="144576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important to understand that a fitted model is just the closest model from a family of models. That implies that you have the “best” model (according to some criteria); it doesn’t imply that you have a good model and it certainly doesn’t imply that the model is “true”. George Box puts this well in his famous aphorism:</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It’s worth reading the fuller context of the quote: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goal of a model is not to uncover truth, but to discover a simple approximation that is still useful.</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8</a:t>
            </a:fld>
            <a:endParaRPr lang="en-US"/>
          </a:p>
        </p:txBody>
      </p:sp>
    </p:spTree>
    <p:extLst>
      <p:ext uri="{BB962C8B-B14F-4D97-AF65-F5344CB8AC3E}">
        <p14:creationId xmlns:p14="http://schemas.microsoft.com/office/powerpoint/2010/main" val="313494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a look at the simulated dataset </a:t>
            </a:r>
            <a:r>
              <a:rPr lang="en-US" dirty="0"/>
              <a:t>sim1</a:t>
            </a:r>
            <a:r>
              <a:rPr lang="en-US" sz="1200" b="0" i="0" kern="1200" dirty="0">
                <a:solidFill>
                  <a:schemeClr val="tx1"/>
                </a:solidFill>
                <a:effectLst/>
                <a:latin typeface="+mn-lt"/>
                <a:ea typeface="+mn-ea"/>
                <a:cs typeface="+mn-cs"/>
              </a:rPr>
              <a:t>, included with the </a:t>
            </a:r>
            <a:r>
              <a:rPr lang="en-US" sz="1200" b="0" i="0" kern="1200" dirty="0" err="1">
                <a:solidFill>
                  <a:schemeClr val="tx1"/>
                </a:solidFill>
                <a:effectLst/>
                <a:latin typeface="+mn-lt"/>
                <a:ea typeface="+mn-ea"/>
                <a:cs typeface="+mn-cs"/>
              </a:rPr>
              <a:t>modelr</a:t>
            </a:r>
            <a:r>
              <a:rPr lang="en-US" sz="1200" b="0" i="0" kern="1200" dirty="0">
                <a:solidFill>
                  <a:schemeClr val="tx1"/>
                </a:solidFill>
                <a:effectLst/>
                <a:latin typeface="+mn-lt"/>
                <a:ea typeface="+mn-ea"/>
                <a:cs typeface="+mn-cs"/>
              </a:rPr>
              <a:t> package. It contains two continuous variables, </a:t>
            </a:r>
            <a:r>
              <a:rPr lang="en-US" dirty="0"/>
              <a:t>x</a:t>
            </a:r>
            <a:r>
              <a:rPr lang="en-US" sz="1200" b="0" i="0" kern="1200" dirty="0">
                <a:solidFill>
                  <a:schemeClr val="tx1"/>
                </a:solidFill>
                <a:effectLst/>
                <a:latin typeface="+mn-lt"/>
                <a:ea typeface="+mn-ea"/>
                <a:cs typeface="+mn-cs"/>
              </a:rPr>
              <a:t> and </a:t>
            </a:r>
            <a:r>
              <a:rPr lang="en-US" dirty="0"/>
              <a:t>y</a:t>
            </a:r>
            <a:r>
              <a:rPr lang="en-US" sz="1200" b="0" i="0" kern="1200" dirty="0">
                <a:solidFill>
                  <a:schemeClr val="tx1"/>
                </a:solidFill>
                <a:effectLst/>
                <a:latin typeface="+mn-lt"/>
                <a:ea typeface="+mn-ea"/>
                <a:cs typeface="+mn-cs"/>
              </a:rPr>
              <a:t>. Let’s plot them to see how they’re related: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see a strong pattern in the data. Let’s use a model to capture that pattern and make it explicit.</a:t>
            </a:r>
            <a:endParaRPr lang="en-US" dirty="0"/>
          </a:p>
        </p:txBody>
      </p:sp>
      <p:sp>
        <p:nvSpPr>
          <p:cNvPr id="4" name="Slide Number Placeholder 3"/>
          <p:cNvSpPr>
            <a:spLocks noGrp="1"/>
          </p:cNvSpPr>
          <p:nvPr>
            <p:ph type="sldNum" sz="quarter" idx="5"/>
          </p:nvPr>
        </p:nvSpPr>
        <p:spPr/>
        <p:txBody>
          <a:bodyPr/>
          <a:lstStyle/>
          <a:p>
            <a:fld id="{4FE90433-2CA6-40F6-B42E-612891D8B0CF}" type="slidenum">
              <a:rPr lang="en-US" smtClean="0"/>
              <a:t>9</a:t>
            </a:fld>
            <a:endParaRPr lang="en-US"/>
          </a:p>
        </p:txBody>
      </p:sp>
    </p:spTree>
    <p:extLst>
      <p:ext uri="{BB962C8B-B14F-4D97-AF65-F5344CB8AC3E}">
        <p14:creationId xmlns:p14="http://schemas.microsoft.com/office/powerpoint/2010/main" val="45050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tats.stackexchange.com/questions/275103/visualizing-a-multilevel-model-hlm-in-ggplot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vita.had.co.nz/papers/model-vis.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stor.org/stable/234678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B0500-9AC0-4120-BF57-75CD7FDFE9AF}"/>
              </a:ext>
            </a:extLst>
          </p:cNvPr>
          <p:cNvSpPr>
            <a:spLocks noGrp="1"/>
          </p:cNvSpPr>
          <p:nvPr>
            <p:ph type="title"/>
          </p:nvPr>
        </p:nvSpPr>
        <p:spPr/>
        <p:txBody>
          <a:bodyPr/>
          <a:lstStyle/>
          <a:p>
            <a:r>
              <a:rPr lang="en-US" dirty="0"/>
              <a:t>Modeling in R</a:t>
            </a:r>
          </a:p>
        </p:txBody>
      </p:sp>
      <p:sp>
        <p:nvSpPr>
          <p:cNvPr id="6" name="Text Placeholder 5">
            <a:extLst>
              <a:ext uri="{FF2B5EF4-FFF2-40B4-BE49-F238E27FC236}">
                <a16:creationId xmlns:a16="http://schemas.microsoft.com/office/drawing/2014/main" id="{DD021350-26C4-4131-BE90-7FC69774ECE1}"/>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2996B291-E031-4767-B07F-C97582991FF6}"/>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C75-8FC1-4608-A945-5C3D38DCE5B7}"/>
              </a:ext>
            </a:extLst>
          </p:cNvPr>
          <p:cNvSpPr>
            <a:spLocks noGrp="1"/>
          </p:cNvSpPr>
          <p:nvPr>
            <p:ph type="title"/>
          </p:nvPr>
        </p:nvSpPr>
        <p:spPr/>
        <p:txBody>
          <a:bodyPr/>
          <a:lstStyle/>
          <a:p>
            <a:r>
              <a:rPr lang="en-US" dirty="0"/>
              <a:t>A simple model</a:t>
            </a:r>
          </a:p>
        </p:txBody>
      </p:sp>
      <p:sp>
        <p:nvSpPr>
          <p:cNvPr id="4" name="Rectangle 1">
            <a:extLst>
              <a:ext uri="{FF2B5EF4-FFF2-40B4-BE49-F238E27FC236}">
                <a16:creationId xmlns:a16="http://schemas.microsoft.com/office/drawing/2014/main" id="{2278F048-1696-4710-B5F0-F1E318B7B090}"/>
              </a:ext>
            </a:extLst>
          </p:cNvPr>
          <p:cNvSpPr>
            <a:spLocks noGrp="1" noChangeArrowheads="1"/>
          </p:cNvSpPr>
          <p:nvPr>
            <p:ph idx="1"/>
          </p:nvPr>
        </p:nvSpPr>
        <p:spPr bwMode="auto">
          <a:xfrm>
            <a:off x="109585" y="2404229"/>
            <a:ext cx="11972829"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models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tibble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a1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runif</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250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-20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40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a2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runif</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250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(sim1,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geom_abline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intercept =</a:t>
            </a:r>
            <a:r>
              <a:rPr kumimoji="0" lang="en-US" altLang="en-US" b="0" i="0" u="none" strike="noStrike" cap="none" normalizeH="0" baseline="0" dirty="0">
                <a:ln>
                  <a:noFill/>
                </a:ln>
                <a:solidFill>
                  <a:srgbClr val="4183C4"/>
                </a:solidFill>
                <a:effectLst/>
                <a:latin typeface="Consolas" panose="020B0609020204030204" pitchFamily="49" charset="0"/>
              </a:rPr>
              <a:t> a1, </a:t>
            </a:r>
            <a:r>
              <a:rPr kumimoji="0" lang="en-US" altLang="en-US" b="0" i="0" u="none" strike="noStrike" cap="none" normalizeH="0" baseline="0" dirty="0">
                <a:ln>
                  <a:noFill/>
                </a:ln>
                <a:solidFill>
                  <a:srgbClr val="902000"/>
                </a:solidFill>
                <a:effectLst/>
                <a:latin typeface="Consolas" panose="020B0609020204030204" pitchFamily="49" charset="0"/>
              </a:rPr>
              <a:t>slope =</a:t>
            </a:r>
            <a:r>
              <a:rPr kumimoji="0" lang="en-US" altLang="en-US" b="0" i="0" u="none" strike="noStrike" cap="none" normalizeH="0" baseline="0" dirty="0">
                <a:ln>
                  <a:noFill/>
                </a:ln>
                <a:solidFill>
                  <a:srgbClr val="4183C4"/>
                </a:solidFill>
                <a:effectLst/>
                <a:latin typeface="Consolas" panose="020B0609020204030204" pitchFamily="49" charset="0"/>
              </a:rPr>
              <a:t> a2),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models, </a:t>
            </a:r>
            <a:r>
              <a:rPr kumimoji="0" lang="en-US" altLang="en-US" b="0" i="0" u="none" strike="noStrike" cap="none" normalizeH="0" baseline="0" dirty="0">
                <a:ln>
                  <a:noFill/>
                </a:ln>
                <a:solidFill>
                  <a:srgbClr val="902000"/>
                </a:solidFill>
                <a:effectLst/>
                <a:latin typeface="Consolas" panose="020B0609020204030204" pitchFamily="49" charset="0"/>
              </a:rPr>
              <a:t>alpha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4</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37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7ED0341-5EB8-4FF5-923E-AFE79A618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31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6D18C13-EA84-415A-B8D3-52EA206A8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6CDE258-A0AA-4B79-97A2-3DCF99F78FBB}"/>
              </a:ext>
            </a:extLst>
          </p:cNvPr>
          <p:cNvGrpSpPr/>
          <p:nvPr/>
        </p:nvGrpSpPr>
        <p:grpSpPr>
          <a:xfrm>
            <a:off x="4230746" y="2066925"/>
            <a:ext cx="1531879" cy="1019175"/>
            <a:chOff x="4230746" y="2066925"/>
            <a:chExt cx="1531879" cy="1019175"/>
          </a:xfrm>
        </p:grpSpPr>
        <p:sp>
          <p:nvSpPr>
            <p:cNvPr id="4" name="Left Brace 3">
              <a:extLst>
                <a:ext uri="{FF2B5EF4-FFF2-40B4-BE49-F238E27FC236}">
                  <a16:creationId xmlns:a16="http://schemas.microsoft.com/office/drawing/2014/main" id="{3FF234A8-73CB-4407-BCF0-8B7A8C7A98C3}"/>
                </a:ext>
              </a:extLst>
            </p:cNvPr>
            <p:cNvSpPr/>
            <p:nvPr/>
          </p:nvSpPr>
          <p:spPr>
            <a:xfrm>
              <a:off x="5505450" y="2066925"/>
              <a:ext cx="257175" cy="101917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95EBF58-4720-4B33-9D2C-77EAE5C1DA3A}"/>
                    </a:ext>
                  </a:extLst>
                </p:cNvPr>
                <p:cNvSpPr/>
                <p:nvPr/>
              </p:nvSpPr>
              <p:spPr>
                <a:xfrm>
                  <a:off x="4230746" y="2314902"/>
                  <a:ext cx="13288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𝒚</m:t>
                            </m:r>
                          </m:e>
                          <m:sub>
                            <m:r>
                              <a:rPr lang="en-US" sz="2800" b="1" i="1" smtClean="0">
                                <a:solidFill>
                                  <a:srgbClr val="FF0000"/>
                                </a:solidFill>
                                <a:latin typeface="Cambria Math" panose="02040503050406030204" pitchFamily="18" charset="0"/>
                              </a:rPr>
                              <m:t>𝒊</m:t>
                            </m:r>
                          </m:sub>
                        </m:sSub>
                        <m:r>
                          <a:rPr lang="en-US" sz="2800" b="1" i="1" smtClean="0">
                            <a:solidFill>
                              <a:srgbClr val="FF0000"/>
                            </a:solidFill>
                            <a:latin typeface="Cambria Math" panose="02040503050406030204" pitchFamily="18" charset="0"/>
                          </a:rPr>
                          <m:t>− </m:t>
                        </m:r>
                        <m:acc>
                          <m:accPr>
                            <m:chr m:val="̂"/>
                            <m:ctrlPr>
                              <a:rPr lang="en-US" sz="2800" b="1" i="1" smtClean="0">
                                <a:solidFill>
                                  <a:srgbClr val="FF0000"/>
                                </a:solidFill>
                                <a:latin typeface="Cambria Math" panose="02040503050406030204" pitchFamily="18" charset="0"/>
                              </a:rPr>
                            </m:ctrlPr>
                          </m:accPr>
                          <m:e>
                            <m:r>
                              <a:rPr lang="en-US" sz="2800" b="1" i="1" smtClean="0">
                                <a:solidFill>
                                  <a:srgbClr val="FF0000"/>
                                </a:solidFill>
                                <a:latin typeface="Cambria Math" panose="02040503050406030204" pitchFamily="18" charset="0"/>
                              </a:rPr>
                              <m:t>𝒚</m:t>
                            </m:r>
                          </m:e>
                        </m:acc>
                      </m:oMath>
                    </m:oMathPara>
                  </a14:m>
                  <a:endParaRPr lang="en-US" sz="2800" b="1" dirty="0">
                    <a:solidFill>
                      <a:srgbClr val="FF0000"/>
                    </a:solidFill>
                  </a:endParaRPr>
                </a:p>
              </p:txBody>
            </p:sp>
          </mc:Choice>
          <mc:Fallback xmlns="">
            <p:sp>
              <p:nvSpPr>
                <p:cNvPr id="5" name="Rectangle 4">
                  <a:extLst>
                    <a:ext uri="{FF2B5EF4-FFF2-40B4-BE49-F238E27FC236}">
                      <a16:creationId xmlns:a16="http://schemas.microsoft.com/office/drawing/2014/main" id="{F95EBF58-4720-4B33-9D2C-77EAE5C1DA3A}"/>
                    </a:ext>
                  </a:extLst>
                </p:cNvPr>
                <p:cNvSpPr>
                  <a:spLocks noRot="1" noChangeAspect="1" noMove="1" noResize="1" noEditPoints="1" noAdjustHandles="1" noChangeArrowheads="1" noChangeShapeType="1" noTextEdit="1"/>
                </p:cNvSpPr>
                <p:nvPr/>
              </p:nvSpPr>
              <p:spPr>
                <a:xfrm>
                  <a:off x="4230746" y="2314902"/>
                  <a:ext cx="1328889" cy="52322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630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E65D-4D5B-4E7F-82BA-131D19059546}"/>
              </a:ext>
            </a:extLst>
          </p:cNvPr>
          <p:cNvSpPr>
            <a:spLocks noGrp="1"/>
          </p:cNvSpPr>
          <p:nvPr>
            <p:ph type="title"/>
          </p:nvPr>
        </p:nvSpPr>
        <p:spPr/>
        <p:txBody>
          <a:bodyPr/>
          <a:lstStyle/>
          <a:p>
            <a:r>
              <a:rPr lang="en-US" dirty="0"/>
              <a:t>compute this distance</a:t>
            </a:r>
          </a:p>
        </p:txBody>
      </p:sp>
      <p:sp>
        <p:nvSpPr>
          <p:cNvPr id="4" name="Rectangle 1">
            <a:extLst>
              <a:ext uri="{FF2B5EF4-FFF2-40B4-BE49-F238E27FC236}">
                <a16:creationId xmlns:a16="http://schemas.microsoft.com/office/drawing/2014/main" id="{7BD609AD-3593-4568-9BE7-874946AB76E1}"/>
              </a:ext>
            </a:extLst>
          </p:cNvPr>
          <p:cNvSpPr>
            <a:spLocks noGrp="1" noChangeArrowheads="1"/>
          </p:cNvSpPr>
          <p:nvPr>
            <p:ph idx="1"/>
          </p:nvPr>
        </p:nvSpPr>
        <p:spPr bwMode="auto">
          <a:xfrm>
            <a:off x="1024128" y="2244060"/>
            <a:ext cx="9951442"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model1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(a,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data</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x</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model1</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c</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7</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1.5</a:t>
            </a:r>
            <a:r>
              <a:rPr kumimoji="0" lang="en-US" altLang="en-US" b="0" i="0" u="none" strike="noStrike" cap="none" normalizeH="0" baseline="0" dirty="0">
                <a:ln>
                  <a:noFill/>
                </a:ln>
                <a:solidFill>
                  <a:srgbClr val="4183C4"/>
                </a:solidFill>
                <a:effectLst/>
                <a:latin typeface="Consolas" panose="020B0609020204030204" pitchFamily="49" charset="0"/>
              </a:rPr>
              <a:t>), sim1)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8.5 8.5 8.5 10.0 10.0 10.0 11.5 11.5 11.5 13.0 13.0 13.0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60A0B0"/>
                </a:solidFill>
                <a:latin typeface="Consolas" panose="020B0609020204030204" pitchFamily="49" charset="0"/>
              </a:rPr>
              <a:t>#&gt; [13] </a:t>
            </a:r>
            <a:r>
              <a:rPr kumimoji="0" lang="en-US" altLang="en-US" b="0" i="1" u="none" strike="noStrike" cap="none" normalizeH="0" baseline="0" dirty="0">
                <a:ln>
                  <a:noFill/>
                </a:ln>
                <a:solidFill>
                  <a:srgbClr val="60A0B0"/>
                </a:solidFill>
                <a:effectLst/>
                <a:latin typeface="Consolas" panose="020B0609020204030204" pitchFamily="49" charset="0"/>
              </a:rPr>
              <a:t>14.5 14.5 14.5</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16.0 16.0 16.0 17.5 17.5 17.5 19.0 19.0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60A0B0"/>
                </a:solidFill>
                <a:latin typeface="Consolas" panose="020B0609020204030204" pitchFamily="49" charset="0"/>
              </a:rPr>
              <a:t>#&gt; [24] </a:t>
            </a:r>
            <a:r>
              <a:rPr kumimoji="0" lang="en-US" altLang="en-US" b="0" i="1" u="none" strike="noStrike" cap="none" normalizeH="0" baseline="0" dirty="0">
                <a:ln>
                  <a:noFill/>
                </a:ln>
                <a:solidFill>
                  <a:srgbClr val="60A0B0"/>
                </a:solidFill>
                <a:effectLst/>
                <a:latin typeface="Consolas" panose="020B0609020204030204" pitchFamily="49" charset="0"/>
              </a:rPr>
              <a:t>19.0 20.5 20.5 20.5 22.0 22.0 22.0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131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226E-B68E-482C-9C9D-2AE254D83FD2}"/>
              </a:ext>
            </a:extLst>
          </p:cNvPr>
          <p:cNvSpPr>
            <a:spLocks noGrp="1"/>
          </p:cNvSpPr>
          <p:nvPr>
            <p:ph type="title"/>
          </p:nvPr>
        </p:nvSpPr>
        <p:spPr/>
        <p:txBody>
          <a:bodyPr/>
          <a:lstStyle/>
          <a:p>
            <a:r>
              <a:rPr lang="en-US" dirty="0" err="1"/>
              <a:t>rmse</a:t>
            </a:r>
            <a:endParaRPr lang="en-US" dirty="0"/>
          </a:p>
        </p:txBody>
      </p:sp>
      <p:sp>
        <p:nvSpPr>
          <p:cNvPr id="4" name="Rectangle 1">
            <a:extLst>
              <a:ext uri="{FF2B5EF4-FFF2-40B4-BE49-F238E27FC236}">
                <a16:creationId xmlns:a16="http://schemas.microsoft.com/office/drawing/2014/main" id="{CAC40E50-D994-4D5E-A403-43D2312914CE}"/>
              </a:ext>
            </a:extLst>
          </p:cNvPr>
          <p:cNvSpPr>
            <a:spLocks noGrp="1" noChangeArrowheads="1"/>
          </p:cNvSpPr>
          <p:nvPr>
            <p:ph idx="1"/>
          </p:nvPr>
        </p:nvSpPr>
        <p:spPr bwMode="auto">
          <a:xfrm>
            <a:off x="1024128" y="2084832"/>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measure_distance</a:t>
            </a:r>
            <a:r>
              <a:rPr kumimoji="0" lang="en-US" altLang="en-US" b="0" i="0" u="none" strike="noStrike" cap="none" normalizeH="0" baseline="0" dirty="0">
                <a:ln>
                  <a:noFill/>
                </a:ln>
                <a:solidFill>
                  <a:srgbClr val="4183C4"/>
                </a:solidFill>
                <a:effectLst/>
                <a:latin typeface="Consolas" panose="020B0609020204030204" pitchFamily="49" charset="0"/>
              </a:rPr>
              <a: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(mod, data)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diff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data</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model1</a:t>
            </a:r>
            <a:r>
              <a:rPr kumimoji="0" lang="en-US" altLang="en-US" b="0" i="0" u="none" strike="noStrike" cap="none" normalizeH="0" baseline="0" dirty="0">
                <a:ln>
                  <a:noFill/>
                </a:ln>
                <a:solidFill>
                  <a:srgbClr val="4183C4"/>
                </a:solidFill>
                <a:effectLst/>
                <a:latin typeface="Consolas" panose="020B0609020204030204" pitchFamily="49" charset="0"/>
              </a:rPr>
              <a:t>(mod, data)</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sqrt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mean</a:t>
            </a:r>
            <a:r>
              <a:rPr kumimoji="0" lang="en-US" altLang="en-US" b="0" i="0" u="none" strike="noStrike" cap="none" normalizeH="0" baseline="0" dirty="0">
                <a:ln>
                  <a:noFill/>
                </a:ln>
                <a:solidFill>
                  <a:srgbClr val="4183C4"/>
                </a:solidFill>
                <a:effectLst/>
                <a:latin typeface="Consolas" panose="020B0609020204030204" pitchFamily="49" charset="0"/>
              </a:rPr>
              <a:t>(diff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measure_distance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c</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7</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1.5</a:t>
            </a:r>
            <a:r>
              <a:rPr kumimoji="0" lang="en-US" altLang="en-US" b="0" i="0" u="none" strike="noStrike" cap="none" normalizeH="0" baseline="0" dirty="0">
                <a:ln>
                  <a:noFill/>
                </a:ln>
                <a:solidFill>
                  <a:srgbClr val="4183C4"/>
                </a:solidFill>
                <a:effectLst/>
                <a:latin typeface="Consolas" panose="020B0609020204030204" pitchFamily="49" charset="0"/>
              </a:rPr>
              <a:t>), sim1)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2.67</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67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C5B9-3A63-42FF-80DA-8FCD040C1A2F}"/>
              </a:ext>
            </a:extLst>
          </p:cNvPr>
          <p:cNvSpPr>
            <a:spLocks noGrp="1"/>
          </p:cNvSpPr>
          <p:nvPr>
            <p:ph type="title"/>
          </p:nvPr>
        </p:nvSpPr>
        <p:spPr/>
        <p:txBody>
          <a:bodyPr/>
          <a:lstStyle/>
          <a:p>
            <a:r>
              <a:rPr lang="en-US" dirty="0" err="1"/>
              <a:t>purrr</a:t>
            </a:r>
            <a:endParaRPr lang="en-US" dirty="0"/>
          </a:p>
        </p:txBody>
      </p:sp>
      <p:sp>
        <p:nvSpPr>
          <p:cNvPr id="5" name="Rectangle 4">
            <a:extLst>
              <a:ext uri="{FF2B5EF4-FFF2-40B4-BE49-F238E27FC236}">
                <a16:creationId xmlns:a16="http://schemas.microsoft.com/office/drawing/2014/main" id="{034FEB1F-6FC7-4E5E-9F15-00C8DB7BB117}"/>
              </a:ext>
            </a:extLst>
          </p:cNvPr>
          <p:cNvSpPr/>
          <p:nvPr/>
        </p:nvSpPr>
        <p:spPr>
          <a:xfrm>
            <a:off x="1024128" y="1841242"/>
            <a:ext cx="9868711" cy="501675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sim1_dist &lt;-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function</a:t>
            </a:r>
            <a:r>
              <a:rPr lang="en-US" altLang="en-US" sz="2000" dirty="0">
                <a:solidFill>
                  <a:srgbClr val="4183C4"/>
                </a:solidFill>
                <a:latin typeface="Consolas" panose="020B0609020204030204" pitchFamily="49" charset="0"/>
              </a:rPr>
              <a:t>(a1, a2) {</a:t>
            </a:r>
            <a:r>
              <a:rPr lang="en-US" altLang="en-US" sz="2000" dirty="0">
                <a:solidFill>
                  <a:srgbClr val="333333"/>
                </a:solidFill>
                <a:latin typeface="Consolas" panose="020B0609020204030204" pitchFamily="49" charset="0"/>
              </a:rPr>
              <a:t> </a:t>
            </a:r>
          </a:p>
          <a:p>
            <a:r>
              <a:rPr lang="en-US" altLang="en-US" sz="2000" b="1" dirty="0">
                <a:solidFill>
                  <a:srgbClr val="333333"/>
                </a:solidFill>
                <a:latin typeface="Consolas" panose="020B0609020204030204" pitchFamily="49" charset="0"/>
              </a:rPr>
              <a:t>  </a:t>
            </a:r>
            <a:r>
              <a:rPr lang="en-US" altLang="en-US" sz="2000" b="1" dirty="0" err="1">
                <a:solidFill>
                  <a:srgbClr val="007020"/>
                </a:solidFill>
                <a:latin typeface="Consolas" panose="020B0609020204030204" pitchFamily="49" charset="0"/>
              </a:rPr>
              <a:t>measure_distance</a:t>
            </a:r>
            <a:r>
              <a:rPr lang="en-US" altLang="en-US" sz="2000" dirty="0">
                <a:solidFill>
                  <a:srgbClr val="4183C4"/>
                </a:solidFill>
                <a:latin typeface="Consolas" panose="020B0609020204030204" pitchFamily="49" charset="0"/>
              </a:rPr>
              <a:t>(</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(a1, a2), sim1)</a:t>
            </a:r>
            <a:r>
              <a:rPr lang="en-US" altLang="en-US" sz="2000" dirty="0">
                <a:solidFill>
                  <a:srgbClr val="333333"/>
                </a:solidFill>
                <a:latin typeface="Consolas" panose="020B0609020204030204" pitchFamily="49" charset="0"/>
              </a:rPr>
              <a:t> </a:t>
            </a:r>
          </a:p>
          <a:p>
            <a:r>
              <a:rPr lang="en-US" altLang="en-US" sz="2000" dirty="0">
                <a:solidFill>
                  <a:srgbClr val="4183C4"/>
                </a:solidFill>
                <a:latin typeface="Consolas" panose="020B0609020204030204" pitchFamily="49" charset="0"/>
              </a:rPr>
              <a:t>}</a:t>
            </a:r>
          </a:p>
          <a:p>
            <a:endParaRPr lang="en-US" sz="2000" dirty="0"/>
          </a:p>
          <a:p>
            <a:r>
              <a:rPr lang="en-US" altLang="en-US" sz="2000" dirty="0">
                <a:solidFill>
                  <a:srgbClr val="4183C4"/>
                </a:solidFill>
                <a:latin typeface="Consolas" panose="020B0609020204030204" pitchFamily="49" charset="0"/>
              </a:rPr>
              <a:t>models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models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err="1">
                <a:solidFill>
                  <a:srgbClr val="902000"/>
                </a:solidFill>
                <a:latin typeface="Consolas" panose="020B0609020204030204" pitchFamily="49" charset="0"/>
              </a:rPr>
              <a:t>dist</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purrr</a:t>
            </a:r>
            <a:r>
              <a:rPr lang="en-US" altLang="en-US" sz="2000" dirty="0">
                <a:solidFill>
                  <a:srgbClr val="666666"/>
                </a:solidFill>
                <a:latin typeface="Consolas" panose="020B0609020204030204" pitchFamily="49" charset="0"/>
              </a:rPr>
              <a:t>::</a:t>
            </a:r>
            <a:r>
              <a:rPr lang="en-US" altLang="en-US" sz="2000" b="1" dirty="0">
                <a:solidFill>
                  <a:srgbClr val="007020"/>
                </a:solidFill>
                <a:latin typeface="Consolas" panose="020B0609020204030204" pitchFamily="49" charset="0"/>
              </a:rPr>
              <a:t>map2_dbl</a:t>
            </a:r>
            <a:r>
              <a:rPr lang="en-US" altLang="en-US" sz="2000" dirty="0">
                <a:solidFill>
                  <a:srgbClr val="4183C4"/>
                </a:solidFill>
                <a:latin typeface="Consolas" panose="020B0609020204030204" pitchFamily="49" charset="0"/>
              </a:rPr>
              <a:t>(a1, a2, sim1_dist))</a:t>
            </a:r>
            <a:r>
              <a:rPr lang="en-US" altLang="en-US" sz="2000" dirty="0">
                <a:solidFill>
                  <a:srgbClr val="333333"/>
                </a:solidFill>
                <a:latin typeface="Consolas" panose="020B0609020204030204" pitchFamily="49" charset="0"/>
              </a:rPr>
              <a:t> </a:t>
            </a:r>
          </a:p>
          <a:p>
            <a:r>
              <a:rPr lang="en-US" altLang="en-US" sz="2000" dirty="0">
                <a:solidFill>
                  <a:srgbClr val="4183C4"/>
                </a:solidFill>
                <a:latin typeface="Consolas" panose="020B0609020204030204" pitchFamily="49" charset="0"/>
              </a:rPr>
              <a:t>models</a:t>
            </a:r>
            <a:r>
              <a:rPr lang="en-US" altLang="en-US" sz="2000" dirty="0">
                <a:solidFill>
                  <a:srgbClr val="333333"/>
                </a:solidFill>
                <a:latin typeface="Consolas" panose="020B0609020204030204" pitchFamily="49" charset="0"/>
              </a:rPr>
              <a:t> </a:t>
            </a:r>
            <a:r>
              <a:rPr lang="en-US" sz="2000" dirty="0"/>
              <a:t>#&gt; # A </a:t>
            </a:r>
            <a:r>
              <a:rPr lang="en-US" sz="2000" dirty="0" err="1"/>
              <a:t>tibble</a:t>
            </a:r>
            <a:r>
              <a:rPr lang="en-US" sz="2000" dirty="0"/>
              <a:t>: 250 x 3</a:t>
            </a:r>
          </a:p>
          <a:p>
            <a:r>
              <a:rPr lang="en-US" sz="2000" i="1" dirty="0">
                <a:solidFill>
                  <a:srgbClr val="60A0B0"/>
                </a:solidFill>
                <a:latin typeface="Consolas" panose="020B0609020204030204" pitchFamily="49" charset="0"/>
              </a:rPr>
              <a:t>#&gt;       a1      a2  </a:t>
            </a:r>
            <a:r>
              <a:rPr lang="en-US" sz="2000" i="1" dirty="0" err="1">
                <a:solidFill>
                  <a:srgbClr val="60A0B0"/>
                </a:solidFill>
                <a:latin typeface="Consolas" panose="020B0609020204030204" pitchFamily="49" charset="0"/>
              </a:rPr>
              <a:t>dist</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1 -15.2   0.0889  30.8</a:t>
            </a:r>
          </a:p>
          <a:p>
            <a:r>
              <a:rPr lang="en-US" sz="2000" i="1" dirty="0">
                <a:solidFill>
                  <a:srgbClr val="60A0B0"/>
                </a:solidFill>
                <a:latin typeface="Consolas" panose="020B0609020204030204" pitchFamily="49" charset="0"/>
              </a:rPr>
              <a:t>#&gt; 2  30.1  -0.827   13.2</a:t>
            </a:r>
          </a:p>
          <a:p>
            <a:r>
              <a:rPr lang="en-US" sz="2000" i="1" dirty="0">
                <a:solidFill>
                  <a:srgbClr val="60A0B0"/>
                </a:solidFill>
                <a:latin typeface="Consolas" panose="020B0609020204030204" pitchFamily="49" charset="0"/>
              </a:rPr>
              <a:t>#&gt; 3  16.0   2.27    13.2</a:t>
            </a:r>
          </a:p>
          <a:p>
            <a:r>
              <a:rPr lang="en-US" sz="2000" i="1" dirty="0">
                <a:solidFill>
                  <a:srgbClr val="60A0B0"/>
                </a:solidFill>
                <a:latin typeface="Consolas" panose="020B0609020204030204" pitchFamily="49" charset="0"/>
              </a:rPr>
              <a:t>#&gt; 4 -10.6   1.38    18.7</a:t>
            </a:r>
          </a:p>
          <a:p>
            <a:r>
              <a:rPr lang="en-US" sz="2000" i="1" dirty="0">
                <a:solidFill>
                  <a:srgbClr val="60A0B0"/>
                </a:solidFill>
                <a:latin typeface="Consolas" panose="020B0609020204030204" pitchFamily="49" charset="0"/>
              </a:rPr>
              <a:t>#&gt; 5 -19.6  -1.04    41.8</a:t>
            </a:r>
          </a:p>
          <a:p>
            <a:r>
              <a:rPr lang="en-US" sz="2000" i="1" dirty="0">
                <a:solidFill>
                  <a:srgbClr val="60A0B0"/>
                </a:solidFill>
                <a:latin typeface="Consolas" panose="020B0609020204030204" pitchFamily="49" charset="0"/>
              </a:rPr>
              <a:t>#&gt; 6   7.98  4.59    19.3</a:t>
            </a:r>
          </a:p>
          <a:p>
            <a:r>
              <a:rPr lang="en-US" sz="2000" i="1" dirty="0">
                <a:solidFill>
                  <a:srgbClr val="60A0B0"/>
                </a:solidFill>
                <a:latin typeface="Consolas" panose="020B0609020204030204" pitchFamily="49" charset="0"/>
              </a:rPr>
              <a:t>#&gt; # … with 244 more rows</a:t>
            </a:r>
          </a:p>
        </p:txBody>
      </p:sp>
    </p:spTree>
    <p:extLst>
      <p:ext uri="{BB962C8B-B14F-4D97-AF65-F5344CB8AC3E}">
        <p14:creationId xmlns:p14="http://schemas.microsoft.com/office/powerpoint/2010/main" val="209911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2CD2-6A9B-4229-98AA-27069F2A76FF}"/>
              </a:ext>
            </a:extLst>
          </p:cNvPr>
          <p:cNvSpPr>
            <a:spLocks noGrp="1"/>
          </p:cNvSpPr>
          <p:nvPr>
            <p:ph type="title"/>
          </p:nvPr>
        </p:nvSpPr>
        <p:spPr/>
        <p:txBody>
          <a:bodyPr/>
          <a:lstStyle/>
          <a:p>
            <a:r>
              <a:rPr lang="en-US" dirty="0"/>
              <a:t>10 best models</a:t>
            </a:r>
          </a:p>
        </p:txBody>
      </p:sp>
      <p:sp>
        <p:nvSpPr>
          <p:cNvPr id="4" name="Rectangle 1">
            <a:extLst>
              <a:ext uri="{FF2B5EF4-FFF2-40B4-BE49-F238E27FC236}">
                <a16:creationId xmlns:a16="http://schemas.microsoft.com/office/drawing/2014/main" id="{E817FE01-F853-449F-9636-45A5A23CA676}"/>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(sim1,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size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"grey30"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geom_abline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intercept =</a:t>
            </a:r>
            <a:r>
              <a:rPr kumimoji="0" lang="en-US" altLang="en-US" sz="2400" b="0" i="0" u="none" strike="noStrike" cap="none" normalizeH="0" baseline="0" dirty="0">
                <a:ln>
                  <a:noFill/>
                </a:ln>
                <a:solidFill>
                  <a:srgbClr val="4183C4"/>
                </a:solidFill>
                <a:effectLst/>
                <a:latin typeface="Consolas" panose="020B0609020204030204" pitchFamily="49" charset="0"/>
              </a:rPr>
              <a:t> a1, </a:t>
            </a:r>
            <a:r>
              <a:rPr kumimoji="0" lang="en-US" altLang="en-US" sz="2400" b="0" i="0" u="none" strike="noStrike" cap="none" normalizeH="0" baseline="0" dirty="0">
                <a:ln>
                  <a:noFill/>
                </a:ln>
                <a:solidFill>
                  <a:srgbClr val="902000"/>
                </a:solidFill>
                <a:effectLst/>
                <a:latin typeface="Consolas" panose="020B0609020204030204" pitchFamily="49" charset="0"/>
              </a:rPr>
              <a:t>slope =</a:t>
            </a:r>
            <a:r>
              <a:rPr kumimoji="0" lang="en-US" altLang="en-US" sz="2400" b="0" i="0" u="none" strike="noStrike" cap="none" normalizeH="0" baseline="0" dirty="0">
                <a:ln>
                  <a:noFill/>
                </a:ln>
                <a:solidFill>
                  <a:srgbClr val="4183C4"/>
                </a:solidFill>
                <a:effectLst/>
                <a:latin typeface="Consolas" panose="020B0609020204030204" pitchFamily="49" charset="0"/>
              </a:rPr>
              <a:t> a2,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dist</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filter</a:t>
            </a:r>
            <a:r>
              <a:rPr kumimoji="0" lang="en-US" altLang="en-US" sz="2400" b="0" i="0" u="none" strike="noStrike" cap="none" normalizeH="0" baseline="0" dirty="0">
                <a:ln>
                  <a:noFill/>
                </a:ln>
                <a:solidFill>
                  <a:srgbClr val="4183C4"/>
                </a:solidFill>
                <a:effectLst/>
                <a:latin typeface="Consolas" panose="020B0609020204030204" pitchFamily="49" charset="0"/>
              </a:rPr>
              <a:t>(models, </a:t>
            </a:r>
            <a:r>
              <a:rPr kumimoji="0" lang="en-US" altLang="en-US" sz="2400" b="1" i="0" u="none" strike="noStrike" cap="none" normalizeH="0" baseline="0" dirty="0">
                <a:ln>
                  <a:noFill/>
                </a:ln>
                <a:solidFill>
                  <a:srgbClr val="007020"/>
                </a:solidFill>
                <a:effectLst/>
                <a:latin typeface="Consolas" panose="020B0609020204030204" pitchFamily="49" charset="0"/>
              </a:rPr>
              <a:t>rank</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16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A10960D-5840-46D1-AA91-68CE0F774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8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311D39-4140-4B8B-BE3D-ABDBCC2DB048}"/>
              </a:ext>
            </a:extLst>
          </p:cNvPr>
          <p:cNvSpPr>
            <a:spLocks noChangeArrowheads="1"/>
          </p:cNvSpPr>
          <p:nvPr/>
        </p:nvSpPr>
        <p:spPr bwMode="auto">
          <a:xfrm>
            <a:off x="312365" y="1824335"/>
            <a:ext cx="11567269"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(models,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(a1, a2))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(models, </a:t>
            </a:r>
            <a:r>
              <a:rPr kumimoji="0" lang="en-US" altLang="en-US" sz="2000" b="1" i="0" u="none" strike="noStrike" cap="none" normalizeH="0" baseline="0" dirty="0">
                <a:ln>
                  <a:noFill/>
                </a:ln>
                <a:solidFill>
                  <a:srgbClr val="007020"/>
                </a:solidFill>
                <a:effectLst/>
                <a:latin typeface="Consolas" panose="020B0609020204030204" pitchFamily="49" charset="0"/>
              </a:rPr>
              <a:t>rank</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size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4</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"red"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A278F21F-1A47-40FF-B9AA-2083AE0A3FAE}"/>
              </a:ext>
            </a:extLst>
          </p:cNvPr>
          <p:cNvSpPr>
            <a:spLocks noGrp="1"/>
          </p:cNvSpPr>
          <p:nvPr>
            <p:ph type="title"/>
          </p:nvPr>
        </p:nvSpPr>
        <p:spPr/>
        <p:txBody>
          <a:bodyPr/>
          <a:lstStyle/>
          <a:p>
            <a:r>
              <a:rPr lang="en-US" dirty="0"/>
              <a:t>10 best models</a:t>
            </a:r>
          </a:p>
        </p:txBody>
      </p:sp>
      <p:pic>
        <p:nvPicPr>
          <p:cNvPr id="12291" name="Picture 3">
            <a:extLst>
              <a:ext uri="{FF2B5EF4-FFF2-40B4-BE49-F238E27FC236}">
                <a16:creationId xmlns:a16="http://schemas.microsoft.com/office/drawing/2014/main" id="{07F70D5F-EB82-48DA-B39F-984145514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49" y="2861346"/>
            <a:ext cx="6515100" cy="402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31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604C-8DC7-4925-A0F3-033CD85B2A0D}"/>
              </a:ext>
            </a:extLst>
          </p:cNvPr>
          <p:cNvSpPr>
            <a:spLocks noGrp="1"/>
          </p:cNvSpPr>
          <p:nvPr>
            <p:ph type="title"/>
          </p:nvPr>
        </p:nvSpPr>
        <p:spPr/>
        <p:txBody>
          <a:bodyPr/>
          <a:lstStyle/>
          <a:p>
            <a:r>
              <a:rPr lang="en-US" dirty="0"/>
              <a:t>Generate grid</a:t>
            </a:r>
          </a:p>
        </p:txBody>
      </p:sp>
      <p:sp>
        <p:nvSpPr>
          <p:cNvPr id="4" name="Rectangle 1">
            <a:extLst>
              <a:ext uri="{FF2B5EF4-FFF2-40B4-BE49-F238E27FC236}">
                <a16:creationId xmlns:a16="http://schemas.microsoft.com/office/drawing/2014/main" id="{33E866D7-DBB8-4B0F-BA16-B38415D92D06}"/>
              </a:ext>
            </a:extLst>
          </p:cNvPr>
          <p:cNvSpPr>
            <a:spLocks noGrp="1" noChangeArrowheads="1"/>
          </p:cNvSpPr>
          <p:nvPr>
            <p:ph idx="1"/>
          </p:nvPr>
        </p:nvSpPr>
        <p:spPr bwMode="auto">
          <a:xfrm>
            <a:off x="453429" y="2301256"/>
            <a:ext cx="11285141"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grid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expand.grid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a1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seq</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length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25</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a2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seq</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length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25</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dist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purrr</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map2_dbl</a:t>
            </a:r>
            <a:r>
              <a:rPr kumimoji="0" lang="en-US" altLang="en-US" sz="2000" b="0" i="0" u="none" strike="noStrike" cap="none" normalizeH="0" baseline="0" dirty="0">
                <a:ln>
                  <a:noFill/>
                </a:ln>
                <a:solidFill>
                  <a:srgbClr val="4183C4"/>
                </a:solidFill>
                <a:effectLst/>
                <a:latin typeface="Consolas" panose="020B0609020204030204" pitchFamily="49" charset="0"/>
              </a:rPr>
              <a:t>(a1, a2, sim1_dist))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grid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(a1, a2))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filter</a:t>
            </a:r>
            <a:r>
              <a:rPr kumimoji="0" lang="en-US" altLang="en-US" sz="2000" b="0" i="0" u="none" strike="noStrike" cap="none" normalizeH="0" baseline="0" dirty="0">
                <a:ln>
                  <a:noFill/>
                </a:ln>
                <a:solidFill>
                  <a:srgbClr val="4183C4"/>
                </a:solidFill>
                <a:effectLst/>
                <a:latin typeface="Consolas" panose="020B0609020204030204" pitchFamily="49" charset="0"/>
              </a:rPr>
              <a:t>(grid, </a:t>
            </a:r>
            <a:r>
              <a:rPr kumimoji="0" lang="en-US" altLang="en-US" sz="2000" b="1" i="0" u="none" strike="noStrike" cap="none" normalizeH="0" baseline="0" dirty="0">
                <a:ln>
                  <a:noFill/>
                </a:ln>
                <a:solidFill>
                  <a:srgbClr val="007020"/>
                </a:solidFill>
                <a:effectLst/>
                <a:latin typeface="Consolas" panose="020B0609020204030204" pitchFamily="49" charset="0"/>
              </a:rPr>
              <a:t>rank</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size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4</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"red"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dist</a:t>
            </a:r>
            <a:r>
              <a:rPr kumimoji="0" lang="en-US" altLang="en-US" sz="2000" b="0" i="0" u="none" strike="noStrike" cap="none" normalizeH="0" baseline="0" dirty="0">
                <a:ln>
                  <a:noFill/>
                </a:ln>
                <a:solidFill>
                  <a:srgbClr val="4183C4"/>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46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90EFB-2876-4A48-BF41-D044F5C99952}"/>
              </a:ext>
            </a:extLst>
          </p:cNvPr>
          <p:cNvSpPr txBox="1"/>
          <p:nvPr/>
        </p:nvSpPr>
        <p:spPr>
          <a:xfrm>
            <a:off x="1027896" y="3069966"/>
            <a:ext cx="1161536" cy="461665"/>
          </a:xfrm>
          <a:prstGeom prst="rect">
            <a:avLst/>
          </a:prstGeom>
          <a:noFill/>
          <a:ln>
            <a:noFill/>
          </a:ln>
        </p:spPr>
        <p:txBody>
          <a:bodyPr wrap="square" rtlCol="0">
            <a:spAutoFit/>
          </a:bodyPr>
          <a:lstStyle/>
          <a:p>
            <a:r>
              <a:rPr lang="en-US" sz="2400" dirty="0"/>
              <a:t>Import</a:t>
            </a:r>
          </a:p>
        </p:txBody>
      </p:sp>
      <p:sp>
        <p:nvSpPr>
          <p:cNvPr id="5" name="TextBox 4">
            <a:extLst>
              <a:ext uri="{FF2B5EF4-FFF2-40B4-BE49-F238E27FC236}">
                <a16:creationId xmlns:a16="http://schemas.microsoft.com/office/drawing/2014/main" id="{C58F6AD3-ADC2-427C-B880-7ED006CBE735}"/>
              </a:ext>
            </a:extLst>
          </p:cNvPr>
          <p:cNvSpPr txBox="1"/>
          <p:nvPr/>
        </p:nvSpPr>
        <p:spPr>
          <a:xfrm>
            <a:off x="2815966" y="3069967"/>
            <a:ext cx="781221" cy="461665"/>
          </a:xfrm>
          <a:prstGeom prst="rect">
            <a:avLst/>
          </a:prstGeom>
          <a:noFill/>
          <a:ln>
            <a:noFill/>
          </a:ln>
        </p:spPr>
        <p:txBody>
          <a:bodyPr wrap="square" rtlCol="0">
            <a:spAutoFit/>
          </a:bodyPr>
          <a:lstStyle/>
          <a:p>
            <a:r>
              <a:rPr lang="en-US" sz="2400" dirty="0"/>
              <a:t>Tidy</a:t>
            </a:r>
          </a:p>
        </p:txBody>
      </p:sp>
      <p:sp>
        <p:nvSpPr>
          <p:cNvPr id="9" name="TextBox 8">
            <a:extLst>
              <a:ext uri="{FF2B5EF4-FFF2-40B4-BE49-F238E27FC236}">
                <a16:creationId xmlns:a16="http://schemas.microsoft.com/office/drawing/2014/main" id="{6B59350F-A04C-436F-8053-C8E2B0E01798}"/>
              </a:ext>
            </a:extLst>
          </p:cNvPr>
          <p:cNvSpPr txBox="1"/>
          <p:nvPr/>
        </p:nvSpPr>
        <p:spPr>
          <a:xfrm>
            <a:off x="8977184" y="3107836"/>
            <a:ext cx="1923537" cy="461665"/>
          </a:xfrm>
          <a:prstGeom prst="rect">
            <a:avLst/>
          </a:prstGeom>
          <a:noFill/>
          <a:ln>
            <a:noFill/>
          </a:ln>
        </p:spPr>
        <p:txBody>
          <a:bodyPr wrap="square" rtlCol="0">
            <a:spAutoFit/>
          </a:bodyPr>
          <a:lstStyle/>
          <a:p>
            <a:r>
              <a:rPr lang="en-US" sz="2400" dirty="0"/>
              <a:t>Communicate</a:t>
            </a:r>
          </a:p>
        </p:txBody>
      </p:sp>
      <p:cxnSp>
        <p:nvCxnSpPr>
          <p:cNvPr id="11" name="Straight Arrow Connector 10">
            <a:extLst>
              <a:ext uri="{FF2B5EF4-FFF2-40B4-BE49-F238E27FC236}">
                <a16:creationId xmlns:a16="http://schemas.microsoft.com/office/drawing/2014/main" id="{F3F69C09-3A9F-4020-9AEA-A1FAB5E58AF2}"/>
              </a:ext>
            </a:extLst>
          </p:cNvPr>
          <p:cNvCxnSpPr>
            <a:stCxn id="4" idx="3"/>
            <a:endCxn id="5" idx="1"/>
          </p:cNvCxnSpPr>
          <p:nvPr/>
        </p:nvCxnSpPr>
        <p:spPr>
          <a:xfrm>
            <a:off x="2189432" y="3300799"/>
            <a:ext cx="626534"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E93032EB-262D-4278-B17E-92DFAC622BE0}"/>
              </a:ext>
            </a:extLst>
          </p:cNvPr>
          <p:cNvGrpSpPr/>
          <p:nvPr/>
        </p:nvGrpSpPr>
        <p:grpSpPr>
          <a:xfrm>
            <a:off x="4264682" y="2265928"/>
            <a:ext cx="3815036" cy="2145480"/>
            <a:chOff x="3026031" y="2053971"/>
            <a:chExt cx="3815036" cy="2145480"/>
          </a:xfrm>
        </p:grpSpPr>
        <p:sp>
          <p:nvSpPr>
            <p:cNvPr id="30" name="Rectangle: Rounded Corners 29">
              <a:extLst>
                <a:ext uri="{FF2B5EF4-FFF2-40B4-BE49-F238E27FC236}">
                  <a16:creationId xmlns:a16="http://schemas.microsoft.com/office/drawing/2014/main" id="{5573DF26-89D1-4D07-AEC8-87FBAD22DBC6}"/>
                </a:ext>
              </a:extLst>
            </p:cNvPr>
            <p:cNvSpPr/>
            <p:nvPr/>
          </p:nvSpPr>
          <p:spPr>
            <a:xfrm>
              <a:off x="3026031" y="2053971"/>
              <a:ext cx="3815036" cy="21454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DD98-A850-4C2D-A8C3-35A72C95008F}"/>
                </a:ext>
              </a:extLst>
            </p:cNvPr>
            <p:cNvSpPr txBox="1"/>
            <p:nvPr/>
          </p:nvSpPr>
          <p:spPr>
            <a:xfrm>
              <a:off x="3156463" y="2866768"/>
              <a:ext cx="1534069" cy="461665"/>
            </a:xfrm>
            <a:prstGeom prst="rect">
              <a:avLst/>
            </a:prstGeom>
            <a:noFill/>
            <a:ln>
              <a:noFill/>
            </a:ln>
          </p:spPr>
          <p:txBody>
            <a:bodyPr wrap="square" rtlCol="0">
              <a:spAutoFit/>
            </a:bodyPr>
            <a:lstStyle/>
            <a:p>
              <a:r>
                <a:rPr lang="en-US" sz="2400" dirty="0"/>
                <a:t>Transform</a:t>
              </a:r>
            </a:p>
          </p:txBody>
        </p:sp>
        <p:sp>
          <p:nvSpPr>
            <p:cNvPr id="7" name="TextBox 6">
              <a:extLst>
                <a:ext uri="{FF2B5EF4-FFF2-40B4-BE49-F238E27FC236}">
                  <a16:creationId xmlns:a16="http://schemas.microsoft.com/office/drawing/2014/main" id="{7B14FE8C-C0C4-4495-AD08-1A13DBA49333}"/>
                </a:ext>
              </a:extLst>
            </p:cNvPr>
            <p:cNvSpPr txBox="1"/>
            <p:nvPr/>
          </p:nvSpPr>
          <p:spPr>
            <a:xfrm>
              <a:off x="4883664" y="2121703"/>
              <a:ext cx="1330869" cy="461665"/>
            </a:xfrm>
            <a:prstGeom prst="rect">
              <a:avLst/>
            </a:prstGeom>
            <a:noFill/>
            <a:ln>
              <a:noFill/>
            </a:ln>
          </p:spPr>
          <p:txBody>
            <a:bodyPr wrap="square" rtlCol="0">
              <a:spAutoFit/>
            </a:bodyPr>
            <a:lstStyle/>
            <a:p>
              <a:r>
                <a:rPr lang="en-US" sz="2400" dirty="0"/>
                <a:t>Visualize</a:t>
              </a:r>
            </a:p>
          </p:txBody>
        </p:sp>
        <p:sp>
          <p:nvSpPr>
            <p:cNvPr id="8" name="TextBox 7">
              <a:extLst>
                <a:ext uri="{FF2B5EF4-FFF2-40B4-BE49-F238E27FC236}">
                  <a16:creationId xmlns:a16="http://schemas.microsoft.com/office/drawing/2014/main" id="{00B58ABD-61DC-45AA-A677-18E6B36586D6}"/>
                </a:ext>
              </a:extLst>
            </p:cNvPr>
            <p:cNvSpPr txBox="1"/>
            <p:nvPr/>
          </p:nvSpPr>
          <p:spPr>
            <a:xfrm>
              <a:off x="4690532" y="3679569"/>
              <a:ext cx="1093804" cy="461665"/>
            </a:xfrm>
            <a:prstGeom prst="rect">
              <a:avLst/>
            </a:prstGeom>
            <a:noFill/>
            <a:ln>
              <a:noFill/>
            </a:ln>
          </p:spPr>
          <p:txBody>
            <a:bodyPr wrap="square" rtlCol="0">
              <a:spAutoFit/>
            </a:bodyPr>
            <a:lstStyle/>
            <a:p>
              <a:r>
                <a:rPr lang="en-US" sz="2400" dirty="0">
                  <a:solidFill>
                    <a:schemeClr val="accent1"/>
                  </a:solidFill>
                </a:rPr>
                <a:t>Model</a:t>
              </a:r>
            </a:p>
          </p:txBody>
        </p:sp>
        <p:cxnSp>
          <p:nvCxnSpPr>
            <p:cNvPr id="17" name="Connector: Curved 16">
              <a:extLst>
                <a:ext uri="{FF2B5EF4-FFF2-40B4-BE49-F238E27FC236}">
                  <a16:creationId xmlns:a16="http://schemas.microsoft.com/office/drawing/2014/main" id="{2180AE8C-9179-4528-9140-E5BB9D2FC224}"/>
                </a:ext>
              </a:extLst>
            </p:cNvPr>
            <p:cNvCxnSpPr>
              <a:cxnSpLocks/>
              <a:stCxn id="6" idx="0"/>
              <a:endCxn id="7" idx="1"/>
            </p:cNvCxnSpPr>
            <p:nvPr/>
          </p:nvCxnSpPr>
          <p:spPr>
            <a:xfrm rot="5400000" flipH="1" flipV="1">
              <a:off x="4146465" y="2129569"/>
              <a:ext cx="514232" cy="96016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FE897510-6B55-4970-B6FE-BFC63C4FA1AA}"/>
                </a:ext>
              </a:extLst>
            </p:cNvPr>
            <p:cNvCxnSpPr>
              <a:cxnSpLocks/>
              <a:stCxn id="7" idx="3"/>
              <a:endCxn id="8" idx="3"/>
            </p:cNvCxnSpPr>
            <p:nvPr/>
          </p:nvCxnSpPr>
          <p:spPr>
            <a:xfrm flipH="1">
              <a:off x="5784336" y="2352536"/>
              <a:ext cx="430197" cy="1557866"/>
            </a:xfrm>
            <a:prstGeom prst="curvedConnector3">
              <a:avLst>
                <a:gd name="adj1" fmla="val -72819"/>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C415C9FF-769E-4E30-9A3F-4E7876EC95D2}"/>
                </a:ext>
              </a:extLst>
            </p:cNvPr>
            <p:cNvCxnSpPr>
              <a:cxnSpLocks/>
              <a:stCxn id="8" idx="1"/>
              <a:endCxn id="6" idx="2"/>
            </p:cNvCxnSpPr>
            <p:nvPr/>
          </p:nvCxnSpPr>
          <p:spPr>
            <a:xfrm rot="10800000">
              <a:off x="3923498" y="3328434"/>
              <a:ext cx="767034" cy="58196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ACB565D2-C503-4D5A-BA6E-D8A07B3F255D}"/>
              </a:ext>
            </a:extLst>
          </p:cNvPr>
          <p:cNvCxnSpPr>
            <a:cxnSpLocks/>
            <a:stCxn id="30" idx="3"/>
            <a:endCxn id="9" idx="1"/>
          </p:cNvCxnSpPr>
          <p:nvPr/>
        </p:nvCxnSpPr>
        <p:spPr>
          <a:xfrm>
            <a:off x="8079718" y="3338668"/>
            <a:ext cx="897466"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2698EE2-0CC5-4C40-A5C8-8CC975D414F1}"/>
              </a:ext>
            </a:extLst>
          </p:cNvPr>
          <p:cNvCxnSpPr>
            <a:cxnSpLocks/>
            <a:stCxn id="5" idx="3"/>
            <a:endCxn id="6" idx="1"/>
          </p:cNvCxnSpPr>
          <p:nvPr/>
        </p:nvCxnSpPr>
        <p:spPr>
          <a:xfrm>
            <a:off x="3597187" y="3300800"/>
            <a:ext cx="797927" cy="875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BC20E6-314F-4941-A721-8788BF834724}"/>
              </a:ext>
            </a:extLst>
          </p:cNvPr>
          <p:cNvSpPr txBox="1"/>
          <p:nvPr/>
        </p:nvSpPr>
        <p:spPr>
          <a:xfrm>
            <a:off x="4395114" y="4443064"/>
            <a:ext cx="1923537" cy="369332"/>
          </a:xfrm>
          <a:prstGeom prst="rect">
            <a:avLst/>
          </a:prstGeom>
          <a:noFill/>
          <a:ln>
            <a:noFill/>
          </a:ln>
        </p:spPr>
        <p:txBody>
          <a:bodyPr wrap="square" rtlCol="0">
            <a:spAutoFit/>
          </a:bodyPr>
          <a:lstStyle/>
          <a:p>
            <a:r>
              <a:rPr lang="en-US" b="1" dirty="0"/>
              <a:t>Understand</a:t>
            </a:r>
          </a:p>
        </p:txBody>
      </p:sp>
      <p:sp>
        <p:nvSpPr>
          <p:cNvPr id="49" name="Rectangle: Rounded Corners 48">
            <a:extLst>
              <a:ext uri="{FF2B5EF4-FFF2-40B4-BE49-F238E27FC236}">
                <a16:creationId xmlns:a16="http://schemas.microsoft.com/office/drawing/2014/main" id="{B37D635B-65C6-4B46-B198-957B20C2D498}"/>
              </a:ext>
            </a:extLst>
          </p:cNvPr>
          <p:cNvSpPr/>
          <p:nvPr/>
        </p:nvSpPr>
        <p:spPr>
          <a:xfrm>
            <a:off x="838200" y="1879600"/>
            <a:ext cx="10193867" cy="30988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4508013B-3977-4ABD-B4C7-85D00CA2D8D0}"/>
              </a:ext>
            </a:extLst>
          </p:cNvPr>
          <p:cNvSpPr txBox="1"/>
          <p:nvPr/>
        </p:nvSpPr>
        <p:spPr>
          <a:xfrm>
            <a:off x="1227663" y="5024566"/>
            <a:ext cx="1923537" cy="369332"/>
          </a:xfrm>
          <a:prstGeom prst="rect">
            <a:avLst/>
          </a:prstGeom>
          <a:noFill/>
          <a:ln>
            <a:noFill/>
          </a:ln>
        </p:spPr>
        <p:txBody>
          <a:bodyPr wrap="square" rtlCol="0">
            <a:spAutoFit/>
          </a:bodyPr>
          <a:lstStyle/>
          <a:p>
            <a:r>
              <a:rPr lang="en-US" b="1" dirty="0"/>
              <a:t>Program</a:t>
            </a:r>
          </a:p>
        </p:txBody>
      </p:sp>
      <p:sp>
        <p:nvSpPr>
          <p:cNvPr id="51" name="Title 50">
            <a:extLst>
              <a:ext uri="{FF2B5EF4-FFF2-40B4-BE49-F238E27FC236}">
                <a16:creationId xmlns:a16="http://schemas.microsoft.com/office/drawing/2014/main" id="{9D2B851F-06BC-4C9D-A220-A21280A30F82}"/>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557259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907B6A55-7448-4C08-A56F-3278C748F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1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6C37-E96D-4F77-B782-9714A294F320}"/>
              </a:ext>
            </a:extLst>
          </p:cNvPr>
          <p:cNvSpPr>
            <a:spLocks noGrp="1"/>
          </p:cNvSpPr>
          <p:nvPr>
            <p:ph type="title"/>
          </p:nvPr>
        </p:nvSpPr>
        <p:spPr/>
        <p:txBody>
          <a:bodyPr/>
          <a:lstStyle/>
          <a:p>
            <a:r>
              <a:rPr lang="en-US" dirty="0"/>
              <a:t>10 best models</a:t>
            </a:r>
          </a:p>
        </p:txBody>
      </p:sp>
      <p:sp>
        <p:nvSpPr>
          <p:cNvPr id="4" name="Rectangle 1">
            <a:extLst>
              <a:ext uri="{FF2B5EF4-FFF2-40B4-BE49-F238E27FC236}">
                <a16:creationId xmlns:a16="http://schemas.microsoft.com/office/drawing/2014/main" id="{4F3AFE2F-341E-4EAE-98ED-1C27308A460B}"/>
              </a:ext>
            </a:extLst>
          </p:cNvPr>
          <p:cNvSpPr>
            <a:spLocks noChangeArrowheads="1"/>
          </p:cNvSpPr>
          <p:nvPr/>
        </p:nvSpPr>
        <p:spPr bwMode="auto">
          <a:xfrm>
            <a:off x="1024128" y="1705320"/>
            <a:ext cx="9720072" cy="13849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(sim1,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size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"grey30"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geom_abline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intercept =</a:t>
            </a:r>
            <a:r>
              <a:rPr kumimoji="0" lang="en-US" altLang="en-US" b="0" i="0" u="none" strike="noStrike" cap="none" normalizeH="0" baseline="0" dirty="0">
                <a:ln>
                  <a:noFill/>
                </a:ln>
                <a:solidFill>
                  <a:srgbClr val="4183C4"/>
                </a:solidFill>
                <a:effectLst/>
                <a:latin typeface="Consolas" panose="020B0609020204030204" pitchFamily="49" charset="0"/>
              </a:rPr>
              <a:t> a1, </a:t>
            </a:r>
            <a:r>
              <a:rPr kumimoji="0" lang="en-US" altLang="en-US" b="0" i="0" u="none" strike="noStrike" cap="none" normalizeH="0" baseline="0" dirty="0">
                <a:ln>
                  <a:noFill/>
                </a:ln>
                <a:solidFill>
                  <a:srgbClr val="902000"/>
                </a:solidFill>
                <a:effectLst/>
                <a:latin typeface="Consolas" panose="020B0609020204030204" pitchFamily="49" charset="0"/>
              </a:rPr>
              <a:t>slope =</a:t>
            </a:r>
            <a:r>
              <a:rPr kumimoji="0" lang="en-US" altLang="en-US" b="0" i="0" u="none" strike="noStrike" cap="none" normalizeH="0" baseline="0" dirty="0">
                <a:ln>
                  <a:noFill/>
                </a:ln>
                <a:solidFill>
                  <a:srgbClr val="4183C4"/>
                </a:solidFill>
                <a:effectLst/>
                <a:latin typeface="Consolas" panose="020B0609020204030204" pitchFamily="49" charset="0"/>
              </a:rPr>
              <a:t> a2,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dist</a:t>
            </a:r>
            <a:r>
              <a:rPr kumimoji="0" lang="en-US" altLang="en-US"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filter</a:t>
            </a:r>
            <a:r>
              <a:rPr kumimoji="0" lang="en-US" altLang="en-US" b="0" i="0" u="none" strike="noStrike" cap="none" normalizeH="0" baseline="0" dirty="0">
                <a:ln>
                  <a:noFill/>
                </a:ln>
                <a:solidFill>
                  <a:srgbClr val="4183C4"/>
                </a:solidFill>
                <a:effectLst/>
                <a:latin typeface="Consolas" panose="020B0609020204030204" pitchFamily="49" charset="0"/>
              </a:rPr>
              <a:t>(grid, </a:t>
            </a:r>
            <a:r>
              <a:rPr kumimoji="0" lang="en-US" altLang="en-US" b="1" i="0" u="none" strike="noStrike" cap="none" normalizeH="0" baseline="0" dirty="0">
                <a:ln>
                  <a:noFill/>
                </a:ln>
                <a:solidFill>
                  <a:srgbClr val="007020"/>
                </a:solidFill>
                <a:effectLst/>
                <a:latin typeface="Consolas" panose="020B0609020204030204" pitchFamily="49" charset="0"/>
              </a:rPr>
              <a:t>rank</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dist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132541EF-F10B-4C9F-A963-982A7FB07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3090315"/>
            <a:ext cx="6038850" cy="3727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68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1B49-D8D1-4410-8887-63FBA80449E1}"/>
              </a:ext>
            </a:extLst>
          </p:cNvPr>
          <p:cNvSpPr>
            <a:spLocks noGrp="1"/>
          </p:cNvSpPr>
          <p:nvPr>
            <p:ph type="title"/>
          </p:nvPr>
        </p:nvSpPr>
        <p:spPr/>
        <p:txBody>
          <a:bodyPr/>
          <a:lstStyle/>
          <a:p>
            <a:r>
              <a:rPr lang="en-US" dirty="0" err="1"/>
              <a:t>Optim</a:t>
            </a:r>
            <a:r>
              <a:rPr lang="en-US" dirty="0"/>
              <a:t>()</a:t>
            </a:r>
          </a:p>
        </p:txBody>
      </p:sp>
      <p:sp>
        <p:nvSpPr>
          <p:cNvPr id="4" name="Rectangle 1">
            <a:extLst>
              <a:ext uri="{FF2B5EF4-FFF2-40B4-BE49-F238E27FC236}">
                <a16:creationId xmlns:a16="http://schemas.microsoft.com/office/drawing/2014/main" id="{9A08AE22-D6F3-43B3-BD77-C15C4CFC0295}"/>
              </a:ext>
            </a:extLst>
          </p:cNvPr>
          <p:cNvSpPr>
            <a:spLocks noGrp="1" noChangeArrowheads="1"/>
          </p:cNvSpPr>
          <p:nvPr>
            <p:ph idx="1"/>
          </p:nvPr>
        </p:nvSpPr>
        <p:spPr bwMode="auto">
          <a:xfrm>
            <a:off x="1024128" y="1754970"/>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best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optim</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c</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measure_distance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sim1)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best</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par</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#&gt; [1] 4.22 2.05</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(sim1,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size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"grey30"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geom_abline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intercept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best</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par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slope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best</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par</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2</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6387" name="Picture 3">
            <a:extLst>
              <a:ext uri="{FF2B5EF4-FFF2-40B4-BE49-F238E27FC236}">
                <a16:creationId xmlns:a16="http://schemas.microsoft.com/office/drawing/2014/main" id="{A96C8192-154B-43D5-9EDB-A4407509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3893327"/>
            <a:ext cx="4933950" cy="304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1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E104-6BFC-48C1-B9D3-541A0696EFC2}"/>
              </a:ext>
            </a:extLst>
          </p:cNvPr>
          <p:cNvSpPr>
            <a:spLocks noGrp="1"/>
          </p:cNvSpPr>
          <p:nvPr>
            <p:ph type="title"/>
          </p:nvPr>
        </p:nvSpPr>
        <p:spPr/>
        <p:txBody>
          <a:bodyPr/>
          <a:lstStyle/>
          <a:p>
            <a:r>
              <a:rPr lang="en-US" dirty="0" err="1"/>
              <a:t>Lm</a:t>
            </a:r>
            <a:r>
              <a:rPr lang="en-US" dirty="0"/>
              <a:t>()</a:t>
            </a:r>
          </a:p>
        </p:txBody>
      </p:sp>
      <p:sp>
        <p:nvSpPr>
          <p:cNvPr id="4" name="Rectangle 1">
            <a:extLst>
              <a:ext uri="{FF2B5EF4-FFF2-40B4-BE49-F238E27FC236}">
                <a16:creationId xmlns:a16="http://schemas.microsoft.com/office/drawing/2014/main" id="{CF328F06-9E27-455F-BD2C-ED1E6D341954}"/>
              </a:ext>
            </a:extLst>
          </p:cNvPr>
          <p:cNvSpPr>
            <a:spLocks noGrp="1" noChangeArrowheads="1"/>
          </p:cNvSpPr>
          <p:nvPr>
            <p:ph idx="1"/>
          </p:nvPr>
        </p:nvSpPr>
        <p:spPr bwMode="auto">
          <a:xfrm>
            <a:off x="890778" y="1883974"/>
            <a:ext cx="985342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sim1_mod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sim1)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coef</a:t>
            </a:r>
            <a:r>
              <a:rPr kumimoji="0" lang="en-US" altLang="en-US" b="0" i="0" u="none" strike="noStrike" cap="none" normalizeH="0" baseline="0" dirty="0">
                <a:ln>
                  <a:noFill/>
                </a:ln>
                <a:solidFill>
                  <a:srgbClr val="4183C4"/>
                </a:solidFill>
                <a:effectLst/>
                <a:latin typeface="Consolas" panose="020B0609020204030204" pitchFamily="49" charset="0"/>
              </a:rPr>
              <a:t>(sim1_mod)</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(Intercept)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4.22 2.05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950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C32C18-4D14-4D11-8317-F61E33CC44A3}"/>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B2680EF-2B7F-4D27-B75B-C20042FA8EA4}"/>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746EEC7-6350-4A46-A739-3F8C1CCF5489}"/>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 simple model</a:t>
            </a:r>
          </a:p>
        </p:txBody>
      </p:sp>
    </p:spTree>
    <p:extLst>
      <p:ext uri="{BB962C8B-B14F-4D97-AF65-F5344CB8AC3E}">
        <p14:creationId xmlns:p14="http://schemas.microsoft.com/office/powerpoint/2010/main" val="3524051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A719-D580-4D4B-9947-5BC1FD27E29A}"/>
              </a:ext>
            </a:extLst>
          </p:cNvPr>
          <p:cNvSpPr>
            <a:spLocks noGrp="1"/>
          </p:cNvSpPr>
          <p:nvPr>
            <p:ph type="title"/>
          </p:nvPr>
        </p:nvSpPr>
        <p:spPr/>
        <p:txBody>
          <a:bodyPr/>
          <a:lstStyle/>
          <a:p>
            <a:r>
              <a:rPr lang="en-US" dirty="0" err="1"/>
              <a:t>Visualising</a:t>
            </a:r>
            <a:r>
              <a:rPr lang="en-US" dirty="0"/>
              <a:t> models</a:t>
            </a:r>
          </a:p>
        </p:txBody>
      </p:sp>
      <p:pic>
        <p:nvPicPr>
          <p:cNvPr id="18434" name="Picture 2" descr="Image result for vizualizing models">
            <a:extLst>
              <a:ext uri="{FF2B5EF4-FFF2-40B4-BE49-F238E27FC236}">
                <a16:creationId xmlns:a16="http://schemas.microsoft.com/office/drawing/2014/main" id="{C0BE6E0A-DFC6-499E-88D4-E367017DB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970" y="1622994"/>
            <a:ext cx="7232059" cy="48656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E3C22E-BE53-4A2B-A87C-3046F9F209E0}"/>
              </a:ext>
            </a:extLst>
          </p:cNvPr>
          <p:cNvSpPr/>
          <p:nvPr/>
        </p:nvSpPr>
        <p:spPr>
          <a:xfrm>
            <a:off x="1485900" y="6488668"/>
            <a:ext cx="9867900" cy="369332"/>
          </a:xfrm>
          <a:prstGeom prst="rect">
            <a:avLst/>
          </a:prstGeom>
        </p:spPr>
        <p:txBody>
          <a:bodyPr wrap="square">
            <a:spAutoFit/>
          </a:bodyPr>
          <a:lstStyle/>
          <a:p>
            <a:r>
              <a:rPr lang="en-US" dirty="0">
                <a:hlinkClick r:id="rId4"/>
              </a:rPr>
              <a:t>https://stats.stackexchange.com/questions/275103/visualizing-a-multilevel-model-hlm-in-ggplot2</a:t>
            </a:r>
            <a:endParaRPr lang="en-US" dirty="0"/>
          </a:p>
        </p:txBody>
      </p:sp>
    </p:spTree>
    <p:extLst>
      <p:ext uri="{BB962C8B-B14F-4D97-AF65-F5344CB8AC3E}">
        <p14:creationId xmlns:p14="http://schemas.microsoft.com/office/powerpoint/2010/main" val="4044942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3B72-9FB0-4993-A10F-AA0DB16C03A3}"/>
              </a:ext>
            </a:extLst>
          </p:cNvPr>
          <p:cNvSpPr>
            <a:spLocks noGrp="1"/>
          </p:cNvSpPr>
          <p:nvPr>
            <p:ph type="title"/>
          </p:nvPr>
        </p:nvSpPr>
        <p:spPr/>
        <p:txBody>
          <a:bodyPr/>
          <a:lstStyle/>
          <a:p>
            <a:r>
              <a:rPr lang="en-US" dirty="0"/>
              <a:t>Predictions</a:t>
            </a:r>
          </a:p>
        </p:txBody>
      </p:sp>
      <p:sp>
        <p:nvSpPr>
          <p:cNvPr id="5" name="Rectangle 4">
            <a:extLst>
              <a:ext uri="{FF2B5EF4-FFF2-40B4-BE49-F238E27FC236}">
                <a16:creationId xmlns:a16="http://schemas.microsoft.com/office/drawing/2014/main" id="{147A9D10-DC2D-4725-9C59-3D3D350F5F2B}"/>
              </a:ext>
            </a:extLst>
          </p:cNvPr>
          <p:cNvSpPr/>
          <p:nvPr/>
        </p:nvSpPr>
        <p:spPr>
          <a:xfrm>
            <a:off x="1024128" y="1779246"/>
            <a:ext cx="9720072" cy="4493538"/>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grid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sim1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err="1">
                <a:solidFill>
                  <a:srgbClr val="007020"/>
                </a:solidFill>
                <a:latin typeface="Consolas" panose="020B0609020204030204" pitchFamily="49" charset="0"/>
              </a:rPr>
              <a:t>data_grid</a:t>
            </a:r>
            <a:r>
              <a:rPr lang="en-US" altLang="en-US" sz="2200" dirty="0">
                <a:solidFill>
                  <a:srgbClr val="4183C4"/>
                </a:solidFill>
                <a:latin typeface="Consolas" panose="020B0609020204030204" pitchFamily="49" charset="0"/>
              </a:rPr>
              <a:t>(x) </a:t>
            </a:r>
          </a:p>
          <a:p>
            <a:r>
              <a:rPr lang="en-US" altLang="en-US" sz="2200" dirty="0">
                <a:solidFill>
                  <a:srgbClr val="4183C4"/>
                </a:solidFill>
                <a:latin typeface="Consolas" panose="020B0609020204030204" pitchFamily="49" charset="0"/>
              </a:rPr>
              <a:t>grid</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10 x 1</a:t>
            </a:r>
          </a:p>
          <a:p>
            <a:r>
              <a:rPr lang="en-US" sz="2200" i="1" dirty="0">
                <a:solidFill>
                  <a:srgbClr val="60A0B0"/>
                </a:solidFill>
                <a:latin typeface="Consolas" panose="020B0609020204030204" pitchFamily="49" charset="0"/>
              </a:rPr>
              <a:t>#&gt;       x</a:t>
            </a:r>
          </a:p>
          <a:p>
            <a:r>
              <a:rPr lang="en-US" sz="2200" i="1" dirty="0">
                <a:solidFill>
                  <a:srgbClr val="60A0B0"/>
                </a:solidFill>
                <a:latin typeface="Consolas" panose="020B0609020204030204" pitchFamily="49" charset="0"/>
              </a:rPr>
              <a:t>#&gt;   &lt;int&gt;</a:t>
            </a:r>
          </a:p>
          <a:p>
            <a:r>
              <a:rPr lang="en-US" sz="2200" i="1" dirty="0">
                <a:solidFill>
                  <a:srgbClr val="60A0B0"/>
                </a:solidFill>
                <a:latin typeface="Consolas" panose="020B0609020204030204" pitchFamily="49" charset="0"/>
              </a:rPr>
              <a:t>#&gt; 1     1</a:t>
            </a:r>
          </a:p>
          <a:p>
            <a:r>
              <a:rPr lang="en-US" sz="2200" i="1" dirty="0">
                <a:solidFill>
                  <a:srgbClr val="60A0B0"/>
                </a:solidFill>
                <a:latin typeface="Consolas" panose="020B0609020204030204" pitchFamily="49" charset="0"/>
              </a:rPr>
              <a:t>#&gt; 2     2</a:t>
            </a:r>
          </a:p>
          <a:p>
            <a:r>
              <a:rPr lang="en-US" sz="2200" i="1" dirty="0">
                <a:solidFill>
                  <a:srgbClr val="60A0B0"/>
                </a:solidFill>
                <a:latin typeface="Consolas" panose="020B0609020204030204" pitchFamily="49" charset="0"/>
              </a:rPr>
              <a:t>#&gt; 3     3</a:t>
            </a:r>
          </a:p>
          <a:p>
            <a:r>
              <a:rPr lang="en-US" sz="2200" i="1" dirty="0">
                <a:solidFill>
                  <a:srgbClr val="60A0B0"/>
                </a:solidFill>
                <a:latin typeface="Consolas" panose="020B0609020204030204" pitchFamily="49" charset="0"/>
              </a:rPr>
              <a:t>#&gt; 4     4</a:t>
            </a:r>
          </a:p>
          <a:p>
            <a:r>
              <a:rPr lang="en-US" sz="2200" i="1" dirty="0">
                <a:solidFill>
                  <a:srgbClr val="60A0B0"/>
                </a:solidFill>
                <a:latin typeface="Consolas" panose="020B0609020204030204" pitchFamily="49" charset="0"/>
              </a:rPr>
              <a:t>#&gt; 5     5</a:t>
            </a:r>
          </a:p>
          <a:p>
            <a:r>
              <a:rPr lang="en-US" sz="2200" i="1" dirty="0">
                <a:solidFill>
                  <a:srgbClr val="60A0B0"/>
                </a:solidFill>
                <a:latin typeface="Consolas" panose="020B0609020204030204" pitchFamily="49" charset="0"/>
              </a:rPr>
              <a:t>#&gt; 6     6</a:t>
            </a:r>
          </a:p>
          <a:p>
            <a:r>
              <a:rPr lang="en-US" sz="2200" i="1" dirty="0">
                <a:solidFill>
                  <a:srgbClr val="60A0B0"/>
                </a:solidFill>
                <a:latin typeface="Consolas" panose="020B0609020204030204" pitchFamily="49" charset="0"/>
              </a:rPr>
              <a:t>#&gt; # … with 4 more rows</a:t>
            </a:r>
          </a:p>
        </p:txBody>
      </p:sp>
    </p:spTree>
    <p:extLst>
      <p:ext uri="{BB962C8B-B14F-4D97-AF65-F5344CB8AC3E}">
        <p14:creationId xmlns:p14="http://schemas.microsoft.com/office/powerpoint/2010/main" val="151888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865F-C1F7-4669-AE05-DCB2C403D7D5}"/>
              </a:ext>
            </a:extLst>
          </p:cNvPr>
          <p:cNvSpPr>
            <a:spLocks noGrp="1"/>
          </p:cNvSpPr>
          <p:nvPr>
            <p:ph type="title"/>
          </p:nvPr>
        </p:nvSpPr>
        <p:spPr/>
        <p:txBody>
          <a:bodyPr/>
          <a:lstStyle/>
          <a:p>
            <a:r>
              <a:rPr lang="en-US" dirty="0" err="1"/>
              <a:t>modelr</a:t>
            </a:r>
            <a:r>
              <a:rPr lang="en-US" dirty="0"/>
              <a:t>::</a:t>
            </a:r>
            <a:r>
              <a:rPr lang="en-US" dirty="0" err="1"/>
              <a:t>add_predictions</a:t>
            </a:r>
            <a:r>
              <a:rPr lang="en-US" dirty="0"/>
              <a:t>()</a:t>
            </a:r>
          </a:p>
        </p:txBody>
      </p:sp>
      <p:sp>
        <p:nvSpPr>
          <p:cNvPr id="5" name="Rectangle 4">
            <a:extLst>
              <a:ext uri="{FF2B5EF4-FFF2-40B4-BE49-F238E27FC236}">
                <a16:creationId xmlns:a16="http://schemas.microsoft.com/office/drawing/2014/main" id="{629D80C3-04F3-4EFA-804F-6511828E6D43}"/>
              </a:ext>
            </a:extLst>
          </p:cNvPr>
          <p:cNvSpPr/>
          <p:nvPr/>
        </p:nvSpPr>
        <p:spPr>
          <a:xfrm>
            <a:off x="1024127" y="2117800"/>
            <a:ext cx="9720071" cy="4493538"/>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grid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grid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add_predictions</a:t>
            </a:r>
            <a:r>
              <a:rPr lang="en-US" altLang="en-US" sz="2200" dirty="0">
                <a:solidFill>
                  <a:srgbClr val="4183C4"/>
                </a:solidFill>
                <a:latin typeface="Consolas" panose="020B0609020204030204" pitchFamily="49" charset="0"/>
              </a:rPr>
              <a:t>(sim1_mod) </a:t>
            </a:r>
          </a:p>
          <a:p>
            <a:r>
              <a:rPr lang="en-US" altLang="en-US" sz="2200" dirty="0">
                <a:solidFill>
                  <a:srgbClr val="4183C4"/>
                </a:solidFill>
                <a:latin typeface="Consolas" panose="020B0609020204030204" pitchFamily="49" charset="0"/>
              </a:rPr>
              <a:t>grid</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10 x 2</a:t>
            </a:r>
          </a:p>
          <a:p>
            <a:r>
              <a:rPr lang="en-US" sz="2200" i="1" dirty="0">
                <a:solidFill>
                  <a:srgbClr val="60A0B0"/>
                </a:solidFill>
                <a:latin typeface="Consolas" panose="020B0609020204030204" pitchFamily="49" charset="0"/>
              </a:rPr>
              <a:t>#&gt;       x  </a:t>
            </a:r>
            <a:r>
              <a:rPr lang="en-US" sz="2200" i="1" dirty="0" err="1">
                <a:solidFill>
                  <a:srgbClr val="60A0B0"/>
                </a:solidFill>
                <a:latin typeface="Consolas" panose="020B0609020204030204" pitchFamily="49" charset="0"/>
              </a:rPr>
              <a:t>pred</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6.27</a:t>
            </a:r>
          </a:p>
          <a:p>
            <a:r>
              <a:rPr lang="en-US" sz="2200" i="1" dirty="0">
                <a:solidFill>
                  <a:srgbClr val="60A0B0"/>
                </a:solidFill>
                <a:latin typeface="Consolas" panose="020B0609020204030204" pitchFamily="49" charset="0"/>
              </a:rPr>
              <a:t>#&gt; 2     2  8.32</a:t>
            </a:r>
          </a:p>
          <a:p>
            <a:r>
              <a:rPr lang="en-US" sz="2200" i="1" dirty="0">
                <a:solidFill>
                  <a:srgbClr val="60A0B0"/>
                </a:solidFill>
                <a:latin typeface="Consolas" panose="020B0609020204030204" pitchFamily="49" charset="0"/>
              </a:rPr>
              <a:t>#&gt; 3     3 10.4 </a:t>
            </a:r>
          </a:p>
          <a:p>
            <a:r>
              <a:rPr lang="en-US" sz="2200" i="1" dirty="0">
                <a:solidFill>
                  <a:srgbClr val="60A0B0"/>
                </a:solidFill>
                <a:latin typeface="Consolas" panose="020B0609020204030204" pitchFamily="49" charset="0"/>
              </a:rPr>
              <a:t>#&gt; 4     4 12.4 </a:t>
            </a:r>
          </a:p>
          <a:p>
            <a:r>
              <a:rPr lang="en-US" sz="2200" i="1" dirty="0">
                <a:solidFill>
                  <a:srgbClr val="60A0B0"/>
                </a:solidFill>
                <a:latin typeface="Consolas" panose="020B0609020204030204" pitchFamily="49" charset="0"/>
              </a:rPr>
              <a:t>#&gt; 5     5 14.5 </a:t>
            </a:r>
          </a:p>
          <a:p>
            <a:r>
              <a:rPr lang="en-US" sz="2200" i="1" dirty="0">
                <a:solidFill>
                  <a:srgbClr val="60A0B0"/>
                </a:solidFill>
                <a:latin typeface="Consolas" panose="020B0609020204030204" pitchFamily="49" charset="0"/>
              </a:rPr>
              <a:t>#&gt; 6     6 16.5 </a:t>
            </a:r>
          </a:p>
          <a:p>
            <a:r>
              <a:rPr lang="en-US" sz="2200" i="1" dirty="0">
                <a:solidFill>
                  <a:srgbClr val="60A0B0"/>
                </a:solidFill>
                <a:latin typeface="Consolas" panose="020B0609020204030204" pitchFamily="49" charset="0"/>
              </a:rPr>
              <a:t>#&gt; # … with 4 more rows</a:t>
            </a:r>
          </a:p>
        </p:txBody>
      </p:sp>
    </p:spTree>
    <p:extLst>
      <p:ext uri="{BB962C8B-B14F-4D97-AF65-F5344CB8AC3E}">
        <p14:creationId xmlns:p14="http://schemas.microsoft.com/office/powerpoint/2010/main" val="930548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10FF-F0F5-45B1-B5D0-D571F64185CE}"/>
              </a:ext>
            </a:extLst>
          </p:cNvPr>
          <p:cNvSpPr>
            <a:spLocks noGrp="1"/>
          </p:cNvSpPr>
          <p:nvPr>
            <p:ph type="title"/>
          </p:nvPr>
        </p:nvSpPr>
        <p:spPr/>
        <p:txBody>
          <a:bodyPr/>
          <a:lstStyle/>
          <a:p>
            <a:r>
              <a:rPr lang="en-US" dirty="0" err="1"/>
              <a:t>geom_abline</a:t>
            </a:r>
            <a:r>
              <a:rPr lang="en-US" dirty="0"/>
              <a:t>()</a:t>
            </a:r>
          </a:p>
        </p:txBody>
      </p:sp>
      <p:sp>
        <p:nvSpPr>
          <p:cNvPr id="5" name="Rectangle 1">
            <a:extLst>
              <a:ext uri="{FF2B5EF4-FFF2-40B4-BE49-F238E27FC236}">
                <a16:creationId xmlns:a16="http://schemas.microsoft.com/office/drawing/2014/main" id="{76C3D238-E5BE-4069-8234-8C68185A7C7D}"/>
              </a:ext>
            </a:extLst>
          </p:cNvPr>
          <p:cNvSpPr>
            <a:spLocks noGrp="1" noChangeArrowheads="1"/>
          </p:cNvSpPr>
          <p:nvPr>
            <p:ph idx="1"/>
          </p:nvPr>
        </p:nvSpPr>
        <p:spPr bwMode="auto">
          <a:xfrm>
            <a:off x="1024128" y="1746278"/>
            <a:ext cx="103409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(sim1,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y =</a:t>
            </a:r>
            <a:r>
              <a:rPr kumimoji="0" lang="en-US" altLang="en-US" b="0" i="0" u="none" strike="noStrike" cap="none" normalizeH="0" baseline="0" dirty="0">
                <a:ln>
                  <a:noFill/>
                </a:ln>
                <a:solidFill>
                  <a:srgbClr val="4183C4"/>
                </a:solidFill>
                <a:effectLst/>
                <a:latin typeface="Consolas" panose="020B0609020204030204" pitchFamily="49" charset="0"/>
              </a:rPr>
              <a:t>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y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grid,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size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2531" name="Picture 3">
            <a:extLst>
              <a:ext uri="{FF2B5EF4-FFF2-40B4-BE49-F238E27FC236}">
                <a16:creationId xmlns:a16="http://schemas.microsoft.com/office/drawing/2014/main" id="{37D8E459-861E-4CBC-9660-4C08AF37B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2722376"/>
            <a:ext cx="6591300" cy="40680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03B1808-DD33-4D16-9F6C-90A8B7C63369}"/>
              </a:ext>
            </a:extLst>
          </p:cNvPr>
          <p:cNvSpPr/>
          <p:nvPr/>
        </p:nvSpPr>
        <p:spPr>
          <a:xfrm>
            <a:off x="7685847" y="6421112"/>
            <a:ext cx="4287905" cy="369332"/>
          </a:xfrm>
          <a:prstGeom prst="rect">
            <a:avLst/>
          </a:prstGeom>
        </p:spPr>
        <p:txBody>
          <a:bodyPr wrap="none">
            <a:spAutoFit/>
          </a:bodyPr>
          <a:lstStyle/>
          <a:p>
            <a:r>
              <a:rPr lang="en-US" dirty="0">
                <a:hlinkClick r:id="rId4"/>
              </a:rPr>
              <a:t>http://vita.had.co.nz/papers/model-vis.html</a:t>
            </a:r>
            <a:r>
              <a:rPr lang="en-US" dirty="0"/>
              <a:t>.</a:t>
            </a:r>
          </a:p>
        </p:txBody>
      </p:sp>
    </p:spTree>
    <p:extLst>
      <p:ext uri="{BB962C8B-B14F-4D97-AF65-F5344CB8AC3E}">
        <p14:creationId xmlns:p14="http://schemas.microsoft.com/office/powerpoint/2010/main" val="215681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4E6-38FE-4670-A986-BAE4D7B73B14}"/>
              </a:ext>
            </a:extLst>
          </p:cNvPr>
          <p:cNvSpPr>
            <a:spLocks noGrp="1"/>
          </p:cNvSpPr>
          <p:nvPr>
            <p:ph type="title"/>
          </p:nvPr>
        </p:nvSpPr>
        <p:spPr/>
        <p:txBody>
          <a:bodyPr/>
          <a:lstStyle/>
          <a:p>
            <a:r>
              <a:rPr lang="en-US" dirty="0"/>
              <a:t>Residuals</a:t>
            </a:r>
          </a:p>
        </p:txBody>
      </p:sp>
      <p:sp>
        <p:nvSpPr>
          <p:cNvPr id="5" name="Rectangle 4">
            <a:extLst>
              <a:ext uri="{FF2B5EF4-FFF2-40B4-BE49-F238E27FC236}">
                <a16:creationId xmlns:a16="http://schemas.microsoft.com/office/drawing/2014/main" id="{6E3C7C4F-50A2-4A23-8998-5E3FFAA392D6}"/>
              </a:ext>
            </a:extLst>
          </p:cNvPr>
          <p:cNvSpPr/>
          <p:nvPr/>
        </p:nvSpPr>
        <p:spPr>
          <a:xfrm>
            <a:off x="1024128" y="1871579"/>
            <a:ext cx="9720072"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sim1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sim1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add_residuals</a:t>
            </a:r>
            <a:r>
              <a:rPr lang="en-US" altLang="en-US" sz="2200" dirty="0">
                <a:solidFill>
                  <a:srgbClr val="4183C4"/>
                </a:solidFill>
                <a:latin typeface="Consolas" panose="020B0609020204030204" pitchFamily="49" charset="0"/>
              </a:rPr>
              <a:t>(sim1_mod)</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sim1</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30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x     y  </a:t>
            </a:r>
            <a:r>
              <a:rPr lang="en-US" sz="2200" i="1" dirty="0" err="1">
                <a:solidFill>
                  <a:srgbClr val="60A0B0"/>
                </a:solidFill>
                <a:latin typeface="Consolas" panose="020B0609020204030204" pitchFamily="49" charset="0"/>
              </a:rPr>
              <a:t>resid</a:t>
            </a:r>
            <a:endParaRPr lang="en-US" sz="2200" i="1" dirty="0">
              <a:solidFill>
                <a:srgbClr val="60A0B0"/>
              </a:solidFill>
              <a:latin typeface="Consolas" panose="020B0609020204030204" pitchFamily="49" charset="0"/>
            </a:endParaRP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4.20 -2.07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1  7.51  1.24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1  2.13 -4.15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2  8.99  0.665</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2 10.2   1.92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2 11.3   2.97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24 more rows</a:t>
            </a:r>
          </a:p>
        </p:txBody>
      </p:sp>
    </p:spTree>
    <p:extLst>
      <p:ext uri="{BB962C8B-B14F-4D97-AF65-F5344CB8AC3E}">
        <p14:creationId xmlns:p14="http://schemas.microsoft.com/office/powerpoint/2010/main" val="204070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79FBD-4316-440F-AC43-3A6A38BBB934}"/>
              </a:ext>
            </a:extLst>
          </p:cNvPr>
          <p:cNvSpPr>
            <a:spLocks noGrp="1"/>
          </p:cNvSpPr>
          <p:nvPr>
            <p:ph type="title"/>
          </p:nvPr>
        </p:nvSpPr>
        <p:spPr/>
        <p:txBody>
          <a:bodyPr/>
          <a:lstStyle/>
          <a:p>
            <a:r>
              <a:rPr lang="en-US" dirty="0"/>
              <a:t>Modeling in R</a:t>
            </a:r>
          </a:p>
        </p:txBody>
      </p:sp>
      <p:sp>
        <p:nvSpPr>
          <p:cNvPr id="6" name="Content Placeholder 5">
            <a:extLst>
              <a:ext uri="{FF2B5EF4-FFF2-40B4-BE49-F238E27FC236}">
                <a16:creationId xmlns:a16="http://schemas.microsoft.com/office/drawing/2014/main" id="{2CBF9942-4AE0-4A74-B67C-7C8DE323D60B}"/>
              </a:ext>
            </a:extLst>
          </p:cNvPr>
          <p:cNvSpPr>
            <a:spLocks noGrp="1"/>
          </p:cNvSpPr>
          <p:nvPr>
            <p:ph idx="1"/>
          </p:nvPr>
        </p:nvSpPr>
        <p:spPr/>
        <p:txBody>
          <a:bodyPr>
            <a:normAutofit/>
          </a:bodyPr>
          <a:lstStyle/>
          <a:p>
            <a:pPr marL="171450" indent="-171450">
              <a:buFont typeface="Arial" panose="020B0604020202020204" pitchFamily="34" charset="0"/>
              <a:buChar char="•"/>
            </a:pPr>
            <a:r>
              <a:rPr lang="en-US" sz="2400" dirty="0"/>
              <a:t>In </a:t>
            </a:r>
            <a:r>
              <a:rPr lang="en-US" sz="2400" dirty="0">
                <a:solidFill>
                  <a:schemeClr val="accent1"/>
                </a:solidFill>
              </a:rPr>
              <a:t>model basics</a:t>
            </a:r>
            <a:r>
              <a:rPr lang="en-US" sz="2400" dirty="0"/>
              <a:t>, you’ll learn how models work mechanistically, focusing on the important family of linear models. </a:t>
            </a:r>
          </a:p>
          <a:p>
            <a:pPr marL="171450" indent="-171450">
              <a:buFont typeface="Arial" panose="020B0604020202020204" pitchFamily="34" charset="0"/>
              <a:buChar char="•"/>
            </a:pPr>
            <a:r>
              <a:rPr lang="en-US" sz="2400" dirty="0"/>
              <a:t>In</a:t>
            </a:r>
            <a:r>
              <a:rPr lang="en-US" sz="2400" dirty="0">
                <a:solidFill>
                  <a:schemeClr val="accent1"/>
                </a:solidFill>
              </a:rPr>
              <a:t> model building</a:t>
            </a:r>
            <a:r>
              <a:rPr lang="en-US" sz="2400" dirty="0"/>
              <a:t>, you’ll learn how to use models to pull out known patterns in real data. </a:t>
            </a:r>
          </a:p>
          <a:p>
            <a:pPr marL="171450" indent="-171450">
              <a:buFont typeface="Arial" panose="020B0604020202020204" pitchFamily="34" charset="0"/>
              <a:buChar char="•"/>
            </a:pPr>
            <a:r>
              <a:rPr lang="en-US" sz="2400" dirty="0"/>
              <a:t>In </a:t>
            </a:r>
            <a:r>
              <a:rPr lang="en-US" sz="2400" dirty="0">
                <a:solidFill>
                  <a:schemeClr val="accent1"/>
                </a:solidFill>
              </a:rPr>
              <a:t>many models</a:t>
            </a:r>
            <a:r>
              <a:rPr lang="en-US" sz="2400" dirty="0"/>
              <a:t>, you’ll learn how to use many simple models to help understand complex datasets. </a:t>
            </a:r>
            <a:endParaRPr lang="en-US" dirty="0"/>
          </a:p>
        </p:txBody>
      </p:sp>
    </p:spTree>
    <p:extLst>
      <p:ext uri="{BB962C8B-B14F-4D97-AF65-F5344CB8AC3E}">
        <p14:creationId xmlns:p14="http://schemas.microsoft.com/office/powerpoint/2010/main" val="3793247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9D80-7AE1-437C-9025-76112087DDA5}"/>
              </a:ext>
            </a:extLst>
          </p:cNvPr>
          <p:cNvSpPr>
            <a:spLocks noGrp="1"/>
          </p:cNvSpPr>
          <p:nvPr>
            <p:ph type="title"/>
          </p:nvPr>
        </p:nvSpPr>
        <p:spPr/>
        <p:txBody>
          <a:bodyPr/>
          <a:lstStyle/>
          <a:p>
            <a:r>
              <a:rPr lang="en-US" dirty="0"/>
              <a:t>Residual frequency</a:t>
            </a:r>
          </a:p>
        </p:txBody>
      </p:sp>
      <p:sp>
        <p:nvSpPr>
          <p:cNvPr id="4" name="Rectangle 1">
            <a:extLst>
              <a:ext uri="{FF2B5EF4-FFF2-40B4-BE49-F238E27FC236}">
                <a16:creationId xmlns:a16="http://schemas.microsoft.com/office/drawing/2014/main" id="{2E858C9D-3758-4DC8-BDF2-A8BC1E3F5250}"/>
              </a:ext>
            </a:extLst>
          </p:cNvPr>
          <p:cNvSpPr>
            <a:spLocks noGrp="1" noChangeArrowheads="1"/>
          </p:cNvSpPr>
          <p:nvPr>
            <p:ph idx="1"/>
          </p:nvPr>
        </p:nvSpPr>
        <p:spPr bwMode="auto">
          <a:xfrm>
            <a:off x="1024128" y="2084832"/>
            <a:ext cx="8786060"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(sim1, </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(resid))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geom_freqpoly</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rgbClr val="902000"/>
                </a:solidFill>
                <a:effectLst/>
                <a:latin typeface="Consolas" panose="020B0609020204030204" pitchFamily="49" charset="0"/>
              </a:rPr>
              <a:t>binwidth =</a:t>
            </a:r>
            <a:r>
              <a:rPr kumimoji="0" lang="en-US" altLang="en-US" b="0" i="0" u="none" strike="noStrike" cap="none" normalizeH="0" baseline="0">
                <a:ln>
                  <a:noFill/>
                </a:ln>
                <a:solidFill>
                  <a:srgbClr val="4183C4"/>
                </a:solidFill>
                <a:effectLst/>
                <a:latin typeface="Consolas" panose="020B0609020204030204" pitchFamily="49" charset="0"/>
              </a:rPr>
              <a:t> </a:t>
            </a:r>
            <a:r>
              <a:rPr kumimoji="0" lang="en-US" altLang="en-US" b="0" i="0" u="none" strike="noStrike" cap="none" normalizeH="0" baseline="0">
                <a:ln>
                  <a:noFill/>
                </a:ln>
                <a:solidFill>
                  <a:srgbClr val="40A070"/>
                </a:solidFill>
                <a:effectLst/>
                <a:latin typeface="Consolas" panose="020B0609020204030204" pitchFamily="49" charset="0"/>
              </a:rPr>
              <a:t>0.5</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24579" name="Picture 3">
            <a:extLst>
              <a:ext uri="{FF2B5EF4-FFF2-40B4-BE49-F238E27FC236}">
                <a16:creationId xmlns:a16="http://schemas.microsoft.com/office/drawing/2014/main" id="{B78F6069-2617-4BAB-A979-D32072618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503289"/>
            <a:ext cx="7086600" cy="43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44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EDF9-6F6C-4C5F-BF3F-05ECC8413695}"/>
              </a:ext>
            </a:extLst>
          </p:cNvPr>
          <p:cNvSpPr>
            <a:spLocks noGrp="1"/>
          </p:cNvSpPr>
          <p:nvPr>
            <p:ph type="title"/>
          </p:nvPr>
        </p:nvSpPr>
        <p:spPr/>
        <p:txBody>
          <a:bodyPr/>
          <a:lstStyle/>
          <a:p>
            <a:r>
              <a:rPr lang="en-US" dirty="0"/>
              <a:t>Residual plot</a:t>
            </a:r>
          </a:p>
        </p:txBody>
      </p:sp>
      <p:sp>
        <p:nvSpPr>
          <p:cNvPr id="4" name="Rectangle 1">
            <a:extLst>
              <a:ext uri="{FF2B5EF4-FFF2-40B4-BE49-F238E27FC236}">
                <a16:creationId xmlns:a16="http://schemas.microsoft.com/office/drawing/2014/main" id="{99EAA9DC-701C-4DE9-960B-695B026FEA54}"/>
              </a:ext>
            </a:extLst>
          </p:cNvPr>
          <p:cNvSpPr>
            <a:spLocks noGrp="1" noChangeArrowheads="1"/>
          </p:cNvSpPr>
          <p:nvPr>
            <p:ph idx="1"/>
          </p:nvPr>
        </p:nvSpPr>
        <p:spPr bwMode="auto">
          <a:xfrm>
            <a:off x="1024128" y="1915555"/>
            <a:ext cx="10262425"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(sim1, </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(x, resid))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geom_ref_line</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rgbClr val="902000"/>
                </a:solidFill>
                <a:effectLst/>
                <a:latin typeface="Consolas" panose="020B0609020204030204" pitchFamily="49" charset="0"/>
              </a:rPr>
              <a:t>h =</a:t>
            </a:r>
            <a:r>
              <a:rPr kumimoji="0" lang="en-US" altLang="en-US" b="0" i="0" u="none" strike="noStrike" cap="none" normalizeH="0" baseline="0">
                <a:ln>
                  <a:noFill/>
                </a:ln>
                <a:solidFill>
                  <a:srgbClr val="4183C4"/>
                </a:solidFill>
                <a:effectLst/>
                <a:latin typeface="Consolas" panose="020B0609020204030204" pitchFamily="49" charset="0"/>
              </a:rPr>
              <a:t> </a:t>
            </a:r>
            <a:r>
              <a:rPr kumimoji="0" lang="en-US" altLang="en-US" b="0" i="0" u="none" strike="noStrike" cap="none" normalizeH="0" baseline="0">
                <a:ln>
                  <a:noFill/>
                </a:ln>
                <a:solidFill>
                  <a:srgbClr val="40A070"/>
                </a:solidFill>
                <a:effectLst/>
                <a:latin typeface="Consolas" panose="020B0609020204030204" pitchFamily="49" charset="0"/>
              </a:rPr>
              <a:t>0</a:t>
            </a:r>
            <a:r>
              <a:rPr kumimoji="0" lang="en-US" altLang="en-US" b="0" i="0" u="none" strike="noStrike" cap="none" normalizeH="0" baseline="0">
                <a:ln>
                  <a:noFill/>
                </a:ln>
                <a:solidFill>
                  <a:srgbClr val="4183C4"/>
                </a:solidFill>
                <a:effectLst/>
                <a:latin typeface="Consolas" panose="020B0609020204030204" pitchFamily="49" charset="0"/>
              </a:rPr>
              <a:t>)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333333"/>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geom_point</a:t>
            </a:r>
            <a:r>
              <a:rPr kumimoji="0" lang="en-US" altLang="en-US" b="0" i="0" u="none" strike="noStrike" cap="none" normalizeH="0" baseline="0">
                <a:ln>
                  <a:noFill/>
                </a:ln>
                <a:solidFill>
                  <a:srgbClr val="4183C4"/>
                </a:solidFill>
                <a:effectLst/>
                <a:latin typeface="Consolas" panose="020B0609020204030204" pitchFamily="49"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25603" name="Picture 3">
            <a:extLst>
              <a:ext uri="{FF2B5EF4-FFF2-40B4-BE49-F238E27FC236}">
                <a16:creationId xmlns:a16="http://schemas.microsoft.com/office/drawing/2014/main" id="{4D782704-4EEB-4AE1-A124-0891D9E00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2254109"/>
            <a:ext cx="7410450" cy="457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1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969BD0-CC75-49B8-971E-15945FED8CF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EAB2809-43C6-4E9F-ADE8-A32CF1155CFE}"/>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1D4FB7D-2AEE-427D-BF87-80236DAA17A9}"/>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Visualizing models</a:t>
            </a:r>
          </a:p>
        </p:txBody>
      </p:sp>
    </p:spTree>
    <p:extLst>
      <p:ext uri="{BB962C8B-B14F-4D97-AF65-F5344CB8AC3E}">
        <p14:creationId xmlns:p14="http://schemas.microsoft.com/office/powerpoint/2010/main" val="199484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D4D5-815B-4EE8-9A03-0AF160B617C7}"/>
              </a:ext>
            </a:extLst>
          </p:cNvPr>
          <p:cNvSpPr>
            <a:spLocks noGrp="1"/>
          </p:cNvSpPr>
          <p:nvPr>
            <p:ph type="title"/>
          </p:nvPr>
        </p:nvSpPr>
        <p:spPr/>
        <p:txBody>
          <a:bodyPr/>
          <a:lstStyle/>
          <a:p>
            <a:r>
              <a:rPr lang="en-US" dirty="0"/>
              <a:t>Formulas and model families</a:t>
            </a:r>
          </a:p>
        </p:txBody>
      </p:sp>
      <p:sp>
        <p:nvSpPr>
          <p:cNvPr id="5" name="Rectangle 4">
            <a:extLst>
              <a:ext uri="{FF2B5EF4-FFF2-40B4-BE49-F238E27FC236}">
                <a16:creationId xmlns:a16="http://schemas.microsoft.com/office/drawing/2014/main" id="{D450CAED-C42F-4844-8363-C6EC41D863D1}"/>
              </a:ext>
            </a:extLst>
          </p:cNvPr>
          <p:cNvSpPr/>
          <p:nvPr/>
        </p:nvSpPr>
        <p:spPr>
          <a:xfrm>
            <a:off x="1024128" y="2084832"/>
            <a:ext cx="9720072" cy="3816429"/>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df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y,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x1,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x2,</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A070"/>
                </a:solidFill>
                <a:latin typeface="Consolas" panose="020B0609020204030204" pitchFamily="49" charset="0"/>
              </a:rPr>
              <a:t>   4</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5</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A070"/>
                </a:solidFill>
                <a:latin typeface="Consolas" panose="020B0609020204030204" pitchFamily="49" charset="0"/>
              </a:rPr>
              <a:t>   5</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6</a:t>
            </a:r>
            <a:r>
              <a:rPr lang="en-US" altLang="en-US" sz="2200" dirty="0">
                <a:solidFill>
                  <a:srgbClr val="333333"/>
                </a:solidFill>
                <a:latin typeface="Consolas" panose="020B0609020204030204" pitchFamily="49" charset="0"/>
              </a:rPr>
              <a:t> </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200"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200" b="1" dirty="0" err="1">
                <a:solidFill>
                  <a:srgbClr val="007020"/>
                </a:solidFill>
                <a:latin typeface="Consolas" panose="020B0609020204030204" pitchFamily="49" charset="0"/>
              </a:rPr>
              <a:t>model_matrix</a:t>
            </a:r>
            <a:r>
              <a:rPr lang="en-US" altLang="en-US" sz="2200" dirty="0">
                <a:solidFill>
                  <a:srgbClr val="4183C4"/>
                </a:solidFill>
                <a:latin typeface="Consolas" panose="020B0609020204030204" pitchFamily="49" charset="0"/>
              </a:rPr>
              <a:t>(df, y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x1)</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2</a:t>
            </a:r>
          </a:p>
          <a:p>
            <a:r>
              <a:rPr lang="en-US" sz="2200" i="1" dirty="0">
                <a:solidFill>
                  <a:srgbClr val="60A0B0"/>
                </a:solidFill>
                <a:latin typeface="Consolas" panose="020B0609020204030204" pitchFamily="49" charset="0"/>
              </a:rPr>
              <a:t>#&gt;   `(Intercept)`    x1</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2</a:t>
            </a:r>
          </a:p>
          <a:p>
            <a:r>
              <a:rPr lang="en-US" sz="2200" i="1" dirty="0">
                <a:solidFill>
                  <a:srgbClr val="60A0B0"/>
                </a:solidFill>
                <a:latin typeface="Consolas" panose="020B0609020204030204" pitchFamily="49" charset="0"/>
              </a:rPr>
              <a:t>#&gt; 2             1     1</a:t>
            </a:r>
          </a:p>
        </p:txBody>
      </p:sp>
    </p:spTree>
    <p:extLst>
      <p:ext uri="{BB962C8B-B14F-4D97-AF65-F5344CB8AC3E}">
        <p14:creationId xmlns:p14="http://schemas.microsoft.com/office/powerpoint/2010/main" val="208170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1DA9-0A6A-4ABE-B7D8-21F9A9926299}"/>
              </a:ext>
            </a:extLst>
          </p:cNvPr>
          <p:cNvSpPr>
            <a:spLocks noGrp="1"/>
          </p:cNvSpPr>
          <p:nvPr>
            <p:ph type="title"/>
          </p:nvPr>
        </p:nvSpPr>
        <p:spPr/>
        <p:txBody>
          <a:bodyPr/>
          <a:lstStyle/>
          <a:p>
            <a:r>
              <a:rPr lang="en-US" dirty="0"/>
              <a:t>No intercept</a:t>
            </a:r>
          </a:p>
        </p:txBody>
      </p:sp>
      <p:sp>
        <p:nvSpPr>
          <p:cNvPr id="4" name="Rectangle 1">
            <a:extLst>
              <a:ext uri="{FF2B5EF4-FFF2-40B4-BE49-F238E27FC236}">
                <a16:creationId xmlns:a16="http://schemas.microsoft.com/office/drawing/2014/main" id="{234D93CB-845D-41C5-BF87-B589FA2AC1D0}"/>
              </a:ext>
            </a:extLst>
          </p:cNvPr>
          <p:cNvSpPr>
            <a:spLocks noGrp="1" noChangeArrowheads="1"/>
          </p:cNvSpPr>
          <p:nvPr>
            <p:ph idx="1"/>
          </p:nvPr>
        </p:nvSpPr>
        <p:spPr bwMode="auto">
          <a:xfrm>
            <a:off x="1024128" y="1812461"/>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model_matrix</a:t>
            </a:r>
            <a:r>
              <a:rPr kumimoji="0" lang="en-US" altLang="en-US" b="0" i="0" u="none" strike="noStrike" cap="none" normalizeH="0" baseline="0" dirty="0">
                <a:ln>
                  <a:noFill/>
                </a:ln>
                <a:solidFill>
                  <a:srgbClr val="4183C4"/>
                </a:solidFill>
                <a:effectLst/>
                <a:latin typeface="Consolas" panose="020B0609020204030204" pitchFamily="49" charset="0"/>
              </a:rPr>
              <a:t>(df,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 </a:t>
            </a:r>
            <a:r>
              <a:rPr kumimoji="0" lang="en-US" altLang="en-US" b="0" i="1" u="none" strike="noStrike" cap="none" normalizeH="0" baseline="0" dirty="0" err="1">
                <a:ln>
                  <a:noFill/>
                </a:ln>
                <a:solidFill>
                  <a:srgbClr val="60A0B0"/>
                </a:solidFill>
                <a:effectLst/>
                <a:latin typeface="Consolas" panose="020B0609020204030204" pitchFamily="49" charset="0"/>
              </a:rPr>
              <a:t>tibble</a:t>
            </a:r>
            <a:r>
              <a:rPr kumimoji="0" lang="en-US" altLang="en-US" b="0" i="1" u="none" strike="noStrike" cap="none" normalizeH="0" baseline="0" dirty="0">
                <a:ln>
                  <a:noFill/>
                </a:ln>
                <a:solidFill>
                  <a:srgbClr val="60A0B0"/>
                </a:solidFill>
                <a:effectLst/>
                <a:latin typeface="Consolas" panose="020B0609020204030204" pitchFamily="49" charset="0"/>
              </a:rPr>
              <a:t>: 2 x 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x1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&lt;</a:t>
            </a:r>
            <a:r>
              <a:rPr kumimoji="0" lang="en-US" altLang="en-US" b="0" i="1" u="none" strike="noStrike" cap="none" normalizeH="0" baseline="0" dirty="0" err="1">
                <a:ln>
                  <a:noFill/>
                </a:ln>
                <a:solidFill>
                  <a:srgbClr val="60A0B0"/>
                </a:solidFill>
                <a:effectLst/>
                <a:latin typeface="Consolas" panose="020B0609020204030204" pitchFamily="49" charset="0"/>
              </a:rPr>
              <a:t>dbl</a:t>
            </a:r>
            <a:r>
              <a:rPr kumimoji="0" lang="en-US" altLang="en-US" b="0" i="1" u="none" strike="noStrike" cap="none" normalizeH="0" baseline="0" dirty="0">
                <a:ln>
                  <a:noFill/>
                </a:ln>
                <a:solidFill>
                  <a:srgbClr val="60A0B0"/>
                </a:solidFill>
                <a:effectLst/>
                <a:latin typeface="Consolas" panose="020B0609020204030204" pitchFamily="49" charset="0"/>
              </a:rPr>
              <a:t>&gt;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2     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886B70A-41D2-44D8-A4F6-335F949C4803}"/>
              </a:ext>
            </a:extLst>
          </p:cNvPr>
          <p:cNvSpPr>
            <a:spLocks noChangeArrowheads="1"/>
          </p:cNvSpPr>
          <p:nvPr/>
        </p:nvSpPr>
        <p:spPr bwMode="auto">
          <a:xfrm>
            <a:off x="1024128" y="4057318"/>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model_matrix</a:t>
            </a:r>
            <a:r>
              <a:rPr kumimoji="0" lang="en-US" altLang="en-US" sz="2200" b="0" i="0" u="none" strike="noStrike" cap="none" normalizeH="0" baseline="0" dirty="0">
                <a:ln>
                  <a:noFill/>
                </a:ln>
                <a:solidFill>
                  <a:srgbClr val="4183C4"/>
                </a:solidFill>
                <a:effectLst/>
                <a:latin typeface="Consolas" panose="020B0609020204030204" pitchFamily="49" charset="0"/>
              </a:rPr>
              <a:t>(df, 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x1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 A </a:t>
            </a:r>
            <a:r>
              <a:rPr kumimoji="0" lang="en-US" altLang="en-US" sz="2200" b="0" i="1" u="none" strike="noStrike" cap="none" normalizeH="0" baseline="0" dirty="0" err="1">
                <a:ln>
                  <a:noFill/>
                </a:ln>
                <a:solidFill>
                  <a:srgbClr val="60A0B0"/>
                </a:solidFill>
                <a:effectLst/>
                <a:latin typeface="Consolas" panose="020B0609020204030204" pitchFamily="49" charset="0"/>
              </a:rPr>
              <a:t>tibble</a:t>
            </a:r>
            <a:r>
              <a:rPr kumimoji="0" lang="en-US" altLang="en-US" sz="2200" b="0" i="1" u="none" strike="noStrike" cap="none" normalizeH="0" baseline="0" dirty="0">
                <a:ln>
                  <a:noFill/>
                </a:ln>
                <a:solidFill>
                  <a:srgbClr val="60A0B0"/>
                </a:solidFill>
                <a:effectLst/>
                <a:latin typeface="Consolas" panose="020B0609020204030204" pitchFamily="49" charset="0"/>
              </a:rPr>
              <a:t>: 2 x 3</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`(Intercept)`    x1    x2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 &lt;</a:t>
            </a:r>
            <a:r>
              <a:rPr kumimoji="0" lang="en-US" altLang="en-US" sz="2200" b="0" i="1" u="none" strike="noStrike" cap="none" normalizeH="0" baseline="0" dirty="0" err="1">
                <a:ln>
                  <a:noFill/>
                </a:ln>
                <a:solidFill>
                  <a:srgbClr val="60A0B0"/>
                </a:solidFill>
                <a:effectLst/>
                <a:latin typeface="Consolas" panose="020B0609020204030204" pitchFamily="49" charset="0"/>
              </a:rPr>
              <a:t>dbl</a:t>
            </a:r>
            <a:r>
              <a:rPr kumimoji="0" lang="en-US" altLang="en-US" sz="2200" b="0" i="1" u="none" strike="noStrike" cap="none" normalizeH="0" baseline="0" dirty="0">
                <a:ln>
                  <a:noFill/>
                </a:ln>
                <a:solidFill>
                  <a:srgbClr val="60A0B0"/>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 	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2 			1 	1 	6</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E4FF9C4-F1D4-4706-91C0-7C911C33D377}"/>
              </a:ext>
            </a:extLst>
          </p:cNvPr>
          <p:cNvSpPr/>
          <p:nvPr/>
        </p:nvSpPr>
        <p:spPr>
          <a:xfrm>
            <a:off x="3728075" y="6302175"/>
            <a:ext cx="8336769" cy="461665"/>
          </a:xfrm>
          <a:prstGeom prst="rect">
            <a:avLst/>
          </a:prstGeom>
        </p:spPr>
        <p:txBody>
          <a:bodyPr wrap="none">
            <a:spAutoFit/>
          </a:bodyPr>
          <a:lstStyle/>
          <a:p>
            <a:r>
              <a:rPr lang="en-US" sz="2400" dirty="0"/>
              <a:t>Wilkinson-Rogers notation: </a:t>
            </a:r>
            <a:r>
              <a:rPr lang="en-US" sz="2400" dirty="0">
                <a:hlinkClick r:id="rId3"/>
              </a:rPr>
              <a:t>https://www.jstor.org/stable/2346786</a:t>
            </a:r>
            <a:endParaRPr lang="en-US" sz="2400" dirty="0"/>
          </a:p>
        </p:txBody>
      </p:sp>
    </p:spTree>
    <p:extLst>
      <p:ext uri="{BB962C8B-B14F-4D97-AF65-F5344CB8AC3E}">
        <p14:creationId xmlns:p14="http://schemas.microsoft.com/office/powerpoint/2010/main" val="6597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889F-297E-4D94-BEA0-B34A3A10CA40}"/>
              </a:ext>
            </a:extLst>
          </p:cNvPr>
          <p:cNvSpPr>
            <a:spLocks noGrp="1"/>
          </p:cNvSpPr>
          <p:nvPr>
            <p:ph type="title"/>
          </p:nvPr>
        </p:nvSpPr>
        <p:spPr/>
        <p:txBody>
          <a:bodyPr/>
          <a:lstStyle/>
          <a:p>
            <a:r>
              <a:rPr lang="en-US" dirty="0"/>
              <a:t>Categorical variables</a:t>
            </a:r>
          </a:p>
        </p:txBody>
      </p:sp>
      <p:sp>
        <p:nvSpPr>
          <p:cNvPr id="5" name="Rectangle 4">
            <a:extLst>
              <a:ext uri="{FF2B5EF4-FFF2-40B4-BE49-F238E27FC236}">
                <a16:creationId xmlns:a16="http://schemas.microsoft.com/office/drawing/2014/main" id="{74D0B1C0-012F-439D-B37B-ED7A29525EC2}"/>
              </a:ext>
            </a:extLst>
          </p:cNvPr>
          <p:cNvSpPr/>
          <p:nvPr/>
        </p:nvSpPr>
        <p:spPr>
          <a:xfrm>
            <a:off x="1024128" y="2084832"/>
            <a:ext cx="9720072" cy="4493538"/>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df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sex,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response,</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"male"</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"female"</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"male"</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b="1" dirty="0" err="1">
                <a:solidFill>
                  <a:srgbClr val="007020"/>
                </a:solidFill>
                <a:latin typeface="Consolas" panose="020B0609020204030204" pitchFamily="49" charset="0"/>
              </a:rPr>
              <a:t>model_matrix</a:t>
            </a:r>
            <a:r>
              <a:rPr lang="en-US" altLang="en-US" sz="2200" dirty="0">
                <a:solidFill>
                  <a:srgbClr val="4183C4"/>
                </a:solidFill>
                <a:latin typeface="Consolas" panose="020B0609020204030204" pitchFamily="49" charset="0"/>
              </a:rPr>
              <a:t>(df, response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sex)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r>
              <a:rPr lang="en-US" sz="2200" i="1" dirty="0">
                <a:solidFill>
                  <a:srgbClr val="60A0B0"/>
                </a:solidFill>
                <a:latin typeface="Consolas" panose="020B0609020204030204" pitchFamily="49" charset="0"/>
              </a:rPr>
              <a:t>#&gt;   `(Intercept)` </a:t>
            </a:r>
            <a:r>
              <a:rPr lang="en-US" sz="2200" i="1" dirty="0" err="1">
                <a:solidFill>
                  <a:srgbClr val="60A0B0"/>
                </a:solidFill>
                <a:latin typeface="Consolas" panose="020B0609020204030204" pitchFamily="49" charset="0"/>
              </a:rPr>
              <a:t>sexmale</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a:t>
            </a:r>
          </a:p>
          <a:p>
            <a:r>
              <a:rPr lang="en-US" sz="2200" i="1" dirty="0">
                <a:solidFill>
                  <a:srgbClr val="60A0B0"/>
                </a:solidFill>
                <a:latin typeface="Consolas" panose="020B0609020204030204" pitchFamily="49" charset="0"/>
              </a:rPr>
              <a:t>#&gt; 2             1       0</a:t>
            </a:r>
          </a:p>
          <a:p>
            <a:r>
              <a:rPr lang="en-US" sz="2200" i="1" dirty="0">
                <a:solidFill>
                  <a:srgbClr val="60A0B0"/>
                </a:solidFill>
                <a:latin typeface="Consolas" panose="020B0609020204030204" pitchFamily="49" charset="0"/>
              </a:rPr>
              <a:t>#&gt; 3             1       1</a:t>
            </a:r>
          </a:p>
        </p:txBody>
      </p:sp>
    </p:spTree>
    <p:extLst>
      <p:ext uri="{BB962C8B-B14F-4D97-AF65-F5344CB8AC3E}">
        <p14:creationId xmlns:p14="http://schemas.microsoft.com/office/powerpoint/2010/main" val="254921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7947-0AD5-4725-A145-9741E50E0CC1}"/>
              </a:ext>
            </a:extLst>
          </p:cNvPr>
          <p:cNvSpPr>
            <a:spLocks noGrp="1"/>
          </p:cNvSpPr>
          <p:nvPr>
            <p:ph type="title"/>
          </p:nvPr>
        </p:nvSpPr>
        <p:spPr/>
        <p:txBody>
          <a:bodyPr/>
          <a:lstStyle/>
          <a:p>
            <a:r>
              <a:rPr lang="en-US" dirty="0"/>
              <a:t>sim2</a:t>
            </a:r>
            <a:r>
              <a:rPr lang="en-US" sz="5400" dirty="0">
                <a:solidFill>
                  <a:schemeClr val="tx1"/>
                </a:solidFill>
              </a:rPr>
              <a:t> dataset from </a:t>
            </a:r>
            <a:r>
              <a:rPr lang="en-US" sz="5400" dirty="0" err="1">
                <a:solidFill>
                  <a:schemeClr val="tx1"/>
                </a:solidFill>
              </a:rPr>
              <a:t>modelr</a:t>
            </a:r>
            <a:endParaRPr lang="en-US" dirty="0"/>
          </a:p>
        </p:txBody>
      </p:sp>
      <p:sp>
        <p:nvSpPr>
          <p:cNvPr id="4" name="Rectangle 1">
            <a:extLst>
              <a:ext uri="{FF2B5EF4-FFF2-40B4-BE49-F238E27FC236}">
                <a16:creationId xmlns:a16="http://schemas.microsoft.com/office/drawing/2014/main" id="{DB0CA1C3-1245-4B92-A022-4C3D091916AA}"/>
              </a:ext>
            </a:extLst>
          </p:cNvPr>
          <p:cNvSpPr>
            <a:spLocks noGrp="1" noChangeArrowheads="1"/>
          </p:cNvSpPr>
          <p:nvPr>
            <p:ph idx="1"/>
          </p:nvPr>
        </p:nvSpPr>
        <p:spPr bwMode="auto">
          <a:xfrm>
            <a:off x="1024128" y="2084832"/>
            <a:ext cx="5676234"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(sim2)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geom_point</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(x, y))</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30723" name="Picture 3">
            <a:extLst>
              <a:ext uri="{FF2B5EF4-FFF2-40B4-BE49-F238E27FC236}">
                <a16:creationId xmlns:a16="http://schemas.microsoft.com/office/drawing/2014/main" id="{6F5B1BAD-2898-4A7B-8B91-B7B59B810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484239"/>
            <a:ext cx="7086600" cy="43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594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786D-77BC-434C-A9AD-C506FF175CB1}"/>
              </a:ext>
            </a:extLst>
          </p:cNvPr>
          <p:cNvSpPr>
            <a:spLocks noGrp="1"/>
          </p:cNvSpPr>
          <p:nvPr>
            <p:ph type="title"/>
          </p:nvPr>
        </p:nvSpPr>
        <p:spPr/>
        <p:txBody>
          <a:bodyPr/>
          <a:lstStyle/>
          <a:p>
            <a:r>
              <a:rPr lang="en-US" dirty="0"/>
              <a:t>Fit a model</a:t>
            </a:r>
          </a:p>
        </p:txBody>
      </p:sp>
      <p:sp>
        <p:nvSpPr>
          <p:cNvPr id="6" name="Rectangle 5">
            <a:extLst>
              <a:ext uri="{FF2B5EF4-FFF2-40B4-BE49-F238E27FC236}">
                <a16:creationId xmlns:a16="http://schemas.microsoft.com/office/drawing/2014/main" id="{5638E8BB-1E43-481C-8F85-57F8AA42B519}"/>
              </a:ext>
            </a:extLst>
          </p:cNvPr>
          <p:cNvSpPr/>
          <p:nvPr/>
        </p:nvSpPr>
        <p:spPr>
          <a:xfrm>
            <a:off x="1024127" y="2084832"/>
            <a:ext cx="9720071" cy="4493538"/>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mod2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lm</a:t>
            </a:r>
            <a:r>
              <a:rPr lang="en-US" altLang="en-US" sz="2200" dirty="0">
                <a:solidFill>
                  <a:srgbClr val="4183C4"/>
                </a:solidFill>
                <a:latin typeface="Consolas" panose="020B0609020204030204" pitchFamily="49" charset="0"/>
              </a:rPr>
              <a:t>(y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x, </a:t>
            </a:r>
            <a:r>
              <a:rPr lang="en-US" altLang="en-US" sz="2200" dirty="0">
                <a:solidFill>
                  <a:srgbClr val="902000"/>
                </a:solidFill>
                <a:latin typeface="Consolas" panose="020B0609020204030204" pitchFamily="49" charset="0"/>
              </a:rPr>
              <a:t>data =</a:t>
            </a:r>
            <a:r>
              <a:rPr lang="en-US" altLang="en-US" sz="2200" dirty="0">
                <a:solidFill>
                  <a:srgbClr val="4183C4"/>
                </a:solidFill>
                <a:latin typeface="Consolas" panose="020B0609020204030204" pitchFamily="49" charset="0"/>
              </a:rPr>
              <a:t> sim2)</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200"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grid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sim2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data_grid</a:t>
            </a:r>
            <a:r>
              <a:rPr lang="en-US" altLang="en-US" sz="2200" dirty="0">
                <a:solidFill>
                  <a:srgbClr val="4183C4"/>
                </a:solidFill>
                <a:latin typeface="Consolas" panose="020B0609020204030204" pitchFamily="49" charset="0"/>
              </a:rPr>
              <a:t>(x)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add_predictions</a:t>
            </a:r>
            <a:r>
              <a:rPr lang="en-US" altLang="en-US" sz="2200" dirty="0">
                <a:solidFill>
                  <a:srgbClr val="4183C4"/>
                </a:solidFill>
                <a:latin typeface="Consolas" panose="020B0609020204030204" pitchFamily="49" charset="0"/>
              </a:rPr>
              <a:t>(mod2)</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grid</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4 x 2</a:t>
            </a:r>
          </a:p>
          <a:p>
            <a:r>
              <a:rPr lang="en-US" sz="2200" i="1" dirty="0">
                <a:solidFill>
                  <a:srgbClr val="60A0B0"/>
                </a:solidFill>
                <a:latin typeface="Consolas" panose="020B0609020204030204" pitchFamily="49" charset="0"/>
              </a:rPr>
              <a:t>#&gt;   x      </a:t>
            </a:r>
            <a:r>
              <a:rPr lang="en-US" sz="2200" i="1" dirty="0" err="1">
                <a:solidFill>
                  <a:srgbClr val="60A0B0"/>
                </a:solidFill>
                <a:latin typeface="Consolas" panose="020B0609020204030204" pitchFamily="49" charset="0"/>
              </a:rPr>
              <a:t>pred</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a      1.15</a:t>
            </a:r>
          </a:p>
          <a:p>
            <a:r>
              <a:rPr lang="en-US" sz="2200" i="1" dirty="0">
                <a:solidFill>
                  <a:srgbClr val="60A0B0"/>
                </a:solidFill>
                <a:latin typeface="Consolas" panose="020B0609020204030204" pitchFamily="49" charset="0"/>
              </a:rPr>
              <a:t>#&gt; 2 b      8.12</a:t>
            </a:r>
          </a:p>
          <a:p>
            <a:r>
              <a:rPr lang="en-US" sz="2200" i="1" dirty="0">
                <a:solidFill>
                  <a:srgbClr val="60A0B0"/>
                </a:solidFill>
                <a:latin typeface="Consolas" panose="020B0609020204030204" pitchFamily="49" charset="0"/>
              </a:rPr>
              <a:t>#&gt; 3 c      6.13</a:t>
            </a:r>
          </a:p>
          <a:p>
            <a:r>
              <a:rPr lang="en-US" sz="2200" i="1" dirty="0">
                <a:solidFill>
                  <a:srgbClr val="60A0B0"/>
                </a:solidFill>
                <a:latin typeface="Consolas" panose="020B0609020204030204" pitchFamily="49" charset="0"/>
              </a:rPr>
              <a:t>#&gt; 4 d      1.91</a:t>
            </a:r>
          </a:p>
        </p:txBody>
      </p:sp>
    </p:spTree>
    <p:extLst>
      <p:ext uri="{BB962C8B-B14F-4D97-AF65-F5344CB8AC3E}">
        <p14:creationId xmlns:p14="http://schemas.microsoft.com/office/powerpoint/2010/main" val="488637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2025-3D9E-447B-80EF-15448BB2A130}"/>
              </a:ext>
            </a:extLst>
          </p:cNvPr>
          <p:cNvSpPr>
            <a:spLocks noGrp="1"/>
          </p:cNvSpPr>
          <p:nvPr>
            <p:ph type="title"/>
          </p:nvPr>
        </p:nvSpPr>
        <p:spPr/>
        <p:txBody>
          <a:bodyPr/>
          <a:lstStyle/>
          <a:p>
            <a:r>
              <a:rPr lang="en-US" dirty="0"/>
              <a:t>Predict mean value for each category</a:t>
            </a:r>
          </a:p>
        </p:txBody>
      </p:sp>
      <p:sp>
        <p:nvSpPr>
          <p:cNvPr id="4" name="Rectangle 1">
            <a:extLst>
              <a:ext uri="{FF2B5EF4-FFF2-40B4-BE49-F238E27FC236}">
                <a16:creationId xmlns:a16="http://schemas.microsoft.com/office/drawing/2014/main" id="{1BDEC0EC-1910-47CD-9B08-4BB781589B5E}"/>
              </a:ext>
            </a:extLst>
          </p:cNvPr>
          <p:cNvSpPr>
            <a:spLocks noGrp="1" noChangeArrowheads="1"/>
          </p:cNvSpPr>
          <p:nvPr>
            <p:ph idx="1"/>
          </p:nvPr>
        </p:nvSpPr>
        <p:spPr bwMode="auto">
          <a:xfrm>
            <a:off x="1024128" y="1623167"/>
            <a:ext cx="9720072"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(sim2,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y))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grid,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pred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"red"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size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4</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2771" name="Picture 3">
            <a:extLst>
              <a:ext uri="{FF2B5EF4-FFF2-40B4-BE49-F238E27FC236}">
                <a16:creationId xmlns:a16="http://schemas.microsoft.com/office/drawing/2014/main" id="{DFAF7313-D1E4-4ED5-BD70-7FC1C7989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61" y="2546497"/>
            <a:ext cx="6922477" cy="427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5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E887-2C82-40FC-A16A-2239779EFB94}"/>
              </a:ext>
            </a:extLst>
          </p:cNvPr>
          <p:cNvSpPr>
            <a:spLocks noGrp="1"/>
          </p:cNvSpPr>
          <p:nvPr>
            <p:ph type="title"/>
          </p:nvPr>
        </p:nvSpPr>
        <p:spPr/>
        <p:txBody>
          <a:bodyPr/>
          <a:lstStyle/>
          <a:p>
            <a:r>
              <a:rPr lang="en-US" dirty="0"/>
              <a:t>Predictions on unobserved levels</a:t>
            </a:r>
          </a:p>
        </p:txBody>
      </p:sp>
      <p:sp>
        <p:nvSpPr>
          <p:cNvPr id="4" name="Rectangle 1">
            <a:extLst>
              <a:ext uri="{FF2B5EF4-FFF2-40B4-BE49-F238E27FC236}">
                <a16:creationId xmlns:a16="http://schemas.microsoft.com/office/drawing/2014/main" id="{3F74D29F-0E0E-42EC-A2CF-835A227788E6}"/>
              </a:ext>
            </a:extLst>
          </p:cNvPr>
          <p:cNvSpPr>
            <a:spLocks noGrp="1" noChangeArrowheads="1"/>
          </p:cNvSpPr>
          <p:nvPr>
            <p:ph idx="1"/>
          </p:nvPr>
        </p:nvSpPr>
        <p:spPr bwMode="auto">
          <a:xfrm>
            <a:off x="1024128" y="2084832"/>
            <a:ext cx="8495916"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add_predictions</a:t>
            </a:r>
            <a:r>
              <a:rPr kumimoji="0" lang="en-US" altLang="en-US" sz="2400" b="0" i="0" u="none" strike="noStrike" cap="none" normalizeH="0" baseline="0" dirty="0">
                <a:ln>
                  <a:noFill/>
                </a:ln>
                <a:solidFill>
                  <a:srgbClr val="4183C4"/>
                </a:solidFill>
                <a:effectLst/>
                <a:latin typeface="Consolas" panose="020B0609020204030204" pitchFamily="49" charset="0"/>
              </a:rPr>
              <a:t>(mod2)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Error in </a:t>
            </a:r>
            <a:r>
              <a:rPr kumimoji="0" lang="en-US" altLang="en-US" sz="2400" b="0" i="1" u="none" strike="noStrike" cap="none" normalizeH="0" baseline="0" dirty="0" err="1">
                <a:ln>
                  <a:noFill/>
                </a:ln>
                <a:solidFill>
                  <a:srgbClr val="60A0B0"/>
                </a:solidFill>
                <a:effectLst/>
                <a:latin typeface="Consolas" panose="020B0609020204030204" pitchFamily="49" charset="0"/>
              </a:rPr>
              <a:t>model.frame.default</a:t>
            </a:r>
            <a:r>
              <a:rPr kumimoji="0" lang="en-US" altLang="en-US" sz="2400" b="0" i="1" u="none" strike="noStrike" cap="none" normalizeH="0" baseline="0" dirty="0">
                <a:ln>
                  <a:noFill/>
                </a:ln>
                <a:solidFill>
                  <a:srgbClr val="60A0B0"/>
                </a:solidFill>
                <a:effectLst/>
                <a:latin typeface="Consolas" panose="020B0609020204030204" pitchFamily="49" charset="0"/>
              </a:rPr>
              <a:t>(Terms, </a:t>
            </a:r>
            <a:r>
              <a:rPr kumimoji="0" lang="en-US" altLang="en-US" sz="2400" b="0" i="1" u="none" strike="noStrike" cap="none" normalizeH="0" baseline="0" dirty="0" err="1">
                <a:ln>
                  <a:noFill/>
                </a:ln>
                <a:solidFill>
                  <a:srgbClr val="60A0B0"/>
                </a:solidFill>
                <a:effectLst/>
                <a:latin typeface="Consolas" panose="020B0609020204030204" pitchFamily="49" charset="0"/>
              </a:rPr>
              <a:t>newdata</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60A0B0"/>
                </a:solidFill>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na.action</a:t>
            </a:r>
            <a:r>
              <a:rPr kumimoji="0" lang="en-US" altLang="en-US" sz="2400" b="0" i="1" u="none" strike="noStrike" cap="none" normalizeH="0" baseline="0" dirty="0">
                <a:ln>
                  <a:noFill/>
                </a:ln>
                <a:solidFill>
                  <a:srgbClr val="60A0B0"/>
                </a:solidFill>
                <a:effectLst/>
                <a:latin typeface="Consolas" panose="020B0609020204030204" pitchFamily="49" charset="0"/>
              </a:rPr>
              <a:t> = </a:t>
            </a:r>
            <a:r>
              <a:rPr kumimoji="0" lang="en-US" altLang="en-US" sz="2400" b="0" i="1" u="none" strike="noStrike" cap="none" normalizeH="0" baseline="0" dirty="0" err="1">
                <a:ln>
                  <a:noFill/>
                </a:ln>
                <a:solidFill>
                  <a:srgbClr val="60A0B0"/>
                </a:solidFill>
                <a:effectLst/>
                <a:latin typeface="Consolas" panose="020B0609020204030204" pitchFamily="49" charset="0"/>
              </a:rPr>
              <a:t>na.action</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xlev</a:t>
            </a:r>
            <a:r>
              <a:rPr kumimoji="0" lang="en-US" altLang="en-US" sz="2400" b="0" i="1" u="none" strike="noStrike" cap="none" normalizeH="0" baseline="0" dirty="0">
                <a:ln>
                  <a:noFill/>
                </a:ln>
                <a:solidFill>
                  <a:srgbClr val="60A0B0"/>
                </a:solidFill>
                <a:effectLst/>
                <a:latin typeface="Consolas" panose="020B0609020204030204" pitchFamily="49" charset="0"/>
              </a:rPr>
              <a:t> = </a:t>
            </a:r>
            <a:r>
              <a:rPr kumimoji="0" lang="en-US" altLang="en-US" sz="2400" b="0" i="1" u="none" strike="noStrike" cap="none" normalizeH="0" baseline="0" dirty="0" err="1">
                <a:ln>
                  <a:noFill/>
                </a:ln>
                <a:solidFill>
                  <a:srgbClr val="60A0B0"/>
                </a:solidFill>
                <a:effectLst/>
                <a:latin typeface="Consolas" panose="020B0609020204030204" pitchFamily="49" charset="0"/>
              </a:rPr>
              <a:t>object$xlevels</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60A0B0"/>
                </a:solidFill>
                <a:latin typeface="Consolas" panose="020B0609020204030204" pitchFamily="49" charset="0"/>
              </a:rPr>
              <a:t>#&gt; </a:t>
            </a:r>
            <a:r>
              <a:rPr kumimoji="0" lang="en-US" altLang="en-US" sz="2400" b="0" i="1" u="none" strike="noStrike" cap="none" normalizeH="0" baseline="0" dirty="0">
                <a:ln>
                  <a:noFill/>
                </a:ln>
                <a:solidFill>
                  <a:srgbClr val="60A0B0"/>
                </a:solidFill>
                <a:effectLst/>
                <a:latin typeface="Consolas" panose="020B0609020204030204" pitchFamily="49" charset="0"/>
              </a:rPr>
              <a:t>factor x has new level 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1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89C1-3F6E-4648-A5C5-84FDA95EB09D}"/>
              </a:ext>
            </a:extLst>
          </p:cNvPr>
          <p:cNvSpPr>
            <a:spLocks noGrp="1"/>
          </p:cNvSpPr>
          <p:nvPr>
            <p:ph type="title"/>
          </p:nvPr>
        </p:nvSpPr>
        <p:spPr/>
        <p:txBody>
          <a:bodyPr>
            <a:normAutofit/>
          </a:bodyPr>
          <a:lstStyle/>
          <a:p>
            <a:r>
              <a:rPr lang="en-US" dirty="0"/>
              <a:t>Hypothesis generation vs. hypothesis confirmation</a:t>
            </a:r>
          </a:p>
        </p:txBody>
      </p:sp>
      <p:sp>
        <p:nvSpPr>
          <p:cNvPr id="3" name="Content Placeholder 2">
            <a:extLst>
              <a:ext uri="{FF2B5EF4-FFF2-40B4-BE49-F238E27FC236}">
                <a16:creationId xmlns:a16="http://schemas.microsoft.com/office/drawing/2014/main" id="{8CB83421-DD61-406D-B3C2-7AEFDD1F2F15}"/>
              </a:ext>
            </a:extLst>
          </p:cNvPr>
          <p:cNvSpPr>
            <a:spLocks noGrp="1"/>
          </p:cNvSpPr>
          <p:nvPr>
            <p:ph idx="1"/>
          </p:nvPr>
        </p:nvSpPr>
        <p:spPr/>
        <p:txBody>
          <a:bodyPr>
            <a:normAutofit/>
          </a:bodyPr>
          <a:lstStyle/>
          <a:p>
            <a:pPr marL="457200" indent="-457200">
              <a:buFont typeface="+mj-lt"/>
              <a:buAutoNum type="arabicPeriod"/>
            </a:pPr>
            <a:r>
              <a:rPr lang="en-US" sz="2800" dirty="0"/>
              <a:t>Each observation can either be used for exploration or confirmation, not both.</a:t>
            </a:r>
          </a:p>
          <a:p>
            <a:pPr marL="457200" indent="-457200">
              <a:buFont typeface="+mj-lt"/>
              <a:buAutoNum type="arabicPeriod"/>
            </a:pPr>
            <a:r>
              <a:rPr lang="en-US" sz="2800" dirty="0"/>
              <a:t>You can use an observation as many times as you like for exploration, but you can only use it once for confirmation. </a:t>
            </a:r>
          </a:p>
          <a:p>
            <a:pPr marL="457200" indent="-457200">
              <a:buFont typeface="+mj-lt"/>
              <a:buAutoNum type="arabicPeriod"/>
            </a:pPr>
            <a:endParaRPr lang="en-US" sz="2400" dirty="0"/>
          </a:p>
        </p:txBody>
      </p:sp>
    </p:spTree>
    <p:extLst>
      <p:ext uri="{BB962C8B-B14F-4D97-AF65-F5344CB8AC3E}">
        <p14:creationId xmlns:p14="http://schemas.microsoft.com/office/powerpoint/2010/main" val="2977901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1E34-BE94-43F2-9BAA-64787F303524}"/>
              </a:ext>
            </a:extLst>
          </p:cNvPr>
          <p:cNvSpPr>
            <a:spLocks noGrp="1"/>
          </p:cNvSpPr>
          <p:nvPr>
            <p:ph type="title"/>
          </p:nvPr>
        </p:nvSpPr>
        <p:spPr/>
        <p:txBody>
          <a:bodyPr>
            <a:normAutofit/>
          </a:bodyPr>
          <a:lstStyle/>
          <a:p>
            <a:r>
              <a:rPr lang="en-US" dirty="0"/>
              <a:t>Interactions (continuous and categorical)</a:t>
            </a:r>
          </a:p>
        </p:txBody>
      </p:sp>
      <p:sp>
        <p:nvSpPr>
          <p:cNvPr id="4" name="Rectangle 1">
            <a:extLst>
              <a:ext uri="{FF2B5EF4-FFF2-40B4-BE49-F238E27FC236}">
                <a16:creationId xmlns:a16="http://schemas.microsoft.com/office/drawing/2014/main" id="{58FCBB0A-F1DD-414C-A46B-EBAE08827205}"/>
              </a:ext>
            </a:extLst>
          </p:cNvPr>
          <p:cNvSpPr>
            <a:spLocks noGrp="1" noChangeArrowheads="1"/>
          </p:cNvSpPr>
          <p:nvPr>
            <p:ph idx="1"/>
          </p:nvPr>
        </p:nvSpPr>
        <p:spPr bwMode="auto">
          <a:xfrm>
            <a:off x="1024128" y="1915555"/>
            <a:ext cx="8630568"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(sim3, </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(x1, y))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geom_point</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rgbClr val="902000"/>
                </a:solidFill>
                <a:effectLst/>
                <a:latin typeface="Consolas" panose="020B0609020204030204" pitchFamily="49" charset="0"/>
              </a:rPr>
              <a:t>colour =</a:t>
            </a:r>
            <a:r>
              <a:rPr kumimoji="0" lang="en-US" altLang="en-US" b="0" i="0" u="none" strike="noStrike" cap="none" normalizeH="0" baseline="0">
                <a:ln>
                  <a:noFill/>
                </a:ln>
                <a:solidFill>
                  <a:srgbClr val="4183C4"/>
                </a:solidFill>
                <a:effectLst/>
                <a:latin typeface="Consolas" panose="020B0609020204030204" pitchFamily="49" charset="0"/>
              </a:rPr>
              <a:t> x2))</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34819" name="Picture 3">
            <a:extLst>
              <a:ext uri="{FF2B5EF4-FFF2-40B4-BE49-F238E27FC236}">
                <a16:creationId xmlns:a16="http://schemas.microsoft.com/office/drawing/2014/main" id="{5319F9DB-5A5F-4039-94C4-85B55ED37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369" y="2254109"/>
            <a:ext cx="7397262" cy="456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61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EA67-3E05-423C-A790-1E2706180DE0}"/>
              </a:ext>
            </a:extLst>
          </p:cNvPr>
          <p:cNvSpPr>
            <a:spLocks noGrp="1"/>
          </p:cNvSpPr>
          <p:nvPr>
            <p:ph type="title"/>
          </p:nvPr>
        </p:nvSpPr>
        <p:spPr/>
        <p:txBody>
          <a:bodyPr/>
          <a:lstStyle/>
          <a:p>
            <a:r>
              <a:rPr lang="en-US" dirty="0"/>
              <a:t>Fit models</a:t>
            </a:r>
          </a:p>
        </p:txBody>
      </p:sp>
      <p:sp>
        <p:nvSpPr>
          <p:cNvPr id="4" name="Rectangle 1">
            <a:extLst>
              <a:ext uri="{FF2B5EF4-FFF2-40B4-BE49-F238E27FC236}">
                <a16:creationId xmlns:a16="http://schemas.microsoft.com/office/drawing/2014/main" id="{F3A9C60A-49D7-46BF-A370-B65E879B4685}"/>
              </a:ext>
            </a:extLst>
          </p:cNvPr>
          <p:cNvSpPr>
            <a:spLocks noGrp="1" noChangeArrowheads="1"/>
          </p:cNvSpPr>
          <p:nvPr>
            <p:ph idx="1"/>
          </p:nvPr>
        </p:nvSpPr>
        <p:spPr bwMode="auto">
          <a:xfrm>
            <a:off x="1024127" y="1915555"/>
            <a:ext cx="9720071"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mod1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sim3)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mod2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lm</a:t>
            </a:r>
            <a:r>
              <a:rPr kumimoji="0" lang="en-US" altLang="en-US" b="0" i="0" u="none" strike="noStrike" cap="none" normalizeH="0" baseline="0" dirty="0">
                <a:ln>
                  <a:noFill/>
                </a:ln>
                <a:solidFill>
                  <a:srgbClr val="4183C4"/>
                </a:solidFill>
                <a:effectLst/>
                <a:latin typeface="Consolas" panose="020B0609020204030204" pitchFamily="49" charset="0"/>
              </a:rPr>
              <a:t>(y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data =</a:t>
            </a:r>
            <a:r>
              <a:rPr kumimoji="0" lang="en-US" altLang="en-US" b="0" i="0" u="none" strike="noStrike" cap="none" normalizeH="0" baseline="0" dirty="0">
                <a:ln>
                  <a:noFill/>
                </a:ln>
                <a:solidFill>
                  <a:srgbClr val="4183C4"/>
                </a:solidFill>
                <a:effectLst/>
                <a:latin typeface="Consolas" panose="020B0609020204030204" pitchFamily="49" charset="0"/>
              </a:rPr>
              <a:t> sim3)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BB3D8617-A861-4B99-9B34-05FC1381A660}"/>
              </a:ext>
            </a:extLst>
          </p:cNvPr>
          <p:cNvGrpSpPr/>
          <p:nvPr/>
        </p:nvGrpSpPr>
        <p:grpSpPr>
          <a:xfrm>
            <a:off x="3045449" y="2215661"/>
            <a:ext cx="1663917" cy="1766664"/>
            <a:chOff x="3045449" y="2215661"/>
            <a:chExt cx="1663917" cy="1766664"/>
          </a:xfrm>
        </p:grpSpPr>
        <p:sp>
          <p:nvSpPr>
            <p:cNvPr id="5" name="Rectangle 4">
              <a:extLst>
                <a:ext uri="{FF2B5EF4-FFF2-40B4-BE49-F238E27FC236}">
                  <a16:creationId xmlns:a16="http://schemas.microsoft.com/office/drawing/2014/main" id="{7EBA5858-C978-455B-A810-15062305B508}"/>
                </a:ext>
              </a:extLst>
            </p:cNvPr>
            <p:cNvSpPr/>
            <p:nvPr/>
          </p:nvSpPr>
          <p:spPr>
            <a:xfrm>
              <a:off x="3675185" y="2215661"/>
              <a:ext cx="404446" cy="34183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9F4EC6-7933-4883-A770-B3F95AC9791B}"/>
                </a:ext>
              </a:extLst>
            </p:cNvPr>
            <p:cNvSpPr/>
            <p:nvPr/>
          </p:nvSpPr>
          <p:spPr>
            <a:xfrm>
              <a:off x="3045449" y="3459105"/>
              <a:ext cx="1663917" cy="523220"/>
            </a:xfrm>
            <a:prstGeom prst="rect">
              <a:avLst/>
            </a:prstGeom>
          </p:spPr>
          <p:txBody>
            <a:bodyPr wrap="none">
              <a:spAutoFit/>
            </a:bodyPr>
            <a:lstStyle/>
            <a:p>
              <a:r>
                <a:rPr lang="en-US" sz="2800" dirty="0">
                  <a:solidFill>
                    <a:schemeClr val="accent1"/>
                  </a:solidFill>
                </a:rPr>
                <a:t>interaction</a:t>
              </a:r>
            </a:p>
          </p:txBody>
        </p:sp>
        <p:cxnSp>
          <p:nvCxnSpPr>
            <p:cNvPr id="8" name="Straight Arrow Connector 7">
              <a:extLst>
                <a:ext uri="{FF2B5EF4-FFF2-40B4-BE49-F238E27FC236}">
                  <a16:creationId xmlns:a16="http://schemas.microsoft.com/office/drawing/2014/main" id="{4F879F8B-EF49-488C-88C9-8AD022FCA2E5}"/>
                </a:ext>
              </a:extLst>
            </p:cNvPr>
            <p:cNvCxnSpPr>
              <a:stCxn id="6" idx="0"/>
              <a:endCxn id="5" idx="2"/>
            </p:cNvCxnSpPr>
            <p:nvPr/>
          </p:nvCxnSpPr>
          <p:spPr>
            <a:xfrm flipV="1">
              <a:off x="3877408" y="2557493"/>
              <a:ext cx="0" cy="9016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0A676659-93C7-4B06-A69D-BE4691443C9F}"/>
              </a:ext>
            </a:extLst>
          </p:cNvPr>
          <p:cNvSpPr/>
          <p:nvPr/>
        </p:nvSpPr>
        <p:spPr>
          <a:xfrm>
            <a:off x="538993" y="4094714"/>
            <a:ext cx="8340745" cy="461665"/>
          </a:xfrm>
          <a:prstGeom prst="rect">
            <a:avLst/>
          </a:prstGeom>
        </p:spPr>
        <p:txBody>
          <a:bodyPr wrap="none">
            <a:spAutoFit/>
          </a:bodyPr>
          <a:lstStyle/>
          <a:p>
            <a:r>
              <a:rPr lang="en-US" sz="2400" dirty="0">
                <a:latin typeface="Consolas" panose="020B0609020204030204" pitchFamily="49" charset="0"/>
              </a:rPr>
              <a:t>y = a_0 + a_1 * x1 + a_2 * x2 + a_12 * x1 * x2. </a:t>
            </a:r>
          </a:p>
        </p:txBody>
      </p:sp>
      <p:grpSp>
        <p:nvGrpSpPr>
          <p:cNvPr id="11" name="Group 10">
            <a:extLst>
              <a:ext uri="{FF2B5EF4-FFF2-40B4-BE49-F238E27FC236}">
                <a16:creationId xmlns:a16="http://schemas.microsoft.com/office/drawing/2014/main" id="{D952DD18-4E7D-4C2C-935E-7A9A78967C75}"/>
              </a:ext>
            </a:extLst>
          </p:cNvPr>
          <p:cNvGrpSpPr/>
          <p:nvPr/>
        </p:nvGrpSpPr>
        <p:grpSpPr>
          <a:xfrm>
            <a:off x="5926015" y="4137425"/>
            <a:ext cx="2497015" cy="1749056"/>
            <a:chOff x="2661138" y="2215661"/>
            <a:chExt cx="2497015" cy="1749056"/>
          </a:xfrm>
        </p:grpSpPr>
        <p:sp>
          <p:nvSpPr>
            <p:cNvPr id="12" name="Rectangle 11">
              <a:extLst>
                <a:ext uri="{FF2B5EF4-FFF2-40B4-BE49-F238E27FC236}">
                  <a16:creationId xmlns:a16="http://schemas.microsoft.com/office/drawing/2014/main" id="{32EB884B-6169-4F76-9353-3AED3207AECA}"/>
                </a:ext>
              </a:extLst>
            </p:cNvPr>
            <p:cNvSpPr/>
            <p:nvPr/>
          </p:nvSpPr>
          <p:spPr>
            <a:xfrm>
              <a:off x="2661138" y="2215661"/>
              <a:ext cx="2497015" cy="41895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24F865-038E-4904-A468-257987C2D5A8}"/>
                </a:ext>
              </a:extLst>
            </p:cNvPr>
            <p:cNvSpPr/>
            <p:nvPr/>
          </p:nvSpPr>
          <p:spPr>
            <a:xfrm>
              <a:off x="3077687" y="3441497"/>
              <a:ext cx="1663917" cy="523220"/>
            </a:xfrm>
            <a:prstGeom prst="rect">
              <a:avLst/>
            </a:prstGeom>
          </p:spPr>
          <p:txBody>
            <a:bodyPr wrap="none">
              <a:spAutoFit/>
            </a:bodyPr>
            <a:lstStyle/>
            <a:p>
              <a:r>
                <a:rPr lang="en-US" sz="2800" dirty="0">
                  <a:solidFill>
                    <a:schemeClr val="accent1"/>
                  </a:solidFill>
                </a:rPr>
                <a:t>interaction</a:t>
              </a:r>
            </a:p>
          </p:txBody>
        </p:sp>
        <p:cxnSp>
          <p:nvCxnSpPr>
            <p:cNvPr id="14" name="Straight Arrow Connector 13">
              <a:extLst>
                <a:ext uri="{FF2B5EF4-FFF2-40B4-BE49-F238E27FC236}">
                  <a16:creationId xmlns:a16="http://schemas.microsoft.com/office/drawing/2014/main" id="{5BD10087-FE8A-4675-A30D-07FCB723AF44}"/>
                </a:ext>
              </a:extLst>
            </p:cNvPr>
            <p:cNvCxnSpPr>
              <a:cxnSpLocks/>
              <a:stCxn id="13" idx="0"/>
              <a:endCxn id="12" idx="2"/>
            </p:cNvCxnSpPr>
            <p:nvPr/>
          </p:nvCxnSpPr>
          <p:spPr>
            <a:xfrm flipV="1">
              <a:off x="3909646" y="2634615"/>
              <a:ext cx="0" cy="806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8FA99E4-6505-4F33-9355-D042F6231B4F}"/>
              </a:ext>
            </a:extLst>
          </p:cNvPr>
          <p:cNvGrpSpPr/>
          <p:nvPr/>
        </p:nvGrpSpPr>
        <p:grpSpPr>
          <a:xfrm>
            <a:off x="2213490" y="4082464"/>
            <a:ext cx="3546659" cy="1804017"/>
            <a:chOff x="2213490" y="4082464"/>
            <a:chExt cx="3546659" cy="1804017"/>
          </a:xfrm>
        </p:grpSpPr>
        <p:sp>
          <p:nvSpPr>
            <p:cNvPr id="19" name="Rectangle 18">
              <a:extLst>
                <a:ext uri="{FF2B5EF4-FFF2-40B4-BE49-F238E27FC236}">
                  <a16:creationId xmlns:a16="http://schemas.microsoft.com/office/drawing/2014/main" id="{B1051097-03C8-43EC-8156-E01D44C5F0A7}"/>
                </a:ext>
              </a:extLst>
            </p:cNvPr>
            <p:cNvSpPr/>
            <p:nvPr/>
          </p:nvSpPr>
          <p:spPr>
            <a:xfrm>
              <a:off x="2213490" y="4082464"/>
              <a:ext cx="1461695" cy="461665"/>
            </a:xfrm>
            <a:prstGeom prst="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88FA296-A5E5-4DF5-8B1D-328B31B68E2B}"/>
                </a:ext>
              </a:extLst>
            </p:cNvPr>
            <p:cNvCxnSpPr>
              <a:cxnSpLocks/>
              <a:endCxn id="19" idx="2"/>
            </p:cNvCxnSpPr>
            <p:nvPr/>
          </p:nvCxnSpPr>
          <p:spPr>
            <a:xfrm flipV="1">
              <a:off x="2944337" y="4544129"/>
              <a:ext cx="1" cy="764172"/>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937EB8A-1C4A-4592-B959-4EE44A14AD0F}"/>
                </a:ext>
              </a:extLst>
            </p:cNvPr>
            <p:cNvSpPr/>
            <p:nvPr/>
          </p:nvSpPr>
          <p:spPr>
            <a:xfrm>
              <a:off x="4054394" y="4086856"/>
              <a:ext cx="1461696" cy="461665"/>
            </a:xfrm>
            <a:prstGeom prst="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CCF1FEC-47E8-4DF6-95CB-44C06CDA370E}"/>
                </a:ext>
              </a:extLst>
            </p:cNvPr>
            <p:cNvSpPr/>
            <p:nvPr/>
          </p:nvSpPr>
          <p:spPr>
            <a:xfrm>
              <a:off x="2348638" y="5363261"/>
              <a:ext cx="3411511" cy="523220"/>
            </a:xfrm>
            <a:prstGeom prst="rect">
              <a:avLst/>
            </a:prstGeom>
            <a:ln>
              <a:solidFill>
                <a:schemeClr val="bg1"/>
              </a:solidFill>
            </a:ln>
          </p:spPr>
          <p:txBody>
            <a:bodyPr wrap="none">
              <a:spAutoFit/>
            </a:bodyPr>
            <a:lstStyle/>
            <a:p>
              <a:r>
                <a:rPr lang="en-US" sz="2800" dirty="0">
                  <a:solidFill>
                    <a:schemeClr val="accent4">
                      <a:lumMod val="60000"/>
                      <a:lumOff val="40000"/>
                    </a:schemeClr>
                  </a:solidFill>
                </a:rPr>
                <a:t>individual components </a:t>
              </a:r>
            </a:p>
          </p:txBody>
        </p:sp>
        <p:cxnSp>
          <p:nvCxnSpPr>
            <p:cNvPr id="27" name="Straight Arrow Connector 26">
              <a:extLst>
                <a:ext uri="{FF2B5EF4-FFF2-40B4-BE49-F238E27FC236}">
                  <a16:creationId xmlns:a16="http://schemas.microsoft.com/office/drawing/2014/main" id="{E7D595C0-07E5-46FC-A1DE-A8A3AC904BCD}"/>
                </a:ext>
              </a:extLst>
            </p:cNvPr>
            <p:cNvCxnSpPr>
              <a:cxnSpLocks/>
              <a:endCxn id="25" idx="2"/>
            </p:cNvCxnSpPr>
            <p:nvPr/>
          </p:nvCxnSpPr>
          <p:spPr>
            <a:xfrm flipV="1">
              <a:off x="4785241" y="4548521"/>
              <a:ext cx="1" cy="75978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971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1157-E93E-41FC-8210-4A39CF170E31}"/>
              </a:ext>
            </a:extLst>
          </p:cNvPr>
          <p:cNvSpPr>
            <a:spLocks noGrp="1"/>
          </p:cNvSpPr>
          <p:nvPr>
            <p:ph type="title"/>
          </p:nvPr>
        </p:nvSpPr>
        <p:spPr/>
        <p:txBody>
          <a:bodyPr/>
          <a:lstStyle/>
          <a:p>
            <a:r>
              <a:rPr lang="en-US" dirty="0"/>
              <a:t>New tricks</a:t>
            </a:r>
          </a:p>
        </p:txBody>
      </p:sp>
      <p:sp>
        <p:nvSpPr>
          <p:cNvPr id="3" name="Content Placeholder 2">
            <a:extLst>
              <a:ext uri="{FF2B5EF4-FFF2-40B4-BE49-F238E27FC236}">
                <a16:creationId xmlns:a16="http://schemas.microsoft.com/office/drawing/2014/main" id="{1ACBC4E7-3583-4A3D-AE00-4728F879FAFC}"/>
              </a:ext>
            </a:extLst>
          </p:cNvPr>
          <p:cNvSpPr>
            <a:spLocks noGrp="1"/>
          </p:cNvSpPr>
          <p:nvPr>
            <p:ph idx="1"/>
          </p:nvPr>
        </p:nvSpPr>
        <p:spPr/>
        <p:txBody>
          <a:bodyPr>
            <a:normAutofit/>
          </a:bodyPr>
          <a:lstStyle/>
          <a:p>
            <a:pPr marL="457200" indent="-457200">
              <a:buFont typeface="+mj-lt"/>
              <a:buAutoNum type="arabicPeriod"/>
            </a:pPr>
            <a:r>
              <a:rPr lang="en-US" sz="2800" dirty="0"/>
              <a:t>We have two predictors, so we need to give </a:t>
            </a:r>
            <a:r>
              <a:rPr lang="en-US" sz="2400" dirty="0" err="1">
                <a:latin typeface="Consolas" panose="020B0609020204030204" pitchFamily="49" charset="0"/>
              </a:rPr>
              <a:t>data_grid</a:t>
            </a:r>
            <a:r>
              <a:rPr lang="en-US" sz="2400" dirty="0">
                <a:latin typeface="Consolas" panose="020B0609020204030204" pitchFamily="49" charset="0"/>
              </a:rPr>
              <a:t>()</a:t>
            </a:r>
            <a:r>
              <a:rPr lang="en-US" sz="2800" dirty="0"/>
              <a:t> both variables. It finds all the unique values of x1 and x2 and then generates all combinations.</a:t>
            </a:r>
          </a:p>
          <a:p>
            <a:pPr marL="457200" indent="-457200">
              <a:buFont typeface="+mj-lt"/>
              <a:buAutoNum type="arabicPeriod"/>
            </a:pPr>
            <a:r>
              <a:rPr lang="en-US" sz="2800" dirty="0"/>
              <a:t>To generate predictions from both models simultaneously, we can use </a:t>
            </a:r>
            <a:r>
              <a:rPr lang="en-US" sz="2400" dirty="0" err="1">
                <a:latin typeface="Consolas" panose="020B0609020204030204" pitchFamily="49" charset="0"/>
              </a:rPr>
              <a:t>gather_predictions</a:t>
            </a:r>
            <a:r>
              <a:rPr lang="en-US" sz="2400" dirty="0">
                <a:latin typeface="Consolas" panose="020B0609020204030204" pitchFamily="49" charset="0"/>
              </a:rPr>
              <a:t>()</a:t>
            </a:r>
            <a:r>
              <a:rPr lang="en-US" sz="2800" dirty="0"/>
              <a:t> which adds each prediction as a row. The complement of </a:t>
            </a:r>
            <a:r>
              <a:rPr lang="en-US" sz="2400" dirty="0" err="1">
                <a:latin typeface="Consolas" panose="020B0609020204030204" pitchFamily="49" charset="0"/>
              </a:rPr>
              <a:t>gather_predictions</a:t>
            </a:r>
            <a:r>
              <a:rPr lang="en-US" sz="2400" dirty="0">
                <a:latin typeface="Consolas" panose="020B0609020204030204" pitchFamily="49" charset="0"/>
              </a:rPr>
              <a:t>()</a:t>
            </a:r>
            <a:r>
              <a:rPr lang="en-US" sz="2800" dirty="0"/>
              <a:t> is </a:t>
            </a:r>
            <a:r>
              <a:rPr lang="en-US" sz="2400" dirty="0" err="1">
                <a:latin typeface="Consolas" panose="020B0609020204030204" pitchFamily="49" charset="0"/>
              </a:rPr>
              <a:t>spread_predictions</a:t>
            </a:r>
            <a:r>
              <a:rPr lang="en-US" sz="2400" dirty="0">
                <a:latin typeface="Consolas" panose="020B0609020204030204" pitchFamily="49" charset="0"/>
              </a:rPr>
              <a:t>()</a:t>
            </a:r>
            <a:r>
              <a:rPr lang="en-US" sz="2800" dirty="0"/>
              <a:t> which adds each prediction to a new column.</a:t>
            </a:r>
          </a:p>
          <a:p>
            <a:pPr marL="457200" indent="-457200">
              <a:buFont typeface="+mj-lt"/>
              <a:buAutoNum type="arabicPeriod"/>
            </a:pPr>
            <a:endParaRPr lang="en-US" sz="2400" dirty="0"/>
          </a:p>
        </p:txBody>
      </p:sp>
    </p:spTree>
    <p:extLst>
      <p:ext uri="{BB962C8B-B14F-4D97-AF65-F5344CB8AC3E}">
        <p14:creationId xmlns:p14="http://schemas.microsoft.com/office/powerpoint/2010/main" val="1488891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5ABD-E746-4B6C-9D63-2BD7DCC9C720}"/>
              </a:ext>
            </a:extLst>
          </p:cNvPr>
          <p:cNvSpPr>
            <a:spLocks noGrp="1"/>
          </p:cNvSpPr>
          <p:nvPr>
            <p:ph type="title"/>
          </p:nvPr>
        </p:nvSpPr>
        <p:spPr/>
        <p:txBody>
          <a:bodyPr/>
          <a:lstStyle/>
          <a:p>
            <a:r>
              <a:rPr lang="en-US" dirty="0"/>
              <a:t>This gives us</a:t>
            </a:r>
          </a:p>
        </p:txBody>
      </p:sp>
      <p:sp>
        <p:nvSpPr>
          <p:cNvPr id="5" name="Rectangle 4">
            <a:extLst>
              <a:ext uri="{FF2B5EF4-FFF2-40B4-BE49-F238E27FC236}">
                <a16:creationId xmlns:a16="http://schemas.microsoft.com/office/drawing/2014/main" id="{726C897F-8141-4CC3-A96E-251D5C44702D}"/>
              </a:ext>
            </a:extLst>
          </p:cNvPr>
          <p:cNvSpPr/>
          <p:nvPr/>
        </p:nvSpPr>
        <p:spPr>
          <a:xfrm>
            <a:off x="1024127" y="1846384"/>
            <a:ext cx="9720071" cy="483209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grid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sim3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data_grid</a:t>
            </a:r>
            <a:r>
              <a:rPr lang="en-US" altLang="en-US" sz="2200" dirty="0">
                <a:solidFill>
                  <a:srgbClr val="4183C4"/>
                </a:solidFill>
                <a:latin typeface="Consolas" panose="020B0609020204030204" pitchFamily="49" charset="0"/>
              </a:rPr>
              <a:t>(x1, x2)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gather_predictions</a:t>
            </a:r>
            <a:r>
              <a:rPr lang="en-US" altLang="en-US" sz="2200" dirty="0">
                <a:solidFill>
                  <a:srgbClr val="4183C4"/>
                </a:solidFill>
                <a:latin typeface="Consolas" panose="020B0609020204030204" pitchFamily="49" charset="0"/>
              </a:rPr>
              <a:t>(mod1, mod2)</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grid</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80 x 4</a:t>
            </a:r>
          </a:p>
          <a:p>
            <a:r>
              <a:rPr lang="en-US" sz="2200" i="1" dirty="0">
                <a:solidFill>
                  <a:srgbClr val="60A0B0"/>
                </a:solidFill>
                <a:latin typeface="Consolas" panose="020B0609020204030204" pitchFamily="49" charset="0"/>
              </a:rPr>
              <a:t>#&gt;   model    x1 x2     </a:t>
            </a:r>
            <a:r>
              <a:rPr lang="en-US" sz="2200" i="1" dirty="0" err="1">
                <a:solidFill>
                  <a:srgbClr val="60A0B0"/>
                </a:solidFill>
                <a:latin typeface="Consolas" panose="020B0609020204030204" pitchFamily="49" charset="0"/>
              </a:rPr>
              <a:t>pred</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mod1      1 a      1.67</a:t>
            </a:r>
          </a:p>
          <a:p>
            <a:r>
              <a:rPr lang="en-US" sz="2200" i="1" dirty="0">
                <a:solidFill>
                  <a:srgbClr val="60A0B0"/>
                </a:solidFill>
                <a:latin typeface="Consolas" panose="020B0609020204030204" pitchFamily="49" charset="0"/>
              </a:rPr>
              <a:t>#&gt; 2 mod1      1 b      4.56</a:t>
            </a:r>
          </a:p>
          <a:p>
            <a:r>
              <a:rPr lang="en-US" sz="2200" i="1" dirty="0">
                <a:solidFill>
                  <a:srgbClr val="60A0B0"/>
                </a:solidFill>
                <a:latin typeface="Consolas" panose="020B0609020204030204" pitchFamily="49" charset="0"/>
              </a:rPr>
              <a:t>#&gt; 3 mod1      1 c      6.48</a:t>
            </a:r>
          </a:p>
          <a:p>
            <a:r>
              <a:rPr lang="en-US" sz="2200" i="1" dirty="0">
                <a:solidFill>
                  <a:srgbClr val="60A0B0"/>
                </a:solidFill>
                <a:latin typeface="Consolas" panose="020B0609020204030204" pitchFamily="49" charset="0"/>
              </a:rPr>
              <a:t>#&gt; 4 mod1      1 d      4.03</a:t>
            </a:r>
          </a:p>
          <a:p>
            <a:r>
              <a:rPr lang="en-US" sz="2200" i="1" dirty="0">
                <a:solidFill>
                  <a:srgbClr val="60A0B0"/>
                </a:solidFill>
                <a:latin typeface="Consolas" panose="020B0609020204030204" pitchFamily="49" charset="0"/>
              </a:rPr>
              <a:t>#&gt; 5 mod1      2 a      1.48</a:t>
            </a:r>
          </a:p>
          <a:p>
            <a:r>
              <a:rPr lang="en-US" sz="2200" i="1" dirty="0">
                <a:solidFill>
                  <a:srgbClr val="60A0B0"/>
                </a:solidFill>
                <a:latin typeface="Consolas" panose="020B0609020204030204" pitchFamily="49" charset="0"/>
              </a:rPr>
              <a:t>#&gt; 6 mod1      2 b      4.37</a:t>
            </a:r>
          </a:p>
          <a:p>
            <a:r>
              <a:rPr lang="en-US" sz="2200" i="1" dirty="0">
                <a:solidFill>
                  <a:srgbClr val="60A0B0"/>
                </a:solidFill>
                <a:latin typeface="Consolas" panose="020B0609020204030204" pitchFamily="49" charset="0"/>
              </a:rPr>
              <a:t>#&gt; # … with 74 more rows</a:t>
            </a:r>
          </a:p>
        </p:txBody>
      </p:sp>
    </p:spTree>
    <p:extLst>
      <p:ext uri="{BB962C8B-B14F-4D97-AF65-F5344CB8AC3E}">
        <p14:creationId xmlns:p14="http://schemas.microsoft.com/office/powerpoint/2010/main" val="3310901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164B-9B07-4269-923C-221780318C94}"/>
              </a:ext>
            </a:extLst>
          </p:cNvPr>
          <p:cNvSpPr>
            <a:spLocks noGrp="1"/>
          </p:cNvSpPr>
          <p:nvPr>
            <p:ph type="title"/>
          </p:nvPr>
        </p:nvSpPr>
        <p:spPr/>
        <p:txBody>
          <a:bodyPr/>
          <a:lstStyle/>
          <a:p>
            <a:r>
              <a:rPr lang="en-US" dirty="0"/>
              <a:t>Plot using </a:t>
            </a:r>
            <a:r>
              <a:rPr lang="en-US" dirty="0" err="1"/>
              <a:t>facetting</a:t>
            </a:r>
            <a:endParaRPr lang="en-US" dirty="0"/>
          </a:p>
        </p:txBody>
      </p:sp>
      <p:sp>
        <p:nvSpPr>
          <p:cNvPr id="4" name="Rectangle 1">
            <a:extLst>
              <a:ext uri="{FF2B5EF4-FFF2-40B4-BE49-F238E27FC236}">
                <a16:creationId xmlns:a16="http://schemas.microsoft.com/office/drawing/2014/main" id="{D9513368-D1AF-49C2-9B84-A428E0765307}"/>
              </a:ext>
            </a:extLst>
          </p:cNvPr>
          <p:cNvSpPr>
            <a:spLocks noGrp="1" noChangeArrowheads="1"/>
          </p:cNvSpPr>
          <p:nvPr>
            <p:ph idx="1"/>
          </p:nvPr>
        </p:nvSpPr>
        <p:spPr bwMode="auto">
          <a:xfrm>
            <a:off x="1024127" y="1794641"/>
            <a:ext cx="9720071"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(sim3,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(x1, y,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x2))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geom_line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grid,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pred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facet_wrap</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model)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7891" name="Picture 3">
            <a:extLst>
              <a:ext uri="{FF2B5EF4-FFF2-40B4-BE49-F238E27FC236}">
                <a16:creationId xmlns:a16="http://schemas.microsoft.com/office/drawing/2014/main" id="{245ABDE7-D3BC-43CB-9205-DE7B53F7E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5438" y="2759182"/>
            <a:ext cx="6641123" cy="409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5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6FD2-997A-414C-B73E-4AC6535950C8}"/>
              </a:ext>
            </a:extLst>
          </p:cNvPr>
          <p:cNvSpPr>
            <a:spLocks noGrp="1"/>
          </p:cNvSpPr>
          <p:nvPr>
            <p:ph type="title"/>
          </p:nvPr>
        </p:nvSpPr>
        <p:spPr/>
        <p:txBody>
          <a:bodyPr/>
          <a:lstStyle/>
          <a:p>
            <a:r>
              <a:rPr lang="en-US" dirty="0"/>
              <a:t>Residual plot</a:t>
            </a:r>
          </a:p>
        </p:txBody>
      </p:sp>
      <p:sp>
        <p:nvSpPr>
          <p:cNvPr id="4" name="Rectangle 1">
            <a:extLst>
              <a:ext uri="{FF2B5EF4-FFF2-40B4-BE49-F238E27FC236}">
                <a16:creationId xmlns:a16="http://schemas.microsoft.com/office/drawing/2014/main" id="{D21E057D-3205-4EE9-BE44-BAB728536C40}"/>
              </a:ext>
            </a:extLst>
          </p:cNvPr>
          <p:cNvSpPr>
            <a:spLocks noGrp="1" noChangeArrowheads="1"/>
          </p:cNvSpPr>
          <p:nvPr>
            <p:ph idx="1"/>
          </p:nvPr>
        </p:nvSpPr>
        <p:spPr bwMode="auto">
          <a:xfrm>
            <a:off x="1024127" y="1890117"/>
            <a:ext cx="9720071"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sim3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sim3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gather_residuals</a:t>
            </a:r>
            <a:r>
              <a:rPr kumimoji="0" lang="en-US" altLang="en-US" sz="2000" b="0" i="0" u="none" strike="noStrike" cap="none" normalizeH="0" baseline="0" dirty="0">
                <a:ln>
                  <a:noFill/>
                </a:ln>
                <a:solidFill>
                  <a:srgbClr val="4183C4"/>
                </a:solidFill>
                <a:effectLst/>
                <a:latin typeface="Consolas" panose="020B0609020204030204" pitchFamily="49" charset="0"/>
              </a:rPr>
              <a:t>(mod1, mod2)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(sim3,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(x1, </a:t>
            </a:r>
            <a:r>
              <a:rPr kumimoji="0" lang="en-US" altLang="en-US" sz="2000" b="0" i="0" u="none" strike="noStrike" cap="none" normalizeH="0" baseline="0" dirty="0" err="1">
                <a:ln>
                  <a:noFill/>
                </a:ln>
                <a:solidFill>
                  <a:srgbClr val="4183C4"/>
                </a:solidFill>
                <a:effectLst/>
                <a:latin typeface="Consolas" panose="020B0609020204030204" pitchFamily="49" charset="0"/>
              </a:rPr>
              <a:t>resid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colour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x2))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facet_grid</a:t>
            </a:r>
            <a:r>
              <a:rPr kumimoji="0" lang="en-US" altLang="en-US" sz="2000" b="0" i="0" u="none" strike="noStrike" cap="none" normalizeH="0" baseline="0" dirty="0">
                <a:ln>
                  <a:noFill/>
                </a:ln>
                <a:solidFill>
                  <a:srgbClr val="4183C4"/>
                </a:solidFill>
                <a:effectLst/>
                <a:latin typeface="Consolas" panose="020B0609020204030204" pitchFamily="49" charset="0"/>
              </a:rPr>
              <a:t>(model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x2)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8915" name="Picture 3">
            <a:extLst>
              <a:ext uri="{FF2B5EF4-FFF2-40B4-BE49-F238E27FC236}">
                <a16:creationId xmlns:a16="http://schemas.microsoft.com/office/drawing/2014/main" id="{3D820972-78E3-4DB2-B7FB-34FCB80A6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29000"/>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3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A515-9999-4C60-A008-F063ED3E23BB}"/>
              </a:ext>
            </a:extLst>
          </p:cNvPr>
          <p:cNvSpPr>
            <a:spLocks noGrp="1"/>
          </p:cNvSpPr>
          <p:nvPr>
            <p:ph type="title"/>
          </p:nvPr>
        </p:nvSpPr>
        <p:spPr/>
        <p:txBody>
          <a:bodyPr/>
          <a:lstStyle/>
          <a:p>
            <a:r>
              <a:rPr lang="en-US" dirty="0"/>
              <a:t>Interactions (two continuous)</a:t>
            </a:r>
          </a:p>
        </p:txBody>
      </p:sp>
      <p:sp>
        <p:nvSpPr>
          <p:cNvPr id="5" name="Rectangle 4">
            <a:extLst>
              <a:ext uri="{FF2B5EF4-FFF2-40B4-BE49-F238E27FC236}">
                <a16:creationId xmlns:a16="http://schemas.microsoft.com/office/drawing/2014/main" id="{3A9F40CE-203E-4106-9D30-6915782F4D88}"/>
              </a:ext>
            </a:extLst>
          </p:cNvPr>
          <p:cNvSpPr/>
          <p:nvPr/>
        </p:nvSpPr>
        <p:spPr>
          <a:xfrm>
            <a:off x="1024127" y="1914107"/>
            <a:ext cx="9720071" cy="4708981"/>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mod1 &lt;-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lm</a:t>
            </a:r>
            <a:r>
              <a:rPr lang="en-US" altLang="en-US" sz="2000" dirty="0">
                <a:solidFill>
                  <a:srgbClr val="4183C4"/>
                </a:solidFill>
                <a:latin typeface="Consolas" panose="020B0609020204030204" pitchFamily="49" charset="0"/>
              </a:rPr>
              <a:t>(y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x1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x2, </a:t>
            </a:r>
            <a:r>
              <a:rPr lang="en-US" altLang="en-US" sz="2000" dirty="0">
                <a:solidFill>
                  <a:srgbClr val="902000"/>
                </a:solidFill>
                <a:latin typeface="Consolas" panose="020B0609020204030204" pitchFamily="49" charset="0"/>
              </a:rPr>
              <a:t>data =</a:t>
            </a:r>
            <a:r>
              <a:rPr lang="en-US" altLang="en-US" sz="2000" dirty="0">
                <a:solidFill>
                  <a:srgbClr val="4183C4"/>
                </a:solidFill>
                <a:latin typeface="Consolas" panose="020B0609020204030204" pitchFamily="49" charset="0"/>
              </a:rPr>
              <a:t> sim4)</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mod2 &lt;-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lm</a:t>
            </a:r>
            <a:r>
              <a:rPr lang="en-US" altLang="en-US" sz="2000" dirty="0">
                <a:solidFill>
                  <a:srgbClr val="4183C4"/>
                </a:solidFill>
                <a:latin typeface="Consolas" panose="020B0609020204030204" pitchFamily="49" charset="0"/>
              </a:rPr>
              <a:t>(y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x1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x2, </a:t>
            </a:r>
            <a:r>
              <a:rPr lang="en-US" altLang="en-US" sz="2000" dirty="0">
                <a:solidFill>
                  <a:srgbClr val="902000"/>
                </a:solidFill>
                <a:latin typeface="Consolas" panose="020B0609020204030204" pitchFamily="49" charset="0"/>
              </a:rPr>
              <a:t>data =</a:t>
            </a:r>
            <a:r>
              <a:rPr lang="en-US" altLang="en-US" sz="2000" dirty="0">
                <a:solidFill>
                  <a:srgbClr val="4183C4"/>
                </a:solidFill>
                <a:latin typeface="Consolas" panose="020B0609020204030204" pitchFamily="49" charset="0"/>
              </a:rPr>
              <a:t> sim4)</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000"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grid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sim4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b="1" dirty="0">
                <a:solidFill>
                  <a:srgbClr val="007020"/>
                </a:solidFill>
                <a:latin typeface="Consolas" panose="020B0609020204030204" pitchFamily="49" charset="0"/>
              </a:rPr>
              <a:t>  </a:t>
            </a:r>
            <a:r>
              <a:rPr lang="en-US" altLang="en-US" sz="2000" b="1" dirty="0" err="1">
                <a:solidFill>
                  <a:srgbClr val="007020"/>
                </a:solidFill>
                <a:latin typeface="Consolas" panose="020B0609020204030204" pitchFamily="49" charset="0"/>
              </a:rPr>
              <a:t>data_grid</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x1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seq_range</a:t>
            </a:r>
            <a:r>
              <a:rPr lang="en-US" altLang="en-US" sz="2000" dirty="0">
                <a:solidFill>
                  <a:srgbClr val="4183C4"/>
                </a:solidFill>
                <a:latin typeface="Consolas" panose="020B0609020204030204" pitchFamily="49" charset="0"/>
              </a:rPr>
              <a:t>(x1, </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x2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seq_range</a:t>
            </a:r>
            <a:r>
              <a:rPr lang="en-US" altLang="en-US" sz="2000" dirty="0">
                <a:solidFill>
                  <a:srgbClr val="4183C4"/>
                </a:solidFill>
                <a:latin typeface="Consolas" panose="020B0609020204030204" pitchFamily="49" charset="0"/>
              </a:rPr>
              <a:t>(x2, </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  )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gather_predictions</a:t>
            </a:r>
            <a:r>
              <a:rPr lang="en-US" altLang="en-US" sz="2000" dirty="0">
                <a:solidFill>
                  <a:srgbClr val="4183C4"/>
                </a:solidFill>
                <a:latin typeface="Consolas" panose="020B0609020204030204" pitchFamily="49" charset="0"/>
              </a:rPr>
              <a:t>(mod1, mod2)</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grid</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50 x 4</a:t>
            </a:r>
          </a:p>
          <a:p>
            <a:r>
              <a:rPr lang="en-US" sz="2000" i="1" dirty="0">
                <a:solidFill>
                  <a:srgbClr val="60A0B0"/>
                </a:solidFill>
                <a:latin typeface="Consolas" panose="020B0609020204030204" pitchFamily="49" charset="0"/>
              </a:rPr>
              <a:t>#&gt;   model    x1    x2   </a:t>
            </a:r>
            <a:r>
              <a:rPr lang="en-US" sz="2000" i="1" dirty="0" err="1">
                <a:solidFill>
                  <a:srgbClr val="60A0B0"/>
                </a:solidFill>
                <a:latin typeface="Consolas" panose="020B0609020204030204" pitchFamily="49" charset="0"/>
              </a:rPr>
              <a:t>pred</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mod1   -1    -1    0.996</a:t>
            </a:r>
          </a:p>
          <a:p>
            <a:r>
              <a:rPr lang="en-US" sz="2000" i="1" dirty="0">
                <a:solidFill>
                  <a:srgbClr val="60A0B0"/>
                </a:solidFill>
                <a:latin typeface="Consolas" panose="020B0609020204030204" pitchFamily="49" charset="0"/>
              </a:rPr>
              <a:t>#&gt; # … with 49 more rows</a:t>
            </a:r>
          </a:p>
        </p:txBody>
      </p:sp>
      <p:sp>
        <p:nvSpPr>
          <p:cNvPr id="7" name="Rectangle 6">
            <a:extLst>
              <a:ext uri="{FF2B5EF4-FFF2-40B4-BE49-F238E27FC236}">
                <a16:creationId xmlns:a16="http://schemas.microsoft.com/office/drawing/2014/main" id="{93663378-FA4C-41A3-8A67-2B6DC0CBE711}"/>
              </a:ext>
            </a:extLst>
          </p:cNvPr>
          <p:cNvSpPr/>
          <p:nvPr/>
        </p:nvSpPr>
        <p:spPr>
          <a:xfrm>
            <a:off x="2321169" y="3429000"/>
            <a:ext cx="1371600" cy="75613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6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D63A-52EE-447F-AC89-D0E4EEE77657}"/>
              </a:ext>
            </a:extLst>
          </p:cNvPr>
          <p:cNvSpPr>
            <a:spLocks noGrp="1"/>
          </p:cNvSpPr>
          <p:nvPr>
            <p:ph type="title"/>
          </p:nvPr>
        </p:nvSpPr>
        <p:spPr/>
        <p:txBody>
          <a:bodyPr/>
          <a:lstStyle/>
          <a:p>
            <a:r>
              <a:rPr lang="en-US" dirty="0"/>
              <a:t>Pretty = true</a:t>
            </a:r>
          </a:p>
        </p:txBody>
      </p:sp>
      <p:sp>
        <p:nvSpPr>
          <p:cNvPr id="4" name="Rectangle 1">
            <a:extLst>
              <a:ext uri="{FF2B5EF4-FFF2-40B4-BE49-F238E27FC236}">
                <a16:creationId xmlns:a16="http://schemas.microsoft.com/office/drawing/2014/main" id="{C28A4D76-3DC9-4EA2-B73C-22BBBCE15005}"/>
              </a:ext>
            </a:extLst>
          </p:cNvPr>
          <p:cNvSpPr>
            <a:spLocks noGrp="1" noChangeArrowheads="1"/>
          </p:cNvSpPr>
          <p:nvPr>
            <p:ph idx="1"/>
          </p:nvPr>
        </p:nvSpPr>
        <p:spPr bwMode="auto">
          <a:xfrm>
            <a:off x="1024128" y="2084832"/>
            <a:ext cx="9005670" cy="215475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seq_range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0.0123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0.923423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0.0123 0.2401 0.4679 0.6956 0.9234</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seq_range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0.0123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0.923423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pretty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 0.2 0.4 0.6 0.8 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990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08F1-5547-4DD4-89F6-0A066A3FAD60}"/>
              </a:ext>
            </a:extLst>
          </p:cNvPr>
          <p:cNvSpPr>
            <a:spLocks noGrp="1"/>
          </p:cNvSpPr>
          <p:nvPr>
            <p:ph type="title"/>
          </p:nvPr>
        </p:nvSpPr>
        <p:spPr/>
        <p:txBody>
          <a:bodyPr/>
          <a:lstStyle/>
          <a:p>
            <a:r>
              <a:rPr lang="en-US" dirty="0"/>
              <a:t>Trim = 0.1</a:t>
            </a:r>
          </a:p>
        </p:txBody>
      </p:sp>
      <p:sp>
        <p:nvSpPr>
          <p:cNvPr id="4" name="Rectangle 1">
            <a:extLst>
              <a:ext uri="{FF2B5EF4-FFF2-40B4-BE49-F238E27FC236}">
                <a16:creationId xmlns:a16="http://schemas.microsoft.com/office/drawing/2014/main" id="{91CC0F61-7DD9-4AD9-BB95-CE371E9D6A6A}"/>
              </a:ext>
            </a:extLst>
          </p:cNvPr>
          <p:cNvSpPr>
            <a:spLocks noGrp="1" noChangeArrowheads="1"/>
          </p:cNvSpPr>
          <p:nvPr>
            <p:ph idx="1"/>
          </p:nvPr>
        </p:nvSpPr>
        <p:spPr bwMode="auto">
          <a:xfrm>
            <a:off x="1024128" y="2084832"/>
            <a:ext cx="9720072" cy="45143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x1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rcauchy</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100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-115.9 -83.5 -51.2 -18.8 13.5</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trim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0.10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-13.84 -8.71 -3.58 1.55 6.68</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trim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0.25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-2.1735 -1.0594 0.0547 1.1687 2.2828</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trim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0.50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-0.725 -0.268 0.189 0.647 1.104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358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9347-25EE-4B41-BCB4-B84A328F3D7B}"/>
              </a:ext>
            </a:extLst>
          </p:cNvPr>
          <p:cNvSpPr>
            <a:spLocks noGrp="1"/>
          </p:cNvSpPr>
          <p:nvPr>
            <p:ph type="title"/>
          </p:nvPr>
        </p:nvSpPr>
        <p:spPr/>
        <p:txBody>
          <a:bodyPr/>
          <a:lstStyle/>
          <a:p>
            <a:r>
              <a:rPr lang="en-US" dirty="0"/>
              <a:t>Expand =0.1</a:t>
            </a:r>
          </a:p>
        </p:txBody>
      </p:sp>
      <p:sp>
        <p:nvSpPr>
          <p:cNvPr id="4" name="Rectangle 1">
            <a:extLst>
              <a:ext uri="{FF2B5EF4-FFF2-40B4-BE49-F238E27FC236}">
                <a16:creationId xmlns:a16="http://schemas.microsoft.com/office/drawing/2014/main" id="{F364F963-ACDD-4AC9-9EF9-61CD26531D27}"/>
              </a:ext>
            </a:extLst>
          </p:cNvPr>
          <p:cNvSpPr>
            <a:spLocks noGrp="1" noChangeArrowheads="1"/>
          </p:cNvSpPr>
          <p:nvPr>
            <p:ph idx="1"/>
          </p:nvPr>
        </p:nvSpPr>
        <p:spPr bwMode="auto">
          <a:xfrm>
            <a:off x="1024128" y="1758471"/>
            <a:ext cx="9720072" cy="45143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x2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c</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0</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br>
              <a:rPr kumimoji="0" lang="en-US" altLang="en-US" b="0" i="0" u="none" strike="noStrike" cap="none" normalizeH="0" baseline="0" dirty="0">
                <a:ln>
                  <a:noFill/>
                </a:ln>
                <a:solidFill>
                  <a:srgbClr val="333333"/>
                </a:solidFill>
                <a:effectLst/>
                <a:latin typeface="Consolas" panose="020B0609020204030204" pitchFamily="49" charset="0"/>
              </a:rPr>
            </a:b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0.00 0.25 0.50 0.75 1.00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expand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0.10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-0.050 0.225 0.500 0.775 1.050</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expand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0.25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-0.125 0.188 0.500 0.812 1.125</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seq_range</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a:ln>
                  <a:noFill/>
                </a:ln>
                <a:solidFill>
                  <a:srgbClr val="902000"/>
                </a:solidFill>
                <a:effectLst/>
                <a:latin typeface="Consolas" panose="020B0609020204030204" pitchFamily="49" charset="0"/>
              </a:rPr>
              <a:t>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expand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0.50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-0.250 0.125 0.500 0.875 1.250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66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56AE-54DA-4ACC-ADB5-A7B25E279C59}"/>
              </a:ext>
            </a:extLst>
          </p:cNvPr>
          <p:cNvSpPr>
            <a:spLocks noGrp="1"/>
          </p:cNvSpPr>
          <p:nvPr>
            <p:ph type="title"/>
          </p:nvPr>
        </p:nvSpPr>
        <p:spPr/>
        <p:txBody>
          <a:bodyPr/>
          <a:lstStyle/>
          <a:p>
            <a:r>
              <a:rPr lang="en-US" sz="5400" dirty="0">
                <a:solidFill>
                  <a:schemeClr val="tx1"/>
                </a:solidFill>
              </a:rPr>
              <a:t>confirmatory analysis</a:t>
            </a:r>
            <a:endParaRPr lang="en-US" dirty="0"/>
          </a:p>
        </p:txBody>
      </p:sp>
      <p:sp>
        <p:nvSpPr>
          <p:cNvPr id="3" name="Content Placeholder 2">
            <a:extLst>
              <a:ext uri="{FF2B5EF4-FFF2-40B4-BE49-F238E27FC236}">
                <a16:creationId xmlns:a16="http://schemas.microsoft.com/office/drawing/2014/main" id="{1636573D-1468-47CD-95B0-F3B26EC5C5F6}"/>
              </a:ext>
            </a:extLst>
          </p:cNvPr>
          <p:cNvSpPr>
            <a:spLocks noGrp="1"/>
          </p:cNvSpPr>
          <p:nvPr>
            <p:ph idx="1"/>
          </p:nvPr>
        </p:nvSpPr>
        <p:spPr/>
        <p:txBody>
          <a:bodyPr>
            <a:normAutofit/>
          </a:bodyPr>
          <a:lstStyle/>
          <a:p>
            <a:pPr marL="457200" indent="-457200">
              <a:buFont typeface="+mj-lt"/>
              <a:buAutoNum type="arabicPeriod"/>
            </a:pPr>
            <a:r>
              <a:rPr lang="en-US" sz="2800" dirty="0"/>
              <a:t>60% of your data goes into a </a:t>
            </a:r>
            <a:r>
              <a:rPr lang="en-US" sz="2800" b="1" dirty="0">
                <a:solidFill>
                  <a:schemeClr val="accent1"/>
                </a:solidFill>
              </a:rPr>
              <a:t>training</a:t>
            </a:r>
            <a:r>
              <a:rPr lang="en-US" sz="2800" dirty="0"/>
              <a:t> (or exploration) set. </a:t>
            </a:r>
          </a:p>
          <a:p>
            <a:pPr marL="457200" indent="-457200">
              <a:buFont typeface="+mj-lt"/>
              <a:buAutoNum type="arabicPeriod"/>
            </a:pPr>
            <a:r>
              <a:rPr lang="en-US" sz="2800" dirty="0"/>
              <a:t>20% goes into a </a:t>
            </a:r>
            <a:r>
              <a:rPr lang="en-US" sz="2800" b="1" dirty="0">
                <a:solidFill>
                  <a:schemeClr val="accent1"/>
                </a:solidFill>
              </a:rPr>
              <a:t>query</a:t>
            </a:r>
            <a:r>
              <a:rPr lang="en-US" sz="2800" dirty="0"/>
              <a:t> set. </a:t>
            </a:r>
          </a:p>
          <a:p>
            <a:pPr marL="457200" indent="-457200">
              <a:buFont typeface="+mj-lt"/>
              <a:buAutoNum type="arabicPeriod"/>
            </a:pPr>
            <a:r>
              <a:rPr lang="en-US" sz="2800" dirty="0"/>
              <a:t>20% is held back for a </a:t>
            </a:r>
            <a:r>
              <a:rPr lang="en-US" sz="2800" b="1" dirty="0">
                <a:solidFill>
                  <a:schemeClr val="accent1"/>
                </a:solidFill>
              </a:rPr>
              <a:t>test</a:t>
            </a:r>
            <a:r>
              <a:rPr lang="en-US" sz="2800" dirty="0"/>
              <a:t> set. </a:t>
            </a:r>
            <a:endParaRPr lang="en-US" sz="2400" dirty="0"/>
          </a:p>
        </p:txBody>
      </p:sp>
    </p:spTree>
    <p:extLst>
      <p:ext uri="{BB962C8B-B14F-4D97-AF65-F5344CB8AC3E}">
        <p14:creationId xmlns:p14="http://schemas.microsoft.com/office/powerpoint/2010/main" val="3412461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E83F-5208-407E-B773-9B51036C6B9D}"/>
              </a:ext>
            </a:extLst>
          </p:cNvPr>
          <p:cNvSpPr>
            <a:spLocks noGrp="1"/>
          </p:cNvSpPr>
          <p:nvPr>
            <p:ph type="title"/>
          </p:nvPr>
        </p:nvSpPr>
        <p:spPr/>
        <p:txBody>
          <a:bodyPr/>
          <a:lstStyle/>
          <a:p>
            <a:r>
              <a:rPr lang="en-US" dirty="0" err="1"/>
              <a:t>geom_tile</a:t>
            </a:r>
            <a:r>
              <a:rPr lang="en-US" dirty="0"/>
              <a:t>()</a:t>
            </a:r>
          </a:p>
        </p:txBody>
      </p:sp>
      <p:sp>
        <p:nvSpPr>
          <p:cNvPr id="4" name="Rectangle 1">
            <a:extLst>
              <a:ext uri="{FF2B5EF4-FFF2-40B4-BE49-F238E27FC236}">
                <a16:creationId xmlns:a16="http://schemas.microsoft.com/office/drawing/2014/main" id="{7017200A-0B3C-4CBE-8A15-DF1BB5FB37C8}"/>
              </a:ext>
            </a:extLst>
          </p:cNvPr>
          <p:cNvSpPr>
            <a:spLocks noGrp="1" noChangeArrowheads="1"/>
          </p:cNvSpPr>
          <p:nvPr>
            <p:ph idx="1"/>
          </p:nvPr>
        </p:nvSpPr>
        <p:spPr bwMode="auto">
          <a:xfrm>
            <a:off x="865866" y="1805601"/>
            <a:ext cx="9878334"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(grid,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(x1, x2))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geom_tile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fill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facet_wrap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model)</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4035" name="Picture 3">
            <a:extLst>
              <a:ext uri="{FF2B5EF4-FFF2-40B4-BE49-F238E27FC236}">
                <a16:creationId xmlns:a16="http://schemas.microsoft.com/office/drawing/2014/main" id="{FD9AB520-79A8-4F8F-874F-F70FD9719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361" y="2778025"/>
            <a:ext cx="6465277" cy="399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054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FFCD-97D7-407E-89B4-06F97CB7D9D3}"/>
              </a:ext>
            </a:extLst>
          </p:cNvPr>
          <p:cNvSpPr>
            <a:spLocks noGrp="1"/>
          </p:cNvSpPr>
          <p:nvPr>
            <p:ph type="title"/>
          </p:nvPr>
        </p:nvSpPr>
        <p:spPr/>
        <p:txBody>
          <a:bodyPr/>
          <a:lstStyle/>
          <a:p>
            <a:r>
              <a:rPr lang="en-US" dirty="0"/>
              <a:t>Showing multiple slices</a:t>
            </a:r>
          </a:p>
        </p:txBody>
      </p:sp>
      <p:sp>
        <p:nvSpPr>
          <p:cNvPr id="4" name="Rectangle 1">
            <a:extLst>
              <a:ext uri="{FF2B5EF4-FFF2-40B4-BE49-F238E27FC236}">
                <a16:creationId xmlns:a16="http://schemas.microsoft.com/office/drawing/2014/main" id="{3BC5742F-25DD-49FB-A0F4-D44D102E05E6}"/>
              </a:ext>
            </a:extLst>
          </p:cNvPr>
          <p:cNvSpPr>
            <a:spLocks noGrp="1" noChangeArrowheads="1"/>
          </p:cNvSpPr>
          <p:nvPr>
            <p:ph idx="1"/>
          </p:nvPr>
        </p:nvSpPr>
        <p:spPr bwMode="auto">
          <a:xfrm>
            <a:off x="1024128" y="2084832"/>
            <a:ext cx="9720072" cy="29908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(grid,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x2, </a:t>
            </a:r>
            <a:r>
              <a:rPr kumimoji="0" lang="en-US" altLang="en-US" b="0" i="0" u="none" strike="noStrike" cap="none" normalizeH="0" baseline="0" dirty="0">
                <a:ln>
                  <a:noFill/>
                </a:ln>
                <a:solidFill>
                  <a:srgbClr val="902000"/>
                </a:solidFill>
                <a:effectLst/>
                <a:latin typeface="Consolas" panose="020B0609020204030204" pitchFamily="49" charset="0"/>
              </a:rPr>
              <a:t>group =</a:t>
            </a:r>
            <a:r>
              <a:rPr kumimoji="0" lang="en-US" altLang="en-US" b="0" i="0" u="none" strike="noStrike" cap="none" normalizeH="0" baseline="0" dirty="0">
                <a:ln>
                  <a:noFill/>
                </a:ln>
                <a:solidFill>
                  <a:srgbClr val="4183C4"/>
                </a:solidFill>
                <a:effectLst/>
                <a:latin typeface="Consolas" panose="020B0609020204030204" pitchFamily="49" charset="0"/>
              </a:rPr>
              <a:t> x2))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facet_wrap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model)</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(grid,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(x2, </a:t>
            </a:r>
            <a:r>
              <a:rPr kumimoji="0" lang="en-US" altLang="en-US" b="0" i="0" u="none" strike="noStrike" cap="none" normalizeH="0" baseline="0" dirty="0" err="1">
                <a:ln>
                  <a:noFill/>
                </a:ln>
                <a:solidFill>
                  <a:srgbClr val="4183C4"/>
                </a:solidFill>
                <a:effectLst/>
                <a:latin typeface="Consolas" panose="020B0609020204030204" pitchFamily="49" charset="0"/>
              </a:rPr>
              <a:t>pred</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colour</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x1, </a:t>
            </a:r>
            <a:r>
              <a:rPr kumimoji="0" lang="en-US" altLang="en-US" b="0" i="0" u="none" strike="noStrike" cap="none" normalizeH="0" baseline="0" dirty="0">
                <a:ln>
                  <a:noFill/>
                </a:ln>
                <a:solidFill>
                  <a:srgbClr val="902000"/>
                </a:solidFill>
                <a:effectLst/>
                <a:latin typeface="Consolas" panose="020B0609020204030204" pitchFamily="49" charset="0"/>
              </a:rPr>
              <a:t>group =</a:t>
            </a:r>
            <a:r>
              <a:rPr kumimoji="0" lang="en-US" altLang="en-US" b="0" i="0" u="none" strike="noStrike" cap="none" normalizeH="0" baseline="0" dirty="0">
                <a:ln>
                  <a:noFill/>
                </a:ln>
                <a:solidFill>
                  <a:srgbClr val="4183C4"/>
                </a:solidFill>
                <a:effectLst/>
                <a:latin typeface="Consolas" panose="020B0609020204030204" pitchFamily="49" charset="0"/>
              </a:rPr>
              <a:t> x1))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geom_line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facet_wrap</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model)</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0550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id="{2994F8AD-D396-4B42-85A3-5CF5CD71A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73" y="1887415"/>
            <a:ext cx="5733327" cy="353853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a:extLst>
              <a:ext uri="{FF2B5EF4-FFF2-40B4-BE49-F238E27FC236}">
                <a16:creationId xmlns:a16="http://schemas.microsoft.com/office/drawing/2014/main" id="{6C498412-417F-4492-AE5D-C495CCD8E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673" y="1887415"/>
            <a:ext cx="5733327" cy="35385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490A0DC-0ED5-4C72-A6EC-73501CD8CD84}"/>
              </a:ext>
            </a:extLst>
          </p:cNvPr>
          <p:cNvSpPr>
            <a:spLocks noGrp="1"/>
          </p:cNvSpPr>
          <p:nvPr>
            <p:ph type="title"/>
          </p:nvPr>
        </p:nvSpPr>
        <p:spPr/>
        <p:txBody>
          <a:bodyPr/>
          <a:lstStyle/>
          <a:p>
            <a:r>
              <a:rPr lang="en-US" dirty="0"/>
              <a:t>Showing multiple slices</a:t>
            </a:r>
          </a:p>
        </p:txBody>
      </p:sp>
    </p:spTree>
    <p:extLst>
      <p:ext uri="{BB962C8B-B14F-4D97-AF65-F5344CB8AC3E}">
        <p14:creationId xmlns:p14="http://schemas.microsoft.com/office/powerpoint/2010/main" val="1459306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931C-E566-46BB-B4E3-8584D12E573D}"/>
              </a:ext>
            </a:extLst>
          </p:cNvPr>
          <p:cNvSpPr>
            <a:spLocks noGrp="1"/>
          </p:cNvSpPr>
          <p:nvPr>
            <p:ph type="title"/>
          </p:nvPr>
        </p:nvSpPr>
        <p:spPr/>
        <p:txBody>
          <a:bodyPr/>
          <a:lstStyle/>
          <a:p>
            <a:r>
              <a:rPr lang="en-US" dirty="0"/>
              <a:t>Transformations</a:t>
            </a:r>
          </a:p>
        </p:txBody>
      </p:sp>
      <p:sp>
        <p:nvSpPr>
          <p:cNvPr id="3" name="Content Placeholder 2">
            <a:extLst>
              <a:ext uri="{FF2B5EF4-FFF2-40B4-BE49-F238E27FC236}">
                <a16:creationId xmlns:a16="http://schemas.microsoft.com/office/drawing/2014/main" id="{80D2FEAF-91EF-4FBF-B0B2-E2AF1121E009}"/>
              </a:ext>
            </a:extLst>
          </p:cNvPr>
          <p:cNvSpPr>
            <a:spLocks noGrp="1"/>
          </p:cNvSpPr>
          <p:nvPr>
            <p:ph idx="1"/>
          </p:nvPr>
        </p:nvSpPr>
        <p:spPr>
          <a:xfrm>
            <a:off x="1024127" y="1811215"/>
            <a:ext cx="10634473" cy="4296977"/>
          </a:xfrm>
        </p:spPr>
        <p:txBody>
          <a:bodyPr>
            <a:normAutofit/>
          </a:bodyPr>
          <a:lstStyle/>
          <a:p>
            <a:pPr marL="0" indent="0">
              <a:buNone/>
            </a:pPr>
            <a:r>
              <a:rPr lang="en-US" dirty="0"/>
              <a:t>You can also perform transformations inside the model formula. </a:t>
            </a:r>
          </a:p>
          <a:p>
            <a:pPr marL="809625" indent="-457200">
              <a:buSzPct val="140000"/>
              <a:buFont typeface="Arial" panose="020B0604020202020204" pitchFamily="34" charset="0"/>
              <a:buChar char="•"/>
            </a:pPr>
            <a:r>
              <a:rPr lang="en-US" sz="2000" dirty="0">
                <a:latin typeface="Consolas" panose="020B0609020204030204" pitchFamily="49" charset="0"/>
              </a:rPr>
              <a:t>log(y) ~ sqrt(x1) + x2</a:t>
            </a:r>
            <a:r>
              <a:rPr lang="en-US" dirty="0"/>
              <a:t> becomes</a:t>
            </a:r>
          </a:p>
          <a:p>
            <a:pPr marL="0" indent="0">
              <a:buNone/>
            </a:pPr>
            <a:r>
              <a:rPr lang="en-US" dirty="0">
                <a:latin typeface="Consolas" panose="020B0609020204030204" pitchFamily="49" charset="0"/>
              </a:rPr>
              <a:t>	</a:t>
            </a:r>
            <a:r>
              <a:rPr lang="en-US" sz="2000" dirty="0">
                <a:latin typeface="Consolas" panose="020B0609020204030204" pitchFamily="49" charset="0"/>
              </a:rPr>
              <a:t>log(y) = a_1 + a_2 * sqrt(x1) + a_3 * x2</a:t>
            </a:r>
            <a:r>
              <a:rPr lang="en-US" sz="2000" dirty="0"/>
              <a:t>.</a:t>
            </a:r>
          </a:p>
          <a:p>
            <a:pPr marL="0" indent="0">
              <a:buNone/>
            </a:pPr>
            <a:endParaRPr lang="en-US" dirty="0"/>
          </a:p>
          <a:p>
            <a:pPr marL="0" indent="0">
              <a:buNone/>
            </a:pPr>
            <a:r>
              <a:rPr lang="en-US" dirty="0"/>
              <a:t>If your transformation involves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you’ll need to wrap it in </a:t>
            </a:r>
            <a:r>
              <a:rPr lang="en-US" sz="2000" dirty="0">
                <a:latin typeface="Consolas" panose="020B0609020204030204" pitchFamily="49" charset="0"/>
              </a:rPr>
              <a:t>I() </a:t>
            </a:r>
            <a:endParaRPr lang="en-US" dirty="0">
              <a:latin typeface="Consolas" panose="020B0609020204030204" pitchFamily="49" charset="0"/>
            </a:endParaRPr>
          </a:p>
          <a:p>
            <a:pPr marL="862013" indent="-509588">
              <a:buSzPct val="120000"/>
              <a:buFont typeface="Arial" panose="020B0604020202020204" pitchFamily="34" charset="0"/>
              <a:buChar char="•"/>
            </a:pPr>
            <a:r>
              <a:rPr lang="en-US" dirty="0"/>
              <a:t>y ~ x + I(x ^ 2) becomes y = a_1 + a_2 * x + a_3 * x^2. </a:t>
            </a:r>
          </a:p>
          <a:p>
            <a:pPr marL="862013" indent="-509588">
              <a:buSzPct val="120000"/>
              <a:buFont typeface="Arial" panose="020B0604020202020204" pitchFamily="34" charset="0"/>
              <a:buChar char="•"/>
            </a:pPr>
            <a:r>
              <a:rPr lang="en-US" dirty="0"/>
              <a:t>If you forget the </a:t>
            </a:r>
            <a:r>
              <a:rPr lang="en-US" sz="2000" dirty="0">
                <a:latin typeface="Consolas" panose="020B0609020204030204" pitchFamily="49" charset="0"/>
              </a:rPr>
              <a:t>I()</a:t>
            </a:r>
            <a:r>
              <a:rPr lang="en-US" dirty="0"/>
              <a:t> and specify </a:t>
            </a:r>
            <a:r>
              <a:rPr lang="en-US" sz="2000" dirty="0">
                <a:latin typeface="Consolas" panose="020B0609020204030204" pitchFamily="49" charset="0"/>
              </a:rPr>
              <a:t>y ~ x ^ 2 + x</a:t>
            </a:r>
            <a:r>
              <a:rPr lang="en-US" dirty="0"/>
              <a:t>, R will compute </a:t>
            </a:r>
            <a:r>
              <a:rPr lang="en-US" dirty="0">
                <a:latin typeface="Consolas" panose="020B0609020204030204" pitchFamily="49" charset="0"/>
              </a:rPr>
              <a:t>y ~ x * x + x</a:t>
            </a:r>
            <a:r>
              <a:rPr lang="en-US" dirty="0"/>
              <a:t>. </a:t>
            </a:r>
          </a:p>
          <a:p>
            <a:pPr marL="862013" indent="-509588">
              <a:buSzPct val="120000"/>
              <a:buFont typeface="Arial" panose="020B0604020202020204" pitchFamily="34" charset="0"/>
              <a:buChar char="•"/>
            </a:pPr>
            <a:r>
              <a:rPr lang="en-US" dirty="0"/>
              <a:t>y ~ x ^ 2 + x specifies the function y = a_1 + a_2 * x. </a:t>
            </a:r>
          </a:p>
          <a:p>
            <a:pPr marL="0" indent="0">
              <a:buNone/>
            </a:pPr>
            <a:r>
              <a:rPr lang="en-US" dirty="0">
                <a:solidFill>
                  <a:schemeClr val="accent2"/>
                </a:solidFill>
              </a:rPr>
              <a:t>That’s probably not what you want!</a:t>
            </a:r>
          </a:p>
          <a:p>
            <a:pPr marL="0" indent="0">
              <a:buNone/>
            </a:pPr>
            <a:endParaRPr lang="en-US" dirty="0"/>
          </a:p>
        </p:txBody>
      </p:sp>
      <p:sp>
        <p:nvSpPr>
          <p:cNvPr id="4" name="Rectangle 3">
            <a:extLst>
              <a:ext uri="{FF2B5EF4-FFF2-40B4-BE49-F238E27FC236}">
                <a16:creationId xmlns:a16="http://schemas.microsoft.com/office/drawing/2014/main" id="{C9B754B9-C757-4629-BF69-F91E0674AD03}"/>
              </a:ext>
            </a:extLst>
          </p:cNvPr>
          <p:cNvSpPr/>
          <p:nvPr/>
        </p:nvSpPr>
        <p:spPr>
          <a:xfrm>
            <a:off x="9812215" y="4607169"/>
            <a:ext cx="1072662" cy="56270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49718E-7064-4864-8131-FC0D5CC58A6D}"/>
              </a:ext>
            </a:extLst>
          </p:cNvPr>
          <p:cNvSpPr/>
          <p:nvPr/>
        </p:nvSpPr>
        <p:spPr>
          <a:xfrm>
            <a:off x="9642263" y="5177369"/>
            <a:ext cx="1412566" cy="461665"/>
          </a:xfrm>
          <a:prstGeom prst="rect">
            <a:avLst/>
          </a:prstGeom>
        </p:spPr>
        <p:txBody>
          <a:bodyPr wrap="none">
            <a:spAutoFit/>
          </a:bodyPr>
          <a:lstStyle/>
          <a:p>
            <a:r>
              <a:rPr lang="en-US" sz="2400" dirty="0">
                <a:solidFill>
                  <a:schemeClr val="accent3">
                    <a:lumMod val="60000"/>
                    <a:lumOff val="40000"/>
                  </a:schemeClr>
                </a:solidFill>
              </a:rPr>
              <a:t>same as x</a:t>
            </a:r>
          </a:p>
        </p:txBody>
      </p:sp>
    </p:spTree>
    <p:extLst>
      <p:ext uri="{BB962C8B-B14F-4D97-AF65-F5344CB8AC3E}">
        <p14:creationId xmlns:p14="http://schemas.microsoft.com/office/powerpoint/2010/main" val="267772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E145-A1F9-4B78-AAC4-C9F227AD5C8D}"/>
              </a:ext>
            </a:extLst>
          </p:cNvPr>
          <p:cNvSpPr>
            <a:spLocks noGrp="1"/>
          </p:cNvSpPr>
          <p:nvPr>
            <p:ph type="title"/>
          </p:nvPr>
        </p:nvSpPr>
        <p:spPr/>
        <p:txBody>
          <a:bodyPr/>
          <a:lstStyle/>
          <a:p>
            <a:r>
              <a:rPr lang="en-US" dirty="0" err="1"/>
              <a:t>Model_matrix</a:t>
            </a:r>
            <a:r>
              <a:rPr lang="en-US" dirty="0"/>
              <a:t>()</a:t>
            </a:r>
          </a:p>
        </p:txBody>
      </p:sp>
      <p:sp>
        <p:nvSpPr>
          <p:cNvPr id="5" name="Rectangle 4">
            <a:extLst>
              <a:ext uri="{FF2B5EF4-FFF2-40B4-BE49-F238E27FC236}">
                <a16:creationId xmlns:a16="http://schemas.microsoft.com/office/drawing/2014/main" id="{4C91C047-E9F5-4124-900A-D2F4A2490829}"/>
              </a:ext>
            </a:extLst>
          </p:cNvPr>
          <p:cNvSpPr/>
          <p:nvPr/>
        </p:nvSpPr>
        <p:spPr>
          <a:xfrm>
            <a:off x="1024128" y="1933134"/>
            <a:ext cx="9720072" cy="4401205"/>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df &lt;-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tribble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y, </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x,</a:t>
            </a:r>
            <a:r>
              <a:rPr lang="en-US" altLang="en-US" sz="2000" dirty="0">
                <a:solidFill>
                  <a:srgbClr val="333333"/>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3</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3</a:t>
            </a:r>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b="1" dirty="0" err="1">
                <a:solidFill>
                  <a:srgbClr val="007020"/>
                </a:solidFill>
                <a:latin typeface="Consolas" panose="020B0609020204030204" pitchFamily="49" charset="0"/>
              </a:rPr>
              <a:t>model_matrix</a:t>
            </a:r>
            <a:r>
              <a:rPr lang="en-US" altLang="en-US" sz="2000" dirty="0">
                <a:solidFill>
                  <a:srgbClr val="4183C4"/>
                </a:solidFill>
                <a:latin typeface="Consolas" panose="020B0609020204030204" pitchFamily="49" charset="0"/>
              </a:rPr>
              <a:t>(df, y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 </a:t>
            </a:r>
            <a:r>
              <a:rPr lang="en-US" sz="2000" dirty="0"/>
              <a:t>#&gt; # A </a:t>
            </a:r>
            <a:r>
              <a:rPr lang="en-US" sz="2000" dirty="0" err="1"/>
              <a:t>tibble</a:t>
            </a:r>
            <a:r>
              <a:rPr lang="en-US" sz="2000" dirty="0"/>
              <a:t>: 3 x 2</a:t>
            </a:r>
          </a:p>
          <a:p>
            <a:r>
              <a:rPr lang="en-US" sz="2000" i="1" dirty="0">
                <a:solidFill>
                  <a:srgbClr val="60A0B0"/>
                </a:solidFill>
                <a:latin typeface="Consolas" panose="020B0609020204030204" pitchFamily="49" charset="0"/>
              </a:rPr>
              <a:t>#&gt;   `(Intercept)`     x</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1</a:t>
            </a:r>
          </a:p>
          <a:p>
            <a:r>
              <a:rPr lang="en-US" sz="2000" i="1" dirty="0">
                <a:solidFill>
                  <a:srgbClr val="60A0B0"/>
                </a:solidFill>
                <a:latin typeface="Consolas" panose="020B0609020204030204" pitchFamily="49" charset="0"/>
              </a:rPr>
              <a:t>#&gt; 2             1     2</a:t>
            </a:r>
          </a:p>
          <a:p>
            <a:r>
              <a:rPr lang="en-US" sz="2000" i="1" dirty="0">
                <a:solidFill>
                  <a:srgbClr val="60A0B0"/>
                </a:solidFill>
                <a:latin typeface="Consolas" panose="020B0609020204030204" pitchFamily="49" charset="0"/>
              </a:rPr>
              <a:t>#&gt; 3             1     3</a:t>
            </a:r>
          </a:p>
          <a:p>
            <a:r>
              <a:rPr lang="en-US" altLang="en-US" sz="2000" b="1" dirty="0" err="1">
                <a:solidFill>
                  <a:srgbClr val="007020"/>
                </a:solidFill>
                <a:latin typeface="Consolas" panose="020B0609020204030204" pitchFamily="49" charset="0"/>
              </a:rPr>
              <a:t>model_matrix</a:t>
            </a:r>
            <a:r>
              <a:rPr lang="en-US" altLang="en-US" sz="2000" dirty="0">
                <a:solidFill>
                  <a:srgbClr val="4183C4"/>
                </a:solidFill>
                <a:latin typeface="Consolas" panose="020B0609020204030204" pitchFamily="49" charset="0"/>
              </a:rPr>
              <a:t>(df, y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I</a:t>
            </a:r>
            <a:r>
              <a:rPr lang="en-US" altLang="en-US" sz="2000" dirty="0">
                <a:solidFill>
                  <a:srgbClr val="4183C4"/>
                </a:solidFill>
                <a:latin typeface="Consolas" panose="020B0609020204030204" pitchFamily="49" charset="0"/>
              </a:rPr>
              <a:t>(x</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x)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 x 3</a:t>
            </a:r>
          </a:p>
          <a:p>
            <a:r>
              <a:rPr lang="en-US" sz="2000" i="1" dirty="0">
                <a:solidFill>
                  <a:srgbClr val="60A0B0"/>
                </a:solidFill>
                <a:latin typeface="Consolas" panose="020B0609020204030204" pitchFamily="49" charset="0"/>
              </a:rPr>
              <a:t>#&gt;   `(Intercept)` `I(x^2)`     x</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1     1</a:t>
            </a:r>
          </a:p>
          <a:p>
            <a:r>
              <a:rPr lang="en-US" sz="2000" i="1" dirty="0">
                <a:solidFill>
                  <a:srgbClr val="60A0B0"/>
                </a:solidFill>
                <a:latin typeface="Consolas" panose="020B0609020204030204" pitchFamily="49" charset="0"/>
              </a:rPr>
              <a:t>#&gt; 2             1        4     2</a:t>
            </a:r>
          </a:p>
          <a:p>
            <a:r>
              <a:rPr lang="en-US" sz="2000" i="1" dirty="0">
                <a:solidFill>
                  <a:srgbClr val="60A0B0"/>
                </a:solidFill>
                <a:latin typeface="Consolas" panose="020B0609020204030204" pitchFamily="49" charset="0"/>
              </a:rPr>
              <a:t>#&gt; 3             1        9     3</a:t>
            </a:r>
          </a:p>
        </p:txBody>
      </p:sp>
    </p:spTree>
    <p:extLst>
      <p:ext uri="{BB962C8B-B14F-4D97-AF65-F5344CB8AC3E}">
        <p14:creationId xmlns:p14="http://schemas.microsoft.com/office/powerpoint/2010/main" val="3989956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B629-E28C-4399-8883-2D2509E760D9}"/>
              </a:ext>
            </a:extLst>
          </p:cNvPr>
          <p:cNvSpPr>
            <a:spLocks noGrp="1"/>
          </p:cNvSpPr>
          <p:nvPr>
            <p:ph type="title"/>
          </p:nvPr>
        </p:nvSpPr>
        <p:spPr/>
        <p:txBody>
          <a:bodyPr/>
          <a:lstStyle/>
          <a:p>
            <a:r>
              <a:rPr lang="en-US" dirty="0"/>
              <a:t>poly</a:t>
            </a:r>
          </a:p>
        </p:txBody>
      </p:sp>
      <p:sp>
        <p:nvSpPr>
          <p:cNvPr id="5" name="Rectangle 4">
            <a:extLst>
              <a:ext uri="{FF2B5EF4-FFF2-40B4-BE49-F238E27FC236}">
                <a16:creationId xmlns:a16="http://schemas.microsoft.com/office/drawing/2014/main" id="{83DBE057-B2BB-499F-A3DF-681F410A9A8B}"/>
              </a:ext>
            </a:extLst>
          </p:cNvPr>
          <p:cNvSpPr/>
          <p:nvPr/>
        </p:nvSpPr>
        <p:spPr>
          <a:xfrm>
            <a:off x="1024128" y="1830978"/>
            <a:ext cx="9720072" cy="240065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model_matrix</a:t>
            </a:r>
            <a:r>
              <a:rPr lang="en-US" altLang="en-US" sz="2400" dirty="0">
                <a:solidFill>
                  <a:srgbClr val="4183C4"/>
                </a:solidFill>
                <a:latin typeface="Consolas" panose="020B0609020204030204" pitchFamily="49" charset="0"/>
              </a:rPr>
              <a:t>(df, y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poly</a:t>
            </a:r>
            <a:r>
              <a:rPr lang="en-US" altLang="en-US" sz="2400" dirty="0">
                <a:solidFill>
                  <a:srgbClr val="4183C4"/>
                </a:solidFill>
                <a:latin typeface="Consolas" panose="020B0609020204030204" pitchFamily="49" charset="0"/>
              </a:rPr>
              <a:t>(x,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`(Intercept)` `poly(x, 2)1` `poly(x, 2)2`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-7.07e- 1         0.408</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1     -7.85e-17        -0.816</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1      7.07e- 1         0.408</a:t>
            </a:r>
          </a:p>
        </p:txBody>
      </p:sp>
    </p:spTree>
    <p:extLst>
      <p:ext uri="{BB962C8B-B14F-4D97-AF65-F5344CB8AC3E}">
        <p14:creationId xmlns:p14="http://schemas.microsoft.com/office/powerpoint/2010/main" val="3686883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FAF7-116F-4644-8088-B707A48E410D}"/>
              </a:ext>
            </a:extLst>
          </p:cNvPr>
          <p:cNvSpPr>
            <a:spLocks noGrp="1"/>
          </p:cNvSpPr>
          <p:nvPr>
            <p:ph type="title"/>
          </p:nvPr>
        </p:nvSpPr>
        <p:spPr/>
        <p:txBody>
          <a:bodyPr/>
          <a:lstStyle/>
          <a:p>
            <a:r>
              <a:rPr lang="en-US" dirty="0"/>
              <a:t>splines::ns()</a:t>
            </a:r>
          </a:p>
        </p:txBody>
      </p:sp>
      <p:sp>
        <p:nvSpPr>
          <p:cNvPr id="5" name="Rectangle 4">
            <a:extLst>
              <a:ext uri="{FF2B5EF4-FFF2-40B4-BE49-F238E27FC236}">
                <a16:creationId xmlns:a16="http://schemas.microsoft.com/office/drawing/2014/main" id="{ECDBF2BA-06F3-4DAA-8261-01F5EA50EE46}"/>
              </a:ext>
            </a:extLst>
          </p:cNvPr>
          <p:cNvSpPr/>
          <p:nvPr/>
        </p:nvSpPr>
        <p:spPr>
          <a:xfrm>
            <a:off x="1024128" y="1877089"/>
            <a:ext cx="9720072" cy="2769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altLang="en-US" sz="2400" b="1" dirty="0">
                <a:solidFill>
                  <a:srgbClr val="007020"/>
                </a:solidFill>
                <a:latin typeface="Consolas" panose="020B0609020204030204" pitchFamily="49" charset="0"/>
              </a:rPr>
              <a:t>library</a:t>
            </a:r>
            <a:r>
              <a:rPr lang="en-US" altLang="en-US" sz="2400" dirty="0">
                <a:solidFill>
                  <a:srgbClr val="4183C4"/>
                </a:solidFill>
                <a:latin typeface="Consolas" panose="020B0609020204030204" pitchFamily="49" charset="0"/>
              </a:rPr>
              <a:t>(splines)</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model_matrix</a:t>
            </a:r>
            <a:r>
              <a:rPr lang="en-US" altLang="en-US" sz="2400" dirty="0">
                <a:solidFill>
                  <a:srgbClr val="4183C4"/>
                </a:solidFill>
                <a:latin typeface="Consolas" panose="020B0609020204030204" pitchFamily="49" charset="0"/>
              </a:rPr>
              <a:t>(df, y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ns</a:t>
            </a:r>
            <a:r>
              <a:rPr lang="en-US" altLang="en-US" sz="2400" dirty="0">
                <a:solidFill>
                  <a:srgbClr val="4183C4"/>
                </a:solidFill>
                <a:latin typeface="Consolas" panose="020B0609020204030204" pitchFamily="49" charset="0"/>
              </a:rPr>
              <a:t>(x,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`(Intercept)` `ns(x, 2)1` `ns(x, 2)2`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0           0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1       0.566      -0.211</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1       0.344       0.771</a:t>
            </a:r>
          </a:p>
        </p:txBody>
      </p:sp>
    </p:spTree>
    <p:extLst>
      <p:ext uri="{BB962C8B-B14F-4D97-AF65-F5344CB8AC3E}">
        <p14:creationId xmlns:p14="http://schemas.microsoft.com/office/powerpoint/2010/main" val="1719850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8588-EFDD-4ACE-A5FC-1A47D17D8DCC}"/>
              </a:ext>
            </a:extLst>
          </p:cNvPr>
          <p:cNvSpPr>
            <a:spLocks noGrp="1"/>
          </p:cNvSpPr>
          <p:nvPr>
            <p:ph type="title"/>
          </p:nvPr>
        </p:nvSpPr>
        <p:spPr/>
        <p:txBody>
          <a:bodyPr/>
          <a:lstStyle/>
          <a:p>
            <a:r>
              <a:rPr lang="en-US" dirty="0"/>
              <a:t>approximate a non-linear function</a:t>
            </a:r>
          </a:p>
        </p:txBody>
      </p:sp>
      <p:sp>
        <p:nvSpPr>
          <p:cNvPr id="4" name="Rectangle 1">
            <a:extLst>
              <a:ext uri="{FF2B5EF4-FFF2-40B4-BE49-F238E27FC236}">
                <a16:creationId xmlns:a16="http://schemas.microsoft.com/office/drawing/2014/main" id="{896FF086-9092-42B5-BEA0-4B7CE521444D}"/>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sim5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seq</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pi, </a:t>
            </a:r>
            <a:r>
              <a:rPr kumimoji="0" lang="en-US" altLang="en-US" sz="2400" b="0" i="0" u="none" strike="noStrike" cap="none" normalizeH="0" baseline="0" dirty="0">
                <a:ln>
                  <a:noFill/>
                </a:ln>
                <a:solidFill>
                  <a:srgbClr val="902000"/>
                </a:solidFill>
                <a:effectLst/>
                <a:latin typeface="Consolas" panose="020B0609020204030204" pitchFamily="49" charset="0"/>
              </a:rPr>
              <a:t>length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sin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(sim5,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362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B4E65D6E-117A-4FD4-8584-1ECE1DB44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93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46AD-3F02-419A-BA4A-5C516B06A010}"/>
              </a:ext>
            </a:extLst>
          </p:cNvPr>
          <p:cNvSpPr>
            <a:spLocks noGrp="1"/>
          </p:cNvSpPr>
          <p:nvPr>
            <p:ph type="title"/>
          </p:nvPr>
        </p:nvSpPr>
        <p:spPr/>
        <p:txBody>
          <a:bodyPr/>
          <a:lstStyle/>
          <a:p>
            <a:r>
              <a:rPr lang="en-US" dirty="0"/>
              <a:t>Fit some models</a:t>
            </a:r>
          </a:p>
        </p:txBody>
      </p:sp>
      <p:sp>
        <p:nvSpPr>
          <p:cNvPr id="3" name="Rectangle 1">
            <a:extLst>
              <a:ext uri="{FF2B5EF4-FFF2-40B4-BE49-F238E27FC236}">
                <a16:creationId xmlns:a16="http://schemas.microsoft.com/office/drawing/2014/main" id="{29D3DC69-AE10-4FAB-8115-4B7C691C1818}"/>
              </a:ext>
            </a:extLst>
          </p:cNvPr>
          <p:cNvSpPr>
            <a:spLocks noChangeArrowheads="1"/>
          </p:cNvSpPr>
          <p:nvPr/>
        </p:nvSpPr>
        <p:spPr bwMode="auto">
          <a:xfrm>
            <a:off x="1024128" y="1797675"/>
            <a:ext cx="9720072"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mod1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ns</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sim5)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mod2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ns</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sim5)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mod3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ns</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sim5)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mod4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ns</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sim5)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mod5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lm</a:t>
            </a:r>
            <a:r>
              <a:rPr kumimoji="0" lang="en-US" altLang="en-US" sz="2200" b="0" i="0" u="none" strike="noStrike" cap="none" normalizeH="0" baseline="0" dirty="0">
                <a:ln>
                  <a:noFill/>
                </a:ln>
                <a:solidFill>
                  <a:srgbClr val="4183C4"/>
                </a:solidFill>
                <a:effectLst/>
                <a:latin typeface="Consolas" panose="020B0609020204030204" pitchFamily="49" charset="0"/>
              </a:rPr>
              <a:t>(y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ns</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sim5)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grid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sim5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data_grid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seq_range</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902000"/>
                </a:solidFill>
                <a:effectLst/>
                <a:latin typeface="Consolas" panose="020B0609020204030204" pitchFamily="49" charset="0"/>
              </a:rPr>
              <a:t>n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expand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gather_predictions</a:t>
            </a:r>
            <a:r>
              <a:rPr kumimoji="0" lang="en-US" altLang="en-US" sz="2200" b="0" i="0" u="none" strike="noStrike" cap="none" normalizeH="0" baseline="0" dirty="0">
                <a:ln>
                  <a:noFill/>
                </a:ln>
                <a:solidFill>
                  <a:srgbClr val="4183C4"/>
                </a:solidFill>
                <a:effectLst/>
                <a:latin typeface="Consolas" panose="020B0609020204030204" pitchFamily="49" charset="0"/>
              </a:rPr>
              <a:t>(mod1, mod2, mod3, mod4, mod5, </a:t>
            </a:r>
            <a:r>
              <a:rPr kumimoji="0" lang="en-US" altLang="en-US" sz="2200" b="0" i="0" u="none" strike="noStrike" cap="none" normalizeH="0" baseline="0" dirty="0">
                <a:ln>
                  <a:noFill/>
                </a:ln>
                <a:solidFill>
                  <a:srgbClr val="902000"/>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pred</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(sim5,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(x, 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data =</a:t>
            </a:r>
            <a:r>
              <a:rPr kumimoji="0" lang="en-US" altLang="en-US" sz="2200" b="0" i="0" u="none" strike="noStrike" cap="none" normalizeH="0" baseline="0" dirty="0">
                <a:ln>
                  <a:noFill/>
                </a:ln>
                <a:solidFill>
                  <a:srgbClr val="4183C4"/>
                </a:solidFill>
                <a:effectLst/>
                <a:latin typeface="Consolas" panose="020B0609020204030204" pitchFamily="49" charset="0"/>
              </a:rPr>
              <a:t> grid, </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"red"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facet_wrap</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model)</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80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C728-9A09-46F8-91B0-CC8576C5211F}"/>
              </a:ext>
            </a:extLst>
          </p:cNvPr>
          <p:cNvSpPr>
            <a:spLocks noGrp="1"/>
          </p:cNvSpPr>
          <p:nvPr>
            <p:ph type="title"/>
          </p:nvPr>
        </p:nvSpPr>
        <p:spPr/>
        <p:txBody>
          <a:bodyPr/>
          <a:lstStyle/>
          <a:p>
            <a:r>
              <a:rPr lang="en-US" dirty="0"/>
              <a:t>Model basics</a:t>
            </a:r>
          </a:p>
        </p:txBody>
      </p:sp>
      <p:pic>
        <p:nvPicPr>
          <p:cNvPr id="9218" name="Picture 2" descr="Image result for modelr">
            <a:extLst>
              <a:ext uri="{FF2B5EF4-FFF2-40B4-BE49-F238E27FC236}">
                <a16:creationId xmlns:a16="http://schemas.microsoft.com/office/drawing/2014/main" id="{ED1C9434-20AB-43B8-91B3-E06E50424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1796034"/>
            <a:ext cx="62103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604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a:extLst>
              <a:ext uri="{FF2B5EF4-FFF2-40B4-BE49-F238E27FC236}">
                <a16:creationId xmlns:a16="http://schemas.microsoft.com/office/drawing/2014/main" id="{291C5000-9E6B-4CA6-9577-F1F28AEEA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93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C5450F-865E-424B-83AC-65AB0294CD85}"/>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27EB54B-BC70-48ED-BCC6-0B5FBDB0DB39}"/>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8115FC0-2217-4007-8D00-56AA8BD34F7C}"/>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Formulas and model families</a:t>
            </a:r>
          </a:p>
          <a:p>
            <a:endParaRPr lang="en-US" dirty="0">
              <a:solidFill>
                <a:schemeClr val="bg1"/>
              </a:solidFill>
            </a:endParaRPr>
          </a:p>
        </p:txBody>
      </p:sp>
    </p:spTree>
    <p:extLst>
      <p:ext uri="{BB962C8B-B14F-4D97-AF65-F5344CB8AC3E}">
        <p14:creationId xmlns:p14="http://schemas.microsoft.com/office/powerpoint/2010/main" val="2846156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37AF-BF9B-4EF6-B1FD-3C65565C910A}"/>
              </a:ext>
            </a:extLst>
          </p:cNvPr>
          <p:cNvSpPr>
            <a:spLocks noGrp="1"/>
          </p:cNvSpPr>
          <p:nvPr>
            <p:ph type="title"/>
          </p:nvPr>
        </p:nvSpPr>
        <p:spPr/>
        <p:txBody>
          <a:bodyPr/>
          <a:lstStyle/>
          <a:p>
            <a:r>
              <a:rPr lang="en-US" dirty="0"/>
              <a:t>Missing values</a:t>
            </a:r>
          </a:p>
        </p:txBody>
      </p:sp>
      <p:sp>
        <p:nvSpPr>
          <p:cNvPr id="4" name="Rectangle 1">
            <a:extLst>
              <a:ext uri="{FF2B5EF4-FFF2-40B4-BE49-F238E27FC236}">
                <a16:creationId xmlns:a16="http://schemas.microsoft.com/office/drawing/2014/main" id="{7997FF79-E0D6-41F1-BB34-D261194A2949}"/>
              </a:ext>
            </a:extLst>
          </p:cNvPr>
          <p:cNvSpPr>
            <a:spLocks noGrp="1" noChangeArrowheads="1"/>
          </p:cNvSpPr>
          <p:nvPr>
            <p:ph idx="1"/>
          </p:nvPr>
        </p:nvSpPr>
        <p:spPr bwMode="auto">
          <a:xfrm>
            <a:off x="743573" y="1875959"/>
            <a:ext cx="1070485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tribble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8.3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mod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lm</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Warning: Dropping 2 rows with missing values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33809DC-2384-49D4-A693-924EED1D1077}"/>
              </a:ext>
            </a:extLst>
          </p:cNvPr>
          <p:cNvSpPr>
            <a:spLocks noChangeArrowheads="1"/>
          </p:cNvSpPr>
          <p:nvPr/>
        </p:nvSpPr>
        <p:spPr bwMode="auto">
          <a:xfrm>
            <a:off x="743573" y="3537195"/>
            <a:ext cx="1070485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mod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lm</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df, </a:t>
            </a:r>
            <a:r>
              <a:rPr kumimoji="0" lang="en-US" altLang="en-US" sz="2400" b="0" i="0" u="none" strike="noStrike" cap="none" normalizeH="0" baseline="0" dirty="0" err="1">
                <a:ln>
                  <a:noFill/>
                </a:ln>
                <a:solidFill>
                  <a:srgbClr val="902000"/>
                </a:solidFill>
                <a:effectLst/>
                <a:latin typeface="Consolas" panose="020B0609020204030204" pitchFamily="49" charset="0"/>
              </a:rPr>
              <a:t>na.action</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na.exclude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D7639CA-B09D-4DA0-9B7E-6049661872E9}"/>
              </a:ext>
            </a:extLst>
          </p:cNvPr>
          <p:cNvSpPr>
            <a:spLocks noChangeArrowheads="1"/>
          </p:cNvSpPr>
          <p:nvPr/>
        </p:nvSpPr>
        <p:spPr bwMode="auto">
          <a:xfrm>
            <a:off x="743573" y="4554360"/>
            <a:ext cx="10704854"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nobs</a:t>
            </a:r>
            <a:r>
              <a:rPr kumimoji="0" lang="en-US" altLang="en-US" sz="2400" b="0" i="0" u="none" strike="noStrike" cap="none" normalizeH="0" baseline="0" dirty="0">
                <a:ln>
                  <a:noFill/>
                </a:ln>
                <a:solidFill>
                  <a:srgbClr val="4183C4"/>
                </a:solidFill>
                <a:effectLst/>
                <a:latin typeface="Consolas" panose="020B0609020204030204" pitchFamily="49" charset="0"/>
              </a:rPr>
              <a:t>(mod)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3</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12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D51D-F8EB-4676-A26F-CB90D513636C}"/>
              </a:ext>
            </a:extLst>
          </p:cNvPr>
          <p:cNvSpPr>
            <a:spLocks noGrp="1"/>
          </p:cNvSpPr>
          <p:nvPr>
            <p:ph type="title"/>
          </p:nvPr>
        </p:nvSpPr>
        <p:spPr/>
        <p:txBody>
          <a:bodyPr/>
          <a:lstStyle/>
          <a:p>
            <a:r>
              <a:rPr lang="en-US" dirty="0"/>
              <a:t>Other model families</a:t>
            </a:r>
          </a:p>
        </p:txBody>
      </p:sp>
      <p:sp>
        <p:nvSpPr>
          <p:cNvPr id="3" name="Content Placeholder 2">
            <a:extLst>
              <a:ext uri="{FF2B5EF4-FFF2-40B4-BE49-F238E27FC236}">
                <a16:creationId xmlns:a16="http://schemas.microsoft.com/office/drawing/2014/main" id="{54806C0D-B963-4681-8294-95B3A0BD9C13}"/>
              </a:ext>
            </a:extLst>
          </p:cNvPr>
          <p:cNvSpPr>
            <a:spLocks noGrp="1"/>
          </p:cNvSpPr>
          <p:nvPr>
            <p:ph idx="1"/>
          </p:nvPr>
        </p:nvSpPr>
        <p:spPr>
          <a:xfrm>
            <a:off x="1024128" y="1930400"/>
            <a:ext cx="9720073" cy="4572000"/>
          </a:xfrm>
        </p:spPr>
        <p:txBody>
          <a:bodyPr>
            <a:normAutofit/>
          </a:bodyPr>
          <a:lstStyle/>
          <a:p>
            <a:pPr marL="171450" indent="-171450">
              <a:buFont typeface="Arial" panose="020B0604020202020204" pitchFamily="34" charset="0"/>
              <a:buChar char="•"/>
            </a:pPr>
            <a:r>
              <a:rPr lang="en-US" sz="2000" b="1" dirty="0">
                <a:solidFill>
                  <a:schemeClr val="accent2"/>
                </a:solidFill>
              </a:rPr>
              <a:t>Generalized linear models</a:t>
            </a:r>
            <a:r>
              <a:rPr lang="en-US" sz="2000" dirty="0"/>
              <a:t>, e.g. </a:t>
            </a:r>
            <a:r>
              <a:rPr lang="en-US" sz="1800" dirty="0">
                <a:latin typeface="Consolas" panose="020B0609020204030204" pitchFamily="49" charset="0"/>
              </a:rPr>
              <a:t>stats::</a:t>
            </a:r>
            <a:r>
              <a:rPr lang="en-US" sz="1800" dirty="0" err="1">
                <a:latin typeface="Consolas" panose="020B0609020204030204" pitchFamily="49" charset="0"/>
              </a:rPr>
              <a:t>glm</a:t>
            </a:r>
            <a:r>
              <a:rPr lang="en-US" sz="1800" dirty="0">
                <a:latin typeface="Consolas" panose="020B0609020204030204" pitchFamily="49" charset="0"/>
              </a:rPr>
              <a:t>()</a:t>
            </a:r>
            <a:r>
              <a:rPr lang="en-US" sz="2000" dirty="0"/>
              <a:t>. extend linear models to include non-continuous responses (e.g. binary data or counts). </a:t>
            </a:r>
          </a:p>
          <a:p>
            <a:pPr marL="171450" indent="-171450">
              <a:buFont typeface="Arial" panose="020B0604020202020204" pitchFamily="34" charset="0"/>
              <a:buChar char="•"/>
            </a:pPr>
            <a:r>
              <a:rPr lang="en-US" sz="2000" b="1" dirty="0">
                <a:solidFill>
                  <a:schemeClr val="accent2"/>
                </a:solidFill>
              </a:rPr>
              <a:t>Generalized additive models</a:t>
            </a:r>
            <a:r>
              <a:rPr lang="en-US" sz="2000" dirty="0"/>
              <a:t>, e.g. </a:t>
            </a:r>
            <a:r>
              <a:rPr lang="en-US" sz="1800" dirty="0" err="1">
                <a:latin typeface="Consolas" panose="020B0609020204030204" pitchFamily="49" charset="0"/>
              </a:rPr>
              <a:t>mgcv</a:t>
            </a:r>
            <a:r>
              <a:rPr lang="en-US" sz="1800" dirty="0">
                <a:latin typeface="Consolas" panose="020B0609020204030204" pitchFamily="49" charset="0"/>
              </a:rPr>
              <a:t>::gam()</a:t>
            </a:r>
            <a:r>
              <a:rPr lang="en-US" sz="2000" dirty="0"/>
              <a:t>, extend generalized linear models to incorporate arbitrary smooth functions. </a:t>
            </a:r>
          </a:p>
          <a:p>
            <a:pPr marL="171450" indent="-171450">
              <a:buFont typeface="Arial" panose="020B0604020202020204" pitchFamily="34" charset="0"/>
              <a:buChar char="•"/>
            </a:pPr>
            <a:r>
              <a:rPr lang="en-US" sz="2000" b="1" dirty="0">
                <a:solidFill>
                  <a:schemeClr val="accent2"/>
                </a:solidFill>
              </a:rPr>
              <a:t>Penalized linear models</a:t>
            </a:r>
            <a:r>
              <a:rPr lang="en-US" sz="2000" dirty="0"/>
              <a:t>, e.g. </a:t>
            </a:r>
            <a:r>
              <a:rPr lang="en-US" sz="1800" dirty="0" err="1">
                <a:latin typeface="Consolas" panose="020B0609020204030204" pitchFamily="49" charset="0"/>
              </a:rPr>
              <a:t>glmnet</a:t>
            </a:r>
            <a:r>
              <a:rPr lang="en-US" sz="1800" dirty="0">
                <a:latin typeface="Consolas" panose="020B0609020204030204" pitchFamily="49" charset="0"/>
              </a:rPr>
              <a:t>::</a:t>
            </a:r>
            <a:r>
              <a:rPr lang="en-US" sz="1800" dirty="0" err="1">
                <a:latin typeface="Consolas" panose="020B0609020204030204" pitchFamily="49" charset="0"/>
              </a:rPr>
              <a:t>glmnet</a:t>
            </a:r>
            <a:r>
              <a:rPr lang="en-US" sz="1800" dirty="0">
                <a:latin typeface="Consolas" panose="020B0609020204030204" pitchFamily="49" charset="0"/>
              </a:rPr>
              <a:t>()</a:t>
            </a:r>
            <a:r>
              <a:rPr lang="en-US" sz="2000" dirty="0"/>
              <a:t>, add a penalty term to the distance that penalizes complex models (as defined by the distance between the parameter vector and the origin). </a:t>
            </a:r>
          </a:p>
          <a:p>
            <a:pPr marL="171450" indent="-171450">
              <a:buFont typeface="Arial" panose="020B0604020202020204" pitchFamily="34" charset="0"/>
              <a:buChar char="•"/>
            </a:pPr>
            <a:r>
              <a:rPr lang="en-US" sz="2000" b="1" dirty="0">
                <a:solidFill>
                  <a:schemeClr val="accent2"/>
                </a:solidFill>
              </a:rPr>
              <a:t>Robust linear models</a:t>
            </a:r>
            <a:r>
              <a:rPr lang="en-US" sz="2000" dirty="0"/>
              <a:t>, e.g. </a:t>
            </a:r>
            <a:r>
              <a:rPr lang="en-US" sz="1800" dirty="0">
                <a:latin typeface="Consolas" panose="020B0609020204030204" pitchFamily="49" charset="0"/>
              </a:rPr>
              <a:t>MASS::</a:t>
            </a:r>
            <a:r>
              <a:rPr lang="en-US" sz="1800" dirty="0" err="1">
                <a:latin typeface="Consolas" panose="020B0609020204030204" pitchFamily="49" charset="0"/>
              </a:rPr>
              <a:t>rlm</a:t>
            </a:r>
            <a:r>
              <a:rPr lang="en-US" sz="1800" dirty="0">
                <a:latin typeface="Consolas" panose="020B0609020204030204" pitchFamily="49" charset="0"/>
              </a:rPr>
              <a:t>()</a:t>
            </a:r>
            <a:r>
              <a:rPr lang="en-US" sz="2000" dirty="0"/>
              <a:t>, tweak the distance to </a:t>
            </a:r>
            <a:r>
              <a:rPr lang="en-US" sz="2000" i="1" dirty="0" err="1"/>
              <a:t>downweight</a:t>
            </a:r>
            <a:r>
              <a:rPr lang="en-US" sz="2000" dirty="0"/>
              <a:t> points that are very far away. </a:t>
            </a:r>
          </a:p>
          <a:p>
            <a:pPr marL="171450" indent="-171450">
              <a:buFont typeface="Arial" panose="020B0604020202020204" pitchFamily="34" charset="0"/>
              <a:buChar char="•"/>
            </a:pPr>
            <a:r>
              <a:rPr lang="en-US" sz="2000" b="1" dirty="0">
                <a:solidFill>
                  <a:schemeClr val="accent2"/>
                </a:solidFill>
              </a:rPr>
              <a:t>Trees</a:t>
            </a:r>
            <a:r>
              <a:rPr lang="en-US" sz="2000" dirty="0"/>
              <a:t>, e.g. </a:t>
            </a:r>
            <a:r>
              <a:rPr lang="en-US" sz="1800" dirty="0" err="1">
                <a:latin typeface="Consolas" panose="020B0609020204030204" pitchFamily="49" charset="0"/>
              </a:rPr>
              <a:t>rpart</a:t>
            </a:r>
            <a:r>
              <a:rPr lang="en-US" sz="1800" dirty="0">
                <a:latin typeface="Consolas" panose="020B0609020204030204" pitchFamily="49" charset="0"/>
              </a:rPr>
              <a:t>::</a:t>
            </a:r>
            <a:r>
              <a:rPr lang="en-US" sz="1800" dirty="0" err="1">
                <a:latin typeface="Consolas" panose="020B0609020204030204" pitchFamily="49" charset="0"/>
              </a:rPr>
              <a:t>rpart</a:t>
            </a:r>
            <a:r>
              <a:rPr lang="en-US" sz="1800" dirty="0">
                <a:latin typeface="Consolas" panose="020B0609020204030204" pitchFamily="49" charset="0"/>
              </a:rPr>
              <a:t>()</a:t>
            </a:r>
            <a:r>
              <a:rPr lang="en-US" sz="2000" dirty="0"/>
              <a:t>, fit a piece-wise constant model, splitting the data into progressively smaller and smaller pieces. Trees are very powerful when used in aggregate by models like </a:t>
            </a:r>
            <a:r>
              <a:rPr lang="en-US" sz="2000" b="1" dirty="0">
                <a:solidFill>
                  <a:schemeClr val="accent2"/>
                </a:solidFill>
              </a:rPr>
              <a:t>random forests</a:t>
            </a:r>
            <a:r>
              <a:rPr lang="en-US" sz="2000" dirty="0">
                <a:solidFill>
                  <a:schemeClr val="accent2"/>
                </a:solidFill>
              </a:rPr>
              <a:t> </a:t>
            </a:r>
            <a:r>
              <a:rPr lang="en-US" sz="2000" dirty="0"/>
              <a:t>(e.g. </a:t>
            </a:r>
            <a:r>
              <a:rPr lang="en-US" sz="1800" dirty="0" err="1">
                <a:latin typeface="Consolas" panose="020B0609020204030204" pitchFamily="49" charset="0"/>
              </a:rPr>
              <a:t>randomForest</a:t>
            </a:r>
            <a:r>
              <a:rPr lang="en-US" sz="1800" dirty="0">
                <a:latin typeface="Consolas" panose="020B0609020204030204" pitchFamily="49" charset="0"/>
              </a:rPr>
              <a:t>::</a:t>
            </a:r>
            <a:r>
              <a:rPr lang="en-US" sz="1800" dirty="0" err="1">
                <a:latin typeface="Consolas" panose="020B0609020204030204" pitchFamily="49" charset="0"/>
              </a:rPr>
              <a:t>randomForest</a:t>
            </a:r>
            <a:r>
              <a:rPr lang="en-US" sz="1800" dirty="0">
                <a:latin typeface="Consolas" panose="020B0609020204030204" pitchFamily="49" charset="0"/>
              </a:rPr>
              <a:t>()</a:t>
            </a:r>
            <a:r>
              <a:rPr lang="en-US" sz="2000" dirty="0"/>
              <a:t>) or </a:t>
            </a:r>
            <a:r>
              <a:rPr lang="en-US" sz="2000" b="1" dirty="0">
                <a:solidFill>
                  <a:schemeClr val="accent2"/>
                </a:solidFill>
              </a:rPr>
              <a:t>gradient boosting machines</a:t>
            </a:r>
            <a:r>
              <a:rPr lang="en-US" sz="2000" dirty="0"/>
              <a:t> (e.g. </a:t>
            </a:r>
            <a:r>
              <a:rPr lang="en-US" sz="1800" dirty="0" err="1">
                <a:latin typeface="Consolas" panose="020B0609020204030204" pitchFamily="49" charset="0"/>
              </a:rPr>
              <a:t>xgboost</a:t>
            </a:r>
            <a:r>
              <a:rPr lang="en-US" sz="1800" dirty="0">
                <a:latin typeface="Consolas" panose="020B0609020204030204" pitchFamily="49" charset="0"/>
              </a:rPr>
              <a:t>::</a:t>
            </a:r>
            <a:r>
              <a:rPr lang="en-US" sz="1800" dirty="0" err="1">
                <a:latin typeface="Consolas" panose="020B0609020204030204" pitchFamily="49" charset="0"/>
              </a:rPr>
              <a:t>xgboost</a:t>
            </a:r>
            <a:r>
              <a:rPr lang="en-US" sz="2000" dirty="0"/>
              <a:t>.)</a:t>
            </a:r>
          </a:p>
        </p:txBody>
      </p:sp>
    </p:spTree>
    <p:extLst>
      <p:ext uri="{BB962C8B-B14F-4D97-AF65-F5344CB8AC3E}">
        <p14:creationId xmlns:p14="http://schemas.microsoft.com/office/powerpoint/2010/main" val="275261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F59F79-ADC5-4D63-9B48-09C3A99C150E}"/>
              </a:ext>
            </a:extLst>
          </p:cNvPr>
          <p:cNvSpPr>
            <a:spLocks noGrp="1"/>
          </p:cNvSpPr>
          <p:nvPr>
            <p:ph type="title"/>
          </p:nvPr>
        </p:nvSpPr>
        <p:spPr/>
        <p:txBody>
          <a:bodyPr/>
          <a:lstStyle/>
          <a:p>
            <a:r>
              <a:rPr lang="en-US" sz="5400" dirty="0">
                <a:solidFill>
                  <a:schemeClr val="tx1"/>
                </a:solidFill>
              </a:rPr>
              <a:t>two parts to a model</a:t>
            </a:r>
            <a:endParaRPr lang="en-US" dirty="0"/>
          </a:p>
        </p:txBody>
      </p:sp>
      <p:sp>
        <p:nvSpPr>
          <p:cNvPr id="6" name="Content Placeholder 5">
            <a:extLst>
              <a:ext uri="{FF2B5EF4-FFF2-40B4-BE49-F238E27FC236}">
                <a16:creationId xmlns:a16="http://schemas.microsoft.com/office/drawing/2014/main" id="{3CC3EDEA-D1BA-4980-A140-8AAD0F5A491B}"/>
              </a:ext>
            </a:extLst>
          </p:cNvPr>
          <p:cNvSpPr>
            <a:spLocks noGrp="1"/>
          </p:cNvSpPr>
          <p:nvPr>
            <p:ph idx="1"/>
          </p:nvPr>
        </p:nvSpPr>
        <p:spPr/>
        <p:txBody>
          <a:bodyPr>
            <a:normAutofit/>
          </a:bodyPr>
          <a:lstStyle/>
          <a:p>
            <a:pPr marL="457200" indent="-457200">
              <a:buFont typeface="+mj-lt"/>
              <a:buAutoNum type="arabicPeriod"/>
            </a:pPr>
            <a:r>
              <a:rPr lang="en-US" sz="2800" dirty="0"/>
              <a:t>define a </a:t>
            </a:r>
            <a:r>
              <a:rPr lang="en-US" sz="2800" b="1" dirty="0">
                <a:solidFill>
                  <a:schemeClr val="accent1"/>
                </a:solidFill>
              </a:rPr>
              <a:t>family of models</a:t>
            </a:r>
            <a:r>
              <a:rPr lang="en-US" sz="2800" dirty="0">
                <a:solidFill>
                  <a:schemeClr val="accent1"/>
                </a:solidFill>
              </a:rPr>
              <a:t> </a:t>
            </a:r>
            <a:r>
              <a:rPr lang="en-US" sz="2800" dirty="0"/>
              <a:t>that express a precise, but generic, pattern that you want to capture.</a:t>
            </a:r>
          </a:p>
          <a:p>
            <a:pPr marL="457200" indent="-457200">
              <a:buFont typeface="+mj-lt"/>
              <a:buAutoNum type="arabicPeriod"/>
            </a:pPr>
            <a:endParaRPr lang="en-US" sz="2800" dirty="0"/>
          </a:p>
          <a:p>
            <a:pPr marL="0" indent="0">
              <a:buNone/>
            </a:pPr>
            <a:r>
              <a:rPr lang="en-US" sz="2800" dirty="0"/>
              <a:t> </a:t>
            </a:r>
          </a:p>
          <a:p>
            <a:pPr marL="514350" indent="-514350">
              <a:buFont typeface="+mj-lt"/>
              <a:buAutoNum type="arabicPeriod" startAt="2"/>
            </a:pPr>
            <a:r>
              <a:rPr lang="en-US" sz="2800" dirty="0"/>
              <a:t>generate a </a:t>
            </a:r>
            <a:r>
              <a:rPr lang="en-US" sz="2800" b="1" dirty="0">
                <a:solidFill>
                  <a:schemeClr val="accent1"/>
                </a:solidFill>
              </a:rPr>
              <a:t>fitted model</a:t>
            </a:r>
            <a:r>
              <a:rPr lang="en-US" sz="2800" dirty="0">
                <a:solidFill>
                  <a:schemeClr val="accent1"/>
                </a:solidFill>
              </a:rPr>
              <a:t> </a:t>
            </a:r>
            <a:r>
              <a:rPr lang="en-US" sz="2800" dirty="0"/>
              <a:t>by finding the model from the family that is the closest to your data</a:t>
            </a:r>
            <a:endParaRPr lang="en-US" sz="2400" dirty="0"/>
          </a:p>
        </p:txBody>
      </p:sp>
      <p:sp>
        <p:nvSpPr>
          <p:cNvPr id="7" name="Rectangle 6">
            <a:extLst>
              <a:ext uri="{FF2B5EF4-FFF2-40B4-BE49-F238E27FC236}">
                <a16:creationId xmlns:a16="http://schemas.microsoft.com/office/drawing/2014/main" id="{D89C6131-DDE9-4DE3-87F3-0DBFB8862DE5}"/>
              </a:ext>
            </a:extLst>
          </p:cNvPr>
          <p:cNvSpPr/>
          <p:nvPr/>
        </p:nvSpPr>
        <p:spPr>
          <a:xfrm>
            <a:off x="1447799" y="3352562"/>
            <a:ext cx="3733714" cy="523220"/>
          </a:xfrm>
          <a:prstGeom prst="rect">
            <a:avLst/>
          </a:prstGeom>
          <a:solidFill>
            <a:srgbClr val="F7F7F7"/>
          </a:solidFill>
        </p:spPr>
        <p:txBody>
          <a:bodyPr wrap="none">
            <a:spAutoFit/>
          </a:bodyPr>
          <a:lstStyle/>
          <a:p>
            <a:r>
              <a:rPr lang="en-US" sz="2800" dirty="0">
                <a:latin typeface="Consolas" panose="020B0609020204030204" pitchFamily="49" charset="0"/>
              </a:rPr>
              <a:t>y = a_1 * x + a_2 </a:t>
            </a:r>
          </a:p>
        </p:txBody>
      </p:sp>
      <p:sp>
        <p:nvSpPr>
          <p:cNvPr id="8" name="Rectangle 7">
            <a:extLst>
              <a:ext uri="{FF2B5EF4-FFF2-40B4-BE49-F238E27FC236}">
                <a16:creationId xmlns:a16="http://schemas.microsoft.com/office/drawing/2014/main" id="{5160FB6B-8B6B-4E69-878F-B4B1A9AF0CCE}"/>
              </a:ext>
            </a:extLst>
          </p:cNvPr>
          <p:cNvSpPr/>
          <p:nvPr/>
        </p:nvSpPr>
        <p:spPr>
          <a:xfrm>
            <a:off x="1447799" y="5465564"/>
            <a:ext cx="2945037" cy="523220"/>
          </a:xfrm>
          <a:prstGeom prst="rect">
            <a:avLst/>
          </a:prstGeom>
          <a:solidFill>
            <a:srgbClr val="F7F7F7"/>
          </a:solidFill>
        </p:spPr>
        <p:txBody>
          <a:bodyPr wrap="none">
            <a:spAutoFit/>
          </a:bodyPr>
          <a:lstStyle/>
          <a:p>
            <a:r>
              <a:rPr lang="en-US" sz="2800" dirty="0">
                <a:latin typeface="Consolas" panose="020B0609020204030204" pitchFamily="49" charset="0"/>
              </a:rPr>
              <a:t>y = 3 * x + 7 </a:t>
            </a:r>
          </a:p>
        </p:txBody>
      </p:sp>
    </p:spTree>
    <p:extLst>
      <p:ext uri="{BB962C8B-B14F-4D97-AF65-F5344CB8AC3E}">
        <p14:creationId xmlns:p14="http://schemas.microsoft.com/office/powerpoint/2010/main" val="228567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AD06-A1ED-4BB3-B09A-FFDB6699B8F6}"/>
              </a:ext>
            </a:extLst>
          </p:cNvPr>
          <p:cNvSpPr>
            <a:spLocks noGrp="1"/>
          </p:cNvSpPr>
          <p:nvPr>
            <p:ph type="title"/>
          </p:nvPr>
        </p:nvSpPr>
        <p:spPr/>
        <p:txBody>
          <a:bodyPr/>
          <a:lstStyle/>
          <a:p>
            <a:r>
              <a:rPr lang="en-US" dirty="0"/>
              <a:t>Model basics</a:t>
            </a:r>
          </a:p>
        </p:txBody>
      </p:sp>
      <p:sp>
        <p:nvSpPr>
          <p:cNvPr id="3" name="Content Placeholder 2">
            <a:extLst>
              <a:ext uri="{FF2B5EF4-FFF2-40B4-BE49-F238E27FC236}">
                <a16:creationId xmlns:a16="http://schemas.microsoft.com/office/drawing/2014/main" id="{6CBF8556-A3E3-4BD5-BD64-A04E17E24B09}"/>
              </a:ext>
            </a:extLst>
          </p:cNvPr>
          <p:cNvSpPr>
            <a:spLocks noGrp="1"/>
          </p:cNvSpPr>
          <p:nvPr>
            <p:ph idx="1"/>
          </p:nvPr>
        </p:nvSpPr>
        <p:spPr/>
        <p:txBody>
          <a:bodyPr/>
          <a:lstStyle/>
          <a:p>
            <a:r>
              <a:rPr lang="en-US" i="1" dirty="0"/>
              <a:t>Now it would be very remarkable if any system existing in the real world could be exactly represented by any simple model. However, cunningly chosen parsimonious models often do provide remarkably useful approximations. For example, the law PV = RT relating pressure P, volume V and temperature T of an “ideal” gas via a constant R is not exactly true for any real gas, but it frequently provides a useful approximation and furthermore its structure is informative since it springs from a physical view of the behavior of gas molecules.</a:t>
            </a:r>
          </a:p>
          <a:p>
            <a:r>
              <a:rPr lang="en-US" i="1" dirty="0"/>
              <a:t>For such a model there is no need to ask the question “Is the model true?”. If “truth” is to be the “whole truth” the answer must be “No”. The only question of interest is “Is the model illuminating and useful?”.</a:t>
            </a:r>
          </a:p>
          <a:p>
            <a:pPr algn="r"/>
            <a:r>
              <a:rPr lang="en-US" i="1" dirty="0"/>
              <a:t>- George Box</a:t>
            </a:r>
          </a:p>
        </p:txBody>
      </p:sp>
      <p:pic>
        <p:nvPicPr>
          <p:cNvPr id="1026" name="Picture 2" descr="Image result for george box">
            <a:extLst>
              <a:ext uri="{FF2B5EF4-FFF2-40B4-BE49-F238E27FC236}">
                <a16:creationId xmlns:a16="http://schemas.microsoft.com/office/drawing/2014/main" id="{F9C39129-ACAF-4409-8992-4018255B1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1710309"/>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07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0866-0A59-42A5-AC0A-65E51AAC3D68}"/>
              </a:ext>
            </a:extLst>
          </p:cNvPr>
          <p:cNvSpPr>
            <a:spLocks noGrp="1"/>
          </p:cNvSpPr>
          <p:nvPr>
            <p:ph type="title"/>
          </p:nvPr>
        </p:nvSpPr>
        <p:spPr/>
        <p:txBody>
          <a:bodyPr/>
          <a:lstStyle/>
          <a:p>
            <a:r>
              <a:rPr lang="en-US" dirty="0"/>
              <a:t>A simple model</a:t>
            </a:r>
          </a:p>
        </p:txBody>
      </p:sp>
      <p:sp>
        <p:nvSpPr>
          <p:cNvPr id="4" name="Rectangle 1">
            <a:extLst>
              <a:ext uri="{FF2B5EF4-FFF2-40B4-BE49-F238E27FC236}">
                <a16:creationId xmlns:a16="http://schemas.microsoft.com/office/drawing/2014/main" id="{CCBA6599-9702-4D84-8C73-AF304CFCF661}"/>
              </a:ext>
            </a:extLst>
          </p:cNvPr>
          <p:cNvSpPr>
            <a:spLocks noGrp="1" noChangeArrowheads="1"/>
          </p:cNvSpPr>
          <p:nvPr>
            <p:ph idx="1"/>
          </p:nvPr>
        </p:nvSpPr>
        <p:spPr bwMode="auto">
          <a:xfrm>
            <a:off x="1024128" y="1915555"/>
            <a:ext cx="5987216"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7020"/>
                </a:solidFill>
                <a:effectLst/>
                <a:latin typeface="Consolas" panose="020B0609020204030204" pitchFamily="49" charset="0"/>
              </a:rPr>
              <a:t>ggplot</a:t>
            </a:r>
            <a:r>
              <a:rPr kumimoji="0" lang="en-US" altLang="en-US" b="0" i="0" u="none" strike="noStrike" cap="none" normalizeH="0" baseline="0">
                <a:ln>
                  <a:noFill/>
                </a:ln>
                <a:solidFill>
                  <a:srgbClr val="4183C4"/>
                </a:solidFill>
                <a:effectLst/>
                <a:latin typeface="Consolas" panose="020B0609020204030204" pitchFamily="49" charset="0"/>
              </a:rPr>
              <a:t>(sim1, </a:t>
            </a:r>
            <a:r>
              <a:rPr kumimoji="0" lang="en-US" altLang="en-US" b="1" i="0" u="none" strike="noStrike" cap="none" normalizeH="0" baseline="0">
                <a:ln>
                  <a:noFill/>
                </a:ln>
                <a:solidFill>
                  <a:srgbClr val="007020"/>
                </a:solidFill>
                <a:effectLst/>
                <a:latin typeface="Consolas" panose="020B0609020204030204" pitchFamily="49" charset="0"/>
              </a:rPr>
              <a:t>aes</a:t>
            </a:r>
            <a:r>
              <a:rPr kumimoji="0" lang="en-US" altLang="en-US" b="0" i="0" u="none" strike="noStrike" cap="none" normalizeH="0" baseline="0">
                <a:ln>
                  <a:noFill/>
                </a:ln>
                <a:solidFill>
                  <a:srgbClr val="4183C4"/>
                </a:solidFill>
                <a:effectLst/>
                <a:latin typeface="Consolas" panose="020B0609020204030204" pitchFamily="49" charset="0"/>
              </a:rPr>
              <a:t>(x, y)) </a:t>
            </a:r>
            <a:r>
              <a:rPr kumimoji="0" lang="en-US" altLang="en-US" b="0" i="0" u="none" strike="noStrike" cap="none" normalizeH="0" baseline="0">
                <a:ln>
                  <a:noFill/>
                </a:ln>
                <a:solidFill>
                  <a:srgbClr val="666666"/>
                </a:solidFill>
                <a:effectLst/>
                <a:latin typeface="Consolas" panose="020B0609020204030204" pitchFamily="49" charset="0"/>
              </a:rPr>
              <a:t>+</a:t>
            </a:r>
            <a:r>
              <a:rPr kumimoji="0" lang="en-US" altLang="en-US" b="0" i="0" u="none" strike="noStrike" cap="none" normalizeH="0" baseline="0">
                <a:ln>
                  <a:noFill/>
                </a:ln>
                <a:solidFill>
                  <a:srgbClr val="4070A0"/>
                </a:solidFill>
                <a:effectLst/>
                <a:latin typeface="Consolas" panose="020B0609020204030204" pitchFamily="49" charset="0"/>
              </a:rPr>
              <a:t> </a:t>
            </a:r>
            <a:r>
              <a:rPr kumimoji="0" lang="en-US" altLang="en-US" b="1" i="0" u="none" strike="noStrike" cap="none" normalizeH="0" baseline="0">
                <a:ln>
                  <a:noFill/>
                </a:ln>
                <a:solidFill>
                  <a:srgbClr val="007020"/>
                </a:solidFill>
                <a:effectLst/>
                <a:latin typeface="Consolas" panose="020B0609020204030204" pitchFamily="49" charset="0"/>
              </a:rPr>
              <a:t>geom_point</a:t>
            </a:r>
            <a:r>
              <a:rPr kumimoji="0" lang="en-US" altLang="en-US" b="0" i="0" u="none" strike="noStrike" cap="none" normalizeH="0" baseline="0">
                <a:ln>
                  <a:noFill/>
                </a:ln>
                <a:solidFill>
                  <a:srgbClr val="4183C4"/>
                </a:solidFill>
                <a:effectLst/>
                <a:latin typeface="Consolas" panose="020B0609020204030204" pitchFamily="49" charset="0"/>
              </a:rPr>
              <a: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52AA0660-6C60-45D0-A7D9-D240D87E7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322" y="2276398"/>
            <a:ext cx="7423355" cy="458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63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1297</TotalTime>
  <Words>9823</Words>
  <Application>Microsoft Office PowerPoint</Application>
  <PresentationFormat>Widescreen</PresentationFormat>
  <Paragraphs>639</Paragraphs>
  <Slides>63</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Cambria Math</vt:lpstr>
      <vt:lpstr>Consolas</vt:lpstr>
      <vt:lpstr>Tw Cen MT</vt:lpstr>
      <vt:lpstr>Tw Cen MT Condensed</vt:lpstr>
      <vt:lpstr>Wingdings 3</vt:lpstr>
      <vt:lpstr>Integral</vt:lpstr>
      <vt:lpstr>Modeling in R</vt:lpstr>
      <vt:lpstr>Introduction</vt:lpstr>
      <vt:lpstr>Modeling in R</vt:lpstr>
      <vt:lpstr>Hypothesis generation vs. hypothesis confirmation</vt:lpstr>
      <vt:lpstr>confirmatory analysis</vt:lpstr>
      <vt:lpstr>Model basics</vt:lpstr>
      <vt:lpstr>two parts to a model</vt:lpstr>
      <vt:lpstr>Model basics</vt:lpstr>
      <vt:lpstr>A simple model</vt:lpstr>
      <vt:lpstr>A simple model</vt:lpstr>
      <vt:lpstr>PowerPoint Presentation</vt:lpstr>
      <vt:lpstr>PowerPoint Presentation</vt:lpstr>
      <vt:lpstr>compute this distance</vt:lpstr>
      <vt:lpstr>rmse</vt:lpstr>
      <vt:lpstr>purrr</vt:lpstr>
      <vt:lpstr>10 best models</vt:lpstr>
      <vt:lpstr>PowerPoint Presentation</vt:lpstr>
      <vt:lpstr>10 best models</vt:lpstr>
      <vt:lpstr>Generate grid</vt:lpstr>
      <vt:lpstr>PowerPoint Presentation</vt:lpstr>
      <vt:lpstr>10 best models</vt:lpstr>
      <vt:lpstr>Optim()</vt:lpstr>
      <vt:lpstr>Lm()</vt:lpstr>
      <vt:lpstr>PowerPoint Presentation</vt:lpstr>
      <vt:lpstr>Visualising models</vt:lpstr>
      <vt:lpstr>Predictions</vt:lpstr>
      <vt:lpstr>modelr::add_predictions()</vt:lpstr>
      <vt:lpstr>geom_abline()</vt:lpstr>
      <vt:lpstr>Residuals</vt:lpstr>
      <vt:lpstr>Residual frequency</vt:lpstr>
      <vt:lpstr>Residual plot</vt:lpstr>
      <vt:lpstr>PowerPoint Presentation</vt:lpstr>
      <vt:lpstr>Formulas and model families</vt:lpstr>
      <vt:lpstr>No intercept</vt:lpstr>
      <vt:lpstr>Categorical variables</vt:lpstr>
      <vt:lpstr>sim2 dataset from modelr</vt:lpstr>
      <vt:lpstr>Fit a model</vt:lpstr>
      <vt:lpstr>Predict mean value for each category</vt:lpstr>
      <vt:lpstr>Predictions on unobserved levels</vt:lpstr>
      <vt:lpstr>Interactions (continuous and categorical)</vt:lpstr>
      <vt:lpstr>Fit models</vt:lpstr>
      <vt:lpstr>New tricks</vt:lpstr>
      <vt:lpstr>This gives us</vt:lpstr>
      <vt:lpstr>Plot using facetting</vt:lpstr>
      <vt:lpstr>Residual plot</vt:lpstr>
      <vt:lpstr>Interactions (two continuous)</vt:lpstr>
      <vt:lpstr>Pretty = true</vt:lpstr>
      <vt:lpstr>Trim = 0.1</vt:lpstr>
      <vt:lpstr>Expand =0.1</vt:lpstr>
      <vt:lpstr>geom_tile()</vt:lpstr>
      <vt:lpstr>Showing multiple slices</vt:lpstr>
      <vt:lpstr>Showing multiple slices</vt:lpstr>
      <vt:lpstr>Transformations</vt:lpstr>
      <vt:lpstr>Model_matrix()</vt:lpstr>
      <vt:lpstr>poly</vt:lpstr>
      <vt:lpstr>splines::ns()</vt:lpstr>
      <vt:lpstr>approximate a non-linear function</vt:lpstr>
      <vt:lpstr>PowerPoint Presentation</vt:lpstr>
      <vt:lpstr>Fit some models</vt:lpstr>
      <vt:lpstr>PowerPoint Presentation</vt:lpstr>
      <vt:lpstr>PowerPoint Presentation</vt:lpstr>
      <vt:lpstr>Missing values</vt:lpstr>
      <vt:lpstr>Other model families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Joey Campbell</dc:creator>
  <cp:lastModifiedBy>Joey Campbell</cp:lastModifiedBy>
  <cp:revision>111</cp:revision>
  <dcterms:created xsi:type="dcterms:W3CDTF">2020-03-15T21:28:47Z</dcterms:created>
  <dcterms:modified xsi:type="dcterms:W3CDTF">2020-04-09T17:16:09Z</dcterms:modified>
</cp:coreProperties>
</file>