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430" r:id="rId3"/>
    <p:sldId id="431" r:id="rId4"/>
    <p:sldId id="432" r:id="rId5"/>
    <p:sldId id="433" r:id="rId6"/>
    <p:sldId id="434" r:id="rId7"/>
    <p:sldId id="435" r:id="rId8"/>
    <p:sldId id="436" r:id="rId9"/>
    <p:sldId id="437" r:id="rId10"/>
    <p:sldId id="438" r:id="rId11"/>
    <p:sldId id="439" r:id="rId12"/>
    <p:sldId id="440" r:id="rId13"/>
    <p:sldId id="441" r:id="rId14"/>
    <p:sldId id="442" r:id="rId15"/>
    <p:sldId id="284" r:id="rId16"/>
    <p:sldId id="443" r:id="rId17"/>
    <p:sldId id="444" r:id="rId18"/>
    <p:sldId id="445"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53341" autoAdjust="0"/>
  </p:normalViewPr>
  <p:slideViewPr>
    <p:cSldViewPr snapToGrid="0">
      <p:cViewPr>
        <p:scale>
          <a:sx n="50" d="100"/>
          <a:sy n="50" d="100"/>
        </p:scale>
        <p:origin x="25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336D6-3E58-46D4-854C-00DBCEE107C0}" type="datetimeFigureOut">
              <a:rPr lang="en-US" smtClean="0"/>
              <a:t>3/17/2020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90433-2CA6-40F6-B42E-612891D8B0CF}" type="slidenum">
              <a:rPr lang="en-US" smtClean="0"/>
              <a:t>‹#›</a:t>
            </a:fld>
            <a:endParaRPr lang="en-US"/>
          </a:p>
        </p:txBody>
      </p:sp>
    </p:spTree>
    <p:extLst>
      <p:ext uri="{BB962C8B-B14F-4D97-AF65-F5344CB8AC3E}">
        <p14:creationId xmlns:p14="http://schemas.microsoft.com/office/powerpoint/2010/main" val="421605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pubs.com/uky994/58593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hools.nyc.gov/Calendar/2013-2014+School+Year+Calendars.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rpubs.com/uky994/585962"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project-mosaic-books.com/?page_id=13"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appliedpredictivemodeling.com/" TargetMode="External"/><Relationship Id="rId5" Type="http://schemas.openxmlformats.org/officeDocument/2006/relationships/hyperlink" Target="https://web.stanford.edu/~hastie/Papers/ESLII.pdf" TargetMode="External"/><Relationship Id="rId4" Type="http://schemas.openxmlformats.org/officeDocument/2006/relationships/hyperlink" Target="http://faculty.marshall.usc.edu/gareth-james/IS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previous chapter you learned how linear models work, and learned some basic tools for understanding what a model is telling you about your data. The previous chapter </a:t>
            </a:r>
            <a:r>
              <a:rPr lang="en-US" sz="1200" b="0" i="0" kern="1200" dirty="0" err="1">
                <a:solidFill>
                  <a:schemeClr val="tx1"/>
                </a:solidFill>
                <a:effectLst/>
                <a:latin typeface="+mn-lt"/>
                <a:ea typeface="+mn-ea"/>
                <a:cs typeface="+mn-cs"/>
              </a:rPr>
              <a:t>focussed</a:t>
            </a:r>
            <a:r>
              <a:rPr lang="en-US" sz="1200" b="0" i="0" kern="1200" dirty="0">
                <a:solidFill>
                  <a:schemeClr val="tx1"/>
                </a:solidFill>
                <a:effectLst/>
                <a:latin typeface="+mn-lt"/>
                <a:ea typeface="+mn-ea"/>
                <a:cs typeface="+mn-cs"/>
              </a:rPr>
              <a:t> on simulated datasets. This chapter will focus on real data, showing you how you can progressively build up a model to aid your understanding of the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will take advantage of the fact that you can think about a model partitioning your data into pattern and residuals. We’ll find patterns with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then make them concrete and precise with a model. We’ll then repeat the process, but replace the old response variable with the residuals from the model. The goal is to transition from implicit knowledge in the data and your head to explicit knowledge in a quantitative model. This makes it easier to apply to new domains, and easier for others to use.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very large and complex datasets this will be a lot of work. There are certainly alternative approaches - a more machine learning approach is simply to focus on the predictive ability of the model. These approaches tend to produce black boxes: the model does a really good job at generating predictions, but you don’t know why. This is a totally reasonable approach, but it does make it hard to apply your real world knowledge to the model. That, in turn, makes it difficult to assess whether or not the model will continue to work in the long-term, as fundamentals change. For most real models, I’d expect you to use some combination of this approach and a more classic automated approach.</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FE90433-2CA6-40F6-B42E-612891D8B0CF}" type="slidenum">
              <a:rPr lang="en-US" smtClean="0"/>
              <a:t>1</a:t>
            </a:fld>
            <a:endParaRPr lang="en-US"/>
          </a:p>
        </p:txBody>
      </p:sp>
    </p:spTree>
    <p:extLst>
      <p:ext uri="{BB962C8B-B14F-4D97-AF65-F5344CB8AC3E}">
        <p14:creationId xmlns:p14="http://schemas.microsoft.com/office/powerpoint/2010/main" val="292198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Importantly, we can now re-do our motivating plots using those residuals instead of </a:t>
            </a:r>
            <a:r>
              <a:rPr lang="en-US" dirty="0"/>
              <a:t>price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we see the relationship we expect: as the quality of the diamond increases, so too does its relative price. To interpret the </a:t>
            </a:r>
            <a:r>
              <a:rPr lang="en-US" dirty="0"/>
              <a:t>y</a:t>
            </a:r>
            <a:r>
              <a:rPr lang="en-US" sz="1200" b="0" i="0" kern="1200" dirty="0">
                <a:solidFill>
                  <a:schemeClr val="tx1"/>
                </a:solidFill>
                <a:effectLst/>
                <a:latin typeface="+mn-lt"/>
                <a:ea typeface="+mn-ea"/>
                <a:cs typeface="+mn-cs"/>
              </a:rPr>
              <a:t> axis, we need to think about what the residuals are telling us, and what scale they are on. A residual of -1 indicates that </a:t>
            </a:r>
            <a:r>
              <a:rPr lang="en-US" dirty="0" err="1"/>
              <a:t>lprice</a:t>
            </a:r>
            <a:r>
              <a:rPr lang="en-US" sz="1200" b="0" i="0" kern="1200" dirty="0">
                <a:solidFill>
                  <a:schemeClr val="tx1"/>
                </a:solidFill>
                <a:effectLst/>
                <a:latin typeface="+mn-lt"/>
                <a:ea typeface="+mn-ea"/>
                <a:cs typeface="+mn-cs"/>
              </a:rPr>
              <a:t> was 1 unit lower than a prediction based solely on its weight. 2−12−1 is 1/2, points with a value of -1 are half the expected price, and residuals with value 1 are twice the predicted price.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10</a:t>
            </a:fld>
            <a:endParaRPr lang="en-US"/>
          </a:p>
        </p:txBody>
      </p:sp>
    </p:spTree>
    <p:extLst>
      <p:ext uri="{BB962C8B-B14F-4D97-AF65-F5344CB8AC3E}">
        <p14:creationId xmlns:p14="http://schemas.microsoft.com/office/powerpoint/2010/main" val="183568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we wanted to, we could continue to build up our model, moving the effects we’ve observed into the model to make them explicit. For example, we could include </a:t>
            </a:r>
            <a:r>
              <a:rPr lang="en-US" dirty="0"/>
              <a:t>color</a:t>
            </a:r>
            <a:r>
              <a:rPr lang="en-US" sz="1200" b="0" i="0" kern="1200" dirty="0">
                <a:solidFill>
                  <a:schemeClr val="tx1"/>
                </a:solidFill>
                <a:effectLst/>
                <a:latin typeface="+mn-lt"/>
                <a:ea typeface="+mn-ea"/>
                <a:cs typeface="+mn-cs"/>
              </a:rPr>
              <a:t>, </a:t>
            </a:r>
            <a:r>
              <a:rPr lang="en-US" dirty="0"/>
              <a:t>cut</a:t>
            </a:r>
            <a:r>
              <a:rPr lang="en-US" sz="1200" b="0" i="0" kern="1200" dirty="0">
                <a:solidFill>
                  <a:schemeClr val="tx1"/>
                </a:solidFill>
                <a:effectLst/>
                <a:latin typeface="+mn-lt"/>
                <a:ea typeface="+mn-ea"/>
                <a:cs typeface="+mn-cs"/>
              </a:rPr>
              <a:t>, and </a:t>
            </a:r>
            <a:r>
              <a:rPr lang="en-US" dirty="0"/>
              <a:t>clarity</a:t>
            </a:r>
            <a:r>
              <a:rPr lang="en-US" sz="1200" b="0" i="0" kern="1200" dirty="0">
                <a:solidFill>
                  <a:schemeClr val="tx1"/>
                </a:solidFill>
                <a:effectLst/>
                <a:latin typeface="+mn-lt"/>
                <a:ea typeface="+mn-ea"/>
                <a:cs typeface="+mn-cs"/>
              </a:rPr>
              <a:t> into the model so that we also make explicit the effect of these three categorical variables: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model now includes four predictors, so it’s getting harder 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Fortunately, they’re currently all independent which means that we can plot them individually in four plots. To make the process a little easier, we’re going to use the </a:t>
            </a:r>
            <a:r>
              <a:rPr lang="en-US" dirty="0"/>
              <a:t>.model</a:t>
            </a:r>
            <a:r>
              <a:rPr lang="en-US" sz="1200" b="0" i="0" kern="1200" dirty="0">
                <a:solidFill>
                  <a:schemeClr val="tx1"/>
                </a:solidFill>
                <a:effectLst/>
                <a:latin typeface="+mn-lt"/>
                <a:ea typeface="+mn-ea"/>
                <a:cs typeface="+mn-cs"/>
              </a:rPr>
              <a:t> argument to </a:t>
            </a:r>
            <a:r>
              <a:rPr lang="en-US" dirty="0" err="1"/>
              <a:t>data_grid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11</a:t>
            </a:fld>
            <a:endParaRPr lang="en-US"/>
          </a:p>
        </p:txBody>
      </p:sp>
    </p:spTree>
    <p:extLst>
      <p:ext uri="{BB962C8B-B14F-4D97-AF65-F5344CB8AC3E}">
        <p14:creationId xmlns:p14="http://schemas.microsoft.com/office/powerpoint/2010/main" val="3282681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model needs variables that you haven’t explicitly supplied, </a:t>
            </a:r>
            <a:r>
              <a:rPr lang="en-US" dirty="0" err="1"/>
              <a:t>data_grid</a:t>
            </a:r>
            <a:r>
              <a:rPr lang="en-US" dirty="0"/>
              <a:t>()</a:t>
            </a:r>
            <a:r>
              <a:rPr lang="en-US" sz="1200" b="0" i="0" kern="1200" dirty="0">
                <a:solidFill>
                  <a:schemeClr val="tx1"/>
                </a:solidFill>
                <a:effectLst/>
                <a:latin typeface="+mn-lt"/>
                <a:ea typeface="+mn-ea"/>
                <a:cs typeface="+mn-cs"/>
              </a:rPr>
              <a:t> will automatically fill them in with “typical” value. For continuous variables, it uses the median, and categorical variables it uses the most common value (or values, if there’s a tie).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12</a:t>
            </a:fld>
            <a:endParaRPr lang="en-US"/>
          </a:p>
        </p:txBody>
      </p:sp>
    </p:spTree>
    <p:extLst>
      <p:ext uri="{BB962C8B-B14F-4D97-AF65-F5344CB8AC3E}">
        <p14:creationId xmlns:p14="http://schemas.microsoft.com/office/powerpoint/2010/main" val="415084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plot indicates that there are some diamonds with quite large residuals - remember a residual of 2 indicates that the diamond is 4x the price that we expected.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13</a:t>
            </a:fld>
            <a:endParaRPr lang="en-US"/>
          </a:p>
        </p:txBody>
      </p:sp>
    </p:spTree>
    <p:extLst>
      <p:ext uri="{BB962C8B-B14F-4D97-AF65-F5344CB8AC3E}">
        <p14:creationId xmlns:p14="http://schemas.microsoft.com/office/powerpoint/2010/main" val="1901151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often useful to look at unusual values individually: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Nothing really jumps out at me here, but it’s probably worth spending time considering if this indicates a problem with our model, or if there are errors in the data. If there are mistakes in the data, this could be an opportunity to buy diamonds that have been priced low incorrectly.</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14</a:t>
            </a:fld>
            <a:endParaRPr lang="en-US"/>
          </a:p>
        </p:txBody>
      </p:sp>
    </p:spTree>
    <p:extLst>
      <p:ext uri="{BB962C8B-B14F-4D97-AF65-F5344CB8AC3E}">
        <p14:creationId xmlns:p14="http://schemas.microsoft.com/office/powerpoint/2010/main" val="2422629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https://rpubs.com/uky994/585935</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In the plot of </a:t>
            </a:r>
            <a:r>
              <a:rPr lang="en-US" sz="1200" b="0" i="0" kern="1200" dirty="0" err="1">
                <a:solidFill>
                  <a:schemeClr val="tx1"/>
                </a:solidFill>
                <a:effectLst/>
                <a:latin typeface="+mn-lt"/>
                <a:ea typeface="+mn-ea"/>
                <a:cs typeface="+mn-cs"/>
              </a:rPr>
              <a:t>lcarat</a:t>
            </a:r>
            <a:r>
              <a:rPr lang="en-US" sz="1200" b="0" i="0" kern="1200" dirty="0">
                <a:solidFill>
                  <a:schemeClr val="tx1"/>
                </a:solidFill>
                <a:effectLst/>
                <a:latin typeface="+mn-lt"/>
                <a:ea typeface="+mn-ea"/>
                <a:cs typeface="+mn-cs"/>
              </a:rPr>
              <a:t> vs. </a:t>
            </a:r>
            <a:r>
              <a:rPr lang="en-US" sz="1200" b="0" i="0" kern="1200" dirty="0" err="1">
                <a:solidFill>
                  <a:schemeClr val="tx1"/>
                </a:solidFill>
                <a:effectLst/>
                <a:latin typeface="+mn-lt"/>
                <a:ea typeface="+mn-ea"/>
                <a:cs typeface="+mn-cs"/>
              </a:rPr>
              <a:t>lprice</a:t>
            </a:r>
            <a:r>
              <a:rPr lang="en-US" sz="1200" b="0" i="0" kern="1200" dirty="0">
                <a:solidFill>
                  <a:schemeClr val="tx1"/>
                </a:solidFill>
                <a:effectLst/>
                <a:latin typeface="+mn-lt"/>
                <a:ea typeface="+mn-ea"/>
                <a:cs typeface="+mn-cs"/>
              </a:rPr>
              <a:t>, there are some bright vertical strips. What do they represent?</a:t>
            </a:r>
          </a:p>
          <a:p>
            <a:pPr marL="228600" indent="-228600">
              <a:buFont typeface="+mj-lt"/>
              <a:buAutoNum type="arabicPeriod"/>
            </a:pPr>
            <a:r>
              <a:rPr lang="en-US" sz="1200" b="0" i="0" kern="1200" dirty="0">
                <a:solidFill>
                  <a:schemeClr val="tx1"/>
                </a:solidFill>
                <a:effectLst/>
                <a:latin typeface="+mn-lt"/>
                <a:ea typeface="+mn-ea"/>
                <a:cs typeface="+mn-cs"/>
              </a:rPr>
              <a:t>If log(price) = a_0 + a_1 * log(carat), what does that say about the relationship between price and carat?</a:t>
            </a:r>
          </a:p>
          <a:p>
            <a:pPr marL="228600" indent="-228600">
              <a:buFont typeface="+mj-lt"/>
              <a:buAutoNum type="arabicPeriod"/>
            </a:pPr>
            <a:r>
              <a:rPr lang="en-US" sz="1200" b="0" i="0" kern="1200" dirty="0">
                <a:solidFill>
                  <a:schemeClr val="tx1"/>
                </a:solidFill>
                <a:effectLst/>
                <a:latin typeface="+mn-lt"/>
                <a:ea typeface="+mn-ea"/>
                <a:cs typeface="+mn-cs"/>
              </a:rPr>
              <a:t>Extract the diamonds that have very high and very low residuals. Is there anything unusual about these diamonds? Are they particularly bad or good, or do you think these are pricing errors?</a:t>
            </a:r>
          </a:p>
          <a:p>
            <a:pPr marL="228600" indent="-228600">
              <a:buFont typeface="+mj-lt"/>
              <a:buAutoNum type="arabicPeriod"/>
            </a:pPr>
            <a:r>
              <a:rPr lang="en-US" sz="1200" b="0" i="0" kern="1200" dirty="0">
                <a:solidFill>
                  <a:schemeClr val="tx1"/>
                </a:solidFill>
                <a:effectLst/>
                <a:latin typeface="+mn-lt"/>
                <a:ea typeface="+mn-ea"/>
                <a:cs typeface="+mn-cs"/>
              </a:rPr>
              <a:t>Does the final model, mod_diamond2, do a good job of predicting diamond prices? Would you trust it to tell you how much to spend if you were buying a diamond?</a:t>
            </a:r>
          </a:p>
        </p:txBody>
      </p:sp>
      <p:sp>
        <p:nvSpPr>
          <p:cNvPr id="4" name="Slide Number Placeholder 3"/>
          <p:cNvSpPr>
            <a:spLocks noGrp="1"/>
          </p:cNvSpPr>
          <p:nvPr>
            <p:ph type="sldNum" sz="quarter" idx="5"/>
          </p:nvPr>
        </p:nvSpPr>
        <p:spPr/>
        <p:txBody>
          <a:bodyPr/>
          <a:lstStyle/>
          <a:p>
            <a:fld id="{4FE90433-2CA6-40F6-B42E-612891D8B0CF}" type="slidenum">
              <a:rPr lang="en-US" smtClean="0"/>
              <a:t>15</a:t>
            </a:fld>
            <a:endParaRPr lang="en-US"/>
          </a:p>
        </p:txBody>
      </p:sp>
    </p:spTree>
    <p:extLst>
      <p:ext uri="{BB962C8B-B14F-4D97-AF65-F5344CB8AC3E}">
        <p14:creationId xmlns:p14="http://schemas.microsoft.com/office/powerpoint/2010/main" val="2851761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work through a similar process for a dataset that seems even simpler at first glance: the number of flights that leave NYC per day. This is a really small dataset — only 365 rows and 2 columns — and we’re not going to end up with a fully </a:t>
            </a:r>
            <a:r>
              <a:rPr lang="en-US" sz="1200" b="0" i="0" kern="1200" dirty="0" err="1">
                <a:solidFill>
                  <a:schemeClr val="tx1"/>
                </a:solidFill>
                <a:effectLst/>
                <a:latin typeface="+mn-lt"/>
                <a:ea typeface="+mn-ea"/>
                <a:cs typeface="+mn-cs"/>
              </a:rPr>
              <a:t>realised</a:t>
            </a:r>
            <a:r>
              <a:rPr lang="en-US" sz="1200" b="0" i="0" kern="1200" dirty="0">
                <a:solidFill>
                  <a:schemeClr val="tx1"/>
                </a:solidFill>
                <a:effectLst/>
                <a:latin typeface="+mn-lt"/>
                <a:ea typeface="+mn-ea"/>
                <a:cs typeface="+mn-cs"/>
              </a:rPr>
              <a:t> model, but as you’ll see, the steps along the way will help us better understand the data.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16</a:t>
            </a:fld>
            <a:endParaRPr lang="en-US"/>
          </a:p>
        </p:txBody>
      </p:sp>
    </p:spTree>
    <p:extLst>
      <p:ext uri="{BB962C8B-B14F-4D97-AF65-F5344CB8AC3E}">
        <p14:creationId xmlns:p14="http://schemas.microsoft.com/office/powerpoint/2010/main" val="3414350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get started by counting the number of flights per day and </a:t>
            </a:r>
            <a:r>
              <a:rPr lang="en-US" sz="1200" b="0" i="0" kern="1200" dirty="0" err="1">
                <a:solidFill>
                  <a:schemeClr val="tx1"/>
                </a:solidFill>
                <a:effectLst/>
                <a:latin typeface="+mn-lt"/>
                <a:ea typeface="+mn-ea"/>
                <a:cs typeface="+mn-cs"/>
              </a:rPr>
              <a:t>visualising</a:t>
            </a:r>
            <a:r>
              <a:rPr lang="en-US" sz="1200" b="0" i="0" kern="1200" dirty="0">
                <a:solidFill>
                  <a:schemeClr val="tx1"/>
                </a:solidFill>
                <a:effectLst/>
                <a:latin typeface="+mn-lt"/>
                <a:ea typeface="+mn-ea"/>
                <a:cs typeface="+mn-cs"/>
              </a:rPr>
              <a:t> it with ggplot2.</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17</a:t>
            </a:fld>
            <a:endParaRPr lang="en-US"/>
          </a:p>
        </p:txBody>
      </p:sp>
    </p:spTree>
    <p:extLst>
      <p:ext uri="{BB962C8B-B14F-4D97-AF65-F5344CB8AC3E}">
        <p14:creationId xmlns:p14="http://schemas.microsoft.com/office/powerpoint/2010/main" val="64294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Understanding the long-term trend is challenging because there’s a very strong day-of-week effect that dominates the subtler patterns. Let’s start by looking at the distribution of flight numbers by day-of-week: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fewer flights on weekends because most travel is for business. The effect is particularly pronounced on Saturday: you might sometimes leave on Sunday for a Monday morning meeting, but it’s very rare that you’d leave on Saturday as you’d much rather be at home with your family.</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18</a:t>
            </a:fld>
            <a:endParaRPr lang="en-US"/>
          </a:p>
        </p:txBody>
      </p:sp>
    </p:spTree>
    <p:extLst>
      <p:ext uri="{BB962C8B-B14F-4D97-AF65-F5344CB8AC3E}">
        <p14:creationId xmlns:p14="http://schemas.microsoft.com/office/powerpoint/2010/main" val="2593806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way to remove this strong pattern is to use a model. First, we fit the model, and display its predictions overlaid on the original data:</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19</a:t>
            </a:fld>
            <a:endParaRPr lang="en-US"/>
          </a:p>
        </p:txBody>
      </p:sp>
    </p:spTree>
    <p:extLst>
      <p:ext uri="{BB962C8B-B14F-4D97-AF65-F5344CB8AC3E}">
        <p14:creationId xmlns:p14="http://schemas.microsoft.com/office/powerpoint/2010/main" val="298234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 challenge to know when to stop. You need to figure out when your model is good enough, and when additional investment is unlikely to pay off. I particularly like this quote from reddit user Broseidon241:</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a:t>
            </a:fld>
            <a:endParaRPr lang="en-US"/>
          </a:p>
        </p:txBody>
      </p:sp>
    </p:spTree>
    <p:extLst>
      <p:ext uri="{BB962C8B-B14F-4D97-AF65-F5344CB8AC3E}">
        <p14:creationId xmlns:p14="http://schemas.microsoft.com/office/powerpoint/2010/main" val="2543006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we compute and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residuals: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the change in the y-axis: now we are seeing the deviation from the expected number of flights, given the day of week. This plot is useful because now that we’ve removed much of the large day-of-week effect, we can see some of the subtler patterns that remain: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20</a:t>
            </a:fld>
            <a:endParaRPr lang="en-US"/>
          </a:p>
        </p:txBody>
      </p:sp>
    </p:spTree>
    <p:extLst>
      <p:ext uri="{BB962C8B-B14F-4D97-AF65-F5344CB8AC3E}">
        <p14:creationId xmlns:p14="http://schemas.microsoft.com/office/powerpoint/2010/main" val="3426451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Our model seems to fail starting in June: you can still see a strong regular pattern that our model hasn’t captured. Drawing a plot with one line for each day of the week makes the cause easier to see: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Our model fails to accurately predict the number of flights on Saturday: during summer there are more flights than we expect, and during Fall there are fewer. We’ll see how we can do better to capture this pattern in the next section.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21</a:t>
            </a:fld>
            <a:endParaRPr lang="en-US"/>
          </a:p>
        </p:txBody>
      </p:sp>
    </p:spTree>
    <p:extLst>
      <p:ext uri="{BB962C8B-B14F-4D97-AF65-F5344CB8AC3E}">
        <p14:creationId xmlns:p14="http://schemas.microsoft.com/office/powerpoint/2010/main" val="843820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some days with far fewer flights than expected: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you’re familiar with American public holidays, you might spot New Year’s day, July 4th, Thanksgiving and Christmas. There are some others that don’t seem to correspond to public holidays.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22</a:t>
            </a:fld>
            <a:endParaRPr lang="en-US"/>
          </a:p>
        </p:txBody>
      </p:sp>
    </p:spTree>
    <p:extLst>
      <p:ext uri="{BB962C8B-B14F-4D97-AF65-F5344CB8AC3E}">
        <p14:creationId xmlns:p14="http://schemas.microsoft.com/office/powerpoint/2010/main" val="2932052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seems to be some smoother long term trend over the course of a year. We can highlight that trend with </a:t>
            </a:r>
            <a:r>
              <a:rPr lang="en-US" dirty="0" err="1"/>
              <a:t>geom_smooth</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23</a:t>
            </a:fld>
            <a:endParaRPr lang="en-US"/>
          </a:p>
        </p:txBody>
      </p:sp>
    </p:spTree>
    <p:extLst>
      <p:ext uri="{BB962C8B-B14F-4D97-AF65-F5344CB8AC3E}">
        <p14:creationId xmlns:p14="http://schemas.microsoft.com/office/powerpoint/2010/main" val="1306239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fewer flights in January (and December), and more in summer (May-Sep). We can’t do much with this pattern quantitatively, because we only have a single year of data. But we can use our domain knowledge to brainstorm potential explanations.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24</a:t>
            </a:fld>
            <a:endParaRPr lang="en-US"/>
          </a:p>
        </p:txBody>
      </p:sp>
    </p:spTree>
    <p:extLst>
      <p:ext uri="{BB962C8B-B14F-4D97-AF65-F5344CB8AC3E}">
        <p14:creationId xmlns:p14="http://schemas.microsoft.com/office/powerpoint/2010/main" val="190815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first tackle our failure to accurately predict the number of flights on Saturday. A good place to start is to go back to the raw numbers, </a:t>
            </a:r>
            <a:r>
              <a:rPr lang="en-US" sz="1200" b="0" i="0" kern="1200" dirty="0" err="1">
                <a:solidFill>
                  <a:schemeClr val="tx1"/>
                </a:solidFill>
                <a:effectLst/>
                <a:latin typeface="+mn-lt"/>
                <a:ea typeface="+mn-ea"/>
                <a:cs typeface="+mn-cs"/>
              </a:rPr>
              <a:t>focussing</a:t>
            </a:r>
            <a:r>
              <a:rPr lang="en-US" sz="1200" b="0" i="0" kern="1200" dirty="0">
                <a:solidFill>
                  <a:schemeClr val="tx1"/>
                </a:solidFill>
                <a:effectLst/>
                <a:latin typeface="+mn-lt"/>
                <a:ea typeface="+mn-ea"/>
                <a:cs typeface="+mn-cs"/>
              </a:rPr>
              <a:t> on Saturdays: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(I’ve used both points and lines to make it more clear what is data and what is interpolation.)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suspect this pattern is caused by summer holidays: many people go on holiday in the summer, and people don’t mind travelling on Saturdays for vacation. Looking at this plot, we might guess that summer holidays are from early June to late August. That seems to line up fairly well with the </a:t>
            </a:r>
            <a:r>
              <a:rPr lang="en-US" sz="1200" b="0" i="0" u="none" strike="noStrike" kern="1200" dirty="0">
                <a:solidFill>
                  <a:schemeClr val="tx1"/>
                </a:solidFill>
                <a:effectLst/>
                <a:latin typeface="+mn-lt"/>
                <a:ea typeface="+mn-ea"/>
                <a:cs typeface="+mn-cs"/>
                <a:hlinkClick r:id="rId3"/>
              </a:rPr>
              <a:t>state’s school terms</a:t>
            </a:r>
            <a:r>
              <a:rPr lang="en-US" sz="1200" b="0" i="0" kern="1200" dirty="0">
                <a:solidFill>
                  <a:schemeClr val="tx1"/>
                </a:solidFill>
                <a:effectLst/>
                <a:latin typeface="+mn-lt"/>
                <a:ea typeface="+mn-ea"/>
                <a:cs typeface="+mn-cs"/>
              </a:rPr>
              <a:t>: summer break in 2013 was Jun 26–Sep 9.</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25</a:t>
            </a:fld>
            <a:endParaRPr lang="en-US"/>
          </a:p>
        </p:txBody>
      </p:sp>
    </p:spTree>
    <p:extLst>
      <p:ext uri="{BB962C8B-B14F-4D97-AF65-F5344CB8AC3E}">
        <p14:creationId xmlns:p14="http://schemas.microsoft.com/office/powerpoint/2010/main" val="1695966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are there more Saturday flights in the Spring than the Fall? I asked some American friends and they suggested that it’s less common to plan family vacations during the Fall because of the big Thanksgiving and Christmas holidays. We don’t have the data to know for sure, but it seems like a plausible working hypothesis.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create a “term” variable that roughly captures the three school terms, and check our work with a plot: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26</a:t>
            </a:fld>
            <a:endParaRPr lang="en-US"/>
          </a:p>
        </p:txBody>
      </p:sp>
    </p:spTree>
    <p:extLst>
      <p:ext uri="{BB962C8B-B14F-4D97-AF65-F5344CB8AC3E}">
        <p14:creationId xmlns:p14="http://schemas.microsoft.com/office/powerpoint/2010/main" val="1529924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manually tweaked the dates to get nice breaks in the plot. Using a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to help you understand what your function is doing is a really powerful and general technique.)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27</a:t>
            </a:fld>
            <a:endParaRPr lang="en-US"/>
          </a:p>
        </p:txBody>
      </p:sp>
    </p:spTree>
    <p:extLst>
      <p:ext uri="{BB962C8B-B14F-4D97-AF65-F5344CB8AC3E}">
        <p14:creationId xmlns:p14="http://schemas.microsoft.com/office/powerpoint/2010/main" val="3329064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useful to see how this new variable affects the other days of the week: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looks like there is significant variation across the terms, so fitting a separate day of week effect for each term is reasonable.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28</a:t>
            </a:fld>
            <a:endParaRPr lang="en-US"/>
          </a:p>
        </p:txBody>
      </p:sp>
    </p:spTree>
    <p:extLst>
      <p:ext uri="{BB962C8B-B14F-4D97-AF65-F5344CB8AC3E}">
        <p14:creationId xmlns:p14="http://schemas.microsoft.com/office/powerpoint/2010/main" val="2564535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improves our model,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29</a:t>
            </a:fld>
            <a:endParaRPr lang="en-US"/>
          </a:p>
        </p:txBody>
      </p:sp>
    </p:spTree>
    <p:extLst>
      <p:ext uri="{BB962C8B-B14F-4D97-AF65-F5344CB8AC3E}">
        <p14:creationId xmlns:p14="http://schemas.microsoft.com/office/powerpoint/2010/main" val="33761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previous lectures we’ve seen a surprising relationship between the quality of diamonds and their price: low quality diamonds (poor cuts, bad colors, and inferior clarity) have higher prices.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the worst diamond color is J (slightly yellow), and the worst clarity is I1 (inclusions visible to the naked eye).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a:t>
            </a:fld>
            <a:endParaRPr lang="en-US"/>
          </a:p>
        </p:txBody>
      </p:sp>
    </p:spTree>
    <p:extLst>
      <p:ext uri="{BB962C8B-B14F-4D97-AF65-F5344CB8AC3E}">
        <p14:creationId xmlns:p14="http://schemas.microsoft.com/office/powerpoint/2010/main" val="3475043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not as much as we might hope: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30</a:t>
            </a:fld>
            <a:endParaRPr lang="en-US"/>
          </a:p>
        </p:txBody>
      </p:sp>
    </p:spTree>
    <p:extLst>
      <p:ext uri="{BB962C8B-B14F-4D97-AF65-F5344CB8AC3E}">
        <p14:creationId xmlns:p14="http://schemas.microsoft.com/office/powerpoint/2010/main" val="2241274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see the problem by overlaying the predictions from the model on to the raw data:</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31</a:t>
            </a:fld>
            <a:endParaRPr lang="en-US"/>
          </a:p>
        </p:txBody>
      </p:sp>
    </p:spTree>
    <p:extLst>
      <p:ext uri="{BB962C8B-B14F-4D97-AF65-F5344CB8AC3E}">
        <p14:creationId xmlns:p14="http://schemas.microsoft.com/office/powerpoint/2010/main" val="139922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Our model is finding the </a:t>
            </a:r>
            <a:r>
              <a:rPr lang="en-US" sz="1200" b="0" i="1" kern="1200" dirty="0">
                <a:solidFill>
                  <a:schemeClr val="tx1"/>
                </a:solidFill>
                <a:effectLst/>
                <a:latin typeface="+mn-lt"/>
                <a:ea typeface="+mn-ea"/>
                <a:cs typeface="+mn-cs"/>
              </a:rPr>
              <a:t>mean</a:t>
            </a:r>
            <a:r>
              <a:rPr lang="en-US" sz="1200" b="0" i="0" kern="1200" dirty="0">
                <a:solidFill>
                  <a:schemeClr val="tx1"/>
                </a:solidFill>
                <a:effectLst/>
                <a:latin typeface="+mn-lt"/>
                <a:ea typeface="+mn-ea"/>
                <a:cs typeface="+mn-cs"/>
              </a:rPr>
              <a:t> effect, but we have a lot of big outliers, so mean tends to be far away from the typical value.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32</a:t>
            </a:fld>
            <a:endParaRPr lang="en-US"/>
          </a:p>
        </p:txBody>
      </p:sp>
    </p:spTree>
    <p:extLst>
      <p:ext uri="{BB962C8B-B14F-4D97-AF65-F5344CB8AC3E}">
        <p14:creationId xmlns:p14="http://schemas.microsoft.com/office/powerpoint/2010/main" val="472249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alleviate this problem by using a model that is robust to the effect of outliers: </a:t>
            </a:r>
            <a:r>
              <a:rPr lang="en-US" dirty="0"/>
              <a:t>MASS::</a:t>
            </a:r>
            <a:r>
              <a:rPr lang="en-US" dirty="0" err="1"/>
              <a:t>rlm</a:t>
            </a:r>
            <a:r>
              <a:rPr lang="en-US" dirty="0"/>
              <a:t>()</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33</a:t>
            </a:fld>
            <a:endParaRPr lang="en-US"/>
          </a:p>
        </p:txBody>
      </p:sp>
    </p:spTree>
    <p:extLst>
      <p:ext uri="{BB962C8B-B14F-4D97-AF65-F5344CB8AC3E}">
        <p14:creationId xmlns:p14="http://schemas.microsoft.com/office/powerpoint/2010/main" val="168672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greatly reduces the impact of the outliers on our estimates, and gives a model that does a good job of removing the day of week pattern: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now much easier to see the long-term trend, and the positive and negative outliers.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34</a:t>
            </a:fld>
            <a:endParaRPr lang="en-US"/>
          </a:p>
        </p:txBody>
      </p:sp>
    </p:spTree>
    <p:extLst>
      <p:ext uri="{BB962C8B-B14F-4D97-AF65-F5344CB8AC3E}">
        <p14:creationId xmlns:p14="http://schemas.microsoft.com/office/powerpoint/2010/main" val="3906884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you’re experimenting with many models and many </a:t>
            </a:r>
            <a:r>
              <a:rPr lang="en-US" sz="1200" b="0" i="0" kern="1200" dirty="0" err="1">
                <a:solidFill>
                  <a:schemeClr val="tx1"/>
                </a:solidFill>
                <a:effectLst/>
                <a:latin typeface="+mn-lt"/>
                <a:ea typeface="+mn-ea"/>
                <a:cs typeface="+mn-cs"/>
              </a:rPr>
              <a:t>visualisations</a:t>
            </a:r>
            <a:r>
              <a:rPr lang="en-US" sz="1200" b="0" i="0" kern="1200" dirty="0">
                <a:solidFill>
                  <a:schemeClr val="tx1"/>
                </a:solidFill>
                <a:effectLst/>
                <a:latin typeface="+mn-lt"/>
                <a:ea typeface="+mn-ea"/>
                <a:cs typeface="+mn-cs"/>
              </a:rPr>
              <a:t>, it’s a good idea to bundle the creation of variables up into a function so there’s no chance of accidentally applying a different transformation in different places. For example, we could write: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option is to put the transformations directly in the model formula: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Either approach is reasonable. Making the transformed variable explicit is useful if you want to check your work, or use them in a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But you can’t easily use transformations (like splines) that return multiple columns. Including the transformations in the model function makes life a little easier when you’re working with many different datasets because the model is self contained.</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35</a:t>
            </a:fld>
            <a:endParaRPr lang="en-US"/>
          </a:p>
        </p:txBody>
      </p:sp>
    </p:spTree>
    <p:extLst>
      <p:ext uri="{BB962C8B-B14F-4D97-AF65-F5344CB8AC3E}">
        <p14:creationId xmlns:p14="http://schemas.microsoft.com/office/powerpoint/2010/main" val="2548760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previous section we used our domain knowledge (how the US school term affects travel) to improve the model. An alternative to using our knowledge explicitly in the model is to give the data more room to speak. We could use a more flexible model and allow that to capture the pattern we’re interested in. A simple linear trend isn’t adequate, so we could try using a natural spline to fit a smooth curve across the year: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36</a:t>
            </a:fld>
            <a:endParaRPr lang="en-US"/>
          </a:p>
        </p:txBody>
      </p:sp>
    </p:spTree>
    <p:extLst>
      <p:ext uri="{BB962C8B-B14F-4D97-AF65-F5344CB8AC3E}">
        <p14:creationId xmlns:p14="http://schemas.microsoft.com/office/powerpoint/2010/main" val="4089016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see a strong pattern in the numbers of Saturday flights. This is reassuring, because we also saw that pattern in the raw data. It’s a good sign when you get the same signal from different approaches.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37</a:t>
            </a:fld>
            <a:endParaRPr lang="en-US"/>
          </a:p>
        </p:txBody>
      </p:sp>
    </p:spTree>
    <p:extLst>
      <p:ext uri="{BB962C8B-B14F-4D97-AF65-F5344CB8AC3E}">
        <p14:creationId xmlns:p14="http://schemas.microsoft.com/office/powerpoint/2010/main" val="3586479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https://rpubs.com/uky994/585962</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your Google sleuthing skills to brainstorm why there were fewer than expected flights on Jan 20, May 26, and Sep 1. (Hint: they all have the same explanation.) How would these days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 to another year?</a:t>
            </a:r>
          </a:p>
          <a:p>
            <a:pPr marL="228600" indent="-228600">
              <a:buFont typeface="+mj-lt"/>
              <a:buAutoNum type="arabicPeriod"/>
            </a:pPr>
            <a:r>
              <a:rPr lang="en-US" sz="1200" b="0" i="0" kern="1200" dirty="0">
                <a:solidFill>
                  <a:schemeClr val="tx1"/>
                </a:solidFill>
                <a:effectLst/>
                <a:latin typeface="+mn-lt"/>
                <a:ea typeface="+mn-ea"/>
                <a:cs typeface="+mn-cs"/>
              </a:rPr>
              <a:t>What do the three days with high positive residuals represent? How would these days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 to another year?</a:t>
            </a:r>
          </a:p>
          <a:p>
            <a:pPr marL="0" indent="0">
              <a:buFont typeface="+mj-lt"/>
              <a:buNone/>
            </a:pPr>
            <a:r>
              <a:rPr lang="en-US" sz="1200" b="0" i="0" u="none" strike="noStrike" kern="1200" dirty="0">
                <a:solidFill>
                  <a:schemeClr val="tx1"/>
                </a:solidFill>
                <a:effectLst/>
                <a:latin typeface="+mn-lt"/>
                <a:ea typeface="+mn-ea"/>
                <a:cs typeface="+mn-cs"/>
              </a:rPr>
              <a:t>	daily %&gt;% </a:t>
            </a:r>
            <a:r>
              <a:rPr lang="en-US" sz="1200" b="1" i="0" u="none" strike="noStrike" kern="1200" dirty="0" err="1">
                <a:solidFill>
                  <a:schemeClr val="tx1"/>
                </a:solidFill>
                <a:effectLst/>
                <a:latin typeface="+mn-lt"/>
                <a:ea typeface="+mn-ea"/>
                <a:cs typeface="+mn-cs"/>
              </a:rPr>
              <a:t>top_n</a:t>
            </a:r>
            <a:r>
              <a:rPr lang="en-US" sz="1200" b="0" i="0" u="none" strike="noStrike" kern="1200" dirty="0">
                <a:solidFill>
                  <a:schemeClr val="tx1"/>
                </a:solidFill>
                <a:effectLst/>
                <a:latin typeface="+mn-lt"/>
                <a:ea typeface="+mn-ea"/>
                <a:cs typeface="+mn-cs"/>
              </a:rPr>
              <a:t>(3, </a:t>
            </a:r>
            <a:r>
              <a:rPr lang="en-US" sz="1200" b="0" i="0" u="none" strike="noStrike" kern="1200" dirty="0" err="1">
                <a:solidFill>
                  <a:schemeClr val="tx1"/>
                </a:solidFill>
                <a:effectLst/>
                <a:latin typeface="+mn-lt"/>
                <a:ea typeface="+mn-ea"/>
                <a:cs typeface="+mn-cs"/>
              </a:rPr>
              <a:t>resid</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 A </a:t>
            </a:r>
            <a:r>
              <a:rPr lang="en-US" sz="1200" b="0" i="1" u="none" strike="noStrike" kern="1200" dirty="0" err="1">
                <a:solidFill>
                  <a:schemeClr val="tx1"/>
                </a:solidFill>
                <a:effectLst/>
                <a:latin typeface="+mn-lt"/>
                <a:ea typeface="+mn-ea"/>
                <a:cs typeface="+mn-cs"/>
              </a:rPr>
              <a:t>tibble</a:t>
            </a:r>
            <a:r>
              <a:rPr lang="en-US" sz="1200" b="0" i="1" u="none" strike="noStrike" kern="1200" dirty="0">
                <a:solidFill>
                  <a:schemeClr val="tx1"/>
                </a:solidFill>
                <a:effectLst/>
                <a:latin typeface="+mn-lt"/>
                <a:ea typeface="+mn-ea"/>
                <a:cs typeface="+mn-cs"/>
              </a:rPr>
              <a:t>: 3 x 5</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date n </a:t>
            </a:r>
            <a:r>
              <a:rPr lang="en-US" sz="1200" b="0" i="1" u="none" strike="noStrike" kern="1200" dirty="0" err="1">
                <a:solidFill>
                  <a:schemeClr val="tx1"/>
                </a:solidFill>
                <a:effectLst/>
                <a:latin typeface="+mn-lt"/>
                <a:ea typeface="+mn-ea"/>
                <a:cs typeface="+mn-cs"/>
              </a:rPr>
              <a:t>wday</a:t>
            </a:r>
            <a:r>
              <a:rPr lang="en-US" sz="1200" b="0" i="1" u="none" strike="noStrike" kern="1200" dirty="0">
                <a:solidFill>
                  <a:schemeClr val="tx1"/>
                </a:solidFill>
                <a:effectLst/>
                <a:latin typeface="+mn-lt"/>
                <a:ea typeface="+mn-ea"/>
                <a:cs typeface="+mn-cs"/>
              </a:rPr>
              <a:t> </a:t>
            </a:r>
            <a:r>
              <a:rPr lang="en-US" sz="1200" b="0" i="1" u="none" strike="noStrike" kern="1200" dirty="0" err="1">
                <a:solidFill>
                  <a:schemeClr val="tx1"/>
                </a:solidFill>
                <a:effectLst/>
                <a:latin typeface="+mn-lt"/>
                <a:ea typeface="+mn-ea"/>
                <a:cs typeface="+mn-cs"/>
              </a:rPr>
              <a:t>resid</a:t>
            </a:r>
            <a:r>
              <a:rPr lang="en-US" sz="1200" b="0" i="1" u="none" strike="noStrike" kern="1200" dirty="0">
                <a:solidFill>
                  <a:schemeClr val="tx1"/>
                </a:solidFill>
                <a:effectLst/>
                <a:latin typeface="+mn-lt"/>
                <a:ea typeface="+mn-ea"/>
                <a:cs typeface="+mn-cs"/>
              </a:rPr>
              <a:t> term #&gt; &lt;date&gt; &lt;int&gt; &lt;</a:t>
            </a:r>
            <a:r>
              <a:rPr lang="en-US" sz="1200" b="0" i="1" u="none" strike="noStrike" kern="1200" dirty="0" err="1">
                <a:solidFill>
                  <a:schemeClr val="tx1"/>
                </a:solidFill>
                <a:effectLst/>
                <a:latin typeface="+mn-lt"/>
                <a:ea typeface="+mn-ea"/>
                <a:cs typeface="+mn-cs"/>
              </a:rPr>
              <a:t>ord</a:t>
            </a:r>
            <a:r>
              <a:rPr lang="en-US" sz="1200" b="0" i="1" u="none" strike="noStrike" kern="1200" dirty="0">
                <a:solidFill>
                  <a:schemeClr val="tx1"/>
                </a:solidFill>
                <a:effectLst/>
                <a:latin typeface="+mn-lt"/>
                <a:ea typeface="+mn-ea"/>
                <a:cs typeface="+mn-cs"/>
              </a:rPr>
              <a:t>&gt; 	&lt;</a:t>
            </a:r>
            <a:r>
              <a:rPr lang="en-US" sz="1200" b="0" i="1" u="none" strike="noStrike" kern="1200" dirty="0" err="1">
                <a:solidFill>
                  <a:schemeClr val="tx1"/>
                </a:solidFill>
                <a:effectLst/>
                <a:latin typeface="+mn-lt"/>
                <a:ea typeface="+mn-ea"/>
                <a:cs typeface="+mn-cs"/>
              </a:rPr>
              <a:t>dbl</a:t>
            </a:r>
            <a:r>
              <a:rPr lang="en-US" sz="1200" b="0" i="1" u="none" strike="noStrike" kern="1200" dirty="0">
                <a:solidFill>
                  <a:schemeClr val="tx1"/>
                </a:solidFill>
                <a:effectLst/>
                <a:latin typeface="+mn-lt"/>
                <a:ea typeface="+mn-ea"/>
                <a:cs typeface="+mn-cs"/>
              </a:rPr>
              <a:t>&gt; &lt;</a:t>
            </a:r>
            <a:r>
              <a:rPr lang="en-US" sz="1200" b="0" i="1" u="none" strike="noStrike" kern="1200" dirty="0" err="1">
                <a:solidFill>
                  <a:schemeClr val="tx1"/>
                </a:solidFill>
                <a:effectLst/>
                <a:latin typeface="+mn-lt"/>
                <a:ea typeface="+mn-ea"/>
                <a:cs typeface="+mn-cs"/>
              </a:rPr>
              <a:t>fct</a:t>
            </a:r>
            <a:r>
              <a:rPr lang="en-US" sz="1200" b="0" i="1" u="none" strike="noStrike"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1 2013-11-30 857 Sat 112. fall #&gt; 2 2013-12-01 987 Sun 95.5 fall #&gt; 3 2013-12-28 	814 Sat 69.4 fall</a:t>
            </a:r>
            <a:endParaRPr lang="en-US" sz="1200" b="0" i="0" kern="1200" dirty="0">
              <a:solidFill>
                <a:schemeClr val="tx1"/>
              </a:solidFill>
              <a:effectLst/>
              <a:latin typeface="+mn-lt"/>
              <a:ea typeface="+mn-ea"/>
              <a:cs typeface="+mn-cs"/>
            </a:endParaRPr>
          </a:p>
          <a:p>
            <a:pPr marL="228600" indent="-228600">
              <a:buFont typeface="+mj-lt"/>
              <a:buAutoNum type="arabicPeriod" startAt="3"/>
            </a:pPr>
            <a:r>
              <a:rPr lang="en-US" sz="1200" b="0" i="0" kern="1200" dirty="0">
                <a:solidFill>
                  <a:schemeClr val="tx1"/>
                </a:solidFill>
                <a:effectLst/>
                <a:latin typeface="+mn-lt"/>
                <a:ea typeface="+mn-ea"/>
                <a:cs typeface="+mn-cs"/>
              </a:rPr>
              <a:t>Create a new variable that splits the </a:t>
            </a:r>
            <a:r>
              <a:rPr lang="en-US" sz="1200" b="0" i="0" kern="1200" dirty="0" err="1">
                <a:solidFill>
                  <a:schemeClr val="tx1"/>
                </a:solidFill>
                <a:effectLst/>
                <a:latin typeface="+mn-lt"/>
                <a:ea typeface="+mn-ea"/>
                <a:cs typeface="+mn-cs"/>
              </a:rPr>
              <a:t>wday</a:t>
            </a:r>
            <a:r>
              <a:rPr lang="en-US" sz="1200" b="0" i="0" kern="1200" dirty="0">
                <a:solidFill>
                  <a:schemeClr val="tx1"/>
                </a:solidFill>
                <a:effectLst/>
                <a:latin typeface="+mn-lt"/>
                <a:ea typeface="+mn-ea"/>
                <a:cs typeface="+mn-cs"/>
              </a:rPr>
              <a:t> variable into terms, but only for Saturdays, i.e. it should have Thurs, Fri, but Sat-summer, Sat-spring, Sat-fall. How does this model compare with the model with every combination of </a:t>
            </a:r>
            <a:r>
              <a:rPr lang="en-US" sz="1200" b="0" i="0" kern="1200" dirty="0" err="1">
                <a:solidFill>
                  <a:schemeClr val="tx1"/>
                </a:solidFill>
                <a:effectLst/>
                <a:latin typeface="+mn-lt"/>
                <a:ea typeface="+mn-ea"/>
                <a:cs typeface="+mn-cs"/>
              </a:rPr>
              <a:t>wday</a:t>
            </a:r>
            <a:r>
              <a:rPr lang="en-US" sz="1200" b="0" i="0" kern="1200" dirty="0">
                <a:solidFill>
                  <a:schemeClr val="tx1"/>
                </a:solidFill>
                <a:effectLst/>
                <a:latin typeface="+mn-lt"/>
                <a:ea typeface="+mn-ea"/>
                <a:cs typeface="+mn-cs"/>
              </a:rPr>
              <a:t> and term?</a:t>
            </a:r>
          </a:p>
          <a:p>
            <a:pPr marL="228600" indent="-228600">
              <a:buFont typeface="+mj-lt"/>
              <a:buAutoNum type="arabicPeriod" startAt="3"/>
            </a:pPr>
            <a:r>
              <a:rPr lang="en-US" sz="1200" b="0" i="0" kern="1200" dirty="0">
                <a:solidFill>
                  <a:schemeClr val="tx1"/>
                </a:solidFill>
                <a:effectLst/>
                <a:latin typeface="+mn-lt"/>
                <a:ea typeface="+mn-ea"/>
                <a:cs typeface="+mn-cs"/>
              </a:rPr>
              <a:t>Create a new </a:t>
            </a:r>
            <a:r>
              <a:rPr lang="en-US" sz="1200" b="0" i="0" kern="1200" dirty="0" err="1">
                <a:solidFill>
                  <a:schemeClr val="tx1"/>
                </a:solidFill>
                <a:effectLst/>
                <a:latin typeface="+mn-lt"/>
                <a:ea typeface="+mn-ea"/>
                <a:cs typeface="+mn-cs"/>
              </a:rPr>
              <a:t>wday</a:t>
            </a:r>
            <a:r>
              <a:rPr lang="en-US" sz="1200" b="0" i="0" kern="1200" dirty="0">
                <a:solidFill>
                  <a:schemeClr val="tx1"/>
                </a:solidFill>
                <a:effectLst/>
                <a:latin typeface="+mn-lt"/>
                <a:ea typeface="+mn-ea"/>
                <a:cs typeface="+mn-cs"/>
              </a:rPr>
              <a:t> variable that combines the day of week, term (for Saturdays), and public holidays. What do the residuals of that model look like?</a:t>
            </a:r>
          </a:p>
          <a:p>
            <a:pPr marL="228600" indent="-228600">
              <a:buFont typeface="+mj-lt"/>
              <a:buAutoNum type="arabicPeriod" startAt="3"/>
            </a:pPr>
            <a:r>
              <a:rPr lang="en-US" sz="1200" b="0" i="0" kern="1200" dirty="0">
                <a:solidFill>
                  <a:schemeClr val="tx1"/>
                </a:solidFill>
                <a:effectLst/>
                <a:latin typeface="+mn-lt"/>
                <a:ea typeface="+mn-ea"/>
                <a:cs typeface="+mn-cs"/>
              </a:rPr>
              <a:t>What happens if you fit a day of week effect that varies by month (i.e. n ~ </a:t>
            </a:r>
            <a:r>
              <a:rPr lang="en-US" sz="1200" b="0" i="0" kern="1200" dirty="0" err="1">
                <a:solidFill>
                  <a:schemeClr val="tx1"/>
                </a:solidFill>
                <a:effectLst/>
                <a:latin typeface="+mn-lt"/>
                <a:ea typeface="+mn-ea"/>
                <a:cs typeface="+mn-cs"/>
              </a:rPr>
              <a:t>wday</a:t>
            </a:r>
            <a:r>
              <a:rPr lang="en-US" sz="1200" b="0" i="0" kern="1200" dirty="0">
                <a:solidFill>
                  <a:schemeClr val="tx1"/>
                </a:solidFill>
                <a:effectLst/>
                <a:latin typeface="+mn-lt"/>
                <a:ea typeface="+mn-ea"/>
                <a:cs typeface="+mn-cs"/>
              </a:rPr>
              <a:t> * month)? Why is this not very helpful?</a:t>
            </a:r>
          </a:p>
          <a:p>
            <a:pPr marL="228600" indent="-228600">
              <a:buFont typeface="+mj-lt"/>
              <a:buAutoNum type="arabicPeriod" startAt="3"/>
            </a:pPr>
            <a:r>
              <a:rPr lang="en-US" sz="1200" b="0" i="0" kern="1200" dirty="0">
                <a:solidFill>
                  <a:schemeClr val="tx1"/>
                </a:solidFill>
                <a:effectLst/>
                <a:latin typeface="+mn-lt"/>
                <a:ea typeface="+mn-ea"/>
                <a:cs typeface="+mn-cs"/>
              </a:rPr>
              <a:t>What would you expect the model n ~ </a:t>
            </a:r>
            <a:r>
              <a:rPr lang="en-US" sz="1200" b="0" i="0" kern="1200" dirty="0" err="1">
                <a:solidFill>
                  <a:schemeClr val="tx1"/>
                </a:solidFill>
                <a:effectLst/>
                <a:latin typeface="+mn-lt"/>
                <a:ea typeface="+mn-ea"/>
                <a:cs typeface="+mn-cs"/>
              </a:rPr>
              <a:t>wday</a:t>
            </a:r>
            <a:r>
              <a:rPr lang="en-US" sz="1200" b="0" i="0" kern="1200" dirty="0">
                <a:solidFill>
                  <a:schemeClr val="tx1"/>
                </a:solidFill>
                <a:effectLst/>
                <a:latin typeface="+mn-lt"/>
                <a:ea typeface="+mn-ea"/>
                <a:cs typeface="+mn-cs"/>
              </a:rPr>
              <a:t> + ns(date, 5) to look like? Knowing what you know about the data, why would you expect it to be not particularly effective?</a:t>
            </a:r>
          </a:p>
          <a:p>
            <a:pPr marL="228600" indent="-228600">
              <a:buFont typeface="+mj-lt"/>
              <a:buAutoNum type="arabicPeriod" startAt="3"/>
            </a:pPr>
            <a:r>
              <a:rPr lang="en-US" sz="1200" b="0" i="0" kern="1200" dirty="0">
                <a:solidFill>
                  <a:schemeClr val="tx1"/>
                </a:solidFill>
                <a:effectLst/>
                <a:latin typeface="+mn-lt"/>
                <a:ea typeface="+mn-ea"/>
                <a:cs typeface="+mn-cs"/>
              </a:rPr>
              <a:t>We </a:t>
            </a:r>
            <a:r>
              <a:rPr lang="en-US" sz="1200" b="0" i="0" kern="1200" dirty="0" err="1">
                <a:solidFill>
                  <a:schemeClr val="tx1"/>
                </a:solidFill>
                <a:effectLst/>
                <a:latin typeface="+mn-lt"/>
                <a:ea typeface="+mn-ea"/>
                <a:cs typeface="+mn-cs"/>
              </a:rPr>
              <a:t>hypothesised</a:t>
            </a:r>
            <a:r>
              <a:rPr lang="en-US" sz="1200" b="0" i="0" kern="1200" dirty="0">
                <a:solidFill>
                  <a:schemeClr val="tx1"/>
                </a:solidFill>
                <a:effectLst/>
                <a:latin typeface="+mn-lt"/>
                <a:ea typeface="+mn-ea"/>
                <a:cs typeface="+mn-cs"/>
              </a:rPr>
              <a:t> that people leaving on Sundays are more likely to be business </a:t>
            </a:r>
            <a:r>
              <a:rPr lang="en-US" sz="1200" b="0" i="0" kern="1200" dirty="0" err="1">
                <a:solidFill>
                  <a:schemeClr val="tx1"/>
                </a:solidFill>
                <a:effectLst/>
                <a:latin typeface="+mn-lt"/>
                <a:ea typeface="+mn-ea"/>
                <a:cs typeface="+mn-cs"/>
              </a:rPr>
              <a:t>travellers</a:t>
            </a:r>
            <a:r>
              <a:rPr lang="en-US" sz="1200" b="0" i="0" kern="1200" dirty="0">
                <a:solidFill>
                  <a:schemeClr val="tx1"/>
                </a:solidFill>
                <a:effectLst/>
                <a:latin typeface="+mn-lt"/>
                <a:ea typeface="+mn-ea"/>
                <a:cs typeface="+mn-cs"/>
              </a:rPr>
              <a:t> who need to be somewhere on Monday. Explore that hypothesis by seeing how it breaks down based on distance and time: if it’s true, you’d expect to see more Sunday evening flights to places that are far away.</a:t>
            </a:r>
          </a:p>
          <a:p>
            <a:pPr marL="228600" indent="-228600">
              <a:buFont typeface="+mj-lt"/>
              <a:buAutoNum type="arabicPeriod" startAt="3"/>
            </a:pPr>
            <a:r>
              <a:rPr lang="en-US" sz="1200" b="0" i="0" kern="1200" dirty="0">
                <a:solidFill>
                  <a:schemeClr val="tx1"/>
                </a:solidFill>
                <a:effectLst/>
                <a:latin typeface="+mn-lt"/>
                <a:ea typeface="+mn-ea"/>
                <a:cs typeface="+mn-cs"/>
              </a:rPr>
              <a:t>It’s a little frustrating that Sunday and Saturday are on separate ends of the plot. Write a small function to set the levels of the factor so that the week starts on Monday.</a:t>
            </a:r>
          </a:p>
          <a:p>
            <a:pPr marL="228600" indent="-228600">
              <a:buFont typeface="+mj-lt"/>
              <a:buAutoNum type="arabicPeriod" startAt="3"/>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38</a:t>
            </a:fld>
            <a:endParaRPr lang="en-US"/>
          </a:p>
        </p:txBody>
      </p:sp>
    </p:spTree>
    <p:extLst>
      <p:ext uri="{BB962C8B-B14F-4D97-AF65-F5344CB8AC3E}">
        <p14:creationId xmlns:p14="http://schemas.microsoft.com/office/powerpoint/2010/main" val="2838372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have only scratched the absolute surface of modelling, but you have hopefully gained some simple, but general-purpose tools that you can use to improve your own data analyses. It’s OK to start simple! As you’ve seen, even very simple models can make a dramatic difference in your ability to tease out interactions between variables.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modelling chapters are even more opinionated than the rest of the book. I approach modelling from a somewhat different perspective to most others, and there is relatively little space devoted to it. Modelling really deserves a book on its own, so I’d highly recommend that you read at least one of these three books: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Statistical Modeling: A Fresh Approach</a:t>
            </a:r>
            <a:r>
              <a:rPr lang="en-US" sz="1200" b="0" i="0" kern="1200" dirty="0">
                <a:solidFill>
                  <a:schemeClr val="tx1"/>
                </a:solidFill>
                <a:effectLst/>
                <a:latin typeface="+mn-lt"/>
                <a:ea typeface="+mn-ea"/>
                <a:cs typeface="+mn-cs"/>
              </a:rPr>
              <a:t> by Danny Kaplan, </a:t>
            </a:r>
            <a:r>
              <a:rPr lang="en-US" sz="1200" b="0" i="0" u="none" strike="noStrike" kern="1200" dirty="0">
                <a:solidFill>
                  <a:schemeClr val="tx1"/>
                </a:solidFill>
                <a:effectLst/>
                <a:latin typeface="+mn-lt"/>
                <a:ea typeface="+mn-ea"/>
                <a:cs typeface="+mn-cs"/>
                <a:hlinkClick r:id="rId3"/>
              </a:rPr>
              <a:t>http://project-mosaic-books.com/?page_id=13</a:t>
            </a:r>
            <a:r>
              <a:rPr lang="en-US" sz="1200" b="0" i="0" kern="1200" dirty="0">
                <a:solidFill>
                  <a:schemeClr val="tx1"/>
                </a:solidFill>
                <a:effectLst/>
                <a:latin typeface="+mn-lt"/>
                <a:ea typeface="+mn-ea"/>
                <a:cs typeface="+mn-cs"/>
              </a:rPr>
              <a:t>. This book provides a gentle introduction to modelling, where you build your intuition, mathematical tools, and R skills in parallel. The book replaces a traditional “introduction to statistics” course, providing a curriculum that is up-to-date and relevant to data science.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An Introduction to Statistical Learning</a:t>
            </a:r>
            <a:r>
              <a:rPr lang="en-US" sz="1200" b="0" i="0" kern="1200" dirty="0">
                <a:solidFill>
                  <a:schemeClr val="tx1"/>
                </a:solidFill>
                <a:effectLst/>
                <a:latin typeface="+mn-lt"/>
                <a:ea typeface="+mn-ea"/>
                <a:cs typeface="+mn-cs"/>
              </a:rPr>
              <a:t> by Gareth James, Daniela Witten, Trevor Hastie, and Robert </a:t>
            </a:r>
            <a:r>
              <a:rPr lang="en-US" sz="1200" b="0" i="0" kern="1200" dirty="0" err="1">
                <a:solidFill>
                  <a:schemeClr val="tx1"/>
                </a:solidFill>
                <a:effectLst/>
                <a:latin typeface="+mn-lt"/>
                <a:ea typeface="+mn-ea"/>
                <a:cs typeface="+mn-cs"/>
              </a:rPr>
              <a:t>Tibshirani</a:t>
            </a:r>
            <a:r>
              <a:rPr lang="en-US" sz="1200" b="0" i="0" kern="1200" dirty="0">
                <a:solidFill>
                  <a:schemeClr val="tx1"/>
                </a:solidFill>
                <a:effectLst/>
                <a:latin typeface="+mn-lt"/>
                <a:ea typeface="+mn-ea"/>
                <a:cs typeface="+mn-cs"/>
              </a:rPr>
              <a:t>, </a:t>
            </a:r>
            <a:r>
              <a:rPr lang="en-US" dirty="0">
                <a:hlinkClick r:id="rId4"/>
              </a:rPr>
              <a:t>http://faculty.marshall.usc.edu/gareth-james/ISL/ </a:t>
            </a:r>
            <a:r>
              <a:rPr lang="en-US" sz="1200" b="0" i="0" kern="1200" dirty="0">
                <a:solidFill>
                  <a:schemeClr val="tx1"/>
                </a:solidFill>
                <a:effectLst/>
                <a:latin typeface="+mn-lt"/>
                <a:ea typeface="+mn-ea"/>
                <a:cs typeface="+mn-cs"/>
              </a:rPr>
              <a:t>(available online for free). This book presents a family of modern modelling techniques collectively known as statistical learning. For an even deeper understanding of the math behind the models, read the classic </a:t>
            </a:r>
            <a:r>
              <a:rPr lang="en-US" sz="1200" b="0" i="1" kern="1200" dirty="0">
                <a:solidFill>
                  <a:schemeClr val="tx1"/>
                </a:solidFill>
                <a:effectLst/>
                <a:latin typeface="+mn-lt"/>
                <a:ea typeface="+mn-ea"/>
                <a:cs typeface="+mn-cs"/>
              </a:rPr>
              <a:t>Elements of Statistical Learning</a:t>
            </a:r>
            <a:r>
              <a:rPr lang="en-US" sz="1200" b="0" i="0" kern="1200" dirty="0">
                <a:solidFill>
                  <a:schemeClr val="tx1"/>
                </a:solidFill>
                <a:effectLst/>
                <a:latin typeface="+mn-lt"/>
                <a:ea typeface="+mn-ea"/>
                <a:cs typeface="+mn-cs"/>
              </a:rPr>
              <a:t> by Trevor Hastie, Robert </a:t>
            </a:r>
            <a:r>
              <a:rPr lang="en-US" sz="1200" b="0" i="0" kern="1200" dirty="0" err="1">
                <a:solidFill>
                  <a:schemeClr val="tx1"/>
                </a:solidFill>
                <a:effectLst/>
                <a:latin typeface="+mn-lt"/>
                <a:ea typeface="+mn-ea"/>
                <a:cs typeface="+mn-cs"/>
              </a:rPr>
              <a:t>Tibshirani</a:t>
            </a:r>
            <a:r>
              <a:rPr lang="en-US" sz="1200" b="0" i="0" kern="1200" dirty="0">
                <a:solidFill>
                  <a:schemeClr val="tx1"/>
                </a:solidFill>
                <a:effectLst/>
                <a:latin typeface="+mn-lt"/>
                <a:ea typeface="+mn-ea"/>
                <a:cs typeface="+mn-cs"/>
              </a:rPr>
              <a:t>, and Jerome Friedman, </a:t>
            </a:r>
            <a:r>
              <a:rPr lang="en-US" sz="1200" b="0" i="0" u="none" strike="noStrike" kern="1200" dirty="0">
                <a:solidFill>
                  <a:schemeClr val="tx1"/>
                </a:solidFill>
                <a:effectLst/>
                <a:latin typeface="+mn-lt"/>
                <a:ea typeface="+mn-ea"/>
                <a:cs typeface="+mn-cs"/>
                <a:hlinkClick r:id="rId5"/>
              </a:rPr>
              <a:t>https://web.stanford.edu/~hastie/Papers/ESLII.pdf</a:t>
            </a:r>
            <a:r>
              <a:rPr lang="en-US" sz="1200" b="0" i="0" kern="1200" dirty="0">
                <a:solidFill>
                  <a:schemeClr val="tx1"/>
                </a:solidFill>
                <a:effectLst/>
                <a:latin typeface="+mn-lt"/>
                <a:ea typeface="+mn-ea"/>
                <a:cs typeface="+mn-cs"/>
              </a:rPr>
              <a:t> (also available online for free).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Applied Predictive Modeling</a:t>
            </a:r>
            <a:r>
              <a:rPr lang="en-US" sz="1200" b="0" i="0" kern="1200" dirty="0">
                <a:solidFill>
                  <a:schemeClr val="tx1"/>
                </a:solidFill>
                <a:effectLst/>
                <a:latin typeface="+mn-lt"/>
                <a:ea typeface="+mn-ea"/>
                <a:cs typeface="+mn-cs"/>
              </a:rPr>
              <a:t> by Max Kuhn and </a:t>
            </a:r>
            <a:r>
              <a:rPr lang="en-US" sz="1200" b="0" i="0" kern="1200" dirty="0" err="1">
                <a:solidFill>
                  <a:schemeClr val="tx1"/>
                </a:solidFill>
                <a:effectLst/>
                <a:latin typeface="+mn-lt"/>
                <a:ea typeface="+mn-ea"/>
                <a:cs typeface="+mn-cs"/>
              </a:rPr>
              <a:t>Kjell</a:t>
            </a:r>
            <a:r>
              <a:rPr lang="en-US" sz="1200" b="0" i="0" kern="1200" dirty="0">
                <a:solidFill>
                  <a:schemeClr val="tx1"/>
                </a:solidFill>
                <a:effectLst/>
                <a:latin typeface="+mn-lt"/>
                <a:ea typeface="+mn-ea"/>
                <a:cs typeface="+mn-cs"/>
              </a:rPr>
              <a:t> Johnson, </a:t>
            </a:r>
            <a:r>
              <a:rPr lang="en-US" sz="1200" b="0" i="0" u="none" strike="noStrike" kern="1200" dirty="0">
                <a:solidFill>
                  <a:schemeClr val="tx1"/>
                </a:solidFill>
                <a:effectLst/>
                <a:latin typeface="+mn-lt"/>
                <a:ea typeface="+mn-ea"/>
                <a:cs typeface="+mn-cs"/>
                <a:hlinkClick r:id="rId6"/>
              </a:rPr>
              <a:t>http://appliedpredictivemodeling.com</a:t>
            </a:r>
            <a:r>
              <a:rPr lang="en-US" sz="1200" b="0" i="0" kern="1200" dirty="0">
                <a:solidFill>
                  <a:schemeClr val="tx1"/>
                </a:solidFill>
                <a:effectLst/>
                <a:latin typeface="+mn-lt"/>
                <a:ea typeface="+mn-ea"/>
                <a:cs typeface="+mn-cs"/>
              </a:rPr>
              <a:t>. This book is a companion to the </a:t>
            </a:r>
            <a:r>
              <a:rPr lang="en-US" sz="1200" b="1" i="0" kern="1200" dirty="0">
                <a:solidFill>
                  <a:schemeClr val="tx1"/>
                </a:solidFill>
                <a:effectLst/>
                <a:latin typeface="+mn-lt"/>
                <a:ea typeface="+mn-ea"/>
                <a:cs typeface="+mn-cs"/>
              </a:rPr>
              <a:t>caret</a:t>
            </a:r>
            <a:r>
              <a:rPr lang="en-US" sz="1200" b="0" i="0" kern="1200" dirty="0">
                <a:solidFill>
                  <a:schemeClr val="tx1"/>
                </a:solidFill>
                <a:effectLst/>
                <a:latin typeface="+mn-lt"/>
                <a:ea typeface="+mn-ea"/>
                <a:cs typeface="+mn-cs"/>
              </a:rPr>
              <a:t> package and provides practical tools for dealing with real-life predictive modelling challenges.</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39</a:t>
            </a:fld>
            <a:endParaRPr lang="en-US"/>
          </a:p>
        </p:txBody>
      </p:sp>
    </p:spTree>
    <p:extLst>
      <p:ext uri="{BB962C8B-B14F-4D97-AF65-F5344CB8AC3E}">
        <p14:creationId xmlns:p14="http://schemas.microsoft.com/office/powerpoint/2010/main" val="360472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looks like lower quality diamonds have higher prices because there is an important confounding variable: the weight (</a:t>
            </a:r>
            <a:r>
              <a:rPr lang="en-US" dirty="0"/>
              <a:t>carat</a:t>
            </a:r>
            <a:r>
              <a:rPr lang="en-US" sz="1200" b="0" i="0" kern="1200" dirty="0">
                <a:solidFill>
                  <a:schemeClr val="tx1"/>
                </a:solidFill>
                <a:effectLst/>
                <a:latin typeface="+mn-lt"/>
                <a:ea typeface="+mn-ea"/>
                <a:cs typeface="+mn-cs"/>
              </a:rPr>
              <a:t>) of the diamond. The weight of the diamond is the single most important factor for determining the price of the diamond, and lower quality diamonds tend to be larger.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a:t>
            </a:fld>
            <a:endParaRPr lang="en-US"/>
          </a:p>
        </p:txBody>
      </p:sp>
    </p:spTree>
    <p:extLst>
      <p:ext uri="{BB962C8B-B14F-4D97-AF65-F5344CB8AC3E}">
        <p14:creationId xmlns:p14="http://schemas.microsoft.com/office/powerpoint/2010/main" val="54241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make it easier to see how the other attributes of a diamond affect its relative </a:t>
            </a:r>
            <a:r>
              <a:rPr lang="en-US" dirty="0"/>
              <a:t>price</a:t>
            </a:r>
            <a:r>
              <a:rPr lang="en-US" sz="1200" b="0" i="0" kern="1200" dirty="0">
                <a:solidFill>
                  <a:schemeClr val="tx1"/>
                </a:solidFill>
                <a:effectLst/>
                <a:latin typeface="+mn-lt"/>
                <a:ea typeface="+mn-ea"/>
                <a:cs typeface="+mn-cs"/>
              </a:rPr>
              <a:t> by fitting a model to separate out the effect of </a:t>
            </a:r>
            <a:r>
              <a:rPr lang="en-US" dirty="0"/>
              <a:t>carat</a:t>
            </a:r>
            <a:r>
              <a:rPr lang="en-US" sz="1200" b="0" i="0" kern="1200" dirty="0">
                <a:solidFill>
                  <a:schemeClr val="tx1"/>
                </a:solidFill>
                <a:effectLst/>
                <a:latin typeface="+mn-lt"/>
                <a:ea typeface="+mn-ea"/>
                <a:cs typeface="+mn-cs"/>
              </a:rPr>
              <a:t>. But first, lets make a couple of tweaks to the diamonds dataset to make it easier to work with:</a:t>
            </a:r>
          </a:p>
          <a:p>
            <a:pPr marL="228600" indent="-228600">
              <a:buFont typeface="+mj-lt"/>
              <a:buAutoNum type="arabicPeriod"/>
            </a:pPr>
            <a:r>
              <a:rPr lang="en-US" sz="1200" b="0" i="0" kern="1200" dirty="0">
                <a:solidFill>
                  <a:schemeClr val="tx1"/>
                </a:solidFill>
                <a:effectLst/>
                <a:latin typeface="+mn-lt"/>
                <a:ea typeface="+mn-ea"/>
                <a:cs typeface="+mn-cs"/>
              </a:rPr>
              <a:t>Focus on diamonds smaller than 2.5 carats (99.7% of the data)</a:t>
            </a:r>
          </a:p>
          <a:p>
            <a:pPr marL="228600" indent="-228600">
              <a:buFont typeface="+mj-lt"/>
              <a:buAutoNum type="arabicPeriod"/>
            </a:pPr>
            <a:r>
              <a:rPr lang="en-US" sz="1200" b="0" i="0" kern="1200" dirty="0">
                <a:solidFill>
                  <a:schemeClr val="tx1"/>
                </a:solidFill>
                <a:effectLst/>
                <a:latin typeface="+mn-lt"/>
                <a:ea typeface="+mn-ea"/>
                <a:cs typeface="+mn-cs"/>
              </a:rPr>
              <a:t>Log-transform the carat and price variables.</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a:t>
            </a:fld>
            <a:endParaRPr lang="en-US"/>
          </a:p>
        </p:txBody>
      </p:sp>
    </p:spTree>
    <p:extLst>
      <p:ext uri="{BB962C8B-B14F-4D97-AF65-F5344CB8AC3E}">
        <p14:creationId xmlns:p14="http://schemas.microsoft.com/office/powerpoint/2010/main" val="97031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Together, these changes make it easier to see the relationship between </a:t>
            </a:r>
            <a:r>
              <a:rPr lang="en-US" dirty="0"/>
              <a:t>carat</a:t>
            </a:r>
            <a:r>
              <a:rPr lang="en-US" sz="1200" b="0" i="0" kern="1200" dirty="0">
                <a:solidFill>
                  <a:schemeClr val="tx1"/>
                </a:solidFill>
                <a:effectLst/>
                <a:latin typeface="+mn-lt"/>
                <a:ea typeface="+mn-ea"/>
                <a:cs typeface="+mn-cs"/>
              </a:rPr>
              <a:t> and </a:t>
            </a:r>
            <a:r>
              <a:rPr lang="en-US" dirty="0"/>
              <a:t>price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log-transformation is particularly useful here because it makes the pattern linear, and linear patterns are the easiest to work with.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a:t>
            </a:fld>
            <a:endParaRPr lang="en-US"/>
          </a:p>
        </p:txBody>
      </p:sp>
    </p:spTree>
    <p:extLst>
      <p:ext uri="{BB962C8B-B14F-4D97-AF65-F5344CB8AC3E}">
        <p14:creationId xmlns:p14="http://schemas.microsoft.com/office/powerpoint/2010/main" val="191805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take the next step and remove that strong linear pattern. We first make the pattern explicit by fitting a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we look at what the model tells us about the data. Note that I back transform the predictions, undoing the log transformation, so I can overlay the predictions on the raw data:</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7</a:t>
            </a:fld>
            <a:endParaRPr lang="en-US"/>
          </a:p>
        </p:txBody>
      </p:sp>
    </p:spTree>
    <p:extLst>
      <p:ext uri="{BB962C8B-B14F-4D97-AF65-F5344CB8AC3E}">
        <p14:creationId xmlns:p14="http://schemas.microsoft.com/office/powerpoint/2010/main" val="2835169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That tells us something interesting about our data. If we believe our model, then the large diamonds are much cheaper than expected. This is probably because no diamond in this dataset costs more than $19,000.</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8</a:t>
            </a:fld>
            <a:endParaRPr lang="en-US"/>
          </a:p>
        </p:txBody>
      </p:sp>
    </p:spTree>
    <p:extLst>
      <p:ext uri="{BB962C8B-B14F-4D97-AF65-F5344CB8AC3E}">
        <p14:creationId xmlns:p14="http://schemas.microsoft.com/office/powerpoint/2010/main" val="281699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we can look at the residuals, which verifies that we’ve successfully removed the strong linear pattern: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9</a:t>
            </a:fld>
            <a:endParaRPr lang="en-US"/>
          </a:p>
        </p:txBody>
      </p:sp>
    </p:spTree>
    <p:extLst>
      <p:ext uri="{BB962C8B-B14F-4D97-AF65-F5344CB8AC3E}">
        <p14:creationId xmlns:p14="http://schemas.microsoft.com/office/powerpoint/2010/main" val="368325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eddit.com/r/datascience/comments/4irajq"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project-mosaic-books.com/?page_id=13"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appliedpredictivemodeling.com/" TargetMode="External"/><Relationship Id="rId4" Type="http://schemas.openxmlformats.org/officeDocument/2006/relationships/hyperlink" Target="http://faculty.marshall.usc.edu/gareth-james/IS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B0500-9AC0-4120-BF57-75CD7FDFE9AF}"/>
              </a:ext>
            </a:extLst>
          </p:cNvPr>
          <p:cNvSpPr>
            <a:spLocks noGrp="1"/>
          </p:cNvSpPr>
          <p:nvPr>
            <p:ph type="title"/>
          </p:nvPr>
        </p:nvSpPr>
        <p:spPr/>
        <p:txBody>
          <a:bodyPr/>
          <a:lstStyle/>
          <a:p>
            <a:r>
              <a:rPr lang="en-US" dirty="0"/>
              <a:t>Model building</a:t>
            </a:r>
          </a:p>
        </p:txBody>
      </p:sp>
      <p:sp>
        <p:nvSpPr>
          <p:cNvPr id="6" name="Text Placeholder 5">
            <a:extLst>
              <a:ext uri="{FF2B5EF4-FFF2-40B4-BE49-F238E27FC236}">
                <a16:creationId xmlns:a16="http://schemas.microsoft.com/office/drawing/2014/main" id="{DD021350-26C4-4131-BE90-7FC69774ECE1}"/>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2996B291-E031-4767-B07F-C97582991FF6}"/>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661F-AF68-4989-A011-0D522AE79B01}"/>
              </a:ext>
            </a:extLst>
          </p:cNvPr>
          <p:cNvSpPr>
            <a:spLocks noGrp="1"/>
          </p:cNvSpPr>
          <p:nvPr>
            <p:ph type="title"/>
          </p:nvPr>
        </p:nvSpPr>
        <p:spPr/>
        <p:txBody>
          <a:bodyPr/>
          <a:lstStyle/>
          <a:p>
            <a:r>
              <a:rPr lang="en-US" dirty="0"/>
              <a:t>residuals</a:t>
            </a:r>
          </a:p>
        </p:txBody>
      </p:sp>
      <p:sp>
        <p:nvSpPr>
          <p:cNvPr id="4" name="Rectangle 1">
            <a:extLst>
              <a:ext uri="{FF2B5EF4-FFF2-40B4-BE49-F238E27FC236}">
                <a16:creationId xmlns:a16="http://schemas.microsoft.com/office/drawing/2014/main" id="{10641D49-F369-44C6-969E-502A28AE894C}"/>
              </a:ext>
            </a:extLst>
          </p:cNvPr>
          <p:cNvSpPr>
            <a:spLocks noGrp="1" noChangeArrowheads="1"/>
          </p:cNvSpPr>
          <p:nvPr>
            <p:ph idx="1"/>
          </p:nvPr>
        </p:nvSpPr>
        <p:spPr bwMode="auto">
          <a:xfrm>
            <a:off x="1024128" y="1834201"/>
            <a:ext cx="9720071"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(diamonds2,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(cut, </a:t>
            </a:r>
            <a:r>
              <a:rPr kumimoji="0" lang="en-US" altLang="en-US" b="0" i="0" u="none" strike="noStrike" cap="none" normalizeH="0" baseline="0" dirty="0" err="1">
                <a:ln>
                  <a:noFill/>
                </a:ln>
                <a:solidFill>
                  <a:srgbClr val="4183C4"/>
                </a:solidFill>
                <a:effectLst/>
                <a:latin typeface="Consolas" panose="020B0609020204030204" pitchFamily="49" charset="0"/>
              </a:rPr>
              <a:t>lresid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geom_boxplot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(diamonds2,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(color, </a:t>
            </a:r>
            <a:r>
              <a:rPr kumimoji="0" lang="en-US" altLang="en-US" b="0" i="0" u="none" strike="noStrike" cap="none" normalizeH="0" baseline="0" dirty="0" err="1">
                <a:ln>
                  <a:noFill/>
                </a:ln>
                <a:solidFill>
                  <a:srgbClr val="4183C4"/>
                </a:solidFill>
                <a:effectLst/>
                <a:latin typeface="Consolas" panose="020B0609020204030204" pitchFamily="49" charset="0"/>
              </a:rPr>
              <a:t>lresid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geom_boxplot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(diamonds2,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(clarity, </a:t>
            </a:r>
            <a:r>
              <a:rPr kumimoji="0" lang="en-US" altLang="en-US" b="0" i="0" u="none" strike="noStrike" cap="none" normalizeH="0" baseline="0" dirty="0" err="1">
                <a:ln>
                  <a:noFill/>
                </a:ln>
                <a:solidFill>
                  <a:srgbClr val="4183C4"/>
                </a:solidFill>
                <a:effectLst/>
                <a:latin typeface="Consolas" panose="020B0609020204030204" pitchFamily="49" charset="0"/>
              </a:rPr>
              <a:t>lresid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geom_boxplot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195" name="Picture 3">
            <a:extLst>
              <a:ext uri="{FF2B5EF4-FFF2-40B4-BE49-F238E27FC236}">
                <a16:creationId xmlns:a16="http://schemas.microsoft.com/office/drawing/2014/main" id="{C436E33F-E33A-4000-BFE8-F628B0A0E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21" y="3556694"/>
            <a:ext cx="3825319" cy="2360939"/>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a:extLst>
              <a:ext uri="{FF2B5EF4-FFF2-40B4-BE49-F238E27FC236}">
                <a16:creationId xmlns:a16="http://schemas.microsoft.com/office/drawing/2014/main" id="{3F649C59-26EB-4089-A9F2-E9F9E8C7D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340" y="3549470"/>
            <a:ext cx="3825319" cy="2360939"/>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F3629086-61CC-455B-B2BE-5B7344405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8659" y="3542246"/>
            <a:ext cx="3825319" cy="236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7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0E42-3D35-4D1A-9C26-1B81E0E58000}"/>
              </a:ext>
            </a:extLst>
          </p:cNvPr>
          <p:cNvSpPr>
            <a:spLocks noGrp="1"/>
          </p:cNvSpPr>
          <p:nvPr>
            <p:ph type="title"/>
          </p:nvPr>
        </p:nvSpPr>
        <p:spPr/>
        <p:txBody>
          <a:bodyPr/>
          <a:lstStyle/>
          <a:p>
            <a:r>
              <a:rPr lang="en-US" dirty="0"/>
              <a:t>A more complicated model</a:t>
            </a:r>
          </a:p>
        </p:txBody>
      </p:sp>
      <p:sp>
        <p:nvSpPr>
          <p:cNvPr id="4" name="Rectangle 1">
            <a:extLst>
              <a:ext uri="{FF2B5EF4-FFF2-40B4-BE49-F238E27FC236}">
                <a16:creationId xmlns:a16="http://schemas.microsoft.com/office/drawing/2014/main" id="{F0F524EE-637C-4841-93DE-4CE5631675B3}"/>
              </a:ext>
            </a:extLst>
          </p:cNvPr>
          <p:cNvSpPr>
            <a:spLocks noGrp="1" noChangeArrowheads="1"/>
          </p:cNvSpPr>
          <p:nvPr>
            <p:ph idx="1"/>
          </p:nvPr>
        </p:nvSpPr>
        <p:spPr bwMode="auto">
          <a:xfrm>
            <a:off x="70312" y="1915555"/>
            <a:ext cx="12051376"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183C4"/>
                </a:solidFill>
                <a:effectLst/>
                <a:latin typeface="Consolas" panose="020B0609020204030204" pitchFamily="49" charset="0"/>
              </a:rPr>
              <a:t>mod_diamond2 &lt;-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1" i="0" u="none" strike="noStrike" cap="none" normalizeH="0" baseline="0">
                <a:ln>
                  <a:noFill/>
                </a:ln>
                <a:solidFill>
                  <a:srgbClr val="007020"/>
                </a:solidFill>
                <a:effectLst/>
                <a:latin typeface="Consolas" panose="020B0609020204030204" pitchFamily="49" charset="0"/>
              </a:rPr>
              <a:t>lm</a:t>
            </a:r>
            <a:r>
              <a:rPr kumimoji="0" lang="en-US" altLang="en-US" b="0" i="0" u="none" strike="noStrike" cap="none" normalizeH="0" baseline="0">
                <a:ln>
                  <a:noFill/>
                </a:ln>
                <a:solidFill>
                  <a:srgbClr val="4183C4"/>
                </a:solidFill>
                <a:effectLst/>
                <a:latin typeface="Consolas" panose="020B0609020204030204" pitchFamily="49" charset="0"/>
              </a:rPr>
              <a:t>(lprice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0" i="0" u="none" strike="noStrike" cap="none" normalizeH="0" baseline="0">
                <a:ln>
                  <a:noFill/>
                </a:ln>
                <a:solidFill>
                  <a:srgbClr val="4183C4"/>
                </a:solidFill>
                <a:effectLst/>
                <a:latin typeface="Consolas" panose="020B0609020204030204" pitchFamily="49" charset="0"/>
              </a:rPr>
              <a:t>lcarat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0" i="0" u="none" strike="noStrike" cap="none" normalizeH="0" baseline="0">
                <a:ln>
                  <a:noFill/>
                </a:ln>
                <a:solidFill>
                  <a:srgbClr val="4183C4"/>
                </a:solidFill>
                <a:effectLst/>
                <a:latin typeface="Consolas" panose="020B0609020204030204" pitchFamily="49" charset="0"/>
              </a:rPr>
              <a:t>color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0" i="0" u="none" strike="noStrike" cap="none" normalizeH="0" baseline="0">
                <a:ln>
                  <a:noFill/>
                </a:ln>
                <a:solidFill>
                  <a:srgbClr val="4183C4"/>
                </a:solidFill>
                <a:effectLst/>
                <a:latin typeface="Consolas" panose="020B0609020204030204" pitchFamily="49" charset="0"/>
              </a:rPr>
              <a:t>cut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0" i="0" u="none" strike="noStrike" cap="none" normalizeH="0" baseline="0">
                <a:ln>
                  <a:noFill/>
                </a:ln>
                <a:solidFill>
                  <a:srgbClr val="4183C4"/>
                </a:solidFill>
                <a:effectLst/>
                <a:latin typeface="Consolas" panose="020B0609020204030204" pitchFamily="49" charset="0"/>
              </a:rPr>
              <a:t>clarity, </a:t>
            </a:r>
            <a:r>
              <a:rPr kumimoji="0" lang="en-US" altLang="en-US" b="0" i="0" u="none" strike="noStrike" cap="none" normalizeH="0" baseline="0">
                <a:ln>
                  <a:noFill/>
                </a:ln>
                <a:solidFill>
                  <a:srgbClr val="902000"/>
                </a:solidFill>
                <a:effectLst/>
                <a:latin typeface="Consolas" panose="020B0609020204030204" pitchFamily="49" charset="0"/>
              </a:rPr>
              <a:t>data =</a:t>
            </a:r>
            <a:r>
              <a:rPr kumimoji="0" lang="en-US" altLang="en-US" b="0" i="0" u="none" strike="noStrike" cap="none" normalizeH="0" baseline="0">
                <a:ln>
                  <a:noFill/>
                </a:ln>
                <a:solidFill>
                  <a:srgbClr val="4183C4"/>
                </a:solidFill>
                <a:effectLst/>
                <a:latin typeface="Consolas" panose="020B0609020204030204" pitchFamily="49" charset="0"/>
              </a:rPr>
              <a:t> diamonds2)</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2C24376-1203-4B6C-AC8F-70D08871BE4B}"/>
              </a:ext>
            </a:extLst>
          </p:cNvPr>
          <p:cNvSpPr/>
          <p:nvPr/>
        </p:nvSpPr>
        <p:spPr>
          <a:xfrm>
            <a:off x="1024128" y="2610243"/>
            <a:ext cx="9720072" cy="3785652"/>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grid &lt;-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diamonds2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data_grid</a:t>
            </a:r>
            <a:r>
              <a:rPr lang="en-US" altLang="en-US" sz="2000" dirty="0">
                <a:solidFill>
                  <a:srgbClr val="4183C4"/>
                </a:solidFill>
                <a:latin typeface="Consolas" panose="020B0609020204030204" pitchFamily="49" charset="0"/>
              </a:rPr>
              <a:t>(cut, </a:t>
            </a:r>
            <a:r>
              <a:rPr lang="en-US" altLang="en-US" sz="2000" dirty="0">
                <a:solidFill>
                  <a:srgbClr val="902000"/>
                </a:solidFill>
                <a:latin typeface="Consolas" panose="020B0609020204030204" pitchFamily="49" charset="0"/>
              </a:rPr>
              <a:t>.model =</a:t>
            </a:r>
            <a:r>
              <a:rPr lang="en-US" altLang="en-US" sz="2000" dirty="0">
                <a:solidFill>
                  <a:srgbClr val="4183C4"/>
                </a:solidFill>
                <a:latin typeface="Consolas" panose="020B0609020204030204" pitchFamily="49" charset="0"/>
              </a:rPr>
              <a:t> mod_diamond2)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add_predictions</a:t>
            </a:r>
            <a:r>
              <a:rPr lang="en-US" altLang="en-US" sz="2000" dirty="0">
                <a:solidFill>
                  <a:srgbClr val="4183C4"/>
                </a:solidFill>
                <a:latin typeface="Consolas" panose="020B0609020204030204" pitchFamily="49" charset="0"/>
              </a:rPr>
              <a:t>(mod_diamond2)</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grid</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5 x 5</a:t>
            </a:r>
          </a:p>
          <a:p>
            <a:r>
              <a:rPr lang="en-US" sz="2000" i="1" dirty="0">
                <a:solidFill>
                  <a:srgbClr val="60A0B0"/>
                </a:solidFill>
                <a:latin typeface="Consolas" panose="020B0609020204030204" pitchFamily="49" charset="0"/>
              </a:rPr>
              <a:t>#&gt;   cut       </a:t>
            </a:r>
            <a:r>
              <a:rPr lang="en-US" sz="2000" i="1" dirty="0" err="1">
                <a:solidFill>
                  <a:srgbClr val="60A0B0"/>
                </a:solidFill>
                <a:latin typeface="Consolas" panose="020B0609020204030204" pitchFamily="49" charset="0"/>
              </a:rPr>
              <a:t>lcarat</a:t>
            </a:r>
            <a:r>
              <a:rPr lang="en-US" sz="2000" i="1" dirty="0">
                <a:solidFill>
                  <a:srgbClr val="60A0B0"/>
                </a:solidFill>
                <a:latin typeface="Consolas" panose="020B0609020204030204" pitchFamily="49" charset="0"/>
              </a:rPr>
              <a:t> color clarity  </a:t>
            </a:r>
            <a:r>
              <a:rPr lang="en-US" sz="2000" i="1" dirty="0" err="1">
                <a:solidFill>
                  <a:srgbClr val="60A0B0"/>
                </a:solidFill>
                <a:latin typeface="Consolas" panose="020B0609020204030204" pitchFamily="49" charset="0"/>
              </a:rPr>
              <a:t>pred</a:t>
            </a:r>
            <a:endParaRPr lang="en-US" sz="2000" i="1" dirty="0">
              <a:solidFill>
                <a:srgbClr val="60A0B0"/>
              </a:solidFill>
              <a:latin typeface="Consolas" panose="020B0609020204030204" pitchFamily="49" charset="0"/>
            </a:endParaRP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ord</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Fair      -0.515 G     VS2      11.2</a:t>
            </a:r>
          </a:p>
          <a:p>
            <a:r>
              <a:rPr lang="en-US" sz="2000" i="1" dirty="0">
                <a:solidFill>
                  <a:srgbClr val="60A0B0"/>
                </a:solidFill>
                <a:latin typeface="Consolas" panose="020B0609020204030204" pitchFamily="49" charset="0"/>
              </a:rPr>
              <a:t>#&gt; 2 Good      -0.515 G     VS2      11.3</a:t>
            </a:r>
          </a:p>
          <a:p>
            <a:r>
              <a:rPr lang="en-US" sz="2000" i="1" dirty="0">
                <a:solidFill>
                  <a:srgbClr val="60A0B0"/>
                </a:solidFill>
                <a:latin typeface="Consolas" panose="020B0609020204030204" pitchFamily="49" charset="0"/>
              </a:rPr>
              <a:t>#&gt; 3 Very Good -0.515 G     VS2      11.4</a:t>
            </a:r>
          </a:p>
          <a:p>
            <a:r>
              <a:rPr lang="en-US" sz="2000" i="1" dirty="0">
                <a:solidFill>
                  <a:srgbClr val="60A0B0"/>
                </a:solidFill>
                <a:latin typeface="Consolas" panose="020B0609020204030204" pitchFamily="49" charset="0"/>
              </a:rPr>
              <a:t>#&gt; 4 Premium   -0.515 G     VS2      11.4</a:t>
            </a:r>
          </a:p>
          <a:p>
            <a:r>
              <a:rPr lang="en-US" sz="2000" i="1" dirty="0">
                <a:solidFill>
                  <a:srgbClr val="60A0B0"/>
                </a:solidFill>
                <a:latin typeface="Consolas" panose="020B0609020204030204" pitchFamily="49" charset="0"/>
              </a:rPr>
              <a:t>#&gt; 5 Ideal     -0.515 G     VS2      11.4</a:t>
            </a:r>
          </a:p>
        </p:txBody>
      </p:sp>
    </p:spTree>
    <p:extLst>
      <p:ext uri="{BB962C8B-B14F-4D97-AF65-F5344CB8AC3E}">
        <p14:creationId xmlns:p14="http://schemas.microsoft.com/office/powerpoint/2010/main" val="317461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EBC-21DB-4625-8A84-19DFB948B211}"/>
              </a:ext>
            </a:extLst>
          </p:cNvPr>
          <p:cNvSpPr>
            <a:spLocks noGrp="1"/>
          </p:cNvSpPr>
          <p:nvPr>
            <p:ph type="title"/>
          </p:nvPr>
        </p:nvSpPr>
        <p:spPr/>
        <p:txBody>
          <a:bodyPr/>
          <a:lstStyle/>
          <a:p>
            <a:r>
              <a:rPr lang="en-US" dirty="0"/>
              <a:t>A more complicated model</a:t>
            </a:r>
          </a:p>
        </p:txBody>
      </p:sp>
      <p:sp>
        <p:nvSpPr>
          <p:cNvPr id="4" name="Rectangle 1">
            <a:extLst>
              <a:ext uri="{FF2B5EF4-FFF2-40B4-BE49-F238E27FC236}">
                <a16:creationId xmlns:a16="http://schemas.microsoft.com/office/drawing/2014/main" id="{E5672D69-7719-483F-8473-E517FFF88F76}"/>
              </a:ext>
            </a:extLst>
          </p:cNvPr>
          <p:cNvSpPr>
            <a:spLocks noGrp="1" noChangeArrowheads="1"/>
          </p:cNvSpPr>
          <p:nvPr>
            <p:ph idx="1"/>
          </p:nvPr>
        </p:nvSpPr>
        <p:spPr bwMode="auto">
          <a:xfrm>
            <a:off x="1024127" y="2084832"/>
            <a:ext cx="9720071"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(grid,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(cut, </a:t>
            </a:r>
            <a:r>
              <a:rPr kumimoji="0" lang="en-US" altLang="en-US" b="0" i="0" u="none" strike="noStrike" cap="none" normalizeH="0" baseline="0" dirty="0" err="1">
                <a:ln>
                  <a:noFill/>
                </a:ln>
                <a:solidFill>
                  <a:srgbClr val="4183C4"/>
                </a:solidFill>
                <a:effectLst/>
                <a:latin typeface="Consolas" panose="020B0609020204030204" pitchFamily="49" charset="0"/>
              </a:rPr>
              <a:t>pred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43" name="Picture 3">
            <a:extLst>
              <a:ext uri="{FF2B5EF4-FFF2-40B4-BE49-F238E27FC236}">
                <a16:creationId xmlns:a16="http://schemas.microsoft.com/office/drawing/2014/main" id="{078F313E-0C73-4B9F-963E-9F3CB4981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400" y="2423386"/>
            <a:ext cx="7179200" cy="443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66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86B9-9C16-4F57-8913-95446BEC808F}"/>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7716CDF9-4D68-460C-B3E5-7F74928DE195}"/>
              </a:ext>
            </a:extLst>
          </p:cNvPr>
          <p:cNvSpPr>
            <a:spLocks noGrp="1" noChangeArrowheads="1"/>
          </p:cNvSpPr>
          <p:nvPr>
            <p:ph idx="1"/>
          </p:nvPr>
        </p:nvSpPr>
        <p:spPr bwMode="auto">
          <a:xfrm>
            <a:off x="1024129" y="1749440"/>
            <a:ext cx="9720071"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diamonds2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diamonds2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add_residuals</a:t>
            </a:r>
            <a:r>
              <a:rPr kumimoji="0" lang="en-US" altLang="en-US" sz="2000" b="0" i="0" u="none" strike="noStrike" cap="none" normalizeH="0" baseline="0" dirty="0">
                <a:ln>
                  <a:noFill/>
                </a:ln>
                <a:solidFill>
                  <a:srgbClr val="4183C4"/>
                </a:solidFill>
                <a:effectLst/>
                <a:latin typeface="Consolas" panose="020B0609020204030204" pitchFamily="49" charset="0"/>
              </a:rPr>
              <a:t>(mod_diamond2, </a:t>
            </a:r>
            <a:r>
              <a:rPr kumimoji="0" lang="en-US" altLang="en-US" sz="2000" b="0" i="0" u="none" strike="noStrike" cap="none" normalizeH="0" baseline="0" dirty="0">
                <a:ln>
                  <a:noFill/>
                </a:ln>
                <a:solidFill>
                  <a:srgbClr val="4070A0"/>
                </a:solidFill>
                <a:effectLst/>
                <a:latin typeface="Consolas" panose="020B0609020204030204" pitchFamily="49" charset="0"/>
              </a:rPr>
              <a:t>"lresid2"</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(diamonds2,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lcarat</a:t>
            </a:r>
            <a:r>
              <a:rPr kumimoji="0" lang="en-US" altLang="en-US" sz="2000" b="0" i="0" u="none" strike="noStrike" cap="none" normalizeH="0" baseline="0" dirty="0">
                <a:ln>
                  <a:noFill/>
                </a:ln>
                <a:solidFill>
                  <a:srgbClr val="4183C4"/>
                </a:solidFill>
                <a:effectLst/>
                <a:latin typeface="Consolas" panose="020B0609020204030204" pitchFamily="49" charset="0"/>
              </a:rPr>
              <a:t>, lresid2))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geom_hex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bins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50</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1267" name="Picture 3">
            <a:extLst>
              <a:ext uri="{FF2B5EF4-FFF2-40B4-BE49-F238E27FC236}">
                <a16:creationId xmlns:a16="http://schemas.microsoft.com/office/drawing/2014/main" id="{5904C950-DC9F-4476-816B-8285F6508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038" y="3249056"/>
            <a:ext cx="5753923" cy="355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6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A73C-1928-4AF5-88D7-AC867E45CC4E}"/>
              </a:ext>
            </a:extLst>
          </p:cNvPr>
          <p:cNvSpPr>
            <a:spLocks noGrp="1"/>
          </p:cNvSpPr>
          <p:nvPr>
            <p:ph type="title"/>
          </p:nvPr>
        </p:nvSpPr>
        <p:spPr/>
        <p:txBody>
          <a:bodyPr/>
          <a:lstStyle/>
          <a:p>
            <a:r>
              <a:rPr lang="en-US" dirty="0"/>
              <a:t>Looking at large residuals</a:t>
            </a:r>
          </a:p>
        </p:txBody>
      </p:sp>
      <p:sp>
        <p:nvSpPr>
          <p:cNvPr id="5" name="Rectangle 4">
            <a:extLst>
              <a:ext uri="{FF2B5EF4-FFF2-40B4-BE49-F238E27FC236}">
                <a16:creationId xmlns:a16="http://schemas.microsoft.com/office/drawing/2014/main" id="{13D6058B-5976-4B1B-AED1-B64D19023AFC}"/>
              </a:ext>
            </a:extLst>
          </p:cNvPr>
          <p:cNvSpPr/>
          <p:nvPr/>
        </p:nvSpPr>
        <p:spPr>
          <a:xfrm>
            <a:off x="1024128" y="2084832"/>
            <a:ext cx="9720072"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lvl="0" defTabSz="914400" eaLnBrk="0" fontAlgn="base" hangingPunct="0">
              <a:spcBef>
                <a:spcPct val="0"/>
              </a:spcBef>
              <a:spcAft>
                <a:spcPct val="0"/>
              </a:spcAft>
            </a:pPr>
            <a:r>
              <a:rPr lang="en-US" altLang="en-US" dirty="0">
                <a:solidFill>
                  <a:srgbClr val="4183C4"/>
                </a:solidFill>
                <a:latin typeface="Consolas" panose="020B0609020204030204" pitchFamily="49" charset="0"/>
              </a:rPr>
              <a:t>diamonds2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4070A0"/>
                </a:solidFill>
                <a:latin typeface="Consolas" panose="020B0609020204030204" pitchFamily="49" charset="0"/>
              </a:rPr>
              <a:t>  </a:t>
            </a:r>
            <a:r>
              <a:rPr lang="en-US" altLang="en-US" b="1" dirty="0">
                <a:solidFill>
                  <a:srgbClr val="007020"/>
                </a:solidFill>
                <a:latin typeface="Consolas" panose="020B0609020204030204" pitchFamily="49" charset="0"/>
              </a:rPr>
              <a:t>filter</a:t>
            </a:r>
            <a:r>
              <a:rPr lang="en-US" altLang="en-US" dirty="0">
                <a:solidFill>
                  <a:srgbClr val="4183C4"/>
                </a:solidFill>
                <a:latin typeface="Consolas" panose="020B0609020204030204" pitchFamily="49" charset="0"/>
              </a:rPr>
              <a:t>(</a:t>
            </a:r>
            <a:r>
              <a:rPr lang="en-US" altLang="en-US" b="1" dirty="0">
                <a:solidFill>
                  <a:srgbClr val="007020"/>
                </a:solidFill>
                <a:latin typeface="Consolas" panose="020B0609020204030204" pitchFamily="49" charset="0"/>
              </a:rPr>
              <a:t>abs</a:t>
            </a:r>
            <a:r>
              <a:rPr lang="en-US" altLang="en-US" dirty="0">
                <a:solidFill>
                  <a:srgbClr val="4183C4"/>
                </a:solidFill>
                <a:latin typeface="Consolas" panose="020B0609020204030204" pitchFamily="49" charset="0"/>
              </a:rPr>
              <a:t>(lresid2)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r>
              <a:rPr lang="en-US" altLang="en-US" dirty="0">
                <a:solidFill>
                  <a:srgbClr val="40A070"/>
                </a:solidFill>
                <a:latin typeface="Consolas" panose="020B0609020204030204" pitchFamily="49" charset="0"/>
              </a:rPr>
              <a:t>1</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add_predictions</a:t>
            </a:r>
            <a:r>
              <a:rPr lang="en-US" altLang="en-US" dirty="0">
                <a:solidFill>
                  <a:srgbClr val="4183C4"/>
                </a:solidFill>
                <a:latin typeface="Consolas" panose="020B0609020204030204" pitchFamily="49" charset="0"/>
              </a:rPr>
              <a:t>(mod_diamond2)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4070A0"/>
                </a:solidFill>
                <a:latin typeface="Consolas" panose="020B0609020204030204" pitchFamily="49" charset="0"/>
              </a:rPr>
              <a:t>  </a:t>
            </a:r>
            <a:r>
              <a:rPr lang="en-US" altLang="en-US" b="1" dirty="0">
                <a:solidFill>
                  <a:srgbClr val="007020"/>
                </a:solidFill>
                <a:latin typeface="Consolas" panose="020B0609020204030204" pitchFamily="49" charset="0"/>
              </a:rPr>
              <a:t>mutate</a:t>
            </a:r>
            <a:r>
              <a:rPr lang="en-US" altLang="en-US" dirty="0">
                <a:solidFill>
                  <a:srgbClr val="4183C4"/>
                </a:solidFill>
                <a:latin typeface="Consolas" panose="020B0609020204030204" pitchFamily="49" charset="0"/>
              </a:rPr>
              <a:t>(</a:t>
            </a:r>
            <a:r>
              <a:rPr lang="en-US" altLang="en-US" dirty="0" err="1">
                <a:solidFill>
                  <a:srgbClr val="902000"/>
                </a:solidFill>
                <a:latin typeface="Consolas" panose="020B0609020204030204" pitchFamily="49" charset="0"/>
              </a:rPr>
              <a:t>pred</a:t>
            </a:r>
            <a:r>
              <a:rPr lang="en-US" altLang="en-US" dirty="0">
                <a:solidFill>
                  <a:srgbClr val="902000"/>
                </a:solidFill>
                <a:latin typeface="Consolas" panose="020B0609020204030204" pitchFamily="49" charset="0"/>
              </a:rPr>
              <a:t> =</a:t>
            </a:r>
            <a:r>
              <a:rPr lang="en-US" altLang="en-US" dirty="0">
                <a:solidFill>
                  <a:srgbClr val="4183C4"/>
                </a:solidFill>
                <a:latin typeface="Consolas" panose="020B0609020204030204" pitchFamily="49" charset="0"/>
              </a:rPr>
              <a:t> </a:t>
            </a:r>
            <a:r>
              <a:rPr lang="en-US" altLang="en-US" b="1" dirty="0">
                <a:solidFill>
                  <a:srgbClr val="007020"/>
                </a:solidFill>
                <a:latin typeface="Consolas" panose="020B0609020204030204" pitchFamily="49" charset="0"/>
              </a:rPr>
              <a:t>round</a:t>
            </a:r>
            <a:r>
              <a:rPr lang="en-US" altLang="en-US" dirty="0">
                <a:solidFill>
                  <a:srgbClr val="4183C4"/>
                </a:solidFill>
                <a:latin typeface="Consolas" panose="020B0609020204030204" pitchFamily="49" charset="0"/>
              </a:rPr>
              <a:t>(</a:t>
            </a:r>
            <a:r>
              <a:rPr lang="en-US" altLang="en-US" dirty="0">
                <a:solidFill>
                  <a:srgbClr val="40A070"/>
                </a:solidFill>
                <a:latin typeface="Consolas" panose="020B0609020204030204" pitchFamily="49" charset="0"/>
              </a:rPr>
              <a:t>2</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r>
              <a:rPr lang="en-US" altLang="en-US" dirty="0" err="1">
                <a:solidFill>
                  <a:srgbClr val="4183C4"/>
                </a:solidFill>
                <a:latin typeface="Consolas" panose="020B0609020204030204" pitchFamily="49" charset="0"/>
              </a:rPr>
              <a:t>pred</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4070A0"/>
                </a:solidFill>
                <a:latin typeface="Consolas" panose="020B0609020204030204" pitchFamily="49" charset="0"/>
              </a:rPr>
              <a:t>  </a:t>
            </a:r>
            <a:r>
              <a:rPr lang="en-US" altLang="en-US" b="1" dirty="0">
                <a:solidFill>
                  <a:srgbClr val="007020"/>
                </a:solidFill>
                <a:latin typeface="Consolas" panose="020B0609020204030204" pitchFamily="49" charset="0"/>
              </a:rPr>
              <a:t>select</a:t>
            </a:r>
            <a:r>
              <a:rPr lang="en-US" altLang="en-US" dirty="0">
                <a:solidFill>
                  <a:srgbClr val="4183C4"/>
                </a:solidFill>
                <a:latin typeface="Consolas" panose="020B0609020204030204" pitchFamily="49" charset="0"/>
              </a:rPr>
              <a:t>(price, </a:t>
            </a:r>
            <a:r>
              <a:rPr lang="en-US" altLang="en-US" dirty="0" err="1">
                <a:solidFill>
                  <a:srgbClr val="4183C4"/>
                </a:solidFill>
                <a:latin typeface="Consolas" panose="020B0609020204030204" pitchFamily="49" charset="0"/>
              </a:rPr>
              <a:t>pred</a:t>
            </a:r>
            <a:r>
              <a:rPr lang="en-US" altLang="en-US" dirty="0">
                <a:solidFill>
                  <a:srgbClr val="4183C4"/>
                </a:solidFill>
                <a:latin typeface="Consolas" panose="020B0609020204030204" pitchFamily="49" charset="0"/>
              </a:rPr>
              <a:t>, </a:t>
            </a:r>
            <a:r>
              <a:rPr lang="en-US" altLang="en-US" dirty="0" err="1">
                <a:solidFill>
                  <a:srgbClr val="4183C4"/>
                </a:solidFill>
                <a:latin typeface="Consolas" panose="020B0609020204030204" pitchFamily="49" charset="0"/>
              </a:rPr>
              <a:t>carat</a:t>
            </a:r>
            <a:r>
              <a:rPr lang="en-US" altLang="en-US" dirty="0" err="1">
                <a:solidFill>
                  <a:srgbClr val="666666"/>
                </a:solidFill>
                <a:latin typeface="Consolas" panose="020B0609020204030204" pitchFamily="49" charset="0"/>
              </a:rPr>
              <a:t>:</a:t>
            </a:r>
            <a:r>
              <a:rPr lang="en-US" altLang="en-US" dirty="0" err="1">
                <a:solidFill>
                  <a:srgbClr val="4183C4"/>
                </a:solidFill>
                <a:latin typeface="Consolas" panose="020B0609020204030204" pitchFamily="49" charset="0"/>
              </a:rPr>
              <a:t>table</a:t>
            </a:r>
            <a:r>
              <a:rPr lang="en-US" altLang="en-US" dirty="0">
                <a:solidFill>
                  <a:srgbClr val="4183C4"/>
                </a:solidFill>
                <a:latin typeface="Consolas" panose="020B0609020204030204" pitchFamily="49" charset="0"/>
              </a:rPr>
              <a:t>, x</a:t>
            </a:r>
            <a:r>
              <a:rPr lang="en-US" altLang="en-US" dirty="0">
                <a:solidFill>
                  <a:srgbClr val="666666"/>
                </a:solidFill>
                <a:latin typeface="Consolas" panose="020B0609020204030204" pitchFamily="49" charset="0"/>
              </a:rPr>
              <a:t>:</a:t>
            </a:r>
            <a:r>
              <a:rPr lang="en-US" altLang="en-US" dirty="0">
                <a:solidFill>
                  <a:srgbClr val="4183C4"/>
                </a:solidFill>
                <a:latin typeface="Consolas" panose="020B0609020204030204" pitchFamily="49" charset="0"/>
              </a:rPr>
              <a:t>z)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4070A0"/>
                </a:solidFill>
                <a:latin typeface="Consolas" panose="020B0609020204030204" pitchFamily="49" charset="0"/>
              </a:rPr>
              <a:t>  </a:t>
            </a:r>
            <a:r>
              <a:rPr lang="en-US" altLang="en-US" b="1" dirty="0">
                <a:solidFill>
                  <a:srgbClr val="007020"/>
                </a:solidFill>
                <a:latin typeface="Consolas" panose="020B0609020204030204" pitchFamily="49" charset="0"/>
              </a:rPr>
              <a:t>arrange</a:t>
            </a:r>
            <a:r>
              <a:rPr lang="en-US" altLang="en-US" dirty="0">
                <a:solidFill>
                  <a:srgbClr val="4183C4"/>
                </a:solidFill>
                <a:latin typeface="Consolas" panose="020B0609020204030204" pitchFamily="49" charset="0"/>
              </a:rPr>
              <a:t>(price)</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16 x 11</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price  </a:t>
            </a:r>
            <a:r>
              <a:rPr lang="en-US" i="1" dirty="0" err="1">
                <a:solidFill>
                  <a:srgbClr val="60A0B0"/>
                </a:solidFill>
                <a:latin typeface="Consolas" panose="020B0609020204030204" pitchFamily="49" charset="0"/>
              </a:rPr>
              <a:t>pred</a:t>
            </a:r>
            <a:r>
              <a:rPr lang="en-US" i="1" dirty="0">
                <a:solidFill>
                  <a:srgbClr val="60A0B0"/>
                </a:solidFill>
                <a:latin typeface="Consolas" panose="020B0609020204030204" pitchFamily="49" charset="0"/>
              </a:rPr>
              <a:t> carat cut     color clarity depth table     x     y     z</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&lt;int&gt;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ord</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ord</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ord</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1  1013   264  0.25 Fair    F     SI2      54.4    64  4.3   4.23  2.32</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2  1186   284  0.25 Premium G     SI2      59      60  5.33  5.28  3.12</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3  1186   284  0.25 Premium G     SI2      58.8    60  5.33  5.28  3.12</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4  1262  2644  1.03 Fair    E     I1       78.2    54  5.72  5.59  4.42</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5  1415   639  0.35 Fair    G     VS2      65.9    54  5.57  5.53  3.66</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6  1415   639  0.35 Fair    G     VS2      65.9    54  5.57  5.53  3.66</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 … with 10 more rows</a:t>
            </a:r>
          </a:p>
        </p:txBody>
      </p:sp>
    </p:spTree>
    <p:extLst>
      <p:ext uri="{BB962C8B-B14F-4D97-AF65-F5344CB8AC3E}">
        <p14:creationId xmlns:p14="http://schemas.microsoft.com/office/powerpoint/2010/main" val="3801530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DFBD55-D878-492F-A66E-FA895E5E5BDE}"/>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E861C580-02B6-48C5-B0D4-E1A4044FB9D0}"/>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E166624-70DA-4BD7-9541-23713CB0B166}"/>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Why are low quality diamonds more expensive?</a:t>
            </a:r>
          </a:p>
        </p:txBody>
      </p:sp>
    </p:spTree>
    <p:extLst>
      <p:ext uri="{BB962C8B-B14F-4D97-AF65-F5344CB8AC3E}">
        <p14:creationId xmlns:p14="http://schemas.microsoft.com/office/powerpoint/2010/main" val="232285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66E2-DB13-4BF4-9E81-1032D0D8E3FE}"/>
              </a:ext>
            </a:extLst>
          </p:cNvPr>
          <p:cNvSpPr>
            <a:spLocks noGrp="1"/>
          </p:cNvSpPr>
          <p:nvPr>
            <p:ph type="title"/>
          </p:nvPr>
        </p:nvSpPr>
        <p:spPr/>
        <p:txBody>
          <a:bodyPr>
            <a:normAutofit/>
          </a:bodyPr>
          <a:lstStyle/>
          <a:p>
            <a:r>
              <a:rPr lang="en-US" dirty="0"/>
              <a:t>What affects the number of daily flights?</a:t>
            </a:r>
          </a:p>
        </p:txBody>
      </p:sp>
      <p:sp>
        <p:nvSpPr>
          <p:cNvPr id="5" name="Rectangle 4">
            <a:extLst>
              <a:ext uri="{FF2B5EF4-FFF2-40B4-BE49-F238E27FC236}">
                <a16:creationId xmlns:a16="http://schemas.microsoft.com/office/drawing/2014/main" id="{E89B23E6-C534-4B26-9ADF-95DD9E7FC74A}"/>
              </a:ext>
            </a:extLst>
          </p:cNvPr>
          <p:cNvSpPr/>
          <p:nvPr/>
        </p:nvSpPr>
        <p:spPr>
          <a:xfrm>
            <a:off x="1024127" y="1718131"/>
            <a:ext cx="9720071" cy="4493538"/>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daily &lt;-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flights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mutate</a:t>
            </a:r>
            <a:r>
              <a:rPr lang="en-US" altLang="en-US" sz="2200" dirty="0">
                <a:solidFill>
                  <a:srgbClr val="4183C4"/>
                </a:solidFill>
                <a:latin typeface="Consolas" panose="020B0609020204030204" pitchFamily="49" charset="0"/>
              </a:rPr>
              <a:t>(</a:t>
            </a:r>
            <a:r>
              <a:rPr lang="en-US" altLang="en-US" sz="2200" dirty="0">
                <a:solidFill>
                  <a:srgbClr val="902000"/>
                </a:solidFill>
                <a:latin typeface="Consolas" panose="020B0609020204030204" pitchFamily="49" charset="0"/>
              </a:rPr>
              <a:t>date =</a:t>
            </a:r>
            <a:r>
              <a:rPr lang="en-US" altLang="en-US" sz="2200" dirty="0">
                <a:solidFill>
                  <a:srgbClr val="4183C4"/>
                </a:solidFill>
                <a:latin typeface="Consolas" panose="020B0609020204030204" pitchFamily="49" charset="0"/>
              </a:rPr>
              <a:t> </a:t>
            </a:r>
            <a:r>
              <a:rPr lang="en-US" altLang="en-US" sz="2200" b="1" dirty="0" err="1">
                <a:solidFill>
                  <a:srgbClr val="007020"/>
                </a:solidFill>
                <a:latin typeface="Consolas" panose="020B0609020204030204" pitchFamily="49" charset="0"/>
              </a:rPr>
              <a:t>make_date</a:t>
            </a:r>
            <a:r>
              <a:rPr lang="en-US" altLang="en-US" sz="2200" dirty="0">
                <a:solidFill>
                  <a:srgbClr val="4183C4"/>
                </a:solidFill>
                <a:latin typeface="Consolas" panose="020B0609020204030204" pitchFamily="49" charset="0"/>
              </a:rPr>
              <a:t>(year, month, day))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group_by</a:t>
            </a:r>
            <a:r>
              <a:rPr lang="en-US" altLang="en-US" sz="2200" dirty="0">
                <a:solidFill>
                  <a:srgbClr val="4183C4"/>
                </a:solidFill>
                <a:latin typeface="Consolas" panose="020B0609020204030204" pitchFamily="49" charset="0"/>
              </a:rPr>
              <a:t>(date)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summarise</a:t>
            </a:r>
            <a:r>
              <a:rPr lang="en-US" altLang="en-US" sz="2200" dirty="0">
                <a:solidFill>
                  <a:srgbClr val="4183C4"/>
                </a:solidFill>
                <a:latin typeface="Consolas" panose="020B0609020204030204" pitchFamily="49" charset="0"/>
              </a:rPr>
              <a:t>(</a:t>
            </a:r>
            <a:r>
              <a:rPr lang="en-US" altLang="en-US" sz="2200" dirty="0">
                <a:solidFill>
                  <a:srgbClr val="902000"/>
                </a:solidFill>
                <a:latin typeface="Consolas" panose="020B0609020204030204" pitchFamily="49" charset="0"/>
              </a:rPr>
              <a:t>n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n</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daily</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365 x 2</a:t>
            </a:r>
          </a:p>
          <a:p>
            <a:r>
              <a:rPr lang="en-US" sz="2200" i="1" dirty="0">
                <a:solidFill>
                  <a:srgbClr val="60A0B0"/>
                </a:solidFill>
                <a:latin typeface="Consolas" panose="020B0609020204030204" pitchFamily="49" charset="0"/>
              </a:rPr>
              <a:t>#&gt;   date           n</a:t>
            </a:r>
          </a:p>
          <a:p>
            <a:r>
              <a:rPr lang="en-US" sz="2200" i="1" dirty="0">
                <a:solidFill>
                  <a:srgbClr val="60A0B0"/>
                </a:solidFill>
                <a:latin typeface="Consolas" panose="020B0609020204030204" pitchFamily="49" charset="0"/>
              </a:rPr>
              <a:t>#&gt;   &lt;date&gt;     &lt;int&gt;</a:t>
            </a:r>
          </a:p>
          <a:p>
            <a:r>
              <a:rPr lang="en-US" sz="2200" i="1" dirty="0">
                <a:solidFill>
                  <a:srgbClr val="60A0B0"/>
                </a:solidFill>
                <a:latin typeface="Consolas" panose="020B0609020204030204" pitchFamily="49" charset="0"/>
              </a:rPr>
              <a:t>#&gt; 1 2013-01-01   842</a:t>
            </a:r>
          </a:p>
          <a:p>
            <a:r>
              <a:rPr lang="en-US" sz="2200" i="1" dirty="0">
                <a:solidFill>
                  <a:srgbClr val="60A0B0"/>
                </a:solidFill>
                <a:latin typeface="Consolas" panose="020B0609020204030204" pitchFamily="49" charset="0"/>
              </a:rPr>
              <a:t>#&gt; 2 2013-01-02   943</a:t>
            </a:r>
          </a:p>
          <a:p>
            <a:r>
              <a:rPr lang="en-US" sz="2200" i="1" dirty="0">
                <a:solidFill>
                  <a:srgbClr val="60A0B0"/>
                </a:solidFill>
                <a:latin typeface="Consolas" panose="020B0609020204030204" pitchFamily="49" charset="0"/>
              </a:rPr>
              <a:t>#&gt; 3 2013-01-03   914</a:t>
            </a:r>
          </a:p>
          <a:p>
            <a:r>
              <a:rPr lang="en-US" sz="2200" i="1" dirty="0">
                <a:solidFill>
                  <a:srgbClr val="60A0B0"/>
                </a:solidFill>
                <a:latin typeface="Consolas" panose="020B0609020204030204" pitchFamily="49" charset="0"/>
              </a:rPr>
              <a:t>#&gt; 4 2013-01-04   915</a:t>
            </a:r>
          </a:p>
          <a:p>
            <a:r>
              <a:rPr lang="en-US" sz="2200" i="1" dirty="0">
                <a:solidFill>
                  <a:srgbClr val="60A0B0"/>
                </a:solidFill>
                <a:latin typeface="Consolas" panose="020B0609020204030204" pitchFamily="49" charset="0"/>
              </a:rPr>
              <a:t>#&gt; # … with 361 more rows</a:t>
            </a:r>
          </a:p>
        </p:txBody>
      </p:sp>
    </p:spTree>
    <p:extLst>
      <p:ext uri="{BB962C8B-B14F-4D97-AF65-F5344CB8AC3E}">
        <p14:creationId xmlns:p14="http://schemas.microsoft.com/office/powerpoint/2010/main" val="1972240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BD96-7AD7-41CD-B3E6-AD7F60969469}"/>
              </a:ext>
            </a:extLst>
          </p:cNvPr>
          <p:cNvSpPr>
            <a:spLocks noGrp="1"/>
          </p:cNvSpPr>
          <p:nvPr>
            <p:ph type="title"/>
          </p:nvPr>
        </p:nvSpPr>
        <p:spPr/>
        <p:txBody>
          <a:bodyPr/>
          <a:lstStyle/>
          <a:p>
            <a:r>
              <a:rPr lang="en-US" dirty="0"/>
              <a:t>What affects the number of daily flights?</a:t>
            </a:r>
          </a:p>
        </p:txBody>
      </p:sp>
      <p:sp>
        <p:nvSpPr>
          <p:cNvPr id="4" name="Rectangle 1">
            <a:extLst>
              <a:ext uri="{FF2B5EF4-FFF2-40B4-BE49-F238E27FC236}">
                <a16:creationId xmlns:a16="http://schemas.microsoft.com/office/drawing/2014/main" id="{5D92FA63-ABA6-4FDD-91FB-3B42F35DA8B6}"/>
              </a:ext>
            </a:extLst>
          </p:cNvPr>
          <p:cNvSpPr>
            <a:spLocks noGrp="1" noChangeArrowheads="1"/>
          </p:cNvSpPr>
          <p:nvPr>
            <p:ph idx="1"/>
          </p:nvPr>
        </p:nvSpPr>
        <p:spPr bwMode="auto">
          <a:xfrm>
            <a:off x="1024128" y="2097464"/>
            <a:ext cx="972007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(daily,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(date, n))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geom_line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4339" name="Picture 3">
            <a:extLst>
              <a:ext uri="{FF2B5EF4-FFF2-40B4-BE49-F238E27FC236}">
                <a16:creationId xmlns:a16="http://schemas.microsoft.com/office/drawing/2014/main" id="{9826BEC5-F4BB-4410-86BE-65B99B889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423" y="2449211"/>
            <a:ext cx="7063154" cy="435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97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2B88-827D-4D7D-85F9-DFA49023CA6B}"/>
              </a:ext>
            </a:extLst>
          </p:cNvPr>
          <p:cNvSpPr>
            <a:spLocks noGrp="1"/>
          </p:cNvSpPr>
          <p:nvPr>
            <p:ph type="title"/>
          </p:nvPr>
        </p:nvSpPr>
        <p:spPr/>
        <p:txBody>
          <a:bodyPr/>
          <a:lstStyle/>
          <a:p>
            <a:r>
              <a:rPr lang="en-US" dirty="0"/>
              <a:t>Day of week</a:t>
            </a:r>
          </a:p>
        </p:txBody>
      </p:sp>
      <p:sp>
        <p:nvSpPr>
          <p:cNvPr id="4" name="Rectangle 1">
            <a:extLst>
              <a:ext uri="{FF2B5EF4-FFF2-40B4-BE49-F238E27FC236}">
                <a16:creationId xmlns:a16="http://schemas.microsoft.com/office/drawing/2014/main" id="{CF97ED90-462D-4971-A45F-EC4F18051730}"/>
              </a:ext>
            </a:extLst>
          </p:cNvPr>
          <p:cNvSpPr>
            <a:spLocks noGrp="1" noChangeArrowheads="1"/>
          </p:cNvSpPr>
          <p:nvPr>
            <p:ph idx="1"/>
          </p:nvPr>
        </p:nvSpPr>
        <p:spPr bwMode="auto">
          <a:xfrm>
            <a:off x="1024129" y="1794585"/>
            <a:ext cx="9720071"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daily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mutate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902000"/>
                </a:solidFill>
                <a:effectLst/>
                <a:latin typeface="Consolas" panose="020B0609020204030204" pitchFamily="49" charset="0"/>
              </a:rPr>
              <a:t>wday</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a:ln>
                  <a:noFill/>
                </a:ln>
                <a:solidFill>
                  <a:srgbClr val="902000"/>
                </a:solidFill>
                <a:effectLst/>
                <a:latin typeface="Consolas" panose="020B0609020204030204" pitchFamily="49" charset="0"/>
              </a:rPr>
              <a:t>label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TRUE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n))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geom_boxplot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5363" name="Picture 3">
            <a:extLst>
              <a:ext uri="{FF2B5EF4-FFF2-40B4-BE49-F238E27FC236}">
                <a16:creationId xmlns:a16="http://schemas.microsoft.com/office/drawing/2014/main" id="{0690A692-3772-4081-976A-1B65B885F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061" y="3148802"/>
            <a:ext cx="5931877" cy="3661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26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09A0-0658-4674-A298-BF35950F9AF7}"/>
              </a:ext>
            </a:extLst>
          </p:cNvPr>
          <p:cNvSpPr>
            <a:spLocks noGrp="1"/>
          </p:cNvSpPr>
          <p:nvPr>
            <p:ph type="title"/>
          </p:nvPr>
        </p:nvSpPr>
        <p:spPr/>
        <p:txBody>
          <a:bodyPr/>
          <a:lstStyle/>
          <a:p>
            <a:r>
              <a:rPr lang="en-US" dirty="0"/>
              <a:t>Day of week</a:t>
            </a:r>
          </a:p>
        </p:txBody>
      </p:sp>
      <p:sp>
        <p:nvSpPr>
          <p:cNvPr id="4" name="Rectangle 1">
            <a:extLst>
              <a:ext uri="{FF2B5EF4-FFF2-40B4-BE49-F238E27FC236}">
                <a16:creationId xmlns:a16="http://schemas.microsoft.com/office/drawing/2014/main" id="{8F1617F7-567D-4559-A67E-05CB18B79E59}"/>
              </a:ext>
            </a:extLst>
          </p:cNvPr>
          <p:cNvSpPr>
            <a:spLocks noGrp="1" noChangeArrowheads="1"/>
          </p:cNvSpPr>
          <p:nvPr>
            <p:ph idx="1"/>
          </p:nvPr>
        </p:nvSpPr>
        <p:spPr bwMode="auto">
          <a:xfrm>
            <a:off x="602095" y="1911411"/>
            <a:ext cx="5341503"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lm</a:t>
            </a:r>
            <a:r>
              <a:rPr kumimoji="0" lang="en-US" altLang="en-US" b="0" i="0" u="none" strike="noStrike" cap="none" normalizeH="0" baseline="0" dirty="0">
                <a:ln>
                  <a:noFill/>
                </a:ln>
                <a:solidFill>
                  <a:srgbClr val="4183C4"/>
                </a:solidFill>
                <a:effectLst/>
                <a:latin typeface="Consolas" panose="020B0609020204030204" pitchFamily="49" charset="0"/>
              </a:rPr>
              <a:t>(n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daily)</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grid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data_grid</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add_predictions</a:t>
            </a:r>
            <a:r>
              <a:rPr kumimoji="0" lang="en-US" altLang="en-US" b="0" i="0" u="none" strike="noStrike" cap="none" normalizeH="0" baseline="0" dirty="0">
                <a:ln>
                  <a:noFill/>
                </a:ln>
                <a:solidFill>
                  <a:srgbClr val="4183C4"/>
                </a:solidFill>
                <a:effectLst/>
                <a:latin typeface="Consolas" panose="020B0609020204030204" pitchFamily="49" charset="0"/>
              </a:rPr>
              <a:t>(mod, </a:t>
            </a:r>
            <a:r>
              <a:rPr kumimoji="0" lang="en-US" altLang="en-US" b="0" i="0" u="none" strike="noStrike" cap="none" normalizeH="0" baseline="0" dirty="0">
                <a:ln>
                  <a:noFill/>
                </a:ln>
                <a:solidFill>
                  <a:srgbClr val="4070A0"/>
                </a:solidFill>
                <a:effectLst/>
                <a:latin typeface="Consolas" panose="020B0609020204030204" pitchFamily="49" charset="0"/>
              </a:rPr>
              <a:t>"n"</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n))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geom_boxplot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183C4"/>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grid,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183C4"/>
                </a:solidFill>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"red"</a:t>
            </a:r>
            <a:r>
              <a:rPr kumimoji="0" lang="en-US" altLang="en-US"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183C4"/>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size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A070"/>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6387" name="Picture 3">
            <a:extLst>
              <a:ext uri="{FF2B5EF4-FFF2-40B4-BE49-F238E27FC236}">
                <a16:creationId xmlns:a16="http://schemas.microsoft.com/office/drawing/2014/main" id="{0638874B-4B6E-4467-BDE7-6E47725AB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67" y="1911411"/>
            <a:ext cx="5791200" cy="357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5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0EF285-CCDE-4C3C-B73A-FBCB621D2A66}"/>
              </a:ext>
            </a:extLst>
          </p:cNvPr>
          <p:cNvSpPr>
            <a:spLocks noGrp="1"/>
          </p:cNvSpPr>
          <p:nvPr>
            <p:ph type="title"/>
          </p:nvPr>
        </p:nvSpPr>
        <p:spPr/>
        <p:txBody>
          <a:bodyPr>
            <a:normAutofit/>
          </a:bodyPr>
          <a:lstStyle/>
          <a:p>
            <a:r>
              <a:rPr lang="en-US" dirty="0"/>
              <a:t>When to stop</a:t>
            </a:r>
          </a:p>
        </p:txBody>
      </p:sp>
      <p:sp>
        <p:nvSpPr>
          <p:cNvPr id="6" name="Content Placeholder 5">
            <a:extLst>
              <a:ext uri="{FF2B5EF4-FFF2-40B4-BE49-F238E27FC236}">
                <a16:creationId xmlns:a16="http://schemas.microsoft.com/office/drawing/2014/main" id="{63B63F73-BA3C-4F53-891E-CAB4C360D10A}"/>
              </a:ext>
            </a:extLst>
          </p:cNvPr>
          <p:cNvSpPr>
            <a:spLocks noGrp="1"/>
          </p:cNvSpPr>
          <p:nvPr>
            <p:ph idx="1"/>
          </p:nvPr>
        </p:nvSpPr>
        <p:spPr/>
        <p:txBody>
          <a:bodyPr/>
          <a:lstStyle/>
          <a:p>
            <a:r>
              <a:rPr lang="en-US" i="1" dirty="0"/>
              <a:t>A long time ago in art class, my teacher told me “An artist needs to know when a piece is done. You can’t tweak something into perfection - wrap it up. If you don’t like it, do it over again. Otherwise begin something new”. Later in life, I heard “A poor seamstress makes many mistakes. A good seamstress works hard to correct those mistakes. A great seamstress isn’t afraid to throw out the garment and start over.”</a:t>
            </a:r>
          </a:p>
          <a:p>
            <a:pPr algn="r"/>
            <a:r>
              <a:rPr lang="en-US" dirty="0"/>
              <a:t>– Broseidon241, </a:t>
            </a:r>
            <a:r>
              <a:rPr lang="en-US" dirty="0">
                <a:hlinkClick r:id="rId3"/>
              </a:rPr>
              <a:t>https://www.reddit.com/r/datascience/comments/4irajq</a:t>
            </a:r>
            <a:endParaRPr lang="en-US" dirty="0"/>
          </a:p>
        </p:txBody>
      </p:sp>
    </p:spTree>
    <p:extLst>
      <p:ext uri="{BB962C8B-B14F-4D97-AF65-F5344CB8AC3E}">
        <p14:creationId xmlns:p14="http://schemas.microsoft.com/office/powerpoint/2010/main" val="2772297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6FA8-8316-42A3-9C94-9FB84BDAD917}"/>
              </a:ext>
            </a:extLst>
          </p:cNvPr>
          <p:cNvSpPr>
            <a:spLocks noGrp="1"/>
          </p:cNvSpPr>
          <p:nvPr>
            <p:ph type="title"/>
          </p:nvPr>
        </p:nvSpPr>
        <p:spPr/>
        <p:txBody>
          <a:bodyPr/>
          <a:lstStyle/>
          <a:p>
            <a:r>
              <a:rPr lang="en-US" dirty="0"/>
              <a:t>Day of week</a:t>
            </a:r>
          </a:p>
        </p:txBody>
      </p:sp>
      <p:sp>
        <p:nvSpPr>
          <p:cNvPr id="4" name="Rectangle 1">
            <a:extLst>
              <a:ext uri="{FF2B5EF4-FFF2-40B4-BE49-F238E27FC236}">
                <a16:creationId xmlns:a16="http://schemas.microsoft.com/office/drawing/2014/main" id="{506CD8B6-714D-45CB-965A-A3FA9742B98A}"/>
              </a:ext>
            </a:extLst>
          </p:cNvPr>
          <p:cNvSpPr>
            <a:spLocks noGrp="1" noChangeArrowheads="1"/>
          </p:cNvSpPr>
          <p:nvPr>
            <p:ph idx="1"/>
          </p:nvPr>
        </p:nvSpPr>
        <p:spPr bwMode="auto">
          <a:xfrm>
            <a:off x="1024128" y="2084832"/>
            <a:ext cx="4509248"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daily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add_residuals</a:t>
            </a:r>
            <a:r>
              <a:rPr kumimoji="0" lang="en-US" altLang="en-US" b="0" i="0" u="none" strike="noStrike" cap="none" normalizeH="0" baseline="0" dirty="0">
                <a:ln>
                  <a:noFill/>
                </a:ln>
                <a:solidFill>
                  <a:srgbClr val="4183C4"/>
                </a:solidFill>
                <a:effectLst/>
                <a:latin typeface="Consolas" panose="020B0609020204030204" pitchFamily="49" charset="0"/>
              </a:rPr>
              <a:t>(mod)</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err="1">
                <a:ln>
                  <a:noFill/>
                </a:ln>
                <a:solidFill>
                  <a:srgbClr val="4183C4"/>
                </a:solidFill>
                <a:effectLst/>
                <a:latin typeface="Consolas" panose="020B0609020204030204" pitchFamily="49" charset="0"/>
              </a:rPr>
              <a:t>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geom_ref_line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h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7411" name="Picture 3">
            <a:extLst>
              <a:ext uri="{FF2B5EF4-FFF2-40B4-BE49-F238E27FC236}">
                <a16:creationId xmlns:a16="http://schemas.microsoft.com/office/drawing/2014/main" id="{DFB036FB-6D94-4B14-AEF2-5DE4CF919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6244" y="2084832"/>
            <a:ext cx="5999248" cy="370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958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6E2B-77FB-48CF-B82A-F454D8DF47B3}"/>
              </a:ext>
            </a:extLst>
          </p:cNvPr>
          <p:cNvSpPr>
            <a:spLocks noGrp="1"/>
          </p:cNvSpPr>
          <p:nvPr>
            <p:ph type="title"/>
          </p:nvPr>
        </p:nvSpPr>
        <p:spPr/>
        <p:txBody>
          <a:bodyPr/>
          <a:lstStyle/>
          <a:p>
            <a:r>
              <a:rPr lang="en-US" dirty="0"/>
              <a:t>Day of week</a:t>
            </a:r>
          </a:p>
        </p:txBody>
      </p:sp>
      <p:sp>
        <p:nvSpPr>
          <p:cNvPr id="4" name="Rectangle 1">
            <a:extLst>
              <a:ext uri="{FF2B5EF4-FFF2-40B4-BE49-F238E27FC236}">
                <a16:creationId xmlns:a16="http://schemas.microsoft.com/office/drawing/2014/main" id="{6367E4DF-FE09-4CFB-9970-6E3AB6DADB14}"/>
              </a:ext>
            </a:extLst>
          </p:cNvPr>
          <p:cNvSpPr>
            <a:spLocks noGrp="1" noChangeArrowheads="1"/>
          </p:cNvSpPr>
          <p:nvPr>
            <p:ph idx="1"/>
          </p:nvPr>
        </p:nvSpPr>
        <p:spPr bwMode="auto">
          <a:xfrm>
            <a:off x="1024128" y="2084832"/>
            <a:ext cx="9720072"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err="1">
                <a:ln>
                  <a:noFill/>
                </a:ln>
                <a:solidFill>
                  <a:srgbClr val="4183C4"/>
                </a:solidFill>
                <a:effectLst/>
                <a:latin typeface="Consolas" panose="020B0609020204030204" pitchFamily="49" charset="0"/>
              </a:rPr>
              <a:t>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geom_ref_line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h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8435" name="Picture 3">
            <a:extLst>
              <a:ext uri="{FF2B5EF4-FFF2-40B4-BE49-F238E27FC236}">
                <a16:creationId xmlns:a16="http://schemas.microsoft.com/office/drawing/2014/main" id="{F517DB80-9838-42EB-A871-4C2D6A15C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169" y="3100495"/>
            <a:ext cx="6025662" cy="371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12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F8B7-437B-4E85-96A1-27B313270D5E}"/>
              </a:ext>
            </a:extLst>
          </p:cNvPr>
          <p:cNvSpPr>
            <a:spLocks noGrp="1"/>
          </p:cNvSpPr>
          <p:nvPr>
            <p:ph type="title"/>
          </p:nvPr>
        </p:nvSpPr>
        <p:spPr/>
        <p:txBody>
          <a:bodyPr/>
          <a:lstStyle/>
          <a:p>
            <a:r>
              <a:rPr lang="en-US" dirty="0"/>
              <a:t>Day of week</a:t>
            </a:r>
          </a:p>
        </p:txBody>
      </p:sp>
      <p:sp>
        <p:nvSpPr>
          <p:cNvPr id="5" name="Rectangle 4">
            <a:extLst>
              <a:ext uri="{FF2B5EF4-FFF2-40B4-BE49-F238E27FC236}">
                <a16:creationId xmlns:a16="http://schemas.microsoft.com/office/drawing/2014/main" id="{AA0D87F3-97A3-41E4-BC0C-62EE11085693}"/>
              </a:ext>
            </a:extLst>
          </p:cNvPr>
          <p:cNvSpPr/>
          <p:nvPr/>
        </p:nvSpPr>
        <p:spPr>
          <a:xfrm>
            <a:off x="1024127" y="2084832"/>
            <a:ext cx="9720071" cy="3785652"/>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daily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filter</a:t>
            </a:r>
            <a:r>
              <a:rPr lang="en-US" altLang="en-US" sz="2000" dirty="0">
                <a:solidFill>
                  <a:srgbClr val="4183C4"/>
                </a:solidFill>
                <a:latin typeface="Consolas" panose="020B0609020204030204" pitchFamily="49" charset="0"/>
              </a:rPr>
              <a:t>(</a:t>
            </a:r>
            <a:r>
              <a:rPr lang="en-US" altLang="en-US" sz="2000" dirty="0" err="1">
                <a:solidFill>
                  <a:srgbClr val="4183C4"/>
                </a:solidFill>
                <a:latin typeface="Consolas" panose="020B0609020204030204" pitchFamily="49" charset="0"/>
              </a:rPr>
              <a:t>resid</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&lt;</a:t>
            </a:r>
            <a:r>
              <a:rPr lang="en-US" altLang="en-US" sz="2000" dirty="0">
                <a:solidFill>
                  <a:srgbClr val="4070A0"/>
                </a:solidFill>
                <a:latin typeface="Consolas" panose="020B0609020204030204" pitchFamily="49" charset="0"/>
              </a:rPr>
              <a:t> </a:t>
            </a:r>
            <a:r>
              <a:rPr lang="en-US" altLang="en-US" sz="2000" dirty="0">
                <a:solidFill>
                  <a:srgbClr val="40A070"/>
                </a:solidFill>
                <a:latin typeface="Consolas" panose="020B0609020204030204" pitchFamily="49" charset="0"/>
              </a:rPr>
              <a:t>-100</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11 x 4</a:t>
            </a:r>
          </a:p>
          <a:p>
            <a:r>
              <a:rPr lang="en-US" sz="2000" i="1" dirty="0">
                <a:solidFill>
                  <a:srgbClr val="60A0B0"/>
                </a:solidFill>
                <a:latin typeface="Consolas" panose="020B0609020204030204" pitchFamily="49" charset="0"/>
              </a:rPr>
              <a:t>#&gt;   date           n </a:t>
            </a:r>
            <a:r>
              <a:rPr lang="en-US" sz="2000" i="1" dirty="0" err="1">
                <a:solidFill>
                  <a:srgbClr val="60A0B0"/>
                </a:solidFill>
                <a:latin typeface="Consolas" panose="020B0609020204030204" pitchFamily="49" charset="0"/>
              </a:rPr>
              <a:t>wday</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resid</a:t>
            </a:r>
            <a:endParaRPr lang="en-US" sz="2000" i="1" dirty="0">
              <a:solidFill>
                <a:srgbClr val="60A0B0"/>
              </a:solidFill>
              <a:latin typeface="Consolas" panose="020B0609020204030204" pitchFamily="49" charset="0"/>
            </a:endParaRPr>
          </a:p>
          <a:p>
            <a:r>
              <a:rPr lang="en-US" sz="2000" i="1" dirty="0">
                <a:solidFill>
                  <a:srgbClr val="60A0B0"/>
                </a:solidFill>
                <a:latin typeface="Consolas" panose="020B0609020204030204" pitchFamily="49" charset="0"/>
              </a:rPr>
              <a:t>#&gt;   &lt;date&gt;     &lt;int&gt; &lt;</a:t>
            </a:r>
            <a:r>
              <a:rPr lang="en-US" sz="2000" i="1" dirty="0" err="1">
                <a:solidFill>
                  <a:srgbClr val="60A0B0"/>
                </a:solidFill>
                <a:latin typeface="Consolas" panose="020B0609020204030204" pitchFamily="49" charset="0"/>
              </a:rPr>
              <a:t>ord</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2013-01-01   842 Tue   -109.</a:t>
            </a:r>
          </a:p>
          <a:p>
            <a:r>
              <a:rPr lang="en-US" sz="2000" i="1" dirty="0">
                <a:solidFill>
                  <a:srgbClr val="60A0B0"/>
                </a:solidFill>
                <a:latin typeface="Consolas" panose="020B0609020204030204" pitchFamily="49" charset="0"/>
              </a:rPr>
              <a:t>#&gt; 2 2013-01-20   786 Sun   -105.</a:t>
            </a:r>
          </a:p>
          <a:p>
            <a:r>
              <a:rPr lang="en-US" sz="2000" i="1" dirty="0">
                <a:solidFill>
                  <a:srgbClr val="60A0B0"/>
                </a:solidFill>
                <a:latin typeface="Consolas" panose="020B0609020204030204" pitchFamily="49" charset="0"/>
              </a:rPr>
              <a:t>#&gt; 3 2013-05-26   729 Sun   -162.</a:t>
            </a:r>
          </a:p>
          <a:p>
            <a:r>
              <a:rPr lang="en-US" sz="2000" i="1" dirty="0">
                <a:solidFill>
                  <a:srgbClr val="60A0B0"/>
                </a:solidFill>
                <a:latin typeface="Consolas" panose="020B0609020204030204" pitchFamily="49" charset="0"/>
              </a:rPr>
              <a:t>#&gt; 4 2013-07-04   737 Thu   -229.</a:t>
            </a:r>
          </a:p>
          <a:p>
            <a:r>
              <a:rPr lang="en-US" sz="2000" i="1" dirty="0">
                <a:solidFill>
                  <a:srgbClr val="60A0B0"/>
                </a:solidFill>
                <a:latin typeface="Consolas" panose="020B0609020204030204" pitchFamily="49" charset="0"/>
              </a:rPr>
              <a:t>#&gt; 5 2013-07-05   822 Fri   -145.</a:t>
            </a:r>
          </a:p>
          <a:p>
            <a:r>
              <a:rPr lang="en-US" sz="2000" i="1" dirty="0">
                <a:solidFill>
                  <a:srgbClr val="60A0B0"/>
                </a:solidFill>
                <a:latin typeface="Consolas" panose="020B0609020204030204" pitchFamily="49" charset="0"/>
              </a:rPr>
              <a:t>#&gt; 6 2013-09-01   718 Sun   -173.</a:t>
            </a:r>
          </a:p>
          <a:p>
            <a:r>
              <a:rPr lang="en-US" sz="2000" i="1" dirty="0">
                <a:solidFill>
                  <a:srgbClr val="60A0B0"/>
                </a:solidFill>
                <a:latin typeface="Consolas" panose="020B0609020204030204" pitchFamily="49" charset="0"/>
              </a:rPr>
              <a:t>#&gt; # … with 5 more rows</a:t>
            </a:r>
          </a:p>
        </p:txBody>
      </p:sp>
    </p:spTree>
    <p:extLst>
      <p:ext uri="{BB962C8B-B14F-4D97-AF65-F5344CB8AC3E}">
        <p14:creationId xmlns:p14="http://schemas.microsoft.com/office/powerpoint/2010/main" val="1734722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A923-B801-4DCD-8B41-75091DEA4AAC}"/>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9270BD29-DD97-4E5A-A2D3-3EA45A339946}"/>
              </a:ext>
            </a:extLst>
          </p:cNvPr>
          <p:cNvSpPr>
            <a:spLocks noGrp="1" noChangeArrowheads="1"/>
          </p:cNvSpPr>
          <p:nvPr>
            <p:ph idx="1"/>
          </p:nvPr>
        </p:nvSpPr>
        <p:spPr bwMode="auto">
          <a:xfrm>
            <a:off x="1024128" y="2084832"/>
            <a:ext cx="9720072"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err="1">
                <a:ln>
                  <a:noFill/>
                </a:ln>
                <a:solidFill>
                  <a:srgbClr val="4183C4"/>
                </a:solidFill>
                <a:effectLst/>
                <a:latin typeface="Consolas" panose="020B0609020204030204" pitchFamily="49" charset="0"/>
              </a:rPr>
              <a:t>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geom_ref_line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h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"grey50"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geom_smooth</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se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FALSE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span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0.20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a:t>
            </a:r>
            <a:r>
              <a:rPr kumimoji="0" lang="en-US" altLang="en-US" b="0" i="1" u="none" strike="noStrike" cap="none" normalizeH="0" baseline="0" dirty="0" err="1">
                <a:ln>
                  <a:noFill/>
                </a:ln>
                <a:solidFill>
                  <a:srgbClr val="60A0B0"/>
                </a:solidFill>
                <a:effectLst/>
                <a:latin typeface="Consolas" panose="020B0609020204030204" pitchFamily="49" charset="0"/>
              </a:rPr>
              <a:t>geom_smooth</a:t>
            </a:r>
            <a:r>
              <a:rPr kumimoji="0" lang="en-US" altLang="en-US" b="0" i="1" u="none" strike="noStrike" cap="none" normalizeH="0" baseline="0" dirty="0">
                <a:ln>
                  <a:noFill/>
                </a:ln>
                <a:solidFill>
                  <a:srgbClr val="60A0B0"/>
                </a:solidFill>
                <a:effectLst/>
                <a:latin typeface="Consolas" panose="020B0609020204030204" pitchFamily="49" charset="0"/>
              </a:rPr>
              <a:t>()` using method = 'loess' and formula 'y ~ x'</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754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56FD7158-094E-4EA5-893A-48E7ECAB5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292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CF78-1F47-4909-9DEE-0E89631654C5}"/>
              </a:ext>
            </a:extLst>
          </p:cNvPr>
          <p:cNvSpPr>
            <a:spLocks noGrp="1"/>
          </p:cNvSpPr>
          <p:nvPr>
            <p:ph type="title"/>
          </p:nvPr>
        </p:nvSpPr>
        <p:spPr/>
        <p:txBody>
          <a:bodyPr/>
          <a:lstStyle/>
          <a:p>
            <a:r>
              <a:rPr lang="en-US" dirty="0"/>
              <a:t>Seasonal Saturday effect</a:t>
            </a:r>
          </a:p>
        </p:txBody>
      </p:sp>
      <p:sp>
        <p:nvSpPr>
          <p:cNvPr id="4" name="Rectangle 1">
            <a:extLst>
              <a:ext uri="{FF2B5EF4-FFF2-40B4-BE49-F238E27FC236}">
                <a16:creationId xmlns:a16="http://schemas.microsoft.com/office/drawing/2014/main" id="{7BC1DEF5-3597-4051-9E10-1C49BA601133}"/>
              </a:ext>
            </a:extLst>
          </p:cNvPr>
          <p:cNvSpPr>
            <a:spLocks noGrp="1" noChangeArrowheads="1"/>
          </p:cNvSpPr>
          <p:nvPr>
            <p:ph idx="1"/>
          </p:nvPr>
        </p:nvSpPr>
        <p:spPr bwMode="auto">
          <a:xfrm>
            <a:off x="347631" y="1890117"/>
            <a:ext cx="11496737"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daily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filter</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wday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"Sat"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(date, n))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geom_line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scale_x_date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007020"/>
                </a:solidFill>
                <a:effectLst/>
                <a:latin typeface="Consolas" panose="020B0609020204030204" pitchFamily="49" charset="0"/>
              </a:rPr>
              <a:t>NULL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date_breaks</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"1 month"</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date_labels</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"%b"</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2531" name="Picture 3">
            <a:extLst>
              <a:ext uri="{FF2B5EF4-FFF2-40B4-BE49-F238E27FC236}">
                <a16:creationId xmlns:a16="http://schemas.microsoft.com/office/drawing/2014/main" id="{3D69FA3A-57BD-4E97-B1BB-3CF39DC19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799" y="3471862"/>
            <a:ext cx="5486400"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5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AB47-514F-4589-92A3-75DAFBD52A71}"/>
              </a:ext>
            </a:extLst>
          </p:cNvPr>
          <p:cNvSpPr>
            <a:spLocks noGrp="1"/>
          </p:cNvSpPr>
          <p:nvPr>
            <p:ph type="title"/>
          </p:nvPr>
        </p:nvSpPr>
        <p:spPr/>
        <p:txBody>
          <a:bodyPr/>
          <a:lstStyle/>
          <a:p>
            <a:r>
              <a:rPr lang="en-US" sz="5400" dirty="0">
                <a:solidFill>
                  <a:schemeClr val="tx1"/>
                </a:solidFill>
              </a:rPr>
              <a:t>Why are there more Saturday flights in the Spring than the Fall? </a:t>
            </a:r>
            <a:endParaRPr lang="en-US" dirty="0"/>
          </a:p>
        </p:txBody>
      </p:sp>
      <p:sp>
        <p:nvSpPr>
          <p:cNvPr id="4" name="Rectangle 1">
            <a:extLst>
              <a:ext uri="{FF2B5EF4-FFF2-40B4-BE49-F238E27FC236}">
                <a16:creationId xmlns:a16="http://schemas.microsoft.com/office/drawing/2014/main" id="{A5A186C1-A96C-42FC-88A9-4E6913A103E5}"/>
              </a:ext>
            </a:extLst>
          </p:cNvPr>
          <p:cNvSpPr>
            <a:spLocks noGrp="1" noChangeArrowheads="1"/>
          </p:cNvSpPr>
          <p:nvPr>
            <p:ph idx="1"/>
          </p:nvPr>
        </p:nvSpPr>
        <p:spPr bwMode="auto">
          <a:xfrm>
            <a:off x="1264309" y="2084832"/>
            <a:ext cx="9239709" cy="46166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term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function</a:t>
            </a:r>
            <a:r>
              <a:rPr kumimoji="0" lang="en-US" altLang="en-US" sz="2000" b="0" i="0" u="none" strike="noStrike" cap="none" normalizeH="0" baseline="0" dirty="0">
                <a:ln>
                  <a:noFill/>
                </a:ln>
                <a:solidFill>
                  <a:srgbClr val="4183C4"/>
                </a:solidFill>
                <a:effectLst/>
                <a:latin typeface="Consolas" panose="020B0609020204030204" pitchFamily="49" charset="0"/>
              </a:rPr>
              <a:t>(date)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cut</a:t>
            </a:r>
            <a:r>
              <a:rPr kumimoji="0" lang="en-US" altLang="en-US" sz="2000" b="0" i="0" u="none" strike="noStrike" cap="none" normalizeH="0" baseline="0" dirty="0">
                <a:ln>
                  <a:noFill/>
                </a:ln>
                <a:solidFill>
                  <a:srgbClr val="4183C4"/>
                </a:solidFill>
                <a:effectLst/>
                <a:latin typeface="Consolas" panose="020B0609020204030204" pitchFamily="49" charset="0"/>
              </a:rPr>
              <a:t>(date,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183C4"/>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breaks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ymd</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20130101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20130605</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20130825</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20140101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labels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c</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"spring"</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"summer"</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"fall"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4183C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daily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daily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mutate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term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term</a:t>
            </a:r>
            <a:r>
              <a:rPr kumimoji="0" lang="en-US" altLang="en-US" sz="2000" b="0" i="0" u="none" strike="noStrike" cap="none" normalizeH="0" baseline="0" dirty="0">
                <a:ln>
                  <a:noFill/>
                </a:ln>
                <a:solidFill>
                  <a:srgbClr val="4183C4"/>
                </a:solidFill>
                <a:effectLst/>
                <a:latin typeface="Consolas" panose="020B0609020204030204" pitchFamily="49" charset="0"/>
              </a:rPr>
              <a:t>(date))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4183C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daily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filter</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wday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"Sat"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(date, n, </a:t>
            </a:r>
            <a:r>
              <a:rPr kumimoji="0" lang="en-US" altLang="en-US" sz="2000" b="0" i="0" u="none" strike="noStrike" cap="none" normalizeH="0" baseline="0" dirty="0" err="1">
                <a:ln>
                  <a:noFill/>
                </a:ln>
                <a:solidFill>
                  <a:srgbClr val="902000"/>
                </a:solidFill>
                <a:effectLst/>
                <a:latin typeface="Consolas" panose="020B0609020204030204" pitchFamily="49" charset="0"/>
              </a:rPr>
              <a:t>colour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term))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alpha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geom_line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scale_x_date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007020"/>
                </a:solidFill>
                <a:effectLst/>
                <a:latin typeface="Consolas" panose="020B0609020204030204" pitchFamily="49" charset="0"/>
              </a:rPr>
              <a:t>NULL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date_breaks</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"1 month"</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date_labels</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"%b"</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6315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DBCD76CA-37E4-4A90-8349-F313932A6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51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B6F0-E1E1-4663-AD1B-194C282979F7}"/>
              </a:ext>
            </a:extLst>
          </p:cNvPr>
          <p:cNvSpPr>
            <a:spLocks noGrp="1"/>
          </p:cNvSpPr>
          <p:nvPr>
            <p:ph type="title"/>
          </p:nvPr>
        </p:nvSpPr>
        <p:spPr/>
        <p:txBody>
          <a:bodyPr/>
          <a:lstStyle/>
          <a:p>
            <a:r>
              <a:rPr lang="en-US" sz="4800" dirty="0">
                <a:solidFill>
                  <a:schemeClr val="tx1"/>
                </a:solidFill>
              </a:rPr>
              <a:t>Why are there more Saturday flights in the Spring than the Fall? </a:t>
            </a:r>
            <a:endParaRPr lang="en-US" dirty="0"/>
          </a:p>
        </p:txBody>
      </p:sp>
      <p:sp>
        <p:nvSpPr>
          <p:cNvPr id="4" name="Rectangle 1">
            <a:extLst>
              <a:ext uri="{FF2B5EF4-FFF2-40B4-BE49-F238E27FC236}">
                <a16:creationId xmlns:a16="http://schemas.microsoft.com/office/drawing/2014/main" id="{0F4AFC8D-990D-4F40-836D-158F9B814986}"/>
              </a:ext>
            </a:extLst>
          </p:cNvPr>
          <p:cNvSpPr>
            <a:spLocks noGrp="1" noChangeArrowheads="1"/>
          </p:cNvSpPr>
          <p:nvPr>
            <p:ph idx="1"/>
          </p:nvPr>
        </p:nvSpPr>
        <p:spPr bwMode="auto">
          <a:xfrm>
            <a:off x="1024128" y="2000251"/>
            <a:ext cx="9720072"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n,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term))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geom_boxplot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5603" name="Picture 3">
            <a:extLst>
              <a:ext uri="{FF2B5EF4-FFF2-40B4-BE49-F238E27FC236}">
                <a16:creationId xmlns:a16="http://schemas.microsoft.com/office/drawing/2014/main" id="{A34BB21C-C49F-4139-8FE3-ECB053783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015914"/>
            <a:ext cx="6191250" cy="382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635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BA5D-1999-46CA-B0DF-732FD1E354D1}"/>
              </a:ext>
            </a:extLst>
          </p:cNvPr>
          <p:cNvSpPr>
            <a:spLocks noGrp="1"/>
          </p:cNvSpPr>
          <p:nvPr>
            <p:ph type="title"/>
          </p:nvPr>
        </p:nvSpPr>
        <p:spPr/>
        <p:txBody>
          <a:bodyPr/>
          <a:lstStyle/>
          <a:p>
            <a:r>
              <a:rPr lang="en-US" sz="5400" dirty="0">
                <a:solidFill>
                  <a:schemeClr val="tx1"/>
                </a:solidFill>
              </a:rPr>
              <a:t>Why are there more Saturday flights in the Spring than the Fall? </a:t>
            </a:r>
            <a:endParaRPr lang="en-US" dirty="0"/>
          </a:p>
        </p:txBody>
      </p:sp>
      <p:sp>
        <p:nvSpPr>
          <p:cNvPr id="4" name="Rectangle 1">
            <a:extLst>
              <a:ext uri="{FF2B5EF4-FFF2-40B4-BE49-F238E27FC236}">
                <a16:creationId xmlns:a16="http://schemas.microsoft.com/office/drawing/2014/main" id="{22996466-7211-4653-AFEC-34AE6D8262F5}"/>
              </a:ext>
            </a:extLst>
          </p:cNvPr>
          <p:cNvSpPr>
            <a:spLocks noGrp="1" noChangeArrowheads="1"/>
          </p:cNvSpPr>
          <p:nvPr>
            <p:ph idx="1"/>
          </p:nvPr>
        </p:nvSpPr>
        <p:spPr bwMode="auto">
          <a:xfrm>
            <a:off x="1024128" y="2084832"/>
            <a:ext cx="9640460"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mod1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lm</a:t>
            </a:r>
            <a:r>
              <a:rPr kumimoji="0" lang="en-US" altLang="en-US" b="0" i="0" u="none" strike="noStrike" cap="none" normalizeH="0" baseline="0" dirty="0">
                <a:ln>
                  <a:noFill/>
                </a:ln>
                <a:solidFill>
                  <a:srgbClr val="4183C4"/>
                </a:solidFill>
                <a:effectLst/>
                <a:latin typeface="Consolas" panose="020B0609020204030204" pitchFamily="49" charset="0"/>
              </a:rPr>
              <a:t>(n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daily)</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mod2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lm</a:t>
            </a:r>
            <a:r>
              <a:rPr kumimoji="0" lang="en-US" altLang="en-US" b="0" i="0" u="none" strike="noStrike" cap="none" normalizeH="0" baseline="0" dirty="0">
                <a:ln>
                  <a:noFill/>
                </a:ln>
                <a:solidFill>
                  <a:srgbClr val="4183C4"/>
                </a:solidFill>
                <a:effectLst/>
                <a:latin typeface="Consolas" panose="020B0609020204030204" pitchFamily="49" charset="0"/>
              </a:rPr>
              <a:t>(n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term,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daily)</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gather_residuals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902000"/>
                </a:solidFill>
                <a:effectLst/>
                <a:latin typeface="Consolas" panose="020B0609020204030204" pitchFamily="49" charset="0"/>
              </a:rPr>
              <a:t>without_term</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mod1, </a:t>
            </a:r>
            <a:r>
              <a:rPr kumimoji="0" lang="en-US" altLang="en-US" b="0" i="0" u="none" strike="noStrike" cap="none" normalizeH="0" baseline="0" dirty="0" err="1">
                <a:ln>
                  <a:noFill/>
                </a:ln>
                <a:solidFill>
                  <a:srgbClr val="902000"/>
                </a:solidFill>
                <a:effectLst/>
                <a:latin typeface="Consolas" panose="020B0609020204030204" pitchFamily="49" charset="0"/>
              </a:rPr>
              <a:t>with_term</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mod2)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err="1">
                <a:ln>
                  <a:noFill/>
                </a:ln>
                <a:solidFill>
                  <a:srgbClr val="4183C4"/>
                </a:solidFill>
                <a:effectLst/>
                <a:latin typeface="Consolas" panose="020B0609020204030204" pitchFamily="49" charset="0"/>
              </a:rPr>
              <a:t>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model))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alpha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0.75</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39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CA94-F5D1-4B1C-9005-2B4A1A10533B}"/>
              </a:ext>
            </a:extLst>
          </p:cNvPr>
          <p:cNvSpPr>
            <a:spLocks noGrp="1"/>
          </p:cNvSpPr>
          <p:nvPr>
            <p:ph type="title"/>
          </p:nvPr>
        </p:nvSpPr>
        <p:spPr/>
        <p:txBody>
          <a:bodyPr/>
          <a:lstStyle/>
          <a:p>
            <a:r>
              <a:rPr lang="en-US" dirty="0"/>
              <a:t>Why are low quality diamonds more expensive?</a:t>
            </a:r>
          </a:p>
        </p:txBody>
      </p:sp>
      <p:sp>
        <p:nvSpPr>
          <p:cNvPr id="4" name="Rectangle 1">
            <a:extLst>
              <a:ext uri="{FF2B5EF4-FFF2-40B4-BE49-F238E27FC236}">
                <a16:creationId xmlns:a16="http://schemas.microsoft.com/office/drawing/2014/main" id="{4E9731CE-125F-46EF-B528-A7F0A42290A5}"/>
              </a:ext>
            </a:extLst>
          </p:cNvPr>
          <p:cNvSpPr>
            <a:spLocks noGrp="1" noChangeArrowheads="1"/>
          </p:cNvSpPr>
          <p:nvPr>
            <p:ph idx="1"/>
          </p:nvPr>
        </p:nvSpPr>
        <p:spPr bwMode="auto">
          <a:xfrm>
            <a:off x="1024128" y="1969478"/>
            <a:ext cx="9260548"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(diamonds,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(cut, price))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(diamonds,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(color, price))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(diamonds,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(clarity, price))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68497E9C-50CF-43E0-92C9-92F5093C0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27" y="3612917"/>
            <a:ext cx="3813106" cy="235340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4F8516D5-F40F-4DEC-9743-BC3056CBAB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863" y="3612917"/>
            <a:ext cx="3813105" cy="235340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69712B75-D10A-470E-941D-94285BCD6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9968" y="3612917"/>
            <a:ext cx="3813105" cy="235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766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97E4ED99-A413-41F4-9E77-06A39359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063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7037-84E3-4B28-AC04-A9F12137C5A4}"/>
              </a:ext>
            </a:extLst>
          </p:cNvPr>
          <p:cNvSpPr>
            <a:spLocks noGrp="1"/>
          </p:cNvSpPr>
          <p:nvPr>
            <p:ph type="title"/>
          </p:nvPr>
        </p:nvSpPr>
        <p:spPr/>
        <p:txBody>
          <a:bodyPr/>
          <a:lstStyle/>
          <a:p>
            <a:r>
              <a:rPr lang="en-US" sz="4800" dirty="0">
                <a:solidFill>
                  <a:schemeClr val="tx1"/>
                </a:solidFill>
              </a:rPr>
              <a:t>Why are there more Saturday flights in the Spring than the Fall? </a:t>
            </a:r>
            <a:endParaRPr lang="en-US" dirty="0"/>
          </a:p>
        </p:txBody>
      </p:sp>
      <p:sp>
        <p:nvSpPr>
          <p:cNvPr id="4" name="Rectangle 1">
            <a:extLst>
              <a:ext uri="{FF2B5EF4-FFF2-40B4-BE49-F238E27FC236}">
                <a16:creationId xmlns:a16="http://schemas.microsoft.com/office/drawing/2014/main" id="{32BDA112-B460-438A-BA3F-0C970D0C9D1F}"/>
              </a:ext>
            </a:extLst>
          </p:cNvPr>
          <p:cNvSpPr>
            <a:spLocks noGrp="1" noChangeArrowheads="1"/>
          </p:cNvSpPr>
          <p:nvPr>
            <p:ph idx="1"/>
          </p:nvPr>
        </p:nvSpPr>
        <p:spPr bwMode="auto">
          <a:xfrm>
            <a:off x="1024128" y="2328643"/>
            <a:ext cx="9720072" cy="270843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grid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data_grid</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term)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add_predictions</a:t>
            </a:r>
            <a:r>
              <a:rPr kumimoji="0" lang="en-US" altLang="en-US" b="0" i="0" u="none" strike="noStrike" cap="none" normalizeH="0" baseline="0" dirty="0">
                <a:ln>
                  <a:noFill/>
                </a:ln>
                <a:solidFill>
                  <a:srgbClr val="4183C4"/>
                </a:solidFill>
                <a:effectLst/>
                <a:latin typeface="Consolas" panose="020B0609020204030204" pitchFamily="49" charset="0"/>
              </a:rPr>
              <a:t>(mod2, </a:t>
            </a:r>
            <a:r>
              <a:rPr kumimoji="0" lang="en-US" altLang="en-US" b="0" i="0" u="none" strike="noStrike" cap="none" normalizeH="0" baseline="0" dirty="0">
                <a:ln>
                  <a:noFill/>
                </a:ln>
                <a:solidFill>
                  <a:srgbClr val="4070A0"/>
                </a:solidFill>
                <a:effectLst/>
                <a:latin typeface="Consolas" panose="020B0609020204030204" pitchFamily="49" charset="0"/>
              </a:rPr>
              <a:t>"n"</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n))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geom_boxplot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grid,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"red"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facet_wrap</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term)</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5181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6CDD87B7-00E2-4BB9-955A-27E8341F7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293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6B80-748C-4D62-9119-6D1754442934}"/>
              </a:ext>
            </a:extLst>
          </p:cNvPr>
          <p:cNvSpPr>
            <a:spLocks noGrp="1"/>
          </p:cNvSpPr>
          <p:nvPr>
            <p:ph type="title"/>
          </p:nvPr>
        </p:nvSpPr>
        <p:spPr/>
        <p:txBody>
          <a:bodyPr/>
          <a:lstStyle/>
          <a:p>
            <a:r>
              <a:rPr lang="en-US" dirty="0"/>
              <a:t>MASS::</a:t>
            </a:r>
            <a:r>
              <a:rPr lang="en-US" dirty="0" err="1"/>
              <a:t>rlm</a:t>
            </a:r>
            <a:r>
              <a:rPr lang="en-US" dirty="0"/>
              <a:t>()</a:t>
            </a:r>
          </a:p>
        </p:txBody>
      </p:sp>
      <p:sp>
        <p:nvSpPr>
          <p:cNvPr id="4" name="Rectangle 1">
            <a:extLst>
              <a:ext uri="{FF2B5EF4-FFF2-40B4-BE49-F238E27FC236}">
                <a16:creationId xmlns:a16="http://schemas.microsoft.com/office/drawing/2014/main" id="{3D21A982-6AF7-48A6-8E46-A8AA41332D27}"/>
              </a:ext>
            </a:extLst>
          </p:cNvPr>
          <p:cNvSpPr>
            <a:spLocks noGrp="1" noChangeArrowheads="1"/>
          </p:cNvSpPr>
          <p:nvPr>
            <p:ph idx="1"/>
          </p:nvPr>
        </p:nvSpPr>
        <p:spPr bwMode="auto">
          <a:xfrm>
            <a:off x="1024128" y="2244060"/>
            <a:ext cx="9173986"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mod3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MASS</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rlm</a:t>
            </a:r>
            <a:r>
              <a:rPr kumimoji="0" lang="en-US" altLang="en-US" b="0" i="0" u="none" strike="noStrike" cap="none" normalizeH="0" baseline="0" dirty="0">
                <a:ln>
                  <a:noFill/>
                </a:ln>
                <a:solidFill>
                  <a:srgbClr val="4183C4"/>
                </a:solidFill>
                <a:effectLst/>
                <a:latin typeface="Consolas" panose="020B0609020204030204" pitchFamily="49" charset="0"/>
              </a:rPr>
              <a:t>(n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term,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daily)</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add_residuals</a:t>
            </a:r>
            <a:r>
              <a:rPr kumimoji="0" lang="en-US" altLang="en-US" b="0" i="0" u="none" strike="noStrike" cap="none" normalizeH="0" baseline="0" dirty="0">
                <a:ln>
                  <a:noFill/>
                </a:ln>
                <a:solidFill>
                  <a:srgbClr val="4183C4"/>
                </a:solidFill>
                <a:effectLst/>
                <a:latin typeface="Consolas" panose="020B0609020204030204" pitchFamily="49" charset="0"/>
              </a:rPr>
              <a:t>(mod3, </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err="1">
                <a:ln>
                  <a:noFill/>
                </a:ln>
                <a:solidFill>
                  <a:srgbClr val="4070A0"/>
                </a:solidFill>
                <a:effectLst/>
                <a:latin typeface="Consolas" panose="020B0609020204030204" pitchFamily="49" charset="0"/>
              </a:rPr>
              <a:t>resid</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err="1">
                <a:ln>
                  <a:noFill/>
                </a:ln>
                <a:solidFill>
                  <a:srgbClr val="4183C4"/>
                </a:solidFill>
                <a:effectLst/>
                <a:latin typeface="Consolas" panose="020B0609020204030204" pitchFamily="49" charset="0"/>
              </a:rPr>
              <a:t>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geom_hline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902000"/>
                </a:solidFill>
                <a:effectLst/>
                <a:latin typeface="Consolas" panose="020B0609020204030204" pitchFamily="49" charset="0"/>
              </a:rPr>
              <a:t>yintercept</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size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2</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"white"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0527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90A7-FE5A-42D8-B9AB-D914C76CE5CF}"/>
              </a:ext>
            </a:extLst>
          </p:cNvPr>
          <p:cNvSpPr>
            <a:spLocks noGrp="1"/>
          </p:cNvSpPr>
          <p:nvPr>
            <p:ph type="title"/>
          </p:nvPr>
        </p:nvSpPr>
        <p:spPr/>
        <p:txBody>
          <a:bodyPr/>
          <a:lstStyle/>
          <a:p>
            <a:endParaRPr lang="en-US"/>
          </a:p>
        </p:txBody>
      </p:sp>
      <p:pic>
        <p:nvPicPr>
          <p:cNvPr id="31746" name="Picture 2">
            <a:extLst>
              <a:ext uri="{FF2B5EF4-FFF2-40B4-BE49-F238E27FC236}">
                <a16:creationId xmlns:a16="http://schemas.microsoft.com/office/drawing/2014/main" id="{31A82CF1-DC02-4D0C-ACDC-C53B234EB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073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A0A-A365-4A9D-85C4-7DCB752856AA}"/>
              </a:ext>
            </a:extLst>
          </p:cNvPr>
          <p:cNvSpPr>
            <a:spLocks noGrp="1"/>
          </p:cNvSpPr>
          <p:nvPr>
            <p:ph type="title"/>
          </p:nvPr>
        </p:nvSpPr>
        <p:spPr/>
        <p:txBody>
          <a:bodyPr/>
          <a:lstStyle/>
          <a:p>
            <a:r>
              <a:rPr lang="en-US" dirty="0"/>
              <a:t>Computed variables</a:t>
            </a:r>
          </a:p>
        </p:txBody>
      </p:sp>
      <p:sp>
        <p:nvSpPr>
          <p:cNvPr id="4" name="Rectangle 1">
            <a:extLst>
              <a:ext uri="{FF2B5EF4-FFF2-40B4-BE49-F238E27FC236}">
                <a16:creationId xmlns:a16="http://schemas.microsoft.com/office/drawing/2014/main" id="{21086096-C45B-45B1-87FD-0ED84362ECCF}"/>
              </a:ext>
            </a:extLst>
          </p:cNvPr>
          <p:cNvSpPr>
            <a:spLocks noGrp="1" noChangeArrowheads="1"/>
          </p:cNvSpPr>
          <p:nvPr>
            <p:ph idx="1"/>
          </p:nvPr>
        </p:nvSpPr>
        <p:spPr bwMode="auto">
          <a:xfrm>
            <a:off x="1024128" y="2084832"/>
            <a:ext cx="9720072"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compute_vars</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(data)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data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mutate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term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term</a:t>
            </a:r>
            <a:r>
              <a:rPr kumimoji="0" lang="en-US" altLang="en-US" b="0" i="0" u="none" strike="noStrike" cap="none" normalizeH="0" baseline="0" dirty="0">
                <a:ln>
                  <a:noFill/>
                </a:ln>
                <a:solidFill>
                  <a:srgbClr val="4183C4"/>
                </a:solidFill>
                <a:effectLst/>
                <a:latin typeface="Consolas" panose="020B0609020204030204" pitchFamily="49" charset="0"/>
              </a:rPr>
              <a:t>(date),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183C4"/>
                </a:solidFill>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wday</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a:ln>
                  <a:noFill/>
                </a:ln>
                <a:solidFill>
                  <a:srgbClr val="902000"/>
                </a:solidFill>
                <a:effectLst/>
                <a:latin typeface="Consolas" panose="020B0609020204030204" pitchFamily="49" charset="0"/>
              </a:rPr>
              <a:t>label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TRUE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8FA50DB-7EC1-49FD-8F7F-1F556AA289A7}"/>
              </a:ext>
            </a:extLst>
          </p:cNvPr>
          <p:cNvSpPr>
            <a:spLocks noChangeArrowheads="1"/>
          </p:cNvSpPr>
          <p:nvPr/>
        </p:nvSpPr>
        <p:spPr bwMode="auto">
          <a:xfrm>
            <a:off x="1024128" y="4862096"/>
            <a:ext cx="972007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wday2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function</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1" i="0" u="none" strike="noStrike" cap="none" normalizeH="0" baseline="0" dirty="0" err="1">
                <a:ln>
                  <a:noFill/>
                </a:ln>
                <a:solidFill>
                  <a:srgbClr val="007020"/>
                </a:solidFill>
                <a:effectLst/>
                <a:latin typeface="Consolas" panose="020B0609020204030204" pitchFamily="49" charset="0"/>
              </a:rPr>
              <a:t>wday</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902000"/>
                </a:solidFill>
                <a:effectLst/>
                <a:latin typeface="Consolas" panose="020B0609020204030204" pitchFamily="49" charset="0"/>
              </a:rPr>
              <a:t>label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mod3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lm</a:t>
            </a:r>
            <a:r>
              <a:rPr kumimoji="0" lang="en-US" altLang="en-US" sz="2200" b="0" i="0" u="none" strike="noStrike" cap="none" normalizeH="0" baseline="0" dirty="0">
                <a:ln>
                  <a:noFill/>
                </a:ln>
                <a:solidFill>
                  <a:srgbClr val="4183C4"/>
                </a:solidFill>
                <a:effectLst/>
                <a:latin typeface="Consolas" panose="020B0609020204030204" pitchFamily="49" charset="0"/>
              </a:rPr>
              <a:t>(n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wday2</a:t>
            </a:r>
            <a:r>
              <a:rPr kumimoji="0" lang="en-US" altLang="en-US" sz="2200" b="0" i="0" u="none" strike="noStrike" cap="none" normalizeH="0" baseline="0" dirty="0">
                <a:ln>
                  <a:noFill/>
                </a:ln>
                <a:solidFill>
                  <a:srgbClr val="4183C4"/>
                </a:solidFill>
                <a:effectLst/>
                <a:latin typeface="Consolas" panose="020B0609020204030204" pitchFamily="49" charset="0"/>
              </a:rPr>
              <a:t>(date)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term</a:t>
            </a:r>
            <a:r>
              <a:rPr kumimoji="0" lang="en-US" altLang="en-US" sz="2200" b="0" i="0" u="none" strike="noStrike" cap="none" normalizeH="0" baseline="0" dirty="0">
                <a:ln>
                  <a:noFill/>
                </a:ln>
                <a:solidFill>
                  <a:srgbClr val="4183C4"/>
                </a:solidFill>
                <a:effectLst/>
                <a:latin typeface="Consolas" panose="020B0609020204030204" pitchFamily="49" charset="0"/>
              </a:rPr>
              <a:t>(date), </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daily)</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0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94E2-7480-4666-83D9-83689D73C4BE}"/>
              </a:ext>
            </a:extLst>
          </p:cNvPr>
          <p:cNvSpPr>
            <a:spLocks noGrp="1"/>
          </p:cNvSpPr>
          <p:nvPr>
            <p:ph type="title"/>
          </p:nvPr>
        </p:nvSpPr>
        <p:spPr/>
        <p:txBody>
          <a:bodyPr>
            <a:normAutofit/>
          </a:bodyPr>
          <a:lstStyle/>
          <a:p>
            <a:r>
              <a:rPr lang="en-US" dirty="0"/>
              <a:t>Time of year: an alternative approach</a:t>
            </a:r>
          </a:p>
        </p:txBody>
      </p:sp>
      <p:sp>
        <p:nvSpPr>
          <p:cNvPr id="4" name="Rectangle 1">
            <a:extLst>
              <a:ext uri="{FF2B5EF4-FFF2-40B4-BE49-F238E27FC236}">
                <a16:creationId xmlns:a16="http://schemas.microsoft.com/office/drawing/2014/main" id="{771FE74D-27B1-4080-9DEF-DA92951665EB}"/>
              </a:ext>
            </a:extLst>
          </p:cNvPr>
          <p:cNvSpPr>
            <a:spLocks noGrp="1" noChangeArrowheads="1"/>
          </p:cNvSpPr>
          <p:nvPr>
            <p:ph idx="1"/>
          </p:nvPr>
        </p:nvSpPr>
        <p:spPr bwMode="auto">
          <a:xfrm>
            <a:off x="1024128" y="1905506"/>
            <a:ext cx="9720072" cy="30469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library</a:t>
            </a:r>
            <a:r>
              <a:rPr kumimoji="0" lang="en-US" altLang="en-US" b="0" i="0" u="none" strike="noStrike" cap="none" normalizeH="0" baseline="0" dirty="0">
                <a:ln>
                  <a:noFill/>
                </a:ln>
                <a:solidFill>
                  <a:srgbClr val="4183C4"/>
                </a:solidFill>
                <a:effectLst/>
                <a:latin typeface="Consolas" panose="020B0609020204030204" pitchFamily="49" charset="0"/>
              </a:rPr>
              <a:t>(splines)</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MASS</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rlm</a:t>
            </a:r>
            <a:r>
              <a:rPr kumimoji="0" lang="en-US" altLang="en-US" b="0" i="0" u="none" strike="noStrike" cap="none" normalizeH="0" baseline="0" dirty="0">
                <a:ln>
                  <a:noFill/>
                </a:ln>
                <a:solidFill>
                  <a:srgbClr val="4183C4"/>
                </a:solidFill>
                <a:effectLst/>
                <a:latin typeface="Consolas" panose="020B0609020204030204" pitchFamily="49" charset="0"/>
              </a:rPr>
              <a:t>(n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ns</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daily)</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daily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data_grid</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13</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add_predictions</a:t>
            </a:r>
            <a:r>
              <a:rPr kumimoji="0" lang="en-US" altLang="en-US" b="0" i="0" u="none" strike="noStrike" cap="none" normalizeH="0" baseline="0" dirty="0">
                <a:ln>
                  <a:noFill/>
                </a:ln>
                <a:solidFill>
                  <a:srgbClr val="4183C4"/>
                </a:solidFill>
                <a:effectLst/>
                <a:latin typeface="Consolas" panose="020B0609020204030204" pitchFamily="49" charset="0"/>
              </a:rPr>
              <a:t>(mod)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(date, </a:t>
            </a:r>
            <a:r>
              <a:rPr kumimoji="0" lang="en-US" altLang="en-US" b="0" i="0" u="none" strike="noStrike" cap="none" normalizeH="0" baseline="0" dirty="0" err="1">
                <a:ln>
                  <a:noFill/>
                </a:ln>
                <a:solidFill>
                  <a:srgbClr val="4183C4"/>
                </a:solidFill>
                <a:effectLst/>
                <a:latin typeface="Consolas" panose="020B0609020204030204" pitchFamily="49" charset="0"/>
              </a:rPr>
              <a:t>pred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wday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848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23FBC845-C150-4CB7-B62D-3552DF877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29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1A2F5B-BB42-433B-8608-712DB6AEBEE5}"/>
              </a:ext>
            </a:extLst>
          </p:cNvPr>
          <p:cNvPicPr>
            <a:picLocks noChangeAspect="1"/>
          </p:cNvPicPr>
          <p:nvPr/>
        </p:nvPicPr>
        <p:blipFill>
          <a:blip r:embed="rId3"/>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A5DBD1F9-5EC4-4204-879A-4ABC1F670919}"/>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31F6962-76ED-4862-B6B7-617CA975CC91}"/>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What affects the number of daily flights?</a:t>
            </a:r>
          </a:p>
        </p:txBody>
      </p:sp>
    </p:spTree>
    <p:extLst>
      <p:ext uri="{BB962C8B-B14F-4D97-AF65-F5344CB8AC3E}">
        <p14:creationId xmlns:p14="http://schemas.microsoft.com/office/powerpoint/2010/main" val="2752340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12EB-7A3A-4B2A-9F95-370DCFC9C9B4}"/>
              </a:ext>
            </a:extLst>
          </p:cNvPr>
          <p:cNvSpPr>
            <a:spLocks noGrp="1"/>
          </p:cNvSpPr>
          <p:nvPr>
            <p:ph type="title"/>
          </p:nvPr>
        </p:nvSpPr>
        <p:spPr/>
        <p:txBody>
          <a:bodyPr/>
          <a:lstStyle/>
          <a:p>
            <a:r>
              <a:rPr lang="en-US" dirty="0"/>
              <a:t>Learning more about models</a:t>
            </a:r>
          </a:p>
        </p:txBody>
      </p:sp>
      <p:sp>
        <p:nvSpPr>
          <p:cNvPr id="3" name="Content Placeholder 2">
            <a:extLst>
              <a:ext uri="{FF2B5EF4-FFF2-40B4-BE49-F238E27FC236}">
                <a16:creationId xmlns:a16="http://schemas.microsoft.com/office/drawing/2014/main" id="{D2E64246-2A4E-4A47-8880-BCCEC3037D5D}"/>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i="1" dirty="0">
                <a:hlinkClick r:id="rId3"/>
              </a:rPr>
              <a:t>Statistical Modeling: A Fresh Approach</a:t>
            </a:r>
            <a:r>
              <a:rPr lang="en-US" sz="2800" dirty="0">
                <a:hlinkClick r:id="rId3"/>
              </a:rPr>
              <a:t> </a:t>
            </a:r>
            <a:r>
              <a:rPr lang="en-US" sz="2800" dirty="0"/>
              <a:t>by Danny Kaplan</a:t>
            </a:r>
          </a:p>
          <a:p>
            <a:pPr marL="342900" indent="-342900">
              <a:buFont typeface="Arial" panose="020B0604020202020204" pitchFamily="34" charset="0"/>
              <a:buChar char="•"/>
            </a:pPr>
            <a:r>
              <a:rPr lang="en-US" sz="2800" i="1" dirty="0">
                <a:hlinkClick r:id="rId4"/>
              </a:rPr>
              <a:t>An Introduction to Statistical Learning</a:t>
            </a:r>
            <a:r>
              <a:rPr lang="en-US" sz="2800" dirty="0">
                <a:hlinkClick r:id="rId4"/>
              </a:rPr>
              <a:t> </a:t>
            </a:r>
            <a:r>
              <a:rPr lang="en-US" sz="2800" dirty="0"/>
              <a:t>by Gareth James, Daniela Witten, Trevor Hastie, and Robert </a:t>
            </a:r>
            <a:r>
              <a:rPr lang="en-US" sz="2800" dirty="0" err="1"/>
              <a:t>Tibshirani</a:t>
            </a:r>
            <a:endParaRPr lang="en-US" sz="2800" dirty="0"/>
          </a:p>
          <a:p>
            <a:pPr marL="342900" indent="-342900">
              <a:buFont typeface="Arial" panose="020B0604020202020204" pitchFamily="34" charset="0"/>
              <a:buChar char="•"/>
            </a:pPr>
            <a:r>
              <a:rPr lang="en-US" sz="2800" i="1" dirty="0">
                <a:hlinkClick r:id="rId5"/>
              </a:rPr>
              <a:t>Applied Predictive Modeling</a:t>
            </a:r>
            <a:r>
              <a:rPr lang="en-US" sz="2800" dirty="0">
                <a:hlinkClick r:id="rId5"/>
              </a:rPr>
              <a:t> </a:t>
            </a:r>
            <a:r>
              <a:rPr lang="en-US" sz="2800" dirty="0"/>
              <a:t>by Max Kuhn and </a:t>
            </a:r>
            <a:r>
              <a:rPr lang="en-US" sz="2800" dirty="0" err="1"/>
              <a:t>Kjell</a:t>
            </a:r>
            <a:r>
              <a:rPr lang="en-US" sz="2800" dirty="0"/>
              <a:t> Johnson</a:t>
            </a:r>
            <a:endParaRPr lang="en-US" sz="2400" dirty="0"/>
          </a:p>
        </p:txBody>
      </p:sp>
    </p:spTree>
    <p:extLst>
      <p:ext uri="{BB962C8B-B14F-4D97-AF65-F5344CB8AC3E}">
        <p14:creationId xmlns:p14="http://schemas.microsoft.com/office/powerpoint/2010/main" val="3079238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6955-12C7-4627-B90F-20FE2A31F33B}"/>
              </a:ext>
            </a:extLst>
          </p:cNvPr>
          <p:cNvSpPr>
            <a:spLocks noGrp="1"/>
          </p:cNvSpPr>
          <p:nvPr>
            <p:ph type="title"/>
          </p:nvPr>
        </p:nvSpPr>
        <p:spPr/>
        <p:txBody>
          <a:bodyPr/>
          <a:lstStyle/>
          <a:p>
            <a:r>
              <a:rPr lang="en-US" dirty="0"/>
              <a:t>Price and carat</a:t>
            </a:r>
          </a:p>
        </p:txBody>
      </p:sp>
      <p:sp>
        <p:nvSpPr>
          <p:cNvPr id="4" name="Rectangle 1">
            <a:extLst>
              <a:ext uri="{FF2B5EF4-FFF2-40B4-BE49-F238E27FC236}">
                <a16:creationId xmlns:a16="http://schemas.microsoft.com/office/drawing/2014/main" id="{1B1A912E-610C-46AF-B4CA-251119FD245F}"/>
              </a:ext>
            </a:extLst>
          </p:cNvPr>
          <p:cNvSpPr>
            <a:spLocks noGrp="1" noChangeArrowheads="1"/>
          </p:cNvSpPr>
          <p:nvPr>
            <p:ph idx="1"/>
          </p:nvPr>
        </p:nvSpPr>
        <p:spPr bwMode="auto">
          <a:xfrm>
            <a:off x="1024128" y="1915555"/>
            <a:ext cx="972007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(diamonds,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(carat, price))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geom_hex</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bins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07D3B7A9-0159-4AB3-A6B8-B5EA623EF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723" y="2592663"/>
            <a:ext cx="6834554" cy="421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4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3E8B-23F3-40C5-8A50-02FCB1FBE6ED}"/>
              </a:ext>
            </a:extLst>
          </p:cNvPr>
          <p:cNvSpPr>
            <a:spLocks noGrp="1"/>
          </p:cNvSpPr>
          <p:nvPr>
            <p:ph type="title"/>
          </p:nvPr>
        </p:nvSpPr>
        <p:spPr/>
        <p:txBody>
          <a:bodyPr/>
          <a:lstStyle/>
          <a:p>
            <a:r>
              <a:rPr lang="en-US" dirty="0"/>
              <a:t>Price and carat</a:t>
            </a:r>
          </a:p>
        </p:txBody>
      </p:sp>
      <p:sp>
        <p:nvSpPr>
          <p:cNvPr id="3" name="Content Placeholder 2">
            <a:extLst>
              <a:ext uri="{FF2B5EF4-FFF2-40B4-BE49-F238E27FC236}">
                <a16:creationId xmlns:a16="http://schemas.microsoft.com/office/drawing/2014/main" id="{CD525B6D-D82C-48DF-A3F8-66A4DF660828}"/>
              </a:ext>
            </a:extLst>
          </p:cNvPr>
          <p:cNvSpPr>
            <a:spLocks noGrp="1"/>
          </p:cNvSpPr>
          <p:nvPr>
            <p:ph idx="1"/>
          </p:nvPr>
        </p:nvSpPr>
        <p:spPr>
          <a:xfrm>
            <a:off x="1024127" y="1793631"/>
            <a:ext cx="9720073" cy="1019907"/>
          </a:xfrm>
        </p:spPr>
        <p:txBody>
          <a:bodyPr>
            <a:normAutofit/>
          </a:bodyPr>
          <a:lstStyle/>
          <a:p>
            <a:pPr marL="457200" indent="-457200">
              <a:buFont typeface="+mj-lt"/>
              <a:buAutoNum type="arabicPeriod"/>
            </a:pPr>
            <a:r>
              <a:rPr lang="en-US" sz="2400" dirty="0"/>
              <a:t>Focus on diamonds smaller than 2.5 carats (99.7% of the data)</a:t>
            </a:r>
          </a:p>
          <a:p>
            <a:pPr marL="457200" indent="-457200">
              <a:buFont typeface="+mj-lt"/>
              <a:buAutoNum type="arabicPeriod"/>
            </a:pPr>
            <a:r>
              <a:rPr lang="en-US" sz="2400" dirty="0"/>
              <a:t>Log-transform the carat and price variables.</a:t>
            </a:r>
          </a:p>
          <a:p>
            <a:pPr marL="457200" indent="-457200">
              <a:buFont typeface="+mj-lt"/>
              <a:buAutoNum type="arabicPeriod"/>
            </a:pPr>
            <a:endParaRPr lang="en-US" sz="2400" dirty="0"/>
          </a:p>
        </p:txBody>
      </p:sp>
      <p:sp>
        <p:nvSpPr>
          <p:cNvPr id="4" name="Rectangle 1">
            <a:extLst>
              <a:ext uri="{FF2B5EF4-FFF2-40B4-BE49-F238E27FC236}">
                <a16:creationId xmlns:a16="http://schemas.microsoft.com/office/drawing/2014/main" id="{9BA6204E-8AD6-432C-8883-0D29EB04FFB4}"/>
              </a:ext>
            </a:extLst>
          </p:cNvPr>
          <p:cNvSpPr>
            <a:spLocks noChangeArrowheads="1"/>
          </p:cNvSpPr>
          <p:nvPr/>
        </p:nvSpPr>
        <p:spPr bwMode="auto">
          <a:xfrm>
            <a:off x="1024126" y="2813538"/>
            <a:ext cx="9720072"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diamonds2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filter</a:t>
            </a:r>
            <a:r>
              <a:rPr kumimoji="0" lang="en-US" altLang="en-US" sz="2200" b="0" i="0" u="none" strike="noStrike" cap="none" normalizeH="0" baseline="0" dirty="0">
                <a:ln>
                  <a:noFill/>
                </a:ln>
                <a:solidFill>
                  <a:srgbClr val="4183C4"/>
                </a:solidFill>
                <a:effectLst/>
                <a:latin typeface="Consolas" panose="020B0609020204030204" pitchFamily="49" charset="0"/>
              </a:rPr>
              <a:t>(carat </a:t>
            </a:r>
            <a:r>
              <a:rPr kumimoji="0" lang="en-US" altLang="en-US" sz="2200" b="0" i="0" u="none" strike="noStrike" cap="none" normalizeH="0" baseline="0" dirty="0">
                <a:ln>
                  <a:noFill/>
                </a:ln>
                <a:solidFill>
                  <a:srgbClr val="666666"/>
                </a:solidFill>
                <a:effectLst/>
                <a:latin typeface="Consolas" panose="020B0609020204030204" pitchFamily="49" charset="0"/>
              </a:rPr>
              <a:t>&lt;=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mutate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lprice</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log2</a:t>
            </a:r>
            <a:r>
              <a:rPr kumimoji="0" lang="en-US" altLang="en-US" sz="2200" b="0" i="0" u="none" strike="noStrike" cap="none" normalizeH="0" baseline="0" dirty="0">
                <a:ln>
                  <a:noFill/>
                </a:ln>
                <a:solidFill>
                  <a:srgbClr val="4183C4"/>
                </a:solidFill>
                <a:effectLst/>
                <a:latin typeface="Consolas" panose="020B0609020204030204" pitchFamily="49" charset="0"/>
              </a:rPr>
              <a:t>(price), </a:t>
            </a:r>
            <a:r>
              <a:rPr kumimoji="0" lang="en-US" altLang="en-US" sz="2200" b="0" i="0" u="none" strike="noStrike" cap="none" normalizeH="0" baseline="0" dirty="0" err="1">
                <a:ln>
                  <a:noFill/>
                </a:ln>
                <a:solidFill>
                  <a:srgbClr val="902000"/>
                </a:solidFill>
                <a:effectLst/>
                <a:latin typeface="Consolas" panose="020B0609020204030204" pitchFamily="49" charset="0"/>
              </a:rPr>
              <a:t>lcarat</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log2</a:t>
            </a:r>
            <a:r>
              <a:rPr kumimoji="0" lang="en-US" altLang="en-US" sz="2200" b="0" i="0" u="none" strike="noStrike" cap="none" normalizeH="0" baseline="0" dirty="0">
                <a:ln>
                  <a:noFill/>
                </a:ln>
                <a:solidFill>
                  <a:srgbClr val="4183C4"/>
                </a:solidFill>
                <a:effectLst/>
                <a:latin typeface="Consolas" panose="020B0609020204030204" pitchFamily="49" charset="0"/>
              </a:rPr>
              <a:t>(carat))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926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0CCD-B402-4BEA-ADE1-227CC142E7B6}"/>
              </a:ext>
            </a:extLst>
          </p:cNvPr>
          <p:cNvSpPr>
            <a:spLocks noGrp="1"/>
          </p:cNvSpPr>
          <p:nvPr>
            <p:ph type="title"/>
          </p:nvPr>
        </p:nvSpPr>
        <p:spPr/>
        <p:txBody>
          <a:bodyPr/>
          <a:lstStyle/>
          <a:p>
            <a:r>
              <a:rPr lang="en-US" dirty="0"/>
              <a:t>Price and carat</a:t>
            </a:r>
          </a:p>
        </p:txBody>
      </p:sp>
      <p:sp>
        <p:nvSpPr>
          <p:cNvPr id="4" name="Rectangle 1">
            <a:extLst>
              <a:ext uri="{FF2B5EF4-FFF2-40B4-BE49-F238E27FC236}">
                <a16:creationId xmlns:a16="http://schemas.microsoft.com/office/drawing/2014/main" id="{EB7CC745-3C64-4D63-9ACA-DEAE01597A70}"/>
              </a:ext>
            </a:extLst>
          </p:cNvPr>
          <p:cNvSpPr>
            <a:spLocks noGrp="1" noChangeArrowheads="1"/>
          </p:cNvSpPr>
          <p:nvPr>
            <p:ph idx="1"/>
          </p:nvPr>
        </p:nvSpPr>
        <p:spPr bwMode="auto">
          <a:xfrm>
            <a:off x="1024128" y="2084832"/>
            <a:ext cx="9408025"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7020"/>
                </a:solidFill>
                <a:effectLst/>
                <a:latin typeface="Consolas" panose="020B0609020204030204" pitchFamily="49" charset="0"/>
              </a:rPr>
              <a:t>ggplot</a:t>
            </a:r>
            <a:r>
              <a:rPr kumimoji="0" lang="en-US" altLang="en-US" b="0" i="0" u="none" strike="noStrike" cap="none" normalizeH="0" baseline="0">
                <a:ln>
                  <a:noFill/>
                </a:ln>
                <a:solidFill>
                  <a:srgbClr val="4183C4"/>
                </a:solidFill>
                <a:effectLst/>
                <a:latin typeface="Consolas" panose="020B0609020204030204" pitchFamily="49" charset="0"/>
              </a:rPr>
              <a:t>(diamonds2, </a:t>
            </a:r>
            <a:r>
              <a:rPr kumimoji="0" lang="en-US" altLang="en-US" b="1" i="0" u="none" strike="noStrike" cap="none" normalizeH="0" baseline="0">
                <a:ln>
                  <a:noFill/>
                </a:ln>
                <a:solidFill>
                  <a:srgbClr val="007020"/>
                </a:solidFill>
                <a:effectLst/>
                <a:latin typeface="Consolas" panose="020B0609020204030204" pitchFamily="49" charset="0"/>
              </a:rPr>
              <a:t>aes</a:t>
            </a:r>
            <a:r>
              <a:rPr kumimoji="0" lang="en-US" altLang="en-US" b="0" i="0" u="none" strike="noStrike" cap="none" normalizeH="0" baseline="0">
                <a:ln>
                  <a:noFill/>
                </a:ln>
                <a:solidFill>
                  <a:srgbClr val="4183C4"/>
                </a:solidFill>
                <a:effectLst/>
                <a:latin typeface="Consolas" panose="020B0609020204030204" pitchFamily="49" charset="0"/>
              </a:rPr>
              <a:t>(lcarat, lprice))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1" i="0" u="none" strike="noStrike" cap="none" normalizeH="0" baseline="0">
                <a:ln>
                  <a:noFill/>
                </a:ln>
                <a:solidFill>
                  <a:srgbClr val="007020"/>
                </a:solidFill>
                <a:effectLst/>
                <a:latin typeface="Consolas" panose="020B0609020204030204" pitchFamily="49" charset="0"/>
              </a:rPr>
              <a:t>geom_hex</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0" i="0" u="none" strike="noStrike" cap="none" normalizeH="0" baseline="0">
                <a:ln>
                  <a:noFill/>
                </a:ln>
                <a:solidFill>
                  <a:srgbClr val="902000"/>
                </a:solidFill>
                <a:effectLst/>
                <a:latin typeface="Consolas" panose="020B0609020204030204" pitchFamily="49" charset="0"/>
              </a:rPr>
              <a:t>bins =</a:t>
            </a:r>
            <a:r>
              <a:rPr kumimoji="0" lang="en-US" altLang="en-US" b="0" i="0" u="none" strike="noStrike" cap="none" normalizeH="0" baseline="0">
                <a:ln>
                  <a:noFill/>
                </a:ln>
                <a:solidFill>
                  <a:srgbClr val="4183C4"/>
                </a:solidFill>
                <a:effectLst/>
                <a:latin typeface="Consolas" panose="020B0609020204030204" pitchFamily="49" charset="0"/>
              </a:rPr>
              <a:t> </a:t>
            </a:r>
            <a:r>
              <a:rPr kumimoji="0" lang="en-US" altLang="en-US" b="0" i="0" u="none" strike="noStrike" cap="none" normalizeH="0" baseline="0">
                <a:ln>
                  <a:noFill/>
                </a:ln>
                <a:solidFill>
                  <a:srgbClr val="40A070"/>
                </a:solidFill>
                <a:effectLst/>
                <a:latin typeface="Consolas" panose="020B0609020204030204" pitchFamily="49" charset="0"/>
              </a:rPr>
              <a:t>50</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4FDE6BA6-E460-4AD1-84C1-2F8B87B9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046" y="2407337"/>
            <a:ext cx="7115908" cy="439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25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19A9-6C6A-4F9A-8F6F-2DB4881A82AA}"/>
              </a:ext>
            </a:extLst>
          </p:cNvPr>
          <p:cNvSpPr>
            <a:spLocks noGrp="1"/>
          </p:cNvSpPr>
          <p:nvPr>
            <p:ph type="title"/>
          </p:nvPr>
        </p:nvSpPr>
        <p:spPr/>
        <p:txBody>
          <a:bodyPr/>
          <a:lstStyle/>
          <a:p>
            <a:r>
              <a:rPr lang="en-US" dirty="0"/>
              <a:t>Price and carat</a:t>
            </a:r>
          </a:p>
        </p:txBody>
      </p:sp>
      <p:sp>
        <p:nvSpPr>
          <p:cNvPr id="4" name="Rectangle 1">
            <a:extLst>
              <a:ext uri="{FF2B5EF4-FFF2-40B4-BE49-F238E27FC236}">
                <a16:creationId xmlns:a16="http://schemas.microsoft.com/office/drawing/2014/main" id="{6F700F7E-927F-4F6F-807E-2D9D7240307F}"/>
              </a:ext>
            </a:extLst>
          </p:cNvPr>
          <p:cNvSpPr>
            <a:spLocks noGrp="1" noChangeArrowheads="1"/>
          </p:cNvSpPr>
          <p:nvPr>
            <p:ph idx="1"/>
          </p:nvPr>
        </p:nvSpPr>
        <p:spPr bwMode="auto">
          <a:xfrm>
            <a:off x="1024127" y="1905124"/>
            <a:ext cx="9720071"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mod_diamond</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lm</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lprice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lcarat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diamonds2)</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3DF4888-0188-480F-8960-A53467C22973}"/>
              </a:ext>
            </a:extLst>
          </p:cNvPr>
          <p:cNvSpPr>
            <a:spLocks noChangeArrowheads="1"/>
          </p:cNvSpPr>
          <p:nvPr/>
        </p:nvSpPr>
        <p:spPr bwMode="auto">
          <a:xfrm>
            <a:off x="1024128" y="2767153"/>
            <a:ext cx="9720070" cy="30469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grid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diamonds2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data_grid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carat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seq_range</a:t>
            </a:r>
            <a:r>
              <a:rPr kumimoji="0" lang="en-US" altLang="en-US" sz="2200" b="0" i="0" u="none" strike="noStrike" cap="none" normalizeH="0" baseline="0" dirty="0">
                <a:ln>
                  <a:noFill/>
                </a:ln>
                <a:solidFill>
                  <a:srgbClr val="4183C4"/>
                </a:solidFill>
                <a:effectLst/>
                <a:latin typeface="Consolas" panose="020B0609020204030204" pitchFamily="49" charset="0"/>
              </a:rPr>
              <a:t>(carat, </a:t>
            </a:r>
            <a:r>
              <a:rPr kumimoji="0" lang="en-US" altLang="en-US" sz="2200" b="0" i="0" u="none" strike="noStrike" cap="none" normalizeH="0" baseline="0" dirty="0">
                <a:ln>
                  <a:noFill/>
                </a:ln>
                <a:solidFill>
                  <a:srgbClr val="40A070"/>
                </a:solidFill>
                <a:effectLst/>
                <a:latin typeface="Consolas" panose="020B0609020204030204" pitchFamily="49" charset="0"/>
              </a:rPr>
              <a:t>20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mutate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lcarat</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log2</a:t>
            </a:r>
            <a:r>
              <a:rPr kumimoji="0" lang="en-US" altLang="en-US" sz="2200" b="0" i="0" u="none" strike="noStrike" cap="none" normalizeH="0" baseline="0" dirty="0">
                <a:ln>
                  <a:noFill/>
                </a:ln>
                <a:solidFill>
                  <a:srgbClr val="4183C4"/>
                </a:solidFill>
                <a:effectLst/>
                <a:latin typeface="Consolas" panose="020B0609020204030204" pitchFamily="49" charset="0"/>
              </a:rPr>
              <a:t>(carat))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add_predictions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mod_diamond</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lprice</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mutate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price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lprice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(diamonds2,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(carat, price))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geom_hex</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bins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50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geom_line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grid, </a:t>
            </a:r>
            <a:r>
              <a:rPr kumimoji="0" lang="en-US" altLang="en-US" sz="2200" b="0" i="0" u="none" strike="noStrike" cap="none" normalizeH="0" baseline="0" dirty="0" err="1">
                <a:ln>
                  <a:noFill/>
                </a:ln>
                <a:solidFill>
                  <a:srgbClr val="902000"/>
                </a:solidFill>
                <a:effectLst/>
                <a:latin typeface="Consolas" panose="020B0609020204030204" pitchFamily="49" charset="0"/>
              </a:rPr>
              <a:t>colour</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"red"</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size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80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6D46D6E-CDDD-4030-812B-CB3F46DAC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8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AE23-7E50-47BB-B3B4-0E4538AC0634}"/>
              </a:ext>
            </a:extLst>
          </p:cNvPr>
          <p:cNvSpPr>
            <a:spLocks noGrp="1"/>
          </p:cNvSpPr>
          <p:nvPr>
            <p:ph type="title"/>
          </p:nvPr>
        </p:nvSpPr>
        <p:spPr/>
        <p:txBody>
          <a:bodyPr/>
          <a:lstStyle/>
          <a:p>
            <a:r>
              <a:rPr lang="en-US" dirty="0"/>
              <a:t>residuals</a:t>
            </a:r>
          </a:p>
        </p:txBody>
      </p:sp>
      <p:sp>
        <p:nvSpPr>
          <p:cNvPr id="4" name="Rectangle 1">
            <a:extLst>
              <a:ext uri="{FF2B5EF4-FFF2-40B4-BE49-F238E27FC236}">
                <a16:creationId xmlns:a16="http://schemas.microsoft.com/office/drawing/2014/main" id="{5EA12CD0-3FEF-4DF0-BEF5-0D4A27E4ADB7}"/>
              </a:ext>
            </a:extLst>
          </p:cNvPr>
          <p:cNvSpPr>
            <a:spLocks noGrp="1" noChangeArrowheads="1"/>
          </p:cNvSpPr>
          <p:nvPr>
            <p:ph idx="1"/>
          </p:nvPr>
        </p:nvSpPr>
        <p:spPr bwMode="auto">
          <a:xfrm>
            <a:off x="1024128" y="1736229"/>
            <a:ext cx="9720072"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diamonds2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diamonds2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add_residuals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mod_diamond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err="1">
                <a:ln>
                  <a:noFill/>
                </a:ln>
                <a:solidFill>
                  <a:srgbClr val="4070A0"/>
                </a:solidFill>
                <a:effectLst/>
                <a:latin typeface="Consolas" panose="020B0609020204030204" pitchFamily="49" charset="0"/>
              </a:rPr>
              <a:t>lresid</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(diamonds2,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lcarat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lresid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geom_hex</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bins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171" name="Picture 3">
            <a:extLst>
              <a:ext uri="{FF2B5EF4-FFF2-40B4-BE49-F238E27FC236}">
                <a16:creationId xmlns:a16="http://schemas.microsoft.com/office/drawing/2014/main" id="{719B5506-B066-4386-A439-D37EA2A10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429000"/>
            <a:ext cx="5486400"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33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1077</TotalTime>
  <Words>5035</Words>
  <Application>Microsoft Office PowerPoint</Application>
  <PresentationFormat>Widescreen</PresentationFormat>
  <Paragraphs>359</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Consolas</vt:lpstr>
      <vt:lpstr>Tw Cen MT</vt:lpstr>
      <vt:lpstr>Tw Cen MT Condensed</vt:lpstr>
      <vt:lpstr>Wingdings 3</vt:lpstr>
      <vt:lpstr>Integral</vt:lpstr>
      <vt:lpstr>Model building</vt:lpstr>
      <vt:lpstr>When to stop</vt:lpstr>
      <vt:lpstr>Why are low quality diamonds more expensive?</vt:lpstr>
      <vt:lpstr>Price and carat</vt:lpstr>
      <vt:lpstr>Price and carat</vt:lpstr>
      <vt:lpstr>Price and carat</vt:lpstr>
      <vt:lpstr>Price and carat</vt:lpstr>
      <vt:lpstr>PowerPoint Presentation</vt:lpstr>
      <vt:lpstr>residuals</vt:lpstr>
      <vt:lpstr>residuals</vt:lpstr>
      <vt:lpstr>A more complicated model</vt:lpstr>
      <vt:lpstr>A more complicated model</vt:lpstr>
      <vt:lpstr>PowerPoint Presentation</vt:lpstr>
      <vt:lpstr>Looking at large residuals</vt:lpstr>
      <vt:lpstr>PowerPoint Presentation</vt:lpstr>
      <vt:lpstr>What affects the number of daily flights?</vt:lpstr>
      <vt:lpstr>What affects the number of daily flights?</vt:lpstr>
      <vt:lpstr>Day of week</vt:lpstr>
      <vt:lpstr>Day of week</vt:lpstr>
      <vt:lpstr>Day of week</vt:lpstr>
      <vt:lpstr>Day of week</vt:lpstr>
      <vt:lpstr>Day of week</vt:lpstr>
      <vt:lpstr>PowerPoint Presentation</vt:lpstr>
      <vt:lpstr>PowerPoint Presentation</vt:lpstr>
      <vt:lpstr>Seasonal Saturday effect</vt:lpstr>
      <vt:lpstr>Why are there more Saturday flights in the Spring than the Fall? </vt:lpstr>
      <vt:lpstr>PowerPoint Presentation</vt:lpstr>
      <vt:lpstr>Why are there more Saturday flights in the Spring than the Fall? </vt:lpstr>
      <vt:lpstr>Why are there more Saturday flights in the Spring than the Fall? </vt:lpstr>
      <vt:lpstr>PowerPoint Presentation</vt:lpstr>
      <vt:lpstr>Why are there more Saturday flights in the Spring than the Fall? </vt:lpstr>
      <vt:lpstr>PowerPoint Presentation</vt:lpstr>
      <vt:lpstr>MASS::rlm()</vt:lpstr>
      <vt:lpstr>PowerPoint Presentation</vt:lpstr>
      <vt:lpstr>Computed variables</vt:lpstr>
      <vt:lpstr>Time of year: an alternative approach</vt:lpstr>
      <vt:lpstr>PowerPoint Presentation</vt:lpstr>
      <vt:lpstr>PowerPoint Presentation</vt:lpstr>
      <vt:lpstr>Learning more about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Joey Campbell</dc:creator>
  <cp:lastModifiedBy>Joey Campbell</cp:lastModifiedBy>
  <cp:revision>82</cp:revision>
  <dcterms:created xsi:type="dcterms:W3CDTF">2020-03-15T21:28:47Z</dcterms:created>
  <dcterms:modified xsi:type="dcterms:W3CDTF">2020-03-17T20:48:01Z</dcterms:modified>
</cp:coreProperties>
</file>