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58382" autoAdjust="0"/>
  </p:normalViewPr>
  <p:slideViewPr>
    <p:cSldViewPr snapToGrid="0">
      <p:cViewPr varScale="1">
        <p:scale>
          <a:sx n="63" d="100"/>
          <a:sy n="63" d="100"/>
        </p:scale>
        <p:origin x="12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A3293-03D2-4F47-9066-563115B52C20}"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B2263-2928-47A3-894A-F3F5E40CF897}" type="slidenum">
              <a:rPr lang="en-US" smtClean="0"/>
              <a:t>‹#›</a:t>
            </a:fld>
            <a:endParaRPr lang="en-US"/>
          </a:p>
        </p:txBody>
      </p:sp>
    </p:spTree>
    <p:extLst>
      <p:ext uri="{BB962C8B-B14F-4D97-AF65-F5344CB8AC3E}">
        <p14:creationId xmlns:p14="http://schemas.microsoft.com/office/powerpoint/2010/main" val="280125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rpubs.com/uky994/586241"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rpubs.com/uky994/586253"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jbkSRLYSojo"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rpubs.com/uky994/586281"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lecture you’re going to learn three powerful ideas that help you to work with large numbers of models with ease: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a:t>
            </a:fld>
            <a:endParaRPr lang="en-US"/>
          </a:p>
        </p:txBody>
      </p:sp>
    </p:spTree>
    <p:extLst>
      <p:ext uri="{BB962C8B-B14F-4D97-AF65-F5344CB8AC3E}">
        <p14:creationId xmlns:p14="http://schemas.microsoft.com/office/powerpoint/2010/main" val="578731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we have our nested data frame, we’re in a good position to fit some models. We have a model-fitting function: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And we </a:t>
            </a:r>
            <a:r>
              <a:rPr lang="en-US" sz="1200" b="0" i="0" kern="1200" dirty="0">
                <a:solidFill>
                  <a:schemeClr val="tx1"/>
                </a:solidFill>
                <a:effectLst/>
                <a:latin typeface="+mn-lt"/>
                <a:ea typeface="+mn-ea"/>
                <a:cs typeface="+mn-cs"/>
              </a:rPr>
              <a:t>want to apply it to every data frame. The data frames are in a list, so we can use </a:t>
            </a:r>
            <a:r>
              <a:rPr lang="en-US" dirty="0" err="1"/>
              <a:t>purrr</a:t>
            </a:r>
            <a:r>
              <a:rPr lang="en-US" dirty="0"/>
              <a:t>::map()</a:t>
            </a:r>
            <a:r>
              <a:rPr lang="en-US" sz="1200" b="0" i="0" kern="1200" dirty="0">
                <a:solidFill>
                  <a:schemeClr val="tx1"/>
                </a:solidFill>
                <a:effectLst/>
                <a:latin typeface="+mn-lt"/>
                <a:ea typeface="+mn-ea"/>
                <a:cs typeface="+mn-cs"/>
              </a:rPr>
              <a:t> to apply </a:t>
            </a:r>
            <a:r>
              <a:rPr lang="en-US" dirty="0" err="1"/>
              <a:t>country_model</a:t>
            </a:r>
            <a:r>
              <a:rPr lang="en-US" sz="1200" b="0" i="0" kern="1200" dirty="0">
                <a:solidFill>
                  <a:schemeClr val="tx1"/>
                </a:solidFill>
                <a:effectLst/>
                <a:latin typeface="+mn-lt"/>
                <a:ea typeface="+mn-ea"/>
                <a:cs typeface="+mn-cs"/>
              </a:rPr>
              <a:t> to each element: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rather than leaving the list of models as a free-floating object, I think it’s better to store it as a column in the </a:t>
            </a:r>
            <a:r>
              <a:rPr lang="en-US" dirty="0" err="1"/>
              <a:t>by_country</a:t>
            </a:r>
            <a:r>
              <a:rPr lang="en-US" sz="1200" b="0" i="0" kern="1200" dirty="0">
                <a:solidFill>
                  <a:schemeClr val="tx1"/>
                </a:solidFill>
                <a:effectLst/>
                <a:latin typeface="+mn-lt"/>
                <a:ea typeface="+mn-ea"/>
                <a:cs typeface="+mn-cs"/>
              </a:rPr>
              <a:t> data frame. Storing related objects in columns is a key part of the value of data frames, and why I think list-columns are such a good idea. In the course of working with these countries, we are going to have lots of lists where we have one element per country. So why not store them all together in one data frame?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10</a:t>
            </a:fld>
            <a:endParaRPr lang="en-US"/>
          </a:p>
        </p:txBody>
      </p:sp>
    </p:spTree>
    <p:extLst>
      <p:ext uri="{BB962C8B-B14F-4D97-AF65-F5344CB8AC3E}">
        <p14:creationId xmlns:p14="http://schemas.microsoft.com/office/powerpoint/2010/main" val="25462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other words, instead of creating a new object in the global environment, we’re going to create a new variable in the </a:t>
            </a:r>
            <a:r>
              <a:rPr lang="en-US" dirty="0" err="1"/>
              <a:t>by_country</a:t>
            </a:r>
            <a:r>
              <a:rPr lang="en-US" sz="1200" b="0" i="0" kern="1200" dirty="0">
                <a:solidFill>
                  <a:schemeClr val="tx1"/>
                </a:solidFill>
                <a:effectLst/>
                <a:latin typeface="+mn-lt"/>
                <a:ea typeface="+mn-ea"/>
                <a:cs typeface="+mn-cs"/>
              </a:rPr>
              <a:t> data frame. That’s a job for </a:t>
            </a:r>
            <a:r>
              <a:rPr lang="en-US" dirty="0" err="1"/>
              <a:t>dplyr</a:t>
            </a:r>
            <a:r>
              <a:rPr lang="en-US" dirty="0"/>
              <a:t>::mutate()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11</a:t>
            </a:fld>
            <a:endParaRPr lang="en-US"/>
          </a:p>
        </p:txBody>
      </p:sp>
    </p:spTree>
    <p:extLst>
      <p:ext uri="{BB962C8B-B14F-4D97-AF65-F5344CB8AC3E}">
        <p14:creationId xmlns:p14="http://schemas.microsoft.com/office/powerpoint/2010/main" val="2277647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has a big advantage: because all the related objects are stored together, you don’t need to manually keep them in sync when you filter or arrange. The semantics of the data frame takes care of that for you:</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12</a:t>
            </a:fld>
            <a:endParaRPr lang="en-US"/>
          </a:p>
        </p:txBody>
      </p:sp>
    </p:spTree>
    <p:extLst>
      <p:ext uri="{BB962C8B-B14F-4D97-AF65-F5344CB8AC3E}">
        <p14:creationId xmlns:p14="http://schemas.microsoft.com/office/powerpoint/2010/main" val="242425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list of data frames and list of models were separate objects, you have to remember that whenever you re-order or subset one vector, you need to re-order or subset all the others in order to keep them in sync. If you forget, your code will continue to work, but it will give the wrong answer!</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13</a:t>
            </a:fld>
            <a:endParaRPr lang="en-US"/>
          </a:p>
        </p:txBody>
      </p:sp>
    </p:spTree>
    <p:extLst>
      <p:ext uri="{BB962C8B-B14F-4D97-AF65-F5344CB8AC3E}">
        <p14:creationId xmlns:p14="http://schemas.microsoft.com/office/powerpoint/2010/main" val="1081308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Previously we computed the residuals of a single model with a single dataset. Now we have 142 data frames and 142 models. To compute the residuals, we need to call </a:t>
            </a:r>
            <a:r>
              <a:rPr lang="en-US" dirty="0" err="1"/>
              <a:t>add_residuals</a:t>
            </a:r>
            <a:r>
              <a:rPr lang="en-US" dirty="0"/>
              <a:t>()</a:t>
            </a:r>
            <a:r>
              <a:rPr lang="en-US" sz="1200" b="0" i="0" kern="1200" dirty="0">
                <a:solidFill>
                  <a:schemeClr val="tx1"/>
                </a:solidFill>
                <a:effectLst/>
                <a:latin typeface="+mn-lt"/>
                <a:ea typeface="+mn-ea"/>
                <a:cs typeface="+mn-cs"/>
              </a:rPr>
              <a:t> with each model-data pair:</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14</a:t>
            </a:fld>
            <a:endParaRPr lang="en-US"/>
          </a:p>
        </p:txBody>
      </p:sp>
    </p:spTree>
    <p:extLst>
      <p:ext uri="{BB962C8B-B14F-4D97-AF65-F5344CB8AC3E}">
        <p14:creationId xmlns:p14="http://schemas.microsoft.com/office/powerpoint/2010/main" val="1167128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how you can plot a list of data frames? Instead of struggling to answer that question, let’s turn the list of data frames back into a regular data frame. Previously we used </a:t>
            </a:r>
            <a:r>
              <a:rPr lang="en-US" dirty="0"/>
              <a:t>nest()</a:t>
            </a:r>
            <a:r>
              <a:rPr lang="en-US" sz="1200" b="0" i="0" kern="1200" dirty="0">
                <a:solidFill>
                  <a:schemeClr val="tx1"/>
                </a:solidFill>
                <a:effectLst/>
                <a:latin typeface="+mn-lt"/>
                <a:ea typeface="+mn-ea"/>
                <a:cs typeface="+mn-cs"/>
              </a:rPr>
              <a:t> to turn a regular data frame into an nested data frame, and now we do the opposite with </a:t>
            </a:r>
            <a:r>
              <a:rPr lang="en-US" dirty="0" err="1"/>
              <a:t>unnest</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each regular column is repeated one for each row in the nested column.</a:t>
            </a:r>
          </a:p>
          <a:p>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15</a:t>
            </a:fld>
            <a:endParaRPr lang="en-US"/>
          </a:p>
        </p:txBody>
      </p:sp>
    </p:spTree>
    <p:extLst>
      <p:ext uri="{BB962C8B-B14F-4D97-AF65-F5344CB8AC3E}">
        <p14:creationId xmlns:p14="http://schemas.microsoft.com/office/powerpoint/2010/main" val="347262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we have regular data frame, we can plot the residuals:</a:t>
            </a:r>
          </a:p>
          <a:p>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16</a:t>
            </a:fld>
            <a:endParaRPr lang="en-US"/>
          </a:p>
        </p:txBody>
      </p:sp>
    </p:spTree>
    <p:extLst>
      <p:ext uri="{BB962C8B-B14F-4D97-AF65-F5344CB8AC3E}">
        <p14:creationId xmlns:p14="http://schemas.microsoft.com/office/powerpoint/2010/main" val="412004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Facetting</a:t>
            </a:r>
            <a:r>
              <a:rPr lang="en-US" sz="1200" b="0" i="0" kern="1200" dirty="0">
                <a:solidFill>
                  <a:schemeClr val="tx1"/>
                </a:solidFill>
                <a:effectLst/>
                <a:latin typeface="+mn-lt"/>
                <a:ea typeface="+mn-ea"/>
                <a:cs typeface="+mn-cs"/>
              </a:rPr>
              <a:t> by continent is particularly revealing: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looks like we’ve missed some mild patterns. There’s also something interesting going on in Africa: we see some very large residuals which suggests our model isn’t fitting so well there. We’ll explore that more in the next section, attacking it from a slightly different angle.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17</a:t>
            </a:fld>
            <a:endParaRPr lang="en-US"/>
          </a:p>
        </p:txBody>
      </p:sp>
    </p:spTree>
    <p:extLst>
      <p:ext uri="{BB962C8B-B14F-4D97-AF65-F5344CB8AC3E}">
        <p14:creationId xmlns:p14="http://schemas.microsoft.com/office/powerpoint/2010/main" val="2629336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of looking at the residuals from the model, we could look at some general measurements of model quality. You learned how to compute some specific measures in the previous chapter. Here we’ll show a different approach using the broom package. The broom package provides a general set of functions to turn models into tidy data. Here we’ll use </a:t>
            </a:r>
            <a:r>
              <a:rPr lang="en-US" dirty="0"/>
              <a:t>broom::glance()</a:t>
            </a:r>
            <a:r>
              <a:rPr lang="en-US" sz="1200" b="0" i="0" kern="1200" dirty="0">
                <a:solidFill>
                  <a:schemeClr val="tx1"/>
                </a:solidFill>
                <a:effectLst/>
                <a:latin typeface="+mn-lt"/>
                <a:ea typeface="+mn-ea"/>
                <a:cs typeface="+mn-cs"/>
              </a:rPr>
              <a:t> to extract some model quality metrics. If we apply it to a model, we get a data frame with a single row:</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18</a:t>
            </a:fld>
            <a:endParaRPr lang="en-US"/>
          </a:p>
        </p:txBody>
      </p:sp>
    </p:spTree>
    <p:extLst>
      <p:ext uri="{BB962C8B-B14F-4D97-AF65-F5344CB8AC3E}">
        <p14:creationId xmlns:p14="http://schemas.microsoft.com/office/powerpoint/2010/main" val="73136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use </a:t>
            </a:r>
            <a:r>
              <a:rPr lang="en-US" dirty="0"/>
              <a:t>mutate()</a:t>
            </a:r>
            <a:r>
              <a:rPr lang="en-US" sz="1200" b="0" i="0" kern="1200" dirty="0">
                <a:solidFill>
                  <a:schemeClr val="tx1"/>
                </a:solidFill>
                <a:effectLst/>
                <a:latin typeface="+mn-lt"/>
                <a:ea typeface="+mn-ea"/>
                <a:cs typeface="+mn-cs"/>
              </a:rPr>
              <a:t> and </a:t>
            </a:r>
            <a:r>
              <a:rPr lang="en-US" dirty="0" err="1"/>
              <a:t>unnest</a:t>
            </a:r>
            <a:r>
              <a:rPr lang="en-US" dirty="0"/>
              <a:t>()</a:t>
            </a:r>
            <a:r>
              <a:rPr lang="en-US" sz="1200" b="0" i="0" kern="1200" dirty="0">
                <a:solidFill>
                  <a:schemeClr val="tx1"/>
                </a:solidFill>
                <a:effectLst/>
                <a:latin typeface="+mn-lt"/>
                <a:ea typeface="+mn-ea"/>
                <a:cs typeface="+mn-cs"/>
              </a:rPr>
              <a:t> to create a data frame with a row for each country: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isn’t quite the output we want, because it still </a:t>
            </a:r>
            <a:r>
              <a:rPr lang="en-US" sz="1200" b="1" i="0" kern="1200" dirty="0">
                <a:solidFill>
                  <a:schemeClr val="tx1"/>
                </a:solidFill>
                <a:effectLst/>
                <a:latin typeface="+mn-lt"/>
                <a:ea typeface="+mn-ea"/>
                <a:cs typeface="+mn-cs"/>
              </a:rPr>
              <a:t>includes all the list columns</a:t>
            </a:r>
            <a:r>
              <a:rPr lang="en-US" sz="1200" b="0" i="0" kern="1200" dirty="0">
                <a:solidFill>
                  <a:schemeClr val="tx1"/>
                </a:solidFill>
                <a:effectLst/>
                <a:latin typeface="+mn-lt"/>
                <a:ea typeface="+mn-ea"/>
                <a:cs typeface="+mn-cs"/>
              </a:rPr>
              <a:t>. This is default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when </a:t>
            </a:r>
            <a:r>
              <a:rPr lang="en-US" dirty="0" err="1"/>
              <a:t>unnest</a:t>
            </a:r>
            <a:r>
              <a:rPr lang="en-US" dirty="0"/>
              <a:t>()</a:t>
            </a:r>
            <a:r>
              <a:rPr lang="en-US" sz="1200" b="0" i="0" kern="1200" dirty="0">
                <a:solidFill>
                  <a:schemeClr val="tx1"/>
                </a:solidFill>
                <a:effectLst/>
                <a:latin typeface="+mn-lt"/>
                <a:ea typeface="+mn-ea"/>
                <a:cs typeface="+mn-cs"/>
              </a:rPr>
              <a:t> works on single row data frames.</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19</a:t>
            </a:fld>
            <a:endParaRPr lang="en-US"/>
          </a:p>
        </p:txBody>
      </p:sp>
    </p:spTree>
    <p:extLst>
      <p:ext uri="{BB962C8B-B14F-4D97-AF65-F5344CB8AC3E}">
        <p14:creationId xmlns:p14="http://schemas.microsoft.com/office/powerpoint/2010/main" val="319443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1" i="0" kern="1200" dirty="0">
                <a:solidFill>
                  <a:schemeClr val="tx1"/>
                </a:solidFill>
                <a:effectLst/>
                <a:latin typeface="+mn-lt"/>
                <a:ea typeface="+mn-ea"/>
                <a:cs typeface="+mn-cs"/>
              </a:rPr>
              <a:t>Using</a:t>
            </a:r>
            <a:r>
              <a:rPr lang="en-US" sz="1200" b="0" i="0" kern="1200" dirty="0">
                <a:solidFill>
                  <a:schemeClr val="tx1"/>
                </a:solidFill>
                <a:effectLst/>
                <a:latin typeface="+mn-lt"/>
                <a:ea typeface="+mn-ea"/>
                <a:cs typeface="+mn-cs"/>
              </a:rPr>
              <a:t> many simple models to better understand complex datasets.</a:t>
            </a:r>
          </a:p>
          <a:p>
            <a:pPr marL="228600" indent="-228600">
              <a:buFont typeface="+mj-lt"/>
              <a:buAutoNum type="arabicPeriod"/>
            </a:pPr>
            <a:r>
              <a:rPr lang="en-US" sz="1200" b="1" i="0" kern="1200" dirty="0">
                <a:solidFill>
                  <a:schemeClr val="tx1"/>
                </a:solidFill>
                <a:effectLst/>
                <a:latin typeface="+mn-lt"/>
                <a:ea typeface="+mn-ea"/>
                <a:cs typeface="+mn-cs"/>
              </a:rPr>
              <a:t>Using</a:t>
            </a:r>
            <a:r>
              <a:rPr lang="en-US" sz="1200" b="0" i="0" kern="1200" dirty="0">
                <a:solidFill>
                  <a:schemeClr val="tx1"/>
                </a:solidFill>
                <a:effectLst/>
                <a:latin typeface="+mn-lt"/>
                <a:ea typeface="+mn-ea"/>
                <a:cs typeface="+mn-cs"/>
              </a:rPr>
              <a:t> list-columns to store arbitrary data structures in a data frame. For example, this will allow you to have a column that contains linear models.</a:t>
            </a:r>
          </a:p>
          <a:p>
            <a:pPr marL="228600" indent="-228600">
              <a:buFont typeface="+mj-lt"/>
              <a:buAutoNum type="arabicPeriod"/>
            </a:pPr>
            <a:r>
              <a:rPr lang="en-US" sz="1200" b="1" i="0" kern="1200" dirty="0">
                <a:solidFill>
                  <a:schemeClr val="tx1"/>
                </a:solidFill>
                <a:effectLst/>
                <a:latin typeface="+mn-lt"/>
                <a:ea typeface="+mn-ea"/>
                <a:cs typeface="+mn-cs"/>
              </a:rPr>
              <a:t>Using</a:t>
            </a:r>
            <a:r>
              <a:rPr lang="en-US" sz="1200" b="0" i="0" kern="1200" dirty="0">
                <a:solidFill>
                  <a:schemeClr val="tx1"/>
                </a:solidFill>
                <a:effectLst/>
                <a:latin typeface="+mn-lt"/>
                <a:ea typeface="+mn-ea"/>
                <a:cs typeface="+mn-cs"/>
              </a:rPr>
              <a:t> the broom package, by David Robinson, to turn models into tidy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This is a powerful technique for working with large numbers of models because once you have tidy data, you can apply all of the techniques that you’ve learned about earlier in the course.</a:t>
            </a:r>
          </a:p>
          <a:p>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a:t>
            </a:fld>
            <a:endParaRPr lang="en-US"/>
          </a:p>
        </p:txBody>
      </p:sp>
    </p:spTree>
    <p:extLst>
      <p:ext uri="{BB962C8B-B14F-4D97-AF65-F5344CB8AC3E}">
        <p14:creationId xmlns:p14="http://schemas.microsoft.com/office/powerpoint/2010/main" val="2724234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suppress these columns we use </a:t>
            </a:r>
            <a:r>
              <a:rPr lang="en-US" dirty="0"/>
              <a:t>.drop = TRUE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(Pay attention to the </a:t>
            </a:r>
            <a:r>
              <a:rPr lang="en-US" sz="1200" b="1" i="0" kern="1200" dirty="0">
                <a:solidFill>
                  <a:schemeClr val="tx1"/>
                </a:solidFill>
                <a:effectLst/>
                <a:latin typeface="+mn-lt"/>
                <a:ea typeface="+mn-ea"/>
                <a:cs typeface="+mn-cs"/>
              </a:rPr>
              <a:t>variables that aren’t printed</a:t>
            </a:r>
            <a:r>
              <a:rPr lang="en-US" sz="1200" b="0" i="0" kern="1200" dirty="0">
                <a:solidFill>
                  <a:schemeClr val="tx1"/>
                </a:solidFill>
                <a:effectLst/>
                <a:latin typeface="+mn-lt"/>
                <a:ea typeface="+mn-ea"/>
                <a:cs typeface="+mn-cs"/>
              </a:rPr>
              <a:t>: there’s a lot of useful stuff there.)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20</a:t>
            </a:fld>
            <a:endParaRPr lang="en-US"/>
          </a:p>
        </p:txBody>
      </p:sp>
    </p:spTree>
    <p:extLst>
      <p:ext uri="{BB962C8B-B14F-4D97-AF65-F5344CB8AC3E}">
        <p14:creationId xmlns:p14="http://schemas.microsoft.com/office/powerpoint/2010/main" val="734182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this data frame in hand, we can start to look for models that don’t fit well: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worst models all appear to be in Africa. Let’s double check that with a plot. </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21</a:t>
            </a:fld>
            <a:endParaRPr lang="en-US"/>
          </a:p>
        </p:txBody>
      </p:sp>
    </p:spTree>
    <p:extLst>
      <p:ext uri="{BB962C8B-B14F-4D97-AF65-F5344CB8AC3E}">
        <p14:creationId xmlns:p14="http://schemas.microsoft.com/office/powerpoint/2010/main" val="1212248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we have a relatively small number of observations and a discrete variable, so </a:t>
            </a:r>
            <a:r>
              <a:rPr lang="en-US" dirty="0" err="1"/>
              <a:t>geom_jitter</a:t>
            </a:r>
            <a:r>
              <a:rPr lang="en-US" dirty="0"/>
              <a:t>()</a:t>
            </a:r>
            <a:r>
              <a:rPr lang="en-US" sz="1200" b="0" i="0" kern="1200" dirty="0">
                <a:solidFill>
                  <a:schemeClr val="tx1"/>
                </a:solidFill>
                <a:effectLst/>
                <a:latin typeface="+mn-lt"/>
                <a:ea typeface="+mn-ea"/>
                <a:cs typeface="+mn-cs"/>
              </a:rPr>
              <a:t> is effective: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22</a:t>
            </a:fld>
            <a:endParaRPr lang="en-US"/>
          </a:p>
        </p:txBody>
      </p:sp>
    </p:spTree>
    <p:extLst>
      <p:ext uri="{BB962C8B-B14F-4D97-AF65-F5344CB8AC3E}">
        <p14:creationId xmlns:p14="http://schemas.microsoft.com/office/powerpoint/2010/main" val="2708795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could pull out the countries with particularly bad R2R2 and plot the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see two main effects here: the tragedies of the HIV/AIDS epidemic and the Rwandan genocide.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23</a:t>
            </a:fld>
            <a:endParaRPr lang="en-US"/>
          </a:p>
        </p:txBody>
      </p:sp>
    </p:spTree>
    <p:extLst>
      <p:ext uri="{BB962C8B-B14F-4D97-AF65-F5344CB8AC3E}">
        <p14:creationId xmlns:p14="http://schemas.microsoft.com/office/powerpoint/2010/main" val="3797508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https://rpubs.com/uky994/586241</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 linear trend seems to be slightly too simple for the overall trend. Can you do better with a quadratic polynomial? How can you interpret the coefficients of the quadratic? (Hint you might want to transform year so that it has mean zero.)</a:t>
            </a:r>
          </a:p>
          <a:p>
            <a:pPr marL="228600" indent="-228600">
              <a:buFont typeface="+mj-lt"/>
              <a:buAutoNum type="arabicPeriod"/>
            </a:pPr>
            <a:r>
              <a:rPr lang="en-US" sz="1200" b="0" i="0" kern="1200" dirty="0">
                <a:solidFill>
                  <a:schemeClr val="tx1"/>
                </a:solidFill>
                <a:effectLst/>
                <a:latin typeface="+mn-lt"/>
                <a:ea typeface="+mn-ea"/>
                <a:cs typeface="+mn-cs"/>
              </a:rPr>
              <a:t>Explore other methods for </a:t>
            </a:r>
            <a:r>
              <a:rPr lang="en-US" sz="1200" b="0" i="0" kern="1200" dirty="0" err="1">
                <a:solidFill>
                  <a:schemeClr val="tx1"/>
                </a:solidFill>
                <a:effectLst/>
                <a:latin typeface="+mn-lt"/>
                <a:ea typeface="+mn-ea"/>
                <a:cs typeface="+mn-cs"/>
              </a:rPr>
              <a:t>visualising</a:t>
            </a:r>
            <a:r>
              <a:rPr lang="en-US" sz="1200" b="0" i="0" kern="1200" dirty="0">
                <a:solidFill>
                  <a:schemeClr val="tx1"/>
                </a:solidFill>
                <a:effectLst/>
                <a:latin typeface="+mn-lt"/>
                <a:ea typeface="+mn-ea"/>
                <a:cs typeface="+mn-cs"/>
              </a:rPr>
              <a:t> the distribution of R2R2 per continent. You might want to try the </a:t>
            </a:r>
            <a:r>
              <a:rPr lang="en-US" sz="1200" b="0" i="0" kern="1200" dirty="0" err="1">
                <a:solidFill>
                  <a:schemeClr val="tx1"/>
                </a:solidFill>
                <a:effectLst/>
                <a:latin typeface="+mn-lt"/>
                <a:ea typeface="+mn-ea"/>
                <a:cs typeface="+mn-cs"/>
              </a:rPr>
              <a:t>ggbeeswarm</a:t>
            </a:r>
            <a:r>
              <a:rPr lang="en-US" sz="1200" b="0" i="0" kern="1200" dirty="0">
                <a:solidFill>
                  <a:schemeClr val="tx1"/>
                </a:solidFill>
                <a:effectLst/>
                <a:latin typeface="+mn-lt"/>
                <a:ea typeface="+mn-ea"/>
                <a:cs typeface="+mn-cs"/>
              </a:rPr>
              <a:t> package, which provides similar methods for avoiding overlaps as jitter, but uses deterministic methods.</a:t>
            </a:r>
          </a:p>
          <a:p>
            <a:pPr marL="228600" indent="-228600">
              <a:buFont typeface="+mj-lt"/>
              <a:buAutoNum type="arabicPeriod"/>
            </a:pPr>
            <a:r>
              <a:rPr lang="en-US" sz="1200" b="0" i="0" kern="1200" dirty="0">
                <a:solidFill>
                  <a:schemeClr val="tx1"/>
                </a:solidFill>
                <a:effectLst/>
                <a:latin typeface="+mn-lt"/>
                <a:ea typeface="+mn-ea"/>
                <a:cs typeface="+mn-cs"/>
              </a:rPr>
              <a:t>To create the last plot (showing the data for the countries with the worst model fits), we needed two steps: we created a data frame with one row per country and then semi-joined it to the original dataset. It’s possible to avoid this join if we use </a:t>
            </a:r>
            <a:r>
              <a:rPr lang="en-US" sz="1200" b="0" i="0" kern="1200" dirty="0" err="1">
                <a:solidFill>
                  <a:schemeClr val="tx1"/>
                </a:solidFill>
                <a:effectLst/>
                <a:latin typeface="+mn-lt"/>
                <a:ea typeface="+mn-ea"/>
                <a:cs typeface="+mn-cs"/>
              </a:rPr>
              <a:t>unnest</a:t>
            </a:r>
            <a:r>
              <a:rPr lang="en-US" sz="1200" b="0" i="0" kern="1200" dirty="0">
                <a:solidFill>
                  <a:schemeClr val="tx1"/>
                </a:solidFill>
                <a:effectLst/>
                <a:latin typeface="+mn-lt"/>
                <a:ea typeface="+mn-ea"/>
                <a:cs typeface="+mn-cs"/>
              </a:rPr>
              <a:t>() instead of </a:t>
            </a:r>
            <a:r>
              <a:rPr lang="en-US" sz="1200" b="0" i="0" kern="1200" dirty="0" err="1">
                <a:solidFill>
                  <a:schemeClr val="tx1"/>
                </a:solidFill>
                <a:effectLst/>
                <a:latin typeface="+mn-lt"/>
                <a:ea typeface="+mn-ea"/>
                <a:cs typeface="+mn-cs"/>
              </a:rPr>
              <a:t>unnest</a:t>
            </a:r>
            <a:r>
              <a:rPr lang="en-US" sz="1200" b="0" i="0" kern="1200" dirty="0">
                <a:solidFill>
                  <a:schemeClr val="tx1"/>
                </a:solidFill>
                <a:effectLst/>
                <a:latin typeface="+mn-lt"/>
                <a:ea typeface="+mn-ea"/>
                <a:cs typeface="+mn-cs"/>
              </a:rPr>
              <a:t>(.drop = TRUE). How?</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24</a:t>
            </a:fld>
            <a:endParaRPr lang="en-US"/>
          </a:p>
        </p:txBody>
      </p:sp>
    </p:spTree>
    <p:extLst>
      <p:ext uri="{BB962C8B-B14F-4D97-AF65-F5344CB8AC3E}">
        <p14:creationId xmlns:p14="http://schemas.microsoft.com/office/powerpoint/2010/main" val="4102989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you’ve seen a basic workflow for managing many models, let’s dive back into some of the details. In this section, we’ll explore the list-column data structure in a little more detail. It’s only recently that I’ve really appreciated the idea of the list-column. List-columns are implicit in the definition of the data frame: a data frame is a named list of equal length vectors. A list is a vector, so it’s always been legitimate to use a list as a column of a data frame. However, base R doesn’t make it easy to create list-columns, and </a:t>
            </a:r>
            <a:r>
              <a:rPr lang="en-US" dirty="0" err="1"/>
              <a:t>data.frame</a:t>
            </a:r>
            <a:r>
              <a:rPr lang="en-US" dirty="0"/>
              <a:t>()</a:t>
            </a:r>
            <a:r>
              <a:rPr lang="en-US" sz="1200" b="0" i="0" kern="1200" dirty="0">
                <a:solidFill>
                  <a:schemeClr val="tx1"/>
                </a:solidFill>
                <a:effectLst/>
                <a:latin typeface="+mn-lt"/>
                <a:ea typeface="+mn-ea"/>
                <a:cs typeface="+mn-cs"/>
              </a:rPr>
              <a:t> treats a list as a list of columns:.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prevent </a:t>
            </a:r>
            <a:r>
              <a:rPr lang="en-US" dirty="0" err="1"/>
              <a:t>data.frame</a:t>
            </a:r>
            <a:r>
              <a:rPr lang="en-US" dirty="0"/>
              <a:t>()</a:t>
            </a:r>
            <a:r>
              <a:rPr lang="en-US" sz="1200" b="0" i="0" kern="1200" dirty="0">
                <a:solidFill>
                  <a:schemeClr val="tx1"/>
                </a:solidFill>
                <a:effectLst/>
                <a:latin typeface="+mn-lt"/>
                <a:ea typeface="+mn-ea"/>
                <a:cs typeface="+mn-cs"/>
              </a:rPr>
              <a:t> from doing this with </a:t>
            </a:r>
            <a:r>
              <a:rPr lang="en-US" dirty="0"/>
              <a:t>I()</a:t>
            </a:r>
            <a:r>
              <a:rPr lang="en-US" sz="1200" b="0" i="0" kern="1200" dirty="0">
                <a:solidFill>
                  <a:schemeClr val="tx1"/>
                </a:solidFill>
                <a:effectLst/>
                <a:latin typeface="+mn-lt"/>
                <a:ea typeface="+mn-ea"/>
                <a:cs typeface="+mn-cs"/>
              </a:rPr>
              <a:t>, but the result doesn’t print particularly well:</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25</a:t>
            </a:fld>
            <a:endParaRPr lang="en-US"/>
          </a:p>
        </p:txBody>
      </p:sp>
    </p:spTree>
    <p:extLst>
      <p:ext uri="{BB962C8B-B14F-4D97-AF65-F5344CB8AC3E}">
        <p14:creationId xmlns:p14="http://schemas.microsoft.com/office/powerpoint/2010/main" val="3313647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Tibble alleviates this problem by being lazier (</a:t>
            </a:r>
            <a:r>
              <a:rPr lang="en-US" dirty="0" err="1"/>
              <a:t>tibble</a:t>
            </a:r>
            <a:r>
              <a:rPr lang="en-US" dirty="0"/>
              <a:t>()</a:t>
            </a:r>
            <a:r>
              <a:rPr lang="en-US" sz="1200" b="0" i="0" kern="1200" dirty="0">
                <a:solidFill>
                  <a:schemeClr val="tx1"/>
                </a:solidFill>
                <a:effectLst/>
                <a:latin typeface="+mn-lt"/>
                <a:ea typeface="+mn-ea"/>
                <a:cs typeface="+mn-cs"/>
              </a:rPr>
              <a:t> doesn’t modify its inputs) and by providing a better print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a:t>
            </a:r>
            <a:r>
              <a:rPr lang="en-US" sz="1200" b="1" i="0" kern="1200" dirty="0">
                <a:solidFill>
                  <a:schemeClr val="tx1"/>
                </a:solidFill>
                <a:effectLst/>
                <a:latin typeface="+mn-lt"/>
                <a:ea typeface="+mn-ea"/>
                <a:cs typeface="+mn-cs"/>
              </a:rPr>
              <a:t>even easier with </a:t>
            </a:r>
            <a:r>
              <a:rPr lang="en-US" b="1" dirty="0"/>
              <a:t>tribble()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as it can automatically work out that you need a 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List-columns are often most useful as intermediate data structure. They’re hard to work with directly, because most R functions work with atomic vectors or data frames, but the advantage of keeping related items together in a data frame is worth a little hassle.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26</a:t>
            </a:fld>
            <a:endParaRPr lang="en-US"/>
          </a:p>
        </p:txBody>
      </p:sp>
    </p:spTree>
    <p:extLst>
      <p:ext uri="{BB962C8B-B14F-4D97-AF65-F5344CB8AC3E}">
        <p14:creationId xmlns:p14="http://schemas.microsoft.com/office/powerpoint/2010/main" val="1151106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Generally there are three parts of an effective list-column pipeline:</a:t>
            </a:r>
          </a:p>
          <a:p>
            <a:pPr marL="228600" indent="-228600">
              <a:buFont typeface="+mj-lt"/>
              <a:buAutoNum type="arabicPeriod"/>
            </a:pPr>
            <a:r>
              <a:rPr lang="en-US" sz="1200" b="1" i="0" kern="1200" dirty="0">
                <a:solidFill>
                  <a:schemeClr val="tx1"/>
                </a:solidFill>
                <a:effectLst/>
                <a:latin typeface="+mn-lt"/>
                <a:ea typeface="+mn-ea"/>
                <a:cs typeface="+mn-cs"/>
              </a:rPr>
              <a:t>You c</a:t>
            </a:r>
            <a:r>
              <a:rPr lang="en-US" sz="1200" b="0" i="0" kern="1200" dirty="0">
                <a:solidFill>
                  <a:schemeClr val="tx1"/>
                </a:solidFill>
                <a:effectLst/>
                <a:latin typeface="+mn-lt"/>
                <a:ea typeface="+mn-ea"/>
                <a:cs typeface="+mn-cs"/>
              </a:rPr>
              <a:t>reate the list-column using one of nest(), </a:t>
            </a:r>
            <a:r>
              <a:rPr lang="en-US" sz="1200" b="0" i="0" kern="1200" dirty="0" err="1">
                <a:solidFill>
                  <a:schemeClr val="tx1"/>
                </a:solidFill>
                <a:effectLst/>
                <a:latin typeface="+mn-lt"/>
                <a:ea typeface="+mn-ea"/>
                <a:cs typeface="+mn-cs"/>
              </a:rPr>
              <a:t>summarise</a:t>
            </a:r>
            <a:r>
              <a:rPr lang="en-US" sz="1200" b="0" i="0" kern="1200" dirty="0">
                <a:solidFill>
                  <a:schemeClr val="tx1"/>
                </a:solidFill>
                <a:effectLst/>
                <a:latin typeface="+mn-lt"/>
                <a:ea typeface="+mn-ea"/>
                <a:cs typeface="+mn-cs"/>
              </a:rPr>
              <a:t>() + list(), or mutate() + a map function, as described in </a:t>
            </a:r>
            <a:r>
              <a:rPr lang="en-US" sz="1200" b="0" i="0" u="none" strike="noStrike" kern="1200" dirty="0">
                <a:solidFill>
                  <a:schemeClr val="tx1"/>
                </a:solidFill>
                <a:effectLst/>
                <a:latin typeface="+mn-lt"/>
                <a:ea typeface="+mn-ea"/>
                <a:cs typeface="+mn-cs"/>
              </a:rPr>
              <a:t>Creating list-columns</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1" i="0" kern="1200" dirty="0">
                <a:solidFill>
                  <a:schemeClr val="tx1"/>
                </a:solidFill>
                <a:effectLst/>
                <a:latin typeface="+mn-lt"/>
                <a:ea typeface="+mn-ea"/>
                <a:cs typeface="+mn-cs"/>
              </a:rPr>
              <a:t>You create </a:t>
            </a:r>
            <a:r>
              <a:rPr lang="en-US" sz="1200" b="0" i="0" kern="1200" dirty="0">
                <a:solidFill>
                  <a:schemeClr val="tx1"/>
                </a:solidFill>
                <a:effectLst/>
                <a:latin typeface="+mn-lt"/>
                <a:ea typeface="+mn-ea"/>
                <a:cs typeface="+mn-cs"/>
              </a:rPr>
              <a:t>other intermediate list-columns by transforming existing list columns with map(), map2() or </a:t>
            </a:r>
            <a:r>
              <a:rPr lang="en-US" sz="1200" b="0" i="0" kern="1200" dirty="0" err="1">
                <a:solidFill>
                  <a:schemeClr val="tx1"/>
                </a:solidFill>
                <a:effectLst/>
                <a:latin typeface="+mn-lt"/>
                <a:ea typeface="+mn-ea"/>
                <a:cs typeface="+mn-cs"/>
              </a:rPr>
              <a:t>pmap</a:t>
            </a:r>
            <a:r>
              <a:rPr lang="en-US" sz="1200" b="0" i="0" kern="1200" dirty="0">
                <a:solidFill>
                  <a:schemeClr val="tx1"/>
                </a:solidFill>
                <a:effectLst/>
                <a:latin typeface="+mn-lt"/>
                <a:ea typeface="+mn-ea"/>
                <a:cs typeface="+mn-cs"/>
              </a:rPr>
              <a:t>(). For example, in the case study above, we created a list-column of models by transforming a list-column of data frames.</a:t>
            </a:r>
          </a:p>
          <a:p>
            <a:pPr marL="228600" indent="-228600">
              <a:buFont typeface="+mj-lt"/>
              <a:buAutoNum type="arabicPeriod"/>
            </a:pPr>
            <a:r>
              <a:rPr lang="en-US" sz="1200" b="1" i="0" kern="1200" dirty="0">
                <a:solidFill>
                  <a:schemeClr val="tx1"/>
                </a:solidFill>
                <a:effectLst/>
                <a:latin typeface="+mn-lt"/>
                <a:ea typeface="+mn-ea"/>
                <a:cs typeface="+mn-cs"/>
              </a:rPr>
              <a:t>You simplify </a:t>
            </a:r>
            <a:r>
              <a:rPr lang="en-US" sz="1200" b="0" i="0" kern="1200" dirty="0">
                <a:solidFill>
                  <a:schemeClr val="tx1"/>
                </a:solidFill>
                <a:effectLst/>
                <a:latin typeface="+mn-lt"/>
                <a:ea typeface="+mn-ea"/>
                <a:cs typeface="+mn-cs"/>
              </a:rPr>
              <a:t>the list-column back down to a data frame or atomic vector, as described in </a:t>
            </a:r>
            <a:r>
              <a:rPr lang="en-US" sz="1200" b="0" i="0" u="none" strike="noStrike" kern="1200" dirty="0">
                <a:solidFill>
                  <a:schemeClr val="tx1"/>
                </a:solidFill>
                <a:effectLst/>
                <a:latin typeface="+mn-lt"/>
                <a:ea typeface="+mn-ea"/>
                <a:cs typeface="+mn-cs"/>
              </a:rPr>
              <a:t>Simplifying list-columns</a:t>
            </a:r>
            <a:r>
              <a:rPr lang="en-US" sz="1200" b="0" i="0" kern="1200" dirty="0">
                <a:solidFill>
                  <a:schemeClr val="tx1"/>
                </a:solidFill>
                <a:effectLst/>
                <a:latin typeface="+mn-lt"/>
                <a:ea typeface="+mn-ea"/>
                <a:cs typeface="+mn-cs"/>
              </a:rPr>
              <a:t>.</a:t>
            </a:r>
          </a:p>
          <a:p>
            <a:endParaRPr lang="en-US" dirty="0"/>
          </a:p>
          <a:p>
            <a:r>
              <a:rPr lang="en-US" b="1" dirty="0"/>
              <a:t>STOP see you next time when we talk about creating list-columns</a:t>
            </a:r>
          </a:p>
        </p:txBody>
      </p:sp>
      <p:sp>
        <p:nvSpPr>
          <p:cNvPr id="4" name="Slide Number Placeholder 3"/>
          <p:cNvSpPr>
            <a:spLocks noGrp="1"/>
          </p:cNvSpPr>
          <p:nvPr>
            <p:ph type="sldNum" sz="quarter" idx="5"/>
          </p:nvPr>
        </p:nvSpPr>
        <p:spPr/>
        <p:txBody>
          <a:bodyPr/>
          <a:lstStyle/>
          <a:p>
            <a:fld id="{E22B2263-2928-47A3-894A-F3F5E40CF897}" type="slidenum">
              <a:rPr lang="en-US" smtClean="0"/>
              <a:t>27</a:t>
            </a:fld>
            <a:endParaRPr lang="en-US"/>
          </a:p>
        </p:txBody>
      </p:sp>
    </p:spTree>
    <p:extLst>
      <p:ext uri="{BB962C8B-B14F-4D97-AF65-F5344CB8AC3E}">
        <p14:creationId xmlns:p14="http://schemas.microsoft.com/office/powerpoint/2010/main" val="1869577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Typically, you won’t create list-columns with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 Instead, you’ll create them from regular columns, using one of three methods:</a:t>
            </a:r>
          </a:p>
          <a:p>
            <a:pPr marL="228600" indent="-228600">
              <a:buFont typeface="+mj-lt"/>
              <a:buAutoNum type="arabicPeriod"/>
            </a:pPr>
            <a:r>
              <a:rPr lang="en-US" sz="1200" b="1" i="0" kern="1200" dirty="0">
                <a:solidFill>
                  <a:schemeClr val="tx1"/>
                </a:solidFill>
                <a:effectLst/>
                <a:latin typeface="+mn-lt"/>
                <a:ea typeface="+mn-ea"/>
                <a:cs typeface="+mn-cs"/>
              </a:rPr>
              <a:t>With </a:t>
            </a:r>
            <a:r>
              <a:rPr lang="en-US" sz="1200" b="1" i="0" kern="1200" dirty="0" err="1">
                <a:solidFill>
                  <a:schemeClr val="tx1"/>
                </a:solidFill>
                <a:effectLst/>
                <a:latin typeface="+mn-lt"/>
                <a:ea typeface="+mn-ea"/>
                <a:cs typeface="+mn-cs"/>
              </a:rPr>
              <a:t>tidyr</a:t>
            </a:r>
            <a:r>
              <a:rPr lang="en-US" sz="1200" b="1" i="0" kern="1200" dirty="0">
                <a:solidFill>
                  <a:schemeClr val="tx1"/>
                </a:solidFill>
                <a:effectLst/>
                <a:latin typeface="+mn-lt"/>
                <a:ea typeface="+mn-ea"/>
                <a:cs typeface="+mn-cs"/>
              </a:rPr>
              <a:t>::nest</a:t>
            </a:r>
            <a:r>
              <a:rPr lang="en-US" sz="1200" b="0" i="0" kern="1200" dirty="0">
                <a:solidFill>
                  <a:schemeClr val="tx1"/>
                </a:solidFill>
                <a:effectLst/>
                <a:latin typeface="+mn-lt"/>
                <a:ea typeface="+mn-ea"/>
                <a:cs typeface="+mn-cs"/>
              </a:rPr>
              <a:t>() to convert a grouped data frame into a nested data frame where you have list-column of data frames.</a:t>
            </a:r>
          </a:p>
          <a:p>
            <a:pPr marL="228600" indent="-228600">
              <a:buFont typeface="+mj-lt"/>
              <a:buAutoNum type="arabicPeriod"/>
            </a:pPr>
            <a:r>
              <a:rPr lang="en-US" sz="1200" b="1" i="0" kern="1200" dirty="0">
                <a:solidFill>
                  <a:schemeClr val="tx1"/>
                </a:solidFill>
                <a:effectLst/>
                <a:latin typeface="+mn-lt"/>
                <a:ea typeface="+mn-ea"/>
                <a:cs typeface="+mn-cs"/>
              </a:rPr>
              <a:t>With mutate() </a:t>
            </a:r>
            <a:r>
              <a:rPr lang="en-US" sz="1200" b="0" i="0" kern="1200" dirty="0">
                <a:solidFill>
                  <a:schemeClr val="tx1"/>
                </a:solidFill>
                <a:effectLst/>
                <a:latin typeface="+mn-lt"/>
                <a:ea typeface="+mn-ea"/>
                <a:cs typeface="+mn-cs"/>
              </a:rPr>
              <a:t>and </a:t>
            </a:r>
            <a:r>
              <a:rPr lang="en-US" sz="1200" b="0" i="0" kern="1200" dirty="0" err="1">
                <a:solidFill>
                  <a:schemeClr val="tx1"/>
                </a:solidFill>
                <a:effectLst/>
                <a:latin typeface="+mn-lt"/>
                <a:ea typeface="+mn-ea"/>
                <a:cs typeface="+mn-cs"/>
              </a:rPr>
              <a:t>vectorised</a:t>
            </a:r>
            <a:r>
              <a:rPr lang="en-US" sz="1200" b="0" i="0" kern="1200" dirty="0">
                <a:solidFill>
                  <a:schemeClr val="tx1"/>
                </a:solidFill>
                <a:effectLst/>
                <a:latin typeface="+mn-lt"/>
                <a:ea typeface="+mn-ea"/>
                <a:cs typeface="+mn-cs"/>
              </a:rPr>
              <a:t> functions that return a list.</a:t>
            </a:r>
          </a:p>
          <a:p>
            <a:pPr marL="228600" indent="-228600">
              <a:buFont typeface="+mj-lt"/>
              <a:buAutoNum type="arabicPeriod"/>
            </a:pPr>
            <a:r>
              <a:rPr lang="en-US" sz="1200" b="1" i="0" kern="1200" dirty="0">
                <a:solidFill>
                  <a:schemeClr val="tx1"/>
                </a:solidFill>
                <a:effectLst/>
                <a:latin typeface="+mn-lt"/>
                <a:ea typeface="+mn-ea"/>
                <a:cs typeface="+mn-cs"/>
              </a:rPr>
              <a:t>With </a:t>
            </a:r>
            <a:r>
              <a:rPr lang="en-US" sz="1200" b="1" i="0" kern="1200" dirty="0" err="1">
                <a:solidFill>
                  <a:schemeClr val="tx1"/>
                </a:solidFill>
                <a:effectLst/>
                <a:latin typeface="+mn-lt"/>
                <a:ea typeface="+mn-ea"/>
                <a:cs typeface="+mn-cs"/>
              </a:rPr>
              <a:t>summarise</a:t>
            </a:r>
            <a:r>
              <a:rPr lang="en-US" sz="1200" b="0" i="0" kern="1200" dirty="0">
                <a:solidFill>
                  <a:schemeClr val="tx1"/>
                </a:solidFill>
                <a:effectLst/>
                <a:latin typeface="+mn-lt"/>
                <a:ea typeface="+mn-ea"/>
                <a:cs typeface="+mn-cs"/>
              </a:rPr>
              <a:t>() and summary functions that return multiple results.</a:t>
            </a:r>
          </a:p>
          <a:p>
            <a:r>
              <a:rPr lang="en-US" sz="1200" b="0" i="0" kern="1200" dirty="0">
                <a:solidFill>
                  <a:schemeClr val="tx1"/>
                </a:solidFill>
                <a:effectLst/>
                <a:latin typeface="+mn-lt"/>
                <a:ea typeface="+mn-ea"/>
                <a:cs typeface="+mn-cs"/>
              </a:rPr>
              <a:t>Alternatively, you might create them from a named list, using </a:t>
            </a:r>
            <a:r>
              <a:rPr lang="en-US" sz="1200" b="0" i="0" kern="1200" dirty="0" err="1">
                <a:solidFill>
                  <a:schemeClr val="tx1"/>
                </a:solidFill>
                <a:effectLst/>
                <a:latin typeface="+mn-lt"/>
                <a:ea typeface="+mn-ea"/>
                <a:cs typeface="+mn-cs"/>
              </a:rPr>
              <a:t>tibble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enframe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Generally, when creating list-columns, you should make sure they’re homogeneous: each element should contain the same type of thing. There are no checks to make sure this is true, but if you use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and remember what you’ve learned about type-stable functions, you should find it happens naturally.</a:t>
            </a:r>
          </a:p>
          <a:p>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28</a:t>
            </a:fld>
            <a:endParaRPr lang="en-US"/>
          </a:p>
        </p:txBody>
      </p:sp>
    </p:spTree>
    <p:extLst>
      <p:ext uri="{BB962C8B-B14F-4D97-AF65-F5344CB8AC3E}">
        <p14:creationId xmlns:p14="http://schemas.microsoft.com/office/powerpoint/2010/main" val="3707753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nest()</a:t>
            </a:r>
            <a:r>
              <a:rPr lang="en-US" sz="1200" b="0" i="0" kern="1200" dirty="0">
                <a:solidFill>
                  <a:schemeClr val="tx1"/>
                </a:solidFill>
                <a:effectLst/>
                <a:latin typeface="+mn-lt"/>
                <a:ea typeface="+mn-ea"/>
                <a:cs typeface="+mn-cs"/>
              </a:rPr>
              <a:t> creates a nested data frame, which is a data frame with a list-column of data frames. In a nested data frame each row is a meta-observation: the other columns give variables that define the observation (like country and continent above), and the list-column of data frames gives the individual observations that make up the meta-observation.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ways to use </a:t>
            </a:r>
            <a:r>
              <a:rPr lang="en-US" dirty="0"/>
              <a:t>nest()</a:t>
            </a:r>
            <a:r>
              <a:rPr lang="en-US" sz="1200" b="0" i="0" kern="1200" dirty="0">
                <a:solidFill>
                  <a:schemeClr val="tx1"/>
                </a:solidFill>
                <a:effectLst/>
                <a:latin typeface="+mn-lt"/>
                <a:ea typeface="+mn-ea"/>
                <a:cs typeface="+mn-cs"/>
              </a:rPr>
              <a:t>. So far you’ve seen how to use it with a grouped data frame. When applied to a grouped data frame, </a:t>
            </a:r>
            <a:r>
              <a:rPr lang="en-US" dirty="0"/>
              <a:t>nest()</a:t>
            </a:r>
            <a:r>
              <a:rPr lang="en-US" sz="1200" b="0" i="0" kern="1200" dirty="0">
                <a:solidFill>
                  <a:schemeClr val="tx1"/>
                </a:solidFill>
                <a:effectLst/>
                <a:latin typeface="+mn-lt"/>
                <a:ea typeface="+mn-ea"/>
                <a:cs typeface="+mn-cs"/>
              </a:rPr>
              <a:t> keeps the grouping columns as is, and bundles everything else into the list-column:</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29</a:t>
            </a:fld>
            <a:endParaRPr lang="en-US"/>
          </a:p>
        </p:txBody>
      </p:sp>
    </p:spTree>
    <p:extLst>
      <p:ext uri="{BB962C8B-B14F-4D97-AF65-F5344CB8AC3E}">
        <p14:creationId xmlns:p14="http://schemas.microsoft.com/office/powerpoint/2010/main" val="175750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We’ll start by diving into a motivating example using data about life expectancy around the world. It’s a small dataset but it illustrates how important modelling can be for improving your </a:t>
            </a:r>
            <a:r>
              <a:rPr lang="en-US" sz="1200" b="0" i="0" kern="1200" dirty="0" err="1">
                <a:solidFill>
                  <a:schemeClr val="tx1"/>
                </a:solidFill>
                <a:effectLst/>
                <a:latin typeface="+mn-lt"/>
                <a:ea typeface="+mn-ea"/>
                <a:cs typeface="+mn-cs"/>
              </a:rPr>
              <a:t>visualisations</a:t>
            </a:r>
            <a:r>
              <a:rPr lang="en-US" sz="1200" b="0" i="0" kern="1200" dirty="0">
                <a:solidFill>
                  <a:schemeClr val="tx1"/>
                </a:solidFill>
                <a:effectLst/>
                <a:latin typeface="+mn-lt"/>
                <a:ea typeface="+mn-ea"/>
                <a:cs typeface="+mn-cs"/>
              </a:rPr>
              <a:t>. We’ll use a large number of simple models to partition out some of the strongest signals so we can see the subtler signals that remain. We’ll also see how model summaries can help us pick out outliers and unusual trends.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sections will dive into more detail about the individual techniques:</a:t>
            </a:r>
          </a:p>
          <a:p>
            <a:pPr marL="228600" indent="-228600">
              <a:buFont typeface="+mj-lt"/>
              <a:buAutoNum type="arabicPeriod"/>
            </a:pPr>
            <a:r>
              <a:rPr lang="en-US" sz="1200" b="0" i="0" kern="1200" dirty="0">
                <a:solidFill>
                  <a:schemeClr val="tx1"/>
                </a:solidFill>
                <a:effectLst/>
                <a:latin typeface="+mn-lt"/>
                <a:ea typeface="+mn-ea"/>
                <a:cs typeface="+mn-cs"/>
              </a:rPr>
              <a:t>In </a:t>
            </a:r>
            <a:r>
              <a:rPr lang="en-US" sz="1200" b="1" i="0" u="none" strike="noStrike" kern="1200" dirty="0">
                <a:solidFill>
                  <a:schemeClr val="tx1"/>
                </a:solidFill>
                <a:effectLst/>
                <a:latin typeface="+mn-lt"/>
                <a:ea typeface="+mn-ea"/>
                <a:cs typeface="+mn-cs"/>
              </a:rPr>
              <a:t>list-colu</a:t>
            </a:r>
            <a:r>
              <a:rPr lang="en-US" sz="1200" b="0" i="0" u="none" strike="noStrike" kern="1200" dirty="0">
                <a:solidFill>
                  <a:schemeClr val="tx1"/>
                </a:solidFill>
                <a:effectLst/>
                <a:latin typeface="+mn-lt"/>
                <a:ea typeface="+mn-ea"/>
                <a:cs typeface="+mn-cs"/>
              </a:rPr>
              <a:t>mns</a:t>
            </a:r>
            <a:r>
              <a:rPr lang="en-US" sz="1200" b="0" i="0" kern="1200" dirty="0">
                <a:solidFill>
                  <a:schemeClr val="tx1"/>
                </a:solidFill>
                <a:effectLst/>
                <a:latin typeface="+mn-lt"/>
                <a:ea typeface="+mn-ea"/>
                <a:cs typeface="+mn-cs"/>
              </a:rPr>
              <a:t>, you’ll learn more about the list-column data structure, and why it’s valid to put lists in data frames.</a:t>
            </a:r>
          </a:p>
          <a:p>
            <a:pPr marL="228600" indent="-228600">
              <a:buFont typeface="+mj-lt"/>
              <a:buAutoNum type="arabicPeriod"/>
            </a:pPr>
            <a:r>
              <a:rPr lang="en-US" sz="1200" b="0" i="0" kern="1200" dirty="0">
                <a:solidFill>
                  <a:schemeClr val="tx1"/>
                </a:solidFill>
                <a:effectLst/>
                <a:latin typeface="+mn-lt"/>
                <a:ea typeface="+mn-ea"/>
                <a:cs typeface="+mn-cs"/>
              </a:rPr>
              <a:t>In </a:t>
            </a:r>
            <a:r>
              <a:rPr lang="en-US" sz="1200" b="1" i="0" u="none" strike="noStrike" kern="1200" dirty="0">
                <a:solidFill>
                  <a:schemeClr val="tx1"/>
                </a:solidFill>
                <a:effectLst/>
                <a:latin typeface="+mn-lt"/>
                <a:ea typeface="+mn-ea"/>
                <a:cs typeface="+mn-cs"/>
              </a:rPr>
              <a:t>creating list-columns</a:t>
            </a:r>
            <a:r>
              <a:rPr lang="en-US" sz="1200" b="0" i="0" kern="1200" dirty="0">
                <a:solidFill>
                  <a:schemeClr val="tx1"/>
                </a:solidFill>
                <a:effectLst/>
                <a:latin typeface="+mn-lt"/>
                <a:ea typeface="+mn-ea"/>
                <a:cs typeface="+mn-cs"/>
              </a:rPr>
              <a:t>, you’ll learn the three main ways in which you’ll create list-columns.</a:t>
            </a:r>
          </a:p>
          <a:p>
            <a:pPr marL="228600" indent="-228600">
              <a:buFont typeface="+mj-lt"/>
              <a:buAutoNum type="arabicPeriod"/>
            </a:pPr>
            <a:r>
              <a:rPr lang="en-US" sz="1200" b="0" i="0" kern="1200" dirty="0">
                <a:solidFill>
                  <a:schemeClr val="tx1"/>
                </a:solidFill>
                <a:effectLst/>
                <a:latin typeface="+mn-lt"/>
                <a:ea typeface="+mn-ea"/>
                <a:cs typeface="+mn-cs"/>
              </a:rPr>
              <a:t>In </a:t>
            </a:r>
            <a:r>
              <a:rPr lang="en-US" sz="1200" b="1" i="0" u="none" strike="noStrike" kern="1200" dirty="0">
                <a:solidFill>
                  <a:schemeClr val="tx1"/>
                </a:solidFill>
                <a:effectLst/>
                <a:latin typeface="+mn-lt"/>
                <a:ea typeface="+mn-ea"/>
                <a:cs typeface="+mn-cs"/>
              </a:rPr>
              <a:t>simplifying list-columns</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you’ll learn how to convert list-columns back to regular atomic vectors (or sets of atomic vectors) so you can work with them more easily.</a:t>
            </a:r>
          </a:p>
          <a:p>
            <a:pPr marL="228600" indent="-228600">
              <a:buFont typeface="+mj-lt"/>
              <a:buAutoNum type="arabicPeriod"/>
            </a:pPr>
            <a:r>
              <a:rPr lang="en-US" sz="1200" b="0" i="0" kern="1200" dirty="0">
                <a:solidFill>
                  <a:schemeClr val="tx1"/>
                </a:solidFill>
                <a:effectLst/>
                <a:latin typeface="+mn-lt"/>
                <a:ea typeface="+mn-ea"/>
                <a:cs typeface="+mn-cs"/>
              </a:rPr>
              <a:t>In </a:t>
            </a:r>
            <a:r>
              <a:rPr lang="en-US" sz="1200" b="1" i="0" u="none" strike="noStrike" kern="1200" dirty="0">
                <a:solidFill>
                  <a:schemeClr val="tx1"/>
                </a:solidFill>
                <a:effectLst/>
                <a:latin typeface="+mn-lt"/>
                <a:ea typeface="+mn-ea"/>
                <a:cs typeface="+mn-cs"/>
              </a:rPr>
              <a:t>making tidy data with </a:t>
            </a:r>
            <a:r>
              <a:rPr lang="en-US" sz="1200" b="0" i="0" u="none" strike="noStrike" kern="1200" dirty="0">
                <a:solidFill>
                  <a:schemeClr val="tx1"/>
                </a:solidFill>
                <a:effectLst/>
                <a:latin typeface="+mn-lt"/>
                <a:ea typeface="+mn-ea"/>
                <a:cs typeface="+mn-cs"/>
              </a:rPr>
              <a:t>broom</a:t>
            </a:r>
            <a:r>
              <a:rPr lang="en-US" sz="1200" b="0" i="0" kern="1200" dirty="0">
                <a:solidFill>
                  <a:schemeClr val="tx1"/>
                </a:solidFill>
                <a:effectLst/>
                <a:latin typeface="+mn-lt"/>
                <a:ea typeface="+mn-ea"/>
                <a:cs typeface="+mn-cs"/>
              </a:rPr>
              <a:t>, you’ll learn about the full set of tools provided by broom, and see how they can be applied to other types of data structure.</a:t>
            </a:r>
          </a:p>
          <a:p>
            <a:r>
              <a:rPr lang="en-US" sz="1200" b="0" i="0" kern="1200" dirty="0">
                <a:solidFill>
                  <a:schemeClr val="tx1"/>
                </a:solidFill>
                <a:effectLst/>
                <a:latin typeface="+mn-lt"/>
                <a:ea typeface="+mn-ea"/>
                <a:cs typeface="+mn-cs"/>
              </a:rPr>
              <a:t>This lecture is somewhat aspirational: if this course is your first introduction to R, this chapter is likely to be a struggle. It requires you have to deeply internalized ideas about modelling, data structures, and iteration</a:t>
            </a:r>
            <a:r>
              <a:rPr lang="en-US" sz="1200" b="1" i="0" kern="1200" dirty="0">
                <a:solidFill>
                  <a:schemeClr val="tx1"/>
                </a:solidFill>
                <a:effectLst/>
                <a:latin typeface="+mn-lt"/>
                <a:ea typeface="+mn-ea"/>
                <a:cs typeface="+mn-cs"/>
              </a:rPr>
              <a:t>. So don’t </a:t>
            </a:r>
            <a:r>
              <a:rPr lang="en-US" sz="1200" b="0" i="0" kern="1200" dirty="0">
                <a:solidFill>
                  <a:schemeClr val="tx1"/>
                </a:solidFill>
                <a:effectLst/>
                <a:latin typeface="+mn-lt"/>
                <a:ea typeface="+mn-ea"/>
                <a:cs typeface="+mn-cs"/>
              </a:rPr>
              <a:t>worry if you don’t get it — just put this chapter aside for a few months, and come back when you want to stretch your brain.</a:t>
            </a:r>
          </a:p>
          <a:p>
            <a:endParaRPr lang="en-US" dirty="0"/>
          </a:p>
          <a:p>
            <a:endParaRPr lang="en-US" dirty="0"/>
          </a:p>
          <a:p>
            <a:r>
              <a:rPr lang="en-US" b="1" dirty="0"/>
              <a:t>STOP Let’s talk about </a:t>
            </a:r>
            <a:r>
              <a:rPr lang="en-US" b="1" dirty="0" err="1"/>
              <a:t>gapminder</a:t>
            </a:r>
            <a:r>
              <a:rPr lang="en-US" b="1" dirty="0"/>
              <a:t> next</a:t>
            </a:r>
          </a:p>
        </p:txBody>
      </p:sp>
      <p:sp>
        <p:nvSpPr>
          <p:cNvPr id="4" name="Slide Number Placeholder 3"/>
          <p:cNvSpPr>
            <a:spLocks noGrp="1"/>
          </p:cNvSpPr>
          <p:nvPr>
            <p:ph type="sldNum" sz="quarter" idx="5"/>
          </p:nvPr>
        </p:nvSpPr>
        <p:spPr/>
        <p:txBody>
          <a:bodyPr/>
          <a:lstStyle/>
          <a:p>
            <a:fld id="{E22B2263-2928-47A3-894A-F3F5E40CF897}" type="slidenum">
              <a:rPr lang="en-US" smtClean="0"/>
              <a:t>3</a:t>
            </a:fld>
            <a:endParaRPr lang="en-US"/>
          </a:p>
        </p:txBody>
      </p:sp>
    </p:spTree>
    <p:extLst>
      <p:ext uri="{BB962C8B-B14F-4D97-AF65-F5344CB8AC3E}">
        <p14:creationId xmlns:p14="http://schemas.microsoft.com/office/powerpoint/2010/main" val="506297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also use it on an ungrouped data frame, specifying which columns you want to nest:</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30</a:t>
            </a:fld>
            <a:endParaRPr lang="en-US"/>
          </a:p>
        </p:txBody>
      </p:sp>
    </p:spTree>
    <p:extLst>
      <p:ext uri="{BB962C8B-B14F-4D97-AF65-F5344CB8AC3E}">
        <p14:creationId xmlns:p14="http://schemas.microsoft.com/office/powerpoint/2010/main" val="17631026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useful functions take an atomic vector and return a list. For example, in </a:t>
            </a:r>
            <a:r>
              <a:rPr lang="en-US" sz="1200" b="0" i="0" u="none" strike="noStrike" kern="1200" dirty="0">
                <a:solidFill>
                  <a:schemeClr val="tx1"/>
                </a:solidFill>
                <a:effectLst/>
                <a:latin typeface="+mn-lt"/>
                <a:ea typeface="+mn-ea"/>
                <a:cs typeface="+mn-cs"/>
              </a:rPr>
              <a:t>strings </a:t>
            </a:r>
            <a:r>
              <a:rPr lang="en-US" sz="1200" b="0" i="0" kern="1200" dirty="0">
                <a:solidFill>
                  <a:schemeClr val="tx1"/>
                </a:solidFill>
                <a:effectLst/>
                <a:latin typeface="+mn-lt"/>
                <a:ea typeface="+mn-ea"/>
                <a:cs typeface="+mn-cs"/>
              </a:rPr>
              <a:t>you learned about </a:t>
            </a:r>
            <a:r>
              <a:rPr lang="en-US" dirty="0" err="1"/>
              <a:t>stringr</a:t>
            </a:r>
            <a:r>
              <a:rPr lang="en-US" dirty="0"/>
              <a:t>::</a:t>
            </a:r>
            <a:r>
              <a:rPr lang="en-US" dirty="0" err="1"/>
              <a:t>str_split</a:t>
            </a:r>
            <a:r>
              <a:rPr lang="en-US" dirty="0"/>
              <a:t>()</a:t>
            </a:r>
            <a:r>
              <a:rPr lang="en-US" sz="1200" b="0" i="0" kern="1200" dirty="0">
                <a:solidFill>
                  <a:schemeClr val="tx1"/>
                </a:solidFill>
                <a:effectLst/>
                <a:latin typeface="+mn-lt"/>
                <a:ea typeface="+mn-ea"/>
                <a:cs typeface="+mn-cs"/>
              </a:rPr>
              <a:t> which takes a character vector and returns a list of character vectors. If you use that inside mutate, you’ll get a list-column:</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31</a:t>
            </a:fld>
            <a:endParaRPr lang="en-US"/>
          </a:p>
        </p:txBody>
      </p:sp>
    </p:spTree>
    <p:extLst>
      <p:ext uri="{BB962C8B-B14F-4D97-AF65-F5344CB8AC3E}">
        <p14:creationId xmlns:p14="http://schemas.microsoft.com/office/powerpoint/2010/main" val="2034894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unnest</a:t>
            </a:r>
            <a:r>
              <a:rPr lang="en-US" dirty="0"/>
              <a:t>()</a:t>
            </a:r>
            <a:r>
              <a:rPr lang="en-US" sz="1200" b="0" i="0" kern="1200" dirty="0">
                <a:solidFill>
                  <a:schemeClr val="tx1"/>
                </a:solidFill>
                <a:effectLst/>
                <a:latin typeface="+mn-lt"/>
                <a:ea typeface="+mn-ea"/>
                <a:cs typeface="+mn-cs"/>
              </a:rPr>
              <a:t> knows how to handle these lists of vectors: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find yourself using this pattern a lot, make sure to check out </a:t>
            </a:r>
            <a:r>
              <a:rPr lang="en-US" dirty="0" err="1"/>
              <a:t>tidyr</a:t>
            </a:r>
            <a:r>
              <a:rPr lang="en-US" dirty="0"/>
              <a:t>::</a:t>
            </a:r>
            <a:r>
              <a:rPr lang="en-US" dirty="0" err="1"/>
              <a:t>separate_rows</a:t>
            </a:r>
            <a:r>
              <a:rPr lang="en-US" dirty="0"/>
              <a:t>()</a:t>
            </a:r>
            <a:r>
              <a:rPr lang="en-US" sz="1200" b="0" i="0" kern="1200" dirty="0">
                <a:solidFill>
                  <a:schemeClr val="tx1"/>
                </a:solidFill>
                <a:effectLst/>
                <a:latin typeface="+mn-lt"/>
                <a:ea typeface="+mn-ea"/>
                <a:cs typeface="+mn-cs"/>
              </a:rPr>
              <a:t> which is a wrapper around this common pattern).</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32</a:t>
            </a:fld>
            <a:endParaRPr lang="en-US"/>
          </a:p>
        </p:txBody>
      </p:sp>
    </p:spTree>
    <p:extLst>
      <p:ext uri="{BB962C8B-B14F-4D97-AF65-F5344CB8AC3E}">
        <p14:creationId xmlns:p14="http://schemas.microsoft.com/office/powerpoint/2010/main" val="1060658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example of this pattern is using the </a:t>
            </a:r>
            <a:r>
              <a:rPr lang="en-US" dirty="0"/>
              <a:t>map()</a:t>
            </a:r>
            <a:r>
              <a:rPr lang="en-US" sz="1200" b="0" i="0" kern="1200" dirty="0">
                <a:solidFill>
                  <a:schemeClr val="tx1"/>
                </a:solidFill>
                <a:effectLst/>
                <a:latin typeface="+mn-lt"/>
                <a:ea typeface="+mn-ea"/>
                <a:cs typeface="+mn-cs"/>
              </a:rPr>
              <a:t>, </a:t>
            </a:r>
            <a:r>
              <a:rPr lang="en-US" dirty="0"/>
              <a:t>map2()</a:t>
            </a:r>
            <a:r>
              <a:rPr lang="en-US" sz="1200" b="0" i="0" kern="1200" dirty="0">
                <a:solidFill>
                  <a:schemeClr val="tx1"/>
                </a:solidFill>
                <a:effectLst/>
                <a:latin typeface="+mn-lt"/>
                <a:ea typeface="+mn-ea"/>
                <a:cs typeface="+mn-cs"/>
              </a:rPr>
              <a:t>, </a:t>
            </a:r>
            <a:r>
              <a:rPr lang="en-US" dirty="0" err="1"/>
              <a:t>pmap</a:t>
            </a:r>
            <a:r>
              <a:rPr lang="en-US" dirty="0"/>
              <a:t>()</a:t>
            </a:r>
            <a:r>
              <a:rPr lang="en-US" sz="1200" b="0" i="0" kern="1200" dirty="0">
                <a:solidFill>
                  <a:schemeClr val="tx1"/>
                </a:solidFill>
                <a:effectLst/>
                <a:latin typeface="+mn-lt"/>
                <a:ea typeface="+mn-ea"/>
                <a:cs typeface="+mn-cs"/>
              </a:rPr>
              <a:t> from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For example, we could take the final example from </a:t>
            </a:r>
            <a:r>
              <a:rPr lang="en-US" sz="1200" b="0" i="0" u="none" strike="noStrike" kern="1200" dirty="0">
                <a:solidFill>
                  <a:schemeClr val="tx1"/>
                </a:solidFill>
                <a:effectLst/>
                <a:latin typeface="+mn-lt"/>
                <a:ea typeface="+mn-ea"/>
                <a:cs typeface="+mn-cs"/>
              </a:rPr>
              <a:t>Invoking different functions </a:t>
            </a:r>
            <a:r>
              <a:rPr lang="en-US" sz="1200" b="0" i="0" kern="1200" dirty="0">
                <a:solidFill>
                  <a:schemeClr val="tx1"/>
                </a:solidFill>
                <a:effectLst/>
                <a:latin typeface="+mn-lt"/>
                <a:ea typeface="+mn-ea"/>
                <a:cs typeface="+mn-cs"/>
              </a:rPr>
              <a:t>and rewrite it to use </a:t>
            </a:r>
            <a:r>
              <a:rPr lang="en-US" dirty="0"/>
              <a:t>mutate()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technically </a:t>
            </a:r>
            <a:r>
              <a:rPr lang="en-US" dirty="0"/>
              <a:t>sim</a:t>
            </a:r>
            <a:r>
              <a:rPr lang="en-US" sz="1200" b="0" i="0" kern="1200" dirty="0">
                <a:solidFill>
                  <a:schemeClr val="tx1"/>
                </a:solidFill>
                <a:effectLst/>
                <a:latin typeface="+mn-lt"/>
                <a:ea typeface="+mn-ea"/>
                <a:cs typeface="+mn-cs"/>
              </a:rPr>
              <a:t> isn’t homogeneous because it contains both double and integer vectors. However, this is unlikely to cause many problems since integers and doubles are both numeric vectors.</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33</a:t>
            </a:fld>
            <a:endParaRPr lang="en-US"/>
          </a:p>
        </p:txBody>
      </p:sp>
    </p:spTree>
    <p:extLst>
      <p:ext uri="{BB962C8B-B14F-4D97-AF65-F5344CB8AC3E}">
        <p14:creationId xmlns:p14="http://schemas.microsoft.com/office/powerpoint/2010/main" val="2814897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restriction of </a:t>
            </a:r>
            <a:r>
              <a:rPr lang="en-US" dirty="0" err="1"/>
              <a:t>summarise</a:t>
            </a:r>
            <a:r>
              <a:rPr lang="en-US" dirty="0"/>
              <a:t>()</a:t>
            </a:r>
            <a:r>
              <a:rPr lang="en-US" sz="1200" b="0" i="0" kern="1200" dirty="0">
                <a:solidFill>
                  <a:schemeClr val="tx1"/>
                </a:solidFill>
                <a:effectLst/>
                <a:latin typeface="+mn-lt"/>
                <a:ea typeface="+mn-ea"/>
                <a:cs typeface="+mn-cs"/>
              </a:rPr>
              <a:t> is that it only works with summary functions that return a single value. That means that you can’t use it with functions like </a:t>
            </a:r>
            <a:r>
              <a:rPr lang="en-US" dirty="0"/>
              <a:t>quantile()</a:t>
            </a:r>
            <a:r>
              <a:rPr lang="en-US" sz="1200" b="0" i="0" kern="1200" dirty="0">
                <a:solidFill>
                  <a:schemeClr val="tx1"/>
                </a:solidFill>
                <a:effectLst/>
                <a:latin typeface="+mn-lt"/>
                <a:ea typeface="+mn-ea"/>
                <a:cs typeface="+mn-cs"/>
              </a:rPr>
              <a:t> that return a vector of arbitrary length: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a:t>
            </a:r>
            <a:r>
              <a:rPr lang="en-US" sz="1200" b="1" i="0" kern="1200" dirty="0">
                <a:solidFill>
                  <a:schemeClr val="tx1"/>
                </a:solidFill>
                <a:effectLst/>
                <a:latin typeface="+mn-lt"/>
                <a:ea typeface="+mn-ea"/>
                <a:cs typeface="+mn-cs"/>
              </a:rPr>
              <a:t>can however</a:t>
            </a:r>
            <a:r>
              <a:rPr lang="en-US" sz="1200" b="0" i="0" kern="1200" dirty="0">
                <a:solidFill>
                  <a:schemeClr val="tx1"/>
                </a:solidFill>
                <a:effectLst/>
                <a:latin typeface="+mn-lt"/>
                <a:ea typeface="+mn-ea"/>
                <a:cs typeface="+mn-cs"/>
              </a:rPr>
              <a:t>, wrap the result in a list! This obeys the contract of </a:t>
            </a:r>
            <a:r>
              <a:rPr lang="en-US" dirty="0" err="1"/>
              <a:t>summarise</a:t>
            </a:r>
            <a:r>
              <a:rPr lang="en-US" dirty="0"/>
              <a:t>()</a:t>
            </a:r>
            <a:r>
              <a:rPr lang="en-US" sz="1200" b="0" i="0" kern="1200" dirty="0">
                <a:solidFill>
                  <a:schemeClr val="tx1"/>
                </a:solidFill>
                <a:effectLst/>
                <a:latin typeface="+mn-lt"/>
                <a:ea typeface="+mn-ea"/>
                <a:cs typeface="+mn-cs"/>
              </a:rPr>
              <a:t>, because each summary is now a list (a vector) of length 1.</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34</a:t>
            </a:fld>
            <a:endParaRPr lang="en-US"/>
          </a:p>
        </p:txBody>
      </p:sp>
    </p:spTree>
    <p:extLst>
      <p:ext uri="{BB962C8B-B14F-4D97-AF65-F5344CB8AC3E}">
        <p14:creationId xmlns:p14="http://schemas.microsoft.com/office/powerpoint/2010/main" val="736483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make useful results with </a:t>
            </a:r>
            <a:r>
              <a:rPr lang="en-US" sz="1200" b="0" i="0" kern="1200" dirty="0" err="1">
                <a:solidFill>
                  <a:schemeClr val="tx1"/>
                </a:solidFill>
                <a:effectLst/>
                <a:latin typeface="+mn-lt"/>
                <a:ea typeface="+mn-ea"/>
                <a:cs typeface="+mn-cs"/>
              </a:rPr>
              <a:t>unnest</a:t>
            </a:r>
            <a:r>
              <a:rPr lang="en-US" sz="1200" b="0" i="0" kern="1200" dirty="0">
                <a:solidFill>
                  <a:schemeClr val="tx1"/>
                </a:solidFill>
                <a:effectLst/>
                <a:latin typeface="+mn-lt"/>
                <a:ea typeface="+mn-ea"/>
                <a:cs typeface="+mn-cs"/>
              </a:rPr>
              <a:t>, you’ll also need to capture the probabilities:</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35</a:t>
            </a:fld>
            <a:endParaRPr lang="en-US"/>
          </a:p>
        </p:txBody>
      </p:sp>
    </p:spTree>
    <p:extLst>
      <p:ext uri="{BB962C8B-B14F-4D97-AF65-F5344CB8AC3E}">
        <p14:creationId xmlns:p14="http://schemas.microsoft.com/office/powerpoint/2010/main" val="3416764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frames with list-columns provide a solution to a common problem: what do you do if you want to iterate over both the contents of a list and its elements? Instead of trying to jam everything into one object, it’s often easier to make a data frame: one column can contain the elements, and one column can contain the list. An easy way to create such a data frame from a list is </a:t>
            </a:r>
            <a:r>
              <a:rPr lang="en-US" dirty="0" err="1"/>
              <a:t>tibble</a:t>
            </a:r>
            <a:r>
              <a:rPr lang="en-US" dirty="0"/>
              <a:t>::</a:t>
            </a:r>
            <a:r>
              <a:rPr lang="en-US" dirty="0" err="1"/>
              <a:t>enframe</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advantage of this structure is that it </a:t>
            </a:r>
            <a:r>
              <a:rPr lang="en-US" sz="1200" b="0" i="0" kern="1200" dirty="0" err="1">
                <a:solidFill>
                  <a:schemeClr val="tx1"/>
                </a:solidFill>
                <a:effectLst/>
                <a:latin typeface="+mn-lt"/>
                <a:ea typeface="+mn-ea"/>
                <a:cs typeface="+mn-cs"/>
              </a:rPr>
              <a:t>generalises</a:t>
            </a:r>
            <a:r>
              <a:rPr lang="en-US" sz="1200" b="0" i="0" kern="1200" dirty="0">
                <a:solidFill>
                  <a:schemeClr val="tx1"/>
                </a:solidFill>
                <a:effectLst/>
                <a:latin typeface="+mn-lt"/>
                <a:ea typeface="+mn-ea"/>
                <a:cs typeface="+mn-cs"/>
              </a:rPr>
              <a:t> in a straightforward way - names are useful if you have character vector of metadata, but don’t help if you have other types of data, or multiple vectors.</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36</a:t>
            </a:fld>
            <a:endParaRPr lang="en-US"/>
          </a:p>
        </p:txBody>
      </p:sp>
    </p:spTree>
    <p:extLst>
      <p:ext uri="{BB962C8B-B14F-4D97-AF65-F5344CB8AC3E}">
        <p14:creationId xmlns:p14="http://schemas.microsoft.com/office/powerpoint/2010/main" val="284413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if you want to iterate over names and values in parallel, you can use </a:t>
            </a:r>
            <a:r>
              <a:rPr lang="en-US" dirty="0"/>
              <a:t>map2()</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37</a:t>
            </a:fld>
            <a:endParaRPr lang="en-US"/>
          </a:p>
        </p:txBody>
      </p:sp>
    </p:spTree>
    <p:extLst>
      <p:ext uri="{BB962C8B-B14F-4D97-AF65-F5344CB8AC3E}">
        <p14:creationId xmlns:p14="http://schemas.microsoft.com/office/powerpoint/2010/main" val="1712233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https://rpubs.com/uky994/586253</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List all the functions that you can think of that take a atomic vector and return a list.</a:t>
            </a:r>
          </a:p>
          <a:p>
            <a:pPr marL="228600" indent="-228600">
              <a:buFont typeface="+mj-lt"/>
              <a:buAutoNum type="arabicPeriod"/>
            </a:pPr>
            <a:r>
              <a:rPr lang="en-US" sz="1200" b="0" i="0" kern="1200" dirty="0">
                <a:solidFill>
                  <a:schemeClr val="tx1"/>
                </a:solidFill>
                <a:effectLst/>
                <a:latin typeface="+mn-lt"/>
                <a:ea typeface="+mn-ea"/>
                <a:cs typeface="+mn-cs"/>
              </a:rPr>
              <a:t>Brainstorm useful summary functions that, like quantile(), return multiple values.</a:t>
            </a:r>
          </a:p>
          <a:p>
            <a:pPr marL="228600" indent="-228600">
              <a:buFont typeface="+mj-lt"/>
              <a:buAutoNum type="arabicPeriod"/>
            </a:pPr>
            <a:r>
              <a:rPr lang="en-US" sz="1200" b="0" i="0" kern="1200" dirty="0">
                <a:solidFill>
                  <a:schemeClr val="tx1"/>
                </a:solidFill>
                <a:effectLst/>
                <a:latin typeface="+mn-lt"/>
                <a:ea typeface="+mn-ea"/>
                <a:cs typeface="+mn-cs"/>
              </a:rPr>
              <a:t>What’s missing in the following data frame? How does quantile() return that missing piece? Why isn’t that helpful here?</a:t>
            </a:r>
          </a:p>
          <a:p>
            <a:pPr marL="685800" lvl="1" indent="-228600">
              <a:buFont typeface="+mj-lt"/>
              <a:buAutoNum type="arabicPeriod"/>
            </a:pPr>
            <a:r>
              <a:rPr lang="en-US" sz="1200" b="0" i="0" u="none" strike="noStrike" kern="1200" dirty="0" err="1">
                <a:solidFill>
                  <a:schemeClr val="tx1"/>
                </a:solidFill>
                <a:effectLst/>
                <a:latin typeface="+mn-lt"/>
                <a:ea typeface="+mn-ea"/>
                <a:cs typeface="+mn-cs"/>
              </a:rPr>
              <a:t>mtcars</a:t>
            </a:r>
            <a:r>
              <a:rPr lang="en-US" sz="1200" b="0" i="0" u="none" strike="noStrike" kern="1200" dirty="0">
                <a:solidFill>
                  <a:schemeClr val="tx1"/>
                </a:solidFill>
                <a:effectLst/>
                <a:latin typeface="+mn-lt"/>
                <a:ea typeface="+mn-ea"/>
                <a:cs typeface="+mn-cs"/>
              </a:rPr>
              <a:t> %&gt;% </a:t>
            </a:r>
            <a:r>
              <a:rPr lang="en-US" sz="1200" b="1" i="0" u="none" strike="noStrike" kern="1200" dirty="0" err="1">
                <a:solidFill>
                  <a:schemeClr val="tx1"/>
                </a:solidFill>
                <a:effectLst/>
                <a:latin typeface="+mn-lt"/>
                <a:ea typeface="+mn-ea"/>
                <a:cs typeface="+mn-cs"/>
              </a:rPr>
              <a:t>group_by</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cyl</a:t>
            </a:r>
            <a:r>
              <a:rPr lang="en-US" sz="1200" b="0" i="0" u="none" strike="noStrike" kern="1200" dirty="0">
                <a:solidFill>
                  <a:schemeClr val="tx1"/>
                </a:solidFill>
                <a:effectLst/>
                <a:latin typeface="+mn-lt"/>
                <a:ea typeface="+mn-ea"/>
                <a:cs typeface="+mn-cs"/>
              </a:rPr>
              <a:t>) %&gt;% </a:t>
            </a:r>
            <a:r>
              <a:rPr lang="en-US" sz="1200" b="1" i="0" u="none" strike="noStrike" kern="1200" dirty="0" err="1">
                <a:solidFill>
                  <a:schemeClr val="tx1"/>
                </a:solidFill>
                <a:effectLst/>
                <a:latin typeface="+mn-lt"/>
                <a:ea typeface="+mn-ea"/>
                <a:cs typeface="+mn-cs"/>
              </a:rPr>
              <a:t>summarise</a:t>
            </a:r>
            <a:r>
              <a:rPr lang="en-US" sz="1200" b="0" i="0" u="none" strike="noStrike" kern="1200" dirty="0">
                <a:solidFill>
                  <a:schemeClr val="tx1"/>
                </a:solidFill>
                <a:effectLst/>
                <a:latin typeface="+mn-lt"/>
                <a:ea typeface="+mn-ea"/>
                <a:cs typeface="+mn-cs"/>
              </a:rPr>
              <a:t>(q = </a:t>
            </a:r>
            <a:r>
              <a:rPr lang="en-US" sz="1200" b="1" i="0" u="none" strike="noStrike" kern="1200" dirty="0">
                <a:solidFill>
                  <a:schemeClr val="tx1"/>
                </a:solidFill>
                <a:effectLst/>
                <a:latin typeface="+mn-lt"/>
                <a:ea typeface="+mn-ea"/>
                <a:cs typeface="+mn-cs"/>
              </a:rPr>
              <a:t>list</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quantile</a:t>
            </a:r>
            <a:r>
              <a:rPr lang="en-US" sz="1200" b="0" i="0" u="none" strike="noStrike" kern="1200" dirty="0">
                <a:solidFill>
                  <a:schemeClr val="tx1"/>
                </a:solidFill>
                <a:effectLst/>
                <a:latin typeface="+mn-lt"/>
                <a:ea typeface="+mn-ea"/>
                <a:cs typeface="+mn-cs"/>
              </a:rPr>
              <a:t>(mpg))) %&gt;% </a:t>
            </a:r>
            <a:r>
              <a:rPr lang="en-US" sz="1200" b="1" i="0" u="none" strike="noStrike" kern="1200" dirty="0" err="1">
                <a:solidFill>
                  <a:schemeClr val="tx1"/>
                </a:solidFill>
                <a:effectLst/>
                <a:latin typeface="+mn-lt"/>
                <a:ea typeface="+mn-ea"/>
                <a:cs typeface="+mn-cs"/>
              </a:rPr>
              <a:t>unnest</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Warning: `cols` is now required.</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Please use `cols = c(q)`</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 A </a:t>
            </a:r>
            <a:r>
              <a:rPr lang="en-US" sz="1200" b="0" i="1" u="none" strike="noStrike" kern="1200" dirty="0" err="1">
                <a:solidFill>
                  <a:schemeClr val="tx1"/>
                </a:solidFill>
                <a:effectLst/>
                <a:latin typeface="+mn-lt"/>
                <a:ea typeface="+mn-ea"/>
                <a:cs typeface="+mn-cs"/>
              </a:rPr>
              <a:t>tibble</a:t>
            </a:r>
            <a:r>
              <a:rPr lang="en-US" sz="1200" b="0" i="1" u="none" strike="noStrike" kern="1200" dirty="0">
                <a:solidFill>
                  <a:schemeClr val="tx1"/>
                </a:solidFill>
                <a:effectLst/>
                <a:latin typeface="+mn-lt"/>
                <a:ea typeface="+mn-ea"/>
                <a:cs typeface="+mn-cs"/>
              </a:rPr>
              <a:t>: 15 x 2</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a:t>
            </a:r>
            <a:r>
              <a:rPr lang="en-US" sz="1200" b="0" i="1" u="none" strike="noStrike" kern="1200" dirty="0" err="1">
                <a:solidFill>
                  <a:schemeClr val="tx1"/>
                </a:solidFill>
                <a:effectLst/>
                <a:latin typeface="+mn-lt"/>
                <a:ea typeface="+mn-ea"/>
                <a:cs typeface="+mn-cs"/>
              </a:rPr>
              <a:t>cyl</a:t>
            </a:r>
            <a:r>
              <a:rPr lang="en-US" sz="1200" b="0" i="1" u="none" strike="noStrike" kern="1200" dirty="0">
                <a:solidFill>
                  <a:schemeClr val="tx1"/>
                </a:solidFill>
                <a:effectLst/>
                <a:latin typeface="+mn-lt"/>
                <a:ea typeface="+mn-ea"/>
                <a:cs typeface="+mn-cs"/>
              </a:rPr>
              <a:t> q</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&lt;</a:t>
            </a:r>
            <a:r>
              <a:rPr lang="en-US" sz="1200" b="0" i="1" u="none" strike="noStrike" kern="1200" dirty="0" err="1">
                <a:solidFill>
                  <a:schemeClr val="tx1"/>
                </a:solidFill>
                <a:effectLst/>
                <a:latin typeface="+mn-lt"/>
                <a:ea typeface="+mn-ea"/>
                <a:cs typeface="+mn-cs"/>
              </a:rPr>
              <a:t>dbl</a:t>
            </a:r>
            <a:r>
              <a:rPr lang="en-US" sz="1200" b="0" i="1" u="none" strike="noStrike" kern="1200" dirty="0">
                <a:solidFill>
                  <a:schemeClr val="tx1"/>
                </a:solidFill>
                <a:effectLst/>
                <a:latin typeface="+mn-lt"/>
                <a:ea typeface="+mn-ea"/>
                <a:cs typeface="+mn-cs"/>
              </a:rPr>
              <a:t>&gt; &lt;</a:t>
            </a:r>
            <a:r>
              <a:rPr lang="en-US" sz="1200" b="0" i="1" u="none" strike="noStrike" kern="1200" dirty="0" err="1">
                <a:solidFill>
                  <a:schemeClr val="tx1"/>
                </a:solidFill>
                <a:effectLst/>
                <a:latin typeface="+mn-lt"/>
                <a:ea typeface="+mn-ea"/>
                <a:cs typeface="+mn-cs"/>
              </a:rPr>
              <a:t>dbl</a:t>
            </a:r>
            <a:r>
              <a:rPr lang="en-US" sz="1200" b="0" i="1" u="none" strike="noStrike"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1 4 21.4</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2 4 22.8</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3 4 26 #&gt; 4 4 30.4</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5 4 33.9</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6 6 17.8</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#&gt; # … with 9 more rows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does this code do? Why might </a:t>
            </a:r>
            <a:r>
              <a:rPr lang="en-US" sz="1200" b="0" i="0" kern="1200" dirty="0" err="1">
                <a:solidFill>
                  <a:schemeClr val="tx1"/>
                </a:solidFill>
                <a:effectLst/>
                <a:latin typeface="+mn-lt"/>
                <a:ea typeface="+mn-ea"/>
                <a:cs typeface="+mn-cs"/>
              </a:rPr>
              <a:t>might</a:t>
            </a:r>
            <a:r>
              <a:rPr lang="en-US" sz="1200" b="0" i="0" kern="1200" dirty="0">
                <a:solidFill>
                  <a:schemeClr val="tx1"/>
                </a:solidFill>
                <a:effectLst/>
                <a:latin typeface="+mn-lt"/>
                <a:ea typeface="+mn-ea"/>
                <a:cs typeface="+mn-cs"/>
              </a:rPr>
              <a:t> it be useful?</a:t>
            </a:r>
          </a:p>
          <a:p>
            <a:pPr marL="685800" lvl="1" indent="-228600">
              <a:buFont typeface="+mj-lt"/>
              <a:buAutoNum type="arabicPeriod"/>
            </a:pPr>
            <a:r>
              <a:rPr lang="en-US" sz="1200" b="0" i="0" u="none" strike="noStrike" kern="1200" dirty="0" err="1">
                <a:solidFill>
                  <a:schemeClr val="tx1"/>
                </a:solidFill>
                <a:effectLst/>
                <a:latin typeface="+mn-lt"/>
                <a:ea typeface="+mn-ea"/>
                <a:cs typeface="+mn-cs"/>
              </a:rPr>
              <a:t>mtcars</a:t>
            </a:r>
            <a:r>
              <a:rPr lang="en-US" sz="1200" b="0" i="0" u="none" strike="noStrike" kern="1200" dirty="0">
                <a:solidFill>
                  <a:schemeClr val="tx1"/>
                </a:solidFill>
                <a:effectLst/>
                <a:latin typeface="+mn-lt"/>
                <a:ea typeface="+mn-ea"/>
                <a:cs typeface="+mn-cs"/>
              </a:rPr>
              <a:t> %&gt;% </a:t>
            </a:r>
            <a:r>
              <a:rPr lang="en-US" sz="1200" b="1" i="0" u="none" strike="noStrike" kern="1200" dirty="0" err="1">
                <a:solidFill>
                  <a:schemeClr val="tx1"/>
                </a:solidFill>
                <a:effectLst/>
                <a:latin typeface="+mn-lt"/>
                <a:ea typeface="+mn-ea"/>
                <a:cs typeface="+mn-cs"/>
              </a:rPr>
              <a:t>group_by</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cyl</a:t>
            </a:r>
            <a:r>
              <a:rPr lang="en-US" sz="1200" b="0" i="0" u="none" strike="noStrike" kern="1200" dirty="0">
                <a:solidFill>
                  <a:schemeClr val="tx1"/>
                </a:solidFill>
                <a:effectLst/>
                <a:latin typeface="+mn-lt"/>
                <a:ea typeface="+mn-ea"/>
                <a:cs typeface="+mn-cs"/>
              </a:rPr>
              <a:t>) %&gt;% </a:t>
            </a:r>
            <a:r>
              <a:rPr lang="en-US" sz="1200" b="1" i="0" u="none" strike="noStrike" kern="1200" dirty="0" err="1">
                <a:solidFill>
                  <a:schemeClr val="tx1"/>
                </a:solidFill>
                <a:effectLst/>
                <a:latin typeface="+mn-lt"/>
                <a:ea typeface="+mn-ea"/>
                <a:cs typeface="+mn-cs"/>
              </a:rPr>
              <a:t>summarise_each</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funs</a:t>
            </a:r>
            <a:r>
              <a:rPr lang="en-US" sz="1200" b="0" i="0" u="none" strike="noStrike" kern="1200" dirty="0">
                <a:solidFill>
                  <a:schemeClr val="tx1"/>
                </a:solidFill>
                <a:effectLst/>
                <a:latin typeface="+mn-lt"/>
                <a:ea typeface="+mn-ea"/>
                <a:cs typeface="+mn-cs"/>
              </a:rPr>
              <a:t>(list))</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38</a:t>
            </a:fld>
            <a:endParaRPr lang="en-US"/>
          </a:p>
        </p:txBody>
      </p:sp>
    </p:spTree>
    <p:extLst>
      <p:ext uri="{BB962C8B-B14F-4D97-AF65-F5344CB8AC3E}">
        <p14:creationId xmlns:p14="http://schemas.microsoft.com/office/powerpoint/2010/main" val="781420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apply the techniques of data manipulation and </a:t>
            </a:r>
            <a:r>
              <a:rPr lang="en-US" sz="1200" b="0" i="0" kern="1200" dirty="0" err="1">
                <a:solidFill>
                  <a:schemeClr val="tx1"/>
                </a:solidFill>
                <a:effectLst/>
                <a:latin typeface="+mn-lt"/>
                <a:ea typeface="+mn-ea"/>
                <a:cs typeface="+mn-cs"/>
              </a:rPr>
              <a:t>visualisation</a:t>
            </a:r>
            <a:r>
              <a:rPr lang="en-US" sz="1200" b="0" i="0" kern="1200" dirty="0">
                <a:solidFill>
                  <a:schemeClr val="tx1"/>
                </a:solidFill>
                <a:effectLst/>
                <a:latin typeface="+mn-lt"/>
                <a:ea typeface="+mn-ea"/>
                <a:cs typeface="+mn-cs"/>
              </a:rPr>
              <a:t> you’ve learned in this book, you’ll need to simplify the list-column back to a regular column (an atomic vector), or set of columns. The technique you’ll use to collapse back down to a simpler structure depends on whether you want a single value per element, or multiple values:</a:t>
            </a:r>
          </a:p>
          <a:p>
            <a:pPr marL="228600" indent="-228600">
              <a:buFont typeface="+mj-lt"/>
              <a:buAutoNum type="arabicPeriod"/>
            </a:pPr>
            <a:r>
              <a:rPr lang="en-US" sz="1200" b="1" i="0" kern="1200" dirty="0">
                <a:solidFill>
                  <a:schemeClr val="tx1"/>
                </a:solidFill>
                <a:effectLst/>
                <a:latin typeface="+mn-lt"/>
                <a:ea typeface="+mn-ea"/>
                <a:cs typeface="+mn-cs"/>
              </a:rPr>
              <a:t>If you want a single </a:t>
            </a:r>
            <a:r>
              <a:rPr lang="en-US" sz="1200" b="0" i="0" kern="1200" dirty="0">
                <a:solidFill>
                  <a:schemeClr val="tx1"/>
                </a:solidFill>
                <a:effectLst/>
                <a:latin typeface="+mn-lt"/>
                <a:ea typeface="+mn-ea"/>
                <a:cs typeface="+mn-cs"/>
              </a:rPr>
              <a:t>value, use mutate() with </a:t>
            </a:r>
            <a:r>
              <a:rPr lang="en-US" sz="1200" b="0" i="0" kern="1200" dirty="0" err="1">
                <a:solidFill>
                  <a:schemeClr val="tx1"/>
                </a:solidFill>
                <a:effectLst/>
                <a:latin typeface="+mn-lt"/>
                <a:ea typeface="+mn-ea"/>
                <a:cs typeface="+mn-cs"/>
              </a:rPr>
              <a:t>map_lgl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map_int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map_dbl</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map_chr</a:t>
            </a:r>
            <a:r>
              <a:rPr lang="en-US" sz="1200" b="0" i="0" kern="1200" dirty="0">
                <a:solidFill>
                  <a:schemeClr val="tx1"/>
                </a:solidFill>
                <a:effectLst/>
                <a:latin typeface="+mn-lt"/>
                <a:ea typeface="+mn-ea"/>
                <a:cs typeface="+mn-cs"/>
              </a:rPr>
              <a:t>() to create an atomic vector.</a:t>
            </a:r>
          </a:p>
          <a:p>
            <a:pPr marL="228600" indent="-228600">
              <a:buFont typeface="+mj-lt"/>
              <a:buAutoNum type="arabicPeriod"/>
            </a:pPr>
            <a:r>
              <a:rPr lang="en-US" sz="1200" b="1" i="0" kern="1200" dirty="0">
                <a:solidFill>
                  <a:schemeClr val="tx1"/>
                </a:solidFill>
                <a:effectLst/>
                <a:latin typeface="+mn-lt"/>
                <a:ea typeface="+mn-ea"/>
                <a:cs typeface="+mn-cs"/>
              </a:rPr>
              <a:t>If you want many </a:t>
            </a:r>
            <a:r>
              <a:rPr lang="en-US" sz="1200" b="0" i="0" kern="1200" dirty="0">
                <a:solidFill>
                  <a:schemeClr val="tx1"/>
                </a:solidFill>
                <a:effectLst/>
                <a:latin typeface="+mn-lt"/>
                <a:ea typeface="+mn-ea"/>
                <a:cs typeface="+mn-cs"/>
              </a:rPr>
              <a:t>values, use </a:t>
            </a:r>
            <a:r>
              <a:rPr lang="en-US" sz="1200" b="0" i="0" kern="1200" dirty="0" err="1">
                <a:solidFill>
                  <a:schemeClr val="tx1"/>
                </a:solidFill>
                <a:effectLst/>
                <a:latin typeface="+mn-lt"/>
                <a:ea typeface="+mn-ea"/>
                <a:cs typeface="+mn-cs"/>
              </a:rPr>
              <a:t>unnest</a:t>
            </a:r>
            <a:r>
              <a:rPr lang="en-US" sz="1200" b="0" i="0" kern="1200" dirty="0">
                <a:solidFill>
                  <a:schemeClr val="tx1"/>
                </a:solidFill>
                <a:effectLst/>
                <a:latin typeface="+mn-lt"/>
                <a:ea typeface="+mn-ea"/>
                <a:cs typeface="+mn-cs"/>
              </a:rPr>
              <a:t>() to convert list-columns back to regular columns, repeating the rows as many times as necessary.</a:t>
            </a:r>
          </a:p>
          <a:p>
            <a:r>
              <a:rPr lang="en-US" sz="1200" b="0" i="0" kern="1200" dirty="0">
                <a:solidFill>
                  <a:schemeClr val="tx1"/>
                </a:solidFill>
                <a:effectLst/>
                <a:latin typeface="+mn-lt"/>
                <a:ea typeface="+mn-ea"/>
                <a:cs typeface="+mn-cs"/>
              </a:rPr>
              <a:t>These are described in more detail below.</a:t>
            </a:r>
          </a:p>
          <a:p>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39</a:t>
            </a:fld>
            <a:endParaRPr lang="en-US"/>
          </a:p>
        </p:txBody>
      </p:sp>
    </p:spTree>
    <p:extLst>
      <p:ext uri="{BB962C8B-B14F-4D97-AF65-F5344CB8AC3E}">
        <p14:creationId xmlns:p14="http://schemas.microsoft.com/office/powerpoint/2010/main" val="127782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motivate the power of many simple models, we’re going to look into the “</a:t>
            </a:r>
            <a:r>
              <a:rPr lang="en-US" sz="1200" b="0" i="0" kern="1200" dirty="0" err="1">
                <a:solidFill>
                  <a:schemeClr val="tx1"/>
                </a:solidFill>
                <a:effectLst/>
                <a:latin typeface="+mn-lt"/>
                <a:ea typeface="+mn-ea"/>
                <a:cs typeface="+mn-cs"/>
              </a:rPr>
              <a:t>gapminder</a:t>
            </a:r>
            <a:r>
              <a:rPr lang="en-US" sz="1200" b="0" i="0" kern="1200" dirty="0">
                <a:solidFill>
                  <a:schemeClr val="tx1"/>
                </a:solidFill>
                <a:effectLst/>
                <a:latin typeface="+mn-lt"/>
                <a:ea typeface="+mn-ea"/>
                <a:cs typeface="+mn-cs"/>
              </a:rPr>
              <a:t>” data. This data was </a:t>
            </a:r>
            <a:r>
              <a:rPr lang="en-US" sz="1200" b="0" i="0" kern="1200" dirty="0" err="1">
                <a:solidFill>
                  <a:schemeClr val="tx1"/>
                </a:solidFill>
                <a:effectLst/>
                <a:latin typeface="+mn-lt"/>
                <a:ea typeface="+mn-ea"/>
                <a:cs typeface="+mn-cs"/>
              </a:rPr>
              <a:t>popularised</a:t>
            </a:r>
            <a:r>
              <a:rPr lang="en-US" sz="1200" b="0" i="0" kern="1200" dirty="0">
                <a:solidFill>
                  <a:schemeClr val="tx1"/>
                </a:solidFill>
                <a:effectLst/>
                <a:latin typeface="+mn-lt"/>
                <a:ea typeface="+mn-ea"/>
                <a:cs typeface="+mn-cs"/>
              </a:rPr>
              <a:t> by Hans </a:t>
            </a:r>
            <a:r>
              <a:rPr lang="en-US" sz="1200" b="0" i="0" kern="1200" dirty="0" err="1">
                <a:solidFill>
                  <a:schemeClr val="tx1"/>
                </a:solidFill>
                <a:effectLst/>
                <a:latin typeface="+mn-lt"/>
                <a:ea typeface="+mn-ea"/>
                <a:cs typeface="+mn-cs"/>
              </a:rPr>
              <a:t>Rosling</a:t>
            </a:r>
            <a:r>
              <a:rPr lang="en-US" sz="1200" b="0" i="0" kern="1200" dirty="0">
                <a:solidFill>
                  <a:schemeClr val="tx1"/>
                </a:solidFill>
                <a:effectLst/>
                <a:latin typeface="+mn-lt"/>
                <a:ea typeface="+mn-ea"/>
                <a:cs typeface="+mn-cs"/>
              </a:rPr>
              <a:t>, a Swedish doctor and statistician. If you’ve never heard of him, stop reading this right now and go watch one of his videos! He is a fantastic data presenter and illustrates how you can use data to present a compelling story. A good place to start is this short video filmed in conjunction with the BBC: </a:t>
            </a:r>
            <a:r>
              <a:rPr lang="en-US" sz="1200" b="0" i="0" u="none" strike="noStrike" kern="1200" dirty="0">
                <a:solidFill>
                  <a:schemeClr val="tx1"/>
                </a:solidFill>
                <a:effectLst/>
                <a:latin typeface="+mn-lt"/>
                <a:ea typeface="+mn-ea"/>
                <a:cs typeface="+mn-cs"/>
                <a:hlinkClick r:id="rId3"/>
              </a:rPr>
              <a:t>https://www.youtube.com/watch?v=jbkSRLYSojo</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gapminder</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summarises</a:t>
            </a:r>
            <a:r>
              <a:rPr lang="en-US" sz="1200" b="0" i="0" kern="1200" dirty="0">
                <a:solidFill>
                  <a:schemeClr val="tx1"/>
                </a:solidFill>
                <a:effectLst/>
                <a:latin typeface="+mn-lt"/>
                <a:ea typeface="+mn-ea"/>
                <a:cs typeface="+mn-cs"/>
              </a:rPr>
              <a:t> the progression of countries over time, looking at statistics like life expectancy and GDP. The data is easy to access in R, thanks to Jenny Bryan who created the </a:t>
            </a:r>
            <a:r>
              <a:rPr lang="en-US" sz="1200" b="0" i="0" kern="1200" dirty="0" err="1">
                <a:solidFill>
                  <a:schemeClr val="tx1"/>
                </a:solidFill>
                <a:effectLst/>
                <a:latin typeface="+mn-lt"/>
                <a:ea typeface="+mn-ea"/>
                <a:cs typeface="+mn-cs"/>
              </a:rPr>
              <a:t>gapminder</a:t>
            </a:r>
            <a:r>
              <a:rPr lang="en-US" sz="1200" b="0" i="0" kern="1200" dirty="0">
                <a:solidFill>
                  <a:schemeClr val="tx1"/>
                </a:solidFill>
                <a:effectLst/>
                <a:latin typeface="+mn-lt"/>
                <a:ea typeface="+mn-ea"/>
                <a:cs typeface="+mn-cs"/>
              </a:rPr>
              <a:t> package: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a:t>
            </a:fld>
            <a:endParaRPr lang="en-US"/>
          </a:p>
        </p:txBody>
      </p:sp>
    </p:spTree>
    <p:extLst>
      <p:ext uri="{BB962C8B-B14F-4D97-AF65-F5344CB8AC3E}">
        <p14:creationId xmlns:p14="http://schemas.microsoft.com/office/powerpoint/2010/main" val="3388183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can reduce your list column to an atomic vector then it will be a regular column. For example, you can always </a:t>
            </a:r>
            <a:r>
              <a:rPr lang="en-US" sz="1200" b="0" i="0" kern="1200" dirty="0" err="1">
                <a:solidFill>
                  <a:schemeClr val="tx1"/>
                </a:solidFill>
                <a:effectLst/>
                <a:latin typeface="+mn-lt"/>
                <a:ea typeface="+mn-ea"/>
                <a:cs typeface="+mn-cs"/>
              </a:rPr>
              <a:t>summarise</a:t>
            </a:r>
            <a:r>
              <a:rPr lang="en-US" sz="1200" b="0" i="0" kern="1200" dirty="0">
                <a:solidFill>
                  <a:schemeClr val="tx1"/>
                </a:solidFill>
                <a:effectLst/>
                <a:latin typeface="+mn-lt"/>
                <a:ea typeface="+mn-ea"/>
                <a:cs typeface="+mn-cs"/>
              </a:rPr>
              <a:t> an object with its type and length, so this code will work regardless of what sort of list-column you have: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same basic information that you get from the default </a:t>
            </a:r>
            <a:r>
              <a:rPr lang="en-US" sz="1200" b="0" i="0" kern="1200" dirty="0" err="1">
                <a:solidFill>
                  <a:schemeClr val="tx1"/>
                </a:solidFill>
                <a:effectLst/>
                <a:latin typeface="+mn-lt"/>
                <a:ea typeface="+mn-ea"/>
                <a:cs typeface="+mn-cs"/>
              </a:rPr>
              <a:t>tbl</a:t>
            </a:r>
            <a:r>
              <a:rPr lang="en-US" sz="1200" b="0" i="0" kern="1200" dirty="0">
                <a:solidFill>
                  <a:schemeClr val="tx1"/>
                </a:solidFill>
                <a:effectLst/>
                <a:latin typeface="+mn-lt"/>
                <a:ea typeface="+mn-ea"/>
                <a:cs typeface="+mn-cs"/>
              </a:rPr>
              <a:t> print method, but now you can use it for filtering. This is a useful technique if you have a heterogeneous list, and want to filter out the parts aren’t working for you.</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40</a:t>
            </a:fld>
            <a:endParaRPr lang="en-US"/>
          </a:p>
        </p:txBody>
      </p:sp>
    </p:spTree>
    <p:extLst>
      <p:ext uri="{BB962C8B-B14F-4D97-AF65-F5344CB8AC3E}">
        <p14:creationId xmlns:p14="http://schemas.microsoft.com/office/powerpoint/2010/main" val="30242826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Don’t forget about the </a:t>
            </a:r>
            <a:r>
              <a:rPr lang="en-US" dirty="0"/>
              <a:t>map_*()</a:t>
            </a:r>
            <a:r>
              <a:rPr lang="en-US" sz="1200" b="0" i="0" kern="1200" dirty="0">
                <a:solidFill>
                  <a:schemeClr val="tx1"/>
                </a:solidFill>
                <a:effectLst/>
                <a:latin typeface="+mn-lt"/>
                <a:ea typeface="+mn-ea"/>
                <a:cs typeface="+mn-cs"/>
              </a:rPr>
              <a:t> shortcuts - you can use </a:t>
            </a:r>
            <a:r>
              <a:rPr lang="en-US" dirty="0" err="1"/>
              <a:t>map_chr</a:t>
            </a:r>
            <a:r>
              <a:rPr lang="en-US" dirty="0"/>
              <a:t>(x, "apple")</a:t>
            </a:r>
            <a:r>
              <a:rPr lang="en-US" sz="1200" b="0" i="0" kern="1200" dirty="0">
                <a:solidFill>
                  <a:schemeClr val="tx1"/>
                </a:solidFill>
                <a:effectLst/>
                <a:latin typeface="+mn-lt"/>
                <a:ea typeface="+mn-ea"/>
                <a:cs typeface="+mn-cs"/>
              </a:rPr>
              <a:t> to extract the string stored in </a:t>
            </a:r>
            <a:r>
              <a:rPr lang="en-US" dirty="0"/>
              <a:t>apple</a:t>
            </a:r>
            <a:r>
              <a:rPr lang="en-US" sz="1200" b="0" i="0" kern="1200" dirty="0">
                <a:solidFill>
                  <a:schemeClr val="tx1"/>
                </a:solidFill>
                <a:effectLst/>
                <a:latin typeface="+mn-lt"/>
                <a:ea typeface="+mn-ea"/>
                <a:cs typeface="+mn-cs"/>
              </a:rPr>
              <a:t> for each element of </a:t>
            </a:r>
            <a:r>
              <a:rPr lang="en-US" dirty="0"/>
              <a:t>x</a:t>
            </a:r>
            <a:r>
              <a:rPr lang="en-US" sz="1200" b="0" i="0" kern="1200" dirty="0">
                <a:solidFill>
                  <a:schemeClr val="tx1"/>
                </a:solidFill>
                <a:effectLst/>
                <a:latin typeface="+mn-lt"/>
                <a:ea typeface="+mn-ea"/>
                <a:cs typeface="+mn-cs"/>
              </a:rPr>
              <a:t>. This is useful for pulling apart nested lists into regular columns. Use the </a:t>
            </a:r>
            <a:r>
              <a:rPr lang="en-US" dirty="0"/>
              <a:t>.null</a:t>
            </a:r>
            <a:r>
              <a:rPr lang="en-US" sz="1200" b="0" i="0" kern="1200" dirty="0">
                <a:solidFill>
                  <a:schemeClr val="tx1"/>
                </a:solidFill>
                <a:effectLst/>
                <a:latin typeface="+mn-lt"/>
                <a:ea typeface="+mn-ea"/>
                <a:cs typeface="+mn-cs"/>
              </a:rPr>
              <a:t> argument to provide a value to use if the element is missing (instead of returning </a:t>
            </a:r>
            <a:r>
              <a:rPr lang="en-US" dirty="0"/>
              <a:t>NULL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41</a:t>
            </a:fld>
            <a:endParaRPr lang="en-US"/>
          </a:p>
        </p:txBody>
      </p:sp>
    </p:spTree>
    <p:extLst>
      <p:ext uri="{BB962C8B-B14F-4D97-AF65-F5344CB8AC3E}">
        <p14:creationId xmlns:p14="http://schemas.microsoft.com/office/powerpoint/2010/main" val="2388300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unnest</a:t>
            </a:r>
            <a:r>
              <a:rPr lang="en-US" dirty="0"/>
              <a:t>()</a:t>
            </a:r>
            <a:r>
              <a:rPr lang="en-US" sz="1200" b="0" i="0" kern="1200" dirty="0">
                <a:solidFill>
                  <a:schemeClr val="tx1"/>
                </a:solidFill>
                <a:effectLst/>
                <a:latin typeface="+mn-lt"/>
                <a:ea typeface="+mn-ea"/>
                <a:cs typeface="+mn-cs"/>
              </a:rPr>
              <a:t> works by repeating the regular columns once for each element of the list-column. For example, in the following very simple example we repeat the first row 4 times (because there the first element of </a:t>
            </a:r>
            <a:r>
              <a:rPr lang="en-US" dirty="0"/>
              <a:t>y</a:t>
            </a:r>
            <a:r>
              <a:rPr lang="en-US" sz="1200" b="0" i="0" kern="1200" dirty="0">
                <a:solidFill>
                  <a:schemeClr val="tx1"/>
                </a:solidFill>
                <a:effectLst/>
                <a:latin typeface="+mn-lt"/>
                <a:ea typeface="+mn-ea"/>
                <a:cs typeface="+mn-cs"/>
              </a:rPr>
              <a:t> has length four), and the second row once: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42</a:t>
            </a:fld>
            <a:endParaRPr lang="en-US"/>
          </a:p>
        </p:txBody>
      </p:sp>
    </p:spTree>
    <p:extLst>
      <p:ext uri="{BB962C8B-B14F-4D97-AF65-F5344CB8AC3E}">
        <p14:creationId xmlns:p14="http://schemas.microsoft.com/office/powerpoint/2010/main" val="40888716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means that you can’t simultaneously </a:t>
            </a:r>
            <a:r>
              <a:rPr lang="en-US" sz="1200" b="0" i="0" kern="1200" dirty="0" err="1">
                <a:solidFill>
                  <a:schemeClr val="tx1"/>
                </a:solidFill>
                <a:effectLst/>
                <a:latin typeface="+mn-lt"/>
                <a:ea typeface="+mn-ea"/>
                <a:cs typeface="+mn-cs"/>
              </a:rPr>
              <a:t>unnest</a:t>
            </a:r>
            <a:r>
              <a:rPr lang="en-US" sz="1200" b="0" i="0" kern="1200" dirty="0">
                <a:solidFill>
                  <a:schemeClr val="tx1"/>
                </a:solidFill>
                <a:effectLst/>
                <a:latin typeface="+mn-lt"/>
                <a:ea typeface="+mn-ea"/>
                <a:cs typeface="+mn-cs"/>
              </a:rPr>
              <a:t> two columns that contain different number of elements:</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43</a:t>
            </a:fld>
            <a:endParaRPr lang="en-US"/>
          </a:p>
        </p:txBody>
      </p:sp>
    </p:spTree>
    <p:extLst>
      <p:ext uri="{BB962C8B-B14F-4D97-AF65-F5344CB8AC3E}">
        <p14:creationId xmlns:p14="http://schemas.microsoft.com/office/powerpoint/2010/main" val="1772885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same principle applies when </a:t>
            </a:r>
            <a:r>
              <a:rPr lang="en-US" sz="1200" b="0" i="0" kern="1200" dirty="0" err="1">
                <a:solidFill>
                  <a:schemeClr val="tx1"/>
                </a:solidFill>
                <a:effectLst/>
                <a:latin typeface="+mn-lt"/>
                <a:ea typeface="+mn-ea"/>
                <a:cs typeface="+mn-cs"/>
              </a:rPr>
              <a:t>unnesting</a:t>
            </a:r>
            <a:r>
              <a:rPr lang="en-US" sz="1200" b="0" i="0" kern="1200" dirty="0">
                <a:solidFill>
                  <a:schemeClr val="tx1"/>
                </a:solidFill>
                <a:effectLst/>
                <a:latin typeface="+mn-lt"/>
                <a:ea typeface="+mn-ea"/>
                <a:cs typeface="+mn-cs"/>
              </a:rPr>
              <a:t> list-columns of data frames. You can </a:t>
            </a:r>
            <a:r>
              <a:rPr lang="en-US" sz="1200" b="0" i="0" kern="1200" dirty="0" err="1">
                <a:solidFill>
                  <a:schemeClr val="tx1"/>
                </a:solidFill>
                <a:effectLst/>
                <a:latin typeface="+mn-lt"/>
                <a:ea typeface="+mn-ea"/>
                <a:cs typeface="+mn-cs"/>
              </a:rPr>
              <a:t>unnest</a:t>
            </a:r>
            <a:r>
              <a:rPr lang="en-US" sz="1200" b="0" i="0" kern="1200" dirty="0">
                <a:solidFill>
                  <a:schemeClr val="tx1"/>
                </a:solidFill>
                <a:effectLst/>
                <a:latin typeface="+mn-lt"/>
                <a:ea typeface="+mn-ea"/>
                <a:cs typeface="+mn-cs"/>
              </a:rPr>
              <a:t> multiple list-cols as long as all the data frames in each row have the same number of rows.</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46</a:t>
            </a:fld>
            <a:endParaRPr lang="en-US"/>
          </a:p>
        </p:txBody>
      </p:sp>
    </p:spTree>
    <p:extLst>
      <p:ext uri="{BB962C8B-B14F-4D97-AF65-F5344CB8AC3E}">
        <p14:creationId xmlns:p14="http://schemas.microsoft.com/office/powerpoint/2010/main" val="27637958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https://rpubs.com/uky994/586281</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Why might the lengths() function be useful for creating atomic vector columns from list-columns?</a:t>
            </a:r>
          </a:p>
          <a:p>
            <a:pPr marL="228600" indent="-228600">
              <a:buFont typeface="+mj-lt"/>
              <a:buAutoNum type="arabicPeriod"/>
            </a:pPr>
            <a:r>
              <a:rPr lang="en-US" sz="1200" b="0" i="0" kern="1200" dirty="0">
                <a:solidFill>
                  <a:schemeClr val="tx1"/>
                </a:solidFill>
                <a:effectLst/>
                <a:latin typeface="+mn-lt"/>
                <a:ea typeface="+mn-ea"/>
                <a:cs typeface="+mn-cs"/>
              </a:rPr>
              <a:t>List the most common types of vector found in a data frame. What makes lists different?</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47</a:t>
            </a:fld>
            <a:endParaRPr lang="en-US"/>
          </a:p>
        </p:txBody>
      </p:sp>
    </p:spTree>
    <p:extLst>
      <p:ext uri="{BB962C8B-B14F-4D97-AF65-F5344CB8AC3E}">
        <p14:creationId xmlns:p14="http://schemas.microsoft.com/office/powerpoint/2010/main" val="19252021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broom package provides three general tools for turning models into tidy data frames:</a:t>
            </a:r>
          </a:p>
          <a:p>
            <a:pPr marL="228600" indent="-228600">
              <a:buFont typeface="+mj-lt"/>
              <a:buAutoNum type="arabicPeriod"/>
            </a:pPr>
            <a:r>
              <a:rPr lang="en-US" sz="1200" b="1" i="0" kern="1200" dirty="0">
                <a:solidFill>
                  <a:schemeClr val="tx1"/>
                </a:solidFill>
                <a:effectLst/>
                <a:latin typeface="+mn-lt"/>
                <a:ea typeface="+mn-ea"/>
                <a:cs typeface="+mn-cs"/>
              </a:rPr>
              <a:t>broom::glance</a:t>
            </a:r>
            <a:r>
              <a:rPr lang="en-US" sz="1200" b="0" i="0" kern="1200" dirty="0">
                <a:solidFill>
                  <a:schemeClr val="tx1"/>
                </a:solidFill>
                <a:effectLst/>
                <a:latin typeface="+mn-lt"/>
                <a:ea typeface="+mn-ea"/>
                <a:cs typeface="+mn-cs"/>
              </a:rPr>
              <a:t>(model) returns a row for each model. Each column gives a model summary: either a measure of model quality, or complexity, or a combination of the two.</a:t>
            </a:r>
          </a:p>
          <a:p>
            <a:pPr marL="228600" indent="-228600">
              <a:buFont typeface="+mj-lt"/>
              <a:buAutoNum type="arabicPeriod"/>
            </a:pPr>
            <a:r>
              <a:rPr lang="en-US" sz="1200" b="0" i="0" kern="1200" dirty="0">
                <a:solidFill>
                  <a:schemeClr val="tx1"/>
                </a:solidFill>
                <a:effectLst/>
                <a:latin typeface="+mn-lt"/>
                <a:ea typeface="+mn-ea"/>
                <a:cs typeface="+mn-cs"/>
              </a:rPr>
              <a:t>b</a:t>
            </a:r>
            <a:r>
              <a:rPr lang="en-US" sz="1200" b="1" i="0" kern="1200" dirty="0">
                <a:solidFill>
                  <a:schemeClr val="tx1"/>
                </a:solidFill>
                <a:effectLst/>
                <a:latin typeface="+mn-lt"/>
                <a:ea typeface="+mn-ea"/>
                <a:cs typeface="+mn-cs"/>
              </a:rPr>
              <a:t>room</a:t>
            </a:r>
            <a:r>
              <a:rPr lang="en-US" sz="1200" b="0" i="0" kern="1200" dirty="0">
                <a:solidFill>
                  <a:schemeClr val="tx1"/>
                </a:solidFill>
                <a:effectLst/>
                <a:latin typeface="+mn-lt"/>
                <a:ea typeface="+mn-ea"/>
                <a:cs typeface="+mn-cs"/>
              </a:rPr>
              <a:t>::tidy(model) returns a row for each coefficient in the model. Each column gives information about the estimate or its variability.</a:t>
            </a:r>
          </a:p>
          <a:p>
            <a:pPr marL="228600" indent="-228600">
              <a:buFont typeface="+mj-lt"/>
              <a:buAutoNum type="arabicPeriod"/>
            </a:pPr>
            <a:r>
              <a:rPr lang="en-US" sz="1200" b="1" i="0" kern="1200" dirty="0">
                <a:solidFill>
                  <a:schemeClr val="tx1"/>
                </a:solidFill>
                <a:effectLst/>
                <a:latin typeface="+mn-lt"/>
                <a:ea typeface="+mn-ea"/>
                <a:cs typeface="+mn-cs"/>
              </a:rPr>
              <a:t>broom::augment</a:t>
            </a:r>
            <a:r>
              <a:rPr lang="en-US" sz="1200" b="0" i="0" kern="1200" dirty="0">
                <a:solidFill>
                  <a:schemeClr val="tx1"/>
                </a:solidFill>
                <a:effectLst/>
                <a:latin typeface="+mn-lt"/>
                <a:ea typeface="+mn-ea"/>
                <a:cs typeface="+mn-cs"/>
              </a:rPr>
              <a:t>(model, data) returns a row for each row in data, adding extra values like residuals, and influence statistics.</a:t>
            </a:r>
          </a:p>
          <a:p>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48</a:t>
            </a:fld>
            <a:endParaRPr lang="en-US"/>
          </a:p>
        </p:txBody>
      </p:sp>
    </p:spTree>
    <p:extLst>
      <p:ext uri="{BB962C8B-B14F-4D97-AF65-F5344CB8AC3E}">
        <p14:creationId xmlns:p14="http://schemas.microsoft.com/office/powerpoint/2010/main" val="282232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case study, we’re going to focus on just three variables to answer the question “How does life expectancy (</a:t>
            </a:r>
            <a:r>
              <a:rPr lang="en-US" dirty="0" err="1"/>
              <a:t>lifeExp</a:t>
            </a:r>
            <a:r>
              <a:rPr lang="en-US" sz="1200" b="0" i="0" kern="1200" dirty="0">
                <a:solidFill>
                  <a:schemeClr val="tx1"/>
                </a:solidFill>
                <a:effectLst/>
                <a:latin typeface="+mn-lt"/>
                <a:ea typeface="+mn-ea"/>
                <a:cs typeface="+mn-cs"/>
              </a:rPr>
              <a:t>) change over time (</a:t>
            </a:r>
            <a:r>
              <a:rPr lang="en-US" dirty="0"/>
              <a:t>year</a:t>
            </a:r>
            <a:r>
              <a:rPr lang="en-US" sz="1200" b="0" i="0" kern="1200" dirty="0">
                <a:solidFill>
                  <a:schemeClr val="tx1"/>
                </a:solidFill>
                <a:effectLst/>
                <a:latin typeface="+mn-lt"/>
                <a:ea typeface="+mn-ea"/>
                <a:cs typeface="+mn-cs"/>
              </a:rPr>
              <a:t>) for each country (</a:t>
            </a:r>
            <a:r>
              <a:rPr lang="en-US" dirty="0"/>
              <a:t>country</a:t>
            </a:r>
            <a:r>
              <a:rPr lang="en-US" sz="1200" b="0" i="0" kern="1200" dirty="0">
                <a:solidFill>
                  <a:schemeClr val="tx1"/>
                </a:solidFill>
                <a:effectLst/>
                <a:latin typeface="+mn-lt"/>
                <a:ea typeface="+mn-ea"/>
                <a:cs typeface="+mn-cs"/>
              </a:rPr>
              <a:t>)?”. A good place to start is with a </a:t>
            </a:r>
            <a:r>
              <a:rPr lang="en-US" sz="1200" b="1" i="0" kern="1200" dirty="0">
                <a:solidFill>
                  <a:schemeClr val="tx1"/>
                </a:solidFill>
                <a:effectLst/>
                <a:latin typeface="+mn-lt"/>
                <a:ea typeface="+mn-ea"/>
                <a:cs typeface="+mn-cs"/>
              </a:rPr>
              <a:t>plot</a:t>
            </a:r>
            <a:r>
              <a:rPr lang="en-US" sz="1200" b="0" i="0" kern="1200" dirty="0">
                <a:solidFill>
                  <a:schemeClr val="tx1"/>
                </a:solidFill>
                <a:effectLst/>
                <a:latin typeface="+mn-lt"/>
                <a:ea typeface="+mn-ea"/>
                <a:cs typeface="+mn-cs"/>
              </a:rPr>
              <a:t>: life expectancy (</a:t>
            </a:r>
            <a:r>
              <a:rPr lang="en-US" b="1" dirty="0" err="1"/>
              <a:t>lifeExp</a:t>
            </a:r>
            <a:r>
              <a:rPr lang="en-US" sz="1200" b="0" i="0" kern="1200" dirty="0">
                <a:solidFill>
                  <a:schemeClr val="tx1"/>
                </a:solidFill>
                <a:effectLst/>
                <a:latin typeface="+mn-lt"/>
                <a:ea typeface="+mn-ea"/>
                <a:cs typeface="+mn-cs"/>
              </a:rPr>
              <a:t>) change over time (</a:t>
            </a:r>
            <a:r>
              <a:rPr lang="en-US" b="1" dirty="0"/>
              <a:t>year</a:t>
            </a:r>
            <a:r>
              <a:rPr lang="en-US" sz="1200" b="0" i="0" kern="1200" dirty="0">
                <a:solidFill>
                  <a:schemeClr val="tx1"/>
                </a:solidFill>
                <a:effectLst/>
                <a:latin typeface="+mn-lt"/>
                <a:ea typeface="+mn-ea"/>
                <a:cs typeface="+mn-cs"/>
              </a:rPr>
              <a:t>) for each country (</a:t>
            </a:r>
            <a:r>
              <a:rPr lang="en-US" b="1" dirty="0"/>
              <a:t>country</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 small dataset: it only has ~1,700 observations and 3 variables. But it’s still </a:t>
            </a:r>
            <a:r>
              <a:rPr lang="en-US" sz="1200" b="1" i="0" kern="1200" dirty="0">
                <a:solidFill>
                  <a:schemeClr val="tx1"/>
                </a:solidFill>
                <a:effectLst/>
                <a:latin typeface="+mn-lt"/>
                <a:ea typeface="+mn-ea"/>
                <a:cs typeface="+mn-cs"/>
              </a:rPr>
              <a:t>hard</a:t>
            </a:r>
            <a:r>
              <a:rPr lang="en-US" sz="1200" b="0" i="0" kern="1200" dirty="0">
                <a:solidFill>
                  <a:schemeClr val="tx1"/>
                </a:solidFill>
                <a:effectLst/>
                <a:latin typeface="+mn-lt"/>
                <a:ea typeface="+mn-ea"/>
                <a:cs typeface="+mn-cs"/>
              </a:rPr>
              <a:t> to see what’s going on! Overall, it looks like life expectancy has been steadily improving. However, if you look closely, you might notice some countries that don’t follow this pattern. How can we make those countries easier to see?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5</a:t>
            </a:fld>
            <a:endParaRPr lang="en-US"/>
          </a:p>
        </p:txBody>
      </p:sp>
    </p:spTree>
    <p:extLst>
      <p:ext uri="{BB962C8B-B14F-4D97-AF65-F5344CB8AC3E}">
        <p14:creationId xmlns:p14="http://schemas.microsoft.com/office/powerpoint/2010/main" val="245266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way is to use the same approach as in the last lecture: there’s a strong signal (overall linear growth) that makes it hard to see subtler trends. We’ll tease these factors apart by fitting a model with a linear trend. The model captures steady growth over time, and the residuals will show what’s left.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already know how to do that if we had a single country: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22B2263-2928-47A3-894A-F3F5E40CF897}" type="slidenum">
              <a:rPr lang="en-US" smtClean="0"/>
              <a:t>6</a:t>
            </a:fld>
            <a:endParaRPr lang="en-US"/>
          </a:p>
        </p:txBody>
      </p:sp>
    </p:spTree>
    <p:extLst>
      <p:ext uri="{BB962C8B-B14F-4D97-AF65-F5344CB8AC3E}">
        <p14:creationId xmlns:p14="http://schemas.microsoft.com/office/powerpoint/2010/main" val="352208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easily fit that model to every country?</a:t>
            </a:r>
            <a:endParaRPr lang="en-US" dirty="0"/>
          </a:p>
          <a:p>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7</a:t>
            </a:fld>
            <a:endParaRPr lang="en-US"/>
          </a:p>
        </p:txBody>
      </p:sp>
    </p:spTree>
    <p:extLst>
      <p:ext uri="{BB962C8B-B14F-4D97-AF65-F5344CB8AC3E}">
        <p14:creationId xmlns:p14="http://schemas.microsoft.com/office/powerpoint/2010/main" val="194571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could imagine copy and pasting that code multiple times; but you’ve already learned a better way! Extract out the common code with a function and repeat using a map function from </a:t>
            </a:r>
            <a:r>
              <a:rPr lang="en-US" sz="1200" b="0" i="0" kern="1200" dirty="0" err="1">
                <a:solidFill>
                  <a:schemeClr val="tx1"/>
                </a:solidFill>
                <a:effectLst/>
                <a:latin typeface="+mn-lt"/>
                <a:ea typeface="+mn-ea"/>
                <a:cs typeface="+mn-cs"/>
              </a:rPr>
              <a:t>purrr</a:t>
            </a:r>
            <a:r>
              <a:rPr lang="en-US" sz="1200" b="0" i="0" kern="1200" dirty="0">
                <a:solidFill>
                  <a:schemeClr val="tx1"/>
                </a:solidFill>
                <a:effectLst/>
                <a:latin typeface="+mn-lt"/>
                <a:ea typeface="+mn-ea"/>
                <a:cs typeface="+mn-cs"/>
              </a:rPr>
              <a:t>. This problem is structured a little differently to what you’ve seen before. Instead of repeating an action for each variable, we want to repeat an action for each country, a subset of rows. To do that, we need a new data structure: the nested data frame. To create a nested data frame we start with a grouped data frame, and “nest” it: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 cheating a little by grouping on both </a:t>
            </a:r>
            <a:r>
              <a:rPr lang="en-US" b="1" dirty="0"/>
              <a:t>continent</a:t>
            </a:r>
            <a:r>
              <a:rPr lang="en-US" sz="1200" b="1" i="0" kern="1200" dirty="0">
                <a:solidFill>
                  <a:schemeClr val="tx1"/>
                </a:solidFill>
                <a:effectLst/>
                <a:latin typeface="+mn-lt"/>
                <a:ea typeface="+mn-ea"/>
                <a:cs typeface="+mn-cs"/>
              </a:rPr>
              <a:t> and </a:t>
            </a:r>
            <a:r>
              <a:rPr lang="en-US" b="1" dirty="0"/>
              <a:t>countr</a:t>
            </a:r>
            <a:r>
              <a:rPr lang="en-US" dirty="0"/>
              <a:t>y</a:t>
            </a:r>
            <a:r>
              <a:rPr lang="en-US" sz="1200" b="0" i="0" kern="1200" dirty="0">
                <a:solidFill>
                  <a:schemeClr val="tx1"/>
                </a:solidFill>
                <a:effectLst/>
                <a:latin typeface="+mn-lt"/>
                <a:ea typeface="+mn-ea"/>
                <a:cs typeface="+mn-cs"/>
              </a:rPr>
              <a:t>. Given </a:t>
            </a:r>
            <a:r>
              <a:rPr lang="en-US" dirty="0"/>
              <a:t>country</a:t>
            </a:r>
            <a:r>
              <a:rPr lang="en-US" sz="1200" b="0" i="0" kern="1200" dirty="0">
                <a:solidFill>
                  <a:schemeClr val="tx1"/>
                </a:solidFill>
                <a:effectLst/>
                <a:latin typeface="+mn-lt"/>
                <a:ea typeface="+mn-ea"/>
                <a:cs typeface="+mn-cs"/>
              </a:rPr>
              <a:t>, </a:t>
            </a:r>
            <a:r>
              <a:rPr lang="en-US" dirty="0"/>
              <a:t>continent</a:t>
            </a:r>
            <a:r>
              <a:rPr lang="en-US" sz="1200" b="0" i="0" kern="1200" dirty="0">
                <a:solidFill>
                  <a:schemeClr val="tx1"/>
                </a:solidFill>
                <a:effectLst/>
                <a:latin typeface="+mn-lt"/>
                <a:ea typeface="+mn-ea"/>
                <a:cs typeface="+mn-cs"/>
              </a:rPr>
              <a:t> is fixed, so this doesn’t add any more groups, but it’s an easy way to carry an extra variable along for the ride.)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creates a data </a:t>
            </a:r>
            <a:r>
              <a:rPr lang="en-US" sz="1200" b="1" i="0" kern="1200" dirty="0">
                <a:solidFill>
                  <a:schemeClr val="tx1"/>
                </a:solidFill>
                <a:effectLst/>
                <a:latin typeface="+mn-lt"/>
                <a:ea typeface="+mn-ea"/>
                <a:cs typeface="+mn-cs"/>
              </a:rPr>
              <a:t>frame that has one row per </a:t>
            </a:r>
            <a:r>
              <a:rPr lang="en-US" sz="1200" b="0" i="0" kern="1200" dirty="0">
                <a:solidFill>
                  <a:schemeClr val="tx1"/>
                </a:solidFill>
                <a:effectLst/>
                <a:latin typeface="+mn-lt"/>
                <a:ea typeface="+mn-ea"/>
                <a:cs typeface="+mn-cs"/>
              </a:rPr>
              <a:t>group (per country), and a rather unusual column: </a:t>
            </a:r>
            <a:r>
              <a:rPr lang="en-US" dirty="0"/>
              <a:t>data</a:t>
            </a:r>
            <a:r>
              <a:rPr lang="en-US" sz="1200" b="0" i="0" kern="1200" dirty="0">
                <a:solidFill>
                  <a:schemeClr val="tx1"/>
                </a:solidFill>
                <a:effectLst/>
                <a:latin typeface="+mn-lt"/>
                <a:ea typeface="+mn-ea"/>
                <a:cs typeface="+mn-cs"/>
              </a:rPr>
              <a:t>. </a:t>
            </a:r>
            <a:r>
              <a:rPr lang="en-US" dirty="0"/>
              <a:t>data</a:t>
            </a:r>
            <a:r>
              <a:rPr lang="en-US" sz="1200" b="0" i="0" kern="1200" dirty="0">
                <a:solidFill>
                  <a:schemeClr val="tx1"/>
                </a:solidFill>
                <a:effectLst/>
                <a:latin typeface="+mn-lt"/>
                <a:ea typeface="+mn-ea"/>
                <a:cs typeface="+mn-cs"/>
              </a:rPr>
              <a:t> is a list of data frames (or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to be precise). This seems like a crazy idea: we have a data frame with a column </a:t>
            </a:r>
            <a:r>
              <a:rPr lang="en-US" sz="1200" b="1" i="0" kern="1200" dirty="0">
                <a:solidFill>
                  <a:schemeClr val="tx1"/>
                </a:solidFill>
                <a:effectLst/>
                <a:latin typeface="+mn-lt"/>
                <a:ea typeface="+mn-ea"/>
                <a:cs typeface="+mn-cs"/>
              </a:rPr>
              <a:t>that is a list of other data frames! </a:t>
            </a:r>
            <a:r>
              <a:rPr lang="en-US" sz="1200" b="0" i="0" kern="1200" dirty="0">
                <a:solidFill>
                  <a:schemeClr val="tx1"/>
                </a:solidFill>
                <a:effectLst/>
                <a:latin typeface="+mn-lt"/>
                <a:ea typeface="+mn-ea"/>
                <a:cs typeface="+mn-cs"/>
              </a:rPr>
              <a:t>I’ll explain shortly why I think this is a good idea.</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8</a:t>
            </a:fld>
            <a:endParaRPr lang="en-US"/>
          </a:p>
        </p:txBody>
      </p:sp>
    </p:spTree>
    <p:extLst>
      <p:ext uri="{BB962C8B-B14F-4D97-AF65-F5344CB8AC3E}">
        <p14:creationId xmlns:p14="http://schemas.microsoft.com/office/powerpoint/2010/main" val="320708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data</a:t>
            </a:r>
            <a:r>
              <a:rPr lang="en-US" sz="1200" b="0" i="0" kern="1200" dirty="0">
                <a:solidFill>
                  <a:schemeClr val="tx1"/>
                </a:solidFill>
                <a:effectLst/>
                <a:latin typeface="+mn-lt"/>
                <a:ea typeface="+mn-ea"/>
                <a:cs typeface="+mn-cs"/>
              </a:rPr>
              <a:t> column is a little tricky to look at because it’s a moderately complicated list, and we’re still working on good tools to explore these objects. Unfortunately using </a:t>
            </a:r>
            <a:r>
              <a:rPr lang="en-US" dirty="0"/>
              <a:t>str()</a:t>
            </a:r>
            <a:r>
              <a:rPr lang="en-US" sz="1200" b="0" i="0" kern="1200" dirty="0">
                <a:solidFill>
                  <a:schemeClr val="tx1"/>
                </a:solidFill>
                <a:effectLst/>
                <a:latin typeface="+mn-lt"/>
                <a:ea typeface="+mn-ea"/>
                <a:cs typeface="+mn-cs"/>
              </a:rPr>
              <a:t> is not recommended as it will often produce very long output. But if you pluck out a single element from the </a:t>
            </a:r>
            <a:r>
              <a:rPr lang="en-US" dirty="0"/>
              <a:t>data</a:t>
            </a:r>
            <a:r>
              <a:rPr lang="en-US" sz="1200" b="0" i="0" kern="1200" dirty="0">
                <a:solidFill>
                  <a:schemeClr val="tx1"/>
                </a:solidFill>
                <a:effectLst/>
                <a:latin typeface="+mn-lt"/>
                <a:ea typeface="+mn-ea"/>
                <a:cs typeface="+mn-cs"/>
              </a:rPr>
              <a:t> column you’ll see that it contains all the data for that country (in this case, Afghanistan).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the difference between a standard grouped data frame and a nested data frame: in a grouped data frame, each row is an observation; in a nested data frame, each row is a group. Another way to think about a nested dataset is we now have a meta-observation: a row that represents the complete time course for a country, rather than a single point in time.</a:t>
            </a:r>
            <a:endParaRPr lang="en-US" dirty="0"/>
          </a:p>
        </p:txBody>
      </p:sp>
      <p:sp>
        <p:nvSpPr>
          <p:cNvPr id="4" name="Slide Number Placeholder 3"/>
          <p:cNvSpPr>
            <a:spLocks noGrp="1"/>
          </p:cNvSpPr>
          <p:nvPr>
            <p:ph type="sldNum" sz="quarter" idx="5"/>
          </p:nvPr>
        </p:nvSpPr>
        <p:spPr/>
        <p:txBody>
          <a:bodyPr/>
          <a:lstStyle/>
          <a:p>
            <a:fld id="{E22B2263-2928-47A3-894A-F3F5E40CF897}" type="slidenum">
              <a:rPr lang="en-US" smtClean="0"/>
              <a:t>9</a:t>
            </a:fld>
            <a:endParaRPr lang="en-US"/>
          </a:p>
        </p:txBody>
      </p:sp>
    </p:spTree>
    <p:extLst>
      <p:ext uri="{BB962C8B-B14F-4D97-AF65-F5344CB8AC3E}">
        <p14:creationId xmlns:p14="http://schemas.microsoft.com/office/powerpoint/2010/main" val="329529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4/9/2020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jbkSRLYSoj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A936C8-BAC9-4723-952B-99B5F262B240}"/>
              </a:ext>
            </a:extLst>
          </p:cNvPr>
          <p:cNvSpPr>
            <a:spLocks noGrp="1"/>
          </p:cNvSpPr>
          <p:nvPr>
            <p:ph type="title"/>
          </p:nvPr>
        </p:nvSpPr>
        <p:spPr/>
        <p:txBody>
          <a:bodyPr/>
          <a:lstStyle/>
          <a:p>
            <a:r>
              <a:rPr lang="en-US" dirty="0"/>
              <a:t>Many models</a:t>
            </a:r>
          </a:p>
        </p:txBody>
      </p:sp>
      <p:sp>
        <p:nvSpPr>
          <p:cNvPr id="6" name="Text Placeholder 5">
            <a:extLst>
              <a:ext uri="{FF2B5EF4-FFF2-40B4-BE49-F238E27FC236}">
                <a16:creationId xmlns:a16="http://schemas.microsoft.com/office/drawing/2014/main" id="{76E0072C-EF7E-4A06-86A0-2471463AA37F}"/>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3C42B099-4A0F-465A-8F8F-C7F5AB403464}"/>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96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D375-6CA6-4BE1-B995-3C8D08C0FC36}"/>
              </a:ext>
            </a:extLst>
          </p:cNvPr>
          <p:cNvSpPr>
            <a:spLocks noGrp="1"/>
          </p:cNvSpPr>
          <p:nvPr>
            <p:ph type="title"/>
          </p:nvPr>
        </p:nvSpPr>
        <p:spPr/>
        <p:txBody>
          <a:bodyPr/>
          <a:lstStyle/>
          <a:p>
            <a:r>
              <a:rPr lang="en-US" dirty="0"/>
              <a:t>List-columns</a:t>
            </a:r>
          </a:p>
        </p:txBody>
      </p:sp>
      <p:sp>
        <p:nvSpPr>
          <p:cNvPr id="3" name="Rectangle 1">
            <a:extLst>
              <a:ext uri="{FF2B5EF4-FFF2-40B4-BE49-F238E27FC236}">
                <a16:creationId xmlns:a16="http://schemas.microsoft.com/office/drawing/2014/main" id="{151CCA17-F7BF-490E-9654-C293417BDE29}"/>
              </a:ext>
            </a:extLst>
          </p:cNvPr>
          <p:cNvSpPr>
            <a:spLocks noChangeArrowheads="1"/>
          </p:cNvSpPr>
          <p:nvPr/>
        </p:nvSpPr>
        <p:spPr bwMode="auto">
          <a:xfrm>
            <a:off x="1024128" y="208483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country_model</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lm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lifeExp</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year, </a:t>
            </a:r>
            <a:r>
              <a:rPr kumimoji="0" lang="en-US" altLang="en-US" sz="2400" b="0" i="0" u="none" strike="noStrike" cap="none" normalizeH="0" baseline="0" dirty="0">
                <a:ln>
                  <a:noFill/>
                </a:ln>
                <a:solidFill>
                  <a:srgbClr val="902000"/>
                </a:solidFill>
                <a:effectLst/>
                <a:latin typeface="Consolas" panose="020B0609020204030204" pitchFamily="49" charset="0"/>
              </a:rPr>
              <a:t>data =</a:t>
            </a:r>
            <a:r>
              <a:rPr kumimoji="0" lang="en-US" altLang="en-US" sz="2400" b="0" i="0" u="none" strike="noStrike" cap="none" normalizeH="0" baseline="0" dirty="0">
                <a:ln>
                  <a:noFill/>
                </a:ln>
                <a:solidFill>
                  <a:srgbClr val="4183C4"/>
                </a:solidFill>
                <a:effectLst/>
                <a:latin typeface="Consolas" panose="020B0609020204030204" pitchFamily="49" charset="0"/>
              </a:rPr>
              <a:t> 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5DEA235-B695-4B04-A757-9D06F2B92BE8}"/>
              </a:ext>
            </a:extLst>
          </p:cNvPr>
          <p:cNvSpPr>
            <a:spLocks noChangeArrowheads="1"/>
          </p:cNvSpPr>
          <p:nvPr/>
        </p:nvSpPr>
        <p:spPr bwMode="auto">
          <a:xfrm>
            <a:off x="1024128" y="3639664"/>
            <a:ext cx="972007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models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map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by_country</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data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country_model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51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56A8-6E6D-49DC-98F1-0D434692F6F6}"/>
              </a:ext>
            </a:extLst>
          </p:cNvPr>
          <p:cNvSpPr>
            <a:spLocks noGrp="1"/>
          </p:cNvSpPr>
          <p:nvPr>
            <p:ph type="title"/>
          </p:nvPr>
        </p:nvSpPr>
        <p:spPr/>
        <p:txBody>
          <a:bodyPr/>
          <a:lstStyle/>
          <a:p>
            <a:r>
              <a:rPr lang="en-US" dirty="0" err="1"/>
              <a:t>dplyr</a:t>
            </a:r>
            <a:r>
              <a:rPr lang="en-US" dirty="0"/>
              <a:t>::mutate()</a:t>
            </a:r>
          </a:p>
        </p:txBody>
      </p:sp>
      <p:sp>
        <p:nvSpPr>
          <p:cNvPr id="5" name="Rectangle 4">
            <a:extLst>
              <a:ext uri="{FF2B5EF4-FFF2-40B4-BE49-F238E27FC236}">
                <a16:creationId xmlns:a16="http://schemas.microsoft.com/office/drawing/2014/main" id="{83C2CB7E-98E5-4A1C-B5C7-A2B129831ACF}"/>
              </a:ext>
            </a:extLst>
          </p:cNvPr>
          <p:cNvSpPr/>
          <p:nvPr/>
        </p:nvSpPr>
        <p:spPr>
          <a:xfrm>
            <a:off x="1024128" y="1856601"/>
            <a:ext cx="9720072"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dirty="0" err="1">
                <a:solidFill>
                  <a:srgbClr val="4183C4"/>
                </a:solidFill>
                <a:latin typeface="Consolas" panose="020B0609020204030204" pitchFamily="49" charset="0"/>
              </a:rPr>
              <a:t>by_country</a:t>
            </a:r>
            <a:r>
              <a:rPr lang="en-US" altLang="en-US" sz="2200" dirty="0">
                <a:solidFill>
                  <a:srgbClr val="4183C4"/>
                </a:solidFill>
                <a:latin typeface="Consolas" panose="020B0609020204030204" pitchFamily="49" charset="0"/>
              </a:rPr>
              <a:t> &lt;-</a:t>
            </a:r>
            <a:r>
              <a:rPr lang="en-US" altLang="en-US" sz="2200" dirty="0">
                <a:solidFill>
                  <a:srgbClr val="4070A0"/>
                </a:solidFill>
                <a:latin typeface="Consolas" panose="020B0609020204030204" pitchFamily="49" charset="0"/>
              </a:rPr>
              <a:t> </a:t>
            </a:r>
            <a:r>
              <a:rPr lang="en-US" altLang="en-US" sz="2200" dirty="0" err="1">
                <a:solidFill>
                  <a:srgbClr val="4183C4"/>
                </a:solidFill>
                <a:latin typeface="Consolas" panose="020B0609020204030204" pitchFamily="49" charset="0"/>
              </a:rPr>
              <a:t>by_country</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mutate</a:t>
            </a:r>
            <a:r>
              <a:rPr lang="en-US" altLang="en-US" sz="2200" dirty="0">
                <a:solidFill>
                  <a:srgbClr val="4183C4"/>
                </a:solidFill>
                <a:latin typeface="Consolas" panose="020B0609020204030204" pitchFamily="49" charset="0"/>
              </a:rPr>
              <a:t>(</a:t>
            </a:r>
            <a:r>
              <a:rPr lang="en-US" altLang="en-US" sz="2200" dirty="0">
                <a:solidFill>
                  <a:srgbClr val="902000"/>
                </a:solidFill>
                <a:latin typeface="Consolas" panose="020B0609020204030204" pitchFamily="49" charset="0"/>
              </a:rPr>
              <a:t>model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map</a:t>
            </a:r>
            <a:r>
              <a:rPr lang="en-US" altLang="en-US" sz="2200" dirty="0">
                <a:solidFill>
                  <a:srgbClr val="4183C4"/>
                </a:solidFill>
                <a:latin typeface="Consolas" panose="020B0609020204030204" pitchFamily="49" charset="0"/>
              </a:rPr>
              <a:t>(data, </a:t>
            </a:r>
            <a:r>
              <a:rPr lang="en-US" altLang="en-US" sz="2200" dirty="0" err="1">
                <a:solidFill>
                  <a:srgbClr val="4183C4"/>
                </a:solidFill>
                <a:latin typeface="Consolas" panose="020B0609020204030204" pitchFamily="49" charset="0"/>
              </a:rPr>
              <a:t>country_model</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err="1">
                <a:solidFill>
                  <a:srgbClr val="4183C4"/>
                </a:solidFill>
                <a:latin typeface="Consolas" panose="020B0609020204030204" pitchFamily="49" charset="0"/>
              </a:rPr>
              <a:t>by_country</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142 x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Groups:   country, continent [710]</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country     continent           data model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&lt;list&lt;df[,4]&gt;&gt; &lt;list&gt;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Afghanistan Asia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Albania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Algeria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Angola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Argentina   Americas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Australia   Oceania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136 more rows</a:t>
            </a:r>
          </a:p>
        </p:txBody>
      </p:sp>
    </p:spTree>
    <p:extLst>
      <p:ext uri="{BB962C8B-B14F-4D97-AF65-F5344CB8AC3E}">
        <p14:creationId xmlns:p14="http://schemas.microsoft.com/office/powerpoint/2010/main" val="381222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DB90-E02B-488D-B99E-944BF7E7C20D}"/>
              </a:ext>
            </a:extLst>
          </p:cNvPr>
          <p:cNvSpPr>
            <a:spLocks noGrp="1"/>
          </p:cNvSpPr>
          <p:nvPr>
            <p:ph type="title"/>
          </p:nvPr>
        </p:nvSpPr>
        <p:spPr/>
        <p:txBody>
          <a:bodyPr/>
          <a:lstStyle/>
          <a:p>
            <a:r>
              <a:rPr lang="en-US" dirty="0"/>
              <a:t>List-columns</a:t>
            </a:r>
          </a:p>
        </p:txBody>
      </p:sp>
      <p:sp>
        <p:nvSpPr>
          <p:cNvPr id="3" name="Rectangle 2">
            <a:extLst>
              <a:ext uri="{FF2B5EF4-FFF2-40B4-BE49-F238E27FC236}">
                <a16:creationId xmlns:a16="http://schemas.microsoft.com/office/drawing/2014/main" id="{8A34596C-097F-4D1F-92A6-467F10BD55BC}"/>
              </a:ext>
            </a:extLst>
          </p:cNvPr>
          <p:cNvSpPr/>
          <p:nvPr/>
        </p:nvSpPr>
        <p:spPr>
          <a:xfrm>
            <a:off x="964787" y="1746278"/>
            <a:ext cx="9173986"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dirty="0" err="1">
                <a:solidFill>
                  <a:srgbClr val="4183C4"/>
                </a:solidFill>
                <a:latin typeface="Consolas" panose="020B0609020204030204" pitchFamily="49" charset="0"/>
              </a:rPr>
              <a:t>by_country</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007020"/>
                </a:solidFill>
                <a:latin typeface="Consolas" panose="020B0609020204030204" pitchFamily="49" charset="0"/>
              </a:rPr>
              <a:t>  filter</a:t>
            </a:r>
            <a:r>
              <a:rPr lang="en-US" altLang="en-US" sz="2200" dirty="0">
                <a:solidFill>
                  <a:srgbClr val="4183C4"/>
                </a:solidFill>
                <a:latin typeface="Consolas" panose="020B0609020204030204" pitchFamily="49" charset="0"/>
              </a:rPr>
              <a:t>(continent </a:t>
            </a:r>
            <a:r>
              <a:rPr lang="en-US" altLang="en-US" sz="2200" dirty="0">
                <a:solidFill>
                  <a:srgbClr val="666666"/>
                </a:solidFill>
                <a:latin typeface="Consolas" panose="020B0609020204030204" pitchFamily="49" charset="0"/>
              </a:rPr>
              <a:t>==</a:t>
            </a:r>
            <a:r>
              <a:rPr lang="en-US" altLang="en-US" sz="2200" dirty="0">
                <a:solidFill>
                  <a:srgbClr val="4070A0"/>
                </a:solidFill>
                <a:latin typeface="Consolas" panose="020B0609020204030204" pitchFamily="49" charset="0"/>
              </a:rPr>
              <a:t> "Europe"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30 x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Groups:   country, continent [710]</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country                continent           data model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&lt;list&lt;df[,4]&gt;&gt; &lt;list&gt;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Albania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Austria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Belgium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Bosnia and Herzegovina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Bulgaria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Croatia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24 more rows</a:t>
            </a:r>
          </a:p>
        </p:txBody>
      </p:sp>
    </p:spTree>
    <p:extLst>
      <p:ext uri="{BB962C8B-B14F-4D97-AF65-F5344CB8AC3E}">
        <p14:creationId xmlns:p14="http://schemas.microsoft.com/office/powerpoint/2010/main" val="2330071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75ED-CB08-4110-9051-61742D6432A4}"/>
              </a:ext>
            </a:extLst>
          </p:cNvPr>
          <p:cNvSpPr>
            <a:spLocks noGrp="1"/>
          </p:cNvSpPr>
          <p:nvPr>
            <p:ph type="title"/>
          </p:nvPr>
        </p:nvSpPr>
        <p:spPr/>
        <p:txBody>
          <a:bodyPr/>
          <a:lstStyle/>
          <a:p>
            <a:r>
              <a:rPr lang="en-US" dirty="0"/>
              <a:t>List-columns</a:t>
            </a:r>
          </a:p>
        </p:txBody>
      </p:sp>
      <p:sp>
        <p:nvSpPr>
          <p:cNvPr id="3" name="Rectangle 2">
            <a:extLst>
              <a:ext uri="{FF2B5EF4-FFF2-40B4-BE49-F238E27FC236}">
                <a16:creationId xmlns:a16="http://schemas.microsoft.com/office/drawing/2014/main" id="{88842C3E-4047-452E-B47C-B3347B750A1A}"/>
              </a:ext>
            </a:extLst>
          </p:cNvPr>
          <p:cNvSpPr/>
          <p:nvPr/>
        </p:nvSpPr>
        <p:spPr>
          <a:xfrm>
            <a:off x="1024128" y="2270496"/>
            <a:ext cx="9720072"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2200" dirty="0" err="1">
                <a:solidFill>
                  <a:srgbClr val="4183C4"/>
                </a:solidFill>
                <a:latin typeface="Consolas" panose="020B0609020204030204" pitchFamily="49" charset="0"/>
              </a:rPr>
              <a:t>by_country</a:t>
            </a:r>
            <a:r>
              <a:rPr lang="en-US" sz="2200" dirty="0">
                <a:solidFill>
                  <a:srgbClr val="4183C4"/>
                </a:solidFill>
                <a:latin typeface="Consolas" panose="020B0609020204030204" pitchFamily="49" charset="0"/>
              </a:rPr>
              <a:t> %&gt;% </a:t>
            </a:r>
          </a:p>
          <a:p>
            <a:pPr defTabSz="914400" eaLnBrk="0" fontAlgn="base" hangingPunct="0">
              <a:spcBef>
                <a:spcPct val="0"/>
              </a:spcBef>
              <a:spcAft>
                <a:spcPct val="0"/>
              </a:spcAft>
            </a:pPr>
            <a:r>
              <a:rPr lang="en-US" sz="2200" dirty="0">
                <a:solidFill>
                  <a:srgbClr val="4183C4"/>
                </a:solidFill>
                <a:latin typeface="Consolas" panose="020B0609020204030204" pitchFamily="49" charset="0"/>
              </a:rPr>
              <a:t>  </a:t>
            </a:r>
            <a:r>
              <a:rPr lang="en-US" sz="2200" b="1" dirty="0">
                <a:solidFill>
                  <a:srgbClr val="007020"/>
                </a:solidFill>
                <a:latin typeface="Consolas" panose="020B0609020204030204" pitchFamily="49" charset="0"/>
              </a:rPr>
              <a:t>arrange</a:t>
            </a:r>
            <a:r>
              <a:rPr lang="en-US" sz="2200" dirty="0">
                <a:solidFill>
                  <a:srgbClr val="4183C4"/>
                </a:solidFill>
                <a:latin typeface="Consolas" panose="020B0609020204030204" pitchFamily="49" charset="0"/>
              </a:rPr>
              <a:t>(continent, country)</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142 x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Groups:   country, continent [710]</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country      continent           data model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&lt;list&lt;df[,4]&gt;&gt; &lt;list&gt;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Algeria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Angola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Benin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Botswana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Burkina Faso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Burundi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136 more rows</a:t>
            </a:r>
          </a:p>
        </p:txBody>
      </p:sp>
    </p:spTree>
    <p:extLst>
      <p:ext uri="{BB962C8B-B14F-4D97-AF65-F5344CB8AC3E}">
        <p14:creationId xmlns:p14="http://schemas.microsoft.com/office/powerpoint/2010/main" val="226235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3E2-C437-4E56-95AD-92DC92AB153B}"/>
              </a:ext>
            </a:extLst>
          </p:cNvPr>
          <p:cNvSpPr>
            <a:spLocks noGrp="1"/>
          </p:cNvSpPr>
          <p:nvPr>
            <p:ph type="title"/>
          </p:nvPr>
        </p:nvSpPr>
        <p:spPr/>
        <p:txBody>
          <a:bodyPr/>
          <a:lstStyle/>
          <a:p>
            <a:r>
              <a:rPr lang="en-US" dirty="0" err="1"/>
              <a:t>Unnesting</a:t>
            </a:r>
            <a:endParaRPr lang="en-US" dirty="0"/>
          </a:p>
        </p:txBody>
      </p:sp>
      <p:sp>
        <p:nvSpPr>
          <p:cNvPr id="4" name="Rectangle 3">
            <a:extLst>
              <a:ext uri="{FF2B5EF4-FFF2-40B4-BE49-F238E27FC236}">
                <a16:creationId xmlns:a16="http://schemas.microsoft.com/office/drawing/2014/main" id="{5AD71419-2164-498C-8564-54456E84625E}"/>
              </a:ext>
            </a:extLst>
          </p:cNvPr>
          <p:cNvSpPr/>
          <p:nvPr/>
        </p:nvSpPr>
        <p:spPr>
          <a:xfrm>
            <a:off x="1024128" y="2084832"/>
            <a:ext cx="10262425"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dirty="0" err="1">
                <a:solidFill>
                  <a:srgbClr val="4183C4"/>
                </a:solidFill>
                <a:latin typeface="Consolas" panose="020B0609020204030204" pitchFamily="49" charset="0"/>
              </a:rPr>
              <a:t>by_country</a:t>
            </a:r>
            <a:r>
              <a:rPr lang="en-US" altLang="en-US" sz="2200" dirty="0">
                <a:solidFill>
                  <a:srgbClr val="4183C4"/>
                </a:solidFill>
                <a:latin typeface="Consolas" panose="020B0609020204030204" pitchFamily="49" charset="0"/>
              </a:rPr>
              <a:t> &lt;-</a:t>
            </a:r>
            <a:r>
              <a:rPr lang="en-US" altLang="en-US" sz="2200" dirty="0">
                <a:solidFill>
                  <a:srgbClr val="4070A0"/>
                </a:solidFill>
                <a:latin typeface="Consolas" panose="020B0609020204030204" pitchFamily="49" charset="0"/>
              </a:rPr>
              <a:t> </a:t>
            </a:r>
            <a:r>
              <a:rPr lang="en-US" altLang="en-US" sz="2200" dirty="0" err="1">
                <a:solidFill>
                  <a:srgbClr val="4183C4"/>
                </a:solidFill>
                <a:latin typeface="Consolas" panose="020B0609020204030204" pitchFamily="49" charset="0"/>
              </a:rPr>
              <a:t>by_country</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mutate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a:solidFill>
                  <a:srgbClr val="333333"/>
                </a:solidFill>
                <a:latin typeface="Consolas" panose="020B0609020204030204" pitchFamily="49" charset="0"/>
              </a:rPr>
              <a:t>    </a:t>
            </a:r>
            <a:r>
              <a:rPr lang="en-US" altLang="en-US" sz="2200" dirty="0" err="1">
                <a:solidFill>
                  <a:srgbClr val="902000"/>
                </a:solidFill>
                <a:latin typeface="Consolas" panose="020B0609020204030204" pitchFamily="49" charset="0"/>
              </a:rPr>
              <a:t>resids</a:t>
            </a:r>
            <a:r>
              <a:rPr lang="en-US" altLang="en-US" sz="2200" dirty="0">
                <a:solidFill>
                  <a:srgbClr val="902000"/>
                </a:solidFill>
                <a:latin typeface="Consolas" panose="020B0609020204030204" pitchFamily="49" charset="0"/>
              </a:rPr>
              <a:t>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map2</a:t>
            </a:r>
            <a:r>
              <a:rPr lang="en-US" altLang="en-US" sz="2200" dirty="0">
                <a:solidFill>
                  <a:srgbClr val="4183C4"/>
                </a:solidFill>
                <a:latin typeface="Consolas" panose="020B0609020204030204" pitchFamily="49" charset="0"/>
              </a:rPr>
              <a:t>(data, model, </a:t>
            </a:r>
            <a:r>
              <a:rPr lang="en-US" altLang="en-US" sz="2200" dirty="0" err="1">
                <a:solidFill>
                  <a:srgbClr val="4183C4"/>
                </a:solidFill>
                <a:latin typeface="Consolas" panose="020B0609020204030204" pitchFamily="49" charset="0"/>
              </a:rPr>
              <a:t>add_residuals</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dirty="0" err="1">
                <a:solidFill>
                  <a:srgbClr val="4183C4"/>
                </a:solidFill>
                <a:latin typeface="Consolas" panose="020B0609020204030204" pitchFamily="49" charset="0"/>
              </a:rPr>
              <a:t>by_country</a:t>
            </a:r>
            <a:endParaRPr lang="en-US" sz="2200" dirty="0">
              <a:solidFill>
                <a:srgbClr val="4183C4"/>
              </a:solidFill>
              <a:latin typeface="Consolas" panose="020B0609020204030204" pitchFamily="49" charset="0"/>
            </a:endParaRP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142 x 5</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Groups:   country, continent [710]</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country     continent           data model  </a:t>
            </a:r>
            <a:r>
              <a:rPr lang="en-US" sz="2200" i="1" dirty="0" err="1">
                <a:solidFill>
                  <a:srgbClr val="60A0B0"/>
                </a:solidFill>
                <a:latin typeface="Consolas" panose="020B0609020204030204" pitchFamily="49" charset="0"/>
              </a:rPr>
              <a:t>resids</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&lt;list&lt;df[,4]&gt;&gt; &lt;list&gt; &lt;list&gt;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Afghanistan Asia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[12 × 5]&gt;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Albania     Europe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[12 × 5]&gt;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Algeria     Africa          [12 × 4] &lt;</a:t>
            </a:r>
            <a:r>
              <a:rPr lang="en-US" sz="2200" i="1" dirty="0" err="1">
                <a:solidFill>
                  <a:srgbClr val="60A0B0"/>
                </a:solidFill>
                <a:latin typeface="Consolas" panose="020B0609020204030204" pitchFamily="49" charset="0"/>
              </a:rPr>
              <a:t>lm</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[12 × 5]&gt;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139 more rows</a:t>
            </a:r>
          </a:p>
        </p:txBody>
      </p:sp>
    </p:spTree>
    <p:extLst>
      <p:ext uri="{BB962C8B-B14F-4D97-AF65-F5344CB8AC3E}">
        <p14:creationId xmlns:p14="http://schemas.microsoft.com/office/powerpoint/2010/main" val="102849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9DED-5C2E-4A3E-9F90-6C37255DBB30}"/>
              </a:ext>
            </a:extLst>
          </p:cNvPr>
          <p:cNvSpPr>
            <a:spLocks noGrp="1"/>
          </p:cNvSpPr>
          <p:nvPr>
            <p:ph type="title"/>
          </p:nvPr>
        </p:nvSpPr>
        <p:spPr/>
        <p:txBody>
          <a:bodyPr/>
          <a:lstStyle/>
          <a:p>
            <a:r>
              <a:rPr lang="en-US" dirty="0"/>
              <a:t>Plotting a list of data frames</a:t>
            </a:r>
          </a:p>
        </p:txBody>
      </p:sp>
      <p:sp>
        <p:nvSpPr>
          <p:cNvPr id="4" name="Rectangle 3">
            <a:extLst>
              <a:ext uri="{FF2B5EF4-FFF2-40B4-BE49-F238E27FC236}">
                <a16:creationId xmlns:a16="http://schemas.microsoft.com/office/drawing/2014/main" id="{ACA2511E-F6F3-408D-B708-4452B130E2AB}"/>
              </a:ext>
            </a:extLst>
          </p:cNvPr>
          <p:cNvSpPr/>
          <p:nvPr/>
        </p:nvSpPr>
        <p:spPr>
          <a:xfrm>
            <a:off x="495300" y="2084832"/>
            <a:ext cx="10786872" cy="3754874"/>
          </a:xfrm>
          <a:prstGeom prst="rect">
            <a:avLst/>
          </a:prstGeom>
          <a:solidFill>
            <a:srgbClr val="F7F7F7"/>
          </a:solidFill>
        </p:spPr>
        <p:txBody>
          <a:bodyPr wrap="square">
            <a:spAutoFit/>
          </a:bodyPr>
          <a:lstStyle/>
          <a:p>
            <a:r>
              <a:rPr lang="en-US" altLang="en-US" sz="2000" dirty="0" err="1">
                <a:solidFill>
                  <a:srgbClr val="4183C4"/>
                </a:solidFill>
                <a:latin typeface="Consolas" panose="020B0609020204030204" pitchFamily="49" charset="0"/>
              </a:rPr>
              <a:t>resids</a:t>
            </a:r>
            <a:r>
              <a:rPr lang="en-US" altLang="en-US" sz="2000" dirty="0">
                <a:solidFill>
                  <a:srgbClr val="4183C4"/>
                </a:solidFill>
                <a:latin typeface="Consolas" panose="020B0609020204030204" pitchFamily="49" charset="0"/>
              </a:rPr>
              <a:t> &lt;-</a:t>
            </a:r>
            <a:r>
              <a:rPr lang="en-US" altLang="en-US" sz="2000"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unnest</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by_country</a:t>
            </a:r>
            <a:r>
              <a:rPr lang="en-US" altLang="en-US" sz="2000" dirty="0">
                <a:solidFill>
                  <a:srgbClr val="4183C4"/>
                </a:solidFill>
                <a:latin typeface="Consolas" panose="020B0609020204030204" pitchFamily="49" charset="0"/>
              </a:rPr>
              <a:t>, </a:t>
            </a:r>
            <a:r>
              <a:rPr lang="en-US" altLang="en-US" sz="2000" dirty="0" err="1">
                <a:solidFill>
                  <a:srgbClr val="4183C4"/>
                </a:solidFill>
                <a:latin typeface="Consolas" panose="020B0609020204030204" pitchFamily="49" charset="0"/>
              </a:rPr>
              <a:t>resids</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altLang="en-US" sz="2000" dirty="0" err="1">
                <a:solidFill>
                  <a:srgbClr val="4183C4"/>
                </a:solidFill>
                <a:latin typeface="Consolas" panose="020B0609020204030204" pitchFamily="49" charset="0"/>
              </a:rPr>
              <a:t>resids</a:t>
            </a:r>
            <a:r>
              <a:rPr lang="en-US" altLang="en-US" sz="2000" dirty="0">
                <a:solidFill>
                  <a:srgbClr val="333333"/>
                </a:solidFill>
                <a:latin typeface="Consolas" panose="020B0609020204030204" pitchFamily="49" charset="0"/>
              </a:rPr>
              <a:t> </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1,704 x 9</a:t>
            </a:r>
          </a:p>
          <a:p>
            <a:r>
              <a:rPr lang="en-US" i="1" dirty="0">
                <a:solidFill>
                  <a:srgbClr val="60A0B0"/>
                </a:solidFill>
                <a:latin typeface="Consolas" panose="020B0609020204030204" pitchFamily="49" charset="0"/>
              </a:rPr>
              <a:t>#&gt; # Groups:   country, continent [710]</a:t>
            </a:r>
          </a:p>
          <a:p>
            <a:r>
              <a:rPr lang="en-US" i="1" dirty="0">
                <a:solidFill>
                  <a:srgbClr val="60A0B0"/>
                </a:solidFill>
                <a:latin typeface="Consolas" panose="020B0609020204030204" pitchFamily="49" charset="0"/>
              </a:rPr>
              <a:t>#&gt;   country    continent        data model  year </a:t>
            </a:r>
            <a:r>
              <a:rPr lang="en-US" i="1" dirty="0" err="1">
                <a:solidFill>
                  <a:srgbClr val="60A0B0"/>
                </a:solidFill>
                <a:latin typeface="Consolas" panose="020B0609020204030204" pitchFamily="49" charset="0"/>
              </a:rPr>
              <a:t>lifeExp</a:t>
            </a:r>
            <a:r>
              <a:rPr lang="en-US" i="1" dirty="0">
                <a:solidFill>
                  <a:srgbClr val="60A0B0"/>
                </a:solidFill>
                <a:latin typeface="Consolas" panose="020B0609020204030204" pitchFamily="49" charset="0"/>
              </a:rPr>
              <a:t>     pop </a:t>
            </a:r>
            <a:r>
              <a:rPr lang="en-US" i="1" dirty="0" err="1">
                <a:solidFill>
                  <a:srgbClr val="60A0B0"/>
                </a:solidFill>
                <a:latin typeface="Consolas" panose="020B0609020204030204" pitchFamily="49" charset="0"/>
              </a:rPr>
              <a:t>gdpPercap</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resid</a:t>
            </a:r>
            <a:endParaRPr lang="en-US" i="1" dirty="0">
              <a:solidFill>
                <a:srgbClr val="60A0B0"/>
              </a:solidFill>
              <a:latin typeface="Consolas" panose="020B0609020204030204" pitchFamily="49" charset="0"/>
            </a:endParaRPr>
          </a:p>
          <a:p>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fct</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fct</a:t>
            </a:r>
            <a:r>
              <a:rPr lang="en-US" i="1" dirty="0">
                <a:solidFill>
                  <a:srgbClr val="60A0B0"/>
                </a:solidFill>
                <a:latin typeface="Consolas" panose="020B0609020204030204" pitchFamily="49" charset="0"/>
              </a:rPr>
              <a:t>&gt;     &lt;list&lt;df[,&gt; &lt;</a:t>
            </a:r>
            <a:r>
              <a:rPr lang="en-US" i="1" dirty="0" err="1">
                <a:solidFill>
                  <a:srgbClr val="60A0B0"/>
                </a:solidFill>
                <a:latin typeface="Consolas" panose="020B0609020204030204" pitchFamily="49" charset="0"/>
              </a:rPr>
              <a:t>lis</a:t>
            </a:r>
            <a:r>
              <a:rPr lang="en-US" i="1" dirty="0">
                <a:solidFill>
                  <a:srgbClr val="60A0B0"/>
                </a:solidFill>
                <a:latin typeface="Consolas" panose="020B0609020204030204" pitchFamily="49" charset="0"/>
              </a:rPr>
              <a:t>&gt; &lt;int&gt;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&lt;int&gt;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1 </a:t>
            </a:r>
            <a:r>
              <a:rPr lang="en-US" i="1" dirty="0" err="1">
                <a:solidFill>
                  <a:srgbClr val="60A0B0"/>
                </a:solidFill>
                <a:latin typeface="Consolas" panose="020B0609020204030204" pitchFamily="49" charset="0"/>
              </a:rPr>
              <a:t>Afghanist</a:t>
            </a:r>
            <a:r>
              <a:rPr lang="en-US" i="1" dirty="0">
                <a:solidFill>
                  <a:srgbClr val="60A0B0"/>
                </a:solidFill>
                <a:latin typeface="Consolas" panose="020B0609020204030204" pitchFamily="49" charset="0"/>
              </a:rPr>
              <a:t>… Asia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1952    28.8  8.43e6      779. -1.11  </a:t>
            </a:r>
          </a:p>
          <a:p>
            <a:r>
              <a:rPr lang="en-US" i="1" dirty="0">
                <a:solidFill>
                  <a:srgbClr val="60A0B0"/>
                </a:solidFill>
                <a:latin typeface="Consolas" panose="020B0609020204030204" pitchFamily="49" charset="0"/>
              </a:rPr>
              <a:t>#&gt; 2 </a:t>
            </a:r>
            <a:r>
              <a:rPr lang="en-US" i="1" dirty="0" err="1">
                <a:solidFill>
                  <a:srgbClr val="60A0B0"/>
                </a:solidFill>
                <a:latin typeface="Consolas" panose="020B0609020204030204" pitchFamily="49" charset="0"/>
              </a:rPr>
              <a:t>Afghanist</a:t>
            </a:r>
            <a:r>
              <a:rPr lang="en-US" i="1" dirty="0">
                <a:solidFill>
                  <a:srgbClr val="60A0B0"/>
                </a:solidFill>
                <a:latin typeface="Consolas" panose="020B0609020204030204" pitchFamily="49" charset="0"/>
              </a:rPr>
              <a:t>… Asia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1957    30.3  9.24e6      821. -0.952 </a:t>
            </a:r>
          </a:p>
          <a:p>
            <a:r>
              <a:rPr lang="en-US" i="1" dirty="0">
                <a:solidFill>
                  <a:srgbClr val="60A0B0"/>
                </a:solidFill>
                <a:latin typeface="Consolas" panose="020B0609020204030204" pitchFamily="49" charset="0"/>
              </a:rPr>
              <a:t>#&gt; 3 </a:t>
            </a:r>
            <a:r>
              <a:rPr lang="en-US" i="1" dirty="0" err="1">
                <a:solidFill>
                  <a:srgbClr val="60A0B0"/>
                </a:solidFill>
                <a:latin typeface="Consolas" panose="020B0609020204030204" pitchFamily="49" charset="0"/>
              </a:rPr>
              <a:t>Afghanist</a:t>
            </a:r>
            <a:r>
              <a:rPr lang="en-US" i="1" dirty="0">
                <a:solidFill>
                  <a:srgbClr val="60A0B0"/>
                </a:solidFill>
                <a:latin typeface="Consolas" panose="020B0609020204030204" pitchFamily="49" charset="0"/>
              </a:rPr>
              <a:t>… Asia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1962    32.0  1.03e7      853. -0.664 </a:t>
            </a:r>
          </a:p>
          <a:p>
            <a:r>
              <a:rPr lang="en-US" i="1" dirty="0">
                <a:solidFill>
                  <a:srgbClr val="60A0B0"/>
                </a:solidFill>
                <a:latin typeface="Consolas" panose="020B0609020204030204" pitchFamily="49" charset="0"/>
              </a:rPr>
              <a:t>#&gt; 4 </a:t>
            </a:r>
            <a:r>
              <a:rPr lang="en-US" i="1" dirty="0" err="1">
                <a:solidFill>
                  <a:srgbClr val="60A0B0"/>
                </a:solidFill>
                <a:latin typeface="Consolas" panose="020B0609020204030204" pitchFamily="49" charset="0"/>
              </a:rPr>
              <a:t>Afghanist</a:t>
            </a:r>
            <a:r>
              <a:rPr lang="en-US" i="1" dirty="0">
                <a:solidFill>
                  <a:srgbClr val="60A0B0"/>
                </a:solidFill>
                <a:latin typeface="Consolas" panose="020B0609020204030204" pitchFamily="49" charset="0"/>
              </a:rPr>
              <a:t>… Asia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1967    34.0  1.15e7      836. -0.0172</a:t>
            </a:r>
          </a:p>
          <a:p>
            <a:r>
              <a:rPr lang="en-US" i="1" dirty="0">
                <a:solidFill>
                  <a:srgbClr val="60A0B0"/>
                </a:solidFill>
                <a:latin typeface="Consolas" panose="020B0609020204030204" pitchFamily="49" charset="0"/>
              </a:rPr>
              <a:t>#&gt; 5 </a:t>
            </a:r>
            <a:r>
              <a:rPr lang="en-US" i="1" dirty="0" err="1">
                <a:solidFill>
                  <a:srgbClr val="60A0B0"/>
                </a:solidFill>
                <a:latin typeface="Consolas" panose="020B0609020204030204" pitchFamily="49" charset="0"/>
              </a:rPr>
              <a:t>Afghanist</a:t>
            </a:r>
            <a:r>
              <a:rPr lang="en-US" i="1" dirty="0">
                <a:solidFill>
                  <a:srgbClr val="60A0B0"/>
                </a:solidFill>
                <a:latin typeface="Consolas" panose="020B0609020204030204" pitchFamily="49" charset="0"/>
              </a:rPr>
              <a:t>… Asia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1972    36.1  1.31e7      740.  0.674 </a:t>
            </a:r>
          </a:p>
          <a:p>
            <a:r>
              <a:rPr lang="en-US" i="1" dirty="0">
                <a:solidFill>
                  <a:srgbClr val="60A0B0"/>
                </a:solidFill>
                <a:latin typeface="Consolas" panose="020B0609020204030204" pitchFamily="49" charset="0"/>
              </a:rPr>
              <a:t>#&gt; 6 </a:t>
            </a:r>
            <a:r>
              <a:rPr lang="en-US" i="1" dirty="0" err="1">
                <a:solidFill>
                  <a:srgbClr val="60A0B0"/>
                </a:solidFill>
                <a:latin typeface="Consolas" panose="020B0609020204030204" pitchFamily="49" charset="0"/>
              </a:rPr>
              <a:t>Afghanist</a:t>
            </a:r>
            <a:r>
              <a:rPr lang="en-US" i="1" dirty="0">
                <a:solidFill>
                  <a:srgbClr val="60A0B0"/>
                </a:solidFill>
                <a:latin typeface="Consolas" panose="020B0609020204030204" pitchFamily="49" charset="0"/>
              </a:rPr>
              <a:t>… Asia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1977    38.4  1.49e7      786.  1.65  </a:t>
            </a:r>
          </a:p>
          <a:p>
            <a:r>
              <a:rPr lang="en-US" i="1" dirty="0">
                <a:solidFill>
                  <a:srgbClr val="60A0B0"/>
                </a:solidFill>
                <a:latin typeface="Consolas" panose="020B0609020204030204" pitchFamily="49" charset="0"/>
              </a:rPr>
              <a:t>#&gt; # … with 1,698 more rows</a:t>
            </a:r>
          </a:p>
        </p:txBody>
      </p:sp>
    </p:spTree>
    <p:extLst>
      <p:ext uri="{BB962C8B-B14F-4D97-AF65-F5344CB8AC3E}">
        <p14:creationId xmlns:p14="http://schemas.microsoft.com/office/powerpoint/2010/main" val="59740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17AB-940B-412F-923E-C4F7F197AA06}"/>
              </a:ext>
            </a:extLst>
          </p:cNvPr>
          <p:cNvSpPr>
            <a:spLocks noGrp="1"/>
          </p:cNvSpPr>
          <p:nvPr>
            <p:ph type="title"/>
          </p:nvPr>
        </p:nvSpPr>
        <p:spPr/>
        <p:txBody>
          <a:bodyPr/>
          <a:lstStyle/>
          <a:p>
            <a:r>
              <a:rPr lang="en-US" dirty="0"/>
              <a:t>Plot residuals</a:t>
            </a:r>
          </a:p>
        </p:txBody>
      </p:sp>
      <p:sp>
        <p:nvSpPr>
          <p:cNvPr id="3" name="Rectangle 1">
            <a:extLst>
              <a:ext uri="{FF2B5EF4-FFF2-40B4-BE49-F238E27FC236}">
                <a16:creationId xmlns:a16="http://schemas.microsoft.com/office/drawing/2014/main" id="{04C481C5-5CA4-47CD-B9D9-3A09BDFC6719}"/>
              </a:ext>
            </a:extLst>
          </p:cNvPr>
          <p:cNvSpPr>
            <a:spLocks noChangeArrowheads="1"/>
          </p:cNvSpPr>
          <p:nvPr/>
        </p:nvSpPr>
        <p:spPr bwMode="auto">
          <a:xfrm>
            <a:off x="381294" y="2084832"/>
            <a:ext cx="11429411"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resids</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(year, </a:t>
            </a:r>
            <a:r>
              <a:rPr kumimoji="0" lang="en-US" altLang="en-US" sz="2200" b="0" i="0" u="none" strike="noStrike" cap="none" normalizeH="0" baseline="0" dirty="0" err="1">
                <a:ln>
                  <a:noFill/>
                </a:ln>
                <a:solidFill>
                  <a:srgbClr val="4183C4"/>
                </a:solidFill>
                <a:effectLst/>
                <a:latin typeface="Consolas" panose="020B0609020204030204" pitchFamily="49" charset="0"/>
              </a:rPr>
              <a:t>resid</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group =</a:t>
            </a:r>
            <a:r>
              <a:rPr kumimoji="0" lang="en-US" altLang="en-US" sz="2200" b="0" i="0" u="none" strike="noStrike" cap="none" normalizeH="0" baseline="0" dirty="0">
                <a:ln>
                  <a:noFill/>
                </a:ln>
                <a:solidFill>
                  <a:srgbClr val="4183C4"/>
                </a:solidFill>
                <a:effectLst/>
                <a:latin typeface="Consolas" panose="020B0609020204030204" pitchFamily="49" charset="0"/>
              </a:rPr>
              <a:t> country), </a:t>
            </a:r>
            <a:r>
              <a:rPr kumimoji="0" lang="en-US" altLang="en-US" sz="2200" b="0" i="0" u="none" strike="noStrike" cap="none" normalizeH="0" baseline="0" dirty="0">
                <a:ln>
                  <a:noFill/>
                </a:ln>
                <a:solidFill>
                  <a:srgbClr val="902000"/>
                </a:solidFill>
                <a:effectLst/>
                <a:latin typeface="Consolas" panose="020B0609020204030204" pitchFamily="49" charset="0"/>
              </a:rPr>
              <a:t>alpha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geom_smooth</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se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FALSE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a:t>
            </a:r>
            <a:r>
              <a:rPr kumimoji="0" lang="en-US" altLang="en-US" sz="2200" b="0" i="1" u="none" strike="noStrike" cap="none" normalizeH="0" baseline="0" dirty="0" err="1">
                <a:ln>
                  <a:noFill/>
                </a:ln>
                <a:solidFill>
                  <a:srgbClr val="60A0B0"/>
                </a:solidFill>
                <a:effectLst/>
                <a:latin typeface="Consolas" panose="020B0609020204030204" pitchFamily="49" charset="0"/>
              </a:rPr>
              <a:t>geom_smooth</a:t>
            </a:r>
            <a:r>
              <a:rPr kumimoji="0" lang="en-US" altLang="en-US" sz="2200" b="0" i="1" u="none" strike="noStrike" cap="none" normalizeH="0" baseline="0" dirty="0">
                <a:ln>
                  <a:noFill/>
                </a:ln>
                <a:solidFill>
                  <a:srgbClr val="60A0B0"/>
                </a:solidFill>
                <a:effectLst/>
                <a:latin typeface="Consolas" panose="020B0609020204030204" pitchFamily="49" charset="0"/>
              </a:rPr>
              <a:t>()` using method = 'gam' and formula 'y ~ s(x, bs = "cs")'</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4339" name="Picture 3">
            <a:extLst>
              <a:ext uri="{FF2B5EF4-FFF2-40B4-BE49-F238E27FC236}">
                <a16:creationId xmlns:a16="http://schemas.microsoft.com/office/drawing/2014/main" id="{86E42E2D-ED95-40DC-A46B-5B5141312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3760511"/>
            <a:ext cx="4914900" cy="303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1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16FD-D5DB-4239-9BCE-C8C8A86875D7}"/>
              </a:ext>
            </a:extLst>
          </p:cNvPr>
          <p:cNvSpPr>
            <a:spLocks noGrp="1"/>
          </p:cNvSpPr>
          <p:nvPr>
            <p:ph type="title"/>
          </p:nvPr>
        </p:nvSpPr>
        <p:spPr/>
        <p:txBody>
          <a:bodyPr/>
          <a:lstStyle/>
          <a:p>
            <a:r>
              <a:rPr lang="en-US" dirty="0" err="1"/>
              <a:t>Facetting</a:t>
            </a:r>
            <a:r>
              <a:rPr lang="en-US" dirty="0"/>
              <a:t> by continent</a:t>
            </a:r>
          </a:p>
        </p:txBody>
      </p:sp>
      <p:sp>
        <p:nvSpPr>
          <p:cNvPr id="3" name="Rectangle 1">
            <a:extLst>
              <a:ext uri="{FF2B5EF4-FFF2-40B4-BE49-F238E27FC236}">
                <a16:creationId xmlns:a16="http://schemas.microsoft.com/office/drawing/2014/main" id="{9793C99C-C96D-4931-A1E5-5EAFFFE978D7}"/>
              </a:ext>
            </a:extLst>
          </p:cNvPr>
          <p:cNvSpPr>
            <a:spLocks noChangeArrowheads="1"/>
          </p:cNvSpPr>
          <p:nvPr/>
        </p:nvSpPr>
        <p:spPr bwMode="auto">
          <a:xfrm>
            <a:off x="1024128" y="1818442"/>
            <a:ext cx="9720072"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resids</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(year, </a:t>
            </a:r>
            <a:r>
              <a:rPr kumimoji="0" lang="en-US" altLang="en-US" sz="2200" b="0" i="0" u="none" strike="noStrike" cap="none" normalizeH="0" baseline="0" dirty="0" err="1">
                <a:ln>
                  <a:noFill/>
                </a:ln>
                <a:solidFill>
                  <a:srgbClr val="4183C4"/>
                </a:solidFill>
                <a:effectLst/>
                <a:latin typeface="Consolas" panose="020B0609020204030204" pitchFamily="49" charset="0"/>
              </a:rPr>
              <a:t>resid</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group =</a:t>
            </a:r>
            <a:r>
              <a:rPr kumimoji="0" lang="en-US" altLang="en-US" sz="2200" b="0" i="0" u="none" strike="noStrike" cap="none" normalizeH="0" baseline="0" dirty="0">
                <a:ln>
                  <a:noFill/>
                </a:ln>
                <a:solidFill>
                  <a:srgbClr val="4183C4"/>
                </a:solidFill>
                <a:effectLst/>
                <a:latin typeface="Consolas" panose="020B0609020204030204" pitchFamily="49" charset="0"/>
              </a:rPr>
              <a:t> country))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902000"/>
                </a:solidFill>
                <a:effectLst/>
                <a:latin typeface="Consolas" panose="020B0609020204030204" pitchFamily="49" charset="0"/>
              </a:rPr>
              <a:t>alpha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facet_wrap</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continent)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15363" name="Picture 3">
            <a:extLst>
              <a:ext uri="{FF2B5EF4-FFF2-40B4-BE49-F238E27FC236}">
                <a16:creationId xmlns:a16="http://schemas.microsoft.com/office/drawing/2014/main" id="{C84882CD-D2FF-49CF-AC03-20791FC4D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3172659"/>
            <a:ext cx="5905500" cy="364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5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D5AC-FC21-4CCC-A7FF-7F5CC7A40AF7}"/>
              </a:ext>
            </a:extLst>
          </p:cNvPr>
          <p:cNvSpPr>
            <a:spLocks noGrp="1"/>
          </p:cNvSpPr>
          <p:nvPr>
            <p:ph type="title"/>
          </p:nvPr>
        </p:nvSpPr>
        <p:spPr/>
        <p:txBody>
          <a:bodyPr/>
          <a:lstStyle/>
          <a:p>
            <a:r>
              <a:rPr lang="en-US" dirty="0"/>
              <a:t>Model quality</a:t>
            </a:r>
          </a:p>
        </p:txBody>
      </p:sp>
      <p:sp>
        <p:nvSpPr>
          <p:cNvPr id="6" name="Rectangle 5">
            <a:extLst>
              <a:ext uri="{FF2B5EF4-FFF2-40B4-BE49-F238E27FC236}">
                <a16:creationId xmlns:a16="http://schemas.microsoft.com/office/drawing/2014/main" id="{EA99187F-F336-46F3-A9A2-B7F8D956DDE4}"/>
              </a:ext>
            </a:extLst>
          </p:cNvPr>
          <p:cNvSpPr/>
          <p:nvPr/>
        </p:nvSpPr>
        <p:spPr>
          <a:xfrm>
            <a:off x="1024128" y="2136339"/>
            <a:ext cx="9720072" cy="3416320"/>
          </a:xfrm>
          <a:prstGeom prst="rect">
            <a:avLst/>
          </a:prstGeom>
          <a:solidFill>
            <a:srgbClr val="F7F7F7"/>
          </a:solidFill>
        </p:spPr>
        <p:txBody>
          <a:bodyPr wrap="square">
            <a:spAutoFit/>
          </a:bodyPr>
          <a:lstStyle/>
          <a:p>
            <a:r>
              <a:rPr lang="en-US" altLang="en-US" sz="2400" dirty="0">
                <a:solidFill>
                  <a:srgbClr val="4183C4"/>
                </a:solidFill>
                <a:latin typeface="Consolas" panose="020B0609020204030204" pitchFamily="49" charset="0"/>
              </a:rPr>
              <a:t>broom::</a:t>
            </a:r>
            <a:r>
              <a:rPr lang="en-US" altLang="en-US" sz="2400" b="1" dirty="0">
                <a:solidFill>
                  <a:srgbClr val="007020"/>
                </a:solidFill>
                <a:latin typeface="Consolas" panose="020B0609020204030204" pitchFamily="49" charset="0"/>
              </a:rPr>
              <a:t>glance</a:t>
            </a:r>
            <a:r>
              <a:rPr lang="en-US" altLang="en-US" sz="2400" dirty="0">
                <a:solidFill>
                  <a:srgbClr val="4183C4"/>
                </a:solidFill>
                <a:latin typeface="Consolas" panose="020B0609020204030204" pitchFamily="49" charset="0"/>
              </a:rPr>
              <a:t>(</a:t>
            </a:r>
            <a:r>
              <a:rPr lang="en-US" altLang="en-US" sz="2400" dirty="0" err="1">
                <a:solidFill>
                  <a:srgbClr val="4183C4"/>
                </a:solidFill>
                <a:latin typeface="Consolas" panose="020B0609020204030204" pitchFamily="49" charset="0"/>
              </a:rPr>
              <a:t>us_mod</a:t>
            </a:r>
            <a:r>
              <a:rPr lang="en-US" altLang="en-US" sz="2400" dirty="0">
                <a:solidFill>
                  <a:srgbClr val="4183C4"/>
                </a:solidFill>
                <a:latin typeface="Consolas" panose="020B0609020204030204" pitchFamily="49" charset="0"/>
              </a:rPr>
              <a:t>) </a:t>
            </a:r>
          </a:p>
          <a:p>
            <a:r>
              <a:rPr lang="en-US" sz="2400" i="1" dirty="0">
                <a:solidFill>
                  <a:srgbClr val="60A0B0"/>
                </a:solidFill>
                <a:latin typeface="Consolas" panose="020B0609020204030204" pitchFamily="49" charset="0"/>
              </a:rPr>
              <a:t>#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1 x 11</a:t>
            </a:r>
          </a:p>
          <a:p>
            <a:r>
              <a:rPr lang="en-US" sz="2400" i="1" dirty="0">
                <a:solidFill>
                  <a:srgbClr val="60A0B0"/>
                </a:solidFill>
                <a:latin typeface="Consolas" panose="020B0609020204030204" pitchFamily="49" charset="0"/>
              </a:rPr>
              <a:t>  </a:t>
            </a:r>
            <a:r>
              <a:rPr lang="en-US" sz="2400" i="1" dirty="0" err="1">
                <a:solidFill>
                  <a:srgbClr val="60A0B0"/>
                </a:solidFill>
                <a:latin typeface="Consolas" panose="020B0609020204030204" pitchFamily="49" charset="0"/>
              </a:rPr>
              <a:t>r.squared</a:t>
            </a:r>
            <a:r>
              <a:rPr lang="en-US" sz="2400" i="1" dirty="0">
                <a:solidFill>
                  <a:srgbClr val="60A0B0"/>
                </a:solidFill>
                <a:latin typeface="Consolas" panose="020B0609020204030204" pitchFamily="49" charset="0"/>
              </a:rPr>
              <a:t> </a:t>
            </a:r>
            <a:r>
              <a:rPr lang="en-US" sz="2400" i="1" dirty="0" err="1">
                <a:solidFill>
                  <a:srgbClr val="60A0B0"/>
                </a:solidFill>
                <a:latin typeface="Consolas" panose="020B0609020204030204" pitchFamily="49" charset="0"/>
              </a:rPr>
              <a:t>adj.r.squared</a:t>
            </a:r>
            <a:r>
              <a:rPr lang="en-US" sz="2400" i="1" dirty="0">
                <a:solidFill>
                  <a:srgbClr val="60A0B0"/>
                </a:solidFill>
                <a:latin typeface="Consolas" panose="020B0609020204030204" pitchFamily="49" charset="0"/>
              </a:rPr>
              <a:t> sigma statistic</a:t>
            </a:r>
          </a:p>
          <a:p>
            <a:r>
              <a:rPr lang="en-US" sz="2400" i="1" dirty="0">
                <a:solidFill>
                  <a:srgbClr val="60A0B0"/>
                </a:solidFill>
                <a:latin typeface="Consolas" panose="020B0609020204030204" pitchFamily="49" charset="0"/>
              </a:rPr>
              <a: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r>
              <a:rPr lang="en-US" sz="2400" i="1" dirty="0">
                <a:solidFill>
                  <a:srgbClr val="60A0B0"/>
                </a:solidFill>
                <a:latin typeface="Consolas" panose="020B0609020204030204" pitchFamily="49" charset="0"/>
              </a:rPr>
              <a:t>1     0.986         0.985 0.416      700.</a:t>
            </a:r>
          </a:p>
          <a:p>
            <a:r>
              <a:rPr lang="en-US" sz="2400" i="1" dirty="0">
                <a:solidFill>
                  <a:srgbClr val="60A0B0"/>
                </a:solidFill>
                <a:latin typeface="Consolas" panose="020B0609020204030204" pitchFamily="49" charset="0"/>
              </a:rPr>
              <a:t># ... with 7 more variables: </a:t>
            </a:r>
            <a:r>
              <a:rPr lang="en-US" sz="2400" i="1" dirty="0" err="1">
                <a:solidFill>
                  <a:srgbClr val="60A0B0"/>
                </a:solidFill>
                <a:latin typeface="Consolas" panose="020B0609020204030204" pitchFamily="49" charset="0"/>
              </a:rPr>
              <a:t>p.value</a:t>
            </a:r>
            <a:r>
              <a:rPr lang="en-US" sz="2400" i="1" dirty="0">
                <a:solidFill>
                  <a:srgbClr val="60A0B0"/>
                </a:solidFill>
                <a:latin typeface="Consolas" panose="020B0609020204030204" pitchFamily="49" charset="0"/>
              </a:rPr>
              <a: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r>
              <a:rPr lang="en-US" sz="2400" i="1" dirty="0">
                <a:solidFill>
                  <a:srgbClr val="60A0B0"/>
                </a:solidFill>
                <a:latin typeface="Consolas" panose="020B0609020204030204" pitchFamily="49" charset="0"/>
              </a:rPr>
              <a:t>#   df &lt;int&gt;, </a:t>
            </a:r>
            <a:r>
              <a:rPr lang="en-US" sz="2400" i="1" dirty="0" err="1">
                <a:solidFill>
                  <a:srgbClr val="60A0B0"/>
                </a:solidFill>
                <a:latin typeface="Consolas" panose="020B0609020204030204" pitchFamily="49" charset="0"/>
              </a:rPr>
              <a:t>logLik</a:t>
            </a:r>
            <a:r>
              <a:rPr lang="en-US" sz="2400" i="1" dirty="0">
                <a:solidFill>
                  <a:srgbClr val="60A0B0"/>
                </a:solidFill>
                <a:latin typeface="Consolas" panose="020B0609020204030204" pitchFamily="49" charset="0"/>
              </a:rPr>
              <a: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AIC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r>
              <a:rPr lang="en-US" sz="2400" i="1" dirty="0">
                <a:solidFill>
                  <a:srgbClr val="60A0B0"/>
                </a:solidFill>
                <a:latin typeface="Consolas" panose="020B0609020204030204" pitchFamily="49" charset="0"/>
              </a:rPr>
              <a:t>#   BIC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deviance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r>
              <a:rPr lang="en-US" sz="2400" i="1" dirty="0">
                <a:solidFill>
                  <a:srgbClr val="60A0B0"/>
                </a:solidFill>
                <a:latin typeface="Consolas" panose="020B0609020204030204" pitchFamily="49" charset="0"/>
              </a:rPr>
              <a:t>#   </a:t>
            </a:r>
            <a:r>
              <a:rPr lang="en-US" sz="2400" i="1" dirty="0" err="1">
                <a:solidFill>
                  <a:srgbClr val="60A0B0"/>
                </a:solidFill>
                <a:latin typeface="Consolas" panose="020B0609020204030204" pitchFamily="49" charset="0"/>
              </a:rPr>
              <a:t>df.residual</a:t>
            </a:r>
            <a:r>
              <a:rPr lang="en-US" sz="2400" i="1" dirty="0">
                <a:solidFill>
                  <a:srgbClr val="60A0B0"/>
                </a:solidFill>
                <a:latin typeface="Consolas" panose="020B0609020204030204" pitchFamily="49" charset="0"/>
              </a:rPr>
              <a:t> &lt;int&gt;</a:t>
            </a:r>
          </a:p>
        </p:txBody>
      </p:sp>
    </p:spTree>
    <p:extLst>
      <p:ext uri="{BB962C8B-B14F-4D97-AF65-F5344CB8AC3E}">
        <p14:creationId xmlns:p14="http://schemas.microsoft.com/office/powerpoint/2010/main" val="64838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741C-C117-433F-A96A-7D9E129F4522}"/>
              </a:ext>
            </a:extLst>
          </p:cNvPr>
          <p:cNvSpPr>
            <a:spLocks noGrp="1"/>
          </p:cNvSpPr>
          <p:nvPr>
            <p:ph type="title"/>
          </p:nvPr>
        </p:nvSpPr>
        <p:spPr/>
        <p:txBody>
          <a:bodyPr/>
          <a:lstStyle/>
          <a:p>
            <a:r>
              <a:rPr lang="en-US" sz="5400" dirty="0">
                <a:solidFill>
                  <a:schemeClr val="tx1"/>
                </a:solidFill>
              </a:rPr>
              <a:t>create a data frame</a:t>
            </a:r>
            <a:endParaRPr lang="en-US" dirty="0"/>
          </a:p>
        </p:txBody>
      </p:sp>
      <p:sp>
        <p:nvSpPr>
          <p:cNvPr id="4" name="Rectangle 3">
            <a:extLst>
              <a:ext uri="{FF2B5EF4-FFF2-40B4-BE49-F238E27FC236}">
                <a16:creationId xmlns:a16="http://schemas.microsoft.com/office/drawing/2014/main" id="{2B0C494C-4D3A-47FA-B911-46F3A5A0BF00}"/>
              </a:ext>
            </a:extLst>
          </p:cNvPr>
          <p:cNvSpPr/>
          <p:nvPr/>
        </p:nvSpPr>
        <p:spPr>
          <a:xfrm>
            <a:off x="453429" y="2084832"/>
            <a:ext cx="11285141" cy="430887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err="1">
                <a:solidFill>
                  <a:srgbClr val="4183C4"/>
                </a:solidFill>
                <a:latin typeface="Consolas" panose="020B0609020204030204" pitchFamily="49" charset="0"/>
              </a:rPr>
              <a:t>by_country</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mutate</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glance =</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map</a:t>
            </a:r>
            <a:r>
              <a:rPr lang="en-US" altLang="en-US" sz="2000" dirty="0">
                <a:solidFill>
                  <a:srgbClr val="4183C4"/>
                </a:solidFill>
                <a:latin typeface="Consolas" panose="020B0609020204030204" pitchFamily="49" charset="0"/>
              </a:rPr>
              <a:t>(model, broom</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glance))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unnest</a:t>
            </a:r>
            <a:r>
              <a:rPr lang="en-US" altLang="en-US" sz="2000" dirty="0">
                <a:solidFill>
                  <a:srgbClr val="4183C4"/>
                </a:solidFill>
                <a:latin typeface="Consolas" panose="020B0609020204030204" pitchFamily="49" charset="0"/>
              </a:rPr>
              <a:t>(glance)</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142 x 16</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Groups:   country, continent [710]</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country continent     data model </a:t>
            </a:r>
            <a:r>
              <a:rPr lang="en-US" sz="2000" i="1" dirty="0" err="1">
                <a:solidFill>
                  <a:srgbClr val="60A0B0"/>
                </a:solidFill>
                <a:latin typeface="Consolas" panose="020B0609020204030204" pitchFamily="49" charset="0"/>
              </a:rPr>
              <a:t>resids</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r.squared</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adj.r.squared</a:t>
            </a:r>
            <a:r>
              <a:rPr lang="en-US" sz="2000" i="1" dirty="0">
                <a:solidFill>
                  <a:srgbClr val="60A0B0"/>
                </a:solidFill>
                <a:latin typeface="Consolas" panose="020B0609020204030204" pitchFamily="49" charset="0"/>
              </a:rPr>
              <a:t> sigma</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fct</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fct</a:t>
            </a:r>
            <a:r>
              <a:rPr lang="en-US" sz="2000" i="1" dirty="0">
                <a:solidFill>
                  <a:srgbClr val="60A0B0"/>
                </a:solidFill>
                <a:latin typeface="Consolas" panose="020B0609020204030204" pitchFamily="49" charset="0"/>
              </a:rPr>
              <a:t>&gt;     &lt;list&lt;d&gt; &lt;</a:t>
            </a:r>
            <a:r>
              <a:rPr lang="en-US" sz="2000" i="1" dirty="0" err="1">
                <a:solidFill>
                  <a:srgbClr val="60A0B0"/>
                </a:solidFill>
                <a:latin typeface="Consolas" panose="020B0609020204030204" pitchFamily="49" charset="0"/>
              </a:rPr>
              <a:t>lis</a:t>
            </a:r>
            <a:r>
              <a:rPr lang="en-US" sz="2000" i="1" dirty="0">
                <a:solidFill>
                  <a:srgbClr val="60A0B0"/>
                </a:solidFill>
                <a:latin typeface="Consolas" panose="020B0609020204030204" pitchFamily="49" charset="0"/>
              </a:rPr>
              <a:t>&gt; &lt;list&gt;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Afghan… Asia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0.948         0.942 1.22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Albania Europe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0.911         0.902 1.98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Algeria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0.985         0.984 1.32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4 Angola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0.888         0.877 1.41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 with 138 more rows, and 8 more variables: statistic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p.value</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df &lt;int&gt;, </a:t>
            </a:r>
            <a:r>
              <a:rPr lang="en-US" sz="2000" i="1" dirty="0" err="1">
                <a:solidFill>
                  <a:srgbClr val="60A0B0"/>
                </a:solidFill>
                <a:latin typeface="Consolas" panose="020B0609020204030204" pitchFamily="49" charset="0"/>
              </a:rPr>
              <a:t>logLik</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AIC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BIC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deviance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t>
            </a:r>
            <a:r>
              <a:rPr lang="en-US" sz="2000" i="1" dirty="0" err="1">
                <a:solidFill>
                  <a:srgbClr val="60A0B0"/>
                </a:solidFill>
                <a:latin typeface="Consolas" panose="020B0609020204030204" pitchFamily="49" charset="0"/>
              </a:rPr>
              <a:t>df.residual</a:t>
            </a:r>
            <a:r>
              <a:rPr lang="en-US" sz="2000" i="1" dirty="0">
                <a:solidFill>
                  <a:srgbClr val="60A0B0"/>
                </a:solidFill>
                <a:latin typeface="Consolas" panose="020B0609020204030204" pitchFamily="49" charset="0"/>
              </a:rPr>
              <a:t> &lt;int&gt;</a:t>
            </a:r>
          </a:p>
        </p:txBody>
      </p:sp>
      <p:sp>
        <p:nvSpPr>
          <p:cNvPr id="5" name="Rectangle 4">
            <a:extLst>
              <a:ext uri="{FF2B5EF4-FFF2-40B4-BE49-F238E27FC236}">
                <a16:creationId xmlns:a16="http://schemas.microsoft.com/office/drawing/2014/main" id="{A375B495-E82E-4D9E-B903-42E75E85EE09}"/>
              </a:ext>
            </a:extLst>
          </p:cNvPr>
          <p:cNvSpPr/>
          <p:nvPr/>
        </p:nvSpPr>
        <p:spPr>
          <a:xfrm>
            <a:off x="3600450" y="3657600"/>
            <a:ext cx="1200150" cy="1924050"/>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9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4F4A45-BEC8-40D1-B1F7-3C7B8EADEF84}"/>
              </a:ext>
            </a:extLst>
          </p:cNvPr>
          <p:cNvSpPr>
            <a:spLocks noGrp="1"/>
          </p:cNvSpPr>
          <p:nvPr>
            <p:ph type="title"/>
          </p:nvPr>
        </p:nvSpPr>
        <p:spPr/>
        <p:txBody>
          <a:bodyPr/>
          <a:lstStyle/>
          <a:p>
            <a:r>
              <a:rPr lang="en-US" dirty="0"/>
              <a:t>introduction</a:t>
            </a:r>
          </a:p>
        </p:txBody>
      </p:sp>
      <p:pic>
        <p:nvPicPr>
          <p:cNvPr id="1026" name="Picture 2" descr="Image result for broom package R">
            <a:extLst>
              <a:ext uri="{FF2B5EF4-FFF2-40B4-BE49-F238E27FC236}">
                <a16:creationId xmlns:a16="http://schemas.microsoft.com/office/drawing/2014/main" id="{1A60CF78-7D31-41DA-A4AB-6B1A14259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9041" y="3585882"/>
            <a:ext cx="2822959" cy="3272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room package david robinson r">
            <a:extLst>
              <a:ext uri="{FF2B5EF4-FFF2-40B4-BE49-F238E27FC236}">
                <a16:creationId xmlns:a16="http://schemas.microsoft.com/office/drawing/2014/main" id="{9F6FF6C0-21EB-4372-9667-10B76490B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189" y="2905125"/>
            <a:ext cx="2647950" cy="3952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vid robinson the admiral">
            <a:extLst>
              <a:ext uri="{FF2B5EF4-FFF2-40B4-BE49-F238E27FC236}">
                <a16:creationId xmlns:a16="http://schemas.microsoft.com/office/drawing/2014/main" id="{28779A77-9CD5-4A6A-A4B0-8533A90F5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461" y="3584448"/>
            <a:ext cx="2769406" cy="352707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7D0E9247-29A8-4CB1-B714-3639E32BA05D}"/>
              </a:ext>
            </a:extLst>
          </p:cNvPr>
          <p:cNvSpPr>
            <a:spLocks noGrp="1"/>
          </p:cNvSpPr>
          <p:nvPr>
            <p:ph idx="1"/>
          </p:nvPr>
        </p:nvSpPr>
        <p:spPr>
          <a:xfrm>
            <a:off x="840461" y="1861808"/>
            <a:ext cx="9720073" cy="4023360"/>
          </a:xfrm>
        </p:spPr>
        <p:txBody>
          <a:bodyPr>
            <a:normAutofit/>
          </a:bodyPr>
          <a:lstStyle/>
          <a:p>
            <a:pPr marL="457200" indent="-457200">
              <a:buFont typeface="+mj-lt"/>
              <a:buAutoNum type="arabicPeriod"/>
            </a:pPr>
            <a:r>
              <a:rPr lang="en-US" sz="2400" dirty="0"/>
              <a:t>Using many simple models to better understand complex datasets.</a:t>
            </a:r>
          </a:p>
          <a:p>
            <a:pPr marL="457200" indent="-457200">
              <a:buFont typeface="+mj-lt"/>
              <a:buAutoNum type="arabicPeriod"/>
            </a:pPr>
            <a:r>
              <a:rPr lang="en-US" sz="2400" dirty="0"/>
              <a:t>Using list-columns to store arbitrary data structures in a data frame.</a:t>
            </a:r>
          </a:p>
          <a:p>
            <a:pPr marL="457200" indent="-457200">
              <a:buFont typeface="+mj-lt"/>
              <a:buAutoNum type="arabicPeriod"/>
            </a:pPr>
            <a:r>
              <a:rPr lang="en-US" sz="2400" dirty="0"/>
              <a:t>Using the </a:t>
            </a:r>
            <a:r>
              <a:rPr lang="en-US" sz="2400" b="1" dirty="0"/>
              <a:t>broom</a:t>
            </a:r>
            <a:r>
              <a:rPr lang="en-US" sz="2400" dirty="0"/>
              <a:t> package, by David Robinson, to turn models into tidy data. </a:t>
            </a:r>
          </a:p>
        </p:txBody>
      </p:sp>
    </p:spTree>
    <p:extLst>
      <p:ext uri="{BB962C8B-B14F-4D97-AF65-F5344CB8AC3E}">
        <p14:creationId xmlns:p14="http://schemas.microsoft.com/office/powerpoint/2010/main" val="278767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6624-179B-4EB0-88CA-251CE6EB0BE0}"/>
              </a:ext>
            </a:extLst>
          </p:cNvPr>
          <p:cNvSpPr>
            <a:spLocks noGrp="1"/>
          </p:cNvSpPr>
          <p:nvPr>
            <p:ph type="title"/>
          </p:nvPr>
        </p:nvSpPr>
        <p:spPr/>
        <p:txBody>
          <a:bodyPr>
            <a:normAutofit/>
          </a:bodyPr>
          <a:lstStyle/>
          <a:p>
            <a:r>
              <a:rPr lang="en-US" dirty="0">
                <a:solidFill>
                  <a:schemeClr val="tx1"/>
                </a:solidFill>
              </a:rPr>
              <a:t>.</a:t>
            </a:r>
            <a:r>
              <a:rPr lang="en-US" dirty="0"/>
              <a:t>drop = TRUE</a:t>
            </a:r>
            <a:r>
              <a:rPr lang="en-US" dirty="0">
                <a:solidFill>
                  <a:schemeClr val="tx1"/>
                </a:solidFill>
              </a:rPr>
              <a:t>:</a:t>
            </a:r>
            <a:endParaRPr lang="en-US" dirty="0"/>
          </a:p>
        </p:txBody>
      </p:sp>
      <p:sp>
        <p:nvSpPr>
          <p:cNvPr id="3" name="Rectangle 2">
            <a:extLst>
              <a:ext uri="{FF2B5EF4-FFF2-40B4-BE49-F238E27FC236}">
                <a16:creationId xmlns:a16="http://schemas.microsoft.com/office/drawing/2014/main" id="{4C5CB785-9119-445F-AF50-846570EE0A36}"/>
              </a:ext>
            </a:extLst>
          </p:cNvPr>
          <p:cNvSpPr/>
          <p:nvPr/>
        </p:nvSpPr>
        <p:spPr>
          <a:xfrm>
            <a:off x="600075" y="1799464"/>
            <a:ext cx="10991850" cy="4801314"/>
          </a:xfrm>
          <a:prstGeom prst="rect">
            <a:avLst/>
          </a:prstGeom>
          <a:solidFill>
            <a:srgbClr val="F7F7F7"/>
          </a:solidFill>
        </p:spPr>
        <p:txBody>
          <a:bodyPr wrap="square">
            <a:spAutoFit/>
          </a:bodyPr>
          <a:lstStyle/>
          <a:p>
            <a:r>
              <a:rPr lang="en-US" altLang="en-US" dirty="0">
                <a:solidFill>
                  <a:srgbClr val="4183C4"/>
                </a:solidFill>
                <a:latin typeface="Consolas" panose="020B0609020204030204" pitchFamily="49" charset="0"/>
              </a:rPr>
              <a:t>glance &lt;-</a:t>
            </a:r>
            <a:r>
              <a:rPr lang="en-US" altLang="en-US" dirty="0">
                <a:solidFill>
                  <a:srgbClr val="4070A0"/>
                </a:solidFill>
                <a:latin typeface="Consolas" panose="020B0609020204030204" pitchFamily="49" charset="0"/>
              </a:rPr>
              <a:t> </a:t>
            </a:r>
            <a:r>
              <a:rPr lang="en-US" altLang="en-US" dirty="0" err="1">
                <a:solidFill>
                  <a:srgbClr val="4183C4"/>
                </a:solidFill>
                <a:latin typeface="Consolas" panose="020B0609020204030204" pitchFamily="49" charset="0"/>
              </a:rPr>
              <a:t>by_country</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r>
              <a:rPr lang="en-US" altLang="en-US" b="1"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mutate</a:t>
            </a:r>
            <a:r>
              <a:rPr lang="en-US" altLang="en-US" dirty="0">
                <a:solidFill>
                  <a:srgbClr val="4183C4"/>
                </a:solidFill>
                <a:latin typeface="Consolas" panose="020B0609020204030204" pitchFamily="49" charset="0"/>
              </a:rPr>
              <a:t>(</a:t>
            </a:r>
            <a:r>
              <a:rPr lang="en-US" altLang="en-US" dirty="0">
                <a:solidFill>
                  <a:srgbClr val="902000"/>
                </a:solidFill>
                <a:latin typeface="Consolas" panose="020B0609020204030204" pitchFamily="49" charset="0"/>
              </a:rPr>
              <a:t>glance =</a:t>
            </a:r>
            <a:r>
              <a:rPr lang="en-US" altLang="en-US" dirty="0">
                <a:solidFill>
                  <a:srgbClr val="4183C4"/>
                </a:solidFill>
                <a:latin typeface="Consolas" panose="020B0609020204030204" pitchFamily="49" charset="0"/>
              </a:rPr>
              <a:t> </a:t>
            </a:r>
            <a:r>
              <a:rPr lang="en-US" altLang="en-US" b="1" dirty="0">
                <a:solidFill>
                  <a:srgbClr val="007020"/>
                </a:solidFill>
                <a:latin typeface="Consolas" panose="020B0609020204030204" pitchFamily="49" charset="0"/>
              </a:rPr>
              <a:t>map</a:t>
            </a:r>
            <a:r>
              <a:rPr lang="en-US" altLang="en-US" dirty="0">
                <a:solidFill>
                  <a:srgbClr val="4183C4"/>
                </a:solidFill>
                <a:latin typeface="Consolas" panose="020B0609020204030204" pitchFamily="49" charset="0"/>
              </a:rPr>
              <a:t>(model, broom</a:t>
            </a:r>
            <a:r>
              <a:rPr lang="en-US" altLang="en-US" dirty="0">
                <a:solidFill>
                  <a:srgbClr val="666666"/>
                </a:solidFill>
                <a:latin typeface="Consolas" panose="020B0609020204030204" pitchFamily="49" charset="0"/>
              </a:rPr>
              <a:t>::</a:t>
            </a:r>
            <a:r>
              <a:rPr lang="en-US" altLang="en-US" dirty="0">
                <a:solidFill>
                  <a:srgbClr val="4183C4"/>
                </a:solidFill>
                <a:latin typeface="Consolas" panose="020B0609020204030204" pitchFamily="49" charset="0"/>
              </a:rPr>
              <a:t>glance))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p>
          <a:p>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unnest</a:t>
            </a:r>
            <a:r>
              <a:rPr lang="en-US" altLang="en-US" dirty="0">
                <a:solidFill>
                  <a:srgbClr val="4183C4"/>
                </a:solidFill>
                <a:latin typeface="Consolas" panose="020B0609020204030204" pitchFamily="49" charset="0"/>
              </a:rPr>
              <a:t>(glance, </a:t>
            </a:r>
            <a:r>
              <a:rPr lang="en-US" altLang="en-US" dirty="0">
                <a:solidFill>
                  <a:srgbClr val="902000"/>
                </a:solidFill>
                <a:latin typeface="Consolas" panose="020B0609020204030204" pitchFamily="49" charset="0"/>
              </a:rPr>
              <a:t>.drop =</a:t>
            </a:r>
            <a:r>
              <a:rPr lang="en-US" altLang="en-US" dirty="0">
                <a:solidFill>
                  <a:srgbClr val="4183C4"/>
                </a:solidFill>
                <a:latin typeface="Consolas" panose="020B0609020204030204" pitchFamily="49" charset="0"/>
              </a:rPr>
              <a:t> </a:t>
            </a:r>
            <a:r>
              <a:rPr lang="en-US" altLang="en-US" dirty="0">
                <a:solidFill>
                  <a:srgbClr val="007020"/>
                </a:solidFill>
                <a:latin typeface="Consolas" panose="020B0609020204030204" pitchFamily="49" charset="0"/>
              </a:rPr>
              <a:t>TRUE</a:t>
            </a:r>
            <a:r>
              <a:rPr lang="en-US" altLang="en-US" dirty="0">
                <a:solidFill>
                  <a:srgbClr val="4183C4"/>
                </a:solidFill>
                <a:latin typeface="Consolas" panose="020B0609020204030204" pitchFamily="49" charset="0"/>
              </a:rPr>
              <a:t>) </a:t>
            </a:r>
          </a:p>
          <a:p>
            <a:r>
              <a:rPr lang="en-US" i="1" dirty="0">
                <a:solidFill>
                  <a:srgbClr val="60A0B0"/>
                </a:solidFill>
                <a:latin typeface="Consolas" panose="020B0609020204030204" pitchFamily="49" charset="0"/>
              </a:rPr>
              <a:t>#&gt; Warning: The `.drop` argument of `</a:t>
            </a:r>
            <a:r>
              <a:rPr lang="en-US" i="1" dirty="0" err="1">
                <a:solidFill>
                  <a:srgbClr val="60A0B0"/>
                </a:solidFill>
                <a:latin typeface="Consolas" panose="020B0609020204030204" pitchFamily="49" charset="0"/>
              </a:rPr>
              <a:t>unnest</a:t>
            </a:r>
            <a:r>
              <a:rPr lang="en-US" i="1" dirty="0">
                <a:solidFill>
                  <a:srgbClr val="60A0B0"/>
                </a:solidFill>
                <a:latin typeface="Consolas" panose="020B0609020204030204" pitchFamily="49" charset="0"/>
              </a:rPr>
              <a:t>()` is deprecated as of </a:t>
            </a:r>
            <a:r>
              <a:rPr lang="en-US" i="1" dirty="0" err="1">
                <a:solidFill>
                  <a:srgbClr val="60A0B0"/>
                </a:solidFill>
                <a:latin typeface="Consolas" panose="020B0609020204030204" pitchFamily="49" charset="0"/>
              </a:rPr>
              <a:t>tidyr</a:t>
            </a:r>
            <a:r>
              <a:rPr lang="en-US" i="1" dirty="0">
                <a:solidFill>
                  <a:srgbClr val="60A0B0"/>
                </a:solidFill>
                <a:latin typeface="Consolas" panose="020B0609020204030204" pitchFamily="49" charset="0"/>
              </a:rPr>
              <a:t> 1.0.0.</a:t>
            </a:r>
          </a:p>
          <a:p>
            <a:r>
              <a:rPr lang="en-US" i="1" dirty="0">
                <a:solidFill>
                  <a:srgbClr val="60A0B0"/>
                </a:solidFill>
                <a:latin typeface="Consolas" panose="020B0609020204030204" pitchFamily="49" charset="0"/>
              </a:rPr>
              <a:t>#&gt; All list-columns are now preserved.</a:t>
            </a:r>
          </a:p>
          <a:p>
            <a:r>
              <a:rPr lang="en-US" i="1" dirty="0">
                <a:solidFill>
                  <a:srgbClr val="60A0B0"/>
                </a:solidFill>
                <a:latin typeface="Consolas" panose="020B0609020204030204" pitchFamily="49" charset="0"/>
              </a:rPr>
              <a:t>#&gt; This warning is displayed once per session.</a:t>
            </a:r>
          </a:p>
          <a:p>
            <a:r>
              <a:rPr lang="en-US" i="1" dirty="0">
                <a:solidFill>
                  <a:srgbClr val="60A0B0"/>
                </a:solidFill>
                <a:latin typeface="Consolas" panose="020B0609020204030204" pitchFamily="49" charset="0"/>
              </a:rPr>
              <a:t>#&gt; Call `lifecycle::</a:t>
            </a:r>
            <a:r>
              <a:rPr lang="en-US" i="1" dirty="0" err="1">
                <a:solidFill>
                  <a:srgbClr val="60A0B0"/>
                </a:solidFill>
                <a:latin typeface="Consolas" panose="020B0609020204030204" pitchFamily="49" charset="0"/>
              </a:rPr>
              <a:t>last_warnings</a:t>
            </a:r>
            <a:r>
              <a:rPr lang="en-US" i="1" dirty="0">
                <a:solidFill>
                  <a:srgbClr val="60A0B0"/>
                </a:solidFill>
                <a:latin typeface="Consolas" panose="020B0609020204030204" pitchFamily="49" charset="0"/>
              </a:rPr>
              <a:t>()` to see where this warning was generated.</a:t>
            </a:r>
          </a:p>
          <a:p>
            <a:r>
              <a:rPr lang="en-US" altLang="en-US" dirty="0">
                <a:solidFill>
                  <a:srgbClr val="4183C4"/>
                </a:solidFill>
                <a:latin typeface="Consolas" panose="020B0609020204030204" pitchFamily="49" charset="0"/>
              </a:rPr>
              <a:t>glance</a:t>
            </a:r>
            <a:endParaRPr lang="en-US" dirty="0"/>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142 x 16</a:t>
            </a:r>
          </a:p>
          <a:p>
            <a:r>
              <a:rPr lang="en-US" i="1" dirty="0">
                <a:solidFill>
                  <a:srgbClr val="60A0B0"/>
                </a:solidFill>
                <a:latin typeface="Consolas" panose="020B0609020204030204" pitchFamily="49" charset="0"/>
              </a:rPr>
              <a:t>#&gt; # Groups:   country, continent [710]</a:t>
            </a:r>
          </a:p>
          <a:p>
            <a:r>
              <a:rPr lang="en-US" i="1" dirty="0">
                <a:solidFill>
                  <a:srgbClr val="60A0B0"/>
                </a:solidFill>
                <a:latin typeface="Consolas" panose="020B0609020204030204" pitchFamily="49" charset="0"/>
              </a:rPr>
              <a:t>#&gt;   country continent     data model </a:t>
            </a:r>
            <a:r>
              <a:rPr lang="en-US" i="1" dirty="0" err="1">
                <a:solidFill>
                  <a:srgbClr val="60A0B0"/>
                </a:solidFill>
                <a:latin typeface="Consolas" panose="020B0609020204030204" pitchFamily="49" charset="0"/>
              </a:rPr>
              <a:t>resids</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r.squared</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adj.r.squared</a:t>
            </a:r>
            <a:r>
              <a:rPr lang="en-US" i="1" dirty="0">
                <a:solidFill>
                  <a:srgbClr val="60A0B0"/>
                </a:solidFill>
                <a:latin typeface="Consolas" panose="020B0609020204030204" pitchFamily="49" charset="0"/>
              </a:rPr>
              <a:t> sigma</a:t>
            </a:r>
          </a:p>
          <a:p>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fct</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fct</a:t>
            </a:r>
            <a:r>
              <a:rPr lang="en-US" i="1" dirty="0">
                <a:solidFill>
                  <a:srgbClr val="60A0B0"/>
                </a:solidFill>
                <a:latin typeface="Consolas" panose="020B0609020204030204" pitchFamily="49" charset="0"/>
              </a:rPr>
              <a:t>&gt;     &lt;list&lt;d&gt; &lt;</a:t>
            </a:r>
            <a:r>
              <a:rPr lang="en-US" i="1" dirty="0" err="1">
                <a:solidFill>
                  <a:srgbClr val="60A0B0"/>
                </a:solidFill>
                <a:latin typeface="Consolas" panose="020B0609020204030204" pitchFamily="49" charset="0"/>
              </a:rPr>
              <a:t>lis</a:t>
            </a:r>
            <a:r>
              <a:rPr lang="en-US" i="1" dirty="0">
                <a:solidFill>
                  <a:srgbClr val="60A0B0"/>
                </a:solidFill>
                <a:latin typeface="Consolas" panose="020B0609020204030204" pitchFamily="49" charset="0"/>
              </a:rPr>
              <a:t>&gt; &lt;list&gt;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1 Afghan… Asia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tibb</a:t>
            </a:r>
            <a:r>
              <a:rPr lang="en-US" i="1" dirty="0">
                <a:solidFill>
                  <a:srgbClr val="60A0B0"/>
                </a:solidFill>
                <a:latin typeface="Consolas" panose="020B0609020204030204" pitchFamily="49" charset="0"/>
              </a:rPr>
              <a:t>…     0.948         0.942 1.22 </a:t>
            </a:r>
          </a:p>
          <a:p>
            <a:r>
              <a:rPr lang="en-US" i="1" dirty="0">
                <a:solidFill>
                  <a:srgbClr val="60A0B0"/>
                </a:solidFill>
                <a:latin typeface="Consolas" panose="020B0609020204030204" pitchFamily="49" charset="0"/>
              </a:rPr>
              <a:t>#&gt; 2 Albania Europe    [12 × 4] &lt;</a:t>
            </a:r>
            <a:r>
              <a:rPr lang="en-US" i="1" dirty="0" err="1">
                <a:solidFill>
                  <a:srgbClr val="60A0B0"/>
                </a:solidFill>
                <a:latin typeface="Consolas" panose="020B0609020204030204" pitchFamily="49" charset="0"/>
              </a:rPr>
              <a:t>lm</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tibb</a:t>
            </a:r>
            <a:r>
              <a:rPr lang="en-US" i="1" dirty="0">
                <a:solidFill>
                  <a:srgbClr val="60A0B0"/>
                </a:solidFill>
                <a:latin typeface="Consolas" panose="020B0609020204030204" pitchFamily="49" charset="0"/>
              </a:rPr>
              <a:t>…     0.911         0.902 1.98 </a:t>
            </a:r>
          </a:p>
          <a:p>
            <a:r>
              <a:rPr lang="en-US" i="1" dirty="0">
                <a:solidFill>
                  <a:srgbClr val="60A0B0"/>
                </a:solidFill>
                <a:latin typeface="Consolas" panose="020B0609020204030204" pitchFamily="49" charset="0"/>
              </a:rPr>
              <a:t>#&gt; # … with 140 more rows, and 8 more variables: statistic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a:t>
            </a:r>
            <a:r>
              <a:rPr lang="en-US" i="1" dirty="0" err="1">
                <a:solidFill>
                  <a:srgbClr val="60A0B0"/>
                </a:solidFill>
                <a:latin typeface="Consolas" panose="020B0609020204030204" pitchFamily="49" charset="0"/>
              </a:rPr>
              <a:t>p.value</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   df &lt;int&gt;, </a:t>
            </a:r>
            <a:r>
              <a:rPr lang="en-US" i="1" dirty="0" err="1">
                <a:solidFill>
                  <a:srgbClr val="60A0B0"/>
                </a:solidFill>
                <a:latin typeface="Consolas" panose="020B0609020204030204" pitchFamily="49" charset="0"/>
              </a:rPr>
              <a:t>logLik</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AIC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BIC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deviance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   </a:t>
            </a:r>
            <a:r>
              <a:rPr lang="en-US" i="1" dirty="0" err="1">
                <a:solidFill>
                  <a:srgbClr val="60A0B0"/>
                </a:solidFill>
                <a:latin typeface="Consolas" panose="020B0609020204030204" pitchFamily="49" charset="0"/>
              </a:rPr>
              <a:t>df.residual</a:t>
            </a:r>
            <a:r>
              <a:rPr lang="en-US" i="1" dirty="0">
                <a:solidFill>
                  <a:srgbClr val="60A0B0"/>
                </a:solidFill>
                <a:latin typeface="Consolas" panose="020B0609020204030204" pitchFamily="49" charset="0"/>
              </a:rPr>
              <a:t> &lt;int&gt;</a:t>
            </a:r>
          </a:p>
        </p:txBody>
      </p:sp>
      <p:sp>
        <p:nvSpPr>
          <p:cNvPr id="6" name="Rectangle 5">
            <a:extLst>
              <a:ext uri="{FF2B5EF4-FFF2-40B4-BE49-F238E27FC236}">
                <a16:creationId xmlns:a16="http://schemas.microsoft.com/office/drawing/2014/main" id="{B67B3D83-219E-47C7-B193-B995D7A3A170}"/>
              </a:ext>
            </a:extLst>
          </p:cNvPr>
          <p:cNvSpPr/>
          <p:nvPr/>
        </p:nvSpPr>
        <p:spPr>
          <a:xfrm>
            <a:off x="600075" y="5695950"/>
            <a:ext cx="10991850" cy="904828"/>
          </a:xfrm>
          <a:prstGeom prst="rect">
            <a:avLst/>
          </a:prstGeom>
          <a:no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3062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E4A4-5FBB-4D8D-9A5B-6490F4AFEF95}"/>
              </a:ext>
            </a:extLst>
          </p:cNvPr>
          <p:cNvSpPr>
            <a:spLocks noGrp="1"/>
          </p:cNvSpPr>
          <p:nvPr>
            <p:ph type="title"/>
          </p:nvPr>
        </p:nvSpPr>
        <p:spPr/>
        <p:txBody>
          <a:bodyPr/>
          <a:lstStyle/>
          <a:p>
            <a:r>
              <a:rPr lang="en-US" dirty="0"/>
              <a:t>Which models fit?</a:t>
            </a:r>
          </a:p>
        </p:txBody>
      </p:sp>
      <p:sp>
        <p:nvSpPr>
          <p:cNvPr id="4" name="Rectangle 3">
            <a:extLst>
              <a:ext uri="{FF2B5EF4-FFF2-40B4-BE49-F238E27FC236}">
                <a16:creationId xmlns:a16="http://schemas.microsoft.com/office/drawing/2014/main" id="{FBAC1043-9154-40D2-AA20-A4B4FEBC5DF7}"/>
              </a:ext>
            </a:extLst>
          </p:cNvPr>
          <p:cNvSpPr/>
          <p:nvPr/>
        </p:nvSpPr>
        <p:spPr>
          <a:xfrm>
            <a:off x="740664" y="1781919"/>
            <a:ext cx="10710672" cy="501675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glance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arrange</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r.squared</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142 x 16</a:t>
            </a:r>
          </a:p>
          <a:p>
            <a:r>
              <a:rPr lang="en-US" sz="2000" i="1" dirty="0">
                <a:solidFill>
                  <a:srgbClr val="60A0B0"/>
                </a:solidFill>
                <a:latin typeface="Consolas" panose="020B0609020204030204" pitchFamily="49" charset="0"/>
              </a:rPr>
              <a:t>#&gt; # Groups:   country, continent [710]</a:t>
            </a:r>
          </a:p>
          <a:p>
            <a:r>
              <a:rPr lang="en-US" sz="2000" i="1" dirty="0">
                <a:solidFill>
                  <a:srgbClr val="60A0B0"/>
                </a:solidFill>
                <a:latin typeface="Consolas" panose="020B0609020204030204" pitchFamily="49" charset="0"/>
              </a:rPr>
              <a:t>#&gt;   country continent     data model </a:t>
            </a:r>
            <a:r>
              <a:rPr lang="en-US" sz="2000" i="1" dirty="0" err="1">
                <a:solidFill>
                  <a:srgbClr val="60A0B0"/>
                </a:solidFill>
                <a:latin typeface="Consolas" panose="020B0609020204030204" pitchFamily="49" charset="0"/>
              </a:rPr>
              <a:t>resids</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r.squared</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adj.r.squared</a:t>
            </a:r>
            <a:r>
              <a:rPr lang="en-US" sz="2000" i="1" dirty="0">
                <a:solidFill>
                  <a:srgbClr val="60A0B0"/>
                </a:solidFill>
                <a:latin typeface="Consolas" panose="020B0609020204030204" pitchFamily="49" charset="0"/>
              </a:rPr>
              <a:t> sigma</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fct</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fct</a:t>
            </a:r>
            <a:r>
              <a:rPr lang="en-US" sz="2000" i="1" dirty="0">
                <a:solidFill>
                  <a:srgbClr val="60A0B0"/>
                </a:solidFill>
                <a:latin typeface="Consolas" panose="020B0609020204030204" pitchFamily="49" charset="0"/>
              </a:rPr>
              <a:t>&gt;     &lt;list&lt;d&gt; &lt;</a:t>
            </a:r>
            <a:r>
              <a:rPr lang="en-US" sz="2000" i="1" dirty="0" err="1">
                <a:solidFill>
                  <a:srgbClr val="60A0B0"/>
                </a:solidFill>
                <a:latin typeface="Consolas" panose="020B0609020204030204" pitchFamily="49" charset="0"/>
              </a:rPr>
              <a:t>lis</a:t>
            </a:r>
            <a:r>
              <a:rPr lang="en-US" sz="2000" i="1" dirty="0">
                <a:solidFill>
                  <a:srgbClr val="60A0B0"/>
                </a:solidFill>
                <a:latin typeface="Consolas" panose="020B0609020204030204" pitchFamily="49" charset="0"/>
              </a:rPr>
              <a:t>&gt; &lt;list&gt;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Rwanda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0.0172      -0.0811   6.56</a:t>
            </a:r>
          </a:p>
          <a:p>
            <a:r>
              <a:rPr lang="en-US" sz="2000" i="1" dirty="0">
                <a:solidFill>
                  <a:srgbClr val="60A0B0"/>
                </a:solidFill>
                <a:latin typeface="Consolas" panose="020B0609020204030204" pitchFamily="49" charset="0"/>
              </a:rPr>
              <a:t>#&gt; 2 </a:t>
            </a:r>
            <a:r>
              <a:rPr lang="en-US" sz="2000" i="1" dirty="0" err="1">
                <a:solidFill>
                  <a:srgbClr val="60A0B0"/>
                </a:solidFill>
                <a:latin typeface="Consolas" panose="020B0609020204030204" pitchFamily="49" charset="0"/>
              </a:rPr>
              <a:t>Botswa</a:t>
            </a:r>
            <a:r>
              <a:rPr lang="en-US" sz="2000" i="1" dirty="0">
                <a:solidFill>
                  <a:srgbClr val="60A0B0"/>
                </a:solidFill>
                <a:latin typeface="Consolas" panose="020B0609020204030204" pitchFamily="49" charset="0"/>
              </a:rPr>
              <a:t>…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0.0340      -0.0626   6.11</a:t>
            </a:r>
          </a:p>
          <a:p>
            <a:r>
              <a:rPr lang="en-US" sz="2000" i="1" dirty="0">
                <a:solidFill>
                  <a:srgbClr val="60A0B0"/>
                </a:solidFill>
                <a:latin typeface="Consolas" panose="020B0609020204030204" pitchFamily="49" charset="0"/>
              </a:rPr>
              <a:t>#&gt; 3 </a:t>
            </a:r>
            <a:r>
              <a:rPr lang="en-US" sz="2000" i="1" dirty="0" err="1">
                <a:solidFill>
                  <a:srgbClr val="60A0B0"/>
                </a:solidFill>
                <a:latin typeface="Consolas" panose="020B0609020204030204" pitchFamily="49" charset="0"/>
              </a:rPr>
              <a:t>Zimbab</a:t>
            </a:r>
            <a:r>
              <a:rPr lang="en-US" sz="2000" i="1" dirty="0">
                <a:solidFill>
                  <a:srgbClr val="60A0B0"/>
                </a:solidFill>
                <a:latin typeface="Consolas" panose="020B0609020204030204" pitchFamily="49" charset="0"/>
              </a:rPr>
              <a:t>…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0.0562      -0.0381   7.21</a:t>
            </a:r>
          </a:p>
          <a:p>
            <a:r>
              <a:rPr lang="en-US" sz="2000" i="1" dirty="0">
                <a:solidFill>
                  <a:srgbClr val="60A0B0"/>
                </a:solidFill>
                <a:latin typeface="Consolas" panose="020B0609020204030204" pitchFamily="49" charset="0"/>
              </a:rPr>
              <a:t>#&gt; 4 Zambia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0.0598      -0.0342   4.53</a:t>
            </a:r>
          </a:p>
          <a:p>
            <a:r>
              <a:rPr lang="en-US" sz="2000" i="1" dirty="0">
                <a:solidFill>
                  <a:srgbClr val="60A0B0"/>
                </a:solidFill>
                <a:latin typeface="Consolas" panose="020B0609020204030204" pitchFamily="49" charset="0"/>
              </a:rPr>
              <a:t>#&gt; 5 </a:t>
            </a:r>
            <a:r>
              <a:rPr lang="en-US" sz="2000" i="1" dirty="0" err="1">
                <a:solidFill>
                  <a:srgbClr val="60A0B0"/>
                </a:solidFill>
                <a:latin typeface="Consolas" panose="020B0609020204030204" pitchFamily="49" charset="0"/>
              </a:rPr>
              <a:t>Swazil</a:t>
            </a:r>
            <a:r>
              <a:rPr lang="en-US" sz="2000" i="1" dirty="0">
                <a:solidFill>
                  <a:srgbClr val="60A0B0"/>
                </a:solidFill>
                <a:latin typeface="Consolas" panose="020B0609020204030204" pitchFamily="49" charset="0"/>
              </a:rPr>
              <a:t>…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0.0682      -0.0250   6.64</a:t>
            </a:r>
          </a:p>
          <a:p>
            <a:r>
              <a:rPr lang="en-US" sz="2000" i="1" dirty="0">
                <a:solidFill>
                  <a:srgbClr val="60A0B0"/>
                </a:solidFill>
                <a:latin typeface="Consolas" panose="020B0609020204030204" pitchFamily="49" charset="0"/>
              </a:rPr>
              <a:t>#&gt; 6 Lesotho Africa    [12 × 4] &lt;</a:t>
            </a:r>
            <a:r>
              <a:rPr lang="en-US" sz="2000" i="1" dirty="0" err="1">
                <a:solidFill>
                  <a:srgbClr val="60A0B0"/>
                </a:solidFill>
                <a:latin typeface="Consolas" panose="020B0609020204030204" pitchFamily="49" charset="0"/>
              </a:rPr>
              <a:t>lm</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tibb</a:t>
            </a:r>
            <a:r>
              <a:rPr lang="en-US" sz="2000" i="1" dirty="0">
                <a:solidFill>
                  <a:srgbClr val="60A0B0"/>
                </a:solidFill>
                <a:latin typeface="Consolas" panose="020B0609020204030204" pitchFamily="49" charset="0"/>
              </a:rPr>
              <a:t>…    0.0849      -0.00666  5.93</a:t>
            </a:r>
          </a:p>
          <a:p>
            <a:r>
              <a:rPr lang="en-US" sz="2000" i="1" dirty="0">
                <a:solidFill>
                  <a:srgbClr val="60A0B0"/>
                </a:solidFill>
                <a:latin typeface="Consolas" panose="020B0609020204030204" pitchFamily="49" charset="0"/>
              </a:rPr>
              <a:t>#&gt; # … with 136 more rows, and 8 more variables: statistic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p.value</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   df &lt;int&gt;, </a:t>
            </a:r>
            <a:r>
              <a:rPr lang="en-US" sz="2000" i="1" dirty="0" err="1">
                <a:solidFill>
                  <a:srgbClr val="60A0B0"/>
                </a:solidFill>
                <a:latin typeface="Consolas" panose="020B0609020204030204" pitchFamily="49" charset="0"/>
              </a:rPr>
              <a:t>logLik</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AIC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BIC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deviance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   </a:t>
            </a:r>
            <a:r>
              <a:rPr lang="en-US" sz="2000" i="1" dirty="0" err="1">
                <a:solidFill>
                  <a:srgbClr val="60A0B0"/>
                </a:solidFill>
                <a:latin typeface="Consolas" panose="020B0609020204030204" pitchFamily="49" charset="0"/>
              </a:rPr>
              <a:t>df.residual</a:t>
            </a:r>
            <a:r>
              <a:rPr lang="en-US" sz="2000" i="1" dirty="0">
                <a:solidFill>
                  <a:srgbClr val="60A0B0"/>
                </a:solidFill>
                <a:latin typeface="Consolas" panose="020B0609020204030204" pitchFamily="49" charset="0"/>
              </a:rPr>
              <a:t> &lt;int&gt;</a:t>
            </a:r>
          </a:p>
        </p:txBody>
      </p:sp>
    </p:spTree>
    <p:extLst>
      <p:ext uri="{BB962C8B-B14F-4D97-AF65-F5344CB8AC3E}">
        <p14:creationId xmlns:p14="http://schemas.microsoft.com/office/powerpoint/2010/main" val="2386822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5CE6-001D-4072-A0F3-B3C77B3DACF4}"/>
              </a:ext>
            </a:extLst>
          </p:cNvPr>
          <p:cNvSpPr>
            <a:spLocks noGrp="1"/>
          </p:cNvSpPr>
          <p:nvPr>
            <p:ph type="title"/>
          </p:nvPr>
        </p:nvSpPr>
        <p:spPr/>
        <p:txBody>
          <a:bodyPr/>
          <a:lstStyle/>
          <a:p>
            <a:r>
              <a:rPr lang="en-US" dirty="0" err="1"/>
              <a:t>Geom_jitter</a:t>
            </a:r>
            <a:r>
              <a:rPr lang="en-US" dirty="0"/>
              <a:t>()</a:t>
            </a:r>
          </a:p>
        </p:txBody>
      </p:sp>
      <p:sp>
        <p:nvSpPr>
          <p:cNvPr id="3" name="Rectangle 1">
            <a:extLst>
              <a:ext uri="{FF2B5EF4-FFF2-40B4-BE49-F238E27FC236}">
                <a16:creationId xmlns:a16="http://schemas.microsoft.com/office/drawing/2014/main" id="{BC3F7027-4362-47D0-BB54-0B3FD3CCC2B1}"/>
              </a:ext>
            </a:extLst>
          </p:cNvPr>
          <p:cNvSpPr>
            <a:spLocks noChangeArrowheads="1"/>
          </p:cNvSpPr>
          <p:nvPr/>
        </p:nvSpPr>
        <p:spPr bwMode="auto">
          <a:xfrm>
            <a:off x="536786" y="1746278"/>
            <a:ext cx="11118428" cy="33855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4183C4"/>
                </a:solidFill>
                <a:effectLst/>
                <a:latin typeface="Consolas" panose="020B0609020204030204" pitchFamily="49" charset="0"/>
              </a:rPr>
              <a:t>glance </a:t>
            </a:r>
            <a:r>
              <a:rPr kumimoji="0" lang="en-US" altLang="en-US" sz="2200" b="0" i="0" u="none" strike="noStrike" cap="none" normalizeH="0" baseline="0">
                <a:ln>
                  <a:noFill/>
                </a:ln>
                <a:solidFill>
                  <a:srgbClr val="666666"/>
                </a:solidFill>
                <a:effectLst/>
                <a:latin typeface="Consolas" panose="020B0609020204030204" pitchFamily="49" charset="0"/>
              </a:rPr>
              <a:t>%&gt;%</a:t>
            </a:r>
            <a:r>
              <a:rPr kumimoji="0" lang="en-US" altLang="en-US" sz="2200" b="0" i="0" u="none" strike="noStrike" cap="none" normalizeH="0" baseline="0">
                <a:ln>
                  <a:noFill/>
                </a:ln>
                <a:solidFill>
                  <a:srgbClr val="4070A0"/>
                </a:solidFill>
                <a:effectLst/>
                <a:latin typeface="Consolas" panose="020B0609020204030204" pitchFamily="49" charset="0"/>
              </a:rPr>
              <a:t> </a:t>
            </a:r>
            <a:r>
              <a:rPr kumimoji="0" lang="en-US" altLang="en-US" sz="2200" b="1" i="0" u="none" strike="noStrike" cap="none" normalizeH="0" baseline="0">
                <a:ln>
                  <a:noFill/>
                </a:ln>
                <a:solidFill>
                  <a:srgbClr val="007020"/>
                </a:solidFill>
                <a:effectLst/>
                <a:latin typeface="Consolas" panose="020B0609020204030204" pitchFamily="49" charset="0"/>
              </a:rPr>
              <a:t>ggplot</a:t>
            </a:r>
            <a:r>
              <a:rPr kumimoji="0" lang="en-US" altLang="en-US" sz="2200" b="0" i="0" u="none" strike="noStrike" cap="none" normalizeH="0" baseline="0">
                <a:ln>
                  <a:noFill/>
                </a:ln>
                <a:solidFill>
                  <a:srgbClr val="4183C4"/>
                </a:solidFill>
                <a:effectLst/>
                <a:latin typeface="Consolas" panose="020B0609020204030204" pitchFamily="49" charset="0"/>
              </a:rPr>
              <a:t>(</a:t>
            </a:r>
            <a:r>
              <a:rPr kumimoji="0" lang="en-US" altLang="en-US" sz="2200" b="1" i="0" u="none" strike="noStrike" cap="none" normalizeH="0" baseline="0">
                <a:ln>
                  <a:noFill/>
                </a:ln>
                <a:solidFill>
                  <a:srgbClr val="007020"/>
                </a:solidFill>
                <a:effectLst/>
                <a:latin typeface="Consolas" panose="020B0609020204030204" pitchFamily="49" charset="0"/>
              </a:rPr>
              <a:t>aes</a:t>
            </a:r>
            <a:r>
              <a:rPr kumimoji="0" lang="en-US" altLang="en-US" sz="2200" b="0" i="0" u="none" strike="noStrike" cap="none" normalizeH="0" baseline="0">
                <a:ln>
                  <a:noFill/>
                </a:ln>
                <a:solidFill>
                  <a:srgbClr val="4183C4"/>
                </a:solidFill>
                <a:effectLst/>
                <a:latin typeface="Consolas" panose="020B0609020204030204" pitchFamily="49" charset="0"/>
              </a:rPr>
              <a:t>(continent, r.squared)) </a:t>
            </a:r>
            <a:r>
              <a:rPr kumimoji="0" lang="en-US" altLang="en-US" sz="2200" b="0" i="0" u="none" strike="noStrike" cap="none" normalizeH="0" baseline="0">
                <a:ln>
                  <a:noFill/>
                </a:ln>
                <a:solidFill>
                  <a:srgbClr val="666666"/>
                </a:solidFill>
                <a:effectLst/>
                <a:latin typeface="Consolas" panose="020B0609020204030204" pitchFamily="49" charset="0"/>
              </a:rPr>
              <a:t>+</a:t>
            </a:r>
            <a:r>
              <a:rPr kumimoji="0" lang="en-US" altLang="en-US" sz="2200" b="0" i="0" u="none" strike="noStrike" cap="none" normalizeH="0" baseline="0">
                <a:ln>
                  <a:noFill/>
                </a:ln>
                <a:solidFill>
                  <a:srgbClr val="4070A0"/>
                </a:solidFill>
                <a:effectLst/>
                <a:latin typeface="Consolas" panose="020B0609020204030204" pitchFamily="49" charset="0"/>
              </a:rPr>
              <a:t> </a:t>
            </a:r>
            <a:r>
              <a:rPr kumimoji="0" lang="en-US" altLang="en-US" sz="2200" b="1" i="0" u="none" strike="noStrike" cap="none" normalizeH="0" baseline="0">
                <a:ln>
                  <a:noFill/>
                </a:ln>
                <a:solidFill>
                  <a:srgbClr val="007020"/>
                </a:solidFill>
                <a:effectLst/>
                <a:latin typeface="Consolas" panose="020B0609020204030204" pitchFamily="49" charset="0"/>
              </a:rPr>
              <a:t>geom_jitter</a:t>
            </a:r>
            <a:r>
              <a:rPr kumimoji="0" lang="en-US" altLang="en-US" sz="2200" b="0" i="0" u="none" strike="noStrike" cap="none" normalizeH="0" baseline="0">
                <a:ln>
                  <a:noFill/>
                </a:ln>
                <a:solidFill>
                  <a:srgbClr val="4183C4"/>
                </a:solidFill>
                <a:effectLst/>
                <a:latin typeface="Consolas" panose="020B0609020204030204" pitchFamily="49" charset="0"/>
              </a:rPr>
              <a:t>(</a:t>
            </a:r>
            <a:r>
              <a:rPr kumimoji="0" lang="en-US" altLang="en-US" sz="2200" b="0" i="0" u="none" strike="noStrike" cap="none" normalizeH="0" baseline="0">
                <a:ln>
                  <a:noFill/>
                </a:ln>
                <a:solidFill>
                  <a:srgbClr val="902000"/>
                </a:solidFill>
                <a:effectLst/>
                <a:latin typeface="Consolas" panose="020B0609020204030204" pitchFamily="49" charset="0"/>
              </a:rPr>
              <a:t>width =</a:t>
            </a:r>
            <a:r>
              <a:rPr kumimoji="0" lang="en-US" altLang="en-US" sz="2200" b="0" i="0" u="none" strike="noStrike" cap="none" normalizeH="0" baseline="0">
                <a:ln>
                  <a:noFill/>
                </a:ln>
                <a:solidFill>
                  <a:srgbClr val="4183C4"/>
                </a:solidFill>
                <a:effectLst/>
                <a:latin typeface="Consolas" panose="020B0609020204030204" pitchFamily="49" charset="0"/>
              </a:rPr>
              <a:t> </a:t>
            </a:r>
            <a:r>
              <a:rPr kumimoji="0" lang="en-US" altLang="en-US" sz="2200" b="0" i="0" u="none" strike="noStrike" cap="none" normalizeH="0" baseline="0">
                <a:ln>
                  <a:noFill/>
                </a:ln>
                <a:solidFill>
                  <a:srgbClr val="40A070"/>
                </a:solidFill>
                <a:effectLst/>
                <a:latin typeface="Consolas" panose="020B0609020204030204" pitchFamily="49" charset="0"/>
              </a:rPr>
              <a:t>0.5</a:t>
            </a:r>
            <a:r>
              <a:rPr kumimoji="0" lang="en-US" altLang="en-US" sz="2200" b="0" i="0" u="none" strike="noStrike" cap="none" normalizeH="0" baseline="0">
                <a:ln>
                  <a:noFill/>
                </a:ln>
                <a:solidFill>
                  <a:srgbClr val="4183C4"/>
                </a:solidFill>
                <a:effectLst/>
                <a:latin typeface="Consolas" panose="020B0609020204030204" pitchFamily="49" charset="0"/>
              </a:rPr>
              <a:t>)</a:t>
            </a:r>
            <a:r>
              <a:rPr kumimoji="0" lang="en-US" altLang="en-US" sz="2200" b="0" i="0" u="none" strike="noStrike" cap="none" normalizeH="0" baseline="0">
                <a:ln>
                  <a:noFill/>
                </a:ln>
                <a:solidFill>
                  <a:schemeClr val="tx1"/>
                </a:solidFill>
                <a:effectLst/>
              </a:rPr>
              <a:t> </a:t>
            </a:r>
            <a:endParaRPr kumimoji="0" lang="en-US" altLang="en-US" sz="2200" b="0" i="0" u="none" strike="noStrike" cap="none" normalizeH="0" baseline="0">
              <a:ln>
                <a:noFill/>
              </a:ln>
              <a:solidFill>
                <a:schemeClr val="tx1"/>
              </a:solidFill>
              <a:effectLst/>
              <a:latin typeface="Arial" panose="020B0604020202020204" pitchFamily="34" charset="0"/>
            </a:endParaRPr>
          </a:p>
        </p:txBody>
      </p:sp>
      <p:pic>
        <p:nvPicPr>
          <p:cNvPr id="20483" name="Picture 3">
            <a:extLst>
              <a:ext uri="{FF2B5EF4-FFF2-40B4-BE49-F238E27FC236}">
                <a16:creationId xmlns:a16="http://schemas.microsoft.com/office/drawing/2014/main" id="{60E8988E-8E63-44B1-B522-C7AEC19B8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084832"/>
            <a:ext cx="7658100" cy="472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193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0F5D-F9A4-42A2-A1C4-AACCAF34FA53}"/>
              </a:ext>
            </a:extLst>
          </p:cNvPr>
          <p:cNvSpPr>
            <a:spLocks noGrp="1"/>
          </p:cNvSpPr>
          <p:nvPr>
            <p:ph type="title"/>
          </p:nvPr>
        </p:nvSpPr>
        <p:spPr/>
        <p:txBody>
          <a:bodyPr/>
          <a:lstStyle/>
          <a:p>
            <a:r>
              <a:rPr lang="en-US" sz="5400" dirty="0">
                <a:solidFill>
                  <a:schemeClr val="tx1"/>
                </a:solidFill>
              </a:rPr>
              <a:t>countries with bad R</a:t>
            </a:r>
            <a:r>
              <a:rPr lang="en-US" sz="5400" baseline="30000" dirty="0">
                <a:solidFill>
                  <a:schemeClr val="tx1"/>
                </a:solidFill>
              </a:rPr>
              <a:t>2</a:t>
            </a:r>
            <a:endParaRPr lang="en-US" baseline="30000" dirty="0"/>
          </a:p>
        </p:txBody>
      </p:sp>
      <p:sp>
        <p:nvSpPr>
          <p:cNvPr id="3" name="Rectangle 1">
            <a:extLst>
              <a:ext uri="{FF2B5EF4-FFF2-40B4-BE49-F238E27FC236}">
                <a16:creationId xmlns:a16="http://schemas.microsoft.com/office/drawing/2014/main" id="{9553805E-006A-431A-868C-A9C57C17D449}"/>
              </a:ext>
            </a:extLst>
          </p:cNvPr>
          <p:cNvSpPr>
            <a:spLocks noChangeArrowheads="1"/>
          </p:cNvSpPr>
          <p:nvPr/>
        </p:nvSpPr>
        <p:spPr bwMode="auto">
          <a:xfrm>
            <a:off x="1024128" y="1736229"/>
            <a:ext cx="9720072"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bad_fit</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filter</a:t>
            </a:r>
            <a:r>
              <a:rPr kumimoji="0" lang="en-US" altLang="en-US" sz="2200" b="0" i="0" u="none" strike="noStrike" cap="none" normalizeH="0" baseline="0" dirty="0">
                <a:ln>
                  <a:noFill/>
                </a:ln>
                <a:solidFill>
                  <a:srgbClr val="4183C4"/>
                </a:solidFill>
                <a:effectLst/>
                <a:latin typeface="Consolas" panose="020B0609020204030204" pitchFamily="49" charset="0"/>
              </a:rPr>
              <a:t>(glance, </a:t>
            </a:r>
            <a:r>
              <a:rPr kumimoji="0" lang="en-US" altLang="en-US" sz="2200" b="0" i="0" u="none" strike="noStrike" cap="none" normalizeH="0" baseline="0" dirty="0" err="1">
                <a:ln>
                  <a:noFill/>
                </a:ln>
                <a:solidFill>
                  <a:srgbClr val="4183C4"/>
                </a:solidFill>
                <a:effectLst/>
                <a:latin typeface="Consolas" panose="020B0609020204030204" pitchFamily="49" charset="0"/>
              </a:rPr>
              <a:t>r.squared</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0.25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gapminder</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semi_join</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bad_fit</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by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"country"</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%&gt;%</a:t>
            </a:r>
            <a:r>
              <a:rPr kumimoji="0" lang="en-US" altLang="en-US" sz="22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070A0"/>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ggplot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aes</a:t>
            </a:r>
            <a:r>
              <a:rPr kumimoji="0" lang="en-US" altLang="en-US" sz="2200" b="0" i="0" u="none" strike="noStrike" cap="none" normalizeH="0" baseline="0" dirty="0">
                <a:ln>
                  <a:noFill/>
                </a:ln>
                <a:solidFill>
                  <a:srgbClr val="4183C4"/>
                </a:solidFill>
                <a:effectLst/>
                <a:latin typeface="Consolas" panose="020B0609020204030204" pitchFamily="49" charset="0"/>
              </a:rPr>
              <a:t>(year, </a:t>
            </a:r>
            <a:r>
              <a:rPr kumimoji="0" lang="en-US" altLang="en-US" sz="2200" b="0" i="0" u="none" strike="noStrike" cap="none" normalizeH="0" baseline="0" dirty="0" err="1">
                <a:ln>
                  <a:noFill/>
                </a:ln>
                <a:solidFill>
                  <a:srgbClr val="4183C4"/>
                </a:solidFill>
                <a:effectLst/>
                <a:latin typeface="Consolas" panose="020B0609020204030204" pitchFamily="49" charset="0"/>
              </a:rPr>
              <a:t>lifeExp</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err="1">
                <a:ln>
                  <a:noFill/>
                </a:ln>
                <a:solidFill>
                  <a:srgbClr val="902000"/>
                </a:solidFill>
                <a:effectLst/>
                <a:latin typeface="Consolas" panose="020B0609020204030204" pitchFamily="49" charset="0"/>
              </a:rPr>
              <a:t>colour</a:t>
            </a:r>
            <a:r>
              <a:rPr kumimoji="0" lang="en-US" altLang="en-US" sz="2200" b="0" i="0" u="none" strike="noStrike" cap="none" normalizeH="0" baseline="0" dirty="0">
                <a:ln>
                  <a:noFill/>
                </a:ln>
                <a:solidFill>
                  <a:srgbClr val="90200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 country))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geom_line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21507" name="Picture 3">
            <a:extLst>
              <a:ext uri="{FF2B5EF4-FFF2-40B4-BE49-F238E27FC236}">
                <a16:creationId xmlns:a16="http://schemas.microsoft.com/office/drawing/2014/main" id="{45F94B31-9608-4FFA-8715-B3ACCD9BD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429000"/>
            <a:ext cx="5486400"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44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3CD1ED-FB68-4D83-91F8-0B0BEE7A7F58}"/>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23FB1179-C7E3-48F4-9615-47840A383C12}"/>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EAE798F-0AA3-4BB2-B063-348A172C4677}"/>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a:t>
            </a:r>
            <a:r>
              <a:rPr lang="en-US" dirty="0" err="1">
                <a:solidFill>
                  <a:schemeClr val="bg1"/>
                </a:solidFill>
              </a:rPr>
              <a:t>gapminder</a:t>
            </a:r>
            <a:endParaRPr lang="en-US" dirty="0">
              <a:solidFill>
                <a:schemeClr val="bg1"/>
              </a:solidFill>
            </a:endParaRPr>
          </a:p>
        </p:txBody>
      </p:sp>
    </p:spTree>
    <p:extLst>
      <p:ext uri="{BB962C8B-B14F-4D97-AF65-F5344CB8AC3E}">
        <p14:creationId xmlns:p14="http://schemas.microsoft.com/office/powerpoint/2010/main" val="295340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1B5A-3E40-4CE7-9AB8-DFD5910A9371}"/>
              </a:ext>
            </a:extLst>
          </p:cNvPr>
          <p:cNvSpPr>
            <a:spLocks noGrp="1"/>
          </p:cNvSpPr>
          <p:nvPr>
            <p:ph type="title"/>
          </p:nvPr>
        </p:nvSpPr>
        <p:spPr/>
        <p:txBody>
          <a:bodyPr/>
          <a:lstStyle/>
          <a:p>
            <a:r>
              <a:rPr lang="en-US" dirty="0"/>
              <a:t>List-columns</a:t>
            </a:r>
          </a:p>
        </p:txBody>
      </p:sp>
      <p:sp>
        <p:nvSpPr>
          <p:cNvPr id="4" name="Rectangle 1">
            <a:extLst>
              <a:ext uri="{FF2B5EF4-FFF2-40B4-BE49-F238E27FC236}">
                <a16:creationId xmlns:a16="http://schemas.microsoft.com/office/drawing/2014/main" id="{7FC7303A-359D-41F3-9BFC-221CE4671ED8}"/>
              </a:ext>
            </a:extLst>
          </p:cNvPr>
          <p:cNvSpPr>
            <a:spLocks noGrp="1" noChangeArrowheads="1"/>
          </p:cNvSpPr>
          <p:nvPr>
            <p:ph idx="1"/>
          </p:nvPr>
        </p:nvSpPr>
        <p:spPr bwMode="auto">
          <a:xfrm>
            <a:off x="1024128" y="1886147"/>
            <a:ext cx="9720072"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7020"/>
                </a:solidFill>
                <a:effectLst/>
                <a:latin typeface="Consolas" panose="020B0609020204030204" pitchFamily="49" charset="0"/>
              </a:rPr>
              <a:t>data.frame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x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list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3</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3</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x.1.3 x.3.5</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1     3</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2      2     4</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3      3     5</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8637118-F658-4198-B223-2E3259B4A7C8}"/>
              </a:ext>
            </a:extLst>
          </p:cNvPr>
          <p:cNvSpPr>
            <a:spLocks noChangeArrowheads="1"/>
          </p:cNvSpPr>
          <p:nvPr/>
        </p:nvSpPr>
        <p:spPr bwMode="auto">
          <a:xfrm>
            <a:off x="1024128" y="3902904"/>
            <a:ext cx="9720072" cy="23698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data.frame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x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I</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list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3</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5</a:t>
            </a:r>
            <a:r>
              <a:rPr kumimoji="0" lang="en-US" altLang="en-US" sz="22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183C4"/>
                </a:solidFill>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y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c</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"1, 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"3, 4, 5"</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x       y</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1, 2, 3    1, 2</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2 3, 4, 5 3, 4, 5</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986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A97B7E2-99CB-47FC-876B-FFAEAAD0F8D9}"/>
              </a:ext>
            </a:extLst>
          </p:cNvPr>
          <p:cNvSpPr>
            <a:spLocks noChangeArrowheads="1"/>
          </p:cNvSpPr>
          <p:nvPr/>
        </p:nvSpPr>
        <p:spPr bwMode="auto">
          <a:xfrm>
            <a:off x="1235964" y="356937"/>
            <a:ext cx="9720072" cy="27699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7020"/>
                </a:solidFill>
                <a:effectLst/>
                <a:latin typeface="Consolas" panose="020B0609020204030204" pitchFamily="49" charset="0"/>
              </a:rPr>
              <a:t>tibble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x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list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5</a:t>
            </a:r>
            <a:r>
              <a:rPr kumimoji="0" lang="en-US" altLang="en-US" sz="20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183C4"/>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y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"1, 2"</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"3, 4, 5"</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 A </a:t>
            </a:r>
            <a:r>
              <a:rPr kumimoji="0" lang="en-US" altLang="en-US" sz="2000" b="0" i="1" u="none" strike="noStrike" cap="none" normalizeH="0" baseline="0" dirty="0" err="1">
                <a:ln>
                  <a:noFill/>
                </a:ln>
                <a:solidFill>
                  <a:srgbClr val="60A0B0"/>
                </a:solidFill>
                <a:effectLst/>
                <a:latin typeface="Consolas" panose="020B0609020204030204" pitchFamily="49" charset="0"/>
              </a:rPr>
              <a:t>tibble</a:t>
            </a:r>
            <a:r>
              <a:rPr kumimoji="0" lang="en-US" altLang="en-US" sz="2000" b="0" i="1" u="none" strike="noStrike" cap="none" normalizeH="0" baseline="0" dirty="0">
                <a:ln>
                  <a:noFill/>
                </a:ln>
                <a:solidFill>
                  <a:srgbClr val="60A0B0"/>
                </a:solidFill>
                <a:effectLst/>
                <a:latin typeface="Consolas" panose="020B0609020204030204" pitchFamily="49" charset="0"/>
              </a:rPr>
              <a:t>: 2 x 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x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&lt;list&gt;    &lt;</a:t>
            </a:r>
            <a:r>
              <a:rPr kumimoji="0" lang="en-US" altLang="en-US" sz="2000" b="0" i="1" u="none" strike="noStrike" cap="none" normalizeH="0" baseline="0" dirty="0" err="1">
                <a:ln>
                  <a:noFill/>
                </a:ln>
                <a:solidFill>
                  <a:srgbClr val="60A0B0"/>
                </a:solidFill>
                <a:effectLst/>
                <a:latin typeface="Consolas" panose="020B0609020204030204" pitchFamily="49" charset="0"/>
              </a:rPr>
              <a:t>chr</a:t>
            </a:r>
            <a:r>
              <a:rPr kumimoji="0" lang="en-US" altLang="en-US" sz="20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 &lt;int [3]&gt;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2 &lt;int [3]&gt; 3, 4, 5</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471B3E3-C164-40D7-9348-2043FAB96747}"/>
              </a:ext>
            </a:extLst>
          </p:cNvPr>
          <p:cNvSpPr>
            <a:spLocks noChangeArrowheads="1"/>
          </p:cNvSpPr>
          <p:nvPr/>
        </p:nvSpPr>
        <p:spPr bwMode="auto">
          <a:xfrm>
            <a:off x="1235964" y="3437334"/>
            <a:ext cx="9720072" cy="30777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20"/>
                </a:solidFill>
                <a:effectLst/>
                <a:latin typeface="Consolas" panose="020B0609020204030204" pitchFamily="49" charset="0"/>
              </a:rPr>
              <a:t>tribble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x,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y,</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"1, 2"</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5</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"3, 4, 5"</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 A </a:t>
            </a:r>
            <a:r>
              <a:rPr kumimoji="0" lang="en-US" altLang="en-US" sz="2000" b="0" i="1" u="none" strike="noStrike" cap="none" normalizeH="0" baseline="0" dirty="0" err="1">
                <a:ln>
                  <a:noFill/>
                </a:ln>
                <a:solidFill>
                  <a:srgbClr val="60A0B0"/>
                </a:solidFill>
                <a:effectLst/>
                <a:latin typeface="Consolas" panose="020B0609020204030204" pitchFamily="49" charset="0"/>
              </a:rPr>
              <a:t>tibble</a:t>
            </a:r>
            <a:r>
              <a:rPr kumimoji="0" lang="en-US" altLang="en-US" sz="2000" b="0" i="1" u="none" strike="noStrike" cap="none" normalizeH="0" baseline="0" dirty="0">
                <a:ln>
                  <a:noFill/>
                </a:ln>
                <a:solidFill>
                  <a:srgbClr val="60A0B0"/>
                </a:solidFill>
                <a:effectLst/>
                <a:latin typeface="Consolas" panose="020B0609020204030204" pitchFamily="49" charset="0"/>
              </a:rPr>
              <a:t>: 2 x 2</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x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&lt;list&gt;    &lt;</a:t>
            </a:r>
            <a:r>
              <a:rPr kumimoji="0" lang="en-US" altLang="en-US" sz="2000" b="0" i="1" u="none" strike="noStrike" cap="none" normalizeH="0" baseline="0" dirty="0" err="1">
                <a:ln>
                  <a:noFill/>
                </a:ln>
                <a:solidFill>
                  <a:srgbClr val="60A0B0"/>
                </a:solidFill>
                <a:effectLst/>
                <a:latin typeface="Consolas" panose="020B0609020204030204" pitchFamily="49" charset="0"/>
              </a:rPr>
              <a:t>chr</a:t>
            </a:r>
            <a:r>
              <a:rPr kumimoji="0" lang="en-US" altLang="en-US" sz="20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 &lt;int [3]&gt;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2 &lt;int [3]&gt; 3, 4, 5</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60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862D-5A95-4F35-91A6-AB53B2360660}"/>
              </a:ext>
            </a:extLst>
          </p:cNvPr>
          <p:cNvSpPr>
            <a:spLocks noGrp="1"/>
          </p:cNvSpPr>
          <p:nvPr>
            <p:ph type="title"/>
          </p:nvPr>
        </p:nvSpPr>
        <p:spPr/>
        <p:txBody>
          <a:bodyPr/>
          <a:lstStyle/>
          <a:p>
            <a:r>
              <a:rPr lang="en-US" sz="5400" dirty="0">
                <a:solidFill>
                  <a:schemeClr val="tx1"/>
                </a:solidFill>
              </a:rPr>
              <a:t>effective list-column pipeline</a:t>
            </a:r>
            <a:endParaRPr lang="en-US" dirty="0"/>
          </a:p>
        </p:txBody>
      </p:sp>
      <p:sp>
        <p:nvSpPr>
          <p:cNvPr id="3" name="Content Placeholder 2">
            <a:extLst>
              <a:ext uri="{FF2B5EF4-FFF2-40B4-BE49-F238E27FC236}">
                <a16:creationId xmlns:a16="http://schemas.microsoft.com/office/drawing/2014/main" id="{682F6D00-E2F6-4532-9DB3-1EA0E9FBDEF1}"/>
              </a:ext>
            </a:extLst>
          </p:cNvPr>
          <p:cNvSpPr>
            <a:spLocks noGrp="1"/>
          </p:cNvSpPr>
          <p:nvPr>
            <p:ph idx="1"/>
          </p:nvPr>
        </p:nvSpPr>
        <p:spPr/>
        <p:txBody>
          <a:bodyPr>
            <a:normAutofit/>
          </a:bodyPr>
          <a:lstStyle/>
          <a:p>
            <a:pPr marL="457200" indent="-457200">
              <a:buFont typeface="+mj-lt"/>
              <a:buAutoNum type="arabicPeriod"/>
            </a:pPr>
            <a:r>
              <a:rPr lang="en-US" sz="2800" dirty="0"/>
              <a:t>You create the list-column using one of </a:t>
            </a:r>
            <a:r>
              <a:rPr lang="en-US" sz="2800" dirty="0">
                <a:latin typeface="Consolas" panose="020B0609020204030204" pitchFamily="49" charset="0"/>
              </a:rPr>
              <a:t>nest()</a:t>
            </a:r>
            <a:r>
              <a:rPr lang="en-US" sz="2800" dirty="0"/>
              <a:t>, </a:t>
            </a:r>
            <a:r>
              <a:rPr lang="en-US" sz="2800" dirty="0" err="1">
                <a:latin typeface="Consolas" panose="020B0609020204030204" pitchFamily="49" charset="0"/>
              </a:rPr>
              <a:t>summarise</a:t>
            </a:r>
            <a:r>
              <a:rPr lang="en-US" sz="2800" dirty="0">
                <a:latin typeface="Consolas" panose="020B0609020204030204" pitchFamily="49" charset="0"/>
              </a:rPr>
              <a:t>() + list()</a:t>
            </a:r>
            <a:r>
              <a:rPr lang="en-US" sz="2800" dirty="0"/>
              <a:t>, or </a:t>
            </a:r>
            <a:r>
              <a:rPr lang="en-US" sz="2800" dirty="0">
                <a:latin typeface="Consolas" panose="020B0609020204030204" pitchFamily="49" charset="0"/>
              </a:rPr>
              <a:t>mutate()</a:t>
            </a:r>
            <a:r>
              <a:rPr lang="en-US" sz="2800" dirty="0"/>
              <a:t> + a map function</a:t>
            </a:r>
          </a:p>
          <a:p>
            <a:pPr marL="457200" indent="-457200">
              <a:buFont typeface="+mj-lt"/>
              <a:buAutoNum type="arabicPeriod"/>
            </a:pPr>
            <a:r>
              <a:rPr lang="en-US" sz="2800" dirty="0"/>
              <a:t>You create other intermediate list-columns by transforming existing list columns with </a:t>
            </a:r>
            <a:r>
              <a:rPr lang="en-US" sz="2800" dirty="0">
                <a:latin typeface="Consolas" panose="020B0609020204030204" pitchFamily="49" charset="0"/>
              </a:rPr>
              <a:t>map()</a:t>
            </a:r>
            <a:r>
              <a:rPr lang="en-US" sz="2800" dirty="0"/>
              <a:t>, </a:t>
            </a:r>
            <a:r>
              <a:rPr lang="en-US" sz="2800" dirty="0">
                <a:latin typeface="Consolas" panose="020B0609020204030204" pitchFamily="49" charset="0"/>
              </a:rPr>
              <a:t>map2()</a:t>
            </a:r>
            <a:r>
              <a:rPr lang="en-US" sz="2800" dirty="0"/>
              <a:t> or </a:t>
            </a:r>
            <a:r>
              <a:rPr lang="en-US" sz="2800" dirty="0" err="1">
                <a:latin typeface="Consolas" panose="020B0609020204030204" pitchFamily="49" charset="0"/>
              </a:rPr>
              <a:t>pmap</a:t>
            </a:r>
            <a:r>
              <a:rPr lang="en-US" sz="2800" dirty="0">
                <a:latin typeface="Consolas" panose="020B0609020204030204" pitchFamily="49" charset="0"/>
              </a:rPr>
              <a:t>()</a:t>
            </a:r>
            <a:r>
              <a:rPr lang="en-US" sz="2800" dirty="0"/>
              <a:t>. </a:t>
            </a:r>
          </a:p>
          <a:p>
            <a:pPr marL="457200" indent="-457200">
              <a:buFont typeface="+mj-lt"/>
              <a:buAutoNum type="arabicPeriod"/>
            </a:pPr>
            <a:r>
              <a:rPr lang="en-US" sz="2800" dirty="0"/>
              <a:t>You simplify the list-column back down to a data frame or atomic vector</a:t>
            </a:r>
          </a:p>
          <a:p>
            <a:pPr marL="457200" indent="-457200">
              <a:buFont typeface="+mj-lt"/>
              <a:buAutoNum type="arabicPeriod"/>
            </a:pPr>
            <a:endParaRPr lang="en-US" sz="2400" dirty="0"/>
          </a:p>
        </p:txBody>
      </p:sp>
    </p:spTree>
    <p:extLst>
      <p:ext uri="{BB962C8B-B14F-4D97-AF65-F5344CB8AC3E}">
        <p14:creationId xmlns:p14="http://schemas.microsoft.com/office/powerpoint/2010/main" val="15887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4466-96A0-47FE-B1A4-E3A22FBDEA88}"/>
              </a:ext>
            </a:extLst>
          </p:cNvPr>
          <p:cNvSpPr>
            <a:spLocks noGrp="1"/>
          </p:cNvSpPr>
          <p:nvPr>
            <p:ph type="title"/>
          </p:nvPr>
        </p:nvSpPr>
        <p:spPr/>
        <p:txBody>
          <a:bodyPr/>
          <a:lstStyle/>
          <a:p>
            <a:r>
              <a:rPr lang="en-US" dirty="0"/>
              <a:t>Creating list-columns</a:t>
            </a:r>
          </a:p>
        </p:txBody>
      </p:sp>
      <p:sp>
        <p:nvSpPr>
          <p:cNvPr id="3" name="Content Placeholder 2">
            <a:extLst>
              <a:ext uri="{FF2B5EF4-FFF2-40B4-BE49-F238E27FC236}">
                <a16:creationId xmlns:a16="http://schemas.microsoft.com/office/drawing/2014/main" id="{A43E9337-4849-4F5A-927B-B740B6CDD88C}"/>
              </a:ext>
            </a:extLst>
          </p:cNvPr>
          <p:cNvSpPr>
            <a:spLocks noGrp="1"/>
          </p:cNvSpPr>
          <p:nvPr>
            <p:ph idx="1"/>
          </p:nvPr>
        </p:nvSpPr>
        <p:spPr/>
        <p:txBody>
          <a:bodyPr>
            <a:normAutofit/>
          </a:bodyPr>
          <a:lstStyle/>
          <a:p>
            <a:pPr marL="457200" indent="-457200">
              <a:buFont typeface="+mj-lt"/>
              <a:buAutoNum type="arabicPeriod"/>
            </a:pPr>
            <a:r>
              <a:rPr lang="en-US" sz="2800" dirty="0"/>
              <a:t>With </a:t>
            </a:r>
            <a:r>
              <a:rPr lang="en-US" sz="2800" dirty="0" err="1">
                <a:latin typeface="Consolas" panose="020B0609020204030204" pitchFamily="49" charset="0"/>
              </a:rPr>
              <a:t>tidyr</a:t>
            </a:r>
            <a:r>
              <a:rPr lang="en-US" sz="2800" dirty="0">
                <a:latin typeface="Consolas" panose="020B0609020204030204" pitchFamily="49" charset="0"/>
              </a:rPr>
              <a:t>::nest()</a:t>
            </a:r>
            <a:r>
              <a:rPr lang="en-US" sz="2800" dirty="0"/>
              <a:t> to convert a grouped data frame into a nested data frame where you have list-column of data frames.</a:t>
            </a:r>
          </a:p>
          <a:p>
            <a:pPr marL="457200" indent="-457200">
              <a:buFont typeface="+mj-lt"/>
              <a:buAutoNum type="arabicPeriod"/>
            </a:pPr>
            <a:r>
              <a:rPr lang="en-US" sz="2800" dirty="0"/>
              <a:t>With </a:t>
            </a:r>
            <a:r>
              <a:rPr lang="en-US" sz="2800" dirty="0">
                <a:latin typeface="Consolas" panose="020B0609020204030204" pitchFamily="49" charset="0"/>
              </a:rPr>
              <a:t>mutate()</a:t>
            </a:r>
            <a:r>
              <a:rPr lang="en-US" sz="2800" dirty="0"/>
              <a:t> and </a:t>
            </a:r>
            <a:r>
              <a:rPr lang="en-US" sz="2800" dirty="0" err="1"/>
              <a:t>vectorised</a:t>
            </a:r>
            <a:r>
              <a:rPr lang="en-US" sz="2800" dirty="0"/>
              <a:t> functions that return a list.</a:t>
            </a:r>
          </a:p>
          <a:p>
            <a:pPr marL="457200" indent="-457200">
              <a:buFont typeface="+mj-lt"/>
              <a:buAutoNum type="arabicPeriod"/>
            </a:pPr>
            <a:r>
              <a:rPr lang="en-US" sz="2800" dirty="0"/>
              <a:t>With </a:t>
            </a:r>
            <a:r>
              <a:rPr lang="en-US" sz="2800" dirty="0" err="1">
                <a:latin typeface="Consolas" panose="020B0609020204030204" pitchFamily="49" charset="0"/>
              </a:rPr>
              <a:t>summarise</a:t>
            </a:r>
            <a:r>
              <a:rPr lang="en-US" sz="2800" dirty="0">
                <a:latin typeface="Consolas" panose="020B0609020204030204" pitchFamily="49" charset="0"/>
              </a:rPr>
              <a:t>()</a:t>
            </a:r>
            <a:r>
              <a:rPr lang="en-US" sz="2800" dirty="0"/>
              <a:t> and summary functions that return multiple results.</a:t>
            </a:r>
          </a:p>
          <a:p>
            <a:pPr marL="457200" indent="-457200">
              <a:buFont typeface="+mj-lt"/>
              <a:buAutoNum type="arabicPeriod"/>
            </a:pPr>
            <a:endParaRPr lang="en-US" sz="2400" dirty="0"/>
          </a:p>
        </p:txBody>
      </p:sp>
    </p:spTree>
    <p:extLst>
      <p:ext uri="{BB962C8B-B14F-4D97-AF65-F5344CB8AC3E}">
        <p14:creationId xmlns:p14="http://schemas.microsoft.com/office/powerpoint/2010/main" val="205611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AC19-11B9-4256-B802-5D16D8817C5A}"/>
              </a:ext>
            </a:extLst>
          </p:cNvPr>
          <p:cNvSpPr>
            <a:spLocks noGrp="1"/>
          </p:cNvSpPr>
          <p:nvPr>
            <p:ph type="title"/>
          </p:nvPr>
        </p:nvSpPr>
        <p:spPr/>
        <p:txBody>
          <a:bodyPr/>
          <a:lstStyle/>
          <a:p>
            <a:r>
              <a:rPr lang="en-US" dirty="0"/>
              <a:t>With nesting</a:t>
            </a:r>
          </a:p>
        </p:txBody>
      </p:sp>
      <p:sp>
        <p:nvSpPr>
          <p:cNvPr id="5" name="Rectangle 4">
            <a:extLst>
              <a:ext uri="{FF2B5EF4-FFF2-40B4-BE49-F238E27FC236}">
                <a16:creationId xmlns:a16="http://schemas.microsoft.com/office/drawing/2014/main" id="{EC12B212-50E2-45F8-8047-0BF122609478}"/>
              </a:ext>
            </a:extLst>
          </p:cNvPr>
          <p:cNvSpPr/>
          <p:nvPr/>
        </p:nvSpPr>
        <p:spPr>
          <a:xfrm>
            <a:off x="1024128" y="1853130"/>
            <a:ext cx="9720072" cy="48320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err="1">
                <a:solidFill>
                  <a:srgbClr val="4183C4"/>
                </a:solidFill>
                <a:latin typeface="Consolas" panose="020B0609020204030204" pitchFamily="49" charset="0"/>
              </a:rPr>
              <a:t>gapminder</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070A0"/>
                </a:solidFill>
                <a:latin typeface="Consolas" panose="020B0609020204030204" pitchFamily="49" charset="0"/>
              </a:rPr>
              <a:t>  </a:t>
            </a:r>
            <a:r>
              <a:rPr lang="en-US" altLang="en-US" sz="2400" b="1" dirty="0" err="1">
                <a:solidFill>
                  <a:srgbClr val="007020"/>
                </a:solidFill>
                <a:latin typeface="Consolas" panose="020B0609020204030204" pitchFamily="49" charset="0"/>
              </a:rPr>
              <a:t>group_by</a:t>
            </a:r>
            <a:r>
              <a:rPr lang="en-US" altLang="en-US" sz="2400" dirty="0">
                <a:solidFill>
                  <a:srgbClr val="4183C4"/>
                </a:solidFill>
                <a:latin typeface="Consolas" panose="020B0609020204030204" pitchFamily="49" charset="0"/>
              </a:rPr>
              <a:t>(country, continent)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nest</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142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Groups:   country, continent [710]</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country     continent           data</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&lt;list&lt;df[,4]&gt;&gt;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Afghanistan Asia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Albania     Europe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Algeria     Africa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Angola      Africa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Argentina   Americas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Australia   Oceania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136 more rows</a:t>
            </a:r>
          </a:p>
        </p:txBody>
      </p:sp>
    </p:spTree>
    <p:extLst>
      <p:ext uri="{BB962C8B-B14F-4D97-AF65-F5344CB8AC3E}">
        <p14:creationId xmlns:p14="http://schemas.microsoft.com/office/powerpoint/2010/main" val="135339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795E-888F-4F2E-B01B-4AAEB0EBCB6E}"/>
              </a:ext>
            </a:extLst>
          </p:cNvPr>
          <p:cNvSpPr>
            <a:spLocks noGrp="1"/>
          </p:cNvSpPr>
          <p:nvPr>
            <p:ph type="title"/>
          </p:nvPr>
        </p:nvSpPr>
        <p:spPr/>
        <p:txBody>
          <a:bodyPr/>
          <a:lstStyle/>
          <a:p>
            <a:r>
              <a:rPr lang="en-US" dirty="0"/>
              <a:t>What you will learn</a:t>
            </a:r>
          </a:p>
        </p:txBody>
      </p:sp>
      <p:sp>
        <p:nvSpPr>
          <p:cNvPr id="3" name="Content Placeholder 2">
            <a:extLst>
              <a:ext uri="{FF2B5EF4-FFF2-40B4-BE49-F238E27FC236}">
                <a16:creationId xmlns:a16="http://schemas.microsoft.com/office/drawing/2014/main" id="{7BF421F3-5BAE-4D59-95CF-8023C9E799AE}"/>
              </a:ext>
            </a:extLst>
          </p:cNvPr>
          <p:cNvSpPr>
            <a:spLocks noGrp="1"/>
          </p:cNvSpPr>
          <p:nvPr>
            <p:ph idx="1"/>
          </p:nvPr>
        </p:nvSpPr>
        <p:spPr>
          <a:xfrm>
            <a:off x="1024128" y="1773936"/>
            <a:ext cx="9720073" cy="4023360"/>
          </a:xfrm>
        </p:spPr>
        <p:txBody>
          <a:bodyPr/>
          <a:lstStyle/>
          <a:p>
            <a:pPr marL="457200" indent="-457200">
              <a:buFont typeface="+mj-lt"/>
              <a:buAutoNum type="arabicPeriod"/>
            </a:pPr>
            <a:r>
              <a:rPr lang="en-US" sz="2400" dirty="0"/>
              <a:t>List-column data structure, and why it’s valid to put lists in data frames.</a:t>
            </a:r>
          </a:p>
          <a:p>
            <a:pPr marL="457200" indent="-457200">
              <a:buFont typeface="+mj-lt"/>
              <a:buAutoNum type="arabicPeriod"/>
            </a:pPr>
            <a:r>
              <a:rPr lang="en-US" sz="2400" dirty="0"/>
              <a:t>The three main ways in which you’ll create list-columns.</a:t>
            </a:r>
          </a:p>
          <a:p>
            <a:pPr marL="457200" indent="-457200">
              <a:buFont typeface="+mj-lt"/>
              <a:buAutoNum type="arabicPeriod"/>
            </a:pPr>
            <a:r>
              <a:rPr lang="en-US" sz="2400" dirty="0"/>
              <a:t>How to convert list-columns back to regular atomic vectors</a:t>
            </a:r>
          </a:p>
          <a:p>
            <a:pPr marL="457200" indent="-457200">
              <a:buFont typeface="+mj-lt"/>
              <a:buAutoNum type="arabicPeriod"/>
            </a:pPr>
            <a:r>
              <a:rPr lang="en-US" sz="2400" dirty="0"/>
              <a:t>About the full set of tools provided by broom, and see how they can be applied to other types of data structure.</a:t>
            </a:r>
            <a:endParaRPr lang="en-US" dirty="0"/>
          </a:p>
        </p:txBody>
      </p:sp>
      <p:pic>
        <p:nvPicPr>
          <p:cNvPr id="2050" name="Picture 2" descr=" - Dilbert by Scott Adams">
            <a:extLst>
              <a:ext uri="{FF2B5EF4-FFF2-40B4-BE49-F238E27FC236}">
                <a16:creationId xmlns:a16="http://schemas.microsoft.com/office/drawing/2014/main" id="{72842B0C-EA4B-4418-9DE7-4CEB941B20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95" b="1"/>
          <a:stretch/>
        </p:blipFill>
        <p:spPr bwMode="auto">
          <a:xfrm>
            <a:off x="5279922" y="3992723"/>
            <a:ext cx="5102327" cy="234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AB35-81FC-4833-8777-52A8583ED0A0}"/>
              </a:ext>
            </a:extLst>
          </p:cNvPr>
          <p:cNvSpPr>
            <a:spLocks noGrp="1"/>
          </p:cNvSpPr>
          <p:nvPr>
            <p:ph type="title"/>
          </p:nvPr>
        </p:nvSpPr>
        <p:spPr/>
        <p:txBody>
          <a:bodyPr/>
          <a:lstStyle/>
          <a:p>
            <a:r>
              <a:rPr lang="en-US" dirty="0"/>
              <a:t>With nesting</a:t>
            </a:r>
          </a:p>
        </p:txBody>
      </p:sp>
      <p:sp>
        <p:nvSpPr>
          <p:cNvPr id="5" name="Rectangle 4">
            <a:extLst>
              <a:ext uri="{FF2B5EF4-FFF2-40B4-BE49-F238E27FC236}">
                <a16:creationId xmlns:a16="http://schemas.microsoft.com/office/drawing/2014/main" id="{4AA0E908-D2BF-4551-85F7-CAC7BCBFF60A}"/>
              </a:ext>
            </a:extLst>
          </p:cNvPr>
          <p:cNvSpPr/>
          <p:nvPr/>
        </p:nvSpPr>
        <p:spPr>
          <a:xfrm>
            <a:off x="1024128" y="1844874"/>
            <a:ext cx="9720072" cy="480131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defTabSz="914400" eaLnBrk="0" fontAlgn="base" hangingPunct="0">
              <a:spcBef>
                <a:spcPct val="0"/>
              </a:spcBef>
              <a:spcAft>
                <a:spcPct val="0"/>
              </a:spcAft>
            </a:pPr>
            <a:r>
              <a:rPr lang="en-US" altLang="en-US" sz="2400" dirty="0" err="1">
                <a:solidFill>
                  <a:srgbClr val="4183C4"/>
                </a:solidFill>
                <a:latin typeface="Consolas" panose="020B0609020204030204" pitchFamily="49" charset="0"/>
              </a:rPr>
              <a:t>gapminder</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400" b="1"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nest</a:t>
            </a:r>
            <a:r>
              <a:rPr lang="en-US" altLang="en-US" sz="2400" dirty="0">
                <a:solidFill>
                  <a:srgbClr val="4183C4"/>
                </a:solidFill>
                <a:latin typeface="Consolas" panose="020B0609020204030204" pitchFamily="49" charset="0"/>
              </a:rPr>
              <a:t>(</a:t>
            </a:r>
            <a:r>
              <a:rPr lang="en-US" altLang="en-US" sz="2400" dirty="0" err="1">
                <a:solidFill>
                  <a:srgbClr val="4183C4"/>
                </a:solidFill>
                <a:latin typeface="Consolas" panose="020B0609020204030204" pitchFamily="49" charset="0"/>
              </a:rPr>
              <a:t>year</a:t>
            </a:r>
            <a:r>
              <a:rPr lang="en-US" altLang="en-US" sz="2400" dirty="0" err="1">
                <a:solidFill>
                  <a:srgbClr val="666666"/>
                </a:solidFill>
                <a:latin typeface="Consolas" panose="020B0609020204030204" pitchFamily="49" charset="0"/>
              </a:rPr>
              <a:t>:</a:t>
            </a:r>
            <a:r>
              <a:rPr lang="en-US" altLang="en-US" sz="2400" dirty="0" err="1">
                <a:solidFill>
                  <a:srgbClr val="4183C4"/>
                </a:solidFill>
                <a:latin typeface="Consolas" panose="020B0609020204030204" pitchFamily="49" charset="0"/>
              </a:rPr>
              <a:t>gdpPercap</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Warning: All elements of `...` must be named.</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Did you want `data = c(year, </a:t>
            </a:r>
            <a:r>
              <a:rPr lang="en-US" sz="2200" i="1" dirty="0" err="1">
                <a:solidFill>
                  <a:srgbClr val="60A0B0"/>
                </a:solidFill>
                <a:latin typeface="Consolas" panose="020B0609020204030204" pitchFamily="49" charset="0"/>
              </a:rPr>
              <a:t>lifeExp</a:t>
            </a:r>
            <a:r>
              <a:rPr lang="en-US" sz="2200" i="1" dirty="0">
                <a:solidFill>
                  <a:srgbClr val="60A0B0"/>
                </a:solidFill>
                <a:latin typeface="Consolas" panose="020B0609020204030204" pitchFamily="49" charset="0"/>
              </a:rPr>
              <a:t>, pop, </a:t>
            </a:r>
            <a:r>
              <a:rPr lang="en-US" sz="2200" i="1" dirty="0" err="1">
                <a:solidFill>
                  <a:srgbClr val="60A0B0"/>
                </a:solidFill>
                <a:latin typeface="Consolas" panose="020B0609020204030204" pitchFamily="49" charset="0"/>
              </a:rPr>
              <a:t>gdpPercap</a:t>
            </a:r>
            <a:r>
              <a:rPr lang="en-US" sz="2200" i="1" dirty="0">
                <a:solidFill>
                  <a:srgbClr val="60A0B0"/>
                </a:solidFill>
                <a:latin typeface="Consolas" panose="020B0609020204030204" pitchFamily="49" charset="0"/>
              </a:rPr>
              <a: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142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country     continent           data</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&lt;list&lt;df[,4]&gt;&gt;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Afghanistan Asia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Albania     Europe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Algeria     Africa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Angola      Africa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Argentina   Americas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Australia   Oceania         [12 ×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136 more rows</a:t>
            </a:r>
          </a:p>
        </p:txBody>
      </p:sp>
    </p:spTree>
    <p:extLst>
      <p:ext uri="{BB962C8B-B14F-4D97-AF65-F5344CB8AC3E}">
        <p14:creationId xmlns:p14="http://schemas.microsoft.com/office/powerpoint/2010/main" val="2769823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591B-15AA-4048-8B66-471C0464E58B}"/>
              </a:ext>
            </a:extLst>
          </p:cNvPr>
          <p:cNvSpPr>
            <a:spLocks noGrp="1"/>
          </p:cNvSpPr>
          <p:nvPr>
            <p:ph type="title"/>
          </p:nvPr>
        </p:nvSpPr>
        <p:spPr/>
        <p:txBody>
          <a:bodyPr/>
          <a:lstStyle/>
          <a:p>
            <a:r>
              <a:rPr lang="en-US" dirty="0"/>
              <a:t>From </a:t>
            </a:r>
            <a:r>
              <a:rPr lang="en-US" dirty="0" err="1"/>
              <a:t>vectorised</a:t>
            </a:r>
            <a:r>
              <a:rPr lang="en-US" dirty="0"/>
              <a:t> functions</a:t>
            </a:r>
          </a:p>
        </p:txBody>
      </p:sp>
      <p:sp>
        <p:nvSpPr>
          <p:cNvPr id="4" name="Rectangle 1">
            <a:extLst>
              <a:ext uri="{FF2B5EF4-FFF2-40B4-BE49-F238E27FC236}">
                <a16:creationId xmlns:a16="http://schemas.microsoft.com/office/drawing/2014/main" id="{09873971-B8D3-46B3-9936-066AF92471B8}"/>
              </a:ext>
            </a:extLst>
          </p:cNvPr>
          <p:cNvSpPr>
            <a:spLocks noGrp="1" noChangeArrowheads="1"/>
          </p:cNvSpPr>
          <p:nvPr>
            <p:ph idx="1"/>
          </p:nvPr>
        </p:nvSpPr>
        <p:spPr bwMode="auto">
          <a:xfrm>
            <a:off x="1024128" y="2084832"/>
            <a:ext cx="9720072"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df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tribble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x1,</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err="1">
                <a:ln>
                  <a:noFill/>
                </a:ln>
                <a:solidFill>
                  <a:srgbClr val="4070A0"/>
                </a:solidFill>
                <a:effectLst/>
                <a:latin typeface="Consolas" panose="020B0609020204030204" pitchFamily="49" charset="0"/>
              </a:rPr>
              <a:t>a,b,c</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183C4"/>
                </a:solidFill>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err="1">
                <a:ln>
                  <a:noFill/>
                </a:ln>
                <a:solidFill>
                  <a:srgbClr val="4070A0"/>
                </a:solidFill>
                <a:effectLst/>
                <a:latin typeface="Consolas" panose="020B0609020204030204" pitchFamily="49" charset="0"/>
              </a:rPr>
              <a:t>d,e,f,g</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df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mutate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x2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stringr</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str_split</a:t>
            </a:r>
            <a:r>
              <a:rPr kumimoji="0" lang="en-US" altLang="en-US" b="0" i="0" u="none" strike="noStrike" cap="none" normalizeH="0" baseline="0" dirty="0">
                <a:ln>
                  <a:noFill/>
                </a:ln>
                <a:solidFill>
                  <a:srgbClr val="4183C4"/>
                </a:solidFill>
                <a:effectLst/>
                <a:latin typeface="Consolas" panose="020B0609020204030204" pitchFamily="49" charset="0"/>
              </a:rPr>
              <a:t>(x1, </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 A </a:t>
            </a:r>
            <a:r>
              <a:rPr kumimoji="0" lang="en-US" altLang="en-US" b="0" i="1" u="none" strike="noStrike" cap="none" normalizeH="0" baseline="0" dirty="0" err="1">
                <a:ln>
                  <a:noFill/>
                </a:ln>
                <a:solidFill>
                  <a:srgbClr val="60A0B0"/>
                </a:solidFill>
                <a:effectLst/>
                <a:latin typeface="Consolas" panose="020B0609020204030204" pitchFamily="49" charset="0"/>
              </a:rPr>
              <a:t>tibble</a:t>
            </a:r>
            <a:r>
              <a:rPr kumimoji="0" lang="en-US" altLang="en-US" b="0" i="1" u="none" strike="noStrike" cap="none" normalizeH="0" baseline="0" dirty="0">
                <a:ln>
                  <a:noFill/>
                </a:ln>
                <a:solidFill>
                  <a:srgbClr val="60A0B0"/>
                </a:solidFill>
                <a:effectLst/>
                <a:latin typeface="Consolas" panose="020B0609020204030204" pitchFamily="49" charset="0"/>
              </a:rPr>
              <a:t>: 2 x 2</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x1 		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&lt;</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&gt; 	&lt;list&gt;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a:t>
            </a:r>
            <a:r>
              <a:rPr kumimoji="0" lang="en-US" altLang="en-US" b="0" i="1" u="none" strike="noStrike" cap="none" normalizeH="0" baseline="0" dirty="0" err="1">
                <a:ln>
                  <a:noFill/>
                </a:ln>
                <a:solidFill>
                  <a:srgbClr val="60A0B0"/>
                </a:solidFill>
                <a:effectLst/>
                <a:latin typeface="Consolas" panose="020B0609020204030204" pitchFamily="49" charset="0"/>
              </a:rPr>
              <a:t>a,b,c</a:t>
            </a:r>
            <a:r>
              <a:rPr kumimoji="0" lang="en-US" altLang="en-US" b="0" i="1" u="none" strike="noStrike" cap="none" normalizeH="0" baseline="0" dirty="0">
                <a:ln>
                  <a:noFill/>
                </a:ln>
                <a:solidFill>
                  <a:srgbClr val="60A0B0"/>
                </a:solidFill>
                <a:effectLst/>
                <a:latin typeface="Consolas" panose="020B0609020204030204" pitchFamily="49" charset="0"/>
              </a:rPr>
              <a:t> 	&lt;</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[3]&gt;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2  </a:t>
            </a:r>
            <a:r>
              <a:rPr kumimoji="0" lang="en-US" altLang="en-US" b="0" i="1" u="none" strike="noStrike" cap="none" normalizeH="0" baseline="0" dirty="0" err="1">
                <a:ln>
                  <a:noFill/>
                </a:ln>
                <a:solidFill>
                  <a:srgbClr val="60A0B0"/>
                </a:solidFill>
                <a:effectLst/>
                <a:latin typeface="Consolas" panose="020B0609020204030204" pitchFamily="49" charset="0"/>
              </a:rPr>
              <a:t>d,e,f,g</a:t>
            </a:r>
            <a:r>
              <a:rPr kumimoji="0" lang="en-US" altLang="en-US" b="0" i="1" u="none" strike="noStrike" cap="none" normalizeH="0" baseline="0" dirty="0">
                <a:ln>
                  <a:noFill/>
                </a:ln>
                <a:solidFill>
                  <a:srgbClr val="60A0B0"/>
                </a:solidFill>
                <a:effectLst/>
                <a:latin typeface="Consolas" panose="020B0609020204030204" pitchFamily="49" charset="0"/>
              </a:rPr>
              <a:t> 	&lt;</a:t>
            </a:r>
            <a:r>
              <a:rPr kumimoji="0" lang="en-US" altLang="en-US" b="0" i="1" u="none" strike="noStrike" cap="none" normalizeH="0" baseline="0" dirty="0" err="1">
                <a:ln>
                  <a:noFill/>
                </a:ln>
                <a:solidFill>
                  <a:srgbClr val="60A0B0"/>
                </a:solidFill>
                <a:effectLst/>
                <a:latin typeface="Consolas" panose="020B0609020204030204" pitchFamily="49" charset="0"/>
              </a:rPr>
              <a:t>chr</a:t>
            </a:r>
            <a:r>
              <a:rPr kumimoji="0" lang="en-US" altLang="en-US" b="0" i="1" u="none" strike="noStrike" cap="none" normalizeH="0" baseline="0" dirty="0">
                <a:ln>
                  <a:noFill/>
                </a:ln>
                <a:solidFill>
                  <a:srgbClr val="60A0B0"/>
                </a:solidFill>
                <a:effectLst/>
                <a:latin typeface="Consolas" panose="020B0609020204030204" pitchFamily="49" charset="0"/>
              </a:rPr>
              <a:t> [4]&gt;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6974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E966-39E4-4771-9F87-79CC404CF5E7}"/>
              </a:ext>
            </a:extLst>
          </p:cNvPr>
          <p:cNvSpPr>
            <a:spLocks noGrp="1"/>
          </p:cNvSpPr>
          <p:nvPr>
            <p:ph type="title"/>
          </p:nvPr>
        </p:nvSpPr>
        <p:spPr/>
        <p:txBody>
          <a:bodyPr/>
          <a:lstStyle/>
          <a:p>
            <a:r>
              <a:rPr lang="en-US" dirty="0" err="1"/>
              <a:t>Unest</a:t>
            </a:r>
            <a:r>
              <a:rPr lang="en-US" dirty="0"/>
              <a:t> can handle</a:t>
            </a:r>
          </a:p>
        </p:txBody>
      </p:sp>
      <p:sp>
        <p:nvSpPr>
          <p:cNvPr id="5" name="Rectangle 4">
            <a:extLst>
              <a:ext uri="{FF2B5EF4-FFF2-40B4-BE49-F238E27FC236}">
                <a16:creationId xmlns:a16="http://schemas.microsoft.com/office/drawing/2014/main" id="{4901A30A-30EE-4624-B092-DD5E7DD893DF}"/>
              </a:ext>
            </a:extLst>
          </p:cNvPr>
          <p:cNvSpPr/>
          <p:nvPr/>
        </p:nvSpPr>
        <p:spPr>
          <a:xfrm>
            <a:off x="1024128" y="2117800"/>
            <a:ext cx="9720072" cy="41549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df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mutate</a:t>
            </a:r>
            <a:r>
              <a:rPr lang="en-US" altLang="en-US" sz="2400" dirty="0">
                <a:solidFill>
                  <a:srgbClr val="4183C4"/>
                </a:solidFill>
                <a:latin typeface="Consolas" panose="020B0609020204030204" pitchFamily="49" charset="0"/>
              </a:rPr>
              <a:t>(</a:t>
            </a:r>
            <a:r>
              <a:rPr lang="en-US" altLang="en-US" sz="2400" dirty="0">
                <a:solidFill>
                  <a:srgbClr val="902000"/>
                </a:solidFill>
                <a:latin typeface="Consolas" panose="020B0609020204030204" pitchFamily="49" charset="0"/>
              </a:rPr>
              <a:t>x2 =</a:t>
            </a:r>
            <a:r>
              <a:rPr lang="en-US" altLang="en-US" sz="2400" dirty="0">
                <a:solidFill>
                  <a:srgbClr val="4183C4"/>
                </a:solidFill>
                <a:latin typeface="Consolas" panose="020B0609020204030204" pitchFamily="49" charset="0"/>
              </a:rPr>
              <a:t> </a:t>
            </a:r>
            <a:r>
              <a:rPr lang="en-US" altLang="en-US" sz="2400" dirty="0" err="1">
                <a:solidFill>
                  <a:srgbClr val="4183C4"/>
                </a:solidFill>
                <a:latin typeface="Consolas" panose="020B0609020204030204" pitchFamily="49" charset="0"/>
              </a:rPr>
              <a:t>stringr</a:t>
            </a:r>
            <a:r>
              <a:rPr lang="en-US" altLang="en-US" sz="2400" dirty="0">
                <a:solidFill>
                  <a:srgbClr val="666666"/>
                </a:solidFill>
                <a:latin typeface="Consolas" panose="020B0609020204030204" pitchFamily="49" charset="0"/>
              </a:rPr>
              <a:t>::</a:t>
            </a:r>
            <a:r>
              <a:rPr lang="en-US" altLang="en-US" sz="2400" b="1" dirty="0" err="1">
                <a:solidFill>
                  <a:srgbClr val="007020"/>
                </a:solidFill>
                <a:latin typeface="Consolas" panose="020B0609020204030204" pitchFamily="49" charset="0"/>
              </a:rPr>
              <a:t>str_split</a:t>
            </a:r>
            <a:r>
              <a:rPr lang="en-US" altLang="en-US" sz="2400" dirty="0">
                <a:solidFill>
                  <a:srgbClr val="4183C4"/>
                </a:solidFill>
                <a:latin typeface="Consolas" panose="020B0609020204030204" pitchFamily="49" charset="0"/>
              </a:rPr>
              <a:t>(x1, </a:t>
            </a:r>
            <a:r>
              <a:rPr lang="en-US" altLang="en-US" sz="2400" dirty="0">
                <a:solidFill>
                  <a:srgbClr val="4070A0"/>
                </a:solidFill>
                <a:latin typeface="Consolas" panose="020B0609020204030204" pitchFamily="49" charset="0"/>
              </a:rPr>
              <a:t>","</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070A0"/>
                </a:solidFill>
                <a:latin typeface="Consolas" panose="020B0609020204030204" pitchFamily="49" charset="0"/>
              </a:rPr>
              <a:t>  </a:t>
            </a:r>
            <a:r>
              <a:rPr lang="en-US" altLang="en-US" sz="2400" b="1" dirty="0" err="1">
                <a:solidFill>
                  <a:srgbClr val="007020"/>
                </a:solidFill>
                <a:latin typeface="Consolas" panose="020B0609020204030204" pitchFamily="49" charset="0"/>
              </a:rPr>
              <a:t>unnest</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Warning: `cols` is now required.</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Please use `cols = c(x2)`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7 x 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x1      x2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t>
            </a:r>
            <a:r>
              <a:rPr lang="en-US" sz="2200" i="1" dirty="0" err="1">
                <a:solidFill>
                  <a:srgbClr val="60A0B0"/>
                </a:solidFill>
                <a:latin typeface="Consolas" panose="020B0609020204030204" pitchFamily="49" charset="0"/>
              </a:rPr>
              <a:t>a,b,c</a:t>
            </a:r>
            <a:r>
              <a:rPr lang="en-US" sz="2200" i="1" dirty="0">
                <a:solidFill>
                  <a:srgbClr val="60A0B0"/>
                </a:solidFill>
                <a:latin typeface="Consolas" panose="020B0609020204030204" pitchFamily="49" charset="0"/>
              </a:rPr>
              <a:t>   a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a:t>
            </a:r>
            <a:r>
              <a:rPr lang="en-US" sz="2200" i="1" dirty="0" err="1">
                <a:solidFill>
                  <a:srgbClr val="60A0B0"/>
                </a:solidFill>
                <a:latin typeface="Consolas" panose="020B0609020204030204" pitchFamily="49" charset="0"/>
              </a:rPr>
              <a:t>a,b,c</a:t>
            </a:r>
            <a:r>
              <a:rPr lang="en-US" sz="2200" i="1" dirty="0">
                <a:solidFill>
                  <a:srgbClr val="60A0B0"/>
                </a:solidFill>
                <a:latin typeface="Consolas" panose="020B0609020204030204" pitchFamily="49" charset="0"/>
              </a:rPr>
              <a:t>   b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a:t>
            </a:r>
            <a:r>
              <a:rPr lang="en-US" sz="2200" i="1" dirty="0" err="1">
                <a:solidFill>
                  <a:srgbClr val="60A0B0"/>
                </a:solidFill>
                <a:latin typeface="Consolas" panose="020B0609020204030204" pitchFamily="49" charset="0"/>
              </a:rPr>
              <a:t>a,b,c</a:t>
            </a:r>
            <a:r>
              <a:rPr lang="en-US" sz="2200" i="1" dirty="0">
                <a:solidFill>
                  <a:srgbClr val="60A0B0"/>
                </a:solidFill>
                <a:latin typeface="Consolas" panose="020B0609020204030204" pitchFamily="49" charset="0"/>
              </a:rPr>
              <a:t>   c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4 more row</a:t>
            </a:r>
          </a:p>
        </p:txBody>
      </p:sp>
    </p:spTree>
    <p:extLst>
      <p:ext uri="{BB962C8B-B14F-4D97-AF65-F5344CB8AC3E}">
        <p14:creationId xmlns:p14="http://schemas.microsoft.com/office/powerpoint/2010/main" val="114414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187C-FE9F-4F1E-9E94-D04206356016}"/>
              </a:ext>
            </a:extLst>
          </p:cNvPr>
          <p:cNvSpPr>
            <a:spLocks noGrp="1"/>
          </p:cNvSpPr>
          <p:nvPr>
            <p:ph type="title"/>
          </p:nvPr>
        </p:nvSpPr>
        <p:spPr/>
        <p:txBody>
          <a:bodyPr/>
          <a:lstStyle/>
          <a:p>
            <a:r>
              <a:rPr lang="en-US" dirty="0"/>
              <a:t>map()</a:t>
            </a:r>
            <a:r>
              <a:rPr lang="en-US" sz="5400" dirty="0">
                <a:solidFill>
                  <a:schemeClr val="tx1"/>
                </a:solidFill>
              </a:rPr>
              <a:t>, </a:t>
            </a:r>
            <a:r>
              <a:rPr lang="en-US" dirty="0"/>
              <a:t>map2()</a:t>
            </a:r>
            <a:r>
              <a:rPr lang="en-US" sz="5400" dirty="0">
                <a:solidFill>
                  <a:schemeClr val="tx1"/>
                </a:solidFill>
              </a:rPr>
              <a:t>, </a:t>
            </a:r>
            <a:r>
              <a:rPr lang="en-US" dirty="0" err="1"/>
              <a:t>pmap</a:t>
            </a:r>
            <a:r>
              <a:rPr lang="en-US" dirty="0"/>
              <a:t>()</a:t>
            </a:r>
            <a:r>
              <a:rPr lang="en-US" sz="5400" dirty="0">
                <a:solidFill>
                  <a:schemeClr val="tx1"/>
                </a:solidFill>
              </a:rPr>
              <a:t> from </a:t>
            </a:r>
            <a:r>
              <a:rPr lang="en-US" sz="5400" dirty="0" err="1">
                <a:solidFill>
                  <a:schemeClr val="tx1"/>
                </a:solidFill>
              </a:rPr>
              <a:t>purrr</a:t>
            </a:r>
            <a:endParaRPr lang="en-US" dirty="0"/>
          </a:p>
        </p:txBody>
      </p:sp>
      <p:sp>
        <p:nvSpPr>
          <p:cNvPr id="5" name="Rectangle 4">
            <a:extLst>
              <a:ext uri="{FF2B5EF4-FFF2-40B4-BE49-F238E27FC236}">
                <a16:creationId xmlns:a16="http://schemas.microsoft.com/office/drawing/2014/main" id="{EA80881F-2B38-4090-925A-AB7677FE411B}"/>
              </a:ext>
            </a:extLst>
          </p:cNvPr>
          <p:cNvSpPr/>
          <p:nvPr/>
        </p:nvSpPr>
        <p:spPr>
          <a:xfrm>
            <a:off x="1024128" y="2084832"/>
            <a:ext cx="9720072" cy="4401205"/>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sim &lt;-</a:t>
            </a: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tribble</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f, </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params,</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runif</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list</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min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4183C4"/>
                </a:solidFill>
                <a:latin typeface="Consolas" panose="020B0609020204030204" pitchFamily="49" charset="0"/>
              </a:rPr>
              <a:t>, </a:t>
            </a:r>
            <a:r>
              <a:rPr lang="en-US" altLang="en-US" sz="2000" dirty="0">
                <a:solidFill>
                  <a:srgbClr val="902000"/>
                </a:solidFill>
                <a:latin typeface="Consolas" panose="020B0609020204030204" pitchFamily="49" charset="0"/>
              </a:rPr>
              <a:t>max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rnorm</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list</a:t>
            </a:r>
            <a:r>
              <a:rPr lang="en-US" altLang="en-US" sz="2000" dirty="0">
                <a:solidFill>
                  <a:srgbClr val="4183C4"/>
                </a:solidFill>
                <a:latin typeface="Consolas" panose="020B0609020204030204" pitchFamily="49" charset="0"/>
              </a:rPr>
              <a:t>(</a:t>
            </a:r>
            <a:r>
              <a:rPr lang="en-US" altLang="en-US" sz="2000" dirty="0" err="1">
                <a:solidFill>
                  <a:srgbClr val="902000"/>
                </a:solidFill>
                <a:latin typeface="Consolas" panose="020B0609020204030204" pitchFamily="49" charset="0"/>
              </a:rPr>
              <a:t>sd</a:t>
            </a:r>
            <a:r>
              <a:rPr lang="en-US" altLang="en-US" sz="2000" dirty="0">
                <a:solidFill>
                  <a:srgbClr val="902000"/>
                </a:solidFill>
                <a:latin typeface="Consolas" panose="020B0609020204030204" pitchFamily="49" charset="0"/>
              </a:rPr>
              <a:t>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5</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rpois</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b="1" dirty="0">
                <a:solidFill>
                  <a:srgbClr val="007020"/>
                </a:solidFill>
                <a:latin typeface="Consolas" panose="020B0609020204030204" pitchFamily="49" charset="0"/>
              </a:rPr>
              <a:t>list</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lambda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10</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endParaRPr lang="en-US" altLang="en-US" sz="2000" dirty="0">
              <a:solidFill>
                <a:srgbClr val="333333"/>
              </a:solidFill>
              <a:latin typeface="Consolas" panose="020B0609020204030204" pitchFamily="49" charset="0"/>
            </a:endParaRP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sim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mutate</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sims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invoke_map</a:t>
            </a:r>
            <a:r>
              <a:rPr lang="en-US" altLang="en-US" sz="2000" dirty="0">
                <a:solidFill>
                  <a:srgbClr val="4183C4"/>
                </a:solidFill>
                <a:latin typeface="Consolas" panose="020B0609020204030204" pitchFamily="49" charset="0"/>
              </a:rPr>
              <a:t>(f, params, </a:t>
            </a:r>
            <a:r>
              <a:rPr lang="en-US" altLang="en-US" sz="2000" dirty="0">
                <a:solidFill>
                  <a:srgbClr val="902000"/>
                </a:solidFill>
                <a:latin typeface="Consolas" panose="020B0609020204030204" pitchFamily="49" charset="0"/>
              </a:rPr>
              <a:t>n =</a:t>
            </a:r>
            <a:r>
              <a:rPr lang="en-US" altLang="en-US" sz="2000" dirty="0">
                <a:solidFill>
                  <a:srgbClr val="4183C4"/>
                </a:solidFill>
                <a:latin typeface="Consolas" panose="020B0609020204030204" pitchFamily="49" charset="0"/>
              </a:rPr>
              <a:t> </a:t>
            </a:r>
            <a:r>
              <a:rPr lang="en-US" altLang="en-US" sz="2000" dirty="0">
                <a:solidFill>
                  <a:srgbClr val="40A070"/>
                </a:solidFill>
                <a:latin typeface="Consolas" panose="020B0609020204030204" pitchFamily="49" charset="0"/>
              </a:rPr>
              <a:t>10</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 x 3</a:t>
            </a:r>
          </a:p>
          <a:p>
            <a:r>
              <a:rPr lang="en-US" sz="2000" i="1" dirty="0">
                <a:solidFill>
                  <a:srgbClr val="60A0B0"/>
                </a:solidFill>
                <a:latin typeface="Consolas" panose="020B0609020204030204" pitchFamily="49" charset="0"/>
              </a:rPr>
              <a:t>#&gt;   f     params           sims      </a:t>
            </a: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&lt;list&gt;           &lt;list&gt;    </a:t>
            </a:r>
          </a:p>
          <a:p>
            <a:r>
              <a:rPr lang="en-US" sz="2000" i="1" dirty="0">
                <a:solidFill>
                  <a:srgbClr val="60A0B0"/>
                </a:solidFill>
                <a:latin typeface="Consolas" panose="020B0609020204030204" pitchFamily="49" charset="0"/>
              </a:rPr>
              <a:t>#&gt; 1 </a:t>
            </a:r>
            <a:r>
              <a:rPr lang="en-US" sz="2000" i="1" dirty="0" err="1">
                <a:solidFill>
                  <a:srgbClr val="60A0B0"/>
                </a:solidFill>
                <a:latin typeface="Consolas" panose="020B0609020204030204" pitchFamily="49" charset="0"/>
              </a:rPr>
              <a:t>runif</a:t>
            </a:r>
            <a:r>
              <a:rPr lang="en-US" sz="2000" i="1" dirty="0">
                <a:solidFill>
                  <a:srgbClr val="60A0B0"/>
                </a:solidFill>
                <a:latin typeface="Consolas" panose="020B0609020204030204" pitchFamily="49" charset="0"/>
              </a:rPr>
              <a:t> &lt;named list [2]&gt;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 [10]&gt;</a:t>
            </a:r>
          </a:p>
          <a:p>
            <a:r>
              <a:rPr lang="en-US" sz="2000" i="1" dirty="0">
                <a:solidFill>
                  <a:srgbClr val="60A0B0"/>
                </a:solidFill>
                <a:latin typeface="Consolas" panose="020B0609020204030204" pitchFamily="49" charset="0"/>
              </a:rPr>
              <a:t>#&gt; 2 </a:t>
            </a:r>
            <a:r>
              <a:rPr lang="en-US" sz="2000" i="1" dirty="0" err="1">
                <a:solidFill>
                  <a:srgbClr val="60A0B0"/>
                </a:solidFill>
                <a:latin typeface="Consolas" panose="020B0609020204030204" pitchFamily="49" charset="0"/>
              </a:rPr>
              <a:t>rnorm</a:t>
            </a:r>
            <a:r>
              <a:rPr lang="en-US" sz="2000" i="1" dirty="0">
                <a:solidFill>
                  <a:srgbClr val="60A0B0"/>
                </a:solidFill>
                <a:latin typeface="Consolas" panose="020B0609020204030204" pitchFamily="49" charset="0"/>
              </a:rPr>
              <a:t> &lt;named list [1]&gt;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 [10]&gt;</a:t>
            </a:r>
          </a:p>
          <a:p>
            <a:r>
              <a:rPr lang="en-US" sz="2000" i="1" dirty="0">
                <a:solidFill>
                  <a:srgbClr val="60A0B0"/>
                </a:solidFill>
                <a:latin typeface="Consolas" panose="020B0609020204030204" pitchFamily="49" charset="0"/>
              </a:rPr>
              <a:t>#&gt; 3 </a:t>
            </a:r>
            <a:r>
              <a:rPr lang="en-US" sz="2000" i="1" dirty="0" err="1">
                <a:solidFill>
                  <a:srgbClr val="60A0B0"/>
                </a:solidFill>
                <a:latin typeface="Consolas" panose="020B0609020204030204" pitchFamily="49" charset="0"/>
              </a:rPr>
              <a:t>rpois</a:t>
            </a:r>
            <a:r>
              <a:rPr lang="en-US" sz="2000" i="1" dirty="0">
                <a:solidFill>
                  <a:srgbClr val="60A0B0"/>
                </a:solidFill>
                <a:latin typeface="Consolas" panose="020B0609020204030204" pitchFamily="49" charset="0"/>
              </a:rPr>
              <a:t> &lt;named list [1]&gt; &lt;int [10]&gt;</a:t>
            </a:r>
          </a:p>
        </p:txBody>
      </p:sp>
    </p:spTree>
    <p:extLst>
      <p:ext uri="{BB962C8B-B14F-4D97-AF65-F5344CB8AC3E}">
        <p14:creationId xmlns:p14="http://schemas.microsoft.com/office/powerpoint/2010/main" val="2798847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8F32-5082-463F-AC98-E3ABE5F411C6}"/>
              </a:ext>
            </a:extLst>
          </p:cNvPr>
          <p:cNvSpPr>
            <a:spLocks noGrp="1"/>
          </p:cNvSpPr>
          <p:nvPr>
            <p:ph type="title"/>
          </p:nvPr>
        </p:nvSpPr>
        <p:spPr/>
        <p:txBody>
          <a:bodyPr/>
          <a:lstStyle/>
          <a:p>
            <a:r>
              <a:rPr lang="en-US" dirty="0"/>
              <a:t>From multivalued summaries</a:t>
            </a:r>
          </a:p>
        </p:txBody>
      </p:sp>
      <p:sp>
        <p:nvSpPr>
          <p:cNvPr id="4" name="Rectangle 1">
            <a:extLst>
              <a:ext uri="{FF2B5EF4-FFF2-40B4-BE49-F238E27FC236}">
                <a16:creationId xmlns:a16="http://schemas.microsoft.com/office/drawing/2014/main" id="{F71F9F31-08C7-4EB4-8105-761A5639E383}"/>
              </a:ext>
            </a:extLst>
          </p:cNvPr>
          <p:cNvSpPr>
            <a:spLocks noGrp="1" noChangeArrowheads="1"/>
          </p:cNvSpPr>
          <p:nvPr>
            <p:ph idx="1"/>
          </p:nvPr>
        </p:nvSpPr>
        <p:spPr bwMode="auto">
          <a:xfrm>
            <a:off x="1024128" y="1826824"/>
            <a:ext cx="9719007" cy="135421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4183C4"/>
                </a:solidFill>
                <a:effectLst/>
                <a:latin typeface="Consolas" panose="020B0609020204030204" pitchFamily="49" charset="0"/>
              </a:rPr>
              <a:t>mtcars</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group_by</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cyl</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%&gt;%</a:t>
            </a:r>
            <a:r>
              <a:rPr kumimoji="0" lang="en-US" altLang="en-US"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070A0"/>
                </a:solidFill>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summarise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902000"/>
                </a:solidFill>
                <a:effectLst/>
                <a:latin typeface="Consolas" panose="020B0609020204030204" pitchFamily="49" charset="0"/>
              </a:rPr>
              <a:t>q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quantile</a:t>
            </a:r>
            <a:r>
              <a:rPr kumimoji="0" lang="en-US" altLang="en-US" b="0" i="0" u="none" strike="noStrike" cap="none" normalizeH="0" baseline="0" dirty="0">
                <a:ln>
                  <a:noFill/>
                </a:ln>
                <a:solidFill>
                  <a:srgbClr val="4183C4"/>
                </a:solidFill>
                <a:effectLst/>
                <a:latin typeface="Consolas" panose="020B0609020204030204" pitchFamily="49" charset="0"/>
              </a:rPr>
              <a:t>(mpg))</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Error: Column `q` must be length 1 (a summary value), not 5</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9AC436AC-EA23-4455-9A50-66C1072D4D5B}"/>
              </a:ext>
            </a:extLst>
          </p:cNvPr>
          <p:cNvSpPr/>
          <p:nvPr/>
        </p:nvSpPr>
        <p:spPr>
          <a:xfrm>
            <a:off x="1024128" y="3429000"/>
            <a:ext cx="9719006" cy="304698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200" dirty="0" err="1">
                <a:solidFill>
                  <a:srgbClr val="4183C4"/>
                </a:solidFill>
                <a:latin typeface="Consolas" panose="020B0609020204030204" pitchFamily="49" charset="0"/>
              </a:rPr>
              <a:t>mtcars</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group_by</a:t>
            </a:r>
            <a:r>
              <a:rPr lang="en-US" altLang="en-US" sz="2200" dirty="0">
                <a:solidFill>
                  <a:srgbClr val="4183C4"/>
                </a:solidFill>
                <a:latin typeface="Consolas" panose="020B0609020204030204" pitchFamily="49" charset="0"/>
              </a:rPr>
              <a:t>(</a:t>
            </a:r>
            <a:r>
              <a:rPr lang="en-US" altLang="en-US" sz="2200" dirty="0" err="1">
                <a:solidFill>
                  <a:srgbClr val="4183C4"/>
                </a:solidFill>
                <a:latin typeface="Consolas" panose="020B0609020204030204" pitchFamily="49" charset="0"/>
              </a:rPr>
              <a:t>cyl</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summarise</a:t>
            </a:r>
            <a:r>
              <a:rPr lang="en-US" altLang="en-US" sz="2200" dirty="0">
                <a:solidFill>
                  <a:srgbClr val="4183C4"/>
                </a:solidFill>
                <a:latin typeface="Consolas" panose="020B0609020204030204" pitchFamily="49" charset="0"/>
              </a:rPr>
              <a:t>(</a:t>
            </a:r>
            <a:r>
              <a:rPr lang="en-US" altLang="en-US" sz="2200" dirty="0">
                <a:solidFill>
                  <a:srgbClr val="902000"/>
                </a:solidFill>
                <a:latin typeface="Consolas" panose="020B0609020204030204" pitchFamily="49" charset="0"/>
              </a:rPr>
              <a:t>q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list</a:t>
            </a:r>
            <a:r>
              <a:rPr lang="en-US" altLang="en-US" sz="2200" dirty="0">
                <a:solidFill>
                  <a:srgbClr val="4183C4"/>
                </a:solidFill>
                <a:latin typeface="Consolas" panose="020B0609020204030204" pitchFamily="49" charset="0"/>
              </a:rPr>
              <a:t>(</a:t>
            </a:r>
            <a:r>
              <a:rPr lang="en-US" altLang="en-US" sz="2200" b="1" dirty="0">
                <a:solidFill>
                  <a:srgbClr val="007020"/>
                </a:solidFill>
                <a:latin typeface="Consolas" panose="020B0609020204030204" pitchFamily="49" charset="0"/>
              </a:rPr>
              <a:t>quantile</a:t>
            </a:r>
            <a:r>
              <a:rPr lang="en-US" altLang="en-US" sz="2200" dirty="0">
                <a:solidFill>
                  <a:srgbClr val="4183C4"/>
                </a:solidFill>
                <a:latin typeface="Consolas" panose="020B0609020204030204" pitchFamily="49" charset="0"/>
              </a:rPr>
              <a:t>(mpg)))</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cyl</a:t>
            </a:r>
            <a:r>
              <a:rPr lang="en-US" sz="2200" i="1" dirty="0">
                <a:solidFill>
                  <a:srgbClr val="60A0B0"/>
                </a:solidFill>
                <a:latin typeface="Consolas" panose="020B0609020204030204" pitchFamily="49" charset="0"/>
              </a:rPr>
              <a:t> q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&lt;list&gt;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4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 [5]&gt;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6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 [5]&gt;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8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 [5]&gt;</a:t>
            </a:r>
          </a:p>
        </p:txBody>
      </p:sp>
    </p:spTree>
    <p:extLst>
      <p:ext uri="{BB962C8B-B14F-4D97-AF65-F5344CB8AC3E}">
        <p14:creationId xmlns:p14="http://schemas.microsoft.com/office/powerpoint/2010/main" val="213407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618A-4445-40F3-888E-E41B1EF6768E}"/>
              </a:ext>
            </a:extLst>
          </p:cNvPr>
          <p:cNvSpPr>
            <a:spLocks noGrp="1"/>
          </p:cNvSpPr>
          <p:nvPr>
            <p:ph type="title"/>
          </p:nvPr>
        </p:nvSpPr>
        <p:spPr/>
        <p:txBody>
          <a:bodyPr/>
          <a:lstStyle/>
          <a:p>
            <a:r>
              <a:rPr lang="en-US" dirty="0"/>
              <a:t>Need probs</a:t>
            </a:r>
          </a:p>
        </p:txBody>
      </p:sp>
      <p:sp>
        <p:nvSpPr>
          <p:cNvPr id="5" name="Rectangle 4">
            <a:extLst>
              <a:ext uri="{FF2B5EF4-FFF2-40B4-BE49-F238E27FC236}">
                <a16:creationId xmlns:a16="http://schemas.microsoft.com/office/drawing/2014/main" id="{153FE921-46CD-41C0-B1C2-7C6CA4469D3B}"/>
              </a:ext>
            </a:extLst>
          </p:cNvPr>
          <p:cNvSpPr/>
          <p:nvPr/>
        </p:nvSpPr>
        <p:spPr>
          <a:xfrm>
            <a:off x="1024128" y="2272171"/>
            <a:ext cx="10106934"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probs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c</a:t>
            </a:r>
            <a:r>
              <a:rPr lang="en-US" altLang="en-US" sz="2200" dirty="0">
                <a:solidFill>
                  <a:srgbClr val="4183C4"/>
                </a:solidFill>
                <a:latin typeface="Consolas" panose="020B0609020204030204" pitchFamily="49" charset="0"/>
              </a:rPr>
              <a:t>(</a:t>
            </a:r>
            <a:r>
              <a:rPr lang="en-US" altLang="en-US" sz="2200" dirty="0">
                <a:solidFill>
                  <a:srgbClr val="40A070"/>
                </a:solidFill>
                <a:latin typeface="Consolas" panose="020B0609020204030204" pitchFamily="49" charset="0"/>
              </a:rPr>
              <a:t>0.01</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0.25</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0.5</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0.75</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0.99</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dirty="0" err="1">
                <a:solidFill>
                  <a:srgbClr val="4183C4"/>
                </a:solidFill>
                <a:latin typeface="Consolas" panose="020B0609020204030204" pitchFamily="49" charset="0"/>
              </a:rPr>
              <a:t>mtcars</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group_by</a:t>
            </a:r>
            <a:r>
              <a:rPr lang="en-US" altLang="en-US" sz="2200" dirty="0">
                <a:solidFill>
                  <a:srgbClr val="4183C4"/>
                </a:solidFill>
                <a:latin typeface="Consolas" panose="020B0609020204030204" pitchFamily="49" charset="0"/>
              </a:rPr>
              <a:t>(</a:t>
            </a:r>
            <a:r>
              <a:rPr lang="en-US" altLang="en-US" sz="2200" dirty="0" err="1">
                <a:solidFill>
                  <a:srgbClr val="4183C4"/>
                </a:solidFill>
                <a:latin typeface="Consolas" panose="020B0609020204030204" pitchFamily="49" charset="0"/>
              </a:rPr>
              <a:t>cyl</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summarise</a:t>
            </a:r>
            <a:r>
              <a:rPr lang="en-US" altLang="en-US" sz="2200" dirty="0">
                <a:solidFill>
                  <a:srgbClr val="4183C4"/>
                </a:solidFill>
                <a:latin typeface="Consolas" panose="020B0609020204030204" pitchFamily="49" charset="0"/>
              </a:rPr>
              <a:t>(</a:t>
            </a:r>
            <a:r>
              <a:rPr lang="en-US" altLang="en-US" sz="2200" dirty="0">
                <a:solidFill>
                  <a:srgbClr val="902000"/>
                </a:solidFill>
                <a:latin typeface="Consolas" panose="020B0609020204030204" pitchFamily="49" charset="0"/>
              </a:rPr>
              <a:t>p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list</a:t>
            </a:r>
            <a:r>
              <a:rPr lang="en-US" altLang="en-US" sz="2200" dirty="0">
                <a:solidFill>
                  <a:srgbClr val="4183C4"/>
                </a:solidFill>
                <a:latin typeface="Consolas" panose="020B0609020204030204" pitchFamily="49" charset="0"/>
              </a:rPr>
              <a:t>(probs), </a:t>
            </a:r>
            <a:r>
              <a:rPr lang="en-US" altLang="en-US" sz="2200" dirty="0">
                <a:solidFill>
                  <a:srgbClr val="902000"/>
                </a:solidFill>
                <a:latin typeface="Consolas" panose="020B0609020204030204" pitchFamily="49" charset="0"/>
              </a:rPr>
              <a:t>q =</a:t>
            </a:r>
            <a:r>
              <a:rPr lang="en-US" altLang="en-US" sz="2200" dirty="0">
                <a:solidFill>
                  <a:srgbClr val="4183C4"/>
                </a:solidFill>
                <a:latin typeface="Consolas" panose="020B0609020204030204" pitchFamily="49" charset="0"/>
              </a:rPr>
              <a:t> </a:t>
            </a:r>
            <a:r>
              <a:rPr lang="en-US" altLang="en-US" sz="2200" b="1" dirty="0">
                <a:solidFill>
                  <a:srgbClr val="007020"/>
                </a:solidFill>
                <a:latin typeface="Consolas" panose="020B0609020204030204" pitchFamily="49" charset="0"/>
              </a:rPr>
              <a:t>list</a:t>
            </a:r>
            <a:r>
              <a:rPr lang="en-US" altLang="en-US" sz="2200" dirty="0">
                <a:solidFill>
                  <a:srgbClr val="4183C4"/>
                </a:solidFill>
                <a:latin typeface="Consolas" panose="020B0609020204030204" pitchFamily="49" charset="0"/>
              </a:rPr>
              <a:t>(</a:t>
            </a:r>
            <a:r>
              <a:rPr lang="en-US" altLang="en-US" sz="2200" b="1" dirty="0">
                <a:solidFill>
                  <a:srgbClr val="007020"/>
                </a:solidFill>
                <a:latin typeface="Consolas" panose="020B0609020204030204" pitchFamily="49" charset="0"/>
              </a:rPr>
              <a:t>quantile</a:t>
            </a:r>
            <a:r>
              <a:rPr lang="en-US" altLang="en-US" sz="2200" dirty="0">
                <a:solidFill>
                  <a:srgbClr val="4183C4"/>
                </a:solidFill>
                <a:latin typeface="Consolas" panose="020B0609020204030204" pitchFamily="49" charset="0"/>
              </a:rPr>
              <a:t>(mpg, probs)))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unnest</a:t>
            </a:r>
            <a:r>
              <a:rPr lang="en-US" altLang="en-US" sz="2200" dirty="0">
                <a:solidFill>
                  <a:srgbClr val="4183C4"/>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Warning: `cols` is now required.</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Please use `cols = c(p, q)`</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15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cyl</a:t>
            </a:r>
            <a:r>
              <a:rPr lang="en-US" sz="2200" i="1" dirty="0">
                <a:solidFill>
                  <a:srgbClr val="60A0B0"/>
                </a:solidFill>
                <a:latin typeface="Consolas" panose="020B0609020204030204" pitchFamily="49" charset="0"/>
              </a:rPr>
              <a:t>     p     q</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4  0.01  21.4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14 more rows</a:t>
            </a:r>
          </a:p>
        </p:txBody>
      </p:sp>
    </p:spTree>
    <p:extLst>
      <p:ext uri="{BB962C8B-B14F-4D97-AF65-F5344CB8AC3E}">
        <p14:creationId xmlns:p14="http://schemas.microsoft.com/office/powerpoint/2010/main" val="3120095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F19E-7DFF-46DD-B80D-0AFF387C225A}"/>
              </a:ext>
            </a:extLst>
          </p:cNvPr>
          <p:cNvSpPr>
            <a:spLocks noGrp="1"/>
          </p:cNvSpPr>
          <p:nvPr>
            <p:ph type="title"/>
          </p:nvPr>
        </p:nvSpPr>
        <p:spPr/>
        <p:txBody>
          <a:bodyPr/>
          <a:lstStyle/>
          <a:p>
            <a:r>
              <a:rPr lang="en-US" dirty="0"/>
              <a:t>From a named list</a:t>
            </a:r>
          </a:p>
        </p:txBody>
      </p:sp>
      <p:sp>
        <p:nvSpPr>
          <p:cNvPr id="4" name="Rectangle 3">
            <a:extLst>
              <a:ext uri="{FF2B5EF4-FFF2-40B4-BE49-F238E27FC236}">
                <a16:creationId xmlns:a16="http://schemas.microsoft.com/office/drawing/2014/main" id="{ECB8EF1A-CD36-4C76-9913-9BAF850A9D4A}"/>
              </a:ext>
            </a:extLst>
          </p:cNvPr>
          <p:cNvSpPr/>
          <p:nvPr/>
        </p:nvSpPr>
        <p:spPr>
          <a:xfrm>
            <a:off x="1024128" y="2019301"/>
            <a:ext cx="9720072" cy="4493538"/>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x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list</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a =</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666666"/>
                </a:solidFill>
                <a:latin typeface="Consolas" panose="020B0609020204030204" pitchFamily="49" charset="0"/>
              </a:rPr>
              <a:t>:</a:t>
            </a:r>
            <a:r>
              <a:rPr lang="en-US" altLang="en-US" sz="2200" dirty="0">
                <a:solidFill>
                  <a:srgbClr val="40A070"/>
                </a:solidFill>
                <a:latin typeface="Consolas" panose="020B0609020204030204" pitchFamily="49" charset="0"/>
              </a:rPr>
              <a:t>5</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902000"/>
                </a:solidFill>
                <a:latin typeface="Consolas" panose="020B0609020204030204" pitchFamily="49" charset="0"/>
              </a:rPr>
              <a:t>b =</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3</a:t>
            </a:r>
            <a:r>
              <a:rPr lang="en-US" altLang="en-US" sz="2200" dirty="0">
                <a:solidFill>
                  <a:srgbClr val="666666"/>
                </a:solidFill>
                <a:latin typeface="Consolas" panose="020B0609020204030204" pitchFamily="49" charset="0"/>
              </a:rPr>
              <a:t>:</a:t>
            </a:r>
            <a:r>
              <a:rPr lang="en-US" altLang="en-US" sz="2200" dirty="0">
                <a:solidFill>
                  <a:srgbClr val="40A070"/>
                </a:solidFill>
                <a:latin typeface="Consolas" panose="020B0609020204030204" pitchFamily="49" charset="0"/>
              </a:rPr>
              <a:t>4</a:t>
            </a:r>
            <a:r>
              <a:rPr lang="en-US" altLang="en-US" sz="2200" dirty="0">
                <a:solidFill>
                  <a:srgbClr val="4183C4"/>
                </a:solidFill>
                <a:latin typeface="Consolas" panose="020B0609020204030204" pitchFamily="49" charset="0"/>
              </a:rPr>
              <a:t>, </a:t>
            </a:r>
          </a:p>
          <a:p>
            <a:r>
              <a:rPr lang="en-US" altLang="en-US" sz="2200" dirty="0">
                <a:solidFill>
                  <a:srgbClr val="4183C4"/>
                </a:solidFill>
                <a:latin typeface="Consolas" panose="020B0609020204030204" pitchFamily="49" charset="0"/>
              </a:rPr>
              <a:t>  </a:t>
            </a:r>
            <a:r>
              <a:rPr lang="en-US" altLang="en-US" sz="2200" dirty="0">
                <a:solidFill>
                  <a:srgbClr val="902000"/>
                </a:solidFill>
                <a:latin typeface="Consolas" panose="020B0609020204030204" pitchFamily="49" charset="0"/>
              </a:rPr>
              <a:t>c =</a:t>
            </a:r>
            <a:r>
              <a:rPr lang="en-US" altLang="en-US" sz="2200" dirty="0">
                <a:solidFill>
                  <a:srgbClr val="4183C4"/>
                </a:solidFill>
                <a:latin typeface="Consolas" panose="020B0609020204030204" pitchFamily="49" charset="0"/>
              </a:rPr>
              <a:t> </a:t>
            </a:r>
            <a:r>
              <a:rPr lang="en-US" altLang="en-US" sz="2200" dirty="0">
                <a:solidFill>
                  <a:srgbClr val="40A070"/>
                </a:solidFill>
                <a:latin typeface="Consolas" panose="020B0609020204030204" pitchFamily="49" charset="0"/>
              </a:rPr>
              <a:t>5</a:t>
            </a:r>
            <a:r>
              <a:rPr lang="en-US" altLang="en-US" sz="2200" dirty="0">
                <a:solidFill>
                  <a:srgbClr val="666666"/>
                </a:solidFill>
                <a:latin typeface="Consolas" panose="020B0609020204030204" pitchFamily="49" charset="0"/>
              </a:rPr>
              <a:t>:</a:t>
            </a:r>
            <a:r>
              <a:rPr lang="en-US" altLang="en-US" sz="2200" dirty="0">
                <a:solidFill>
                  <a:srgbClr val="40A070"/>
                </a:solidFill>
                <a:latin typeface="Consolas" panose="020B0609020204030204" pitchFamily="49" charset="0"/>
              </a:rPr>
              <a:t>6</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 </a:t>
            </a:r>
          </a:p>
          <a:p>
            <a:r>
              <a:rPr lang="en-US" altLang="en-US" sz="2200" dirty="0">
                <a:solidFill>
                  <a:srgbClr val="4183C4"/>
                </a:solidFill>
                <a:latin typeface="Consolas" panose="020B0609020204030204" pitchFamily="49" charset="0"/>
              </a:rPr>
              <a:t>df &lt;-</a:t>
            </a: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enframe</a:t>
            </a:r>
            <a:r>
              <a:rPr lang="en-US" altLang="en-US" sz="2200" dirty="0">
                <a:solidFill>
                  <a:srgbClr val="4183C4"/>
                </a:solidFill>
                <a:latin typeface="Consolas" panose="020B0609020204030204" pitchFamily="49" charset="0"/>
              </a:rPr>
              <a:t>(x)</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df</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2</a:t>
            </a:r>
          </a:p>
          <a:p>
            <a:r>
              <a:rPr lang="en-US" sz="2200" i="1" dirty="0">
                <a:solidFill>
                  <a:srgbClr val="60A0B0"/>
                </a:solidFill>
                <a:latin typeface="Consolas" panose="020B0609020204030204" pitchFamily="49" charset="0"/>
              </a:rPr>
              <a:t>#&gt;   name  value    </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&lt;list&gt;   </a:t>
            </a:r>
          </a:p>
          <a:p>
            <a:r>
              <a:rPr lang="en-US" sz="2200" i="1" dirty="0">
                <a:solidFill>
                  <a:srgbClr val="60A0B0"/>
                </a:solidFill>
                <a:latin typeface="Consolas" panose="020B0609020204030204" pitchFamily="49" charset="0"/>
              </a:rPr>
              <a:t>#&gt; 1 a     &lt;int [5]&gt;</a:t>
            </a:r>
          </a:p>
          <a:p>
            <a:r>
              <a:rPr lang="en-US" sz="2200" i="1" dirty="0">
                <a:solidFill>
                  <a:srgbClr val="60A0B0"/>
                </a:solidFill>
                <a:latin typeface="Consolas" panose="020B0609020204030204" pitchFamily="49" charset="0"/>
              </a:rPr>
              <a:t>#&gt; 2 b     &lt;int [2]&gt;</a:t>
            </a:r>
          </a:p>
          <a:p>
            <a:r>
              <a:rPr lang="en-US" sz="2200" i="1" dirty="0">
                <a:solidFill>
                  <a:srgbClr val="60A0B0"/>
                </a:solidFill>
                <a:latin typeface="Consolas" panose="020B0609020204030204" pitchFamily="49" charset="0"/>
              </a:rPr>
              <a:t>#&gt; 3 c     &lt;int [2]&gt;</a:t>
            </a:r>
          </a:p>
        </p:txBody>
      </p:sp>
    </p:spTree>
    <p:extLst>
      <p:ext uri="{BB962C8B-B14F-4D97-AF65-F5344CB8AC3E}">
        <p14:creationId xmlns:p14="http://schemas.microsoft.com/office/powerpoint/2010/main" val="374854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92FE-CEE1-41E8-AE4C-876A4B1FE80B}"/>
              </a:ext>
            </a:extLst>
          </p:cNvPr>
          <p:cNvSpPr>
            <a:spLocks noGrp="1"/>
          </p:cNvSpPr>
          <p:nvPr>
            <p:ph type="title"/>
          </p:nvPr>
        </p:nvSpPr>
        <p:spPr/>
        <p:txBody>
          <a:bodyPr/>
          <a:lstStyle/>
          <a:p>
            <a:r>
              <a:rPr lang="en-US" dirty="0"/>
              <a:t>Map2()</a:t>
            </a:r>
          </a:p>
        </p:txBody>
      </p:sp>
      <p:sp>
        <p:nvSpPr>
          <p:cNvPr id="5" name="Rectangle 4">
            <a:extLst>
              <a:ext uri="{FF2B5EF4-FFF2-40B4-BE49-F238E27FC236}">
                <a16:creationId xmlns:a16="http://schemas.microsoft.com/office/drawing/2014/main" id="{B257BD4C-460D-4961-ABC2-96A434638D12}"/>
              </a:ext>
            </a:extLst>
          </p:cNvPr>
          <p:cNvSpPr/>
          <p:nvPr/>
        </p:nvSpPr>
        <p:spPr>
          <a:xfrm>
            <a:off x="318777" y="2084832"/>
            <a:ext cx="11554445" cy="35086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df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mutate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err="1">
                <a:solidFill>
                  <a:srgbClr val="902000"/>
                </a:solidFill>
                <a:latin typeface="Consolas" panose="020B0609020204030204" pitchFamily="49" charset="0"/>
              </a:rPr>
              <a:t>smry</a:t>
            </a:r>
            <a:r>
              <a:rPr lang="en-US" altLang="en-US" sz="2400" dirty="0">
                <a:solidFill>
                  <a:srgbClr val="902000"/>
                </a:solidFill>
                <a:latin typeface="Consolas" panose="020B0609020204030204" pitchFamily="49" charset="0"/>
              </a:rPr>
              <a:t> =</a:t>
            </a:r>
            <a:r>
              <a:rPr lang="en-US" altLang="en-US" sz="2400" dirty="0">
                <a:solidFill>
                  <a:srgbClr val="4183C4"/>
                </a:solidFill>
                <a:latin typeface="Consolas" panose="020B0609020204030204" pitchFamily="49" charset="0"/>
              </a:rPr>
              <a:t> </a:t>
            </a:r>
            <a:r>
              <a:rPr lang="en-US" altLang="en-US" sz="2400" b="1" dirty="0">
                <a:solidFill>
                  <a:srgbClr val="007020"/>
                </a:solidFill>
                <a:latin typeface="Consolas" panose="020B0609020204030204" pitchFamily="49" charset="0"/>
              </a:rPr>
              <a:t>map2_chr</a:t>
            </a:r>
            <a:r>
              <a:rPr lang="en-US" altLang="en-US" sz="2400" dirty="0">
                <a:solidFill>
                  <a:srgbClr val="4183C4"/>
                </a:solidFill>
                <a:latin typeface="Consolas" panose="020B0609020204030204" pitchFamily="49" charset="0"/>
              </a:rPr>
              <a:t>(name, value, </a:t>
            </a:r>
            <a:r>
              <a:rPr lang="en-US" altLang="en-US" sz="2400" dirty="0">
                <a:solidFill>
                  <a:srgbClr val="666666"/>
                </a:solidFill>
                <a:latin typeface="Consolas" panose="020B0609020204030204" pitchFamily="49" charset="0"/>
              </a:rPr>
              <a:t>~</a:t>
            </a:r>
            <a:r>
              <a:rPr lang="en-US" altLang="en-US" sz="2400" dirty="0">
                <a:solidFill>
                  <a:srgbClr val="4070A0"/>
                </a:solidFill>
                <a:latin typeface="Consolas" panose="020B0609020204030204" pitchFamily="49" charset="0"/>
              </a:rPr>
              <a:t> </a:t>
            </a:r>
            <a:r>
              <a:rPr lang="en-US" altLang="en-US" sz="2400" dirty="0" err="1">
                <a:solidFill>
                  <a:srgbClr val="4183C4"/>
                </a:solidFill>
                <a:latin typeface="Consolas" panose="020B0609020204030204" pitchFamily="49" charset="0"/>
              </a:rPr>
              <a:t>stringr</a:t>
            </a:r>
            <a:r>
              <a:rPr lang="en-US" altLang="en-US" sz="2400" dirty="0">
                <a:solidFill>
                  <a:srgbClr val="666666"/>
                </a:solidFill>
                <a:latin typeface="Consolas" panose="020B0609020204030204" pitchFamily="49" charset="0"/>
              </a:rPr>
              <a:t>::</a:t>
            </a:r>
            <a:r>
              <a:rPr lang="en-US" altLang="en-US" sz="2400" b="1" dirty="0" err="1">
                <a:solidFill>
                  <a:srgbClr val="007020"/>
                </a:solidFill>
                <a:latin typeface="Consolas" panose="020B0609020204030204" pitchFamily="49" charset="0"/>
              </a:rPr>
              <a:t>str_c</a:t>
            </a:r>
            <a:r>
              <a:rPr lang="en-US" altLang="en-US" sz="2400" dirty="0">
                <a:solidFill>
                  <a:srgbClr val="4183C4"/>
                </a:solidFill>
                <a:latin typeface="Consolas" panose="020B0609020204030204" pitchFamily="49" charset="0"/>
              </a:rPr>
              <a:t>(.x, </a:t>
            </a:r>
            <a:r>
              <a:rPr lang="en-US" altLang="en-US" sz="2400" dirty="0">
                <a:solidFill>
                  <a:srgbClr val="4070A0"/>
                </a:solidFill>
                <a:latin typeface="Consolas" panose="020B0609020204030204" pitchFamily="49" charset="0"/>
              </a:rPr>
              <a:t>": "</a:t>
            </a:r>
            <a:r>
              <a:rPr lang="en-US" altLang="en-US" sz="2400" dirty="0">
                <a:solidFill>
                  <a:srgbClr val="4183C4"/>
                </a:solidFill>
                <a:latin typeface="Consolas" panose="020B0609020204030204" pitchFamily="49" charset="0"/>
              </a:rPr>
              <a:t>, .y[</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name  value     </a:t>
            </a:r>
            <a:r>
              <a:rPr lang="en-US" sz="2200" i="1" dirty="0" err="1">
                <a:solidFill>
                  <a:srgbClr val="60A0B0"/>
                </a:solidFill>
                <a:latin typeface="Consolas" panose="020B0609020204030204" pitchFamily="49" charset="0"/>
              </a:rPr>
              <a:t>smry</a:t>
            </a:r>
            <a:r>
              <a:rPr lang="en-US" sz="2200" i="1" dirty="0">
                <a:solidFill>
                  <a:srgbClr val="60A0B0"/>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&lt;list&gt;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a     &lt;int [5]&gt; a: 1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b     &lt;int [2]&gt; b: 3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c     &lt;int [2]&gt; c: 5</a:t>
            </a:r>
          </a:p>
        </p:txBody>
      </p:sp>
    </p:spTree>
    <p:extLst>
      <p:ext uri="{BB962C8B-B14F-4D97-AF65-F5344CB8AC3E}">
        <p14:creationId xmlns:p14="http://schemas.microsoft.com/office/powerpoint/2010/main" val="3193725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BD86EF-ADF7-451E-AA01-1F55E0633EE5}"/>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7308C597-3623-4011-9A22-24B34BD19596}"/>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6F8F29-218E-45D1-BB77-88E91D8D9ADB}"/>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creating list-columns</a:t>
            </a:r>
          </a:p>
        </p:txBody>
      </p:sp>
    </p:spTree>
    <p:extLst>
      <p:ext uri="{BB962C8B-B14F-4D97-AF65-F5344CB8AC3E}">
        <p14:creationId xmlns:p14="http://schemas.microsoft.com/office/powerpoint/2010/main" val="849310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4022-2139-4E87-86E4-CB95296B3B81}"/>
              </a:ext>
            </a:extLst>
          </p:cNvPr>
          <p:cNvSpPr>
            <a:spLocks noGrp="1"/>
          </p:cNvSpPr>
          <p:nvPr>
            <p:ph type="title"/>
          </p:nvPr>
        </p:nvSpPr>
        <p:spPr/>
        <p:txBody>
          <a:bodyPr/>
          <a:lstStyle/>
          <a:p>
            <a:r>
              <a:rPr lang="en-US" dirty="0"/>
              <a:t>Simplifying list-columns</a:t>
            </a:r>
          </a:p>
        </p:txBody>
      </p:sp>
      <p:sp>
        <p:nvSpPr>
          <p:cNvPr id="3" name="Content Placeholder 2">
            <a:extLst>
              <a:ext uri="{FF2B5EF4-FFF2-40B4-BE49-F238E27FC236}">
                <a16:creationId xmlns:a16="http://schemas.microsoft.com/office/drawing/2014/main" id="{BBB3CA96-B603-4815-9530-9B3A3C7EADA0}"/>
              </a:ext>
            </a:extLst>
          </p:cNvPr>
          <p:cNvSpPr>
            <a:spLocks noGrp="1"/>
          </p:cNvSpPr>
          <p:nvPr>
            <p:ph idx="1"/>
          </p:nvPr>
        </p:nvSpPr>
        <p:spPr/>
        <p:txBody>
          <a:bodyPr>
            <a:normAutofit/>
          </a:bodyPr>
          <a:lstStyle/>
          <a:p>
            <a:pPr marL="457200" indent="-457200">
              <a:buFont typeface="+mj-lt"/>
              <a:buAutoNum type="arabicPeriod"/>
            </a:pPr>
            <a:r>
              <a:rPr lang="en-US" sz="2800" dirty="0"/>
              <a:t>If you want a single value, use </a:t>
            </a:r>
            <a:r>
              <a:rPr lang="en-US" sz="2800" dirty="0">
                <a:latin typeface="Consolas" panose="020B0609020204030204" pitchFamily="49" charset="0"/>
              </a:rPr>
              <a:t>mutate() </a:t>
            </a:r>
            <a:r>
              <a:rPr lang="en-US" sz="2800" dirty="0"/>
              <a:t>with </a:t>
            </a:r>
            <a:r>
              <a:rPr lang="en-US" sz="2800" dirty="0" err="1">
                <a:latin typeface="Consolas" panose="020B0609020204030204" pitchFamily="49" charset="0"/>
              </a:rPr>
              <a:t>map_lgl</a:t>
            </a:r>
            <a:r>
              <a:rPr lang="en-US" sz="2800" dirty="0">
                <a:latin typeface="Consolas" panose="020B0609020204030204" pitchFamily="49" charset="0"/>
              </a:rPr>
              <a:t>()</a:t>
            </a:r>
            <a:r>
              <a:rPr lang="en-US" sz="2800" dirty="0"/>
              <a:t>, </a:t>
            </a:r>
            <a:r>
              <a:rPr lang="en-US" sz="2800" dirty="0" err="1">
                <a:latin typeface="Consolas" panose="020B0609020204030204" pitchFamily="49" charset="0"/>
              </a:rPr>
              <a:t>map_int</a:t>
            </a:r>
            <a:r>
              <a:rPr lang="en-US" sz="2800" dirty="0">
                <a:latin typeface="Consolas" panose="020B0609020204030204" pitchFamily="49" charset="0"/>
              </a:rPr>
              <a:t>()</a:t>
            </a:r>
            <a:r>
              <a:rPr lang="en-US" sz="2800" dirty="0"/>
              <a:t>, </a:t>
            </a:r>
            <a:r>
              <a:rPr lang="en-US" sz="2800" dirty="0" err="1">
                <a:latin typeface="Consolas" panose="020B0609020204030204" pitchFamily="49" charset="0"/>
              </a:rPr>
              <a:t>map_dbl</a:t>
            </a:r>
            <a:r>
              <a:rPr lang="en-US" sz="2800" dirty="0">
                <a:latin typeface="Consolas" panose="020B0609020204030204" pitchFamily="49" charset="0"/>
              </a:rPr>
              <a:t>()</a:t>
            </a:r>
            <a:r>
              <a:rPr lang="en-US" sz="2800" dirty="0"/>
              <a:t>, and </a:t>
            </a:r>
            <a:r>
              <a:rPr lang="en-US" sz="2800" dirty="0" err="1">
                <a:latin typeface="Consolas" panose="020B0609020204030204" pitchFamily="49" charset="0"/>
              </a:rPr>
              <a:t>map_chr</a:t>
            </a:r>
            <a:r>
              <a:rPr lang="en-US" sz="2800" dirty="0">
                <a:latin typeface="Consolas" panose="020B0609020204030204" pitchFamily="49" charset="0"/>
              </a:rPr>
              <a:t>()</a:t>
            </a:r>
            <a:r>
              <a:rPr lang="en-US" sz="2800" dirty="0"/>
              <a:t> to create an atomic vector.</a:t>
            </a:r>
          </a:p>
          <a:p>
            <a:pPr marL="457200" indent="-457200">
              <a:buFont typeface="+mj-lt"/>
              <a:buAutoNum type="arabicPeriod"/>
            </a:pPr>
            <a:r>
              <a:rPr lang="en-US" sz="2800" dirty="0"/>
              <a:t>If you want many values, use </a:t>
            </a:r>
            <a:r>
              <a:rPr lang="en-US" sz="2800" dirty="0" err="1">
                <a:latin typeface="Consolas" panose="020B0609020204030204" pitchFamily="49" charset="0"/>
              </a:rPr>
              <a:t>unnest</a:t>
            </a:r>
            <a:r>
              <a:rPr lang="en-US" sz="2800" dirty="0">
                <a:latin typeface="Consolas" panose="020B0609020204030204" pitchFamily="49" charset="0"/>
              </a:rPr>
              <a:t>()</a:t>
            </a:r>
            <a:r>
              <a:rPr lang="en-US" sz="2800" dirty="0"/>
              <a:t> to convert list-columns back to regular columns, repeating the rows as many times as necessary.</a:t>
            </a:r>
          </a:p>
          <a:p>
            <a:pPr marL="457200" indent="-457200">
              <a:buFont typeface="+mj-lt"/>
              <a:buAutoNum type="arabicPeriod"/>
            </a:pPr>
            <a:endParaRPr lang="en-US" sz="2400" dirty="0"/>
          </a:p>
        </p:txBody>
      </p:sp>
    </p:spTree>
    <p:extLst>
      <p:ext uri="{BB962C8B-B14F-4D97-AF65-F5344CB8AC3E}">
        <p14:creationId xmlns:p14="http://schemas.microsoft.com/office/powerpoint/2010/main" val="364703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A99F-4616-4865-9023-4E844A7F1EFF}"/>
              </a:ext>
            </a:extLst>
          </p:cNvPr>
          <p:cNvSpPr>
            <a:spLocks noGrp="1"/>
          </p:cNvSpPr>
          <p:nvPr>
            <p:ph type="title"/>
          </p:nvPr>
        </p:nvSpPr>
        <p:spPr/>
        <p:txBody>
          <a:bodyPr/>
          <a:lstStyle/>
          <a:p>
            <a:r>
              <a:rPr lang="en-US" dirty="0" err="1"/>
              <a:t>gapminder</a:t>
            </a:r>
            <a:endParaRPr lang="en-US" dirty="0"/>
          </a:p>
        </p:txBody>
      </p:sp>
      <p:sp>
        <p:nvSpPr>
          <p:cNvPr id="4" name="Rectangle 3">
            <a:extLst>
              <a:ext uri="{FF2B5EF4-FFF2-40B4-BE49-F238E27FC236}">
                <a16:creationId xmlns:a16="http://schemas.microsoft.com/office/drawing/2014/main" id="{282AB882-029D-42A0-A14D-46E2D4DEA863}"/>
              </a:ext>
            </a:extLst>
          </p:cNvPr>
          <p:cNvSpPr/>
          <p:nvPr/>
        </p:nvSpPr>
        <p:spPr>
          <a:xfrm>
            <a:off x="5927785" y="6240338"/>
            <a:ext cx="6264215" cy="461665"/>
          </a:xfrm>
          <a:prstGeom prst="rect">
            <a:avLst/>
          </a:prstGeom>
        </p:spPr>
        <p:txBody>
          <a:bodyPr wrap="none">
            <a:spAutoFit/>
          </a:bodyPr>
          <a:lstStyle/>
          <a:p>
            <a:r>
              <a:rPr lang="en-US" sz="2400" dirty="0"/>
              <a:t> </a:t>
            </a:r>
            <a:r>
              <a:rPr lang="en-US" sz="2400" dirty="0">
                <a:hlinkClick r:id="rId3"/>
              </a:rPr>
              <a:t>https://www.youtube.com/watch?v=jbkSRLYSojo</a:t>
            </a:r>
            <a:r>
              <a:rPr lang="en-US" sz="2400" dirty="0"/>
              <a:t>.</a:t>
            </a:r>
          </a:p>
        </p:txBody>
      </p:sp>
      <p:sp>
        <p:nvSpPr>
          <p:cNvPr id="6" name="Rectangle 5">
            <a:extLst>
              <a:ext uri="{FF2B5EF4-FFF2-40B4-BE49-F238E27FC236}">
                <a16:creationId xmlns:a16="http://schemas.microsoft.com/office/drawing/2014/main" id="{19054902-C6E3-4F58-9240-72C0BF509F10}"/>
              </a:ext>
            </a:extLst>
          </p:cNvPr>
          <p:cNvSpPr/>
          <p:nvPr/>
        </p:nvSpPr>
        <p:spPr>
          <a:xfrm>
            <a:off x="1024128" y="1720840"/>
            <a:ext cx="9590084" cy="4154984"/>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200" b="1" dirty="0">
                <a:solidFill>
                  <a:srgbClr val="007020"/>
                </a:solidFill>
                <a:latin typeface="Consolas" panose="020B0609020204030204" pitchFamily="49" charset="0"/>
              </a:rPr>
              <a:t>library</a:t>
            </a:r>
            <a:r>
              <a:rPr lang="en-US" altLang="en-US" sz="2200" dirty="0">
                <a:solidFill>
                  <a:srgbClr val="4183C4"/>
                </a:solidFill>
                <a:latin typeface="Consolas" panose="020B0609020204030204" pitchFamily="49" charset="0"/>
              </a:rPr>
              <a:t>(</a:t>
            </a:r>
            <a:r>
              <a:rPr lang="en-US" altLang="en-US" sz="2200" dirty="0" err="1">
                <a:solidFill>
                  <a:srgbClr val="4183C4"/>
                </a:solidFill>
                <a:latin typeface="Consolas" panose="020B0609020204030204" pitchFamily="49" charset="0"/>
              </a:rPr>
              <a:t>gapminder</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200" dirty="0" err="1">
                <a:solidFill>
                  <a:srgbClr val="4183C4"/>
                </a:solidFill>
                <a:latin typeface="Consolas" panose="020B0609020204030204" pitchFamily="49" charset="0"/>
              </a:rPr>
              <a:t>gapminder</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1,704 x 6</a:t>
            </a:r>
          </a:p>
          <a:p>
            <a:r>
              <a:rPr lang="en-US" sz="2200" i="1" dirty="0">
                <a:solidFill>
                  <a:srgbClr val="60A0B0"/>
                </a:solidFill>
                <a:latin typeface="Consolas" panose="020B0609020204030204" pitchFamily="49" charset="0"/>
              </a:rPr>
              <a:t>#&gt;   country     continent  year </a:t>
            </a:r>
            <a:r>
              <a:rPr lang="en-US" sz="2200" i="1" dirty="0" err="1">
                <a:solidFill>
                  <a:srgbClr val="60A0B0"/>
                </a:solidFill>
                <a:latin typeface="Consolas" panose="020B0609020204030204" pitchFamily="49" charset="0"/>
              </a:rPr>
              <a:t>lifeExp</a:t>
            </a:r>
            <a:r>
              <a:rPr lang="en-US" sz="2200" i="1" dirty="0">
                <a:solidFill>
                  <a:srgbClr val="60A0B0"/>
                </a:solidFill>
                <a:latin typeface="Consolas" panose="020B0609020204030204" pitchFamily="49" charset="0"/>
              </a:rPr>
              <a:t>      pop </a:t>
            </a:r>
            <a:r>
              <a:rPr lang="en-US" sz="2200" i="1" dirty="0" err="1">
                <a:solidFill>
                  <a:srgbClr val="60A0B0"/>
                </a:solidFill>
                <a:latin typeface="Consolas" panose="020B0609020204030204" pitchFamily="49" charset="0"/>
              </a:rPr>
              <a:t>gdpPercap</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Afghanistan Asia       1952    28.8  8425333      779.</a:t>
            </a:r>
          </a:p>
          <a:p>
            <a:r>
              <a:rPr lang="en-US" sz="2200" i="1" dirty="0">
                <a:solidFill>
                  <a:srgbClr val="60A0B0"/>
                </a:solidFill>
                <a:latin typeface="Consolas" panose="020B0609020204030204" pitchFamily="49" charset="0"/>
              </a:rPr>
              <a:t>#&gt; 2 Afghanistan Asia       1957    30.3  9240934      821.</a:t>
            </a:r>
          </a:p>
          <a:p>
            <a:r>
              <a:rPr lang="en-US" sz="2200" i="1" dirty="0">
                <a:solidFill>
                  <a:srgbClr val="60A0B0"/>
                </a:solidFill>
                <a:latin typeface="Consolas" panose="020B0609020204030204" pitchFamily="49" charset="0"/>
              </a:rPr>
              <a:t>#&gt; 3 Afghanistan Asia       1962    32.0 10267083      853.</a:t>
            </a:r>
          </a:p>
          <a:p>
            <a:r>
              <a:rPr lang="en-US" sz="2200" i="1" dirty="0">
                <a:solidFill>
                  <a:srgbClr val="60A0B0"/>
                </a:solidFill>
                <a:latin typeface="Consolas" panose="020B0609020204030204" pitchFamily="49" charset="0"/>
              </a:rPr>
              <a:t>#&gt; 4 Afghanistan Asia       1967    34.0 11537966      836.</a:t>
            </a:r>
          </a:p>
          <a:p>
            <a:r>
              <a:rPr lang="en-US" sz="2200" i="1" dirty="0">
                <a:solidFill>
                  <a:srgbClr val="60A0B0"/>
                </a:solidFill>
                <a:latin typeface="Consolas" panose="020B0609020204030204" pitchFamily="49" charset="0"/>
              </a:rPr>
              <a:t>#&gt; 5 Afghanistan Asia       1972    36.1 13079460      740.</a:t>
            </a:r>
          </a:p>
          <a:p>
            <a:r>
              <a:rPr lang="en-US" sz="2200" i="1" dirty="0">
                <a:solidFill>
                  <a:srgbClr val="60A0B0"/>
                </a:solidFill>
                <a:latin typeface="Consolas" panose="020B0609020204030204" pitchFamily="49" charset="0"/>
              </a:rPr>
              <a:t>#&gt; 6 Afghanistan Asia       1977    38.4 14880372      786.</a:t>
            </a:r>
          </a:p>
          <a:p>
            <a:r>
              <a:rPr lang="en-US" sz="2200" i="1" dirty="0">
                <a:solidFill>
                  <a:srgbClr val="60A0B0"/>
                </a:solidFill>
                <a:latin typeface="Consolas" panose="020B0609020204030204" pitchFamily="49" charset="0"/>
              </a:rPr>
              <a:t>#&gt; # … with 1,698 more rows</a:t>
            </a:r>
          </a:p>
        </p:txBody>
      </p:sp>
    </p:spTree>
    <p:extLst>
      <p:ext uri="{BB962C8B-B14F-4D97-AF65-F5344CB8AC3E}">
        <p14:creationId xmlns:p14="http://schemas.microsoft.com/office/powerpoint/2010/main" val="500269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1EF8-A61A-4F11-89D4-29E6C84ECA28}"/>
              </a:ext>
            </a:extLst>
          </p:cNvPr>
          <p:cNvSpPr>
            <a:spLocks noGrp="1"/>
          </p:cNvSpPr>
          <p:nvPr>
            <p:ph type="title"/>
          </p:nvPr>
        </p:nvSpPr>
        <p:spPr/>
        <p:txBody>
          <a:bodyPr/>
          <a:lstStyle/>
          <a:p>
            <a:r>
              <a:rPr lang="en-US" dirty="0"/>
              <a:t> List to vector</a:t>
            </a:r>
          </a:p>
        </p:txBody>
      </p:sp>
      <p:sp>
        <p:nvSpPr>
          <p:cNvPr id="5" name="Rectangle 4">
            <a:extLst>
              <a:ext uri="{FF2B5EF4-FFF2-40B4-BE49-F238E27FC236}">
                <a16:creationId xmlns:a16="http://schemas.microsoft.com/office/drawing/2014/main" id="{FBB1B5A6-E6AD-457A-A3D9-1E3A12CB28A8}"/>
              </a:ext>
            </a:extLst>
          </p:cNvPr>
          <p:cNvSpPr/>
          <p:nvPr/>
        </p:nvSpPr>
        <p:spPr>
          <a:xfrm>
            <a:off x="1024128" y="1872020"/>
            <a:ext cx="9874498" cy="46166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df &lt;-</a:t>
            </a: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tribble</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x,</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4183C4"/>
                </a:solidFill>
                <a:latin typeface="Consolas" panose="020B0609020204030204" pitchFamily="49" charset="0"/>
              </a:rPr>
              <a:t>letters[</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5</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666666"/>
                </a:solidFill>
                <a:latin typeface="Consolas" panose="020B0609020204030204" pitchFamily="49" charset="0"/>
              </a:rPr>
              <a:t>:</a:t>
            </a:r>
            <a:r>
              <a:rPr lang="en-US" altLang="en-US" sz="2000" dirty="0">
                <a:solidFill>
                  <a:srgbClr val="40A070"/>
                </a:solidFill>
                <a:latin typeface="Consolas" panose="020B0609020204030204" pitchFamily="49" charset="0"/>
              </a:rPr>
              <a:t>3</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333333"/>
                </a:solidFill>
                <a:latin typeface="Consolas" panose="020B0609020204030204" pitchFamily="49" charset="0"/>
              </a:rPr>
              <a:t>  </a:t>
            </a:r>
            <a:r>
              <a:rPr lang="en-US" altLang="en-US" sz="2000" b="1" dirty="0" err="1">
                <a:solidFill>
                  <a:srgbClr val="007020"/>
                </a:solidFill>
                <a:latin typeface="Consolas" panose="020B0609020204030204" pitchFamily="49" charset="0"/>
              </a:rPr>
              <a:t>runif</a:t>
            </a:r>
            <a:r>
              <a:rPr lang="en-US" altLang="en-US" sz="2000" dirty="0">
                <a:solidFill>
                  <a:srgbClr val="4183C4"/>
                </a:solidFill>
                <a:latin typeface="Consolas" panose="020B0609020204030204" pitchFamily="49" charset="0"/>
              </a:rPr>
              <a:t>(</a:t>
            </a:r>
            <a:r>
              <a:rPr lang="en-US" altLang="en-US" sz="2000" dirty="0">
                <a:solidFill>
                  <a:srgbClr val="40A070"/>
                </a:solidFill>
                <a:latin typeface="Consolas" panose="020B0609020204030204" pitchFamily="49" charset="0"/>
              </a:rPr>
              <a:t>5</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endParaRPr lang="en-US" altLang="en-US" sz="2000" dirty="0">
              <a:solidFill>
                <a:srgbClr val="333333"/>
              </a:solidFill>
              <a:latin typeface="Consolas" panose="020B0609020204030204" pitchFamily="49" charset="0"/>
            </a:endParaRP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df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mutate</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type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map_chr</a:t>
            </a:r>
            <a:r>
              <a:rPr lang="en-US" altLang="en-US" sz="2000" dirty="0">
                <a:solidFill>
                  <a:srgbClr val="4183C4"/>
                </a:solidFill>
                <a:latin typeface="Consolas" panose="020B0609020204030204" pitchFamily="49" charset="0"/>
              </a:rPr>
              <a:t>(x, </a:t>
            </a:r>
            <a:r>
              <a:rPr lang="en-US" altLang="en-US" sz="2000" dirty="0" err="1">
                <a:solidFill>
                  <a:srgbClr val="4183C4"/>
                </a:solidFill>
                <a:latin typeface="Consolas" panose="020B0609020204030204" pitchFamily="49" charset="0"/>
              </a:rPr>
              <a:t>typeof</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r>
              <a:rPr lang="en-US" altLang="en-US" sz="2000" dirty="0">
                <a:solidFill>
                  <a:srgbClr val="902000"/>
                </a:solidFill>
                <a:latin typeface="Consolas" panose="020B0609020204030204" pitchFamily="49" charset="0"/>
              </a:rPr>
              <a:t>length =</a:t>
            </a:r>
            <a:r>
              <a:rPr lang="en-US" altLang="en-US" sz="2000" dirty="0">
                <a:solidFill>
                  <a:srgbClr val="4183C4"/>
                </a:solidFill>
                <a:latin typeface="Consolas" panose="020B0609020204030204" pitchFamily="49" charset="0"/>
              </a:rPr>
              <a:t> </a:t>
            </a:r>
            <a:r>
              <a:rPr lang="en-US" altLang="en-US" sz="2000" b="1" dirty="0" err="1">
                <a:solidFill>
                  <a:srgbClr val="007020"/>
                </a:solidFill>
                <a:latin typeface="Consolas" panose="020B0609020204030204" pitchFamily="49" charset="0"/>
              </a:rPr>
              <a:t>map_int</a:t>
            </a:r>
            <a:r>
              <a:rPr lang="en-US" altLang="en-US" sz="2000" dirty="0">
                <a:solidFill>
                  <a:srgbClr val="4183C4"/>
                </a:solidFill>
                <a:latin typeface="Consolas" panose="020B0609020204030204" pitchFamily="49" charset="0"/>
              </a:rPr>
              <a:t>(x, length)</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 x 3</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x         type      length</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&lt;list&gt;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 [5]&gt; character      5</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&lt;int [3]&gt; integer        3</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 [5]&gt; double         5</a:t>
            </a:r>
          </a:p>
        </p:txBody>
      </p:sp>
    </p:spTree>
    <p:extLst>
      <p:ext uri="{BB962C8B-B14F-4D97-AF65-F5344CB8AC3E}">
        <p14:creationId xmlns:p14="http://schemas.microsoft.com/office/powerpoint/2010/main" val="815320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7D1D-8D8B-4405-81D0-C606FDEC917B}"/>
              </a:ext>
            </a:extLst>
          </p:cNvPr>
          <p:cNvSpPr>
            <a:spLocks noGrp="1"/>
          </p:cNvSpPr>
          <p:nvPr>
            <p:ph type="title"/>
          </p:nvPr>
        </p:nvSpPr>
        <p:spPr/>
        <p:txBody>
          <a:bodyPr/>
          <a:lstStyle/>
          <a:p>
            <a:r>
              <a:rPr lang="en-US" dirty="0"/>
              <a:t>map_*()</a:t>
            </a:r>
          </a:p>
        </p:txBody>
      </p:sp>
      <p:sp>
        <p:nvSpPr>
          <p:cNvPr id="5" name="Rectangle 4">
            <a:extLst>
              <a:ext uri="{FF2B5EF4-FFF2-40B4-BE49-F238E27FC236}">
                <a16:creationId xmlns:a16="http://schemas.microsoft.com/office/drawing/2014/main" id="{A411D17B-F2A6-4A9D-8AF2-850F178F54EC}"/>
              </a:ext>
            </a:extLst>
          </p:cNvPr>
          <p:cNvSpPr/>
          <p:nvPr/>
        </p:nvSpPr>
        <p:spPr>
          <a:xfrm>
            <a:off x="1024128" y="1841242"/>
            <a:ext cx="9720072" cy="501675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df &lt;-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tribble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x,</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b="1" dirty="0">
                <a:solidFill>
                  <a:srgbClr val="333333"/>
                </a:solidFill>
                <a:latin typeface="Consolas" panose="020B0609020204030204" pitchFamily="49" charset="0"/>
              </a:rPr>
              <a:t>  </a:t>
            </a:r>
            <a:r>
              <a:rPr lang="en-US" altLang="en-US" sz="2400" b="1" dirty="0">
                <a:solidFill>
                  <a:srgbClr val="007020"/>
                </a:solidFill>
                <a:latin typeface="Consolas" panose="020B0609020204030204" pitchFamily="49" charset="0"/>
              </a:rPr>
              <a:t>list</a:t>
            </a:r>
            <a:r>
              <a:rPr lang="en-US" altLang="en-US" sz="2400" dirty="0">
                <a:solidFill>
                  <a:srgbClr val="4183C4"/>
                </a:solidFill>
                <a:latin typeface="Consolas" panose="020B0609020204030204" pitchFamily="49" charset="0"/>
              </a:rPr>
              <a:t>(</a:t>
            </a:r>
            <a:r>
              <a:rPr lang="en-US" altLang="en-US" sz="2400" dirty="0">
                <a:solidFill>
                  <a:srgbClr val="902000"/>
                </a:solidFill>
                <a:latin typeface="Consolas" panose="020B0609020204030204" pitchFamily="49" charset="0"/>
              </a:rPr>
              <a:t>a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b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b="1" dirty="0">
                <a:solidFill>
                  <a:srgbClr val="333333"/>
                </a:solidFill>
                <a:latin typeface="Consolas" panose="020B0609020204030204" pitchFamily="49" charset="0"/>
              </a:rPr>
              <a:t>  </a:t>
            </a:r>
            <a:r>
              <a:rPr lang="en-US" altLang="en-US" sz="2400" b="1" dirty="0">
                <a:solidFill>
                  <a:srgbClr val="007020"/>
                </a:solidFill>
                <a:latin typeface="Consolas" panose="020B0609020204030204" pitchFamily="49" charset="0"/>
              </a:rPr>
              <a:t>list</a:t>
            </a:r>
            <a:r>
              <a:rPr lang="en-US" altLang="en-US" sz="2400" dirty="0">
                <a:solidFill>
                  <a:srgbClr val="4183C4"/>
                </a:solidFill>
                <a:latin typeface="Consolas" panose="020B0609020204030204" pitchFamily="49" charset="0"/>
              </a:rPr>
              <a:t>(</a:t>
            </a:r>
            <a:r>
              <a:rPr lang="en-US" altLang="en-US" sz="2400" dirty="0">
                <a:solidFill>
                  <a:srgbClr val="902000"/>
                </a:solidFill>
                <a:latin typeface="Consolas" panose="020B0609020204030204" pitchFamily="49" charset="0"/>
              </a:rPr>
              <a:t>a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c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4</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df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mutate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a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map_dbl</a:t>
            </a:r>
            <a:r>
              <a:rPr lang="en-US" altLang="en-US" sz="2400" dirty="0">
                <a:solidFill>
                  <a:srgbClr val="4183C4"/>
                </a:solidFill>
                <a:latin typeface="Consolas" panose="020B0609020204030204" pitchFamily="49" charset="0"/>
              </a:rPr>
              <a:t>(x, </a:t>
            </a:r>
            <a:r>
              <a:rPr lang="en-US" altLang="en-US" sz="2400" dirty="0">
                <a:solidFill>
                  <a:srgbClr val="4070A0"/>
                </a:solidFill>
                <a:latin typeface="Consolas" panose="020B0609020204030204" pitchFamily="49" charset="0"/>
              </a:rPr>
              <a:t>"a"</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902000"/>
                </a:solidFill>
                <a:latin typeface="Consolas" panose="020B0609020204030204" pitchFamily="49" charset="0"/>
              </a:rPr>
              <a:t>b =</a:t>
            </a:r>
            <a:r>
              <a:rPr lang="en-US" altLang="en-US" sz="2400" dirty="0">
                <a:solidFill>
                  <a:srgbClr val="4183C4"/>
                </a:solidFill>
                <a:latin typeface="Consolas" panose="020B0609020204030204" pitchFamily="49" charset="0"/>
              </a:rPr>
              <a:t> </a:t>
            </a:r>
            <a:r>
              <a:rPr lang="en-US" altLang="en-US" sz="2400" b="1" dirty="0" err="1">
                <a:solidFill>
                  <a:srgbClr val="007020"/>
                </a:solidFill>
                <a:latin typeface="Consolas" panose="020B0609020204030204" pitchFamily="49" charset="0"/>
              </a:rPr>
              <a:t>map_dbl</a:t>
            </a:r>
            <a:r>
              <a:rPr lang="en-US" altLang="en-US" sz="2400" dirty="0">
                <a:solidFill>
                  <a:srgbClr val="4183C4"/>
                </a:solidFill>
                <a:latin typeface="Consolas" panose="020B0609020204030204" pitchFamily="49" charset="0"/>
              </a:rPr>
              <a:t>(x, </a:t>
            </a:r>
            <a:r>
              <a:rPr lang="en-US" altLang="en-US" sz="2400" dirty="0">
                <a:solidFill>
                  <a:srgbClr val="4070A0"/>
                </a:solidFill>
                <a:latin typeface="Consolas" panose="020B0609020204030204" pitchFamily="49" charset="0"/>
              </a:rPr>
              <a:t>"b"</a:t>
            </a: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.null =</a:t>
            </a:r>
            <a:r>
              <a:rPr lang="en-US" altLang="en-US" sz="2400" dirty="0">
                <a:solidFill>
                  <a:srgbClr val="4183C4"/>
                </a:solidFill>
                <a:latin typeface="Consolas" panose="020B0609020204030204" pitchFamily="49" charset="0"/>
              </a:rPr>
              <a:t> </a:t>
            </a:r>
            <a:r>
              <a:rPr lang="en-US" altLang="en-US" sz="2400" dirty="0" err="1">
                <a:solidFill>
                  <a:srgbClr val="007020"/>
                </a:solidFill>
                <a:latin typeface="Consolas" panose="020B0609020204030204" pitchFamily="49" charset="0"/>
              </a:rPr>
              <a:t>NA_real</a:t>
            </a:r>
            <a:r>
              <a:rPr lang="en-US" altLang="en-US" sz="2400" dirty="0">
                <a:solidFill>
                  <a:srgbClr val="007020"/>
                </a:solidFill>
                <a:latin typeface="Consolas" panose="020B0609020204030204" pitchFamily="49" charset="0"/>
              </a:rPr>
              <a:t>_</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 x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x                    a     b</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&lt;list&gt;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&lt;named list [2]&gt;     1     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&lt;named list [2]&gt;     2    NA</a:t>
            </a:r>
          </a:p>
        </p:txBody>
      </p:sp>
    </p:spTree>
    <p:extLst>
      <p:ext uri="{BB962C8B-B14F-4D97-AF65-F5344CB8AC3E}">
        <p14:creationId xmlns:p14="http://schemas.microsoft.com/office/powerpoint/2010/main" val="2895646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91C4-B08B-4734-BFF1-149E4E51C8F6}"/>
              </a:ext>
            </a:extLst>
          </p:cNvPr>
          <p:cNvSpPr>
            <a:spLocks noGrp="1"/>
          </p:cNvSpPr>
          <p:nvPr>
            <p:ph type="title"/>
          </p:nvPr>
        </p:nvSpPr>
        <p:spPr/>
        <p:txBody>
          <a:bodyPr/>
          <a:lstStyle/>
          <a:p>
            <a:r>
              <a:rPr lang="en-US" dirty="0" err="1"/>
              <a:t>Unnesting</a:t>
            </a:r>
            <a:endParaRPr lang="en-US" dirty="0"/>
          </a:p>
        </p:txBody>
      </p:sp>
      <p:sp>
        <p:nvSpPr>
          <p:cNvPr id="5" name="Rectangle 4">
            <a:extLst>
              <a:ext uri="{FF2B5EF4-FFF2-40B4-BE49-F238E27FC236}">
                <a16:creationId xmlns:a16="http://schemas.microsoft.com/office/drawing/2014/main" id="{057B5978-1527-4B39-BCA3-85E8358D1F13}"/>
              </a:ext>
            </a:extLst>
          </p:cNvPr>
          <p:cNvSpPr/>
          <p:nvPr/>
        </p:nvSpPr>
        <p:spPr>
          <a:xfrm>
            <a:off x="1024128" y="2069444"/>
            <a:ext cx="9720072" cy="30777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defTabSz="914400" eaLnBrk="0" fontAlgn="base" hangingPunct="0">
              <a:spcBef>
                <a:spcPct val="0"/>
              </a:spcBef>
              <a:spcAft>
                <a:spcPct val="0"/>
              </a:spcAft>
            </a:pPr>
            <a:r>
              <a:rPr lang="en-US" altLang="en-US" sz="2400" b="1" dirty="0" err="1">
                <a:solidFill>
                  <a:srgbClr val="007020"/>
                </a:solidFill>
                <a:latin typeface="Consolas" panose="020B0609020204030204" pitchFamily="49" charset="0"/>
              </a:rPr>
              <a:t>tibble</a:t>
            </a:r>
            <a:r>
              <a:rPr lang="en-US" altLang="en-US" sz="2400" dirty="0">
                <a:solidFill>
                  <a:srgbClr val="4183C4"/>
                </a:solidFill>
                <a:latin typeface="Consolas" panose="020B0609020204030204" pitchFamily="49" charset="0"/>
              </a:rPr>
              <a:t>(</a:t>
            </a:r>
            <a:r>
              <a:rPr lang="en-US" altLang="en-US" sz="2400" dirty="0">
                <a:solidFill>
                  <a:srgbClr val="902000"/>
                </a:solidFill>
                <a:latin typeface="Consolas" panose="020B0609020204030204" pitchFamily="49" charset="0"/>
              </a:rPr>
              <a:t>x =</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666666"/>
                </a:solidFill>
                <a:latin typeface="Consolas" panose="020B0609020204030204" pitchFamily="49" charset="0"/>
              </a:rPr>
              <a:t>:</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y =</a:t>
            </a:r>
            <a:r>
              <a:rPr lang="en-US" altLang="en-US" sz="2400" dirty="0">
                <a:solidFill>
                  <a:srgbClr val="4183C4"/>
                </a:solidFill>
                <a:latin typeface="Consolas" panose="020B0609020204030204" pitchFamily="49" charset="0"/>
              </a:rPr>
              <a:t> </a:t>
            </a:r>
            <a:r>
              <a:rPr lang="en-US" altLang="en-US" sz="2400" b="1" dirty="0">
                <a:solidFill>
                  <a:srgbClr val="007020"/>
                </a:solidFill>
                <a:latin typeface="Consolas" panose="020B0609020204030204" pitchFamily="49" charset="0"/>
              </a:rPr>
              <a:t>list</a:t>
            </a:r>
            <a:r>
              <a:rPr lang="en-US" altLang="en-US" sz="2400" dirty="0">
                <a:solidFill>
                  <a:srgbClr val="4183C4"/>
                </a:solidFill>
                <a:latin typeface="Consolas" panose="020B0609020204030204" pitchFamily="49" charset="0"/>
              </a:rPr>
              <a:t>(</a:t>
            </a:r>
            <a:r>
              <a:rPr lang="en-US" altLang="en-US" sz="2400" dirty="0">
                <a:solidFill>
                  <a:srgbClr val="40A070"/>
                </a:solidFill>
                <a:latin typeface="Consolas" panose="020B0609020204030204" pitchFamily="49" charset="0"/>
              </a:rPr>
              <a:t>1</a:t>
            </a:r>
            <a:r>
              <a:rPr lang="en-US" altLang="en-US" sz="2400" dirty="0">
                <a:solidFill>
                  <a:srgbClr val="666666"/>
                </a:solidFill>
                <a:latin typeface="Consolas" panose="020B0609020204030204" pitchFamily="49" charset="0"/>
              </a:rPr>
              <a:t>:</a:t>
            </a:r>
            <a:r>
              <a:rPr lang="en-US" altLang="en-US" sz="2400" dirty="0">
                <a:solidFill>
                  <a:srgbClr val="40A070"/>
                </a:solidFill>
                <a:latin typeface="Consolas" panose="020B0609020204030204" pitchFamily="49" charset="0"/>
              </a:rPr>
              <a:t>4</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r>
              <a:rPr lang="en-US" altLang="en-US" sz="2400" b="1" dirty="0" err="1">
                <a:solidFill>
                  <a:srgbClr val="007020"/>
                </a:solidFill>
                <a:latin typeface="Consolas" panose="020B0609020204030204" pitchFamily="49" charset="0"/>
              </a:rPr>
              <a:t>unnest</a:t>
            </a:r>
            <a:r>
              <a:rPr lang="en-US" altLang="en-US" sz="2400" dirty="0">
                <a:solidFill>
                  <a:srgbClr val="4183C4"/>
                </a:solidFill>
                <a:latin typeface="Consolas" panose="020B0609020204030204" pitchFamily="49" charset="0"/>
              </a:rPr>
              <a:t>(y)</a:t>
            </a:r>
            <a:r>
              <a:rPr lang="en-US" altLang="en-US" sz="2400" dirty="0">
                <a:solidFill>
                  <a:srgbClr val="333333"/>
                </a:solidFill>
                <a:latin typeface="Consolas" panose="020B0609020204030204" pitchFamily="49" charset="0"/>
              </a:rPr>
              <a:t> </a:t>
            </a:r>
            <a:endParaRPr lang="en-US" sz="2200" b="1" dirty="0">
              <a:solidFill>
                <a:srgbClr val="007020"/>
              </a:solidFill>
              <a:latin typeface="Consolas" panose="020B0609020204030204" pitchFamily="49" charset="0"/>
            </a:endParaRP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5 x 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x     y</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&lt;int&gt;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1     1</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1     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1     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1     4</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2     1</a:t>
            </a:r>
          </a:p>
        </p:txBody>
      </p:sp>
    </p:spTree>
    <p:extLst>
      <p:ext uri="{BB962C8B-B14F-4D97-AF65-F5344CB8AC3E}">
        <p14:creationId xmlns:p14="http://schemas.microsoft.com/office/powerpoint/2010/main" val="2172894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DDC60-F375-445E-92A1-05906C4141B5}"/>
              </a:ext>
            </a:extLst>
          </p:cNvPr>
          <p:cNvSpPr/>
          <p:nvPr/>
        </p:nvSpPr>
        <p:spPr>
          <a:xfrm>
            <a:off x="1169289" y="982176"/>
            <a:ext cx="9853422" cy="5262979"/>
          </a:xfrm>
          <a:prstGeom prst="rect">
            <a:avLst/>
          </a:prstGeom>
          <a:solidFill>
            <a:srgbClr val="F7F7F7"/>
          </a:solidFill>
        </p:spPr>
        <p:txBody>
          <a:bodyPr wrap="square">
            <a:spAutoFit/>
          </a:bodyPr>
          <a:lstStyle/>
          <a:p>
            <a:r>
              <a:rPr lang="en-US" altLang="en-US" sz="2400" i="1" dirty="0">
                <a:solidFill>
                  <a:srgbClr val="60A0B0"/>
                </a:solidFill>
                <a:latin typeface="Consolas" panose="020B0609020204030204" pitchFamily="49" charset="0"/>
              </a:rPr>
              <a:t># Ok, because y and z have the same number of elements in</a:t>
            </a:r>
            <a:r>
              <a:rPr lang="en-US" altLang="en-US" sz="2400" dirty="0">
                <a:solidFill>
                  <a:srgbClr val="333333"/>
                </a:solidFill>
                <a:latin typeface="Consolas" panose="020B0609020204030204" pitchFamily="49" charset="0"/>
              </a:rPr>
              <a:t> </a:t>
            </a:r>
          </a:p>
          <a:p>
            <a:r>
              <a:rPr lang="en-US" altLang="en-US" sz="2400" i="1" dirty="0">
                <a:solidFill>
                  <a:srgbClr val="60A0B0"/>
                </a:solidFill>
                <a:latin typeface="Consolas" panose="020B0609020204030204" pitchFamily="49" charset="0"/>
              </a:rPr>
              <a:t># every row</a:t>
            </a:r>
            <a:r>
              <a:rPr lang="en-US" altLang="en-US" sz="2400" dirty="0">
                <a:solidFill>
                  <a:srgbClr val="333333"/>
                </a:solidFill>
                <a:latin typeface="Consolas" panose="020B0609020204030204" pitchFamily="49" charset="0"/>
              </a:rPr>
              <a:t> </a:t>
            </a:r>
          </a:p>
          <a:p>
            <a:r>
              <a:rPr lang="en-US" altLang="en-US" sz="2400" dirty="0">
                <a:solidFill>
                  <a:srgbClr val="4183C4"/>
                </a:solidFill>
                <a:latin typeface="Consolas" panose="020B0609020204030204" pitchFamily="49" charset="0"/>
              </a:rPr>
              <a:t>df1 &lt;-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tribble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altLang="en-US" sz="2400" dirty="0">
                <a:solidFill>
                  <a:srgbClr val="333333"/>
                </a:solidFill>
                <a:latin typeface="Consolas" panose="020B0609020204030204" pitchFamily="49" charset="0"/>
              </a:rPr>
              <a:t>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x,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y,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z,</a:t>
            </a:r>
            <a:r>
              <a:rPr lang="en-US" altLang="en-US" sz="2400" dirty="0">
                <a:solidFill>
                  <a:srgbClr val="333333"/>
                </a:solidFill>
                <a:latin typeface="Consolas" panose="020B0609020204030204" pitchFamily="49" charset="0"/>
              </a:rPr>
              <a:t> </a:t>
            </a:r>
          </a:p>
          <a:p>
            <a:r>
              <a:rPr lang="en-US" altLang="en-US" sz="2400" dirty="0">
                <a:solidFill>
                  <a:srgbClr val="333333"/>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 </a:t>
            </a:r>
            <a:r>
              <a:rPr lang="en-US" altLang="en-US" sz="2400" b="1" dirty="0">
                <a:solidFill>
                  <a:srgbClr val="007020"/>
                </a:solidFill>
                <a:latin typeface="Consolas" panose="020B0609020204030204" pitchFamily="49" charset="0"/>
              </a:rPr>
              <a:t>c</a:t>
            </a:r>
            <a:r>
              <a:rPr lang="en-US" altLang="en-US" sz="2400" dirty="0">
                <a:solidFill>
                  <a:srgbClr val="4183C4"/>
                </a:solidFill>
                <a:latin typeface="Consolas" panose="020B0609020204030204" pitchFamily="49" charset="0"/>
              </a:rPr>
              <a:t>(</a:t>
            </a:r>
            <a:r>
              <a:rPr lang="en-US" altLang="en-US" sz="2400" dirty="0">
                <a:solidFill>
                  <a:srgbClr val="4070A0"/>
                </a:solidFill>
                <a:latin typeface="Consolas" panose="020B0609020204030204" pitchFamily="49" charset="0"/>
              </a:rPr>
              <a:t>"a"</a:t>
            </a:r>
            <a:r>
              <a:rPr lang="en-US" altLang="en-US" sz="2400" dirty="0">
                <a:solidFill>
                  <a:srgbClr val="4183C4"/>
                </a:solidFill>
                <a:latin typeface="Consolas" panose="020B0609020204030204" pitchFamily="49" charset="0"/>
              </a:rPr>
              <a:t>, </a:t>
            </a:r>
            <a:r>
              <a:rPr lang="en-US" altLang="en-US" sz="2400" dirty="0">
                <a:solidFill>
                  <a:srgbClr val="4070A0"/>
                </a:solidFill>
                <a:latin typeface="Consolas" panose="020B0609020204030204" pitchFamily="49" charset="0"/>
              </a:rPr>
              <a:t>"b"</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666666"/>
                </a:solidFill>
                <a:latin typeface="Consolas" panose="020B0609020204030204" pitchFamily="49" charset="0"/>
              </a:rPr>
              <a:t>:</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altLang="en-US" sz="2400" dirty="0">
                <a:solidFill>
                  <a:srgbClr val="333333"/>
                </a:solidFill>
                <a:latin typeface="Consolas" panose="020B0609020204030204" pitchFamily="49" charset="0"/>
              </a:rPr>
              <a:t>  </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 </a:t>
            </a:r>
            <a:r>
              <a:rPr lang="en-US" altLang="en-US" sz="2400" dirty="0">
                <a:solidFill>
                  <a:srgbClr val="4070A0"/>
                </a:solidFill>
                <a:latin typeface="Consolas" panose="020B0609020204030204" pitchFamily="49" charset="0"/>
              </a:rPr>
              <a:t>"c"</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3</a:t>
            </a:r>
            <a:r>
              <a:rPr lang="en-US" altLang="en-US" sz="2400" dirty="0">
                <a:solidFill>
                  <a:srgbClr val="333333"/>
                </a:solidFill>
                <a:latin typeface="Consolas" panose="020B0609020204030204" pitchFamily="49" charset="0"/>
              </a:rPr>
              <a:t> </a:t>
            </a:r>
          </a:p>
          <a:p>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endParaRPr lang="en-US" altLang="en-US" sz="2400" dirty="0">
              <a:solidFill>
                <a:srgbClr val="333333"/>
              </a:solidFill>
              <a:latin typeface="Consolas" panose="020B0609020204030204" pitchFamily="49" charset="0"/>
            </a:endParaRPr>
          </a:p>
          <a:p>
            <a:r>
              <a:rPr lang="en-US" altLang="en-US" sz="2400" dirty="0">
                <a:solidFill>
                  <a:srgbClr val="4183C4"/>
                </a:solidFill>
                <a:latin typeface="Consolas" panose="020B0609020204030204" pitchFamily="49" charset="0"/>
              </a:rPr>
              <a:t>df1</a:t>
            </a:r>
            <a:r>
              <a:rPr lang="en-US" altLang="en-US" sz="2400" dirty="0">
                <a:solidFill>
                  <a:srgbClr val="333333"/>
                </a:solidFill>
                <a:latin typeface="Consolas" panose="020B0609020204030204" pitchFamily="49" charset="0"/>
              </a:rPr>
              <a:t> </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2 x 3</a:t>
            </a:r>
          </a:p>
          <a:p>
            <a:r>
              <a:rPr lang="en-US" sz="2400" i="1" dirty="0">
                <a:solidFill>
                  <a:srgbClr val="60A0B0"/>
                </a:solidFill>
                <a:latin typeface="Consolas" panose="020B0609020204030204" pitchFamily="49" charset="0"/>
              </a:rPr>
              <a:t>#&gt;       x y         z        </a:t>
            </a:r>
          </a:p>
          <a:p>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&lt;list&gt;    &lt;list&gt;   </a:t>
            </a:r>
          </a:p>
          <a:p>
            <a:r>
              <a:rPr lang="en-US" sz="2400" i="1" dirty="0">
                <a:solidFill>
                  <a:srgbClr val="60A0B0"/>
                </a:solidFill>
                <a:latin typeface="Consolas" panose="020B0609020204030204" pitchFamily="49" charset="0"/>
              </a:rPr>
              <a:t>#&gt; 1     1 &lt;</a:t>
            </a:r>
            <a:r>
              <a:rPr lang="en-US" sz="2400" i="1" dirty="0" err="1">
                <a:solidFill>
                  <a:srgbClr val="60A0B0"/>
                </a:solidFill>
                <a:latin typeface="Consolas" panose="020B0609020204030204" pitchFamily="49" charset="0"/>
              </a:rPr>
              <a:t>chr</a:t>
            </a:r>
            <a:r>
              <a:rPr lang="en-US" sz="2400" i="1" dirty="0">
                <a:solidFill>
                  <a:srgbClr val="60A0B0"/>
                </a:solidFill>
                <a:latin typeface="Consolas" panose="020B0609020204030204" pitchFamily="49" charset="0"/>
              </a:rPr>
              <a:t> [2]&gt; &lt;int [2]&gt;</a:t>
            </a:r>
          </a:p>
          <a:p>
            <a:r>
              <a:rPr lang="en-US" sz="2400" i="1" dirty="0">
                <a:solidFill>
                  <a:srgbClr val="60A0B0"/>
                </a:solidFill>
                <a:latin typeface="Consolas" panose="020B0609020204030204" pitchFamily="49" charset="0"/>
              </a:rPr>
              <a:t>#&gt; 2     2 &lt;</a:t>
            </a:r>
            <a:r>
              <a:rPr lang="en-US" sz="2400" i="1" dirty="0" err="1">
                <a:solidFill>
                  <a:srgbClr val="60A0B0"/>
                </a:solidFill>
                <a:latin typeface="Consolas" panose="020B0609020204030204" pitchFamily="49" charset="0"/>
              </a:rPr>
              <a:t>chr</a:t>
            </a:r>
            <a:r>
              <a:rPr lang="en-US" sz="2400" i="1" dirty="0">
                <a:solidFill>
                  <a:srgbClr val="60A0B0"/>
                </a:solidFill>
                <a:latin typeface="Consolas" panose="020B0609020204030204" pitchFamily="49" charset="0"/>
              </a:rPr>
              <a:t> [1]&gt;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 [1]&gt;</a:t>
            </a:r>
          </a:p>
        </p:txBody>
      </p:sp>
    </p:spTree>
    <p:extLst>
      <p:ext uri="{BB962C8B-B14F-4D97-AF65-F5344CB8AC3E}">
        <p14:creationId xmlns:p14="http://schemas.microsoft.com/office/powerpoint/2010/main" val="194469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C02C9C-63A7-4483-B946-4163B6480684}"/>
              </a:ext>
            </a:extLst>
          </p:cNvPr>
          <p:cNvSpPr/>
          <p:nvPr/>
        </p:nvSpPr>
        <p:spPr>
          <a:xfrm>
            <a:off x="447675" y="1720840"/>
            <a:ext cx="11296650" cy="3416320"/>
          </a:xfrm>
          <a:prstGeom prst="rect">
            <a:avLst/>
          </a:prstGeom>
          <a:solidFill>
            <a:srgbClr val="F7F7F7"/>
          </a:solidFill>
        </p:spPr>
        <p:txBody>
          <a:bodyPr wrap="square">
            <a:spAutoFit/>
          </a:bodyPr>
          <a:lstStyle/>
          <a:p>
            <a:r>
              <a:rPr lang="en-US" altLang="en-US" sz="2400" dirty="0">
                <a:solidFill>
                  <a:srgbClr val="4183C4"/>
                </a:solidFill>
                <a:latin typeface="Consolas" panose="020B0609020204030204" pitchFamily="49" charset="0"/>
              </a:rPr>
              <a:t>df1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r>
              <a:rPr lang="en-US" altLang="en-US" sz="2400" b="1" dirty="0" err="1">
                <a:solidFill>
                  <a:srgbClr val="007020"/>
                </a:solidFill>
                <a:latin typeface="Consolas" panose="020B0609020204030204" pitchFamily="49" charset="0"/>
              </a:rPr>
              <a:t>unnest</a:t>
            </a:r>
            <a:r>
              <a:rPr lang="en-US" altLang="en-US" sz="2400" dirty="0">
                <a:solidFill>
                  <a:srgbClr val="4183C4"/>
                </a:solidFill>
                <a:latin typeface="Consolas" panose="020B0609020204030204" pitchFamily="49" charset="0"/>
              </a:rPr>
              <a:t>(y, z)</a:t>
            </a:r>
            <a:r>
              <a:rPr lang="en-US" altLang="en-US" sz="2400" dirty="0">
                <a:solidFill>
                  <a:srgbClr val="333333"/>
                </a:solidFill>
                <a:latin typeface="Consolas" panose="020B0609020204030204" pitchFamily="49" charset="0"/>
              </a:rPr>
              <a:t> </a:t>
            </a:r>
          </a:p>
          <a:p>
            <a:r>
              <a:rPr lang="en-US" sz="2400" i="1" dirty="0">
                <a:solidFill>
                  <a:srgbClr val="60A0B0"/>
                </a:solidFill>
                <a:latin typeface="Consolas" panose="020B0609020204030204" pitchFamily="49" charset="0"/>
              </a:rPr>
              <a:t>#&gt; Warning: </a:t>
            </a:r>
            <a:r>
              <a:rPr lang="en-US" sz="2400" i="1" dirty="0" err="1">
                <a:solidFill>
                  <a:srgbClr val="60A0B0"/>
                </a:solidFill>
                <a:latin typeface="Consolas" panose="020B0609020204030204" pitchFamily="49" charset="0"/>
              </a:rPr>
              <a:t>unnest</a:t>
            </a:r>
            <a:r>
              <a:rPr lang="en-US" sz="2400" i="1" dirty="0">
                <a:solidFill>
                  <a:srgbClr val="60A0B0"/>
                </a:solidFill>
                <a:latin typeface="Consolas" panose="020B0609020204030204" pitchFamily="49" charset="0"/>
              </a:rPr>
              <a:t>() has a new interface. See ?</a:t>
            </a:r>
            <a:r>
              <a:rPr lang="en-US" sz="2400" i="1" dirty="0" err="1">
                <a:solidFill>
                  <a:srgbClr val="60A0B0"/>
                </a:solidFill>
                <a:latin typeface="Consolas" panose="020B0609020204030204" pitchFamily="49" charset="0"/>
              </a:rPr>
              <a:t>unnest</a:t>
            </a:r>
            <a:r>
              <a:rPr lang="en-US" sz="2400" i="1" dirty="0">
                <a:solidFill>
                  <a:srgbClr val="60A0B0"/>
                </a:solidFill>
                <a:latin typeface="Consolas" panose="020B0609020204030204" pitchFamily="49" charset="0"/>
              </a:rPr>
              <a:t> for details.</a:t>
            </a:r>
          </a:p>
          <a:p>
            <a:r>
              <a:rPr lang="en-US" sz="2400" i="1" dirty="0">
                <a:solidFill>
                  <a:srgbClr val="60A0B0"/>
                </a:solidFill>
                <a:latin typeface="Consolas" panose="020B0609020204030204" pitchFamily="49" charset="0"/>
              </a:rPr>
              <a:t>#&gt; Try `df %&gt;% </a:t>
            </a:r>
            <a:r>
              <a:rPr lang="en-US" sz="2400" i="1" dirty="0" err="1">
                <a:solidFill>
                  <a:srgbClr val="60A0B0"/>
                </a:solidFill>
                <a:latin typeface="Consolas" panose="020B0609020204030204" pitchFamily="49" charset="0"/>
              </a:rPr>
              <a:t>unnest</a:t>
            </a:r>
            <a:r>
              <a:rPr lang="en-US" sz="2400" i="1" dirty="0">
                <a:solidFill>
                  <a:srgbClr val="60A0B0"/>
                </a:solidFill>
                <a:latin typeface="Consolas" panose="020B0609020204030204" pitchFamily="49" charset="0"/>
              </a:rPr>
              <a:t>(c(y, z))`, with `mutate()` if needed</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3 x 3</a:t>
            </a:r>
          </a:p>
          <a:p>
            <a:r>
              <a:rPr lang="en-US" sz="2400" i="1" dirty="0">
                <a:solidFill>
                  <a:srgbClr val="60A0B0"/>
                </a:solidFill>
                <a:latin typeface="Consolas" panose="020B0609020204030204" pitchFamily="49" charset="0"/>
              </a:rPr>
              <a:t>#&gt;       x y         z</a:t>
            </a:r>
          </a:p>
          <a:p>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chr</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r>
              <a:rPr lang="en-US" sz="2400" i="1" dirty="0">
                <a:solidFill>
                  <a:srgbClr val="60A0B0"/>
                </a:solidFill>
                <a:latin typeface="Consolas" panose="020B0609020204030204" pitchFamily="49" charset="0"/>
              </a:rPr>
              <a:t>#&gt; 1     1 a         1</a:t>
            </a:r>
          </a:p>
          <a:p>
            <a:r>
              <a:rPr lang="en-US" sz="2400" i="1" dirty="0">
                <a:solidFill>
                  <a:srgbClr val="60A0B0"/>
                </a:solidFill>
                <a:latin typeface="Consolas" panose="020B0609020204030204" pitchFamily="49" charset="0"/>
              </a:rPr>
              <a:t>#&gt; 2     1 b         2</a:t>
            </a:r>
          </a:p>
          <a:p>
            <a:r>
              <a:rPr lang="en-US" sz="2400" i="1" dirty="0">
                <a:solidFill>
                  <a:srgbClr val="60A0B0"/>
                </a:solidFill>
                <a:latin typeface="Consolas" panose="020B0609020204030204" pitchFamily="49" charset="0"/>
              </a:rPr>
              <a:t>#&gt; 3     2 c         3</a:t>
            </a:r>
          </a:p>
        </p:txBody>
      </p:sp>
    </p:spTree>
    <p:extLst>
      <p:ext uri="{BB962C8B-B14F-4D97-AF65-F5344CB8AC3E}">
        <p14:creationId xmlns:p14="http://schemas.microsoft.com/office/powerpoint/2010/main" val="2707433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4E7B7F-1060-43F4-8797-6EBE4CF09407}"/>
              </a:ext>
            </a:extLst>
          </p:cNvPr>
          <p:cNvSpPr/>
          <p:nvPr/>
        </p:nvSpPr>
        <p:spPr>
          <a:xfrm>
            <a:off x="523875" y="917793"/>
            <a:ext cx="11144250" cy="4524315"/>
          </a:xfrm>
          <a:prstGeom prst="rect">
            <a:avLst/>
          </a:prstGeom>
          <a:solidFill>
            <a:srgbClr val="F7F7F7"/>
          </a:solidFill>
        </p:spPr>
        <p:txBody>
          <a:bodyPr wrap="square">
            <a:spAutoFit/>
          </a:bodyPr>
          <a:lstStyle/>
          <a:p>
            <a:r>
              <a:rPr lang="en-US" sz="2400" i="1" dirty="0">
                <a:solidFill>
                  <a:srgbClr val="60A0B0"/>
                </a:solidFill>
                <a:latin typeface="Consolas" panose="020B0609020204030204" pitchFamily="49" charset="0"/>
              </a:rPr>
              <a:t># Doesn't work because y and z have different number of elements</a:t>
            </a:r>
          </a:p>
          <a:p>
            <a:r>
              <a:rPr lang="en-US" altLang="en-US" sz="2400" dirty="0">
                <a:solidFill>
                  <a:srgbClr val="4183C4"/>
                </a:solidFill>
                <a:latin typeface="Consolas" panose="020B0609020204030204" pitchFamily="49" charset="0"/>
              </a:rPr>
              <a:t>df2 &lt;-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tribble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altLang="en-US" sz="2400" dirty="0">
                <a:solidFill>
                  <a:srgbClr val="333333"/>
                </a:solidFill>
                <a:latin typeface="Consolas" panose="020B0609020204030204" pitchFamily="49" charset="0"/>
              </a:rPr>
              <a:t>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x,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y,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z,</a:t>
            </a:r>
            <a:r>
              <a:rPr lang="en-US" altLang="en-US" sz="2400" dirty="0">
                <a:solidFill>
                  <a:srgbClr val="333333"/>
                </a:solidFill>
                <a:latin typeface="Consolas" panose="020B0609020204030204" pitchFamily="49" charset="0"/>
              </a:rPr>
              <a:t> </a:t>
            </a:r>
          </a:p>
          <a:p>
            <a:r>
              <a:rPr lang="en-US" altLang="en-US" sz="2400" dirty="0">
                <a:solidFill>
                  <a:srgbClr val="333333"/>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 </a:t>
            </a:r>
            <a:r>
              <a:rPr lang="en-US" altLang="en-US" sz="2400" dirty="0">
                <a:solidFill>
                  <a:srgbClr val="4070A0"/>
                </a:solidFill>
                <a:latin typeface="Consolas" panose="020B0609020204030204" pitchFamily="49" charset="0"/>
              </a:rPr>
              <a:t>"a"</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666666"/>
                </a:solidFill>
                <a:latin typeface="Consolas" panose="020B0609020204030204" pitchFamily="49" charset="0"/>
              </a:rPr>
              <a:t>:</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 </a:t>
            </a:r>
          </a:p>
          <a:p>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2</a:t>
            </a:r>
            <a:r>
              <a:rPr lang="en-US" altLang="en-US" sz="2400" dirty="0">
                <a:solidFill>
                  <a:srgbClr val="4183C4"/>
                </a:solidFill>
                <a:latin typeface="Consolas" panose="020B0609020204030204" pitchFamily="49" charset="0"/>
              </a:rPr>
              <a:t>, </a:t>
            </a:r>
            <a:r>
              <a:rPr lang="en-US" altLang="en-US" sz="2400" b="1" dirty="0">
                <a:solidFill>
                  <a:srgbClr val="007020"/>
                </a:solidFill>
                <a:latin typeface="Consolas" panose="020B0609020204030204" pitchFamily="49" charset="0"/>
              </a:rPr>
              <a:t>c</a:t>
            </a:r>
            <a:r>
              <a:rPr lang="en-US" altLang="en-US" sz="2400" dirty="0">
                <a:solidFill>
                  <a:srgbClr val="4183C4"/>
                </a:solidFill>
                <a:latin typeface="Consolas" panose="020B0609020204030204" pitchFamily="49" charset="0"/>
              </a:rPr>
              <a:t>(</a:t>
            </a:r>
            <a:r>
              <a:rPr lang="en-US" altLang="en-US" sz="2400" dirty="0">
                <a:solidFill>
                  <a:srgbClr val="4070A0"/>
                </a:solidFill>
                <a:latin typeface="Consolas" panose="020B0609020204030204" pitchFamily="49" charset="0"/>
              </a:rPr>
              <a:t>"b"</a:t>
            </a:r>
            <a:r>
              <a:rPr lang="en-US" altLang="en-US" sz="2400" dirty="0">
                <a:solidFill>
                  <a:srgbClr val="4183C4"/>
                </a:solidFill>
                <a:latin typeface="Consolas" panose="020B0609020204030204" pitchFamily="49" charset="0"/>
              </a:rPr>
              <a:t>, </a:t>
            </a:r>
            <a:r>
              <a:rPr lang="en-US" altLang="en-US" sz="2400" dirty="0">
                <a:solidFill>
                  <a:srgbClr val="4070A0"/>
                </a:solidFill>
                <a:latin typeface="Consolas" panose="020B0609020204030204" pitchFamily="49" charset="0"/>
              </a:rPr>
              <a:t>"c"</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3</a:t>
            </a:r>
            <a:r>
              <a:rPr lang="en-US" altLang="en-US" sz="2400" dirty="0">
                <a:solidFill>
                  <a:srgbClr val="333333"/>
                </a:solidFill>
                <a:latin typeface="Consolas" panose="020B0609020204030204" pitchFamily="49" charset="0"/>
              </a:rPr>
              <a:t> </a:t>
            </a:r>
          </a:p>
          <a:p>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r>
              <a:rPr lang="en-US" altLang="en-US" sz="2400" dirty="0">
                <a:solidFill>
                  <a:srgbClr val="4183C4"/>
                </a:solidFill>
                <a:latin typeface="Consolas" panose="020B0609020204030204" pitchFamily="49" charset="0"/>
              </a:rPr>
              <a:t>df2</a:t>
            </a:r>
            <a:r>
              <a:rPr lang="en-US" altLang="en-US" sz="2400" dirty="0">
                <a:solidFill>
                  <a:srgbClr val="333333"/>
                </a:solidFill>
                <a:latin typeface="Consolas" panose="020B0609020204030204" pitchFamily="49" charset="0"/>
              </a:rPr>
              <a:t> </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2 x 3</a:t>
            </a:r>
          </a:p>
          <a:p>
            <a:r>
              <a:rPr lang="en-US" sz="2400" i="1" dirty="0">
                <a:solidFill>
                  <a:srgbClr val="60A0B0"/>
                </a:solidFill>
                <a:latin typeface="Consolas" panose="020B0609020204030204" pitchFamily="49" charset="0"/>
              </a:rPr>
              <a:t>#&gt;       x y         z        </a:t>
            </a:r>
          </a:p>
          <a:p>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&lt;list&gt;    &lt;list&gt;   </a:t>
            </a:r>
          </a:p>
          <a:p>
            <a:r>
              <a:rPr lang="en-US" sz="2400" i="1" dirty="0">
                <a:solidFill>
                  <a:srgbClr val="60A0B0"/>
                </a:solidFill>
                <a:latin typeface="Consolas" panose="020B0609020204030204" pitchFamily="49" charset="0"/>
              </a:rPr>
              <a:t>#&gt; 1     1 &lt;</a:t>
            </a:r>
            <a:r>
              <a:rPr lang="en-US" sz="2400" i="1" dirty="0" err="1">
                <a:solidFill>
                  <a:srgbClr val="60A0B0"/>
                </a:solidFill>
                <a:latin typeface="Consolas" panose="020B0609020204030204" pitchFamily="49" charset="0"/>
              </a:rPr>
              <a:t>chr</a:t>
            </a:r>
            <a:r>
              <a:rPr lang="en-US" sz="2400" i="1" dirty="0">
                <a:solidFill>
                  <a:srgbClr val="60A0B0"/>
                </a:solidFill>
                <a:latin typeface="Consolas" panose="020B0609020204030204" pitchFamily="49" charset="0"/>
              </a:rPr>
              <a:t> [1]&gt; &lt;int [2]&gt;</a:t>
            </a:r>
          </a:p>
          <a:p>
            <a:r>
              <a:rPr lang="en-US" sz="2400" i="1" dirty="0">
                <a:solidFill>
                  <a:srgbClr val="60A0B0"/>
                </a:solidFill>
                <a:latin typeface="Consolas" panose="020B0609020204030204" pitchFamily="49" charset="0"/>
              </a:rPr>
              <a:t>#&gt; 2     2 &lt;</a:t>
            </a:r>
            <a:r>
              <a:rPr lang="en-US" sz="2400" i="1" dirty="0" err="1">
                <a:solidFill>
                  <a:srgbClr val="60A0B0"/>
                </a:solidFill>
                <a:latin typeface="Consolas" panose="020B0609020204030204" pitchFamily="49" charset="0"/>
              </a:rPr>
              <a:t>chr</a:t>
            </a:r>
            <a:r>
              <a:rPr lang="en-US" sz="2400" i="1" dirty="0">
                <a:solidFill>
                  <a:srgbClr val="60A0B0"/>
                </a:solidFill>
                <a:latin typeface="Consolas" panose="020B0609020204030204" pitchFamily="49" charset="0"/>
              </a:rPr>
              <a:t> [2]&gt;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 [1]&gt;</a:t>
            </a:r>
          </a:p>
        </p:txBody>
      </p:sp>
    </p:spTree>
    <p:extLst>
      <p:ext uri="{BB962C8B-B14F-4D97-AF65-F5344CB8AC3E}">
        <p14:creationId xmlns:p14="http://schemas.microsoft.com/office/powerpoint/2010/main" val="3108741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8800BD-8BF7-480E-8230-E3E346770097}"/>
              </a:ext>
            </a:extLst>
          </p:cNvPr>
          <p:cNvSpPr/>
          <p:nvPr/>
        </p:nvSpPr>
        <p:spPr>
          <a:xfrm>
            <a:off x="304800" y="1358890"/>
            <a:ext cx="11601450" cy="3785652"/>
          </a:xfrm>
          <a:prstGeom prst="rect">
            <a:avLst/>
          </a:prstGeom>
          <a:solidFill>
            <a:srgbClr val="F7F7F7"/>
          </a:solidFill>
        </p:spPr>
        <p:txBody>
          <a:bodyPr wrap="square">
            <a:spAutoFit/>
          </a:bodyPr>
          <a:lstStyle/>
          <a:p>
            <a:r>
              <a:rPr lang="en-US" altLang="en-US" sz="2400" dirty="0">
                <a:solidFill>
                  <a:srgbClr val="4183C4"/>
                </a:solidFill>
                <a:latin typeface="Consolas" panose="020B0609020204030204" pitchFamily="49" charset="0"/>
              </a:rPr>
              <a:t>df2 </a:t>
            </a:r>
            <a:r>
              <a:rPr lang="en-US" altLang="en-US" sz="2400" dirty="0">
                <a:solidFill>
                  <a:srgbClr val="666666"/>
                </a:solidFill>
                <a:latin typeface="Consolas" panose="020B0609020204030204" pitchFamily="49" charset="0"/>
              </a:rPr>
              <a:t>%&gt;%</a:t>
            </a:r>
            <a:r>
              <a:rPr lang="en-US" altLang="en-US" sz="2400" dirty="0">
                <a:solidFill>
                  <a:srgbClr val="4070A0"/>
                </a:solidFill>
                <a:latin typeface="Consolas" panose="020B0609020204030204" pitchFamily="49" charset="0"/>
              </a:rPr>
              <a:t> </a:t>
            </a:r>
            <a:r>
              <a:rPr lang="en-US" altLang="en-US" sz="2400" b="1" dirty="0" err="1">
                <a:solidFill>
                  <a:srgbClr val="007020"/>
                </a:solidFill>
                <a:latin typeface="Consolas" panose="020B0609020204030204" pitchFamily="49" charset="0"/>
              </a:rPr>
              <a:t>unnest</a:t>
            </a:r>
            <a:r>
              <a:rPr lang="en-US" altLang="en-US" sz="2400" dirty="0">
                <a:solidFill>
                  <a:srgbClr val="4183C4"/>
                </a:solidFill>
                <a:latin typeface="Consolas" panose="020B0609020204030204" pitchFamily="49" charset="0"/>
              </a:rPr>
              <a:t>(y, z)</a:t>
            </a:r>
            <a:r>
              <a:rPr lang="en-US" altLang="en-US" sz="2400" dirty="0">
                <a:solidFill>
                  <a:srgbClr val="333333"/>
                </a:solidFill>
                <a:latin typeface="Consolas" panose="020B0609020204030204" pitchFamily="49" charset="0"/>
              </a:rPr>
              <a:t> </a:t>
            </a:r>
          </a:p>
          <a:p>
            <a:r>
              <a:rPr lang="en-US" sz="2400" i="1" dirty="0">
                <a:solidFill>
                  <a:srgbClr val="60A0B0"/>
                </a:solidFill>
                <a:latin typeface="Consolas" panose="020B0609020204030204" pitchFamily="49" charset="0"/>
              </a:rPr>
              <a:t>#&gt; Warning: </a:t>
            </a:r>
            <a:r>
              <a:rPr lang="en-US" sz="2400" i="1" dirty="0" err="1">
                <a:solidFill>
                  <a:srgbClr val="60A0B0"/>
                </a:solidFill>
                <a:latin typeface="Consolas" panose="020B0609020204030204" pitchFamily="49" charset="0"/>
              </a:rPr>
              <a:t>unnest</a:t>
            </a:r>
            <a:r>
              <a:rPr lang="en-US" sz="2400" i="1" dirty="0">
                <a:solidFill>
                  <a:srgbClr val="60A0B0"/>
                </a:solidFill>
                <a:latin typeface="Consolas" panose="020B0609020204030204" pitchFamily="49" charset="0"/>
              </a:rPr>
              <a:t>() has a new interface. See ?</a:t>
            </a:r>
            <a:r>
              <a:rPr lang="en-US" sz="2400" i="1" dirty="0" err="1">
                <a:solidFill>
                  <a:srgbClr val="60A0B0"/>
                </a:solidFill>
                <a:latin typeface="Consolas" panose="020B0609020204030204" pitchFamily="49" charset="0"/>
              </a:rPr>
              <a:t>unnest</a:t>
            </a:r>
            <a:r>
              <a:rPr lang="en-US" sz="2400" i="1" dirty="0">
                <a:solidFill>
                  <a:srgbClr val="60A0B0"/>
                </a:solidFill>
                <a:latin typeface="Consolas" panose="020B0609020204030204" pitchFamily="49" charset="0"/>
              </a:rPr>
              <a:t> for details.</a:t>
            </a:r>
          </a:p>
          <a:p>
            <a:r>
              <a:rPr lang="en-US" sz="2400" i="1" dirty="0">
                <a:solidFill>
                  <a:srgbClr val="60A0B0"/>
                </a:solidFill>
                <a:latin typeface="Consolas" panose="020B0609020204030204" pitchFamily="49" charset="0"/>
              </a:rPr>
              <a:t>#&gt; Try `df %&gt;% </a:t>
            </a:r>
            <a:r>
              <a:rPr lang="en-US" sz="2400" i="1" dirty="0" err="1">
                <a:solidFill>
                  <a:srgbClr val="60A0B0"/>
                </a:solidFill>
                <a:latin typeface="Consolas" panose="020B0609020204030204" pitchFamily="49" charset="0"/>
              </a:rPr>
              <a:t>unnest</a:t>
            </a:r>
            <a:r>
              <a:rPr lang="en-US" sz="2400" i="1" dirty="0">
                <a:solidFill>
                  <a:srgbClr val="60A0B0"/>
                </a:solidFill>
                <a:latin typeface="Consolas" panose="020B0609020204030204" pitchFamily="49" charset="0"/>
              </a:rPr>
              <a:t>(c(y, z))`, with `mutate()` if needed</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4 x 3</a:t>
            </a:r>
          </a:p>
          <a:p>
            <a:r>
              <a:rPr lang="en-US" sz="2400" i="1" dirty="0">
                <a:solidFill>
                  <a:srgbClr val="60A0B0"/>
                </a:solidFill>
                <a:latin typeface="Consolas" panose="020B0609020204030204" pitchFamily="49" charset="0"/>
              </a:rPr>
              <a:t>#&gt;       x y         z</a:t>
            </a:r>
          </a:p>
          <a:p>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chr</a:t>
            </a:r>
            <a:r>
              <a:rPr lang="en-US" sz="2400" i="1" dirty="0">
                <a:solidFill>
                  <a:srgbClr val="60A0B0"/>
                </a:solidFill>
                <a:latin typeface="Consolas" panose="020B0609020204030204" pitchFamily="49" charset="0"/>
              </a:rPr>
              <a: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r>
              <a:rPr lang="en-US" sz="2400" i="1" dirty="0">
                <a:solidFill>
                  <a:srgbClr val="60A0B0"/>
                </a:solidFill>
                <a:latin typeface="Consolas" panose="020B0609020204030204" pitchFamily="49" charset="0"/>
              </a:rPr>
              <a:t>#&gt; 1     1 a         1</a:t>
            </a:r>
          </a:p>
          <a:p>
            <a:r>
              <a:rPr lang="en-US" sz="2400" i="1" dirty="0">
                <a:solidFill>
                  <a:srgbClr val="60A0B0"/>
                </a:solidFill>
                <a:latin typeface="Consolas" panose="020B0609020204030204" pitchFamily="49" charset="0"/>
              </a:rPr>
              <a:t>#&gt; 2     1 a         2</a:t>
            </a:r>
          </a:p>
          <a:p>
            <a:r>
              <a:rPr lang="en-US" sz="2400" i="1" dirty="0">
                <a:solidFill>
                  <a:srgbClr val="60A0B0"/>
                </a:solidFill>
                <a:latin typeface="Consolas" panose="020B0609020204030204" pitchFamily="49" charset="0"/>
              </a:rPr>
              <a:t>#&gt; 3     2 b         3</a:t>
            </a:r>
          </a:p>
          <a:p>
            <a:r>
              <a:rPr lang="en-US" sz="2400" i="1" dirty="0">
                <a:solidFill>
                  <a:srgbClr val="60A0B0"/>
                </a:solidFill>
                <a:latin typeface="Consolas" panose="020B0609020204030204" pitchFamily="49" charset="0"/>
              </a:rPr>
              <a:t>#&gt; 4     2 c         3</a:t>
            </a:r>
            <a:endParaRPr lang="en-US" sz="2400" dirty="0"/>
          </a:p>
        </p:txBody>
      </p:sp>
    </p:spTree>
    <p:extLst>
      <p:ext uri="{BB962C8B-B14F-4D97-AF65-F5344CB8AC3E}">
        <p14:creationId xmlns:p14="http://schemas.microsoft.com/office/powerpoint/2010/main" val="3058066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6B1C6A-B653-4D8C-8810-6D6A669ED47E}"/>
              </a:ext>
            </a:extLst>
          </p:cNvPr>
          <p:cNvPicPr>
            <a:picLocks noChangeAspect="1"/>
          </p:cNvPicPr>
          <p:nvPr/>
        </p:nvPicPr>
        <p:blipFill>
          <a:blip r:embed="rId3"/>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C2A9115C-B88E-4F86-BB3B-9FFF2592507B}"/>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137D53E-5273-431E-91FC-0E2E0CEDB253}"/>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Simplifying list-columns</a:t>
            </a:r>
          </a:p>
          <a:p>
            <a:endParaRPr lang="en-US" dirty="0">
              <a:solidFill>
                <a:schemeClr val="bg1"/>
              </a:solidFill>
            </a:endParaRPr>
          </a:p>
        </p:txBody>
      </p:sp>
    </p:spTree>
    <p:extLst>
      <p:ext uri="{BB962C8B-B14F-4D97-AF65-F5344CB8AC3E}">
        <p14:creationId xmlns:p14="http://schemas.microsoft.com/office/powerpoint/2010/main" val="253568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81B7-1299-45E2-95DC-993E206A6D87}"/>
              </a:ext>
            </a:extLst>
          </p:cNvPr>
          <p:cNvSpPr>
            <a:spLocks noGrp="1"/>
          </p:cNvSpPr>
          <p:nvPr>
            <p:ph type="title"/>
          </p:nvPr>
        </p:nvSpPr>
        <p:spPr/>
        <p:txBody>
          <a:bodyPr/>
          <a:lstStyle/>
          <a:p>
            <a:r>
              <a:rPr lang="en-US" dirty="0"/>
              <a:t>Making tidy data with broom</a:t>
            </a:r>
          </a:p>
        </p:txBody>
      </p:sp>
      <p:sp>
        <p:nvSpPr>
          <p:cNvPr id="3" name="Content Placeholder 2">
            <a:extLst>
              <a:ext uri="{FF2B5EF4-FFF2-40B4-BE49-F238E27FC236}">
                <a16:creationId xmlns:a16="http://schemas.microsoft.com/office/drawing/2014/main" id="{36D280F6-900E-41E0-BC99-55F102BF1161}"/>
              </a:ext>
            </a:extLst>
          </p:cNvPr>
          <p:cNvSpPr>
            <a:spLocks noGrp="1"/>
          </p:cNvSpPr>
          <p:nvPr>
            <p:ph idx="1"/>
          </p:nvPr>
        </p:nvSpPr>
        <p:spPr>
          <a:xfrm>
            <a:off x="1024128" y="2048256"/>
            <a:ext cx="9720073" cy="4224528"/>
          </a:xfrm>
        </p:spPr>
        <p:txBody>
          <a:bodyPr>
            <a:normAutofit/>
          </a:bodyPr>
          <a:lstStyle/>
          <a:p>
            <a:pPr marL="457200" indent="-457200">
              <a:buFont typeface="+mj-lt"/>
              <a:buAutoNum type="arabicPeriod"/>
            </a:pPr>
            <a:r>
              <a:rPr lang="en-US" sz="2400" dirty="0">
                <a:latin typeface="Consolas" panose="020B0609020204030204" pitchFamily="49" charset="0"/>
              </a:rPr>
              <a:t>broom::glance(model)</a:t>
            </a:r>
            <a:r>
              <a:rPr lang="en-US" sz="2800" dirty="0"/>
              <a:t> returns a row for each model. </a:t>
            </a:r>
          </a:p>
          <a:p>
            <a:pPr marL="457200" indent="-457200">
              <a:buFont typeface="+mj-lt"/>
              <a:buAutoNum type="arabicPeriod"/>
            </a:pPr>
            <a:r>
              <a:rPr lang="en-US" sz="2400" dirty="0">
                <a:latin typeface="Consolas" panose="020B0609020204030204" pitchFamily="49" charset="0"/>
              </a:rPr>
              <a:t>broom::tidy(model)</a:t>
            </a:r>
            <a:r>
              <a:rPr lang="en-US" sz="2800" dirty="0"/>
              <a:t> returns a row for each coefficient in the model. </a:t>
            </a:r>
          </a:p>
          <a:p>
            <a:pPr marL="457200" indent="-457200">
              <a:buFont typeface="+mj-lt"/>
              <a:buAutoNum type="arabicPeriod"/>
            </a:pPr>
            <a:r>
              <a:rPr lang="en-US" sz="2400" dirty="0">
                <a:latin typeface="Consolas" panose="020B0609020204030204" pitchFamily="49" charset="0"/>
              </a:rPr>
              <a:t>broom::augment(model, data)</a:t>
            </a:r>
            <a:r>
              <a:rPr lang="en-US" sz="2800" dirty="0"/>
              <a:t> returns a row for each row in data, adding extra values like residuals, and influence statistics.</a:t>
            </a:r>
          </a:p>
          <a:p>
            <a:pPr marL="457200" indent="-457200">
              <a:buFont typeface="+mj-lt"/>
              <a:buAutoNum type="arabicPeriod"/>
            </a:pPr>
            <a:endParaRPr lang="en-US" sz="2400" dirty="0"/>
          </a:p>
        </p:txBody>
      </p:sp>
      <p:pic>
        <p:nvPicPr>
          <p:cNvPr id="4" name="Picture 2" descr="Image result for broom package R">
            <a:extLst>
              <a:ext uri="{FF2B5EF4-FFF2-40B4-BE49-F238E27FC236}">
                <a16:creationId xmlns:a16="http://schemas.microsoft.com/office/drawing/2014/main" id="{440916AC-A7DC-4D53-BBD1-E839FB2F5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8135" y="3886200"/>
            <a:ext cx="256386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2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F81B-264B-419D-8BD2-528B657219C5}"/>
              </a:ext>
            </a:extLst>
          </p:cNvPr>
          <p:cNvSpPr>
            <a:spLocks noGrp="1"/>
          </p:cNvSpPr>
          <p:nvPr>
            <p:ph type="title"/>
          </p:nvPr>
        </p:nvSpPr>
        <p:spPr/>
        <p:txBody>
          <a:bodyPr>
            <a:normAutofit/>
          </a:bodyPr>
          <a:lstStyle/>
          <a:p>
            <a:r>
              <a:rPr lang="en-US" sz="5400" dirty="0">
                <a:solidFill>
                  <a:schemeClr val="tx1"/>
                </a:solidFill>
              </a:rPr>
              <a:t>How does life expectancy change over time for each country? </a:t>
            </a:r>
            <a:endParaRPr lang="en-US" dirty="0"/>
          </a:p>
        </p:txBody>
      </p:sp>
      <p:sp>
        <p:nvSpPr>
          <p:cNvPr id="4" name="Rectangle 1">
            <a:extLst>
              <a:ext uri="{FF2B5EF4-FFF2-40B4-BE49-F238E27FC236}">
                <a16:creationId xmlns:a16="http://schemas.microsoft.com/office/drawing/2014/main" id="{61047858-4154-4059-AA9F-3345C0F9EC4D}"/>
              </a:ext>
            </a:extLst>
          </p:cNvPr>
          <p:cNvSpPr>
            <a:spLocks noGrp="1" noChangeArrowheads="1"/>
          </p:cNvSpPr>
          <p:nvPr>
            <p:ph idx="1"/>
          </p:nvPr>
        </p:nvSpPr>
        <p:spPr bwMode="auto">
          <a:xfrm>
            <a:off x="1024128" y="2084832"/>
            <a:ext cx="9720072"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gapminder</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%&gt;%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ggplot</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aes</a:t>
            </a:r>
            <a:r>
              <a:rPr kumimoji="0" lang="en-US" altLang="en-US" sz="2000" b="0" i="0" u="none" strike="noStrike" cap="none" normalizeH="0" baseline="0" dirty="0">
                <a:ln>
                  <a:noFill/>
                </a:ln>
                <a:solidFill>
                  <a:srgbClr val="4183C4"/>
                </a:solidFill>
                <a:effectLst/>
                <a:latin typeface="Consolas" panose="020B0609020204030204" pitchFamily="49" charset="0"/>
              </a:rPr>
              <a:t>(year, </a:t>
            </a:r>
            <a:r>
              <a:rPr kumimoji="0" lang="en-US" altLang="en-US" sz="2000" b="0" i="0" u="none" strike="noStrike" cap="none" normalizeH="0" baseline="0" dirty="0" err="1">
                <a:ln>
                  <a:noFill/>
                </a:ln>
                <a:solidFill>
                  <a:srgbClr val="4183C4"/>
                </a:solidFill>
                <a:effectLst/>
                <a:latin typeface="Consolas" panose="020B0609020204030204" pitchFamily="49" charset="0"/>
              </a:rPr>
              <a:t>lifeExp</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group =</a:t>
            </a:r>
            <a:r>
              <a:rPr kumimoji="0" lang="en-US" altLang="en-US" sz="2000" b="0" i="0" u="none" strike="noStrike" cap="none" normalizeH="0" baseline="0" dirty="0">
                <a:ln>
                  <a:noFill/>
                </a:ln>
                <a:solidFill>
                  <a:srgbClr val="4183C4"/>
                </a:solidFill>
                <a:effectLst/>
                <a:latin typeface="Consolas" panose="020B0609020204030204" pitchFamily="49" charset="0"/>
              </a:rPr>
              <a:t> country))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geom_line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902000"/>
                </a:solidFill>
                <a:effectLst/>
                <a:latin typeface="Consolas" panose="020B0609020204030204" pitchFamily="49" charset="0"/>
              </a:rPr>
              <a:t>alpha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6762725-9027-4D92-B15B-6CE141439E64}"/>
              </a:ext>
            </a:extLst>
          </p:cNvPr>
          <p:cNvSpPr/>
          <p:nvPr/>
        </p:nvSpPr>
        <p:spPr>
          <a:xfrm>
            <a:off x="3442447" y="585216"/>
            <a:ext cx="3729318" cy="74156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081D121-4A41-48A6-90C6-64BE10621D4C}"/>
              </a:ext>
            </a:extLst>
          </p:cNvPr>
          <p:cNvSpPr/>
          <p:nvPr/>
        </p:nvSpPr>
        <p:spPr>
          <a:xfrm>
            <a:off x="1024128" y="1258824"/>
            <a:ext cx="1217048" cy="74156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B1F3F0-941B-43C0-9097-C810A09EE1F2}"/>
              </a:ext>
            </a:extLst>
          </p:cNvPr>
          <p:cNvSpPr/>
          <p:nvPr/>
        </p:nvSpPr>
        <p:spPr>
          <a:xfrm>
            <a:off x="4421751" y="1258824"/>
            <a:ext cx="1996977" cy="74156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D2EE41-4153-4814-A1E5-82D7FB86833C}"/>
              </a:ext>
            </a:extLst>
          </p:cNvPr>
          <p:cNvSpPr/>
          <p:nvPr/>
        </p:nvSpPr>
        <p:spPr>
          <a:xfrm>
            <a:off x="5981700" y="2336800"/>
            <a:ext cx="1112788" cy="448786"/>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13FAEE3-22D0-4B49-A819-7D24DFD7270B}"/>
              </a:ext>
            </a:extLst>
          </p:cNvPr>
          <p:cNvSpPr/>
          <p:nvPr/>
        </p:nvSpPr>
        <p:spPr>
          <a:xfrm>
            <a:off x="3632200" y="2336799"/>
            <a:ext cx="1112788" cy="448786"/>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1499FE-905C-4C35-9CE2-A4F4B811E505}"/>
              </a:ext>
            </a:extLst>
          </p:cNvPr>
          <p:cNvSpPr/>
          <p:nvPr/>
        </p:nvSpPr>
        <p:spPr>
          <a:xfrm>
            <a:off x="2781300" y="2336799"/>
            <a:ext cx="661147" cy="434902"/>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a:extLst>
              <a:ext uri="{FF2B5EF4-FFF2-40B4-BE49-F238E27FC236}">
                <a16:creationId xmlns:a16="http://schemas.microsoft.com/office/drawing/2014/main" id="{FC70FDD0-65BD-4D09-B5A7-6680DD792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925" y="3023668"/>
            <a:ext cx="6172200" cy="380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0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99"/>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9" grpId="2"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DDFA-8BD5-4741-9DCE-875EFEDA726E}"/>
              </a:ext>
            </a:extLst>
          </p:cNvPr>
          <p:cNvSpPr>
            <a:spLocks noGrp="1"/>
          </p:cNvSpPr>
          <p:nvPr>
            <p:ph type="title"/>
          </p:nvPr>
        </p:nvSpPr>
        <p:spPr/>
        <p:txBody>
          <a:bodyPr/>
          <a:lstStyle/>
          <a:p>
            <a:r>
              <a:rPr lang="en-US" dirty="0"/>
              <a:t>Fit a model with linear trend</a:t>
            </a:r>
          </a:p>
        </p:txBody>
      </p:sp>
      <p:sp>
        <p:nvSpPr>
          <p:cNvPr id="4" name="Rectangle 3">
            <a:extLst>
              <a:ext uri="{FF2B5EF4-FFF2-40B4-BE49-F238E27FC236}">
                <a16:creationId xmlns:a16="http://schemas.microsoft.com/office/drawing/2014/main" id="{75FC2A19-910C-4639-BB79-F0F62E06A488}"/>
              </a:ext>
            </a:extLst>
          </p:cNvPr>
          <p:cNvSpPr/>
          <p:nvPr/>
        </p:nvSpPr>
        <p:spPr>
          <a:xfrm>
            <a:off x="1024128" y="1670211"/>
            <a:ext cx="9720072" cy="498598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dirty="0">
                <a:solidFill>
                  <a:srgbClr val="4183C4"/>
                </a:solidFill>
                <a:latin typeface="Consolas" panose="020B0609020204030204" pitchFamily="49" charset="0"/>
              </a:rPr>
              <a:t>us &lt;- </a:t>
            </a:r>
            <a:r>
              <a:rPr lang="en-US" altLang="en-US" b="1" dirty="0">
                <a:solidFill>
                  <a:srgbClr val="007020"/>
                </a:solidFill>
                <a:latin typeface="Consolas" panose="020B0609020204030204" pitchFamily="49" charset="0"/>
              </a:rPr>
              <a:t>filter</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gapminder</a:t>
            </a:r>
            <a:r>
              <a:rPr lang="en-US" altLang="en-US" dirty="0">
                <a:solidFill>
                  <a:srgbClr val="4183C4"/>
                </a:solidFill>
                <a:latin typeface="Consolas" panose="020B0609020204030204" pitchFamily="49" charset="0"/>
              </a:rPr>
              <a:t>, country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“United States"</a:t>
            </a:r>
            <a:r>
              <a:rPr lang="en-US" altLang="en-US" dirty="0">
                <a:solidFill>
                  <a:srgbClr val="4183C4"/>
                </a:solidFill>
                <a:latin typeface="Consolas" panose="020B0609020204030204" pitchFamily="49" charset="0"/>
              </a:rPr>
              <a:t>)</a:t>
            </a:r>
            <a:endParaRPr lang="en-US" dirty="0">
              <a:solidFill>
                <a:srgbClr val="4183C4"/>
              </a:solidFill>
              <a:latin typeface="Consolas" panose="020B0609020204030204" pitchFamily="49" charset="0"/>
            </a:endParaRPr>
          </a:p>
          <a:p>
            <a:pPr defTabSz="914400" eaLnBrk="0" fontAlgn="base" hangingPunct="0">
              <a:spcBef>
                <a:spcPct val="0"/>
              </a:spcBef>
              <a:spcAft>
                <a:spcPct val="0"/>
              </a:spcAft>
            </a:pPr>
            <a:r>
              <a:rPr lang="en-US" dirty="0">
                <a:solidFill>
                  <a:srgbClr val="4183C4"/>
                </a:solidFill>
                <a:latin typeface="Consolas" panose="020B0609020204030204" pitchFamily="49" charset="0"/>
              </a:rPr>
              <a:t>us %&gt;% </a:t>
            </a:r>
          </a:p>
          <a:p>
            <a:pPr defTabSz="914400" eaLnBrk="0" fontAlgn="base" hangingPunct="0">
              <a:spcBef>
                <a:spcPct val="0"/>
              </a:spcBef>
              <a:spcAft>
                <a:spcPct val="0"/>
              </a:spcAft>
            </a:pPr>
            <a:r>
              <a:rPr lang="en-US" altLang="en-US" b="1" dirty="0">
                <a:solidFill>
                  <a:srgbClr val="007020"/>
                </a:solidFill>
                <a:latin typeface="Consolas" panose="020B0609020204030204" pitchFamily="49" charset="0"/>
              </a:rPr>
              <a:t>  </a:t>
            </a:r>
            <a:r>
              <a:rPr lang="en-US" altLang="en-US" b="1" dirty="0" err="1">
                <a:solidFill>
                  <a:srgbClr val="007020"/>
                </a:solidFill>
                <a:latin typeface="Consolas" panose="020B0609020204030204" pitchFamily="49" charset="0"/>
              </a:rPr>
              <a:t>ggplot</a:t>
            </a:r>
            <a:r>
              <a:rPr lang="en-US" altLang="en-US" dirty="0">
                <a:solidFill>
                  <a:srgbClr val="4183C4"/>
                </a:solidFill>
                <a:latin typeface="Consolas" panose="020B0609020204030204" pitchFamily="49" charset="0"/>
              </a:rPr>
              <a:t>(</a:t>
            </a:r>
            <a:r>
              <a:rPr lang="en-US" altLang="en-US" b="1" dirty="0" err="1">
                <a:solidFill>
                  <a:srgbClr val="007020"/>
                </a:solidFill>
                <a:latin typeface="Consolas" panose="020B0609020204030204" pitchFamily="49" charset="0"/>
              </a:rPr>
              <a:t>aes</a:t>
            </a:r>
            <a:r>
              <a:rPr lang="en-US" altLang="en-US" dirty="0">
                <a:solidFill>
                  <a:srgbClr val="4183C4"/>
                </a:solidFill>
                <a:latin typeface="Consolas" panose="020B0609020204030204" pitchFamily="49" charset="0"/>
              </a:rPr>
              <a:t>(year, </a:t>
            </a:r>
            <a:r>
              <a:rPr lang="en-US" altLang="en-US" dirty="0" err="1">
                <a:solidFill>
                  <a:srgbClr val="4183C4"/>
                </a:solidFill>
                <a:latin typeface="Consolas" panose="020B0609020204030204" pitchFamily="49" charset="0"/>
              </a:rPr>
              <a:t>lifeExp</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geom_line</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ggtitle</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"Full data = "</a:t>
            </a:r>
            <a:r>
              <a:rPr lang="en-US" altLang="en-US" dirty="0">
                <a:solidFill>
                  <a:srgbClr val="4183C4"/>
                </a:solidFill>
                <a:latin typeface="Consolas" panose="020B0609020204030204" pitchFamily="49" charset="0"/>
              </a:rPr>
              <a:t>)</a:t>
            </a:r>
            <a:endParaRPr lang="en-US" dirty="0">
              <a:solidFill>
                <a:srgbClr val="4183C4"/>
              </a:solidFill>
              <a:latin typeface="Consolas" panose="020B0609020204030204" pitchFamily="49" charset="0"/>
            </a:endParaRPr>
          </a:p>
          <a:p>
            <a:pPr defTabSz="914400" eaLnBrk="0" fontAlgn="base" hangingPunct="0">
              <a:spcBef>
                <a:spcPct val="0"/>
              </a:spcBef>
              <a:spcAft>
                <a:spcPct val="0"/>
              </a:spcAft>
            </a:pPr>
            <a:endParaRPr lang="en-US" dirty="0">
              <a:solidFill>
                <a:srgbClr val="4183C4"/>
              </a:solidFill>
              <a:latin typeface="Consolas" panose="020B0609020204030204" pitchFamily="49" charset="0"/>
            </a:endParaRPr>
          </a:p>
          <a:p>
            <a:pPr defTabSz="914400" eaLnBrk="0" fontAlgn="base" hangingPunct="0">
              <a:spcBef>
                <a:spcPct val="0"/>
              </a:spcBef>
              <a:spcAft>
                <a:spcPct val="0"/>
              </a:spcAft>
            </a:pPr>
            <a:r>
              <a:rPr lang="en-US" dirty="0" err="1">
                <a:solidFill>
                  <a:srgbClr val="4183C4"/>
                </a:solidFill>
                <a:latin typeface="Consolas" panose="020B0609020204030204" pitchFamily="49" charset="0"/>
              </a:rPr>
              <a:t>us_mod</a:t>
            </a:r>
            <a:r>
              <a:rPr lang="en-US" dirty="0">
                <a:solidFill>
                  <a:srgbClr val="4183C4"/>
                </a:solidFill>
                <a:latin typeface="Consolas" panose="020B0609020204030204" pitchFamily="49" charset="0"/>
              </a:rPr>
              <a:t> &lt;- </a:t>
            </a:r>
            <a:r>
              <a:rPr lang="en-US" altLang="en-US" b="1" dirty="0" err="1">
                <a:solidFill>
                  <a:srgbClr val="007020"/>
                </a:solidFill>
                <a:latin typeface="Consolas" panose="020B0609020204030204" pitchFamily="49" charset="0"/>
              </a:rPr>
              <a:t>lm</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lifeExp</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r>
              <a:rPr lang="en-US" altLang="en-US" dirty="0">
                <a:solidFill>
                  <a:srgbClr val="4183C4"/>
                </a:solidFill>
                <a:latin typeface="Consolas" panose="020B0609020204030204" pitchFamily="49" charset="0"/>
              </a:rPr>
              <a:t>year, </a:t>
            </a:r>
            <a:r>
              <a:rPr lang="en-US" altLang="en-US" dirty="0">
                <a:solidFill>
                  <a:srgbClr val="902000"/>
                </a:solidFill>
                <a:latin typeface="Consolas" panose="020B0609020204030204" pitchFamily="49" charset="0"/>
              </a:rPr>
              <a:t>data =</a:t>
            </a:r>
            <a:r>
              <a:rPr lang="en-US" altLang="en-US" dirty="0">
                <a:solidFill>
                  <a:srgbClr val="4183C4"/>
                </a:solidFill>
                <a:latin typeface="Consolas" panose="020B0609020204030204" pitchFamily="49" charset="0"/>
              </a:rPr>
              <a:t> us</a:t>
            </a:r>
            <a:r>
              <a:rPr lang="en-US" dirty="0">
                <a:solidFill>
                  <a:srgbClr val="4183C4"/>
                </a:solidFill>
                <a:latin typeface="Consolas" panose="020B0609020204030204" pitchFamily="49" charset="0"/>
              </a:rPr>
              <a:t>)</a:t>
            </a:r>
          </a:p>
          <a:p>
            <a:pPr defTabSz="914400" eaLnBrk="0" fontAlgn="base" hangingPunct="0">
              <a:spcBef>
                <a:spcPct val="0"/>
              </a:spcBef>
              <a:spcAft>
                <a:spcPct val="0"/>
              </a:spcAft>
            </a:pPr>
            <a:r>
              <a:rPr lang="en-US" dirty="0">
                <a:solidFill>
                  <a:srgbClr val="4183C4"/>
                </a:solidFill>
                <a:latin typeface="Consolas" panose="020B0609020204030204" pitchFamily="49" charset="0"/>
              </a:rPr>
              <a:t>us %&gt;% </a:t>
            </a:r>
          </a:p>
          <a:p>
            <a:pPr defTabSz="914400" eaLnBrk="0" fontAlgn="base" hangingPunct="0">
              <a:spcBef>
                <a:spcPct val="0"/>
              </a:spcBef>
              <a:spcAft>
                <a:spcPct val="0"/>
              </a:spcAft>
            </a:pPr>
            <a:r>
              <a:rPr lang="en-US" altLang="en-US" b="1" dirty="0">
                <a:solidFill>
                  <a:srgbClr val="4183C4"/>
                </a:solidFill>
                <a:latin typeface="Consolas" panose="020B0609020204030204" pitchFamily="49" charset="0"/>
              </a:rPr>
              <a:t>  </a:t>
            </a:r>
            <a:r>
              <a:rPr lang="en-US" altLang="en-US" b="1" dirty="0" err="1">
                <a:solidFill>
                  <a:srgbClr val="007020"/>
                </a:solidFill>
                <a:latin typeface="Consolas" panose="020B0609020204030204" pitchFamily="49" charset="0"/>
              </a:rPr>
              <a:t>add_predictions</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nz_mod</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333333"/>
                </a:solidFill>
                <a:latin typeface="Consolas" panose="020B0609020204030204" pitchFamily="49" charset="0"/>
              </a:rPr>
              <a:t>  </a:t>
            </a:r>
            <a:r>
              <a:rPr lang="en-US" altLang="en-US" b="1" dirty="0" err="1">
                <a:solidFill>
                  <a:srgbClr val="007020"/>
                </a:solidFill>
                <a:latin typeface="Consolas" panose="020B0609020204030204" pitchFamily="49" charset="0"/>
              </a:rPr>
              <a:t>ggplot</a:t>
            </a:r>
            <a:r>
              <a:rPr lang="en-US" altLang="en-US" dirty="0">
                <a:solidFill>
                  <a:srgbClr val="4183C4"/>
                </a:solidFill>
                <a:latin typeface="Consolas" panose="020B0609020204030204" pitchFamily="49" charset="0"/>
              </a:rPr>
              <a:t>(</a:t>
            </a:r>
            <a:r>
              <a:rPr lang="en-US" altLang="en-US" b="1" dirty="0" err="1">
                <a:solidFill>
                  <a:srgbClr val="007020"/>
                </a:solidFill>
                <a:latin typeface="Consolas" panose="020B0609020204030204" pitchFamily="49" charset="0"/>
              </a:rPr>
              <a:t>aes</a:t>
            </a:r>
            <a:r>
              <a:rPr lang="en-US" altLang="en-US" dirty="0">
                <a:solidFill>
                  <a:srgbClr val="4183C4"/>
                </a:solidFill>
                <a:latin typeface="Consolas" panose="020B0609020204030204" pitchFamily="49" charset="0"/>
              </a:rPr>
              <a:t>(year, </a:t>
            </a:r>
            <a:r>
              <a:rPr lang="en-US" altLang="en-US" dirty="0" err="1">
                <a:solidFill>
                  <a:srgbClr val="4183C4"/>
                </a:solidFill>
                <a:latin typeface="Consolas" panose="020B0609020204030204" pitchFamily="49" charset="0"/>
              </a:rPr>
              <a:t>pred</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geom_line</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ggtitle</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"Linear trend + "</a:t>
            </a:r>
            <a:r>
              <a:rPr lang="en-US" altLang="en-US" dirty="0">
                <a:solidFill>
                  <a:srgbClr val="4183C4"/>
                </a:solidFill>
                <a:latin typeface="Consolas" panose="020B0609020204030204" pitchFamily="49" charset="0"/>
              </a:rPr>
              <a:t>)</a:t>
            </a:r>
            <a:endParaRPr lang="en-US" dirty="0">
              <a:solidFill>
                <a:srgbClr val="4183C4"/>
              </a:solidFill>
              <a:latin typeface="Consolas" panose="020B0609020204030204" pitchFamily="49" charset="0"/>
            </a:endParaRPr>
          </a:p>
          <a:p>
            <a:pPr defTabSz="914400" eaLnBrk="0" fontAlgn="base" hangingPunct="0">
              <a:spcBef>
                <a:spcPct val="0"/>
              </a:spcBef>
              <a:spcAft>
                <a:spcPct val="0"/>
              </a:spcAft>
            </a:pPr>
            <a:endParaRPr lang="en-US" dirty="0">
              <a:solidFill>
                <a:srgbClr val="4183C4"/>
              </a:solidFill>
              <a:latin typeface="Consolas" panose="020B0609020204030204" pitchFamily="49" charset="0"/>
            </a:endParaRPr>
          </a:p>
          <a:p>
            <a:pPr defTabSz="914400" eaLnBrk="0" fontAlgn="base" hangingPunct="0">
              <a:spcBef>
                <a:spcPct val="0"/>
              </a:spcBef>
              <a:spcAft>
                <a:spcPct val="0"/>
              </a:spcAft>
            </a:pPr>
            <a:r>
              <a:rPr lang="en-US" dirty="0">
                <a:solidFill>
                  <a:srgbClr val="4183C4"/>
                </a:solidFill>
                <a:latin typeface="Consolas" panose="020B0609020204030204" pitchFamily="49" charset="0"/>
              </a:rPr>
              <a:t>us %&gt;% </a:t>
            </a:r>
          </a:p>
          <a:p>
            <a:pPr defTabSz="914400" eaLnBrk="0" fontAlgn="base" hangingPunct="0">
              <a:spcBef>
                <a:spcPct val="0"/>
              </a:spcBef>
              <a:spcAft>
                <a:spcPct val="0"/>
              </a:spcAft>
            </a:pPr>
            <a:r>
              <a:rPr lang="en-US" altLang="en-US" b="1" dirty="0" err="1">
                <a:solidFill>
                  <a:srgbClr val="007020"/>
                </a:solidFill>
                <a:latin typeface="Consolas" panose="020B0609020204030204" pitchFamily="49" charset="0"/>
              </a:rPr>
              <a:t>add_residuals</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us_mod</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%&gt;%</a:t>
            </a:r>
            <a:r>
              <a:rPr lang="en-US" altLang="en-US"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ggplot</a:t>
            </a:r>
            <a:r>
              <a:rPr lang="en-US" altLang="en-US" dirty="0">
                <a:solidFill>
                  <a:srgbClr val="4183C4"/>
                </a:solidFill>
                <a:latin typeface="Consolas" panose="020B0609020204030204" pitchFamily="49" charset="0"/>
              </a:rPr>
              <a:t>(</a:t>
            </a:r>
            <a:r>
              <a:rPr lang="en-US" altLang="en-US" b="1" dirty="0" err="1">
                <a:solidFill>
                  <a:srgbClr val="007020"/>
                </a:solidFill>
                <a:latin typeface="Consolas" panose="020B0609020204030204" pitchFamily="49" charset="0"/>
              </a:rPr>
              <a:t>aes</a:t>
            </a:r>
            <a:r>
              <a:rPr lang="en-US" altLang="en-US" dirty="0">
                <a:solidFill>
                  <a:srgbClr val="4183C4"/>
                </a:solidFill>
                <a:latin typeface="Consolas" panose="020B0609020204030204" pitchFamily="49" charset="0"/>
              </a:rPr>
              <a:t>(year, </a:t>
            </a:r>
            <a:r>
              <a:rPr lang="en-US" altLang="en-US" dirty="0" err="1">
                <a:solidFill>
                  <a:srgbClr val="4183C4"/>
                </a:solidFill>
                <a:latin typeface="Consolas" panose="020B0609020204030204" pitchFamily="49" charset="0"/>
              </a:rPr>
              <a:t>resid</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geom_hline</a:t>
            </a:r>
            <a:r>
              <a:rPr lang="en-US" altLang="en-US" dirty="0">
                <a:solidFill>
                  <a:srgbClr val="4183C4"/>
                </a:solidFill>
                <a:latin typeface="Consolas" panose="020B0609020204030204" pitchFamily="49" charset="0"/>
              </a:rPr>
              <a:t>(</a:t>
            </a:r>
            <a:r>
              <a:rPr lang="en-US" altLang="en-US" dirty="0" err="1">
                <a:solidFill>
                  <a:srgbClr val="902000"/>
                </a:solidFill>
                <a:latin typeface="Consolas" panose="020B0609020204030204" pitchFamily="49" charset="0"/>
              </a:rPr>
              <a:t>yintercept</a:t>
            </a:r>
            <a:r>
              <a:rPr lang="en-US" altLang="en-US" dirty="0">
                <a:solidFill>
                  <a:srgbClr val="902000"/>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dirty="0">
                <a:solidFill>
                  <a:srgbClr val="40A070"/>
                </a:solidFill>
                <a:latin typeface="Consolas" panose="020B0609020204030204" pitchFamily="49" charset="0"/>
              </a:rPr>
              <a:t>0</a:t>
            </a:r>
            <a:r>
              <a:rPr lang="en-US" altLang="en-US" dirty="0">
                <a:solidFill>
                  <a:srgbClr val="4183C4"/>
                </a:solidFill>
                <a:latin typeface="Consolas" panose="020B0609020204030204" pitchFamily="49" charset="0"/>
              </a:rPr>
              <a:t>, </a:t>
            </a:r>
            <a:r>
              <a:rPr lang="en-US" altLang="en-US" dirty="0" err="1">
                <a:solidFill>
                  <a:srgbClr val="902000"/>
                </a:solidFill>
                <a:latin typeface="Consolas" panose="020B0609020204030204" pitchFamily="49" charset="0"/>
              </a:rPr>
              <a:t>colour</a:t>
            </a:r>
            <a:r>
              <a:rPr lang="en-US" altLang="en-US" dirty="0">
                <a:solidFill>
                  <a:srgbClr val="902000"/>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"white"</a:t>
            </a:r>
            <a:r>
              <a:rPr lang="en-US" altLang="en-US" dirty="0">
                <a:solidFill>
                  <a:srgbClr val="4183C4"/>
                </a:solidFill>
                <a:latin typeface="Consolas" panose="020B0609020204030204" pitchFamily="49" charset="0"/>
              </a:rPr>
              <a:t>, </a:t>
            </a:r>
            <a:r>
              <a:rPr lang="en-US" altLang="en-US" dirty="0">
                <a:solidFill>
                  <a:srgbClr val="902000"/>
                </a:solidFill>
                <a:latin typeface="Consolas" panose="020B0609020204030204" pitchFamily="49" charset="0"/>
              </a:rPr>
              <a:t>size =</a:t>
            </a:r>
            <a:r>
              <a:rPr lang="en-US" altLang="en-US" dirty="0">
                <a:solidFill>
                  <a:srgbClr val="4183C4"/>
                </a:solidFill>
                <a:latin typeface="Consolas" panose="020B0609020204030204" pitchFamily="49" charset="0"/>
              </a:rPr>
              <a:t> </a:t>
            </a:r>
            <a:r>
              <a:rPr lang="en-US" altLang="en-US" dirty="0">
                <a:solidFill>
                  <a:srgbClr val="40A070"/>
                </a:solidFill>
                <a:latin typeface="Consolas" panose="020B0609020204030204" pitchFamily="49" charset="0"/>
              </a:rPr>
              <a:t>3</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geom_line</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b="1" dirty="0">
                <a:solidFill>
                  <a:srgbClr val="4070A0"/>
                </a:solidFill>
                <a:latin typeface="Consolas" panose="020B0609020204030204" pitchFamily="49" charset="0"/>
              </a:rPr>
              <a:t>  </a:t>
            </a:r>
            <a:r>
              <a:rPr lang="en-US" altLang="en-US" b="1" dirty="0" err="1">
                <a:solidFill>
                  <a:srgbClr val="007020"/>
                </a:solidFill>
                <a:latin typeface="Consolas" panose="020B0609020204030204" pitchFamily="49" charset="0"/>
              </a:rPr>
              <a:t>ggtitle</a:t>
            </a:r>
            <a:r>
              <a:rPr lang="en-US" altLang="en-US" dirty="0">
                <a:solidFill>
                  <a:srgbClr val="4183C4"/>
                </a:solidFill>
                <a:latin typeface="Consolas" panose="020B0609020204030204" pitchFamily="49" charset="0"/>
              </a:rPr>
              <a:t>(</a:t>
            </a:r>
            <a:r>
              <a:rPr lang="en-US" altLang="en-US" dirty="0">
                <a:solidFill>
                  <a:srgbClr val="4070A0"/>
                </a:solidFill>
                <a:latin typeface="Consolas" panose="020B0609020204030204" pitchFamily="49" charset="0"/>
              </a:rPr>
              <a:t>"Remaining pattern"</a:t>
            </a:r>
            <a:r>
              <a:rPr lang="en-US" altLang="en-US" dirty="0">
                <a:solidFill>
                  <a:srgbClr val="4183C4"/>
                </a:solidFill>
                <a:latin typeface="Consolas" panose="020B0609020204030204" pitchFamily="49" charset="0"/>
              </a:rPr>
              <a:t>)</a:t>
            </a:r>
            <a:endParaRPr lang="en-US" dirty="0">
              <a:solidFill>
                <a:srgbClr val="4183C4"/>
              </a:solidFill>
              <a:latin typeface="Consolas" panose="020B0609020204030204" pitchFamily="49" charset="0"/>
            </a:endParaRPr>
          </a:p>
        </p:txBody>
      </p:sp>
    </p:spTree>
    <p:extLst>
      <p:ext uri="{BB962C8B-B14F-4D97-AF65-F5344CB8AC3E}">
        <p14:creationId xmlns:p14="http://schemas.microsoft.com/office/powerpoint/2010/main" val="86409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60B2C8-3385-4405-B9D9-1C5CAE90AF8C}"/>
              </a:ext>
            </a:extLst>
          </p:cNvPr>
          <p:cNvPicPr>
            <a:picLocks noChangeAspect="1"/>
          </p:cNvPicPr>
          <p:nvPr/>
        </p:nvPicPr>
        <p:blipFill>
          <a:blip r:embed="rId3"/>
          <a:stretch>
            <a:fillRect/>
          </a:stretch>
        </p:blipFill>
        <p:spPr>
          <a:xfrm>
            <a:off x="144903" y="1600202"/>
            <a:ext cx="3967398" cy="4138279"/>
          </a:xfrm>
          <a:prstGeom prst="rect">
            <a:avLst/>
          </a:prstGeom>
        </p:spPr>
      </p:pic>
      <p:pic>
        <p:nvPicPr>
          <p:cNvPr id="5" name="Picture 4">
            <a:extLst>
              <a:ext uri="{FF2B5EF4-FFF2-40B4-BE49-F238E27FC236}">
                <a16:creationId xmlns:a16="http://schemas.microsoft.com/office/drawing/2014/main" id="{194EDD0A-8836-4E01-8ECB-FBF90FA14697}"/>
              </a:ext>
            </a:extLst>
          </p:cNvPr>
          <p:cNvPicPr>
            <a:picLocks noChangeAspect="1"/>
          </p:cNvPicPr>
          <p:nvPr/>
        </p:nvPicPr>
        <p:blipFill>
          <a:blip r:embed="rId4"/>
          <a:stretch>
            <a:fillRect/>
          </a:stretch>
        </p:blipFill>
        <p:spPr>
          <a:xfrm>
            <a:off x="4112301" y="1600199"/>
            <a:ext cx="3967398" cy="4138279"/>
          </a:xfrm>
          <a:prstGeom prst="rect">
            <a:avLst/>
          </a:prstGeom>
        </p:spPr>
      </p:pic>
      <p:pic>
        <p:nvPicPr>
          <p:cNvPr id="6" name="Picture 5">
            <a:extLst>
              <a:ext uri="{FF2B5EF4-FFF2-40B4-BE49-F238E27FC236}">
                <a16:creationId xmlns:a16="http://schemas.microsoft.com/office/drawing/2014/main" id="{7E34AA09-3791-44A6-BE06-C5BF222AB6B3}"/>
              </a:ext>
            </a:extLst>
          </p:cNvPr>
          <p:cNvPicPr>
            <a:picLocks noChangeAspect="1"/>
          </p:cNvPicPr>
          <p:nvPr/>
        </p:nvPicPr>
        <p:blipFill>
          <a:blip r:embed="rId5"/>
          <a:stretch>
            <a:fillRect/>
          </a:stretch>
        </p:blipFill>
        <p:spPr>
          <a:xfrm>
            <a:off x="8079699" y="1645610"/>
            <a:ext cx="3967398" cy="4138279"/>
          </a:xfrm>
          <a:prstGeom prst="rect">
            <a:avLst/>
          </a:prstGeom>
        </p:spPr>
      </p:pic>
      <p:sp>
        <p:nvSpPr>
          <p:cNvPr id="8" name="Title 7">
            <a:extLst>
              <a:ext uri="{FF2B5EF4-FFF2-40B4-BE49-F238E27FC236}">
                <a16:creationId xmlns:a16="http://schemas.microsoft.com/office/drawing/2014/main" id="{CF8DB206-047C-4CF3-A67B-6975A11B532B}"/>
              </a:ext>
            </a:extLst>
          </p:cNvPr>
          <p:cNvSpPr>
            <a:spLocks noGrp="1"/>
          </p:cNvSpPr>
          <p:nvPr>
            <p:ph type="title"/>
          </p:nvPr>
        </p:nvSpPr>
        <p:spPr/>
        <p:txBody>
          <a:bodyPr/>
          <a:lstStyle/>
          <a:p>
            <a:r>
              <a:rPr lang="en-US" dirty="0"/>
              <a:t>Fit a model with linear trend</a:t>
            </a:r>
          </a:p>
        </p:txBody>
      </p:sp>
    </p:spTree>
    <p:extLst>
      <p:ext uri="{BB962C8B-B14F-4D97-AF65-F5344CB8AC3E}">
        <p14:creationId xmlns:p14="http://schemas.microsoft.com/office/powerpoint/2010/main" val="76747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CB8B-9EE7-4D71-999B-2058D4906801}"/>
              </a:ext>
            </a:extLst>
          </p:cNvPr>
          <p:cNvSpPr>
            <a:spLocks noGrp="1"/>
          </p:cNvSpPr>
          <p:nvPr>
            <p:ph type="title"/>
          </p:nvPr>
        </p:nvSpPr>
        <p:spPr/>
        <p:txBody>
          <a:bodyPr/>
          <a:lstStyle/>
          <a:p>
            <a:r>
              <a:rPr lang="en-US" dirty="0"/>
              <a:t>Nested data</a:t>
            </a:r>
          </a:p>
        </p:txBody>
      </p:sp>
      <p:sp>
        <p:nvSpPr>
          <p:cNvPr id="4" name="Rectangle 3">
            <a:extLst>
              <a:ext uri="{FF2B5EF4-FFF2-40B4-BE49-F238E27FC236}">
                <a16:creationId xmlns:a16="http://schemas.microsoft.com/office/drawing/2014/main" id="{09958489-67EA-4206-A60C-5DD0107CE04A}"/>
              </a:ext>
            </a:extLst>
          </p:cNvPr>
          <p:cNvSpPr/>
          <p:nvPr/>
        </p:nvSpPr>
        <p:spPr>
          <a:xfrm>
            <a:off x="1024128" y="1687354"/>
            <a:ext cx="9720072" cy="5170646"/>
          </a:xfrm>
          <a:prstGeom prst="rect">
            <a:avLst/>
          </a:prstGeom>
          <a:solidFill>
            <a:srgbClr val="F7F7F7"/>
          </a:solidFill>
        </p:spPr>
        <p:txBody>
          <a:bodyPr wrap="square">
            <a:spAutoFit/>
          </a:bodyPr>
          <a:lstStyle/>
          <a:p>
            <a:r>
              <a:rPr lang="en-US" altLang="en-US" sz="2200" dirty="0" err="1">
                <a:solidFill>
                  <a:srgbClr val="4183C4"/>
                </a:solidFill>
                <a:latin typeface="Consolas" panose="020B0609020204030204" pitchFamily="49" charset="0"/>
              </a:rPr>
              <a:t>by_country</a:t>
            </a:r>
            <a:r>
              <a:rPr lang="en-US" altLang="en-US" sz="2200" dirty="0">
                <a:solidFill>
                  <a:srgbClr val="4183C4"/>
                </a:solidFill>
                <a:latin typeface="Consolas" panose="020B0609020204030204" pitchFamily="49" charset="0"/>
              </a:rPr>
              <a:t> &lt;-</a:t>
            </a:r>
            <a:r>
              <a:rPr lang="en-US" altLang="en-US" sz="2200" dirty="0">
                <a:solidFill>
                  <a:srgbClr val="4070A0"/>
                </a:solidFill>
                <a:latin typeface="Consolas" panose="020B0609020204030204" pitchFamily="49" charset="0"/>
              </a:rPr>
              <a:t> </a:t>
            </a:r>
            <a:r>
              <a:rPr lang="en-US" altLang="en-US" sz="2200" dirty="0" err="1">
                <a:solidFill>
                  <a:srgbClr val="4183C4"/>
                </a:solidFill>
                <a:latin typeface="Consolas" panose="020B0609020204030204" pitchFamily="49" charset="0"/>
              </a:rPr>
              <a:t>gapminder</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group_by</a:t>
            </a:r>
            <a:r>
              <a:rPr lang="en-US" altLang="en-US" sz="2200" dirty="0">
                <a:solidFill>
                  <a:srgbClr val="4183C4"/>
                </a:solidFill>
                <a:latin typeface="Consolas" panose="020B0609020204030204" pitchFamily="49" charset="0"/>
              </a:rPr>
              <a:t>(country, continent)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nest</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err="1">
                <a:solidFill>
                  <a:srgbClr val="4183C4"/>
                </a:solidFill>
                <a:latin typeface="Consolas" panose="020B0609020204030204" pitchFamily="49" charset="0"/>
              </a:rPr>
              <a:t>by_country</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142 x 3</a:t>
            </a:r>
          </a:p>
          <a:p>
            <a:r>
              <a:rPr lang="en-US" sz="2200" i="1" dirty="0">
                <a:solidFill>
                  <a:srgbClr val="60A0B0"/>
                </a:solidFill>
                <a:latin typeface="Consolas" panose="020B0609020204030204" pitchFamily="49" charset="0"/>
              </a:rPr>
              <a:t>#&gt; # Groups:   country, continent [710]</a:t>
            </a:r>
          </a:p>
          <a:p>
            <a:r>
              <a:rPr lang="en-US" sz="2200" i="1" dirty="0">
                <a:solidFill>
                  <a:srgbClr val="60A0B0"/>
                </a:solidFill>
                <a:latin typeface="Consolas" panose="020B0609020204030204" pitchFamily="49" charset="0"/>
              </a:rPr>
              <a:t>#&gt;   country     continent           data</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fct</a:t>
            </a:r>
            <a:r>
              <a:rPr lang="en-US" sz="2200" i="1" dirty="0">
                <a:solidFill>
                  <a:srgbClr val="60A0B0"/>
                </a:solidFill>
                <a:latin typeface="Consolas" panose="020B0609020204030204" pitchFamily="49" charset="0"/>
              </a:rPr>
              <a:t>&gt;     &lt;list&lt;df[,4]&gt;&gt;</a:t>
            </a:r>
          </a:p>
          <a:p>
            <a:r>
              <a:rPr lang="en-US" sz="2200" i="1" dirty="0">
                <a:solidFill>
                  <a:srgbClr val="60A0B0"/>
                </a:solidFill>
                <a:latin typeface="Consolas" panose="020B0609020204030204" pitchFamily="49" charset="0"/>
              </a:rPr>
              <a:t>#&gt; 1 Afghanistan Asia            [12 × 4]</a:t>
            </a:r>
          </a:p>
          <a:p>
            <a:r>
              <a:rPr lang="en-US" sz="2200" i="1" dirty="0">
                <a:solidFill>
                  <a:srgbClr val="60A0B0"/>
                </a:solidFill>
                <a:latin typeface="Consolas" panose="020B0609020204030204" pitchFamily="49" charset="0"/>
              </a:rPr>
              <a:t>#&gt; 2 Albania     Europe          [12 × 4]</a:t>
            </a:r>
          </a:p>
          <a:p>
            <a:r>
              <a:rPr lang="en-US" sz="2200" i="1" dirty="0">
                <a:solidFill>
                  <a:srgbClr val="60A0B0"/>
                </a:solidFill>
                <a:latin typeface="Consolas" panose="020B0609020204030204" pitchFamily="49" charset="0"/>
              </a:rPr>
              <a:t>#&gt; 3 Algeria     Africa          [12 × 4]</a:t>
            </a:r>
          </a:p>
          <a:p>
            <a:r>
              <a:rPr lang="en-US" sz="2200" i="1" dirty="0">
                <a:solidFill>
                  <a:srgbClr val="60A0B0"/>
                </a:solidFill>
                <a:latin typeface="Consolas" panose="020B0609020204030204" pitchFamily="49" charset="0"/>
              </a:rPr>
              <a:t>#&gt; 4 Angola      Africa          [12 × 4]</a:t>
            </a:r>
          </a:p>
          <a:p>
            <a:r>
              <a:rPr lang="en-US" sz="2200" i="1" dirty="0">
                <a:solidFill>
                  <a:srgbClr val="60A0B0"/>
                </a:solidFill>
                <a:latin typeface="Consolas" panose="020B0609020204030204" pitchFamily="49" charset="0"/>
              </a:rPr>
              <a:t>#&gt; 5 Argentina   Americas        [12 × 4]</a:t>
            </a:r>
          </a:p>
          <a:p>
            <a:r>
              <a:rPr lang="en-US" sz="2200" i="1" dirty="0">
                <a:solidFill>
                  <a:srgbClr val="60A0B0"/>
                </a:solidFill>
                <a:latin typeface="Consolas" panose="020B0609020204030204" pitchFamily="49" charset="0"/>
              </a:rPr>
              <a:t>#&gt; 6 Australia   Oceania         [12 × 4]</a:t>
            </a:r>
          </a:p>
          <a:p>
            <a:r>
              <a:rPr lang="en-US" sz="2200" i="1" dirty="0">
                <a:solidFill>
                  <a:srgbClr val="60A0B0"/>
                </a:solidFill>
                <a:latin typeface="Consolas" panose="020B0609020204030204" pitchFamily="49" charset="0"/>
              </a:rPr>
              <a:t>#&gt; # … with 136 more rows</a:t>
            </a:r>
          </a:p>
        </p:txBody>
      </p:sp>
      <p:sp>
        <p:nvSpPr>
          <p:cNvPr id="5" name="Rectangle 4">
            <a:extLst>
              <a:ext uri="{FF2B5EF4-FFF2-40B4-BE49-F238E27FC236}">
                <a16:creationId xmlns:a16="http://schemas.microsoft.com/office/drawing/2014/main" id="{2C9732BB-471D-465E-9AB3-EE923C908523}"/>
              </a:ext>
            </a:extLst>
          </p:cNvPr>
          <p:cNvSpPr/>
          <p:nvPr/>
        </p:nvSpPr>
        <p:spPr>
          <a:xfrm>
            <a:off x="2705100" y="2084832"/>
            <a:ext cx="2971800" cy="334518"/>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A81DDD2-6A76-4DD1-B8FD-69916BD6F354}"/>
              </a:ext>
            </a:extLst>
          </p:cNvPr>
          <p:cNvCxnSpPr/>
          <p:nvPr/>
        </p:nvCxnSpPr>
        <p:spPr>
          <a:xfrm flipH="1">
            <a:off x="7791450" y="4572000"/>
            <a:ext cx="253365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06998223-3E08-454F-9CE0-71754454BD49}"/>
              </a:ext>
            </a:extLst>
          </p:cNvPr>
          <p:cNvCxnSpPr/>
          <p:nvPr/>
        </p:nvCxnSpPr>
        <p:spPr>
          <a:xfrm flipH="1">
            <a:off x="7791450" y="4914900"/>
            <a:ext cx="253365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EC474311-FD9D-4BB2-A94B-DAE01A817240}"/>
              </a:ext>
            </a:extLst>
          </p:cNvPr>
          <p:cNvCxnSpPr/>
          <p:nvPr/>
        </p:nvCxnSpPr>
        <p:spPr>
          <a:xfrm flipH="1">
            <a:off x="7791450" y="5276850"/>
            <a:ext cx="253365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6A1AED67-578C-4099-A426-571BD61F2EDF}"/>
              </a:ext>
            </a:extLst>
          </p:cNvPr>
          <p:cNvCxnSpPr/>
          <p:nvPr/>
        </p:nvCxnSpPr>
        <p:spPr>
          <a:xfrm flipH="1">
            <a:off x="7791450" y="5619750"/>
            <a:ext cx="253365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46FBA32D-09CA-49B0-A836-E0FD48A31B3F}"/>
              </a:ext>
            </a:extLst>
          </p:cNvPr>
          <p:cNvCxnSpPr/>
          <p:nvPr/>
        </p:nvCxnSpPr>
        <p:spPr>
          <a:xfrm flipH="1">
            <a:off x="7791450" y="5962650"/>
            <a:ext cx="253365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AEB6835D-47B0-4C27-879D-D97E3C7BC18D}"/>
              </a:ext>
            </a:extLst>
          </p:cNvPr>
          <p:cNvCxnSpPr/>
          <p:nvPr/>
        </p:nvCxnSpPr>
        <p:spPr>
          <a:xfrm flipH="1">
            <a:off x="7791450" y="6305550"/>
            <a:ext cx="2533650"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904ECC19-40C2-482C-8937-2266609A87B2}"/>
              </a:ext>
            </a:extLst>
          </p:cNvPr>
          <p:cNvSpPr/>
          <p:nvPr/>
        </p:nvSpPr>
        <p:spPr>
          <a:xfrm>
            <a:off x="5200650" y="3783330"/>
            <a:ext cx="2381250" cy="3074670"/>
          </a:xfrm>
          <a:prstGeom prst="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5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200"/>
                                  </p:stCondLst>
                                  <p:childTnLst>
                                    <p:set>
                                      <p:cBhvr>
                                        <p:cTn id="13" dur="1" fill="hold">
                                          <p:stCondLst>
                                            <p:cond delay="0"/>
                                          </p:stCondLst>
                                        </p:cTn>
                                        <p:tgtEl>
                                          <p:spTgt spid="5"/>
                                        </p:tgtEl>
                                        <p:attrNameLst>
                                          <p:attrName>style.visibility</p:attrName>
                                        </p:attrNameLst>
                                      </p:cBhvr>
                                      <p:to>
                                        <p:strVal val="hidden"/>
                                      </p:to>
                                    </p:set>
                                  </p:childTnLst>
                                </p:cTn>
                              </p:par>
                            </p:childTnLst>
                          </p:cTn>
                        </p:par>
                        <p:par>
                          <p:cTn id="14" fill="hold">
                            <p:stCondLst>
                              <p:cond delay="200"/>
                            </p:stCondLst>
                            <p:childTnLst>
                              <p:par>
                                <p:cTn id="15" presetID="1" presetClass="entr" presetSubtype="0" fill="hold" nodeType="afterEffect">
                                  <p:stCondLst>
                                    <p:cond delay="20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400"/>
                            </p:stCondLst>
                            <p:childTnLst>
                              <p:par>
                                <p:cTn id="18" presetID="1" presetClass="exit" presetSubtype="0" fill="hold" nodeType="afterEffect">
                                  <p:stCondLst>
                                    <p:cond delay="200"/>
                                  </p:stCondLst>
                                  <p:childTnLst>
                                    <p:set>
                                      <p:cBhvr>
                                        <p:cTn id="19" dur="1" fill="hold">
                                          <p:stCondLst>
                                            <p:cond delay="0"/>
                                          </p:stCondLst>
                                        </p:cTn>
                                        <p:tgtEl>
                                          <p:spTgt spid="7"/>
                                        </p:tgtEl>
                                        <p:attrNameLst>
                                          <p:attrName>style.visibility</p:attrName>
                                        </p:attrNameLst>
                                      </p:cBhvr>
                                      <p:to>
                                        <p:strVal val="hidden"/>
                                      </p:to>
                                    </p:set>
                                  </p:childTnLst>
                                </p:cTn>
                              </p:par>
                            </p:childTnLst>
                          </p:cTn>
                        </p:par>
                        <p:par>
                          <p:cTn id="20" fill="hold">
                            <p:stCondLst>
                              <p:cond delay="600"/>
                            </p:stCondLst>
                            <p:childTnLst>
                              <p:par>
                                <p:cTn id="21" presetID="1" presetClass="entr" presetSubtype="0" fill="hold" nodeType="afterEffect">
                                  <p:stCondLst>
                                    <p:cond delay="20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800"/>
                            </p:stCondLst>
                            <p:childTnLst>
                              <p:par>
                                <p:cTn id="24" presetID="1" presetClass="exit" presetSubtype="0" fill="hold" nodeType="afterEffect">
                                  <p:stCondLst>
                                    <p:cond delay="200"/>
                                  </p:stCondLst>
                                  <p:childTnLst>
                                    <p:set>
                                      <p:cBhvr>
                                        <p:cTn id="25" dur="1" fill="hold">
                                          <p:stCondLst>
                                            <p:cond delay="0"/>
                                          </p:stCondLst>
                                        </p:cTn>
                                        <p:tgtEl>
                                          <p:spTgt spid="8"/>
                                        </p:tgtEl>
                                        <p:attrNameLst>
                                          <p:attrName>style.visibility</p:attrName>
                                        </p:attrNameLst>
                                      </p:cBhvr>
                                      <p:to>
                                        <p:strVal val="hidden"/>
                                      </p:to>
                                    </p:set>
                                  </p:childTnLst>
                                </p:cTn>
                              </p:par>
                            </p:childTnLst>
                          </p:cTn>
                        </p:par>
                        <p:par>
                          <p:cTn id="26" fill="hold">
                            <p:stCondLst>
                              <p:cond delay="1000"/>
                            </p:stCondLst>
                            <p:childTnLst>
                              <p:par>
                                <p:cTn id="27" presetID="1" presetClass="entr" presetSubtype="0" fill="hold" nodeType="afterEffect">
                                  <p:stCondLst>
                                    <p:cond delay="20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1200"/>
                            </p:stCondLst>
                            <p:childTnLst>
                              <p:par>
                                <p:cTn id="30" presetID="1" presetClass="exit" presetSubtype="0" fill="hold" nodeType="afterEffect">
                                  <p:stCondLst>
                                    <p:cond delay="200"/>
                                  </p:stCondLst>
                                  <p:childTnLst>
                                    <p:set>
                                      <p:cBhvr>
                                        <p:cTn id="31" dur="1" fill="hold">
                                          <p:stCondLst>
                                            <p:cond delay="0"/>
                                          </p:stCondLst>
                                        </p:cTn>
                                        <p:tgtEl>
                                          <p:spTgt spid="9"/>
                                        </p:tgtEl>
                                        <p:attrNameLst>
                                          <p:attrName>style.visibility</p:attrName>
                                        </p:attrNameLst>
                                      </p:cBhvr>
                                      <p:to>
                                        <p:strVal val="hidden"/>
                                      </p:to>
                                    </p:set>
                                  </p:childTnLst>
                                </p:cTn>
                              </p:par>
                            </p:childTnLst>
                          </p:cTn>
                        </p:par>
                        <p:par>
                          <p:cTn id="32" fill="hold">
                            <p:stCondLst>
                              <p:cond delay="1400"/>
                            </p:stCondLst>
                            <p:childTnLst>
                              <p:par>
                                <p:cTn id="33" presetID="1" presetClass="entr" presetSubtype="0" fill="hold" nodeType="afterEffect">
                                  <p:stCondLst>
                                    <p:cond delay="20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1600"/>
                            </p:stCondLst>
                            <p:childTnLst>
                              <p:par>
                                <p:cTn id="36" presetID="1" presetClass="exit" presetSubtype="0" fill="hold" nodeType="afterEffect">
                                  <p:stCondLst>
                                    <p:cond delay="200"/>
                                  </p:stCondLst>
                                  <p:childTnLst>
                                    <p:set>
                                      <p:cBhvr>
                                        <p:cTn id="37" dur="1" fill="hold">
                                          <p:stCondLst>
                                            <p:cond delay="0"/>
                                          </p:stCondLst>
                                        </p:cTn>
                                        <p:tgtEl>
                                          <p:spTgt spid="10"/>
                                        </p:tgtEl>
                                        <p:attrNameLst>
                                          <p:attrName>style.visibility</p:attrName>
                                        </p:attrNameLst>
                                      </p:cBhvr>
                                      <p:to>
                                        <p:strVal val="hidden"/>
                                      </p:to>
                                    </p:set>
                                  </p:childTnLst>
                                </p:cTn>
                              </p:par>
                            </p:childTnLst>
                          </p:cTn>
                        </p:par>
                        <p:par>
                          <p:cTn id="38" fill="hold">
                            <p:stCondLst>
                              <p:cond delay="1800"/>
                            </p:stCondLst>
                            <p:childTnLst>
                              <p:par>
                                <p:cTn id="39" presetID="1" presetClass="entr" presetSubtype="0" fill="hold" nodeType="afterEffect">
                                  <p:stCondLst>
                                    <p:cond delay="2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2000"/>
                            </p:stCondLst>
                            <p:childTnLst>
                              <p:par>
                                <p:cTn id="42" presetID="1" presetClass="exit" presetSubtype="0" fill="hold" nodeType="afterEffect">
                                  <p:stCondLst>
                                    <p:cond delay="200"/>
                                  </p:stCondLst>
                                  <p:childTnLst>
                                    <p:set>
                                      <p:cBhvr>
                                        <p:cTn id="43" dur="1" fill="hold">
                                          <p:stCondLst>
                                            <p:cond delay="0"/>
                                          </p:stCondLst>
                                        </p:cTn>
                                        <p:tgtEl>
                                          <p:spTgt spid="1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7E36-DCD1-4251-A177-F2E03E1A4CA4}"/>
              </a:ext>
            </a:extLst>
          </p:cNvPr>
          <p:cNvSpPr>
            <a:spLocks noGrp="1"/>
          </p:cNvSpPr>
          <p:nvPr>
            <p:ph type="title"/>
          </p:nvPr>
        </p:nvSpPr>
        <p:spPr/>
        <p:txBody>
          <a:bodyPr/>
          <a:lstStyle/>
          <a:p>
            <a:r>
              <a:rPr lang="en-US" dirty="0"/>
              <a:t>NESTED DATA</a:t>
            </a:r>
          </a:p>
        </p:txBody>
      </p:sp>
      <p:sp>
        <p:nvSpPr>
          <p:cNvPr id="4" name="Rectangle 3">
            <a:extLst>
              <a:ext uri="{FF2B5EF4-FFF2-40B4-BE49-F238E27FC236}">
                <a16:creationId xmlns:a16="http://schemas.microsoft.com/office/drawing/2014/main" id="{F0A109D6-F564-4EE5-9EDB-A1CAF4602893}"/>
              </a:ext>
            </a:extLst>
          </p:cNvPr>
          <p:cNvSpPr/>
          <p:nvPr/>
        </p:nvSpPr>
        <p:spPr>
          <a:xfrm>
            <a:off x="1024128" y="2084832"/>
            <a:ext cx="9720072" cy="4154984"/>
          </a:xfrm>
          <a:prstGeom prst="rect">
            <a:avLst/>
          </a:prstGeom>
          <a:solidFill>
            <a:srgbClr val="F7F7F7"/>
          </a:solidFill>
        </p:spPr>
        <p:txBody>
          <a:bodyPr wrap="square">
            <a:spAutoFit/>
          </a:bodyPr>
          <a:lstStyle/>
          <a:p>
            <a:r>
              <a:rPr lang="en-US" sz="2400" dirty="0" err="1">
                <a:solidFill>
                  <a:srgbClr val="4183C4"/>
                </a:solidFill>
                <a:latin typeface="Consolas" panose="020B0609020204030204" pitchFamily="49" charset="0"/>
              </a:rPr>
              <a:t>by_country$data</a:t>
            </a:r>
            <a:r>
              <a:rPr lang="en-US" sz="2400" dirty="0">
                <a:solidFill>
                  <a:srgbClr val="4183C4"/>
                </a:solidFill>
                <a:latin typeface="Consolas" panose="020B0609020204030204" pitchFamily="49" charset="0"/>
              </a:rPr>
              <a:t>[[1]]</a:t>
            </a:r>
          </a:p>
          <a:p>
            <a:r>
              <a:rPr lang="en-US" sz="2400" i="1" dirty="0">
                <a:solidFill>
                  <a:srgbClr val="60A0B0"/>
                </a:solidFill>
                <a:latin typeface="Consolas" panose="020B0609020204030204" pitchFamily="49" charset="0"/>
              </a:rPr>
              <a:t>#&gt; # A </a:t>
            </a:r>
            <a:r>
              <a:rPr lang="en-US" sz="2400" i="1" dirty="0" err="1">
                <a:solidFill>
                  <a:srgbClr val="60A0B0"/>
                </a:solidFill>
                <a:latin typeface="Consolas" panose="020B0609020204030204" pitchFamily="49" charset="0"/>
              </a:rPr>
              <a:t>tibble</a:t>
            </a:r>
            <a:r>
              <a:rPr lang="en-US" sz="2400" i="1" dirty="0">
                <a:solidFill>
                  <a:srgbClr val="60A0B0"/>
                </a:solidFill>
                <a:latin typeface="Consolas" panose="020B0609020204030204" pitchFamily="49" charset="0"/>
              </a:rPr>
              <a:t>: 12 x 4</a:t>
            </a:r>
          </a:p>
          <a:p>
            <a:r>
              <a:rPr lang="en-US" sz="2400" i="1" dirty="0">
                <a:solidFill>
                  <a:srgbClr val="60A0B0"/>
                </a:solidFill>
                <a:latin typeface="Consolas" panose="020B0609020204030204" pitchFamily="49" charset="0"/>
              </a:rPr>
              <a:t>#&gt;    year </a:t>
            </a:r>
            <a:r>
              <a:rPr lang="en-US" sz="2400" i="1" dirty="0" err="1">
                <a:solidFill>
                  <a:srgbClr val="60A0B0"/>
                </a:solidFill>
                <a:latin typeface="Consolas" panose="020B0609020204030204" pitchFamily="49" charset="0"/>
              </a:rPr>
              <a:t>lifeExp</a:t>
            </a:r>
            <a:r>
              <a:rPr lang="en-US" sz="2400" i="1" dirty="0">
                <a:solidFill>
                  <a:srgbClr val="60A0B0"/>
                </a:solidFill>
                <a:latin typeface="Consolas" panose="020B0609020204030204" pitchFamily="49" charset="0"/>
              </a:rPr>
              <a:t>      pop </a:t>
            </a:r>
            <a:r>
              <a:rPr lang="en-US" sz="2400" i="1" dirty="0" err="1">
                <a:solidFill>
                  <a:srgbClr val="60A0B0"/>
                </a:solidFill>
                <a:latin typeface="Consolas" panose="020B0609020204030204" pitchFamily="49" charset="0"/>
              </a:rPr>
              <a:t>gdpPercap</a:t>
            </a:r>
            <a:endParaRPr lang="en-US" sz="2400" i="1" dirty="0">
              <a:solidFill>
                <a:srgbClr val="60A0B0"/>
              </a:solidFill>
              <a:latin typeface="Consolas" panose="020B0609020204030204" pitchFamily="49" charset="0"/>
            </a:endParaRPr>
          </a:p>
          <a:p>
            <a:r>
              <a:rPr lang="en-US" sz="2400" i="1" dirty="0">
                <a:solidFill>
                  <a:srgbClr val="60A0B0"/>
                </a:solidFill>
                <a:latin typeface="Consolas" panose="020B0609020204030204" pitchFamily="49" charset="0"/>
              </a:rPr>
              <a:t>#&gt;   &lt;int&gt;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    &lt;int&gt;     &lt;</a:t>
            </a:r>
            <a:r>
              <a:rPr lang="en-US" sz="2400" i="1" dirty="0" err="1">
                <a:solidFill>
                  <a:srgbClr val="60A0B0"/>
                </a:solidFill>
                <a:latin typeface="Consolas" panose="020B0609020204030204" pitchFamily="49" charset="0"/>
              </a:rPr>
              <a:t>dbl</a:t>
            </a:r>
            <a:r>
              <a:rPr lang="en-US" sz="2400" i="1" dirty="0">
                <a:solidFill>
                  <a:srgbClr val="60A0B0"/>
                </a:solidFill>
                <a:latin typeface="Consolas" panose="020B0609020204030204" pitchFamily="49" charset="0"/>
              </a:rPr>
              <a:t>&gt;</a:t>
            </a:r>
          </a:p>
          <a:p>
            <a:r>
              <a:rPr lang="en-US" sz="2400" i="1" dirty="0">
                <a:solidFill>
                  <a:srgbClr val="60A0B0"/>
                </a:solidFill>
                <a:latin typeface="Consolas" panose="020B0609020204030204" pitchFamily="49" charset="0"/>
              </a:rPr>
              <a:t>#&gt; 1  1952    28.8  8425333      779.</a:t>
            </a:r>
          </a:p>
          <a:p>
            <a:r>
              <a:rPr lang="en-US" sz="2400" i="1" dirty="0">
                <a:solidFill>
                  <a:srgbClr val="60A0B0"/>
                </a:solidFill>
                <a:latin typeface="Consolas" panose="020B0609020204030204" pitchFamily="49" charset="0"/>
              </a:rPr>
              <a:t>#&gt; 2  1957    30.3  9240934      821.</a:t>
            </a:r>
          </a:p>
          <a:p>
            <a:r>
              <a:rPr lang="en-US" sz="2400" i="1" dirty="0">
                <a:solidFill>
                  <a:srgbClr val="60A0B0"/>
                </a:solidFill>
                <a:latin typeface="Consolas" panose="020B0609020204030204" pitchFamily="49" charset="0"/>
              </a:rPr>
              <a:t>#&gt; 3  1962    32.0 10267083      853.</a:t>
            </a:r>
          </a:p>
          <a:p>
            <a:r>
              <a:rPr lang="en-US" sz="2400" i="1" dirty="0">
                <a:solidFill>
                  <a:srgbClr val="60A0B0"/>
                </a:solidFill>
                <a:latin typeface="Consolas" panose="020B0609020204030204" pitchFamily="49" charset="0"/>
              </a:rPr>
              <a:t>#&gt; 4  1967    34.0 11537966      836.</a:t>
            </a:r>
          </a:p>
          <a:p>
            <a:r>
              <a:rPr lang="en-US" sz="2400" i="1" dirty="0">
                <a:solidFill>
                  <a:srgbClr val="60A0B0"/>
                </a:solidFill>
                <a:latin typeface="Consolas" panose="020B0609020204030204" pitchFamily="49" charset="0"/>
              </a:rPr>
              <a:t>#&gt; 5  1972    36.1 13079460      740.</a:t>
            </a:r>
          </a:p>
          <a:p>
            <a:r>
              <a:rPr lang="en-US" sz="2400" i="1" dirty="0">
                <a:solidFill>
                  <a:srgbClr val="60A0B0"/>
                </a:solidFill>
                <a:latin typeface="Consolas" panose="020B0609020204030204" pitchFamily="49" charset="0"/>
              </a:rPr>
              <a:t>#&gt; 6  1977    38.4 14880372      786.</a:t>
            </a:r>
          </a:p>
          <a:p>
            <a:r>
              <a:rPr lang="en-US" sz="2400" i="1" dirty="0">
                <a:solidFill>
                  <a:srgbClr val="60A0B0"/>
                </a:solidFill>
                <a:latin typeface="Consolas" panose="020B0609020204030204" pitchFamily="49" charset="0"/>
              </a:rPr>
              <a:t>#&gt; # … with 6 more rows</a:t>
            </a:r>
          </a:p>
        </p:txBody>
      </p:sp>
    </p:spTree>
    <p:extLst>
      <p:ext uri="{BB962C8B-B14F-4D97-AF65-F5344CB8AC3E}">
        <p14:creationId xmlns:p14="http://schemas.microsoft.com/office/powerpoint/2010/main" val="119667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373</TotalTime>
  <Words>8195</Words>
  <Application>Microsoft Office PowerPoint</Application>
  <PresentationFormat>Widescreen</PresentationFormat>
  <Paragraphs>670</Paragraphs>
  <Slides>48</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Consolas</vt:lpstr>
      <vt:lpstr>Tw Cen MT</vt:lpstr>
      <vt:lpstr>Tw Cen MT Condensed</vt:lpstr>
      <vt:lpstr>Wingdings 3</vt:lpstr>
      <vt:lpstr>Integral</vt:lpstr>
      <vt:lpstr>Many models</vt:lpstr>
      <vt:lpstr>introduction</vt:lpstr>
      <vt:lpstr>What you will learn</vt:lpstr>
      <vt:lpstr>gapminder</vt:lpstr>
      <vt:lpstr>How does life expectancy change over time for each country? </vt:lpstr>
      <vt:lpstr>Fit a model with linear trend</vt:lpstr>
      <vt:lpstr>Fit a model with linear trend</vt:lpstr>
      <vt:lpstr>Nested data</vt:lpstr>
      <vt:lpstr>NESTED DATA</vt:lpstr>
      <vt:lpstr>List-columns</vt:lpstr>
      <vt:lpstr>dplyr::mutate()</vt:lpstr>
      <vt:lpstr>List-columns</vt:lpstr>
      <vt:lpstr>List-columns</vt:lpstr>
      <vt:lpstr>Unnesting</vt:lpstr>
      <vt:lpstr>Plotting a list of data frames</vt:lpstr>
      <vt:lpstr>Plot residuals</vt:lpstr>
      <vt:lpstr>Facetting by continent</vt:lpstr>
      <vt:lpstr>Model quality</vt:lpstr>
      <vt:lpstr>create a data frame</vt:lpstr>
      <vt:lpstr>.drop = TRUE:</vt:lpstr>
      <vt:lpstr>Which models fit?</vt:lpstr>
      <vt:lpstr>Geom_jitter()</vt:lpstr>
      <vt:lpstr>countries with bad R2</vt:lpstr>
      <vt:lpstr>PowerPoint Presentation</vt:lpstr>
      <vt:lpstr>List-columns</vt:lpstr>
      <vt:lpstr>PowerPoint Presentation</vt:lpstr>
      <vt:lpstr>effective list-column pipeline</vt:lpstr>
      <vt:lpstr>Creating list-columns</vt:lpstr>
      <vt:lpstr>With nesting</vt:lpstr>
      <vt:lpstr>With nesting</vt:lpstr>
      <vt:lpstr>From vectorised functions</vt:lpstr>
      <vt:lpstr>Unest can handle</vt:lpstr>
      <vt:lpstr>map(), map2(), pmap() from purrr</vt:lpstr>
      <vt:lpstr>From multivalued summaries</vt:lpstr>
      <vt:lpstr>Need probs</vt:lpstr>
      <vt:lpstr>From a named list</vt:lpstr>
      <vt:lpstr>Map2()</vt:lpstr>
      <vt:lpstr>PowerPoint Presentation</vt:lpstr>
      <vt:lpstr>Simplifying list-columns</vt:lpstr>
      <vt:lpstr> List to vector</vt:lpstr>
      <vt:lpstr>map_*()</vt:lpstr>
      <vt:lpstr>Unnesting</vt:lpstr>
      <vt:lpstr>PowerPoint Presentation</vt:lpstr>
      <vt:lpstr>PowerPoint Presentation</vt:lpstr>
      <vt:lpstr>PowerPoint Presentation</vt:lpstr>
      <vt:lpstr>PowerPoint Presentation</vt:lpstr>
      <vt:lpstr>PowerPoint Presentation</vt:lpstr>
      <vt:lpstr>Making tidy data with broom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Many models</dc:title>
  <dc:creator>Joey Campbell</dc:creator>
  <cp:lastModifiedBy>Joey Campbell</cp:lastModifiedBy>
  <cp:revision>36</cp:revision>
  <dcterms:created xsi:type="dcterms:W3CDTF">2020-03-18T11:38:49Z</dcterms:created>
  <dcterms:modified xsi:type="dcterms:W3CDTF">2020-04-09T20:08:06Z</dcterms:modified>
</cp:coreProperties>
</file>