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7" r:id="rId2"/>
    <p:sldId id="256"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65" r:id="rId23"/>
    <p:sldId id="278" r:id="rId24"/>
    <p:sldId id="279" r:id="rId25"/>
    <p:sldId id="280" r:id="rId26"/>
    <p:sldId id="281" r:id="rId27"/>
    <p:sldId id="282" r:id="rId28"/>
    <p:sldId id="296" r:id="rId29"/>
    <p:sldId id="297" r:id="rId30"/>
    <p:sldId id="302" r:id="rId31"/>
    <p:sldId id="303" r:id="rId32"/>
    <p:sldId id="298" r:id="rId33"/>
    <p:sldId id="299" r:id="rId34"/>
    <p:sldId id="304" r:id="rId35"/>
    <p:sldId id="306" r:id="rId36"/>
    <p:sldId id="307" r:id="rId37"/>
    <p:sldId id="308" r:id="rId38"/>
    <p:sldId id="309" r:id="rId39"/>
    <p:sldId id="310" r:id="rId40"/>
    <p:sldId id="311" r:id="rId41"/>
    <p:sldId id="312" r:id="rId42"/>
    <p:sldId id="314" r:id="rId43"/>
    <p:sldId id="315" r:id="rId44"/>
    <p:sldId id="313" r:id="rId45"/>
    <p:sldId id="305"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ADE4"/>
    <a:srgbClr val="E79A0F"/>
    <a:srgbClr val="4379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4396" autoAdjust="0"/>
  </p:normalViewPr>
  <p:slideViewPr>
    <p:cSldViewPr snapToGrid="0">
      <p:cViewPr varScale="1">
        <p:scale>
          <a:sx n="50" d="100"/>
          <a:sy n="50" d="100"/>
        </p:scale>
        <p:origin x="54" y="23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1080E1-317D-4AAA-B452-60AC8969FFD0}" type="datetimeFigureOut">
              <a:rPr lang="en-US" smtClean="0"/>
              <a:t>3/19/2020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406B2-DC75-46EC-AD53-DA792471599A}" type="slidenum">
              <a:rPr lang="en-US" smtClean="0"/>
              <a:t>‹#›</a:t>
            </a:fld>
            <a:endParaRPr lang="en-US"/>
          </a:p>
        </p:txBody>
      </p:sp>
    </p:spTree>
    <p:extLst>
      <p:ext uri="{BB962C8B-B14F-4D97-AF65-F5344CB8AC3E}">
        <p14:creationId xmlns:p14="http://schemas.microsoft.com/office/powerpoint/2010/main" val="515227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rpubs.com/uky994/586324"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github.com/hadley/r4ds/tree/master/rmarkdown"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r4ds.had.co.nz/graphics-for-communication.html#other-important-option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yihui.name/knitr/option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rstudio.com/cheatsheet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twitter.com/drob/status/738786604731490304"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rpubs.com/uky994/586744" TargetMode="External"/><Relationship Id="rId2" Type="http://schemas.openxmlformats.org/officeDocument/2006/relationships/slide" Target="../slides/slide37.xml"/><Relationship Id="rId1" Type="http://schemas.openxmlformats.org/officeDocument/2006/relationships/notesMaster" Target="../notesMasters/notesMaster1.xml"/><Relationship Id="rId5" Type="http://schemas.openxmlformats.org/officeDocument/2006/relationships/hyperlink" Target="https://github.com/hadley/r4ds/tree/master/rmarkdown" TargetMode="External"/><Relationship Id="rId4" Type="http://schemas.openxmlformats.org/officeDocument/2006/relationships/hyperlink" Target="https://rpubs.com/uky994/586324"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rmarkdown.rstudio.com/developer_parameterized_reports.html#parameter_user_interfaces"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github.com/citation-style-language/styles"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8" Type="http://schemas.openxmlformats.org/officeDocument/2006/relationships/hyperlink" Target="https://www.georgegopen.com/the-litigation-articles.html" TargetMode="External"/><Relationship Id="rId3" Type="http://schemas.openxmlformats.org/officeDocument/2006/relationships/hyperlink" Target="http://rmarkdown.rstudio.com/" TargetMode="External"/><Relationship Id="rId7" Type="http://schemas.openxmlformats.org/officeDocument/2006/relationships/hyperlink" Target="https://amzn.com/0205296327" TargetMode="External"/><Relationship Id="rId2" Type="http://schemas.openxmlformats.org/officeDocument/2006/relationships/slide" Target="../slides/slide45.xml"/><Relationship Id="rId1" Type="http://schemas.openxmlformats.org/officeDocument/2006/relationships/notesMaster" Target="../notesMasters/notesMaster1.xml"/><Relationship Id="rId6" Type="http://schemas.openxmlformats.org/officeDocument/2006/relationships/hyperlink" Target="https://amzn.com/0134080416" TargetMode="External"/><Relationship Id="rId5" Type="http://schemas.openxmlformats.org/officeDocument/2006/relationships/hyperlink" Target="http://r-pkgs.had.co.nz/git.html" TargetMode="External"/><Relationship Id="rId4" Type="http://schemas.openxmlformats.org/officeDocument/2006/relationships/hyperlink" Target="http://happygitwithr.co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yihui.name/knitr/"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pandoc.org/"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rpubs.com/uky994/586308"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far, you’ve learned the tools to get your data into R, tidy it into a form convenient for analysis, and then understand your data through transformation, </a:t>
            </a:r>
            <a:r>
              <a:rPr lang="en-US" sz="1200" b="0" i="0" kern="1200" dirty="0" err="1">
                <a:solidFill>
                  <a:schemeClr val="tx1"/>
                </a:solidFill>
                <a:effectLst/>
                <a:latin typeface="+mn-lt"/>
                <a:ea typeface="+mn-ea"/>
                <a:cs typeface="+mn-cs"/>
              </a:rPr>
              <a:t>visualisation</a:t>
            </a:r>
            <a:r>
              <a:rPr lang="en-US" sz="1200" b="0" i="0" kern="1200" dirty="0">
                <a:solidFill>
                  <a:schemeClr val="tx1"/>
                </a:solidFill>
                <a:effectLst/>
                <a:latin typeface="+mn-lt"/>
                <a:ea typeface="+mn-ea"/>
                <a:cs typeface="+mn-cs"/>
              </a:rPr>
              <a:t> and modelling. However, it doesn’t matter how great your analysis is unless you can explain it to others: you need to </a:t>
            </a:r>
            <a:r>
              <a:rPr lang="en-US" sz="1200" b="1" i="0" kern="1200" dirty="0">
                <a:solidFill>
                  <a:schemeClr val="tx1"/>
                </a:solidFill>
                <a:effectLst/>
                <a:latin typeface="+mn-lt"/>
                <a:ea typeface="+mn-ea"/>
                <a:cs typeface="+mn-cs"/>
              </a:rPr>
              <a:t>communicate</a:t>
            </a:r>
            <a:r>
              <a:rPr lang="en-US" sz="1200" b="0" i="0" kern="1200" dirty="0">
                <a:solidFill>
                  <a:schemeClr val="tx1"/>
                </a:solidFill>
                <a:effectLst/>
                <a:latin typeface="+mn-lt"/>
                <a:ea typeface="+mn-ea"/>
                <a:cs typeface="+mn-cs"/>
              </a:rPr>
              <a:t> your results.</a:t>
            </a: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1</a:t>
            </a:fld>
            <a:endParaRPr lang="en-US"/>
          </a:p>
        </p:txBody>
      </p:sp>
    </p:spTree>
    <p:extLst>
      <p:ext uri="{BB962C8B-B14F-4D97-AF65-F5344CB8AC3E}">
        <p14:creationId xmlns:p14="http://schemas.microsoft.com/office/powerpoint/2010/main" val="419626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a:t>
            </a:r>
          </a:p>
          <a:p>
            <a:r>
              <a:rPr lang="en-US" dirty="0"/>
              <a:t>superscript^2^ and subscript~2~</a:t>
            </a:r>
          </a:p>
        </p:txBody>
      </p:sp>
      <p:sp>
        <p:nvSpPr>
          <p:cNvPr id="4" name="Slide Number Placeholder 3"/>
          <p:cNvSpPr>
            <a:spLocks noGrp="1"/>
          </p:cNvSpPr>
          <p:nvPr>
            <p:ph type="sldNum" sz="quarter" idx="5"/>
          </p:nvPr>
        </p:nvSpPr>
        <p:spPr/>
        <p:txBody>
          <a:bodyPr/>
          <a:lstStyle/>
          <a:p>
            <a:fld id="{910406B2-DC75-46EC-AD53-DA792471599A}" type="slidenum">
              <a:rPr lang="en-US" smtClean="0"/>
              <a:t>10</a:t>
            </a:fld>
            <a:endParaRPr lang="en-US"/>
          </a:p>
        </p:txBody>
      </p:sp>
    </p:spTree>
    <p:extLst>
      <p:ext uri="{BB962C8B-B14F-4D97-AF65-F5344CB8AC3E}">
        <p14:creationId xmlns:p14="http://schemas.microsoft.com/office/powerpoint/2010/main" val="724190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best way to learn these is simply to try them out. It will take a few days, but soon they will become second nature, and you won’t need to think about them. If you forget, you can get to a handy reference sheet with </a:t>
            </a:r>
            <a:r>
              <a:rPr lang="en-US" sz="1200" b="0" i="1" kern="1200" dirty="0">
                <a:solidFill>
                  <a:schemeClr val="tx1"/>
                </a:solidFill>
                <a:effectLst/>
                <a:latin typeface="+mn-lt"/>
                <a:ea typeface="+mn-ea"/>
                <a:cs typeface="+mn-cs"/>
              </a:rPr>
              <a:t>Help &gt; Markdown Quick Reference</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15</a:t>
            </a:fld>
            <a:endParaRPr lang="en-US"/>
          </a:p>
        </p:txBody>
      </p:sp>
    </p:spTree>
    <p:extLst>
      <p:ext uri="{BB962C8B-B14F-4D97-AF65-F5344CB8AC3E}">
        <p14:creationId xmlns:p14="http://schemas.microsoft.com/office/powerpoint/2010/main" val="2333158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https://rpubs.com/uky994/586324</a:t>
            </a: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Practice what you’ve learned by creating a brief CV. The title should be your name, and you should include headings for (at least) education or employment. Each of the sections should include a bulleted list of jobs/degrees. Highlight the year in bold.</a:t>
            </a:r>
          </a:p>
          <a:p>
            <a:pPr marL="228600" indent="-228600">
              <a:buFont typeface="+mj-lt"/>
              <a:buAutoNum type="arabicPeriod"/>
            </a:pPr>
            <a:r>
              <a:rPr lang="en-US" sz="1200" b="0" i="0" kern="1200" dirty="0">
                <a:solidFill>
                  <a:schemeClr val="tx1"/>
                </a:solidFill>
                <a:effectLst/>
                <a:latin typeface="+mn-lt"/>
                <a:ea typeface="+mn-ea"/>
                <a:cs typeface="+mn-cs"/>
              </a:rPr>
              <a:t>Using the R Markdown quick reference, figure out how to:</a:t>
            </a:r>
          </a:p>
          <a:p>
            <a:pPr marL="685800" lvl="1" indent="-228600">
              <a:buFont typeface="+mj-lt"/>
              <a:buAutoNum type="arabicPeriod"/>
            </a:pPr>
            <a:r>
              <a:rPr lang="en-US" sz="1200" b="0" i="0" kern="1200" dirty="0">
                <a:solidFill>
                  <a:schemeClr val="tx1"/>
                </a:solidFill>
                <a:effectLst/>
                <a:latin typeface="+mn-lt"/>
                <a:ea typeface="+mn-ea"/>
                <a:cs typeface="+mn-cs"/>
              </a:rPr>
              <a:t>Add a footnote.</a:t>
            </a:r>
          </a:p>
          <a:p>
            <a:pPr marL="685800" lvl="1" indent="-228600">
              <a:buFont typeface="+mj-lt"/>
              <a:buAutoNum type="arabicPeriod"/>
            </a:pPr>
            <a:r>
              <a:rPr lang="en-US" sz="1200" b="0" i="0" kern="1200" dirty="0">
                <a:solidFill>
                  <a:schemeClr val="tx1"/>
                </a:solidFill>
                <a:effectLst/>
                <a:latin typeface="+mn-lt"/>
                <a:ea typeface="+mn-ea"/>
                <a:cs typeface="+mn-cs"/>
              </a:rPr>
              <a:t>Add a horizontal rule.</a:t>
            </a:r>
          </a:p>
          <a:p>
            <a:pPr marL="685800" lvl="1" indent="-228600">
              <a:buFont typeface="+mj-lt"/>
              <a:buAutoNum type="arabicPeriod"/>
            </a:pPr>
            <a:r>
              <a:rPr lang="en-US" sz="1200" b="0" i="0" kern="1200" dirty="0">
                <a:solidFill>
                  <a:schemeClr val="tx1"/>
                </a:solidFill>
                <a:effectLst/>
                <a:latin typeface="+mn-lt"/>
                <a:ea typeface="+mn-ea"/>
                <a:cs typeface="+mn-cs"/>
              </a:rPr>
              <a:t>Add a block quote.</a:t>
            </a:r>
          </a:p>
          <a:p>
            <a:pPr marL="228600" indent="-228600">
              <a:buFont typeface="+mj-lt"/>
              <a:buAutoNum type="arabicPeriod"/>
            </a:pPr>
            <a:r>
              <a:rPr lang="en-US" sz="1200" b="0" i="0" kern="1200" dirty="0">
                <a:solidFill>
                  <a:schemeClr val="tx1"/>
                </a:solidFill>
                <a:effectLst/>
                <a:latin typeface="+mn-lt"/>
                <a:ea typeface="+mn-ea"/>
                <a:cs typeface="+mn-cs"/>
              </a:rPr>
              <a:t>Copy and paste the contents of diamond-</a:t>
            </a:r>
            <a:r>
              <a:rPr lang="en-US" sz="1200" b="0" i="0" kern="1200" dirty="0" err="1">
                <a:solidFill>
                  <a:schemeClr val="tx1"/>
                </a:solidFill>
                <a:effectLst/>
                <a:latin typeface="+mn-lt"/>
                <a:ea typeface="+mn-ea"/>
                <a:cs typeface="+mn-cs"/>
              </a:rPr>
              <a:t>sizes.Rmd</a:t>
            </a:r>
            <a:r>
              <a:rPr lang="en-US" sz="1200" b="0" i="0" kern="1200" dirty="0">
                <a:solidFill>
                  <a:schemeClr val="tx1"/>
                </a:solidFill>
                <a:effectLst/>
                <a:latin typeface="+mn-lt"/>
                <a:ea typeface="+mn-ea"/>
                <a:cs typeface="+mn-cs"/>
              </a:rPr>
              <a:t> from </a:t>
            </a:r>
            <a:r>
              <a:rPr lang="en-US" sz="1200" b="0" i="0" u="none" strike="noStrike" kern="1200" dirty="0">
                <a:solidFill>
                  <a:schemeClr val="tx1"/>
                </a:solidFill>
                <a:effectLst/>
                <a:latin typeface="+mn-lt"/>
                <a:ea typeface="+mn-ea"/>
                <a:cs typeface="+mn-cs"/>
                <a:hlinkClick r:id="rId4"/>
              </a:rPr>
              <a:t>https://github.com/hadley/r4ds/tree/master/rmarkdown</a:t>
            </a:r>
            <a:r>
              <a:rPr lang="en-US" sz="1200" b="0" i="0" kern="1200" dirty="0">
                <a:solidFill>
                  <a:schemeClr val="tx1"/>
                </a:solidFill>
                <a:effectLst/>
                <a:latin typeface="+mn-lt"/>
                <a:ea typeface="+mn-ea"/>
                <a:cs typeface="+mn-cs"/>
              </a:rPr>
              <a:t> in to a local R markdown document. Check that you can run it, then add text after the frequency polygon that describes its most striking features.</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16</a:t>
            </a:fld>
            <a:endParaRPr lang="en-US"/>
          </a:p>
        </p:txBody>
      </p:sp>
    </p:spTree>
    <p:extLst>
      <p:ext uri="{BB962C8B-B14F-4D97-AF65-F5344CB8AC3E}">
        <p14:creationId xmlns:p14="http://schemas.microsoft.com/office/powerpoint/2010/main" val="998334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run code inside an R Markdown document, you need to insert a chunk. There are three ways to do so:</a:t>
            </a:r>
          </a:p>
          <a:p>
            <a:pPr marL="228600" indent="-228600">
              <a:buFont typeface="+mj-lt"/>
              <a:buAutoNum type="arabicPeriod"/>
            </a:pPr>
            <a:r>
              <a:rPr lang="en-US" sz="1200" b="0" i="0" kern="1200" dirty="0">
                <a:solidFill>
                  <a:schemeClr val="tx1"/>
                </a:solidFill>
                <a:effectLst/>
                <a:latin typeface="+mn-lt"/>
                <a:ea typeface="+mn-ea"/>
                <a:cs typeface="+mn-cs"/>
              </a:rPr>
              <a:t>The keyboard shortcut </a:t>
            </a:r>
            <a:r>
              <a:rPr lang="en-US" sz="1200" b="0" i="0" kern="1200" dirty="0" err="1">
                <a:solidFill>
                  <a:schemeClr val="tx1"/>
                </a:solidFill>
                <a:effectLst/>
                <a:latin typeface="+mn-lt"/>
                <a:ea typeface="+mn-ea"/>
                <a:cs typeface="+mn-cs"/>
              </a:rPr>
              <a:t>Cmd</a:t>
            </a:r>
            <a:r>
              <a:rPr lang="en-US" sz="1200" b="0" i="0" kern="1200" dirty="0">
                <a:solidFill>
                  <a:schemeClr val="tx1"/>
                </a:solidFill>
                <a:effectLst/>
                <a:latin typeface="+mn-lt"/>
                <a:ea typeface="+mn-ea"/>
                <a:cs typeface="+mn-cs"/>
              </a:rPr>
              <a:t>/Ctrl + Alt + I</a:t>
            </a:r>
          </a:p>
          <a:p>
            <a:pPr marL="228600" indent="-228600">
              <a:buFont typeface="+mj-lt"/>
              <a:buAutoNum type="arabicPeriod"/>
            </a:pPr>
            <a:r>
              <a:rPr lang="en-US" sz="1200" b="0" i="0" kern="1200" dirty="0">
                <a:solidFill>
                  <a:schemeClr val="tx1"/>
                </a:solidFill>
                <a:effectLst/>
                <a:latin typeface="+mn-lt"/>
                <a:ea typeface="+mn-ea"/>
                <a:cs typeface="+mn-cs"/>
              </a:rPr>
              <a:t>The “Insert” button icon in the editor toolbar.</a:t>
            </a:r>
          </a:p>
          <a:p>
            <a:pPr marL="228600" indent="-228600">
              <a:buFont typeface="+mj-lt"/>
              <a:buAutoNum type="arabicPeriod"/>
            </a:pPr>
            <a:r>
              <a:rPr lang="en-US" sz="1200" b="0" i="0" kern="1200" dirty="0">
                <a:solidFill>
                  <a:schemeClr val="tx1"/>
                </a:solidFill>
                <a:effectLst/>
                <a:latin typeface="+mn-lt"/>
                <a:ea typeface="+mn-ea"/>
                <a:cs typeface="+mn-cs"/>
              </a:rPr>
              <a:t>By manually typing the chunk delimiters ```{r} and ```.</a:t>
            </a:r>
          </a:p>
          <a:p>
            <a:r>
              <a:rPr lang="en-US" sz="1200" b="0" i="0" kern="1200" dirty="0">
                <a:solidFill>
                  <a:schemeClr val="tx1"/>
                </a:solidFill>
                <a:effectLst/>
                <a:latin typeface="+mn-lt"/>
                <a:ea typeface="+mn-ea"/>
                <a:cs typeface="+mn-cs"/>
              </a:rPr>
              <a:t>Obviously, I’d recommend you learn the keyboard shortcut. It will save you a lot of time in the long run!</a:t>
            </a:r>
          </a:p>
          <a:p>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17</a:t>
            </a:fld>
            <a:endParaRPr lang="en-US"/>
          </a:p>
        </p:txBody>
      </p:sp>
    </p:spTree>
    <p:extLst>
      <p:ext uri="{BB962C8B-B14F-4D97-AF65-F5344CB8AC3E}">
        <p14:creationId xmlns:p14="http://schemas.microsoft.com/office/powerpoint/2010/main" val="1674383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continue to run the code using the keyboard shortcut that by now (I hope!) you know and love: </a:t>
            </a:r>
            <a:r>
              <a:rPr lang="en-US" sz="1200" b="0" i="0" kern="1200" dirty="0" err="1">
                <a:solidFill>
                  <a:schemeClr val="tx1"/>
                </a:solidFill>
                <a:effectLst/>
                <a:latin typeface="+mn-lt"/>
                <a:ea typeface="+mn-ea"/>
                <a:cs typeface="+mn-cs"/>
              </a:rPr>
              <a:t>Cmd</a:t>
            </a:r>
            <a:r>
              <a:rPr lang="en-US" sz="1200" b="0" i="0" kern="1200" dirty="0">
                <a:solidFill>
                  <a:schemeClr val="tx1"/>
                </a:solidFill>
                <a:effectLst/>
                <a:latin typeface="+mn-lt"/>
                <a:ea typeface="+mn-ea"/>
                <a:cs typeface="+mn-cs"/>
              </a:rPr>
              <a:t>/Ctrl + Enter. However, chunks get a new keyboard shortcut: </a:t>
            </a:r>
            <a:r>
              <a:rPr lang="en-US" sz="1200" b="0" i="0" kern="1200" dirty="0" err="1">
                <a:solidFill>
                  <a:schemeClr val="tx1"/>
                </a:solidFill>
                <a:effectLst/>
                <a:latin typeface="+mn-lt"/>
                <a:ea typeface="+mn-ea"/>
                <a:cs typeface="+mn-cs"/>
              </a:rPr>
              <a:t>Cmd</a:t>
            </a:r>
            <a:r>
              <a:rPr lang="en-US" sz="1200" b="0" i="0" kern="1200" dirty="0">
                <a:solidFill>
                  <a:schemeClr val="tx1"/>
                </a:solidFill>
                <a:effectLst/>
                <a:latin typeface="+mn-lt"/>
                <a:ea typeface="+mn-ea"/>
                <a:cs typeface="+mn-cs"/>
              </a:rPr>
              <a:t>/Ctrl + Shift + Enter, which runs all the code in the chunk. Think of a chunk like a function. A chunk should be relatively self-contained, and </a:t>
            </a:r>
            <a:r>
              <a:rPr lang="en-US" sz="1200" b="0" i="0" kern="1200" dirty="0" err="1">
                <a:solidFill>
                  <a:schemeClr val="tx1"/>
                </a:solidFill>
                <a:effectLst/>
                <a:latin typeface="+mn-lt"/>
                <a:ea typeface="+mn-ea"/>
                <a:cs typeface="+mn-cs"/>
              </a:rPr>
              <a:t>focussed</a:t>
            </a:r>
            <a:r>
              <a:rPr lang="en-US" sz="1200" b="0" i="0" kern="1200" dirty="0">
                <a:solidFill>
                  <a:schemeClr val="tx1"/>
                </a:solidFill>
                <a:effectLst/>
                <a:latin typeface="+mn-lt"/>
                <a:ea typeface="+mn-ea"/>
                <a:cs typeface="+mn-cs"/>
              </a:rPr>
              <a:t> around a single task.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following sections describe the chunk header which consists of ```{r, followed by an optional chunk name, followed by comma separated options, followed by }. Next comes your R code and the chunk end is indicated by a final ```.</a:t>
            </a:r>
          </a:p>
          <a:p>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18</a:t>
            </a:fld>
            <a:endParaRPr lang="en-US"/>
          </a:p>
        </p:txBody>
      </p:sp>
    </p:spTree>
    <p:extLst>
      <p:ext uri="{BB962C8B-B14F-4D97-AF65-F5344CB8AC3E}">
        <p14:creationId xmlns:p14="http://schemas.microsoft.com/office/powerpoint/2010/main" val="1427700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Chunks can be given an optional name: </a:t>
            </a:r>
            <a:r>
              <a:rPr lang="en-US" dirty="0"/>
              <a:t>```{r by-name}</a:t>
            </a:r>
            <a:r>
              <a:rPr lang="en-US" sz="1200" b="0" i="0" kern="1200" dirty="0">
                <a:solidFill>
                  <a:schemeClr val="tx1"/>
                </a:solidFill>
                <a:effectLst/>
                <a:latin typeface="+mn-lt"/>
                <a:ea typeface="+mn-ea"/>
                <a:cs typeface="+mn-cs"/>
              </a:rPr>
              <a:t>. This has three advantages:</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You can more easily navigate to specific chunks using the drop-down code navigator in the bottom-left of the script editor:</a:t>
            </a:r>
          </a:p>
          <a:p>
            <a:pPr marL="228600" indent="-228600">
              <a:buFont typeface="+mj-lt"/>
              <a:buAutoNum type="arabicPeriod"/>
            </a:pPr>
            <a:r>
              <a:rPr lang="en-US" sz="1200" b="0" i="0" kern="1200" dirty="0">
                <a:solidFill>
                  <a:schemeClr val="tx1"/>
                </a:solidFill>
                <a:effectLst/>
                <a:latin typeface="+mn-lt"/>
                <a:ea typeface="+mn-ea"/>
                <a:cs typeface="+mn-cs"/>
              </a:rPr>
              <a:t>Graphics produced by the chunks will have useful names that make them easier to use elsewhere. More on that in </a:t>
            </a:r>
            <a:r>
              <a:rPr lang="en-US" sz="1200" b="0" i="0" u="none" strike="noStrike" kern="1200" dirty="0">
                <a:solidFill>
                  <a:schemeClr val="tx1"/>
                </a:solidFill>
                <a:effectLst/>
                <a:latin typeface="+mn-lt"/>
                <a:ea typeface="+mn-ea"/>
                <a:cs typeface="+mn-cs"/>
                <a:hlinkClick r:id="rId3"/>
              </a:rPr>
              <a:t>other important options</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a:solidFill>
                  <a:schemeClr val="tx1"/>
                </a:solidFill>
                <a:effectLst/>
                <a:latin typeface="+mn-lt"/>
                <a:ea typeface="+mn-ea"/>
                <a:cs typeface="+mn-cs"/>
              </a:rPr>
              <a:t>You can set up networks of cached chunks to avoid re-performing expensive computations on every run. More on that below.</a:t>
            </a:r>
          </a:p>
          <a:p>
            <a:endParaRPr lang="en-US" dirty="0"/>
          </a:p>
          <a:p>
            <a:r>
              <a:rPr lang="en-US" sz="1200" b="0" i="0" kern="1200" dirty="0">
                <a:solidFill>
                  <a:schemeClr val="tx1"/>
                </a:solidFill>
                <a:effectLst/>
                <a:latin typeface="+mn-lt"/>
                <a:ea typeface="+mn-ea"/>
                <a:cs typeface="+mn-cs"/>
              </a:rPr>
              <a:t>There is one chunk name that imbues special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a:t>
            </a:r>
            <a:r>
              <a:rPr lang="en-US" dirty="0"/>
              <a:t>setup</a:t>
            </a:r>
            <a:r>
              <a:rPr lang="en-US" sz="1200" b="0" i="0" kern="1200" dirty="0">
                <a:solidFill>
                  <a:schemeClr val="tx1"/>
                </a:solidFill>
                <a:effectLst/>
                <a:latin typeface="+mn-lt"/>
                <a:ea typeface="+mn-ea"/>
                <a:cs typeface="+mn-cs"/>
              </a:rPr>
              <a:t>. When you’re in a notebook mode, the chunk named setup will be run automatically once, before any other code is run.</a:t>
            </a: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19</a:t>
            </a:fld>
            <a:endParaRPr lang="en-US"/>
          </a:p>
        </p:txBody>
      </p:sp>
    </p:spTree>
    <p:extLst>
      <p:ext uri="{BB962C8B-B14F-4D97-AF65-F5344CB8AC3E}">
        <p14:creationId xmlns:p14="http://schemas.microsoft.com/office/powerpoint/2010/main" val="1816563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Chunk output can be </a:t>
            </a:r>
            <a:r>
              <a:rPr lang="en-US" sz="1200" b="0" i="0" kern="1200" dirty="0" err="1">
                <a:solidFill>
                  <a:schemeClr val="tx1"/>
                </a:solidFill>
                <a:effectLst/>
                <a:latin typeface="+mn-lt"/>
                <a:ea typeface="+mn-ea"/>
                <a:cs typeface="+mn-cs"/>
              </a:rPr>
              <a:t>customised</a:t>
            </a:r>
            <a:r>
              <a:rPr lang="en-US" sz="1200" b="0" i="0" kern="1200" dirty="0">
                <a:solidFill>
                  <a:schemeClr val="tx1"/>
                </a:solidFill>
                <a:effectLst/>
                <a:latin typeface="+mn-lt"/>
                <a:ea typeface="+mn-ea"/>
                <a:cs typeface="+mn-cs"/>
              </a:rPr>
              <a:t> with </a:t>
            </a:r>
            <a:r>
              <a:rPr lang="en-US" sz="1200" b="1" i="0"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arguments supplied to chunk header. </a:t>
            </a:r>
            <a:r>
              <a:rPr lang="en-US" sz="1200" b="0" i="0" kern="1200" dirty="0" err="1">
                <a:solidFill>
                  <a:schemeClr val="tx1"/>
                </a:solidFill>
                <a:effectLst/>
                <a:latin typeface="+mn-lt"/>
                <a:ea typeface="+mn-ea"/>
                <a:cs typeface="+mn-cs"/>
              </a:rPr>
              <a:t>Knitr</a:t>
            </a:r>
            <a:r>
              <a:rPr lang="en-US" sz="1200" b="0" i="0" kern="1200" dirty="0">
                <a:solidFill>
                  <a:schemeClr val="tx1"/>
                </a:solidFill>
                <a:effectLst/>
                <a:latin typeface="+mn-lt"/>
                <a:ea typeface="+mn-ea"/>
                <a:cs typeface="+mn-cs"/>
              </a:rPr>
              <a:t> provides almost 60 options that you can use to customize your code chunks. Here we’ll cover the most important chunk options that you’ll use frequently. You can see the full list at </a:t>
            </a:r>
            <a:r>
              <a:rPr lang="en-US" sz="1200" b="0" i="0" u="none" strike="noStrike" kern="1200" dirty="0">
                <a:solidFill>
                  <a:schemeClr val="tx1"/>
                </a:solidFill>
                <a:effectLst/>
                <a:latin typeface="+mn-lt"/>
                <a:ea typeface="+mn-ea"/>
                <a:cs typeface="+mn-cs"/>
                <a:hlinkClick r:id="rId3"/>
              </a:rPr>
              <a:t>http://yihui.name/knitr/options/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most important set of options controls if your code block is executed and what results are inserted in the finished report:</a:t>
            </a: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20</a:t>
            </a:fld>
            <a:endParaRPr lang="en-US"/>
          </a:p>
        </p:txBody>
      </p:sp>
    </p:spTree>
    <p:extLst>
      <p:ext uri="{BB962C8B-B14F-4D97-AF65-F5344CB8AC3E}">
        <p14:creationId xmlns:p14="http://schemas.microsoft.com/office/powerpoint/2010/main" val="3612417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most important set of options controls if your code block is executed and what results are inserted in the finished report:</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echo = FALSE prevents code, but not the results from appearing in the finished file. Use this when writing reports aimed at people who don’t want to see the underlying R code</a:t>
            </a: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21</a:t>
            </a:fld>
            <a:endParaRPr lang="en-US"/>
          </a:p>
        </p:txBody>
      </p:sp>
    </p:spTree>
    <p:extLst>
      <p:ext uri="{BB962C8B-B14F-4D97-AF65-F5344CB8AC3E}">
        <p14:creationId xmlns:p14="http://schemas.microsoft.com/office/powerpoint/2010/main" val="802965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eval = FALSE prevents code from being evaluated. (And obviously if the code is not run, no results will be generated). This is useful for displaying example code, or for disabling a large block of code without commenting each line.</a:t>
            </a:r>
          </a:p>
          <a:p>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22</a:t>
            </a:fld>
            <a:endParaRPr lang="en-US"/>
          </a:p>
        </p:txBody>
      </p:sp>
    </p:spTree>
    <p:extLst>
      <p:ext uri="{BB962C8B-B14F-4D97-AF65-F5344CB8AC3E}">
        <p14:creationId xmlns:p14="http://schemas.microsoft.com/office/powerpoint/2010/main" val="2899515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include = FALSE runs the code, but doesn’t show the code or results in the final document. Use this for setup code that you don’t want cluttering your report.</a:t>
            </a:r>
          </a:p>
          <a:p>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23</a:t>
            </a:fld>
            <a:endParaRPr lang="en-US"/>
          </a:p>
        </p:txBody>
      </p:sp>
    </p:spTree>
    <p:extLst>
      <p:ext uri="{BB962C8B-B14F-4D97-AF65-F5344CB8AC3E}">
        <p14:creationId xmlns:p14="http://schemas.microsoft.com/office/powerpoint/2010/main" val="4290998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Communication is the theme of the following four lectures: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rPr>
              <a:t>R Markdown</a:t>
            </a:r>
            <a:r>
              <a:rPr lang="en-US" sz="1200" b="0" i="0" kern="1200" dirty="0">
                <a:solidFill>
                  <a:schemeClr val="tx1"/>
                </a:solidFill>
                <a:effectLst/>
                <a:latin typeface="+mn-lt"/>
                <a:ea typeface="+mn-ea"/>
                <a:cs typeface="+mn-cs"/>
              </a:rPr>
              <a:t>, you will learn about R Markdown, a tool for integrating prose, code, and results. You can use R Markdown in notebook mode for analyst-to-analyst communication, and in report mode for analyst-to-decision-maker communication. Thanks to the power of R Markdown formats, you can even use the same document for both purposes.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rPr>
              <a:t>Graphics for communication</a:t>
            </a:r>
            <a:r>
              <a:rPr lang="en-US" sz="1200" b="0" i="0" kern="1200" dirty="0">
                <a:solidFill>
                  <a:schemeClr val="tx1"/>
                </a:solidFill>
                <a:effectLst/>
                <a:latin typeface="+mn-lt"/>
                <a:ea typeface="+mn-ea"/>
                <a:cs typeface="+mn-cs"/>
              </a:rPr>
              <a:t>, you will learn how to take your exploratory graphics and turn them into expository graphics, graphics that help the newcomer to your analysis understand what’s going on as quickly and easily as possible.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rPr>
              <a:t>R Markdown formats</a:t>
            </a:r>
            <a:r>
              <a:rPr lang="en-US" sz="1200" b="0" i="0" kern="1200" dirty="0">
                <a:solidFill>
                  <a:schemeClr val="tx1"/>
                </a:solidFill>
                <a:effectLst/>
                <a:latin typeface="+mn-lt"/>
                <a:ea typeface="+mn-ea"/>
                <a:cs typeface="+mn-cs"/>
              </a:rPr>
              <a:t>, you’ll learn a little about the many other varieties of outputs you can produce using R Markdown, including dashboards, websites, and courses.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We’ll finish up with </a:t>
            </a:r>
            <a:r>
              <a:rPr lang="en-US" sz="1200" b="0" i="0" u="none" strike="noStrike" kern="1200" dirty="0">
                <a:solidFill>
                  <a:schemeClr val="tx1"/>
                </a:solidFill>
                <a:effectLst/>
                <a:latin typeface="+mn-lt"/>
                <a:ea typeface="+mn-ea"/>
                <a:cs typeface="+mn-cs"/>
              </a:rPr>
              <a:t>R Markdown workflow</a:t>
            </a:r>
            <a:r>
              <a:rPr lang="en-US" sz="1200" b="0" i="0" kern="1200" dirty="0">
                <a:solidFill>
                  <a:schemeClr val="tx1"/>
                </a:solidFill>
                <a:effectLst/>
                <a:latin typeface="+mn-lt"/>
                <a:ea typeface="+mn-ea"/>
                <a:cs typeface="+mn-cs"/>
              </a:rPr>
              <a:t>, where you’ll learn about the “analysis notebook” and how to systematically record your successes and failures so that you can learn from them.</a:t>
            </a:r>
          </a:p>
          <a:p>
            <a:r>
              <a:rPr lang="en-US" sz="1200" b="0" i="0" kern="1200" dirty="0">
                <a:solidFill>
                  <a:schemeClr val="tx1"/>
                </a:solidFill>
                <a:effectLst/>
                <a:latin typeface="+mn-lt"/>
                <a:ea typeface="+mn-ea"/>
                <a:cs typeface="+mn-cs"/>
              </a:rPr>
              <a:t>Unfortunately, these lectures focus mostly on the technical mechanics of communication, not the really hard problems of communicating your thoughts to other humans. However, there are lot of other great courses about communication, which we’ll point you to at the end of each lecture.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10406B2-DC75-46EC-AD53-DA792471599A}" type="slidenum">
              <a:rPr lang="en-US" smtClean="0"/>
              <a:t>2</a:t>
            </a:fld>
            <a:endParaRPr lang="en-US"/>
          </a:p>
        </p:txBody>
      </p:sp>
    </p:spTree>
    <p:extLst>
      <p:ext uri="{BB962C8B-B14F-4D97-AF65-F5344CB8AC3E}">
        <p14:creationId xmlns:p14="http://schemas.microsoft.com/office/powerpoint/2010/main" val="1332033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message = FALSE or warning = FALSE prevents messages or warnings from appearing in the finished file.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results = 'hide' hides printed output; </a:t>
            </a:r>
            <a:r>
              <a:rPr lang="en-US" sz="1200" b="0" i="0" kern="1200" dirty="0" err="1">
                <a:solidFill>
                  <a:schemeClr val="tx1"/>
                </a:solidFill>
                <a:effectLst/>
                <a:latin typeface="+mn-lt"/>
                <a:ea typeface="+mn-ea"/>
                <a:cs typeface="+mn-cs"/>
              </a:rPr>
              <a:t>fig.show</a:t>
            </a:r>
            <a:r>
              <a:rPr lang="en-US" sz="1200" b="0" i="0" kern="1200" dirty="0">
                <a:solidFill>
                  <a:schemeClr val="tx1"/>
                </a:solidFill>
                <a:effectLst/>
                <a:latin typeface="+mn-lt"/>
                <a:ea typeface="+mn-ea"/>
                <a:cs typeface="+mn-cs"/>
              </a:rPr>
              <a:t> = 'hide' hides plots.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error = TRUE causes the render to continue even if code returns an error. This is rarely something you’ll want to include in the final version of your report, but can be very useful if you need to debug exactly what is going on inside your .</a:t>
            </a:r>
            <a:r>
              <a:rPr lang="en-US" sz="1200" b="0" i="0" kern="1200" dirty="0" err="1">
                <a:solidFill>
                  <a:schemeClr val="tx1"/>
                </a:solidFill>
                <a:effectLst/>
                <a:latin typeface="+mn-lt"/>
                <a:ea typeface="+mn-ea"/>
                <a:cs typeface="+mn-cs"/>
              </a:rPr>
              <a:t>Rmd</a:t>
            </a:r>
            <a:r>
              <a:rPr lang="en-US" sz="1200" b="0" i="0" kern="1200" dirty="0">
                <a:solidFill>
                  <a:schemeClr val="tx1"/>
                </a:solidFill>
                <a:effectLst/>
                <a:latin typeface="+mn-lt"/>
                <a:ea typeface="+mn-ea"/>
                <a:cs typeface="+mn-cs"/>
              </a:rPr>
              <a:t>. It’s also useful if you’re teaching R and want to deliberately include an error. The default, error = FALSE causes knitting to fail if there is a single error in the document.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24</a:t>
            </a:fld>
            <a:endParaRPr lang="en-US"/>
          </a:p>
        </p:txBody>
      </p:sp>
    </p:spTree>
    <p:extLst>
      <p:ext uri="{BB962C8B-B14F-4D97-AF65-F5344CB8AC3E}">
        <p14:creationId xmlns:p14="http://schemas.microsoft.com/office/powerpoint/2010/main" val="2669059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following table </a:t>
            </a:r>
            <a:r>
              <a:rPr lang="en-US" sz="1200" b="0" i="0" kern="1200" dirty="0" err="1">
                <a:solidFill>
                  <a:schemeClr val="tx1"/>
                </a:solidFill>
                <a:effectLst/>
                <a:latin typeface="+mn-lt"/>
                <a:ea typeface="+mn-ea"/>
                <a:cs typeface="+mn-cs"/>
              </a:rPr>
              <a:t>summarises</a:t>
            </a:r>
            <a:r>
              <a:rPr lang="en-US" sz="1200" b="0" i="0" kern="1200" dirty="0">
                <a:solidFill>
                  <a:schemeClr val="tx1"/>
                </a:solidFill>
                <a:effectLst/>
                <a:latin typeface="+mn-lt"/>
                <a:ea typeface="+mn-ea"/>
                <a:cs typeface="+mn-cs"/>
              </a:rPr>
              <a:t> which types of output each option </a:t>
            </a:r>
            <a:r>
              <a:rPr lang="en-US" sz="1200" b="0" i="0" kern="1200" dirty="0" err="1">
                <a:solidFill>
                  <a:schemeClr val="tx1"/>
                </a:solidFill>
                <a:effectLst/>
                <a:latin typeface="+mn-lt"/>
                <a:ea typeface="+mn-ea"/>
                <a:cs typeface="+mn-cs"/>
              </a:rPr>
              <a:t>supressess</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25</a:t>
            </a:fld>
            <a:endParaRPr lang="en-US"/>
          </a:p>
        </p:txBody>
      </p:sp>
    </p:spTree>
    <p:extLst>
      <p:ext uri="{BB962C8B-B14F-4D97-AF65-F5344CB8AC3E}">
        <p14:creationId xmlns:p14="http://schemas.microsoft.com/office/powerpoint/2010/main" val="7826121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By default, R Markdown prints data frames and matrices as you’d see them in the console:</a:t>
            </a: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26</a:t>
            </a:fld>
            <a:endParaRPr lang="en-US"/>
          </a:p>
        </p:txBody>
      </p:sp>
    </p:spTree>
    <p:extLst>
      <p:ext uri="{BB962C8B-B14F-4D97-AF65-F5344CB8AC3E}">
        <p14:creationId xmlns:p14="http://schemas.microsoft.com/office/powerpoint/2010/main" val="41987362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prefer that data be displayed with additional formatting you can use the </a:t>
            </a:r>
            <a:r>
              <a:rPr lang="en-US" dirty="0" err="1"/>
              <a:t>knitr</a:t>
            </a:r>
            <a:r>
              <a:rPr lang="en-US" dirty="0"/>
              <a:t>::</a:t>
            </a:r>
            <a:r>
              <a:rPr lang="en-US" dirty="0" err="1"/>
              <a:t>kable</a:t>
            </a:r>
            <a:r>
              <a:rPr lang="en-US" sz="1200" b="0" i="0" kern="1200" dirty="0">
                <a:solidFill>
                  <a:schemeClr val="tx1"/>
                </a:solidFill>
                <a:effectLst/>
                <a:latin typeface="+mn-lt"/>
                <a:ea typeface="+mn-ea"/>
                <a:cs typeface="+mn-cs"/>
              </a:rPr>
              <a:t> function. The code below generates Table.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Read the documentation for ?</a:t>
            </a:r>
            <a:r>
              <a:rPr lang="en-US" sz="1200" b="0" i="0" kern="1200" dirty="0" err="1">
                <a:solidFill>
                  <a:schemeClr val="tx1"/>
                </a:solidFill>
                <a:effectLst/>
                <a:latin typeface="+mn-lt"/>
                <a:ea typeface="+mn-ea"/>
                <a:cs typeface="+mn-cs"/>
              </a:rPr>
              <a:t>knitr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kable</a:t>
            </a:r>
            <a:r>
              <a:rPr lang="en-US" sz="1200" b="0" i="0" kern="1200" dirty="0">
                <a:solidFill>
                  <a:schemeClr val="tx1"/>
                </a:solidFill>
                <a:effectLst/>
                <a:latin typeface="+mn-lt"/>
                <a:ea typeface="+mn-ea"/>
                <a:cs typeface="+mn-cs"/>
              </a:rPr>
              <a:t> to see the other ways in which you can </a:t>
            </a:r>
            <a:r>
              <a:rPr lang="en-US" sz="1200" b="0" i="0" kern="1200" dirty="0" err="1">
                <a:solidFill>
                  <a:schemeClr val="tx1"/>
                </a:solidFill>
                <a:effectLst/>
                <a:latin typeface="+mn-lt"/>
                <a:ea typeface="+mn-ea"/>
                <a:cs typeface="+mn-cs"/>
              </a:rPr>
              <a:t>customise</a:t>
            </a:r>
            <a:r>
              <a:rPr lang="en-US" sz="1200" b="0" i="0" kern="1200" dirty="0">
                <a:solidFill>
                  <a:schemeClr val="tx1"/>
                </a:solidFill>
                <a:effectLst/>
                <a:latin typeface="+mn-lt"/>
                <a:ea typeface="+mn-ea"/>
                <a:cs typeface="+mn-cs"/>
              </a:rPr>
              <a:t> the table. </a:t>
            </a: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27</a:t>
            </a:fld>
            <a:endParaRPr lang="en-US"/>
          </a:p>
        </p:txBody>
      </p:sp>
    </p:spTree>
    <p:extLst>
      <p:ext uri="{BB962C8B-B14F-4D97-AF65-F5344CB8AC3E}">
        <p14:creationId xmlns:p14="http://schemas.microsoft.com/office/powerpoint/2010/main" val="10358874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even deeper </a:t>
            </a:r>
            <a:r>
              <a:rPr lang="en-US" sz="1200" b="0" i="0" kern="1200" dirty="0" err="1">
                <a:solidFill>
                  <a:schemeClr val="tx1"/>
                </a:solidFill>
                <a:effectLst/>
                <a:latin typeface="+mn-lt"/>
                <a:ea typeface="+mn-ea"/>
                <a:cs typeface="+mn-cs"/>
              </a:rPr>
              <a:t>customisation</a:t>
            </a:r>
            <a:r>
              <a:rPr lang="en-US" sz="1200" b="0" i="0" kern="1200" dirty="0">
                <a:solidFill>
                  <a:schemeClr val="tx1"/>
                </a:solidFill>
                <a:effectLst/>
                <a:latin typeface="+mn-lt"/>
                <a:ea typeface="+mn-ea"/>
                <a:cs typeface="+mn-cs"/>
              </a:rPr>
              <a:t>, consider the </a:t>
            </a:r>
            <a:r>
              <a:rPr lang="en-US" sz="1200" b="1" i="0" kern="1200" dirty="0" err="1">
                <a:solidFill>
                  <a:schemeClr val="tx1"/>
                </a:solidFill>
                <a:effectLst/>
                <a:latin typeface="+mn-lt"/>
                <a:ea typeface="+mn-ea"/>
                <a:cs typeface="+mn-cs"/>
              </a:rPr>
              <a:t>xtable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stargazer</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pander</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tables</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ascii</a:t>
            </a:r>
            <a:r>
              <a:rPr lang="en-US" sz="1200" b="0" i="0" kern="1200" dirty="0">
                <a:solidFill>
                  <a:schemeClr val="tx1"/>
                </a:solidFill>
                <a:effectLst/>
                <a:latin typeface="+mn-lt"/>
                <a:ea typeface="+mn-ea"/>
                <a:cs typeface="+mn-cs"/>
              </a:rPr>
              <a:t> packages. Each provides a set of tools for returning formatted tables from R code.</a:t>
            </a:r>
          </a:p>
          <a:p>
            <a:r>
              <a:rPr lang="en-US" sz="1200" b="0" i="0" kern="1200" dirty="0">
                <a:solidFill>
                  <a:schemeClr val="tx1"/>
                </a:solidFill>
                <a:effectLst/>
                <a:latin typeface="+mn-lt"/>
                <a:ea typeface="+mn-ea"/>
                <a:cs typeface="+mn-cs"/>
              </a:rPr>
              <a:t>There is also a rich set of options for controlling how figures are embedded. You’ll learn about these in </a:t>
            </a:r>
            <a:r>
              <a:rPr lang="en-US" sz="1200" b="0" i="0" u="none" strike="noStrike" kern="1200" dirty="0">
                <a:solidFill>
                  <a:schemeClr val="tx1"/>
                </a:solidFill>
                <a:effectLst/>
                <a:latin typeface="+mn-lt"/>
                <a:ea typeface="+mn-ea"/>
                <a:cs typeface="+mn-cs"/>
              </a:rPr>
              <a:t>saving your plots</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0925C452-50FD-764E-AEF0-91B2C1ECB179}" type="slidenum">
              <a:t>28</a:t>
            </a:fld>
            <a:endParaRPr lang="en-US"/>
          </a:p>
        </p:txBody>
      </p:sp>
    </p:spTree>
    <p:extLst>
      <p:ext uri="{BB962C8B-B14F-4D97-AF65-F5344CB8AC3E}">
        <p14:creationId xmlns:p14="http://schemas.microsoft.com/office/powerpoint/2010/main" val="3553825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25C452-50FD-764E-AEF0-91B2C1ECB179}" type="slidenum">
              <a:t>29</a:t>
            </a:fld>
            <a:endParaRPr lang="en-US"/>
          </a:p>
        </p:txBody>
      </p:sp>
    </p:spTree>
    <p:extLst>
      <p:ext uri="{BB962C8B-B14F-4D97-AF65-F5344CB8AC3E}">
        <p14:creationId xmlns:p14="http://schemas.microsoft.com/office/powerpoint/2010/main" val="30228984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25C452-50FD-764E-AEF0-91B2C1ECB179}" type="slidenum">
              <a:t>30</a:t>
            </a:fld>
            <a:endParaRPr lang="en-US"/>
          </a:p>
        </p:txBody>
      </p:sp>
    </p:spTree>
    <p:extLst>
      <p:ext uri="{BB962C8B-B14F-4D97-AF65-F5344CB8AC3E}">
        <p14:creationId xmlns:p14="http://schemas.microsoft.com/office/powerpoint/2010/main" val="4105369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25C452-50FD-764E-AEF0-91B2C1ECB179}" type="slidenum">
              <a:t>31</a:t>
            </a:fld>
            <a:endParaRPr lang="en-US"/>
          </a:p>
        </p:txBody>
      </p:sp>
    </p:spTree>
    <p:extLst>
      <p:ext uri="{BB962C8B-B14F-4D97-AF65-F5344CB8AC3E}">
        <p14:creationId xmlns:p14="http://schemas.microsoft.com/office/powerpoint/2010/main" val="7487849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Normally, each knit of a document starts from a completely clean slate. This is great for reproducibility, because it ensures that you’ve captured every important computation in code. However, it can be painful if you have some computations that take a long time. The solution is </a:t>
            </a:r>
            <a:r>
              <a:rPr lang="en-US" dirty="0"/>
              <a:t>cache = TRUE</a:t>
            </a:r>
            <a:r>
              <a:rPr lang="en-US" sz="1200" b="0" i="0" kern="1200" dirty="0">
                <a:solidFill>
                  <a:schemeClr val="tx1"/>
                </a:solidFill>
                <a:effectLst/>
                <a:latin typeface="+mn-lt"/>
                <a:ea typeface="+mn-ea"/>
                <a:cs typeface="+mn-cs"/>
              </a:rPr>
              <a:t>. When set, this will save the output of the chunk to a specially named file on disk. On subsequent runs, </a:t>
            </a:r>
            <a:r>
              <a:rPr lang="en-US" sz="1200" b="0" i="0" kern="1200" dirty="0" err="1">
                <a:solidFill>
                  <a:schemeClr val="tx1"/>
                </a:solidFill>
                <a:effectLst/>
                <a:latin typeface="+mn-lt"/>
                <a:ea typeface="+mn-ea"/>
                <a:cs typeface="+mn-cs"/>
              </a:rPr>
              <a:t>knitr</a:t>
            </a:r>
            <a:r>
              <a:rPr lang="en-US" sz="1200" b="0" i="0" kern="1200" dirty="0">
                <a:solidFill>
                  <a:schemeClr val="tx1"/>
                </a:solidFill>
                <a:effectLst/>
                <a:latin typeface="+mn-lt"/>
                <a:ea typeface="+mn-ea"/>
                <a:cs typeface="+mn-cs"/>
              </a:rPr>
              <a:t> will check to see if the code has changed, and if it hasn’t, it will reuse the cached results.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caching system must be used with care, because by default it is based on the code only, not its dependencies. For example, here the </a:t>
            </a:r>
            <a:r>
              <a:rPr lang="en-US" dirty="0" err="1"/>
              <a:t>processed_data</a:t>
            </a:r>
            <a:r>
              <a:rPr lang="en-US" sz="1200" b="0" i="0" kern="1200" dirty="0">
                <a:solidFill>
                  <a:schemeClr val="tx1"/>
                </a:solidFill>
                <a:effectLst/>
                <a:latin typeface="+mn-lt"/>
                <a:ea typeface="+mn-ea"/>
                <a:cs typeface="+mn-cs"/>
              </a:rPr>
              <a:t> chunk depends on the </a:t>
            </a:r>
            <a:r>
              <a:rPr lang="en-US" dirty="0" err="1"/>
              <a:t>raw_data</a:t>
            </a:r>
            <a:r>
              <a:rPr lang="en-US" sz="1200" b="0" i="0" kern="1200" dirty="0">
                <a:solidFill>
                  <a:schemeClr val="tx1"/>
                </a:solidFill>
                <a:effectLst/>
                <a:latin typeface="+mn-lt"/>
                <a:ea typeface="+mn-ea"/>
                <a:cs typeface="+mn-cs"/>
              </a:rPr>
              <a:t> chunk:</a:t>
            </a: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32</a:t>
            </a:fld>
            <a:endParaRPr lang="en-US"/>
          </a:p>
        </p:txBody>
      </p:sp>
    </p:spTree>
    <p:extLst>
      <p:ext uri="{BB962C8B-B14F-4D97-AF65-F5344CB8AC3E}">
        <p14:creationId xmlns:p14="http://schemas.microsoft.com/office/powerpoint/2010/main" val="3345536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Caching the </a:t>
            </a:r>
            <a:r>
              <a:rPr lang="en-US" dirty="0" err="1"/>
              <a:t>processed_data</a:t>
            </a:r>
            <a:r>
              <a:rPr lang="en-US" sz="1200" b="0" i="0" kern="1200" dirty="0">
                <a:solidFill>
                  <a:schemeClr val="tx1"/>
                </a:solidFill>
                <a:effectLst/>
                <a:latin typeface="+mn-lt"/>
                <a:ea typeface="+mn-ea"/>
                <a:cs typeface="+mn-cs"/>
              </a:rPr>
              <a:t> chunk means that it will get re-run if the </a:t>
            </a:r>
            <a:r>
              <a:rPr lang="en-US" sz="1200" b="0" i="0" kern="1200" dirty="0" err="1">
                <a:solidFill>
                  <a:schemeClr val="tx1"/>
                </a:solidFill>
                <a:effectLst/>
                <a:latin typeface="+mn-lt"/>
                <a:ea typeface="+mn-ea"/>
                <a:cs typeface="+mn-cs"/>
              </a:rPr>
              <a:t>dplyr</a:t>
            </a:r>
            <a:r>
              <a:rPr lang="en-US" sz="1200" b="0" i="0" kern="1200" dirty="0">
                <a:solidFill>
                  <a:schemeClr val="tx1"/>
                </a:solidFill>
                <a:effectLst/>
                <a:latin typeface="+mn-lt"/>
                <a:ea typeface="+mn-ea"/>
                <a:cs typeface="+mn-cs"/>
              </a:rPr>
              <a:t> pipeline is changed, but it won’t get rerun if the </a:t>
            </a:r>
            <a:r>
              <a:rPr lang="en-US" dirty="0" err="1"/>
              <a:t>read_csv</a:t>
            </a:r>
            <a:r>
              <a:rPr lang="en-US" dirty="0"/>
              <a:t>()</a:t>
            </a:r>
            <a:r>
              <a:rPr lang="en-US" sz="1200" b="0" i="0" kern="1200" dirty="0">
                <a:solidFill>
                  <a:schemeClr val="tx1"/>
                </a:solidFill>
                <a:effectLst/>
                <a:latin typeface="+mn-lt"/>
                <a:ea typeface="+mn-ea"/>
                <a:cs typeface="+mn-cs"/>
              </a:rPr>
              <a:t> call changes. You can avoid that problem with the </a:t>
            </a:r>
            <a:r>
              <a:rPr lang="en-US" dirty="0" err="1"/>
              <a:t>dependson</a:t>
            </a:r>
            <a:r>
              <a:rPr lang="en-US" sz="1200" b="0" i="0" kern="1200" dirty="0">
                <a:solidFill>
                  <a:schemeClr val="tx1"/>
                </a:solidFill>
                <a:effectLst/>
                <a:latin typeface="+mn-lt"/>
                <a:ea typeface="+mn-ea"/>
                <a:cs typeface="+mn-cs"/>
              </a:rPr>
              <a:t> chunk option:</a:t>
            </a:r>
          </a:p>
          <a:p>
            <a:endParaRPr lang="en-US" sz="1200" b="0" i="0" kern="1200" dirty="0">
              <a:solidFill>
                <a:schemeClr val="tx1"/>
              </a:solidFill>
              <a:effectLst/>
              <a:latin typeface="+mn-lt"/>
              <a:ea typeface="+mn-ea"/>
              <a:cs typeface="+mn-cs"/>
            </a:endParaRPr>
          </a:p>
          <a:p>
            <a:r>
              <a:rPr lang="en-US" dirty="0" err="1"/>
              <a:t>dependson</a:t>
            </a:r>
            <a:r>
              <a:rPr lang="en-US" sz="1200" b="0" i="0" kern="1200" dirty="0">
                <a:solidFill>
                  <a:schemeClr val="tx1"/>
                </a:solidFill>
                <a:effectLst/>
                <a:latin typeface="+mn-lt"/>
                <a:ea typeface="+mn-ea"/>
                <a:cs typeface="+mn-cs"/>
              </a:rPr>
              <a:t> should contain a character vector of </a:t>
            </a:r>
            <a:r>
              <a:rPr lang="en-US" sz="1200" b="0" i="1" kern="1200" dirty="0">
                <a:solidFill>
                  <a:schemeClr val="tx1"/>
                </a:solidFill>
                <a:effectLst/>
                <a:latin typeface="+mn-lt"/>
                <a:ea typeface="+mn-ea"/>
                <a:cs typeface="+mn-cs"/>
              </a:rPr>
              <a:t>every</a:t>
            </a:r>
            <a:r>
              <a:rPr lang="en-US" sz="1200" b="0" i="0" kern="1200" dirty="0">
                <a:solidFill>
                  <a:schemeClr val="tx1"/>
                </a:solidFill>
                <a:effectLst/>
                <a:latin typeface="+mn-lt"/>
                <a:ea typeface="+mn-ea"/>
                <a:cs typeface="+mn-cs"/>
              </a:rPr>
              <a:t> chunk that the cached chunk depends on. </a:t>
            </a:r>
            <a:r>
              <a:rPr lang="en-US" sz="1200" b="0" i="0" kern="1200" dirty="0" err="1">
                <a:solidFill>
                  <a:schemeClr val="tx1"/>
                </a:solidFill>
                <a:effectLst/>
                <a:latin typeface="+mn-lt"/>
                <a:ea typeface="+mn-ea"/>
                <a:cs typeface="+mn-cs"/>
              </a:rPr>
              <a:t>Knitr</a:t>
            </a:r>
            <a:r>
              <a:rPr lang="en-US" sz="1200" b="0" i="0" kern="1200" dirty="0">
                <a:solidFill>
                  <a:schemeClr val="tx1"/>
                </a:solidFill>
                <a:effectLst/>
                <a:latin typeface="+mn-lt"/>
                <a:ea typeface="+mn-ea"/>
                <a:cs typeface="+mn-cs"/>
              </a:rPr>
              <a:t> will update the results for the cached chunk whenever it detects that one of its dependencies have changed.</a:t>
            </a: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33</a:t>
            </a:fld>
            <a:endParaRPr lang="en-US"/>
          </a:p>
        </p:txBody>
      </p:sp>
    </p:spTree>
    <p:extLst>
      <p:ext uri="{BB962C8B-B14F-4D97-AF65-F5344CB8AC3E}">
        <p14:creationId xmlns:p14="http://schemas.microsoft.com/office/powerpoint/2010/main" val="83118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 Markdown provides an unified authoring framework for data science, combining your code, its results, and your prose commentary. R Markdown documents are fully reproducible and support dozens of output formats, like PDFs, Word files, slideshows, and more.</a:t>
            </a:r>
          </a:p>
          <a:p>
            <a:r>
              <a:rPr lang="en-US" sz="1200" b="0" i="0" kern="1200" dirty="0">
                <a:solidFill>
                  <a:schemeClr val="tx1"/>
                </a:solidFill>
                <a:effectLst/>
                <a:latin typeface="+mn-lt"/>
                <a:ea typeface="+mn-ea"/>
                <a:cs typeface="+mn-cs"/>
              </a:rPr>
              <a:t>R Markdown files are designed to be used in three ways:</a:t>
            </a:r>
          </a:p>
          <a:p>
            <a:pPr marL="228600" indent="-228600">
              <a:buFont typeface="+mj-lt"/>
              <a:buAutoNum type="arabicPeriod"/>
            </a:pPr>
            <a:r>
              <a:rPr lang="en-US" sz="1200" b="0" i="0" kern="1200" dirty="0">
                <a:solidFill>
                  <a:schemeClr val="tx1"/>
                </a:solidFill>
                <a:effectLst/>
                <a:latin typeface="+mn-lt"/>
                <a:ea typeface="+mn-ea"/>
                <a:cs typeface="+mn-cs"/>
              </a:rPr>
              <a:t>For communicating to decision makers, who want to focus on the conclusions, not the code behind the analysis.</a:t>
            </a:r>
          </a:p>
          <a:p>
            <a:pPr marL="228600" indent="-228600">
              <a:buFont typeface="+mj-lt"/>
              <a:buAutoNum type="arabicPeriod"/>
            </a:pPr>
            <a:r>
              <a:rPr lang="en-US" sz="1200" b="0" i="0" kern="1200" dirty="0">
                <a:solidFill>
                  <a:schemeClr val="tx1"/>
                </a:solidFill>
                <a:effectLst/>
                <a:latin typeface="+mn-lt"/>
                <a:ea typeface="+mn-ea"/>
                <a:cs typeface="+mn-cs"/>
              </a:rPr>
              <a:t>For collaborating with other data scientists (including future you!), who are interested in both your conclusions, and how you reached them ( i.e. the code).</a:t>
            </a:r>
          </a:p>
          <a:p>
            <a:pPr marL="228600" indent="-228600">
              <a:buFont typeface="+mj-lt"/>
              <a:buAutoNum type="arabicPeriod"/>
            </a:pPr>
            <a:r>
              <a:rPr lang="en-US" sz="1200" b="0" i="0" kern="1200" dirty="0">
                <a:solidFill>
                  <a:schemeClr val="tx1"/>
                </a:solidFill>
                <a:effectLst/>
                <a:latin typeface="+mn-lt"/>
                <a:ea typeface="+mn-ea"/>
                <a:cs typeface="+mn-cs"/>
              </a:rPr>
              <a:t>As an environment in which to </a:t>
            </a:r>
            <a:r>
              <a:rPr lang="en-US" sz="1200" b="0" i="1" kern="1200" dirty="0">
                <a:solidFill>
                  <a:schemeClr val="tx1"/>
                </a:solidFill>
                <a:effectLst/>
                <a:latin typeface="+mn-lt"/>
                <a:ea typeface="+mn-ea"/>
                <a:cs typeface="+mn-cs"/>
              </a:rPr>
              <a:t>do</a:t>
            </a:r>
            <a:r>
              <a:rPr lang="en-US" sz="1200" b="0" i="0" kern="1200" dirty="0">
                <a:solidFill>
                  <a:schemeClr val="tx1"/>
                </a:solidFill>
                <a:effectLst/>
                <a:latin typeface="+mn-lt"/>
                <a:ea typeface="+mn-ea"/>
                <a:cs typeface="+mn-cs"/>
              </a:rPr>
              <a:t> data science, as a modern day lab </a:t>
            </a:r>
            <a:r>
              <a:rPr lang="en-US" sz="1200" b="0" i="0" kern="1200" dirty="0" err="1">
                <a:solidFill>
                  <a:schemeClr val="tx1"/>
                </a:solidFill>
                <a:effectLst/>
                <a:latin typeface="+mn-lt"/>
                <a:ea typeface="+mn-ea"/>
                <a:cs typeface="+mn-cs"/>
              </a:rPr>
              <a:t>notecourse</a:t>
            </a:r>
            <a:r>
              <a:rPr lang="en-US" sz="1200" b="0" i="0" kern="1200" dirty="0">
                <a:solidFill>
                  <a:schemeClr val="tx1"/>
                </a:solidFill>
                <a:effectLst/>
                <a:latin typeface="+mn-lt"/>
                <a:ea typeface="+mn-ea"/>
                <a:cs typeface="+mn-cs"/>
              </a:rPr>
              <a:t> where you can capture not only what you did, but also what you were thinking.</a:t>
            </a:r>
          </a:p>
          <a:p>
            <a:r>
              <a:rPr lang="en-US" sz="1200" b="0" i="0" kern="1200" dirty="0">
                <a:solidFill>
                  <a:schemeClr val="tx1"/>
                </a:solidFill>
                <a:effectLst/>
                <a:latin typeface="+mn-lt"/>
                <a:ea typeface="+mn-ea"/>
                <a:cs typeface="+mn-cs"/>
              </a:rPr>
              <a:t>R Markdown integrates a number of R packages and external tools. This means that help is, by-and-large, not available through ?. Instead, as you work through this lecture, and use R Markdown in the future, keep these resources close to hand: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 Markdown Cheat Sheet: </a:t>
            </a:r>
            <a:r>
              <a:rPr lang="en-US" sz="1200" b="0" i="1" kern="1200" dirty="0">
                <a:solidFill>
                  <a:schemeClr val="tx1"/>
                </a:solidFill>
                <a:effectLst/>
                <a:latin typeface="+mn-lt"/>
                <a:ea typeface="+mn-ea"/>
                <a:cs typeface="+mn-cs"/>
              </a:rPr>
              <a:t>Help &gt; </a:t>
            </a:r>
            <a:r>
              <a:rPr lang="en-US" sz="1200" b="0" i="1" kern="1200" dirty="0" err="1">
                <a:solidFill>
                  <a:schemeClr val="tx1"/>
                </a:solidFill>
                <a:effectLst/>
                <a:latin typeface="+mn-lt"/>
                <a:ea typeface="+mn-ea"/>
                <a:cs typeface="+mn-cs"/>
              </a:rPr>
              <a:t>Cheatsheets</a:t>
            </a:r>
            <a:r>
              <a:rPr lang="en-US" sz="1200" b="0" i="1" kern="1200" dirty="0">
                <a:solidFill>
                  <a:schemeClr val="tx1"/>
                </a:solidFill>
                <a:effectLst/>
                <a:latin typeface="+mn-lt"/>
                <a:ea typeface="+mn-ea"/>
                <a:cs typeface="+mn-cs"/>
              </a:rPr>
              <a:t> &gt; R Markdown Cheat Sheet</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 Markdown Reference Guide: </a:t>
            </a:r>
            <a:r>
              <a:rPr lang="en-US" sz="1200" b="0" i="1" kern="1200" dirty="0">
                <a:solidFill>
                  <a:schemeClr val="tx1"/>
                </a:solidFill>
                <a:effectLst/>
                <a:latin typeface="+mn-lt"/>
                <a:ea typeface="+mn-ea"/>
                <a:cs typeface="+mn-cs"/>
              </a:rPr>
              <a:t>Help &gt; </a:t>
            </a:r>
            <a:r>
              <a:rPr lang="en-US" sz="1200" b="0" i="1" kern="1200" dirty="0" err="1">
                <a:solidFill>
                  <a:schemeClr val="tx1"/>
                </a:solidFill>
                <a:effectLst/>
                <a:latin typeface="+mn-lt"/>
                <a:ea typeface="+mn-ea"/>
                <a:cs typeface="+mn-cs"/>
              </a:rPr>
              <a:t>Cheatsheets</a:t>
            </a:r>
            <a:r>
              <a:rPr lang="en-US" sz="1200" b="0" i="1" kern="1200" dirty="0">
                <a:solidFill>
                  <a:schemeClr val="tx1"/>
                </a:solidFill>
                <a:effectLst/>
                <a:latin typeface="+mn-lt"/>
                <a:ea typeface="+mn-ea"/>
                <a:cs typeface="+mn-cs"/>
              </a:rPr>
              <a:t> &gt; R Markdown Reference Guide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Both </a:t>
            </a:r>
            <a:r>
              <a:rPr lang="en-US" sz="1200" b="0" i="0" kern="1200" dirty="0" err="1">
                <a:solidFill>
                  <a:schemeClr val="tx1"/>
                </a:solidFill>
                <a:effectLst/>
                <a:latin typeface="+mn-lt"/>
                <a:ea typeface="+mn-ea"/>
                <a:cs typeface="+mn-cs"/>
              </a:rPr>
              <a:t>cheatsheets</a:t>
            </a:r>
            <a:r>
              <a:rPr lang="en-US" sz="1200" b="0" i="0" kern="1200" dirty="0">
                <a:solidFill>
                  <a:schemeClr val="tx1"/>
                </a:solidFill>
                <a:effectLst/>
                <a:latin typeface="+mn-lt"/>
                <a:ea typeface="+mn-ea"/>
                <a:cs typeface="+mn-cs"/>
              </a:rPr>
              <a:t> are also available at </a:t>
            </a:r>
            <a:r>
              <a:rPr lang="en-US" sz="1200" b="0" i="0" u="none" strike="noStrike" kern="1200" dirty="0">
                <a:solidFill>
                  <a:schemeClr val="tx1"/>
                </a:solidFill>
                <a:effectLst/>
                <a:latin typeface="+mn-lt"/>
                <a:ea typeface="+mn-ea"/>
                <a:cs typeface="+mn-cs"/>
                <a:hlinkClick r:id="rId3"/>
              </a:rPr>
              <a:t>http://rstudio.com/cheatsheets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need the </a:t>
            </a:r>
            <a:r>
              <a:rPr lang="en-US" sz="1200" b="1" i="0" kern="1200" dirty="0" err="1">
                <a:solidFill>
                  <a:schemeClr val="tx1"/>
                </a:solidFill>
                <a:effectLst/>
                <a:latin typeface="+mn-lt"/>
                <a:ea typeface="+mn-ea"/>
                <a:cs typeface="+mn-cs"/>
              </a:rPr>
              <a:t>rmarkdown</a:t>
            </a:r>
            <a:r>
              <a:rPr lang="en-US" sz="1200" b="0" i="0" kern="1200" dirty="0">
                <a:solidFill>
                  <a:schemeClr val="tx1"/>
                </a:solidFill>
                <a:effectLst/>
                <a:latin typeface="+mn-lt"/>
                <a:ea typeface="+mn-ea"/>
                <a:cs typeface="+mn-cs"/>
              </a:rPr>
              <a:t> package, but you don’t need to explicitly install it or load it, as RStudio automatically does both when needed.</a:t>
            </a:r>
          </a:p>
          <a:p>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3</a:t>
            </a:fld>
            <a:endParaRPr lang="en-US"/>
          </a:p>
        </p:txBody>
      </p:sp>
    </p:spTree>
    <p:extLst>
      <p:ext uri="{BB962C8B-B14F-4D97-AF65-F5344CB8AC3E}">
        <p14:creationId xmlns:p14="http://schemas.microsoft.com/office/powerpoint/2010/main" val="8411080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Note that the chunks won’t update if </a:t>
            </a:r>
            <a:r>
              <a:rPr lang="en-US" dirty="0"/>
              <a:t>a_very_large_file.csv</a:t>
            </a:r>
            <a:r>
              <a:rPr lang="en-US" sz="1200" b="0" i="0" kern="1200" dirty="0">
                <a:solidFill>
                  <a:schemeClr val="tx1"/>
                </a:solidFill>
                <a:effectLst/>
                <a:latin typeface="+mn-lt"/>
                <a:ea typeface="+mn-ea"/>
                <a:cs typeface="+mn-cs"/>
              </a:rPr>
              <a:t> changes, because </a:t>
            </a:r>
            <a:r>
              <a:rPr lang="en-US" sz="1200" b="0" i="0" kern="1200" dirty="0" err="1">
                <a:solidFill>
                  <a:schemeClr val="tx1"/>
                </a:solidFill>
                <a:effectLst/>
                <a:latin typeface="+mn-lt"/>
                <a:ea typeface="+mn-ea"/>
                <a:cs typeface="+mn-cs"/>
              </a:rPr>
              <a:t>knitr</a:t>
            </a:r>
            <a:r>
              <a:rPr lang="en-US" sz="1200" b="0" i="0" kern="1200" dirty="0">
                <a:solidFill>
                  <a:schemeClr val="tx1"/>
                </a:solidFill>
                <a:effectLst/>
                <a:latin typeface="+mn-lt"/>
                <a:ea typeface="+mn-ea"/>
                <a:cs typeface="+mn-cs"/>
              </a:rPr>
              <a:t> caching only tracks changes within the </a:t>
            </a:r>
            <a:r>
              <a:rPr lang="en-US" dirty="0"/>
              <a:t>.</a:t>
            </a:r>
            <a:r>
              <a:rPr lang="en-US" dirty="0" err="1"/>
              <a:t>Rmd</a:t>
            </a:r>
            <a:r>
              <a:rPr lang="en-US" sz="1200" b="0" i="0" kern="1200" dirty="0">
                <a:solidFill>
                  <a:schemeClr val="tx1"/>
                </a:solidFill>
                <a:effectLst/>
                <a:latin typeface="+mn-lt"/>
                <a:ea typeface="+mn-ea"/>
                <a:cs typeface="+mn-cs"/>
              </a:rPr>
              <a:t> file. If you want to also track changes to that file you can use the </a:t>
            </a:r>
            <a:r>
              <a:rPr lang="en-US" dirty="0" err="1"/>
              <a:t>cache.extra</a:t>
            </a:r>
            <a:r>
              <a:rPr lang="en-US" sz="1200" b="0" i="0" kern="1200" dirty="0">
                <a:solidFill>
                  <a:schemeClr val="tx1"/>
                </a:solidFill>
                <a:effectLst/>
                <a:latin typeface="+mn-lt"/>
                <a:ea typeface="+mn-ea"/>
                <a:cs typeface="+mn-cs"/>
              </a:rPr>
              <a:t> option. This is an arbitrary R expression that will invalidate the cache whenever it changes. A good function to use is </a:t>
            </a:r>
            <a:r>
              <a:rPr lang="en-US" dirty="0"/>
              <a:t>file.info()</a:t>
            </a:r>
            <a:r>
              <a:rPr lang="en-US" sz="1200" b="0" i="0" kern="1200" dirty="0">
                <a:solidFill>
                  <a:schemeClr val="tx1"/>
                </a:solidFill>
                <a:effectLst/>
                <a:latin typeface="+mn-lt"/>
                <a:ea typeface="+mn-ea"/>
                <a:cs typeface="+mn-cs"/>
              </a:rPr>
              <a:t>: it returns a bunch of information about the file including when it was last modified. Then you can write: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your caching strategies get progressively more complicated, it’s a good idea to regularly clear out all your caches with </a:t>
            </a:r>
            <a:r>
              <a:rPr lang="en-US" sz="1200" b="0" i="0" kern="1200" dirty="0" err="1">
                <a:solidFill>
                  <a:schemeClr val="tx1"/>
                </a:solidFill>
                <a:effectLst/>
                <a:latin typeface="+mn-lt"/>
                <a:ea typeface="+mn-ea"/>
                <a:cs typeface="+mn-cs"/>
              </a:rPr>
              <a:t>knitr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clean_cache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I’ve used the advice of </a:t>
            </a:r>
            <a:r>
              <a:rPr lang="en-US" sz="1200" b="0" i="0" u="none" strike="noStrike" kern="1200" dirty="0">
                <a:solidFill>
                  <a:schemeClr val="tx1"/>
                </a:solidFill>
                <a:effectLst/>
                <a:latin typeface="+mn-lt"/>
                <a:ea typeface="+mn-ea"/>
                <a:cs typeface="+mn-cs"/>
                <a:hlinkClick r:id="rId3"/>
              </a:rPr>
              <a:t>David Robinson</a:t>
            </a:r>
            <a:r>
              <a:rPr lang="en-US" sz="1200" b="0" i="0" kern="1200" dirty="0">
                <a:solidFill>
                  <a:schemeClr val="tx1"/>
                </a:solidFill>
                <a:effectLst/>
                <a:latin typeface="+mn-lt"/>
                <a:ea typeface="+mn-ea"/>
                <a:cs typeface="+mn-cs"/>
              </a:rPr>
              <a:t> to name these chunks: each chunk is named after the primary object that it creates. This makes it easier to understand the </a:t>
            </a:r>
            <a:r>
              <a:rPr lang="en-US" sz="1200" b="0" i="0" kern="1200" dirty="0" err="1">
                <a:solidFill>
                  <a:schemeClr val="tx1"/>
                </a:solidFill>
                <a:effectLst/>
                <a:latin typeface="+mn-lt"/>
                <a:ea typeface="+mn-ea"/>
                <a:cs typeface="+mn-cs"/>
              </a:rPr>
              <a:t>dependson</a:t>
            </a:r>
            <a:r>
              <a:rPr lang="en-US" sz="1200" b="0" i="0" kern="1200" dirty="0">
                <a:solidFill>
                  <a:schemeClr val="tx1"/>
                </a:solidFill>
                <a:effectLst/>
                <a:latin typeface="+mn-lt"/>
                <a:ea typeface="+mn-ea"/>
                <a:cs typeface="+mn-cs"/>
              </a:rPr>
              <a:t> specification.</a:t>
            </a:r>
          </a:p>
          <a:p>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34</a:t>
            </a:fld>
            <a:endParaRPr lang="en-US"/>
          </a:p>
        </p:txBody>
      </p:sp>
    </p:spTree>
    <p:extLst>
      <p:ext uri="{BB962C8B-B14F-4D97-AF65-F5344CB8AC3E}">
        <p14:creationId xmlns:p14="http://schemas.microsoft.com/office/powerpoint/2010/main" val="9095981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you work more with </a:t>
            </a:r>
            <a:r>
              <a:rPr lang="en-US" sz="1200" b="0" i="0" kern="1200" dirty="0" err="1">
                <a:solidFill>
                  <a:schemeClr val="tx1"/>
                </a:solidFill>
                <a:effectLst/>
                <a:latin typeface="+mn-lt"/>
                <a:ea typeface="+mn-ea"/>
                <a:cs typeface="+mn-cs"/>
              </a:rPr>
              <a:t>knitr</a:t>
            </a:r>
            <a:r>
              <a:rPr lang="en-US" sz="1200" b="0" i="0" kern="1200" dirty="0">
                <a:solidFill>
                  <a:schemeClr val="tx1"/>
                </a:solidFill>
                <a:effectLst/>
                <a:latin typeface="+mn-lt"/>
                <a:ea typeface="+mn-ea"/>
                <a:cs typeface="+mn-cs"/>
              </a:rPr>
              <a:t>, you will discover that some of the default chunk options don’t fit your needs and you want to change them. You can do this by calling </a:t>
            </a:r>
            <a:r>
              <a:rPr lang="en-US" dirty="0" err="1"/>
              <a:t>knitr</a:t>
            </a:r>
            <a:r>
              <a:rPr lang="en-US" dirty="0"/>
              <a:t>::</a:t>
            </a:r>
            <a:r>
              <a:rPr lang="en-US" dirty="0" err="1"/>
              <a:t>opts_chunk$set</a:t>
            </a:r>
            <a:r>
              <a:rPr lang="en-US" dirty="0"/>
              <a:t>()</a:t>
            </a:r>
            <a:r>
              <a:rPr lang="en-US" sz="1200" b="0" i="0" kern="1200" dirty="0">
                <a:solidFill>
                  <a:schemeClr val="tx1"/>
                </a:solidFill>
                <a:effectLst/>
                <a:latin typeface="+mn-lt"/>
                <a:ea typeface="+mn-ea"/>
                <a:cs typeface="+mn-cs"/>
              </a:rPr>
              <a:t> in a code chunk. For example, when writing books and tutorials I set: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uses my preferred comment formatting, and ensures that the code and output are kept closely entwined. On the other hand, if you were preparing a report, you might set: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That will hide the code by default, so only showing the chunks you deliberately choose to show (with </a:t>
            </a:r>
            <a:r>
              <a:rPr lang="en-US" dirty="0"/>
              <a:t>echo = TRUE</a:t>
            </a:r>
            <a:r>
              <a:rPr lang="en-US" sz="1200" b="0" i="0" kern="1200" dirty="0">
                <a:solidFill>
                  <a:schemeClr val="tx1"/>
                </a:solidFill>
                <a:effectLst/>
                <a:latin typeface="+mn-lt"/>
                <a:ea typeface="+mn-ea"/>
                <a:cs typeface="+mn-cs"/>
              </a:rPr>
              <a:t>). You might consider setting </a:t>
            </a:r>
            <a:r>
              <a:rPr lang="en-US" dirty="0"/>
              <a:t>message = FALSE</a:t>
            </a:r>
            <a:r>
              <a:rPr lang="en-US" sz="1200" b="0" i="0" kern="1200" dirty="0">
                <a:solidFill>
                  <a:schemeClr val="tx1"/>
                </a:solidFill>
                <a:effectLst/>
                <a:latin typeface="+mn-lt"/>
                <a:ea typeface="+mn-ea"/>
                <a:cs typeface="+mn-cs"/>
              </a:rPr>
              <a:t> and </a:t>
            </a:r>
            <a:r>
              <a:rPr lang="en-US" dirty="0"/>
              <a:t>warning = FALSE</a:t>
            </a:r>
            <a:r>
              <a:rPr lang="en-US" sz="1200" b="0" i="0" kern="1200" dirty="0">
                <a:solidFill>
                  <a:schemeClr val="tx1"/>
                </a:solidFill>
                <a:effectLst/>
                <a:latin typeface="+mn-lt"/>
                <a:ea typeface="+mn-ea"/>
                <a:cs typeface="+mn-cs"/>
              </a:rPr>
              <a:t>, but that would make it harder to debug problems because you wouldn’t see any messages in the final document.</a:t>
            </a: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35</a:t>
            </a:fld>
            <a:endParaRPr lang="en-US"/>
          </a:p>
        </p:txBody>
      </p:sp>
    </p:spTree>
    <p:extLst>
      <p:ext uri="{BB962C8B-B14F-4D97-AF65-F5344CB8AC3E}">
        <p14:creationId xmlns:p14="http://schemas.microsoft.com/office/powerpoint/2010/main" val="5004096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is one other way to embed R code into an R Markdown document: directly into the text, with: </a:t>
            </a:r>
            <a:r>
              <a:rPr lang="en-US" dirty="0"/>
              <a:t>`r `</a:t>
            </a:r>
            <a:r>
              <a:rPr lang="en-US" sz="1200" b="0" i="0" kern="1200" dirty="0">
                <a:solidFill>
                  <a:schemeClr val="tx1"/>
                </a:solidFill>
                <a:effectLst/>
                <a:latin typeface="+mn-lt"/>
                <a:ea typeface="+mn-ea"/>
                <a:cs typeface="+mn-cs"/>
              </a:rPr>
              <a:t>. This can be very useful if you mention properties of your data in the text. For example, in the example document I used at the start of the chapter I had: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the report is knit, the results of these computations are inserted into the text: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inserting numbers into text, </a:t>
            </a:r>
            <a:r>
              <a:rPr lang="en-US" dirty="0"/>
              <a:t>format()</a:t>
            </a:r>
            <a:r>
              <a:rPr lang="en-US" sz="1200" b="0" i="0" kern="1200" dirty="0">
                <a:solidFill>
                  <a:schemeClr val="tx1"/>
                </a:solidFill>
                <a:effectLst/>
                <a:latin typeface="+mn-lt"/>
                <a:ea typeface="+mn-ea"/>
                <a:cs typeface="+mn-cs"/>
              </a:rPr>
              <a:t> is your friend. It allows you to set the number of </a:t>
            </a:r>
            <a:r>
              <a:rPr lang="en-US" dirty="0"/>
              <a:t>digits</a:t>
            </a:r>
            <a:r>
              <a:rPr lang="en-US" sz="1200" b="0" i="0" kern="1200" dirty="0">
                <a:solidFill>
                  <a:schemeClr val="tx1"/>
                </a:solidFill>
                <a:effectLst/>
                <a:latin typeface="+mn-lt"/>
                <a:ea typeface="+mn-ea"/>
                <a:cs typeface="+mn-cs"/>
              </a:rPr>
              <a:t> so you don’t print to a ridiculous degree of accuracy, and a </a:t>
            </a:r>
            <a:r>
              <a:rPr lang="en-US" dirty="0" err="1"/>
              <a:t>big.mark</a:t>
            </a:r>
            <a:r>
              <a:rPr lang="en-US" sz="1200" b="0" i="0" kern="1200" dirty="0">
                <a:solidFill>
                  <a:schemeClr val="tx1"/>
                </a:solidFill>
                <a:effectLst/>
                <a:latin typeface="+mn-lt"/>
                <a:ea typeface="+mn-ea"/>
                <a:cs typeface="+mn-cs"/>
              </a:rPr>
              <a:t> to make numbers easier to read. I’ll often combine these into a helper function:</a:t>
            </a: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36</a:t>
            </a:fld>
            <a:endParaRPr lang="en-US"/>
          </a:p>
        </p:txBody>
      </p:sp>
    </p:spTree>
    <p:extLst>
      <p:ext uri="{BB962C8B-B14F-4D97-AF65-F5344CB8AC3E}">
        <p14:creationId xmlns:p14="http://schemas.microsoft.com/office/powerpoint/2010/main" val="27582310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https://rpubs.com/uky994/586744</a:t>
            </a:r>
            <a:endParaRPr lang="en-US" dirty="0"/>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Add a section that explores how diamond sizes vary by cut, </a:t>
            </a:r>
            <a:r>
              <a:rPr lang="en-US" sz="1200" b="0" i="0" kern="1200" dirty="0" err="1">
                <a:solidFill>
                  <a:schemeClr val="tx1"/>
                </a:solidFill>
                <a:effectLst/>
                <a:latin typeface="+mn-lt"/>
                <a:ea typeface="+mn-ea"/>
                <a:cs typeface="+mn-cs"/>
              </a:rPr>
              <a:t>colour</a:t>
            </a:r>
            <a:r>
              <a:rPr lang="en-US" sz="1200" b="0" i="0" kern="1200" dirty="0">
                <a:solidFill>
                  <a:schemeClr val="tx1"/>
                </a:solidFill>
                <a:effectLst/>
                <a:latin typeface="+mn-lt"/>
                <a:ea typeface="+mn-ea"/>
                <a:cs typeface="+mn-cs"/>
              </a:rPr>
              <a:t>, and clarity. Assume you’re writing a report for someone who doesn’t know R, and instead of setting echo = FALSE on each chunk, set a global option. </a:t>
            </a:r>
            <a:r>
              <a:rPr lang="en-US" dirty="0">
                <a:hlinkClick r:id="rId4"/>
              </a:rPr>
              <a:t>https://rpubs.com/uky994/586324</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Download diamond-</a:t>
            </a:r>
            <a:r>
              <a:rPr lang="en-US" sz="1200" b="0" i="0" kern="1200" dirty="0" err="1">
                <a:solidFill>
                  <a:schemeClr val="tx1"/>
                </a:solidFill>
                <a:effectLst/>
                <a:latin typeface="+mn-lt"/>
                <a:ea typeface="+mn-ea"/>
                <a:cs typeface="+mn-cs"/>
              </a:rPr>
              <a:t>sizes.Rmd</a:t>
            </a:r>
            <a:r>
              <a:rPr lang="en-US" sz="1200" b="0" i="0" kern="1200" dirty="0">
                <a:solidFill>
                  <a:schemeClr val="tx1"/>
                </a:solidFill>
                <a:effectLst/>
                <a:latin typeface="+mn-lt"/>
                <a:ea typeface="+mn-ea"/>
                <a:cs typeface="+mn-cs"/>
              </a:rPr>
              <a:t> from </a:t>
            </a:r>
            <a:r>
              <a:rPr lang="en-US" sz="1200" b="0" i="0" u="none" strike="noStrike" kern="1200" dirty="0">
                <a:solidFill>
                  <a:schemeClr val="tx1"/>
                </a:solidFill>
                <a:effectLst/>
                <a:latin typeface="+mn-lt"/>
                <a:ea typeface="+mn-ea"/>
                <a:cs typeface="+mn-cs"/>
                <a:hlinkClick r:id="rId5"/>
              </a:rPr>
              <a:t>https://github.com/hadley/r4ds/tree/master/rmarkdown</a:t>
            </a:r>
            <a:r>
              <a:rPr lang="en-US" sz="1200" b="0" i="0" kern="1200" dirty="0">
                <a:solidFill>
                  <a:schemeClr val="tx1"/>
                </a:solidFill>
                <a:effectLst/>
                <a:latin typeface="+mn-lt"/>
                <a:ea typeface="+mn-ea"/>
                <a:cs typeface="+mn-cs"/>
              </a:rPr>
              <a:t>. Add a section that describes the largest 20 diamonds, including a table that displays their most important attributes. </a:t>
            </a:r>
            <a:r>
              <a:rPr lang="en-US" dirty="0">
                <a:hlinkClick r:id="rId4"/>
              </a:rPr>
              <a:t>https://rpubs.com/uky994/586324</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Modify diamonds-</a:t>
            </a:r>
            <a:r>
              <a:rPr lang="en-US" sz="1200" b="0" i="0" kern="1200" dirty="0" err="1">
                <a:solidFill>
                  <a:schemeClr val="tx1"/>
                </a:solidFill>
                <a:effectLst/>
                <a:latin typeface="+mn-lt"/>
                <a:ea typeface="+mn-ea"/>
                <a:cs typeface="+mn-cs"/>
              </a:rPr>
              <a:t>sizes.Rmd</a:t>
            </a:r>
            <a:r>
              <a:rPr lang="en-US" sz="1200" b="0" i="0" kern="1200" dirty="0">
                <a:solidFill>
                  <a:schemeClr val="tx1"/>
                </a:solidFill>
                <a:effectLst/>
                <a:latin typeface="+mn-lt"/>
                <a:ea typeface="+mn-ea"/>
                <a:cs typeface="+mn-cs"/>
              </a:rPr>
              <a:t> to use comma() to produce nicely formatted output. Also include the percentage of diamonds that are larger than 2.5 carats. </a:t>
            </a:r>
            <a:r>
              <a:rPr lang="en-US" dirty="0">
                <a:hlinkClick r:id="rId4"/>
              </a:rPr>
              <a:t>https://rpubs.com/uky994/586324</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Set up a network of chunks where d depends on c and b, and both b and c depend on a. Have each chunk print </a:t>
            </a:r>
            <a:r>
              <a:rPr lang="en-US" sz="1200" b="0" i="0" kern="1200" dirty="0" err="1">
                <a:solidFill>
                  <a:schemeClr val="tx1"/>
                </a:solidFill>
                <a:effectLst/>
                <a:latin typeface="+mn-lt"/>
                <a:ea typeface="+mn-ea"/>
                <a:cs typeface="+mn-cs"/>
              </a:rPr>
              <a:t>lubridate</a:t>
            </a:r>
            <a:r>
              <a:rPr lang="en-US" sz="1200" b="0" i="0" kern="1200" dirty="0">
                <a:solidFill>
                  <a:schemeClr val="tx1"/>
                </a:solidFill>
                <a:effectLst/>
                <a:latin typeface="+mn-lt"/>
                <a:ea typeface="+mn-ea"/>
                <a:cs typeface="+mn-cs"/>
              </a:rPr>
              <a:t>::now(), set cache = TRUE, then verify your understanding of caching.</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37</a:t>
            </a:fld>
            <a:endParaRPr lang="en-US"/>
          </a:p>
        </p:txBody>
      </p:sp>
    </p:spTree>
    <p:extLst>
      <p:ext uri="{BB962C8B-B14F-4D97-AF65-F5344CB8AC3E}">
        <p14:creationId xmlns:p14="http://schemas.microsoft.com/office/powerpoint/2010/main" val="9088042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Troubleshooting R Markdown documents can be challenging because you are no longer in an interactive R environment, and you will need to learn some new tricks. The first thing you should always try is to recreate the problem in an interactive session. Restart R, then “Run all chunks” (either from Code menu, under Run region), or with the keyboard shortcut Ctrl + Alt + R. If you’re lucky, that will recreate the problem, and you can figure out what’s going on interactively.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that doesn’t help, there must be something different between your interactive environment and the R markdown environment. You’re going to need to systematically explore the options. The most common difference is the working directory: the working directory of an R Markdown is the directory in which it lives. Check the working directory is what you expect by including </a:t>
            </a:r>
            <a:r>
              <a:rPr lang="en-US" sz="1200" b="0" i="0" kern="1200" dirty="0" err="1">
                <a:solidFill>
                  <a:schemeClr val="tx1"/>
                </a:solidFill>
                <a:effectLst/>
                <a:latin typeface="+mn-lt"/>
                <a:ea typeface="+mn-ea"/>
                <a:cs typeface="+mn-cs"/>
              </a:rPr>
              <a:t>getwd</a:t>
            </a:r>
            <a:r>
              <a:rPr lang="en-US" sz="1200" b="0" i="0" kern="1200" dirty="0">
                <a:solidFill>
                  <a:schemeClr val="tx1"/>
                </a:solidFill>
                <a:effectLst/>
                <a:latin typeface="+mn-lt"/>
                <a:ea typeface="+mn-ea"/>
                <a:cs typeface="+mn-cs"/>
              </a:rPr>
              <a:t>() in a chunk.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Next, brainstorm all the things that might cause the bug. You’ll need to systematically check that they’re the same in your R session and your R markdown session. The easiest way to do that is to set error = TRUE on the chunk causing the problem, then use print() and str() to check that settings are as you expect.</a:t>
            </a:r>
          </a:p>
          <a:p>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38</a:t>
            </a:fld>
            <a:endParaRPr lang="en-US"/>
          </a:p>
        </p:txBody>
      </p:sp>
    </p:spTree>
    <p:extLst>
      <p:ext uri="{BB962C8B-B14F-4D97-AF65-F5344CB8AC3E}">
        <p14:creationId xmlns:p14="http://schemas.microsoft.com/office/powerpoint/2010/main" val="9099938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control many other “whole document” settings by tweaking the parameters of the YAML header. You might wonder what YAML stands for: it’s “yet another markup language”, which is designed for representing hierarchical data in a way that’s easy for humans to read and write. R Markdown uses it to control many details of the output. Here we’ll discuss two: document parameters and bibliographies.</a:t>
            </a: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39</a:t>
            </a:fld>
            <a:endParaRPr lang="en-US"/>
          </a:p>
        </p:txBody>
      </p:sp>
    </p:spTree>
    <p:extLst>
      <p:ext uri="{BB962C8B-B14F-4D97-AF65-F5344CB8AC3E}">
        <p14:creationId xmlns:p14="http://schemas.microsoft.com/office/powerpoint/2010/main" val="15583563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 Markdown documents can include one or more parameters whose values can be set when you render the report. Parameters are useful when you want to re-render the same report with distinct values for various key inputs. For example, you might be producing sales reports per branch, exam results by student, or demographic summaries by country. To declare one or more parameters, use the </a:t>
            </a:r>
            <a:r>
              <a:rPr lang="en-US" dirty="0"/>
              <a:t>params</a:t>
            </a:r>
            <a:r>
              <a:rPr lang="en-US" sz="1200" b="0" i="0" kern="1200" dirty="0">
                <a:solidFill>
                  <a:schemeClr val="tx1"/>
                </a:solidFill>
                <a:effectLst/>
                <a:latin typeface="+mn-lt"/>
                <a:ea typeface="+mn-ea"/>
                <a:cs typeface="+mn-cs"/>
              </a:rPr>
              <a:t> field.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example uses a </a:t>
            </a:r>
            <a:r>
              <a:rPr lang="en-US" dirty="0" err="1"/>
              <a:t>my_class</a:t>
            </a:r>
            <a:r>
              <a:rPr lang="en-US" sz="1200" b="0" i="0" kern="1200" dirty="0">
                <a:solidFill>
                  <a:schemeClr val="tx1"/>
                </a:solidFill>
                <a:effectLst/>
                <a:latin typeface="+mn-lt"/>
                <a:ea typeface="+mn-ea"/>
                <a:cs typeface="+mn-cs"/>
              </a:rPr>
              <a:t> parameter to determine which class of cars to display: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you can see, parameters are available within the code chunks as a read-only list named </a:t>
            </a:r>
            <a:r>
              <a:rPr lang="en-US" dirty="0"/>
              <a:t>params</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40</a:t>
            </a:fld>
            <a:endParaRPr lang="en-US"/>
          </a:p>
        </p:txBody>
      </p:sp>
    </p:spTree>
    <p:extLst>
      <p:ext uri="{BB962C8B-B14F-4D97-AF65-F5344CB8AC3E}">
        <p14:creationId xmlns:p14="http://schemas.microsoft.com/office/powerpoint/2010/main" val="2164983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write atomic vectors directly into the YAML header. You can also run arbitrary R expressions by prefacing the parameter value with </a:t>
            </a:r>
            <a:r>
              <a:rPr lang="en-US" dirty="0"/>
              <a:t>!r</a:t>
            </a:r>
            <a:r>
              <a:rPr lang="en-US" sz="1200" b="0" i="0" kern="1200" dirty="0">
                <a:solidFill>
                  <a:schemeClr val="tx1"/>
                </a:solidFill>
                <a:effectLst/>
                <a:latin typeface="+mn-lt"/>
                <a:ea typeface="+mn-ea"/>
                <a:cs typeface="+mn-cs"/>
              </a:rPr>
              <a:t>. This is a good way to specify date/time parameters.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RStudio, you can click the “Knit with Parameters” option in the Knit dropdown menu to set parameters, render, and preview the report in a single user friendly step. You can </a:t>
            </a:r>
            <a:r>
              <a:rPr lang="en-US" sz="1200" b="0" i="0" kern="1200" dirty="0" err="1">
                <a:solidFill>
                  <a:schemeClr val="tx1"/>
                </a:solidFill>
                <a:effectLst/>
                <a:latin typeface="+mn-lt"/>
                <a:ea typeface="+mn-ea"/>
                <a:cs typeface="+mn-cs"/>
              </a:rPr>
              <a:t>customise</a:t>
            </a:r>
            <a:r>
              <a:rPr lang="en-US" sz="1200" b="0" i="0" kern="1200" dirty="0">
                <a:solidFill>
                  <a:schemeClr val="tx1"/>
                </a:solidFill>
                <a:effectLst/>
                <a:latin typeface="+mn-lt"/>
                <a:ea typeface="+mn-ea"/>
                <a:cs typeface="+mn-cs"/>
              </a:rPr>
              <a:t> the dialog by setting other options in the header. See </a:t>
            </a:r>
            <a:r>
              <a:rPr lang="en-US" sz="1200" b="0" i="0" u="none" strike="noStrike" kern="1200" dirty="0">
                <a:solidFill>
                  <a:schemeClr val="tx1"/>
                </a:solidFill>
                <a:effectLst/>
                <a:latin typeface="+mn-lt"/>
                <a:ea typeface="+mn-ea"/>
                <a:cs typeface="+mn-cs"/>
                <a:hlinkClick r:id="rId3"/>
              </a:rPr>
              <a:t>http://rmarkdown.rstudio.com/developer_parameterized_reports.html#parameter_user_interfaces</a:t>
            </a:r>
            <a:r>
              <a:rPr lang="en-US" sz="1200" b="0" i="0" kern="1200" dirty="0">
                <a:solidFill>
                  <a:schemeClr val="tx1"/>
                </a:solidFill>
                <a:effectLst/>
                <a:latin typeface="+mn-lt"/>
                <a:ea typeface="+mn-ea"/>
                <a:cs typeface="+mn-cs"/>
              </a:rPr>
              <a:t> for more details.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Alternatively, if you need to produce many such </a:t>
            </a:r>
            <a:r>
              <a:rPr lang="en-US" sz="1200" b="0" i="0" kern="1200" dirty="0" err="1">
                <a:solidFill>
                  <a:schemeClr val="tx1"/>
                </a:solidFill>
                <a:effectLst/>
                <a:latin typeface="+mn-lt"/>
                <a:ea typeface="+mn-ea"/>
                <a:cs typeface="+mn-cs"/>
              </a:rPr>
              <a:t>paramterised</a:t>
            </a:r>
            <a:r>
              <a:rPr lang="en-US" sz="1200" b="0" i="0" kern="1200" dirty="0">
                <a:solidFill>
                  <a:schemeClr val="tx1"/>
                </a:solidFill>
                <a:effectLst/>
                <a:latin typeface="+mn-lt"/>
                <a:ea typeface="+mn-ea"/>
                <a:cs typeface="+mn-cs"/>
              </a:rPr>
              <a:t> reports, you can call </a:t>
            </a:r>
            <a:r>
              <a:rPr lang="en-US" dirty="0" err="1"/>
              <a:t>rmarkdown</a:t>
            </a:r>
            <a:r>
              <a:rPr lang="en-US" dirty="0"/>
              <a:t>::render()</a:t>
            </a:r>
            <a:r>
              <a:rPr lang="en-US" sz="1200" b="0" i="0" kern="1200" dirty="0">
                <a:solidFill>
                  <a:schemeClr val="tx1"/>
                </a:solidFill>
                <a:effectLst/>
                <a:latin typeface="+mn-lt"/>
                <a:ea typeface="+mn-ea"/>
                <a:cs typeface="+mn-cs"/>
              </a:rPr>
              <a:t> with a list of </a:t>
            </a:r>
            <a:r>
              <a:rPr lang="en-US" dirty="0"/>
              <a:t>params</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41</a:t>
            </a:fld>
            <a:endParaRPr lang="en-US"/>
          </a:p>
        </p:txBody>
      </p:sp>
    </p:spTree>
    <p:extLst>
      <p:ext uri="{BB962C8B-B14F-4D97-AF65-F5344CB8AC3E}">
        <p14:creationId xmlns:p14="http://schemas.microsoft.com/office/powerpoint/2010/main" val="24903923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is particularly powerful in conjunction with </a:t>
            </a:r>
            <a:r>
              <a:rPr lang="en-US" dirty="0" err="1"/>
              <a:t>purrr:pwalk</a:t>
            </a:r>
            <a:r>
              <a:rPr lang="en-US" dirty="0"/>
              <a:t>()</a:t>
            </a:r>
            <a:r>
              <a:rPr lang="en-US" sz="1200" b="0" i="0" kern="1200" dirty="0">
                <a:solidFill>
                  <a:schemeClr val="tx1"/>
                </a:solidFill>
                <a:effectLst/>
                <a:latin typeface="+mn-lt"/>
                <a:ea typeface="+mn-ea"/>
                <a:cs typeface="+mn-cs"/>
              </a:rPr>
              <a:t>. The following example creates a report for each value of </a:t>
            </a:r>
            <a:r>
              <a:rPr lang="en-US" dirty="0"/>
              <a:t>class</a:t>
            </a:r>
            <a:r>
              <a:rPr lang="en-US" sz="1200" b="0" i="0" kern="1200" dirty="0">
                <a:solidFill>
                  <a:schemeClr val="tx1"/>
                </a:solidFill>
                <a:effectLst/>
                <a:latin typeface="+mn-lt"/>
                <a:ea typeface="+mn-ea"/>
                <a:cs typeface="+mn-cs"/>
              </a:rPr>
              <a:t> found in </a:t>
            </a:r>
            <a:r>
              <a:rPr lang="en-US" dirty="0"/>
              <a:t>mpg</a:t>
            </a:r>
            <a:r>
              <a:rPr lang="en-US" sz="1200" b="0" i="0" kern="1200" dirty="0">
                <a:solidFill>
                  <a:schemeClr val="tx1"/>
                </a:solidFill>
                <a:effectLst/>
                <a:latin typeface="+mn-lt"/>
                <a:ea typeface="+mn-ea"/>
                <a:cs typeface="+mn-cs"/>
              </a:rPr>
              <a:t>. First we create a data frame that has one row for each class, giving the </a:t>
            </a:r>
            <a:r>
              <a:rPr lang="en-US" dirty="0"/>
              <a:t>filename</a:t>
            </a:r>
            <a:r>
              <a:rPr lang="en-US" sz="1200" b="0" i="0" kern="1200" dirty="0">
                <a:solidFill>
                  <a:schemeClr val="tx1"/>
                </a:solidFill>
                <a:effectLst/>
                <a:latin typeface="+mn-lt"/>
                <a:ea typeface="+mn-ea"/>
                <a:cs typeface="+mn-cs"/>
              </a:rPr>
              <a:t> of the report and the </a:t>
            </a:r>
            <a:r>
              <a:rPr lang="en-US" dirty="0"/>
              <a:t>params</a:t>
            </a:r>
            <a:r>
              <a:rPr lang="en-US" sz="1200" b="0" i="0" kern="1200" dirty="0">
                <a:solidFill>
                  <a:schemeClr val="tx1"/>
                </a:solidFill>
                <a:effectLst/>
                <a:latin typeface="+mn-lt"/>
                <a:ea typeface="+mn-ea"/>
                <a:cs typeface="+mn-cs"/>
              </a:rPr>
              <a:t>:</a:t>
            </a:r>
            <a:endParaRPr lang="en-US" dirty="0"/>
          </a:p>
          <a:p>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42</a:t>
            </a:fld>
            <a:endParaRPr lang="en-US"/>
          </a:p>
        </p:txBody>
      </p:sp>
    </p:spTree>
    <p:extLst>
      <p:ext uri="{BB962C8B-B14F-4D97-AF65-F5344CB8AC3E}">
        <p14:creationId xmlns:p14="http://schemas.microsoft.com/office/powerpoint/2010/main" val="23871852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Then we match the column names to the argument names of </a:t>
            </a:r>
            <a:r>
              <a:rPr lang="en-US" dirty="0"/>
              <a:t>render()</a:t>
            </a:r>
            <a:r>
              <a:rPr lang="en-US" sz="1200" b="0" i="0" kern="1200" dirty="0">
                <a:solidFill>
                  <a:schemeClr val="tx1"/>
                </a:solidFill>
                <a:effectLst/>
                <a:latin typeface="+mn-lt"/>
                <a:ea typeface="+mn-ea"/>
                <a:cs typeface="+mn-cs"/>
              </a:rPr>
              <a:t>, and use </a:t>
            </a:r>
            <a:r>
              <a:rPr lang="en-US" sz="1200" b="0" i="0" kern="1200" dirty="0" err="1">
                <a:solidFill>
                  <a:schemeClr val="tx1"/>
                </a:solidFill>
                <a:effectLst/>
                <a:latin typeface="+mn-lt"/>
                <a:ea typeface="+mn-ea"/>
                <a:cs typeface="+mn-cs"/>
              </a:rPr>
              <a:t>purrr’s</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parallel</a:t>
            </a:r>
            <a:r>
              <a:rPr lang="en-US" sz="1200" b="0" i="0" kern="1200" dirty="0">
                <a:solidFill>
                  <a:schemeClr val="tx1"/>
                </a:solidFill>
                <a:effectLst/>
                <a:latin typeface="+mn-lt"/>
                <a:ea typeface="+mn-ea"/>
                <a:cs typeface="+mn-cs"/>
              </a:rPr>
              <a:t> walk to call </a:t>
            </a:r>
            <a:r>
              <a:rPr lang="en-US" dirty="0"/>
              <a:t>render()</a:t>
            </a:r>
            <a:r>
              <a:rPr lang="en-US" sz="1200" b="0" i="0" kern="1200" dirty="0">
                <a:solidFill>
                  <a:schemeClr val="tx1"/>
                </a:solidFill>
                <a:effectLst/>
                <a:latin typeface="+mn-lt"/>
                <a:ea typeface="+mn-ea"/>
                <a:cs typeface="+mn-cs"/>
              </a:rPr>
              <a:t> once for each row:</a:t>
            </a: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43</a:t>
            </a:fld>
            <a:endParaRPr lang="en-US"/>
          </a:p>
        </p:txBody>
      </p:sp>
    </p:spTree>
    <p:extLst>
      <p:ext uri="{BB962C8B-B14F-4D97-AF65-F5344CB8AC3E}">
        <p14:creationId xmlns:p14="http://schemas.microsoft.com/office/powerpoint/2010/main" val="1781275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is an R Markdown file, a plain text file that has the extension </a:t>
            </a:r>
            <a:r>
              <a:rPr lang="en-US" dirty="0"/>
              <a:t>.</a:t>
            </a:r>
            <a:r>
              <a:rPr lang="en-US" dirty="0" err="1"/>
              <a:t>Rmd</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contains three important types of content:</a:t>
            </a:r>
          </a:p>
          <a:p>
            <a:pPr marL="228600" indent="-228600">
              <a:buFont typeface="+mj-lt"/>
              <a:buAutoNum type="arabicPeriod"/>
            </a:pPr>
            <a:r>
              <a:rPr lang="en-US" sz="1200" b="0" i="0" kern="1200" dirty="0">
                <a:solidFill>
                  <a:schemeClr val="tx1"/>
                </a:solidFill>
                <a:effectLst/>
                <a:latin typeface="+mn-lt"/>
                <a:ea typeface="+mn-ea"/>
                <a:cs typeface="+mn-cs"/>
              </a:rPr>
              <a:t>An (optional) </a:t>
            </a:r>
            <a:r>
              <a:rPr lang="en-US" sz="1200" b="1" i="0" kern="1200" dirty="0">
                <a:solidFill>
                  <a:schemeClr val="tx1"/>
                </a:solidFill>
                <a:effectLst/>
                <a:latin typeface="+mn-lt"/>
                <a:ea typeface="+mn-ea"/>
                <a:cs typeface="+mn-cs"/>
              </a:rPr>
              <a:t>YAML header</a:t>
            </a:r>
            <a:r>
              <a:rPr lang="en-US" sz="1200" b="0" i="0" kern="1200" dirty="0">
                <a:solidFill>
                  <a:schemeClr val="tx1"/>
                </a:solidFill>
                <a:effectLst/>
                <a:latin typeface="+mn-lt"/>
                <a:ea typeface="+mn-ea"/>
                <a:cs typeface="+mn-cs"/>
              </a:rPr>
              <a:t> surrounded by ---s.</a:t>
            </a:r>
          </a:p>
          <a:p>
            <a:pPr marL="228600" indent="-228600">
              <a:buFont typeface="+mj-lt"/>
              <a:buAutoNum type="arabicPeriod"/>
            </a:pPr>
            <a:r>
              <a:rPr lang="en-US" sz="1200" b="1" i="0" kern="1200" dirty="0">
                <a:solidFill>
                  <a:schemeClr val="tx1"/>
                </a:solidFill>
                <a:effectLst/>
                <a:latin typeface="+mn-lt"/>
                <a:ea typeface="+mn-ea"/>
                <a:cs typeface="+mn-cs"/>
              </a:rPr>
              <a:t>Chunks</a:t>
            </a:r>
            <a:r>
              <a:rPr lang="en-US" sz="1200" b="0" i="0" kern="1200" dirty="0">
                <a:solidFill>
                  <a:schemeClr val="tx1"/>
                </a:solidFill>
                <a:effectLst/>
                <a:latin typeface="+mn-lt"/>
                <a:ea typeface="+mn-ea"/>
                <a:cs typeface="+mn-cs"/>
              </a:rPr>
              <a:t> of R code surrounded by ```.</a:t>
            </a:r>
          </a:p>
          <a:p>
            <a:pPr marL="228600" indent="-228600">
              <a:buFont typeface="+mj-lt"/>
              <a:buAutoNum type="arabicPeriod"/>
            </a:pPr>
            <a:r>
              <a:rPr lang="en-US" sz="1200" b="0" i="0" kern="1200" dirty="0">
                <a:solidFill>
                  <a:schemeClr val="tx1"/>
                </a:solidFill>
                <a:effectLst/>
                <a:latin typeface="+mn-lt"/>
                <a:ea typeface="+mn-ea"/>
                <a:cs typeface="+mn-cs"/>
              </a:rPr>
              <a:t>Text mixed with simple text formatting like # heading and _italics_.</a:t>
            </a:r>
          </a:p>
          <a:p>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4</a:t>
            </a:fld>
            <a:endParaRPr lang="en-US"/>
          </a:p>
        </p:txBody>
      </p:sp>
    </p:spTree>
    <p:extLst>
      <p:ext uri="{BB962C8B-B14F-4D97-AF65-F5344CB8AC3E}">
        <p14:creationId xmlns:p14="http://schemas.microsoft.com/office/powerpoint/2010/main" val="5329890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Pandoc</a:t>
            </a:r>
            <a:r>
              <a:rPr lang="en-US" sz="1200" b="0" i="0" kern="1200" dirty="0">
                <a:solidFill>
                  <a:schemeClr val="tx1"/>
                </a:solidFill>
                <a:effectLst/>
                <a:latin typeface="+mn-lt"/>
                <a:ea typeface="+mn-ea"/>
                <a:cs typeface="+mn-cs"/>
              </a:rPr>
              <a:t> can automatically generate citations and a bibliography in a number of styles. To use this feature, specify a bibliography file using the </a:t>
            </a:r>
            <a:r>
              <a:rPr lang="en-US" dirty="0"/>
              <a:t>bibliography</a:t>
            </a:r>
            <a:r>
              <a:rPr lang="en-US" sz="1200" b="0" i="0" kern="1200" dirty="0">
                <a:solidFill>
                  <a:schemeClr val="tx1"/>
                </a:solidFill>
                <a:effectLst/>
                <a:latin typeface="+mn-lt"/>
                <a:ea typeface="+mn-ea"/>
                <a:cs typeface="+mn-cs"/>
              </a:rPr>
              <a:t> field in your file’s header. The field should contain a path from the directory that contains your .</a:t>
            </a:r>
            <a:r>
              <a:rPr lang="en-US" sz="1200" b="0" i="0" kern="1200" dirty="0" err="1">
                <a:solidFill>
                  <a:schemeClr val="tx1"/>
                </a:solidFill>
                <a:effectLst/>
                <a:latin typeface="+mn-lt"/>
                <a:ea typeface="+mn-ea"/>
                <a:cs typeface="+mn-cs"/>
              </a:rPr>
              <a:t>Rmd</a:t>
            </a:r>
            <a:r>
              <a:rPr lang="en-US" sz="1200" b="0" i="0" kern="1200" dirty="0">
                <a:solidFill>
                  <a:schemeClr val="tx1"/>
                </a:solidFill>
                <a:effectLst/>
                <a:latin typeface="+mn-lt"/>
                <a:ea typeface="+mn-ea"/>
                <a:cs typeface="+mn-cs"/>
              </a:rPr>
              <a:t> file to the file that contains the bibliography file: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use many common bibliography formats including </a:t>
            </a:r>
            <a:r>
              <a:rPr lang="en-US" sz="1200" b="0" i="0" kern="1200" dirty="0" err="1">
                <a:solidFill>
                  <a:schemeClr val="tx1"/>
                </a:solidFill>
                <a:effectLst/>
                <a:latin typeface="+mn-lt"/>
                <a:ea typeface="+mn-ea"/>
                <a:cs typeface="+mn-cs"/>
              </a:rPr>
              <a:t>BibLaTeX</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BibTeX</a:t>
            </a:r>
            <a:r>
              <a:rPr lang="en-US" sz="1200" b="0" i="0" kern="1200" dirty="0">
                <a:solidFill>
                  <a:schemeClr val="tx1"/>
                </a:solidFill>
                <a:effectLst/>
                <a:latin typeface="+mn-lt"/>
                <a:ea typeface="+mn-ea"/>
                <a:cs typeface="+mn-cs"/>
              </a:rPr>
              <a:t>, endnote, </a:t>
            </a:r>
            <a:r>
              <a:rPr lang="en-US" sz="1200" b="0" i="0" kern="1200" dirty="0" err="1">
                <a:solidFill>
                  <a:schemeClr val="tx1"/>
                </a:solidFill>
                <a:effectLst/>
                <a:latin typeface="+mn-lt"/>
                <a:ea typeface="+mn-ea"/>
                <a:cs typeface="+mn-cs"/>
              </a:rPr>
              <a:t>medline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R Markdown renders your file, it will build and append a bibliography to the end of your document. The bibliography will contain each of the cited references from your bibliography file, but it will not contain a section heading. As a result it is common practice to end your file with a section header for the bibliography, such as </a:t>
            </a:r>
            <a:r>
              <a:rPr lang="en-US" dirty="0"/>
              <a:t># References</a:t>
            </a:r>
            <a:r>
              <a:rPr lang="en-US" sz="1200" b="0" i="0" kern="1200" dirty="0">
                <a:solidFill>
                  <a:schemeClr val="tx1"/>
                </a:solidFill>
                <a:effectLst/>
                <a:latin typeface="+mn-lt"/>
                <a:ea typeface="+mn-ea"/>
                <a:cs typeface="+mn-cs"/>
              </a:rPr>
              <a:t> or </a:t>
            </a:r>
            <a:r>
              <a:rPr lang="en-US" dirty="0"/>
              <a:t># Bibliography</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change the style of your citations and bibliography by referencing a CSL (citation style language) file in the </a:t>
            </a:r>
            <a:r>
              <a:rPr lang="en-US" dirty="0" err="1"/>
              <a:t>csl</a:t>
            </a:r>
            <a:r>
              <a:rPr lang="en-US" sz="1200" b="0" i="0" kern="1200" dirty="0">
                <a:solidFill>
                  <a:schemeClr val="tx1"/>
                </a:solidFill>
                <a:effectLst/>
                <a:latin typeface="+mn-lt"/>
                <a:ea typeface="+mn-ea"/>
                <a:cs typeface="+mn-cs"/>
              </a:rPr>
              <a:t> field: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with the bibliography field, your </a:t>
            </a:r>
            <a:r>
              <a:rPr lang="en-US" sz="1200" b="0" i="0" kern="1200" dirty="0" err="1">
                <a:solidFill>
                  <a:schemeClr val="tx1"/>
                </a:solidFill>
                <a:effectLst/>
                <a:latin typeface="+mn-lt"/>
                <a:ea typeface="+mn-ea"/>
                <a:cs typeface="+mn-cs"/>
              </a:rPr>
              <a:t>csl</a:t>
            </a:r>
            <a:r>
              <a:rPr lang="en-US" sz="1200" b="0" i="0" kern="1200" dirty="0">
                <a:solidFill>
                  <a:schemeClr val="tx1"/>
                </a:solidFill>
                <a:effectLst/>
                <a:latin typeface="+mn-lt"/>
                <a:ea typeface="+mn-ea"/>
                <a:cs typeface="+mn-cs"/>
              </a:rPr>
              <a:t> file should contain a path to the file. Here I assume that the </a:t>
            </a:r>
            <a:r>
              <a:rPr lang="en-US" sz="1200" b="0" i="0" kern="1200" dirty="0" err="1">
                <a:solidFill>
                  <a:schemeClr val="tx1"/>
                </a:solidFill>
                <a:effectLst/>
                <a:latin typeface="+mn-lt"/>
                <a:ea typeface="+mn-ea"/>
                <a:cs typeface="+mn-cs"/>
              </a:rPr>
              <a:t>csl</a:t>
            </a:r>
            <a:r>
              <a:rPr lang="en-US" sz="1200" b="0" i="0" kern="1200" dirty="0">
                <a:solidFill>
                  <a:schemeClr val="tx1"/>
                </a:solidFill>
                <a:effectLst/>
                <a:latin typeface="+mn-lt"/>
                <a:ea typeface="+mn-ea"/>
                <a:cs typeface="+mn-cs"/>
              </a:rPr>
              <a:t> file is in the same directory as the .</a:t>
            </a:r>
            <a:r>
              <a:rPr lang="en-US" sz="1200" b="0" i="0" kern="1200" dirty="0" err="1">
                <a:solidFill>
                  <a:schemeClr val="tx1"/>
                </a:solidFill>
                <a:effectLst/>
                <a:latin typeface="+mn-lt"/>
                <a:ea typeface="+mn-ea"/>
                <a:cs typeface="+mn-cs"/>
              </a:rPr>
              <a:t>Rmd</a:t>
            </a:r>
            <a:r>
              <a:rPr lang="en-US" sz="1200" b="0" i="0" kern="1200" dirty="0">
                <a:solidFill>
                  <a:schemeClr val="tx1"/>
                </a:solidFill>
                <a:effectLst/>
                <a:latin typeface="+mn-lt"/>
                <a:ea typeface="+mn-ea"/>
                <a:cs typeface="+mn-cs"/>
              </a:rPr>
              <a:t> file. A good place to find CSL style files for common bibliography styles is </a:t>
            </a:r>
            <a:r>
              <a:rPr lang="en-US" sz="1200" b="0" i="0" u="none" strike="noStrike" kern="1200" dirty="0">
                <a:solidFill>
                  <a:schemeClr val="tx1"/>
                </a:solidFill>
                <a:effectLst/>
                <a:latin typeface="+mn-lt"/>
                <a:ea typeface="+mn-ea"/>
                <a:cs typeface="+mn-cs"/>
                <a:hlinkClick r:id="rId3"/>
              </a:rPr>
              <a:t>http://github.com/citation-style-language/styles</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44</a:t>
            </a:fld>
            <a:endParaRPr lang="en-US"/>
          </a:p>
        </p:txBody>
      </p:sp>
    </p:spTree>
    <p:extLst>
      <p:ext uri="{BB962C8B-B14F-4D97-AF65-F5344CB8AC3E}">
        <p14:creationId xmlns:p14="http://schemas.microsoft.com/office/powerpoint/2010/main" val="14684900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 Markdown is still relatively young, and is still growing rapidly. The best place to stay on top of innovations is the official R Markdown website: </a:t>
            </a:r>
            <a:r>
              <a:rPr lang="en-US" sz="1200" b="0" i="0" u="none" strike="noStrike" kern="1200" dirty="0">
                <a:solidFill>
                  <a:schemeClr val="tx1"/>
                </a:solidFill>
                <a:effectLst/>
                <a:latin typeface="+mn-lt"/>
                <a:ea typeface="+mn-ea"/>
                <a:cs typeface="+mn-cs"/>
                <a:hlinkClick r:id="rId3"/>
              </a:rPr>
              <a:t>http://rmarkdown.rstudio.com</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There are two important topics that we haven’t covered here: collaboration, and the details of accurately communicating your ideas to other humans. Collaboration is a vital part of modern data science, and you can make your life much easier by using version control tools, like Git and GitHub. We recommend two free resources that will teach you about Git:</a:t>
            </a:r>
          </a:p>
          <a:p>
            <a:pPr marL="228600" indent="-228600">
              <a:buFont typeface="+mj-lt"/>
              <a:buAutoNum type="arabicPeriod"/>
            </a:pPr>
            <a:r>
              <a:rPr lang="en-US" sz="1200" b="0" i="0" kern="1200" dirty="0">
                <a:solidFill>
                  <a:schemeClr val="tx1"/>
                </a:solidFill>
                <a:effectLst/>
                <a:latin typeface="+mn-lt"/>
                <a:ea typeface="+mn-ea"/>
                <a:cs typeface="+mn-cs"/>
              </a:rPr>
              <a:t>“Happy Git with R”: a user friendly introduction to Git and GitHub from R users, by Jenny Bryan. The book is freely available online: </a:t>
            </a:r>
            <a:r>
              <a:rPr lang="en-US" sz="1200" b="0" i="0" u="none" strike="noStrike" kern="1200" dirty="0">
                <a:solidFill>
                  <a:schemeClr val="tx1"/>
                </a:solidFill>
                <a:effectLst/>
                <a:latin typeface="+mn-lt"/>
                <a:ea typeface="+mn-ea"/>
                <a:cs typeface="+mn-cs"/>
                <a:hlinkClick r:id="rId4"/>
              </a:rPr>
              <a:t>http://happygitwithr.com</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The “Git and GitHub” chapter of </a:t>
            </a:r>
            <a:r>
              <a:rPr lang="en-US" sz="1200" b="0" i="1" kern="1200" dirty="0">
                <a:solidFill>
                  <a:schemeClr val="tx1"/>
                </a:solidFill>
                <a:effectLst/>
                <a:latin typeface="+mn-lt"/>
                <a:ea typeface="+mn-ea"/>
                <a:cs typeface="+mn-cs"/>
              </a:rPr>
              <a:t>R Packages</a:t>
            </a:r>
            <a:r>
              <a:rPr lang="en-US" sz="1200" b="0" i="0" kern="1200" dirty="0">
                <a:solidFill>
                  <a:schemeClr val="tx1"/>
                </a:solidFill>
                <a:effectLst/>
                <a:latin typeface="+mn-lt"/>
                <a:ea typeface="+mn-ea"/>
                <a:cs typeface="+mn-cs"/>
              </a:rPr>
              <a:t>, by Hadley. You can also read it for free online: </a:t>
            </a:r>
            <a:r>
              <a:rPr lang="en-US" sz="1200" b="0" i="0" u="none" strike="noStrike" kern="1200" dirty="0">
                <a:solidFill>
                  <a:schemeClr val="tx1"/>
                </a:solidFill>
                <a:effectLst/>
                <a:latin typeface="+mn-lt"/>
                <a:ea typeface="+mn-ea"/>
                <a:cs typeface="+mn-cs"/>
                <a:hlinkClick r:id="rId5"/>
              </a:rPr>
              <a:t>http://r-pkgs.had.co.nz/git.html</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 have also not touched on what you should actually write in order to clearly communicate the results of your analysis. To improve your writing, I highly recommend reading either </a:t>
            </a:r>
            <a:r>
              <a:rPr lang="en-US" sz="1200" b="0" i="1" u="none" strike="noStrike" kern="1200" dirty="0">
                <a:solidFill>
                  <a:schemeClr val="tx1"/>
                </a:solidFill>
                <a:effectLst/>
                <a:latin typeface="+mn-lt"/>
                <a:ea typeface="+mn-ea"/>
                <a:cs typeface="+mn-cs"/>
                <a:hlinkClick r:id="rId6"/>
              </a:rPr>
              <a:t>Style: Lessons in Clarity and Grace</a:t>
            </a:r>
            <a:r>
              <a:rPr lang="en-US" sz="1200" b="0" i="0" kern="1200" dirty="0">
                <a:solidFill>
                  <a:schemeClr val="tx1"/>
                </a:solidFill>
                <a:effectLst/>
                <a:latin typeface="+mn-lt"/>
                <a:ea typeface="+mn-ea"/>
                <a:cs typeface="+mn-cs"/>
              </a:rPr>
              <a:t> by Joseph M. Williams &amp; Joseph </a:t>
            </a:r>
            <a:r>
              <a:rPr lang="en-US" sz="1200" b="0" i="0" kern="1200" dirty="0" err="1">
                <a:solidFill>
                  <a:schemeClr val="tx1"/>
                </a:solidFill>
                <a:effectLst/>
                <a:latin typeface="+mn-lt"/>
                <a:ea typeface="+mn-ea"/>
                <a:cs typeface="+mn-cs"/>
              </a:rPr>
              <a:t>Bizup</a:t>
            </a:r>
            <a:r>
              <a:rPr lang="en-US" sz="1200" b="0" i="0" kern="1200" dirty="0">
                <a:solidFill>
                  <a:schemeClr val="tx1"/>
                </a:solidFill>
                <a:effectLst/>
                <a:latin typeface="+mn-lt"/>
                <a:ea typeface="+mn-ea"/>
                <a:cs typeface="+mn-cs"/>
              </a:rPr>
              <a:t>, or </a:t>
            </a:r>
            <a:r>
              <a:rPr lang="en-US" sz="1200" b="0" i="1" u="none" strike="noStrike" kern="1200" dirty="0">
                <a:solidFill>
                  <a:schemeClr val="tx1"/>
                </a:solidFill>
                <a:effectLst/>
                <a:latin typeface="+mn-lt"/>
                <a:ea typeface="+mn-ea"/>
                <a:cs typeface="+mn-cs"/>
                <a:hlinkClick r:id="rId7"/>
              </a:rPr>
              <a:t>The Sense of Structure: Writing from the Reader’s Perspective</a:t>
            </a:r>
            <a:r>
              <a:rPr lang="en-US" sz="1200" b="0" i="0" kern="1200" dirty="0">
                <a:solidFill>
                  <a:schemeClr val="tx1"/>
                </a:solidFill>
                <a:effectLst/>
                <a:latin typeface="+mn-lt"/>
                <a:ea typeface="+mn-ea"/>
                <a:cs typeface="+mn-cs"/>
              </a:rPr>
              <a:t> by George </a:t>
            </a:r>
            <a:r>
              <a:rPr lang="en-US" sz="1200" b="0" i="0" kern="1200" dirty="0" err="1">
                <a:solidFill>
                  <a:schemeClr val="tx1"/>
                </a:solidFill>
                <a:effectLst/>
                <a:latin typeface="+mn-lt"/>
                <a:ea typeface="+mn-ea"/>
                <a:cs typeface="+mn-cs"/>
              </a:rPr>
              <a:t>Gopen</a:t>
            </a:r>
            <a:r>
              <a:rPr lang="en-US" sz="1200" b="0" i="0" kern="1200" dirty="0">
                <a:solidFill>
                  <a:schemeClr val="tx1"/>
                </a:solidFill>
                <a:effectLst/>
                <a:latin typeface="+mn-lt"/>
                <a:ea typeface="+mn-ea"/>
                <a:cs typeface="+mn-cs"/>
              </a:rPr>
              <a:t>. Both books will help you understand the structure of sentences and paragraphs, and give you the tools to make your writing more clear. (These books are rather expensive if purchased new, but they’re used by many English classes so there are plenty of cheap second-hand copies). George </a:t>
            </a:r>
            <a:r>
              <a:rPr lang="en-US" sz="1200" b="0" i="0" kern="1200" dirty="0" err="1">
                <a:solidFill>
                  <a:schemeClr val="tx1"/>
                </a:solidFill>
                <a:effectLst/>
                <a:latin typeface="+mn-lt"/>
                <a:ea typeface="+mn-ea"/>
                <a:cs typeface="+mn-cs"/>
              </a:rPr>
              <a:t>Gopen</a:t>
            </a:r>
            <a:r>
              <a:rPr lang="en-US" sz="1200" b="0" i="0" kern="1200" dirty="0">
                <a:solidFill>
                  <a:schemeClr val="tx1"/>
                </a:solidFill>
                <a:effectLst/>
                <a:latin typeface="+mn-lt"/>
                <a:ea typeface="+mn-ea"/>
                <a:cs typeface="+mn-cs"/>
              </a:rPr>
              <a:t> also has a number of short articles on writing at </a:t>
            </a:r>
            <a:r>
              <a:rPr lang="en-US" sz="1200" b="0" i="0" u="none" strike="noStrike" kern="1200" dirty="0">
                <a:solidFill>
                  <a:schemeClr val="tx1"/>
                </a:solidFill>
                <a:effectLst/>
                <a:latin typeface="+mn-lt"/>
                <a:ea typeface="+mn-ea"/>
                <a:cs typeface="+mn-cs"/>
                <a:hlinkClick r:id="rId8"/>
              </a:rPr>
              <a:t>https://www.georgegopen.com/the-litigation-articles.html</a:t>
            </a:r>
            <a:r>
              <a:rPr lang="en-US" sz="1200" b="0" i="0" kern="1200" dirty="0">
                <a:solidFill>
                  <a:schemeClr val="tx1"/>
                </a:solidFill>
                <a:effectLst/>
                <a:latin typeface="+mn-lt"/>
                <a:ea typeface="+mn-ea"/>
                <a:cs typeface="+mn-cs"/>
              </a:rPr>
              <a:t>. They are aimed at lawyers, but almost everything applies to data scientists too.</a:t>
            </a:r>
          </a:p>
          <a:p>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45</a:t>
            </a:fld>
            <a:endParaRPr lang="en-US"/>
          </a:p>
        </p:txBody>
      </p:sp>
    </p:spTree>
    <p:extLst>
      <p:ext uri="{BB962C8B-B14F-4D97-AF65-F5344CB8AC3E}">
        <p14:creationId xmlns:p14="http://schemas.microsoft.com/office/powerpoint/2010/main" val="1150312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you open an </a:t>
            </a:r>
            <a:r>
              <a:rPr lang="en-US" dirty="0"/>
              <a:t>.</a:t>
            </a:r>
            <a:r>
              <a:rPr lang="en-US" dirty="0" err="1"/>
              <a:t>Rmd</a:t>
            </a:r>
            <a:r>
              <a:rPr lang="en-US" sz="1200" b="0" i="0" kern="1200" dirty="0">
                <a:solidFill>
                  <a:schemeClr val="tx1"/>
                </a:solidFill>
                <a:effectLst/>
                <a:latin typeface="+mn-lt"/>
                <a:ea typeface="+mn-ea"/>
                <a:cs typeface="+mn-cs"/>
              </a:rPr>
              <a:t>, you get a </a:t>
            </a:r>
            <a:r>
              <a:rPr lang="en-US" sz="1200" b="0" i="0" kern="1200" dirty="0" err="1">
                <a:solidFill>
                  <a:schemeClr val="tx1"/>
                </a:solidFill>
                <a:effectLst/>
                <a:latin typeface="+mn-lt"/>
                <a:ea typeface="+mn-ea"/>
                <a:cs typeface="+mn-cs"/>
              </a:rPr>
              <a:t>notecourse</a:t>
            </a:r>
            <a:r>
              <a:rPr lang="en-US" sz="1200" b="0" i="0" kern="1200" dirty="0">
                <a:solidFill>
                  <a:schemeClr val="tx1"/>
                </a:solidFill>
                <a:effectLst/>
                <a:latin typeface="+mn-lt"/>
                <a:ea typeface="+mn-ea"/>
                <a:cs typeface="+mn-cs"/>
              </a:rPr>
              <a:t> interface where code and output are interleaved. You can run each code chunk by clicking the Run icon (it looks like a play button at the top of the chunk), or by pressing </a:t>
            </a:r>
            <a:r>
              <a:rPr lang="en-US" sz="1200" b="0" i="0" kern="1200" dirty="0" err="1">
                <a:solidFill>
                  <a:schemeClr val="tx1"/>
                </a:solidFill>
                <a:effectLst/>
                <a:latin typeface="+mn-lt"/>
                <a:ea typeface="+mn-ea"/>
                <a:cs typeface="+mn-cs"/>
              </a:rPr>
              <a:t>Cmd</a:t>
            </a:r>
            <a:r>
              <a:rPr lang="en-US" sz="1200" b="0" i="0" kern="1200" dirty="0">
                <a:solidFill>
                  <a:schemeClr val="tx1"/>
                </a:solidFill>
                <a:effectLst/>
                <a:latin typeface="+mn-lt"/>
                <a:ea typeface="+mn-ea"/>
                <a:cs typeface="+mn-cs"/>
              </a:rPr>
              <a:t>/Ctrl + Shift + Enter. RStudio executes the code and displays the results inline with the code:</a:t>
            </a: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5</a:t>
            </a:fld>
            <a:endParaRPr lang="en-US"/>
          </a:p>
        </p:txBody>
      </p:sp>
    </p:spTree>
    <p:extLst>
      <p:ext uri="{BB962C8B-B14F-4D97-AF65-F5344CB8AC3E}">
        <p14:creationId xmlns:p14="http://schemas.microsoft.com/office/powerpoint/2010/main" val="1875560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produce a complete report containing all text, code, and results, click “Knit” or press </a:t>
            </a:r>
            <a:r>
              <a:rPr lang="en-US" sz="1200" b="0" i="0" kern="1200" dirty="0" err="1">
                <a:solidFill>
                  <a:schemeClr val="tx1"/>
                </a:solidFill>
                <a:effectLst/>
                <a:latin typeface="+mn-lt"/>
                <a:ea typeface="+mn-ea"/>
                <a:cs typeface="+mn-cs"/>
              </a:rPr>
              <a:t>Cmd</a:t>
            </a:r>
            <a:r>
              <a:rPr lang="en-US" sz="1200" b="0" i="0" kern="1200" dirty="0">
                <a:solidFill>
                  <a:schemeClr val="tx1"/>
                </a:solidFill>
                <a:effectLst/>
                <a:latin typeface="+mn-lt"/>
                <a:ea typeface="+mn-ea"/>
                <a:cs typeface="+mn-cs"/>
              </a:rPr>
              <a:t>/Ctrl + Shift + K. You can also do this programmatically with </a:t>
            </a:r>
            <a:r>
              <a:rPr lang="en-US" dirty="0" err="1"/>
              <a:t>rmarkdown</a:t>
            </a:r>
            <a:r>
              <a:rPr lang="en-US" dirty="0"/>
              <a:t>::render("1-example.Rmd")</a:t>
            </a:r>
            <a:r>
              <a:rPr lang="en-US" sz="1200" b="0" i="0" kern="1200" dirty="0">
                <a:solidFill>
                  <a:schemeClr val="tx1"/>
                </a:solidFill>
                <a:effectLst/>
                <a:latin typeface="+mn-lt"/>
                <a:ea typeface="+mn-ea"/>
                <a:cs typeface="+mn-cs"/>
              </a:rPr>
              <a:t>. This will display the report in the viewer pane, and create a self-contained HTML file that you can share with others.</a:t>
            </a: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6</a:t>
            </a:fld>
            <a:endParaRPr lang="en-US"/>
          </a:p>
        </p:txBody>
      </p:sp>
    </p:spTree>
    <p:extLst>
      <p:ext uri="{BB962C8B-B14F-4D97-AF65-F5344CB8AC3E}">
        <p14:creationId xmlns:p14="http://schemas.microsoft.com/office/powerpoint/2010/main" val="3249586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you </a:t>
            </a:r>
            <a:r>
              <a:rPr lang="en-US" sz="1200" b="1" i="0" kern="1200" dirty="0">
                <a:solidFill>
                  <a:schemeClr val="tx1"/>
                </a:solidFill>
                <a:effectLst/>
                <a:latin typeface="+mn-lt"/>
                <a:ea typeface="+mn-ea"/>
                <a:cs typeface="+mn-cs"/>
              </a:rPr>
              <a:t>knit</a:t>
            </a:r>
            <a:r>
              <a:rPr lang="en-US" sz="1200" b="0" i="0" kern="1200" dirty="0">
                <a:solidFill>
                  <a:schemeClr val="tx1"/>
                </a:solidFill>
                <a:effectLst/>
                <a:latin typeface="+mn-lt"/>
                <a:ea typeface="+mn-ea"/>
                <a:cs typeface="+mn-cs"/>
              </a:rPr>
              <a:t> the document, R Markdown sends the .</a:t>
            </a:r>
            <a:r>
              <a:rPr lang="en-US" sz="1200" b="0" i="0" kern="1200" dirty="0" err="1">
                <a:solidFill>
                  <a:schemeClr val="tx1"/>
                </a:solidFill>
                <a:effectLst/>
                <a:latin typeface="+mn-lt"/>
                <a:ea typeface="+mn-ea"/>
                <a:cs typeface="+mn-cs"/>
              </a:rPr>
              <a:t>Rmd</a:t>
            </a:r>
            <a:r>
              <a:rPr lang="en-US" sz="1200" b="0" i="0" kern="1200" dirty="0">
                <a:solidFill>
                  <a:schemeClr val="tx1"/>
                </a:solidFill>
                <a:effectLst/>
                <a:latin typeface="+mn-lt"/>
                <a:ea typeface="+mn-ea"/>
                <a:cs typeface="+mn-cs"/>
              </a:rPr>
              <a:t> file to </a:t>
            </a:r>
            <a:r>
              <a:rPr lang="en-US" sz="1200" b="1" i="0" kern="1200" dirty="0" err="1">
                <a:solidFill>
                  <a:schemeClr val="tx1"/>
                </a:solidFill>
                <a:effectLst/>
                <a:latin typeface="+mn-lt"/>
                <a:ea typeface="+mn-ea"/>
                <a:cs typeface="+mn-cs"/>
              </a:rPr>
              <a:t>knitr</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3"/>
              </a:rPr>
              <a:t>http://yihui.name/knitr/</a:t>
            </a:r>
            <a:r>
              <a:rPr lang="en-US" sz="1200" b="0" i="0" kern="1200" dirty="0">
                <a:solidFill>
                  <a:schemeClr val="tx1"/>
                </a:solidFill>
                <a:effectLst/>
                <a:latin typeface="+mn-lt"/>
                <a:ea typeface="+mn-ea"/>
                <a:cs typeface="+mn-cs"/>
              </a:rPr>
              <a:t>, which executes all of the code chunks and creates a new markdown (.md) document which includes the code and its output. The markdown file generated by </a:t>
            </a:r>
            <a:r>
              <a:rPr lang="en-US" sz="1200" b="0" i="0" kern="1200" dirty="0" err="1">
                <a:solidFill>
                  <a:schemeClr val="tx1"/>
                </a:solidFill>
                <a:effectLst/>
                <a:latin typeface="+mn-lt"/>
                <a:ea typeface="+mn-ea"/>
                <a:cs typeface="+mn-cs"/>
              </a:rPr>
              <a:t>knitr</a:t>
            </a:r>
            <a:r>
              <a:rPr lang="en-US" sz="1200" b="0" i="0" kern="1200" dirty="0">
                <a:solidFill>
                  <a:schemeClr val="tx1"/>
                </a:solidFill>
                <a:effectLst/>
                <a:latin typeface="+mn-lt"/>
                <a:ea typeface="+mn-ea"/>
                <a:cs typeface="+mn-cs"/>
              </a:rPr>
              <a:t> is then processed by </a:t>
            </a:r>
            <a:r>
              <a:rPr lang="en-US" sz="1200" b="1" i="0" kern="1200" dirty="0" err="1">
                <a:solidFill>
                  <a:schemeClr val="tx1"/>
                </a:solidFill>
                <a:effectLst/>
                <a:latin typeface="+mn-lt"/>
                <a:ea typeface="+mn-ea"/>
                <a:cs typeface="+mn-cs"/>
              </a:rPr>
              <a:t>pandoc</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a:rPr>
              <a:t>http://pandoc.org/</a:t>
            </a:r>
            <a:r>
              <a:rPr lang="en-US" sz="1200" b="0" i="0" kern="1200" dirty="0">
                <a:solidFill>
                  <a:schemeClr val="tx1"/>
                </a:solidFill>
                <a:effectLst/>
                <a:latin typeface="+mn-lt"/>
                <a:ea typeface="+mn-ea"/>
                <a:cs typeface="+mn-cs"/>
              </a:rPr>
              <a:t>, which is responsible for creating the finished file. The advantage of this two step workflow is that you can create a very wide range of output formats, as you’ll learn about in </a:t>
            </a:r>
            <a:r>
              <a:rPr lang="en-US" sz="1200" b="0" i="0" u="none" strike="noStrike" kern="1200" dirty="0">
                <a:solidFill>
                  <a:schemeClr val="tx1"/>
                </a:solidFill>
                <a:effectLst/>
                <a:latin typeface="+mn-lt"/>
                <a:ea typeface="+mn-ea"/>
                <a:cs typeface="+mn-cs"/>
              </a:rPr>
              <a:t>R markdown formats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get started with your own .</a:t>
            </a:r>
            <a:r>
              <a:rPr lang="en-US" sz="1200" b="0" i="0" kern="1200" dirty="0" err="1">
                <a:solidFill>
                  <a:schemeClr val="tx1"/>
                </a:solidFill>
                <a:effectLst/>
                <a:latin typeface="+mn-lt"/>
                <a:ea typeface="+mn-ea"/>
                <a:cs typeface="+mn-cs"/>
              </a:rPr>
              <a:t>Rmd</a:t>
            </a:r>
            <a:r>
              <a:rPr lang="en-US" sz="1200" b="0" i="0" kern="1200" dirty="0">
                <a:solidFill>
                  <a:schemeClr val="tx1"/>
                </a:solidFill>
                <a:effectLst/>
                <a:latin typeface="+mn-lt"/>
                <a:ea typeface="+mn-ea"/>
                <a:cs typeface="+mn-cs"/>
              </a:rPr>
              <a:t> file, select </a:t>
            </a:r>
            <a:r>
              <a:rPr lang="en-US" sz="1200" b="0" i="1" kern="1200" dirty="0">
                <a:solidFill>
                  <a:schemeClr val="tx1"/>
                </a:solidFill>
                <a:effectLst/>
                <a:latin typeface="+mn-lt"/>
                <a:ea typeface="+mn-ea"/>
                <a:cs typeface="+mn-cs"/>
              </a:rPr>
              <a:t>File &gt; New File &gt; R Markdown…</a:t>
            </a:r>
            <a:r>
              <a:rPr lang="en-US" sz="1200" b="0" i="0" kern="1200" dirty="0">
                <a:solidFill>
                  <a:schemeClr val="tx1"/>
                </a:solidFill>
                <a:effectLst/>
                <a:latin typeface="+mn-lt"/>
                <a:ea typeface="+mn-ea"/>
                <a:cs typeface="+mn-cs"/>
              </a:rPr>
              <a:t> in the </a:t>
            </a:r>
            <a:r>
              <a:rPr lang="en-US" sz="1200" b="0" i="0" kern="1200" dirty="0" err="1">
                <a:solidFill>
                  <a:schemeClr val="tx1"/>
                </a:solidFill>
                <a:effectLst/>
                <a:latin typeface="+mn-lt"/>
                <a:ea typeface="+mn-ea"/>
                <a:cs typeface="+mn-cs"/>
              </a:rPr>
              <a:t>menubar</a:t>
            </a:r>
            <a:r>
              <a:rPr lang="en-US" sz="1200" b="0" i="0" kern="1200" dirty="0">
                <a:solidFill>
                  <a:schemeClr val="tx1"/>
                </a:solidFill>
                <a:effectLst/>
                <a:latin typeface="+mn-lt"/>
                <a:ea typeface="+mn-ea"/>
                <a:cs typeface="+mn-cs"/>
              </a:rPr>
              <a:t>. RStudio will launch a wizard that you can use to pre-populate your file with useful content that reminds you how the key features of R Markdown work.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following sections dive into the three components of an R Markdown document in more details: the markdown text, the code chunks, and the YAML header.</a:t>
            </a:r>
          </a:p>
          <a:p>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7</a:t>
            </a:fld>
            <a:endParaRPr lang="en-US"/>
          </a:p>
        </p:txBody>
      </p:sp>
    </p:spTree>
    <p:extLst>
      <p:ext uri="{BB962C8B-B14F-4D97-AF65-F5344CB8AC3E}">
        <p14:creationId xmlns:p14="http://schemas.microsoft.com/office/powerpoint/2010/main" val="3583900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https://rpubs.com/uky994/586308</a:t>
            </a: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Create a new </a:t>
            </a:r>
            <a:r>
              <a:rPr lang="en-US" sz="1200" b="0" i="0" kern="1200" dirty="0" err="1">
                <a:solidFill>
                  <a:schemeClr val="tx1"/>
                </a:solidFill>
                <a:effectLst/>
                <a:latin typeface="+mn-lt"/>
                <a:ea typeface="+mn-ea"/>
                <a:cs typeface="+mn-cs"/>
              </a:rPr>
              <a:t>notecourse</a:t>
            </a:r>
            <a:r>
              <a:rPr lang="en-US" sz="1200" b="0" i="0" kern="1200" dirty="0">
                <a:solidFill>
                  <a:schemeClr val="tx1"/>
                </a:solidFill>
                <a:effectLst/>
                <a:latin typeface="+mn-lt"/>
                <a:ea typeface="+mn-ea"/>
                <a:cs typeface="+mn-cs"/>
              </a:rPr>
              <a:t> using </a:t>
            </a:r>
            <a:r>
              <a:rPr lang="en-US" sz="1200" b="0" i="1" kern="1200" dirty="0">
                <a:solidFill>
                  <a:schemeClr val="tx1"/>
                </a:solidFill>
                <a:effectLst/>
                <a:latin typeface="+mn-lt"/>
                <a:ea typeface="+mn-ea"/>
                <a:cs typeface="+mn-cs"/>
              </a:rPr>
              <a:t>File &gt; New File &gt; R </a:t>
            </a:r>
            <a:r>
              <a:rPr lang="en-US" sz="1200" b="0" i="1" kern="1200" dirty="0" err="1">
                <a:solidFill>
                  <a:schemeClr val="tx1"/>
                </a:solidFill>
                <a:effectLst/>
                <a:latin typeface="+mn-lt"/>
                <a:ea typeface="+mn-ea"/>
                <a:cs typeface="+mn-cs"/>
              </a:rPr>
              <a:t>Notecourse</a:t>
            </a:r>
            <a:r>
              <a:rPr lang="en-US" sz="1200" b="0" i="0" kern="1200" dirty="0">
                <a:solidFill>
                  <a:schemeClr val="tx1"/>
                </a:solidFill>
                <a:effectLst/>
                <a:latin typeface="+mn-lt"/>
                <a:ea typeface="+mn-ea"/>
                <a:cs typeface="+mn-cs"/>
              </a:rPr>
              <a:t>. Read the instructions. Practice running the chunks. Verify that you can modify the code, re-run it, and see modified output.</a:t>
            </a:r>
          </a:p>
          <a:p>
            <a:pPr marL="228600" indent="-228600">
              <a:buFont typeface="+mj-lt"/>
              <a:buAutoNum type="arabicPeriod"/>
            </a:pPr>
            <a:r>
              <a:rPr lang="en-US" sz="1200" b="0" i="0" kern="1200" dirty="0">
                <a:solidFill>
                  <a:schemeClr val="tx1"/>
                </a:solidFill>
                <a:effectLst/>
                <a:latin typeface="+mn-lt"/>
                <a:ea typeface="+mn-ea"/>
                <a:cs typeface="+mn-cs"/>
              </a:rPr>
              <a:t>Create a new R Markdown document with </a:t>
            </a:r>
            <a:r>
              <a:rPr lang="en-US" sz="1200" b="0" i="1" kern="1200" dirty="0">
                <a:solidFill>
                  <a:schemeClr val="tx1"/>
                </a:solidFill>
                <a:effectLst/>
                <a:latin typeface="+mn-lt"/>
                <a:ea typeface="+mn-ea"/>
                <a:cs typeface="+mn-cs"/>
              </a:rPr>
              <a:t>File &gt; New File &gt; R Markdown…</a:t>
            </a:r>
            <a:r>
              <a:rPr lang="en-US" sz="1200" b="0" i="0" kern="1200" dirty="0">
                <a:solidFill>
                  <a:schemeClr val="tx1"/>
                </a:solidFill>
                <a:effectLst/>
                <a:latin typeface="+mn-lt"/>
                <a:ea typeface="+mn-ea"/>
                <a:cs typeface="+mn-cs"/>
              </a:rPr>
              <a:t> Knit it by clicking the appropriate button. Knit it by using the appropriate keyboard short cut. Verify that you can modify the input and see the output update.</a:t>
            </a:r>
          </a:p>
          <a:p>
            <a:pPr marL="228600" indent="-228600">
              <a:buFont typeface="+mj-lt"/>
              <a:buAutoNum type="arabicPeriod"/>
            </a:pPr>
            <a:r>
              <a:rPr lang="en-US" sz="1200" b="0" i="0" kern="1200" dirty="0">
                <a:solidFill>
                  <a:schemeClr val="tx1"/>
                </a:solidFill>
                <a:effectLst/>
                <a:latin typeface="+mn-lt"/>
                <a:ea typeface="+mn-ea"/>
                <a:cs typeface="+mn-cs"/>
              </a:rPr>
              <a:t>Compare and contrast the R </a:t>
            </a:r>
            <a:r>
              <a:rPr lang="en-US" sz="1200" b="0" i="0" kern="1200" dirty="0" err="1">
                <a:solidFill>
                  <a:schemeClr val="tx1"/>
                </a:solidFill>
                <a:effectLst/>
                <a:latin typeface="+mn-lt"/>
                <a:ea typeface="+mn-ea"/>
                <a:cs typeface="+mn-cs"/>
              </a:rPr>
              <a:t>notecourse</a:t>
            </a:r>
            <a:r>
              <a:rPr lang="en-US" sz="1200" b="0" i="0" kern="1200" dirty="0">
                <a:solidFill>
                  <a:schemeClr val="tx1"/>
                </a:solidFill>
                <a:effectLst/>
                <a:latin typeface="+mn-lt"/>
                <a:ea typeface="+mn-ea"/>
                <a:cs typeface="+mn-cs"/>
              </a:rPr>
              <a:t> and R markdown files you created above. How are the outputs similar? How are they different? How are the inputs similar? How are they different? What happens if you copy the YAML header from one to the other?</a:t>
            </a:r>
          </a:p>
          <a:p>
            <a:pPr marL="228600" indent="-228600">
              <a:buFont typeface="+mj-lt"/>
              <a:buAutoNum type="arabicPeriod"/>
            </a:pPr>
            <a:r>
              <a:rPr lang="en-US" sz="1200" b="0" i="0" kern="1200" dirty="0">
                <a:solidFill>
                  <a:schemeClr val="tx1"/>
                </a:solidFill>
                <a:effectLst/>
                <a:latin typeface="+mn-lt"/>
                <a:ea typeface="+mn-ea"/>
                <a:cs typeface="+mn-cs"/>
              </a:rPr>
              <a:t>Create one new R Markdown document for each of the three built-in formats: HTML, PDF and Word. Knit each of the three documents. How does the output differ? How does the input differ? (You may need to install LaTeX in order to build the PDF output — RStudio will prompt you if this is necessary.)</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8</a:t>
            </a:fld>
            <a:endParaRPr lang="en-US"/>
          </a:p>
        </p:txBody>
      </p:sp>
    </p:spTree>
    <p:extLst>
      <p:ext uri="{BB962C8B-B14F-4D97-AF65-F5344CB8AC3E}">
        <p14:creationId xmlns:p14="http://schemas.microsoft.com/office/powerpoint/2010/main" val="2668715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Prose in </a:t>
            </a:r>
            <a:r>
              <a:rPr lang="en-US" dirty="0"/>
              <a:t>.</a:t>
            </a:r>
            <a:r>
              <a:rPr lang="en-US" dirty="0" err="1"/>
              <a:t>Rmd</a:t>
            </a:r>
            <a:r>
              <a:rPr lang="en-US" sz="1200" b="0" i="0" kern="1200" dirty="0">
                <a:solidFill>
                  <a:schemeClr val="tx1"/>
                </a:solidFill>
                <a:effectLst/>
                <a:latin typeface="+mn-lt"/>
                <a:ea typeface="+mn-ea"/>
                <a:cs typeface="+mn-cs"/>
              </a:rPr>
              <a:t> files is written in Markdown, a lightweight set of conventions for formatting plain text files. Markdown is designed to be easy to read and easy to write. It is also very easy to learn. The guide below shows how to use </a:t>
            </a:r>
            <a:r>
              <a:rPr lang="en-US" sz="1200" b="0" i="0" kern="1200" dirty="0" err="1">
                <a:solidFill>
                  <a:schemeClr val="tx1"/>
                </a:solidFill>
                <a:effectLst/>
                <a:latin typeface="+mn-lt"/>
                <a:ea typeface="+mn-ea"/>
                <a:cs typeface="+mn-cs"/>
              </a:rPr>
              <a:t>Pandoc’s</a:t>
            </a:r>
            <a:r>
              <a:rPr lang="en-US" sz="1200" b="0" i="0" kern="1200" dirty="0">
                <a:solidFill>
                  <a:schemeClr val="tx1"/>
                </a:solidFill>
                <a:effectLst/>
                <a:latin typeface="+mn-lt"/>
                <a:ea typeface="+mn-ea"/>
                <a:cs typeface="+mn-cs"/>
              </a:rPr>
              <a:t> Markdown, a slightly extended version of Markdown that R Markdown understands.</a:t>
            </a:r>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9</a:t>
            </a:fld>
            <a:endParaRPr lang="en-US"/>
          </a:p>
        </p:txBody>
      </p:sp>
    </p:spTree>
    <p:extLst>
      <p:ext uri="{BB962C8B-B14F-4D97-AF65-F5344CB8AC3E}">
        <p14:creationId xmlns:p14="http://schemas.microsoft.com/office/powerpoint/2010/main" val="2294976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96C45E8-E16E-4E0C-BF14-C07C7E1A93C8}"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B7B535-26DF-47AA-8D81-679C84A7015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187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6C45E8-E16E-4E0C-BF14-C07C7E1A93C8}"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B7B535-26DF-47AA-8D81-679C84A7015E}" type="slidenum">
              <a:rPr lang="en-US" smtClean="0"/>
              <a:t>‹#›</a:t>
            </a:fld>
            <a:endParaRPr lang="en-US"/>
          </a:p>
        </p:txBody>
      </p:sp>
    </p:spTree>
    <p:extLst>
      <p:ext uri="{BB962C8B-B14F-4D97-AF65-F5344CB8AC3E}">
        <p14:creationId xmlns:p14="http://schemas.microsoft.com/office/powerpoint/2010/main" val="856626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6C45E8-E16E-4E0C-BF14-C07C7E1A93C8}"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B7B535-26DF-47AA-8D81-679C84A7015E}"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821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6C45E8-E16E-4E0C-BF14-C07C7E1A93C8}"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B7B535-26DF-47AA-8D81-679C84A7015E}" type="slidenum">
              <a:rPr lang="en-US" smtClean="0"/>
              <a:t>‹#›</a:t>
            </a:fld>
            <a:endParaRPr lang="en-US"/>
          </a:p>
        </p:txBody>
      </p:sp>
    </p:spTree>
    <p:extLst>
      <p:ext uri="{BB962C8B-B14F-4D97-AF65-F5344CB8AC3E}">
        <p14:creationId xmlns:p14="http://schemas.microsoft.com/office/powerpoint/2010/main" val="3590253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6C45E8-E16E-4E0C-BF14-C07C7E1A93C8}"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B7B535-26DF-47AA-8D81-679C84A7015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334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6C45E8-E16E-4E0C-BF14-C07C7E1A93C8}" type="datetimeFigureOut">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B7B535-26DF-47AA-8D81-679C84A7015E}" type="slidenum">
              <a:rPr lang="en-US" smtClean="0"/>
              <a:t>‹#›</a:t>
            </a:fld>
            <a:endParaRPr lang="en-US"/>
          </a:p>
        </p:txBody>
      </p:sp>
    </p:spTree>
    <p:extLst>
      <p:ext uri="{BB962C8B-B14F-4D97-AF65-F5344CB8AC3E}">
        <p14:creationId xmlns:p14="http://schemas.microsoft.com/office/powerpoint/2010/main" val="3115768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6C45E8-E16E-4E0C-BF14-C07C7E1A93C8}" type="datetimeFigureOut">
              <a:rPr lang="en-US" smtClean="0"/>
              <a:t>3/19/2020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B7B535-26DF-47AA-8D81-679C84A7015E}" type="slidenum">
              <a:rPr lang="en-US" smtClean="0"/>
              <a:t>‹#›</a:t>
            </a:fld>
            <a:endParaRPr lang="en-US"/>
          </a:p>
        </p:txBody>
      </p:sp>
    </p:spTree>
    <p:extLst>
      <p:ext uri="{BB962C8B-B14F-4D97-AF65-F5344CB8AC3E}">
        <p14:creationId xmlns:p14="http://schemas.microsoft.com/office/powerpoint/2010/main" val="135591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6C45E8-E16E-4E0C-BF14-C07C7E1A93C8}" type="datetimeFigureOut">
              <a:rPr lang="en-US" smtClean="0"/>
              <a:t>3/19/2020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B7B535-26DF-47AA-8D81-679C84A7015E}" type="slidenum">
              <a:rPr lang="en-US" smtClean="0"/>
              <a:t>‹#›</a:t>
            </a:fld>
            <a:endParaRPr lang="en-US"/>
          </a:p>
        </p:txBody>
      </p:sp>
    </p:spTree>
    <p:extLst>
      <p:ext uri="{BB962C8B-B14F-4D97-AF65-F5344CB8AC3E}">
        <p14:creationId xmlns:p14="http://schemas.microsoft.com/office/powerpoint/2010/main" val="51163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6C45E8-E16E-4E0C-BF14-C07C7E1A93C8}" type="datetimeFigureOut">
              <a:rPr lang="en-US" smtClean="0"/>
              <a:t>3/19/2020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B7B535-26DF-47AA-8D81-679C84A7015E}" type="slidenum">
              <a:rPr lang="en-US" smtClean="0"/>
              <a:t>‹#›</a:t>
            </a:fld>
            <a:endParaRPr lang="en-US"/>
          </a:p>
        </p:txBody>
      </p:sp>
    </p:spTree>
    <p:extLst>
      <p:ext uri="{BB962C8B-B14F-4D97-AF65-F5344CB8AC3E}">
        <p14:creationId xmlns:p14="http://schemas.microsoft.com/office/powerpoint/2010/main" val="3976372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6C45E8-E16E-4E0C-BF14-C07C7E1A93C8}" type="datetimeFigureOut">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B7B535-26DF-47AA-8D81-679C84A7015E}" type="slidenum">
              <a:rPr lang="en-US" smtClean="0"/>
              <a:t>‹#›</a:t>
            </a:fld>
            <a:endParaRPr lang="en-US"/>
          </a:p>
        </p:txBody>
      </p:sp>
    </p:spTree>
    <p:extLst>
      <p:ext uri="{BB962C8B-B14F-4D97-AF65-F5344CB8AC3E}">
        <p14:creationId xmlns:p14="http://schemas.microsoft.com/office/powerpoint/2010/main" val="1571349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6C45E8-E16E-4E0C-BF14-C07C7E1A93C8}" type="datetimeFigureOut">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B7B535-26DF-47AA-8D81-679C84A7015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785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96C45E8-E16E-4E0C-BF14-C07C7E1A93C8}" type="datetimeFigureOut">
              <a:rPr lang="en-US" smtClean="0"/>
              <a:t>3/19/2020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CB7B535-26DF-47AA-8D81-679C84A7015E}"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079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hyperlink" Target="https://business.utsa.edu/management-science-statistics/" TargetMode="External"/><Relationship Id="rId1" Type="http://schemas.openxmlformats.org/officeDocument/2006/relationships/slideLayout" Target="../slideLayouts/slideLayout2.xml"/><Relationship Id="rId6" Type="http://schemas.openxmlformats.org/officeDocument/2006/relationships/hyperlink" Target="http://simplystatistics.org/" TargetMode="External"/><Relationship Id="rId5" Type="http://schemas.openxmlformats.org/officeDocument/2006/relationships/hyperlink" Target="http://www.r-bloggers.com/" TargetMode="External"/><Relationship Id="rId4" Type="http://schemas.openxmlformats.org/officeDocument/2006/relationships/hyperlink" Target="https://www.sas.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daringfireball.net/projects/markdown/basics" TargetMode="External"/><Relationship Id="rId7" Type="http://schemas.openxmlformats.org/officeDocument/2006/relationships/hyperlink" Target="https://www.base64-image.d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tablesgenerator.com/markdown_tables" TargetMode="External"/><Relationship Id="rId5" Type="http://schemas.openxmlformats.org/officeDocument/2006/relationships/hyperlink" Target="https://github.com/adam-p/markdown-here/wiki/Markdown-Cheatsheet" TargetMode="External"/><Relationship Id="rId4" Type="http://schemas.openxmlformats.org/officeDocument/2006/relationships/hyperlink" Target="https://help.github.com/articles/github-flavored-markdown"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yihui.name/knitr/option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rstudio.com/cheatsheet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yihui.org/knitr/demo/cache/"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rmarkdown.rstudio.com/developer_parameterized_reports.html#parameter_user_interfaces"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github.com/citation-style-language/styles"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www.georgegopen.com/the-litigation-articles.html" TargetMode="External"/><Relationship Id="rId3" Type="http://schemas.openxmlformats.org/officeDocument/2006/relationships/hyperlink" Target="http://rmarkdown.rstudio.com/" TargetMode="External"/><Relationship Id="rId7" Type="http://schemas.openxmlformats.org/officeDocument/2006/relationships/hyperlink" Target="https://amzn.com/0205296327"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hyperlink" Target="https://amzn.com/0134080416" TargetMode="External"/><Relationship Id="rId5" Type="http://schemas.openxmlformats.org/officeDocument/2006/relationships/hyperlink" Target="http://r-pkgs.had.co.nz/git.html" TargetMode="External"/><Relationship Id="rId4" Type="http://schemas.openxmlformats.org/officeDocument/2006/relationships/hyperlink" Target="http://happygitwithr.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pandoc.org/" TargetMode="External"/><Relationship Id="rId4" Type="http://schemas.openxmlformats.org/officeDocument/2006/relationships/hyperlink" Target="http://yihui.name/knit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www.utsa.edu/"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FBA148-F6CE-4564-8D15-A4D37A9E8355}"/>
              </a:ext>
            </a:extLst>
          </p:cNvPr>
          <p:cNvSpPr>
            <a:spLocks noGrp="1"/>
          </p:cNvSpPr>
          <p:nvPr>
            <p:ph type="title"/>
          </p:nvPr>
        </p:nvSpPr>
        <p:spPr/>
        <p:txBody>
          <a:bodyPr/>
          <a:lstStyle/>
          <a:p>
            <a:r>
              <a:rPr lang="en-US" dirty="0"/>
              <a:t>Communicating Data in R</a:t>
            </a:r>
          </a:p>
        </p:txBody>
      </p:sp>
      <p:sp>
        <p:nvSpPr>
          <p:cNvPr id="5" name="Text Placeholder 4">
            <a:extLst>
              <a:ext uri="{FF2B5EF4-FFF2-40B4-BE49-F238E27FC236}">
                <a16:creationId xmlns:a16="http://schemas.microsoft.com/office/drawing/2014/main" id="{92CC88A5-00AF-4A1C-A844-0F706F43F733}"/>
              </a:ext>
            </a:extLst>
          </p:cNvPr>
          <p:cNvSpPr>
            <a:spLocks noGrp="1"/>
          </p:cNvSpPr>
          <p:nvPr>
            <p:ph type="body" sz="half" idx="2"/>
          </p:nvPr>
        </p:nvSpPr>
        <p:spPr/>
        <p:txBody>
          <a:bodyPr/>
          <a:lstStyle/>
          <a:p>
            <a:r>
              <a:rPr lang="en-US" dirty="0">
                <a:solidFill>
                  <a:schemeClr val="accent1"/>
                </a:solidFill>
              </a:rPr>
              <a:t>STA 4233 </a:t>
            </a:r>
            <a:r>
              <a:rPr lang="en-US" dirty="0"/>
              <a:t>Introduction to Programming and Data Management in R</a:t>
            </a:r>
          </a:p>
        </p:txBody>
      </p:sp>
      <p:pic>
        <p:nvPicPr>
          <p:cNvPr id="1026" name="Picture 2" descr="Image result for r programming">
            <a:extLst>
              <a:ext uri="{FF2B5EF4-FFF2-40B4-BE49-F238E27FC236}">
                <a16:creationId xmlns:a16="http://schemas.microsoft.com/office/drawing/2014/main" id="{8CCFAB7F-2662-42CB-98A2-FFEA03B897D3}"/>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6784" b="1678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73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B6BCA-1BE8-42ED-B957-46CAE3FEBDE2}"/>
              </a:ext>
            </a:extLst>
          </p:cNvPr>
          <p:cNvSpPr>
            <a:spLocks noGrp="1"/>
          </p:cNvSpPr>
          <p:nvPr>
            <p:ph type="title"/>
          </p:nvPr>
        </p:nvSpPr>
        <p:spPr/>
        <p:txBody>
          <a:bodyPr/>
          <a:lstStyle/>
          <a:p>
            <a:r>
              <a:rPr lang="en-US" dirty="0"/>
              <a:t>Markdown Syntax</a:t>
            </a:r>
          </a:p>
        </p:txBody>
      </p:sp>
      <p:sp>
        <p:nvSpPr>
          <p:cNvPr id="3" name="Content Placeholder 2">
            <a:extLst>
              <a:ext uri="{FF2B5EF4-FFF2-40B4-BE49-F238E27FC236}">
                <a16:creationId xmlns:a16="http://schemas.microsoft.com/office/drawing/2014/main" id="{CCBDC100-D09F-41C4-80CF-9FA9CCEC6E56}"/>
              </a:ext>
            </a:extLst>
          </p:cNvPr>
          <p:cNvSpPr>
            <a:spLocks noGrp="1"/>
          </p:cNvSpPr>
          <p:nvPr>
            <p:ph idx="1"/>
          </p:nvPr>
        </p:nvSpPr>
        <p:spPr/>
        <p:txBody>
          <a:bodyPr/>
          <a:lstStyle/>
          <a:p>
            <a:r>
              <a:rPr lang="en-US" dirty="0"/>
              <a:t>Italics</a:t>
            </a:r>
          </a:p>
          <a:p>
            <a:endParaRPr lang="en-US" dirty="0"/>
          </a:p>
          <a:p>
            <a:endParaRPr lang="en-US" dirty="0"/>
          </a:p>
          <a:p>
            <a:endParaRPr lang="en-US" dirty="0"/>
          </a:p>
          <a:p>
            <a:r>
              <a:rPr lang="en-US" dirty="0"/>
              <a:t>Bold</a:t>
            </a:r>
          </a:p>
        </p:txBody>
      </p:sp>
      <p:sp>
        <p:nvSpPr>
          <p:cNvPr id="4" name="Rectangle 3">
            <a:extLst>
              <a:ext uri="{FF2B5EF4-FFF2-40B4-BE49-F238E27FC236}">
                <a16:creationId xmlns:a16="http://schemas.microsoft.com/office/drawing/2014/main" id="{D478C503-78FA-4F11-B9E7-1BF5E145C8BD}"/>
              </a:ext>
            </a:extLst>
          </p:cNvPr>
          <p:cNvSpPr/>
          <p:nvPr/>
        </p:nvSpPr>
        <p:spPr>
          <a:xfrm>
            <a:off x="1693304" y="2649550"/>
            <a:ext cx="5009705" cy="369332"/>
          </a:xfrm>
          <a:prstGeom prst="rect">
            <a:avLst/>
          </a:prstGeom>
          <a:solidFill>
            <a:srgbClr val="FFFFFF"/>
          </a:solidFill>
        </p:spPr>
        <p:txBody>
          <a:bodyPr wrap="none">
            <a:spAutoFit/>
          </a:bodyPr>
          <a:lstStyle/>
          <a:p>
            <a:r>
              <a:rPr lang="en-US" dirty="0">
                <a:solidFill>
                  <a:schemeClr val="bg2">
                    <a:lumMod val="50000"/>
                  </a:schemeClr>
                </a:solidFill>
                <a:latin typeface="Courier New" panose="02070309020205020404" pitchFamily="49" charset="0"/>
                <a:cs typeface="Courier New" panose="02070309020205020404" pitchFamily="49" charset="0"/>
              </a:rPr>
              <a:t>*This text will appear italicized!*</a:t>
            </a:r>
          </a:p>
        </p:txBody>
      </p:sp>
      <p:sp>
        <p:nvSpPr>
          <p:cNvPr id="5" name="Rectangle 4">
            <a:extLst>
              <a:ext uri="{FF2B5EF4-FFF2-40B4-BE49-F238E27FC236}">
                <a16:creationId xmlns:a16="http://schemas.microsoft.com/office/drawing/2014/main" id="{190EF50D-5DB2-4834-A8D5-248EB6912B74}"/>
              </a:ext>
            </a:extLst>
          </p:cNvPr>
          <p:cNvSpPr/>
          <p:nvPr/>
        </p:nvSpPr>
        <p:spPr>
          <a:xfrm>
            <a:off x="1693304" y="3166967"/>
            <a:ext cx="3070071" cy="369332"/>
          </a:xfrm>
          <a:prstGeom prst="rect">
            <a:avLst/>
          </a:prstGeom>
          <a:solidFill>
            <a:srgbClr val="FFFFFF"/>
          </a:solidFill>
        </p:spPr>
        <p:txBody>
          <a:bodyPr wrap="none">
            <a:spAutoFit/>
          </a:bodyPr>
          <a:lstStyle/>
          <a:p>
            <a:r>
              <a:rPr lang="en-US" i="1" dirty="0">
                <a:solidFill>
                  <a:schemeClr val="bg2">
                    <a:lumMod val="50000"/>
                  </a:schemeClr>
                </a:solidFill>
                <a:latin typeface="Times New Roman" panose="02020603050405020304" pitchFamily="18" charset="0"/>
                <a:cs typeface="Times New Roman" panose="02020603050405020304" pitchFamily="18" charset="0"/>
              </a:rPr>
              <a:t>This text will appear italicized!</a:t>
            </a:r>
          </a:p>
        </p:txBody>
      </p:sp>
      <p:sp>
        <p:nvSpPr>
          <p:cNvPr id="6" name="Rectangle 5">
            <a:extLst>
              <a:ext uri="{FF2B5EF4-FFF2-40B4-BE49-F238E27FC236}">
                <a16:creationId xmlns:a16="http://schemas.microsoft.com/office/drawing/2014/main" id="{DB7BF0A8-83E7-4395-B1A0-03C4D1C23521}"/>
              </a:ext>
            </a:extLst>
          </p:cNvPr>
          <p:cNvSpPr/>
          <p:nvPr/>
        </p:nvSpPr>
        <p:spPr>
          <a:xfrm>
            <a:off x="1693304" y="4636038"/>
            <a:ext cx="4458272" cy="369332"/>
          </a:xfrm>
          <a:prstGeom prst="rect">
            <a:avLst/>
          </a:prstGeom>
          <a:solidFill>
            <a:srgbClr val="FFFFFF"/>
          </a:solidFill>
        </p:spPr>
        <p:txBody>
          <a:bodyPr wrap="none">
            <a:spAutoFit/>
          </a:bodyPr>
          <a:lstStyle/>
          <a:p>
            <a:r>
              <a:rPr lang="en-US" dirty="0">
                <a:solidFill>
                  <a:schemeClr val="bg2">
                    <a:lumMod val="50000"/>
                  </a:schemeClr>
                </a:solidFill>
                <a:latin typeface="Courier New" panose="02070309020205020404" pitchFamily="49" charset="0"/>
                <a:cs typeface="Courier New" panose="02070309020205020404" pitchFamily="49" charset="0"/>
              </a:rPr>
              <a:t>**This text will appear bold!**</a:t>
            </a:r>
          </a:p>
        </p:txBody>
      </p:sp>
      <p:sp>
        <p:nvSpPr>
          <p:cNvPr id="7" name="Rectangle 6">
            <a:extLst>
              <a:ext uri="{FF2B5EF4-FFF2-40B4-BE49-F238E27FC236}">
                <a16:creationId xmlns:a16="http://schemas.microsoft.com/office/drawing/2014/main" id="{25C898E8-5E03-4EA4-922A-D5C390BBB282}"/>
              </a:ext>
            </a:extLst>
          </p:cNvPr>
          <p:cNvSpPr/>
          <p:nvPr/>
        </p:nvSpPr>
        <p:spPr>
          <a:xfrm>
            <a:off x="1693304" y="5153455"/>
            <a:ext cx="2860720" cy="369332"/>
          </a:xfrm>
          <a:prstGeom prst="rect">
            <a:avLst/>
          </a:prstGeom>
          <a:solidFill>
            <a:srgbClr val="FFFFFF"/>
          </a:solidFill>
        </p:spPr>
        <p:txBody>
          <a:bodyPr wrap="none">
            <a:spAutoFit/>
          </a:bodyPr>
          <a:lstStyle/>
          <a:p>
            <a:r>
              <a:rPr lang="en-US" b="1" dirty="0">
                <a:solidFill>
                  <a:schemeClr val="bg2">
                    <a:lumMod val="50000"/>
                  </a:schemeClr>
                </a:solidFill>
                <a:latin typeface="Times New Roman" panose="02020603050405020304" pitchFamily="18" charset="0"/>
                <a:cs typeface="Times New Roman" panose="02020603050405020304" pitchFamily="18" charset="0"/>
              </a:rPr>
              <a:t>This text will appear bold!</a:t>
            </a:r>
          </a:p>
        </p:txBody>
      </p:sp>
    </p:spTree>
    <p:extLst>
      <p:ext uri="{BB962C8B-B14F-4D97-AF65-F5344CB8AC3E}">
        <p14:creationId xmlns:p14="http://schemas.microsoft.com/office/powerpoint/2010/main" val="281835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A7D47-6F8F-41E9-AF80-BBC7B4EDFDFB}"/>
              </a:ext>
            </a:extLst>
          </p:cNvPr>
          <p:cNvSpPr>
            <a:spLocks noGrp="1"/>
          </p:cNvSpPr>
          <p:nvPr>
            <p:ph type="title"/>
          </p:nvPr>
        </p:nvSpPr>
        <p:spPr/>
        <p:txBody>
          <a:bodyPr/>
          <a:lstStyle/>
          <a:p>
            <a:r>
              <a:rPr lang="en-US" dirty="0"/>
              <a:t>Markdown Syntax</a:t>
            </a:r>
          </a:p>
        </p:txBody>
      </p:sp>
      <p:sp>
        <p:nvSpPr>
          <p:cNvPr id="3" name="Content Placeholder 2">
            <a:extLst>
              <a:ext uri="{FF2B5EF4-FFF2-40B4-BE49-F238E27FC236}">
                <a16:creationId xmlns:a16="http://schemas.microsoft.com/office/drawing/2014/main" id="{E8606373-952C-42BC-8A4A-3BD3B5C3B8CB}"/>
              </a:ext>
            </a:extLst>
          </p:cNvPr>
          <p:cNvSpPr>
            <a:spLocks noGrp="1"/>
          </p:cNvSpPr>
          <p:nvPr>
            <p:ph idx="1"/>
          </p:nvPr>
        </p:nvSpPr>
        <p:spPr>
          <a:xfrm>
            <a:off x="1103312" y="2084832"/>
            <a:ext cx="8946541" cy="4195481"/>
          </a:xfrm>
        </p:spPr>
        <p:txBody>
          <a:bodyPr/>
          <a:lstStyle/>
          <a:p>
            <a:r>
              <a:rPr lang="en-US" dirty="0"/>
              <a:t>Headings</a:t>
            </a:r>
          </a:p>
          <a:p>
            <a:endParaRPr lang="en-US" dirty="0"/>
          </a:p>
          <a:p>
            <a:pPr marL="0" indent="0">
              <a:buNone/>
            </a:pPr>
            <a:endParaRPr lang="en-US" dirty="0"/>
          </a:p>
        </p:txBody>
      </p:sp>
      <p:sp>
        <p:nvSpPr>
          <p:cNvPr id="5" name="Rectangle 4">
            <a:extLst>
              <a:ext uri="{FF2B5EF4-FFF2-40B4-BE49-F238E27FC236}">
                <a16:creationId xmlns:a16="http://schemas.microsoft.com/office/drawing/2014/main" id="{E8EF6738-BBE8-4EC1-9625-264E690961E6}"/>
              </a:ext>
            </a:extLst>
          </p:cNvPr>
          <p:cNvSpPr/>
          <p:nvPr/>
        </p:nvSpPr>
        <p:spPr>
          <a:xfrm>
            <a:off x="1422400" y="2528149"/>
            <a:ext cx="6096000" cy="646331"/>
          </a:xfrm>
          <a:prstGeom prst="rect">
            <a:avLst/>
          </a:prstGeom>
          <a:solidFill>
            <a:srgbClr val="FFFFFF"/>
          </a:solidFill>
        </p:spPr>
        <p:txBody>
          <a:bodyPr>
            <a:spAutoFit/>
          </a:bodyPr>
          <a:lstStyle/>
          <a:p>
            <a:r>
              <a:rPr lang="en-US" dirty="0">
                <a:solidFill>
                  <a:schemeClr val="bg2">
                    <a:lumMod val="50000"/>
                  </a:schemeClr>
                </a:solidFill>
                <a:latin typeface="Courier New" panose="02070309020205020404" pitchFamily="49" charset="0"/>
                <a:cs typeface="Courier New" panose="02070309020205020404" pitchFamily="49" charset="0"/>
              </a:rPr>
              <a:t>## This is a secondary heading</a:t>
            </a:r>
          </a:p>
          <a:p>
            <a:r>
              <a:rPr lang="en-US" dirty="0">
                <a:solidFill>
                  <a:schemeClr val="bg2">
                    <a:lumMod val="50000"/>
                  </a:schemeClr>
                </a:solidFill>
                <a:latin typeface="Courier New" panose="02070309020205020404" pitchFamily="49" charset="0"/>
                <a:cs typeface="Courier New" panose="02070309020205020404" pitchFamily="49" charset="0"/>
              </a:rPr>
              <a:t>### This is a tertiary heading</a:t>
            </a:r>
          </a:p>
        </p:txBody>
      </p:sp>
      <p:sp>
        <p:nvSpPr>
          <p:cNvPr id="6" name="Rectangle 5">
            <a:extLst>
              <a:ext uri="{FF2B5EF4-FFF2-40B4-BE49-F238E27FC236}">
                <a16:creationId xmlns:a16="http://schemas.microsoft.com/office/drawing/2014/main" id="{1E84BC60-2434-4A58-A8AA-E7281AF29098}"/>
              </a:ext>
            </a:extLst>
          </p:cNvPr>
          <p:cNvSpPr/>
          <p:nvPr/>
        </p:nvSpPr>
        <p:spPr>
          <a:xfrm>
            <a:off x="1422400" y="3617797"/>
            <a:ext cx="6096000" cy="954107"/>
          </a:xfrm>
          <a:prstGeom prst="rect">
            <a:avLst/>
          </a:prstGeom>
        </p:spPr>
        <p:txBody>
          <a:bodyPr>
            <a:spAutoFit/>
          </a:bodyPr>
          <a:lstStyle/>
          <a:p>
            <a:r>
              <a:rPr lang="en-US" sz="3200" dirty="0">
                <a:solidFill>
                  <a:schemeClr val="bg2">
                    <a:lumMod val="50000"/>
                  </a:schemeClr>
                </a:solidFill>
              </a:rPr>
              <a:t>This is a secondary heading</a:t>
            </a:r>
          </a:p>
          <a:p>
            <a:r>
              <a:rPr lang="en-US" sz="2400" dirty="0">
                <a:solidFill>
                  <a:schemeClr val="bg2">
                    <a:lumMod val="50000"/>
                  </a:schemeClr>
                </a:solidFill>
              </a:rPr>
              <a:t>This is a tertiary heading</a:t>
            </a:r>
          </a:p>
        </p:txBody>
      </p:sp>
    </p:spTree>
    <p:extLst>
      <p:ext uri="{BB962C8B-B14F-4D97-AF65-F5344CB8AC3E}">
        <p14:creationId xmlns:p14="http://schemas.microsoft.com/office/powerpoint/2010/main" val="2516932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CDDD0-BBB7-4AC0-81EB-B143149C15C0}"/>
              </a:ext>
            </a:extLst>
          </p:cNvPr>
          <p:cNvSpPr>
            <a:spLocks noGrp="1"/>
          </p:cNvSpPr>
          <p:nvPr>
            <p:ph type="title"/>
          </p:nvPr>
        </p:nvSpPr>
        <p:spPr/>
        <p:txBody>
          <a:bodyPr/>
          <a:lstStyle/>
          <a:p>
            <a:r>
              <a:rPr lang="en-US" dirty="0"/>
              <a:t>Markdown Syntax</a:t>
            </a:r>
          </a:p>
        </p:txBody>
      </p:sp>
      <p:sp>
        <p:nvSpPr>
          <p:cNvPr id="3" name="Content Placeholder 2">
            <a:extLst>
              <a:ext uri="{FF2B5EF4-FFF2-40B4-BE49-F238E27FC236}">
                <a16:creationId xmlns:a16="http://schemas.microsoft.com/office/drawing/2014/main" id="{7138C1DA-F14E-4255-8A1E-7EAFACE02CAC}"/>
              </a:ext>
            </a:extLst>
          </p:cNvPr>
          <p:cNvSpPr>
            <a:spLocks noGrp="1"/>
          </p:cNvSpPr>
          <p:nvPr>
            <p:ph idx="1"/>
          </p:nvPr>
        </p:nvSpPr>
        <p:spPr>
          <a:xfrm>
            <a:off x="1160462" y="1911015"/>
            <a:ext cx="8946541" cy="4195481"/>
          </a:xfrm>
        </p:spPr>
        <p:txBody>
          <a:bodyPr/>
          <a:lstStyle/>
          <a:p>
            <a:r>
              <a:rPr lang="en-US" dirty="0"/>
              <a:t>Unordered Lists</a:t>
            </a:r>
          </a:p>
          <a:p>
            <a:endParaRPr lang="en-US" dirty="0"/>
          </a:p>
          <a:p>
            <a:endParaRPr lang="en-US" dirty="0"/>
          </a:p>
          <a:p>
            <a:endParaRPr lang="en-US" dirty="0"/>
          </a:p>
          <a:p>
            <a:endParaRPr lang="en-US" dirty="0"/>
          </a:p>
          <a:p>
            <a:r>
              <a:rPr lang="en-US" dirty="0"/>
              <a:t>Ordered Lists</a:t>
            </a:r>
          </a:p>
        </p:txBody>
      </p:sp>
      <p:sp>
        <p:nvSpPr>
          <p:cNvPr id="4" name="Rectangle 3">
            <a:extLst>
              <a:ext uri="{FF2B5EF4-FFF2-40B4-BE49-F238E27FC236}">
                <a16:creationId xmlns:a16="http://schemas.microsoft.com/office/drawing/2014/main" id="{B3D0E67C-8745-43E4-9FFE-0B0965AD1DED}"/>
              </a:ext>
            </a:extLst>
          </p:cNvPr>
          <p:cNvSpPr/>
          <p:nvPr/>
        </p:nvSpPr>
        <p:spPr>
          <a:xfrm>
            <a:off x="1598083" y="2340864"/>
            <a:ext cx="6096000" cy="923330"/>
          </a:xfrm>
          <a:prstGeom prst="rect">
            <a:avLst/>
          </a:prstGeom>
          <a:solidFill>
            <a:srgbClr val="FFFFFF"/>
          </a:solidFill>
        </p:spPr>
        <p:txBody>
          <a:bodyPr>
            <a:spAutoFit/>
          </a:bodyPr>
          <a:lstStyle/>
          <a:p>
            <a:r>
              <a:rPr lang="en-US" dirty="0">
                <a:solidFill>
                  <a:schemeClr val="accent1">
                    <a:lumMod val="50000"/>
                  </a:schemeClr>
                </a:solidFill>
                <a:latin typeface="Courier New" panose="02070309020205020404" pitchFamily="49" charset="0"/>
                <a:cs typeface="Courier New" panose="02070309020205020404" pitchFamily="49" charset="0"/>
              </a:rPr>
              <a:t>- first item in list</a:t>
            </a:r>
          </a:p>
          <a:p>
            <a:r>
              <a:rPr lang="en-US" dirty="0">
                <a:solidFill>
                  <a:schemeClr val="accent1">
                    <a:lumMod val="50000"/>
                  </a:schemeClr>
                </a:solidFill>
                <a:latin typeface="Courier New" panose="02070309020205020404" pitchFamily="49" charset="0"/>
                <a:cs typeface="Courier New" panose="02070309020205020404" pitchFamily="49" charset="0"/>
              </a:rPr>
              <a:t>- second item in list</a:t>
            </a:r>
          </a:p>
          <a:p>
            <a:r>
              <a:rPr lang="en-US" dirty="0">
                <a:solidFill>
                  <a:schemeClr val="accent1">
                    <a:lumMod val="50000"/>
                  </a:schemeClr>
                </a:solidFill>
                <a:latin typeface="Courier New" panose="02070309020205020404" pitchFamily="49" charset="0"/>
                <a:cs typeface="Courier New" panose="02070309020205020404" pitchFamily="49" charset="0"/>
              </a:rPr>
              <a:t>- third item in list</a:t>
            </a:r>
          </a:p>
        </p:txBody>
      </p:sp>
      <p:sp>
        <p:nvSpPr>
          <p:cNvPr id="5" name="Rectangle 4">
            <a:extLst>
              <a:ext uri="{FF2B5EF4-FFF2-40B4-BE49-F238E27FC236}">
                <a16:creationId xmlns:a16="http://schemas.microsoft.com/office/drawing/2014/main" id="{BC4277FA-716B-4A7B-8F85-6D7FD19A50B7}"/>
              </a:ext>
            </a:extLst>
          </p:cNvPr>
          <p:cNvSpPr/>
          <p:nvPr/>
        </p:nvSpPr>
        <p:spPr>
          <a:xfrm>
            <a:off x="1598083" y="3287097"/>
            <a:ext cx="6096000" cy="923330"/>
          </a:xfrm>
          <a:prstGeom prst="rect">
            <a:avLst/>
          </a:prstGeom>
          <a:solidFill>
            <a:srgbClr val="FFFFFF"/>
          </a:solidFill>
        </p:spPr>
        <p:txBody>
          <a:bodyPr>
            <a:spAutoFit/>
          </a:bodyPr>
          <a:lstStyle/>
          <a:p>
            <a:pPr marL="285750" indent="-285750">
              <a:buFont typeface="Arial" panose="020B0604020202020204" pitchFamily="34" charset="0"/>
              <a:buChar char="•"/>
            </a:pPr>
            <a:r>
              <a:rPr lang="en-US" dirty="0">
                <a:solidFill>
                  <a:schemeClr val="accent1">
                    <a:lumMod val="50000"/>
                  </a:schemeClr>
                </a:solidFill>
                <a:latin typeface="Times New Roman" panose="02020603050405020304" pitchFamily="18" charset="0"/>
                <a:cs typeface="Times New Roman" panose="02020603050405020304" pitchFamily="18" charset="0"/>
              </a:rPr>
              <a:t>first item in list</a:t>
            </a:r>
          </a:p>
          <a:p>
            <a:pPr marL="285750" indent="-285750">
              <a:buFont typeface="Arial" panose="020B0604020202020204" pitchFamily="34" charset="0"/>
              <a:buChar char="•"/>
            </a:pPr>
            <a:r>
              <a:rPr lang="en-US" dirty="0">
                <a:solidFill>
                  <a:schemeClr val="accent1">
                    <a:lumMod val="50000"/>
                  </a:schemeClr>
                </a:solidFill>
                <a:latin typeface="Times New Roman" panose="02020603050405020304" pitchFamily="18" charset="0"/>
                <a:cs typeface="Times New Roman" panose="02020603050405020304" pitchFamily="18" charset="0"/>
              </a:rPr>
              <a:t>second item in list</a:t>
            </a:r>
          </a:p>
          <a:p>
            <a:pPr marL="285750" indent="-285750">
              <a:buFont typeface="Arial" panose="020B0604020202020204" pitchFamily="34" charset="0"/>
              <a:buChar char="•"/>
            </a:pPr>
            <a:r>
              <a:rPr lang="en-US" dirty="0">
                <a:solidFill>
                  <a:schemeClr val="accent1">
                    <a:lumMod val="50000"/>
                  </a:schemeClr>
                </a:solidFill>
                <a:latin typeface="Times New Roman" panose="02020603050405020304" pitchFamily="18" charset="0"/>
                <a:cs typeface="Times New Roman" panose="02020603050405020304" pitchFamily="18" charset="0"/>
              </a:rPr>
              <a:t>third item in list</a:t>
            </a:r>
          </a:p>
        </p:txBody>
      </p:sp>
      <p:sp>
        <p:nvSpPr>
          <p:cNvPr id="7" name="Rectangle 6">
            <a:extLst>
              <a:ext uri="{FF2B5EF4-FFF2-40B4-BE49-F238E27FC236}">
                <a16:creationId xmlns:a16="http://schemas.microsoft.com/office/drawing/2014/main" id="{13544BC3-DB43-4AF1-932B-5CD3B1F47837}"/>
              </a:ext>
            </a:extLst>
          </p:cNvPr>
          <p:cNvSpPr/>
          <p:nvPr/>
        </p:nvSpPr>
        <p:spPr>
          <a:xfrm>
            <a:off x="1598083" y="4680631"/>
            <a:ext cx="6096000" cy="923330"/>
          </a:xfrm>
          <a:prstGeom prst="rect">
            <a:avLst/>
          </a:prstGeom>
          <a:solidFill>
            <a:srgbClr val="FFFFFF"/>
          </a:solidFill>
        </p:spPr>
        <p:txBody>
          <a:bodyPr>
            <a:spAutoFit/>
          </a:bodyPr>
          <a:lstStyle/>
          <a:p>
            <a:r>
              <a:rPr lang="en-US" dirty="0">
                <a:solidFill>
                  <a:schemeClr val="accent1">
                    <a:lumMod val="50000"/>
                  </a:schemeClr>
                </a:solidFill>
                <a:latin typeface="Courier New" panose="02070309020205020404" pitchFamily="49" charset="0"/>
                <a:cs typeface="Courier New" panose="02070309020205020404" pitchFamily="49" charset="0"/>
              </a:rPr>
              <a:t>1. first item in list</a:t>
            </a:r>
          </a:p>
          <a:p>
            <a:r>
              <a:rPr lang="en-US" dirty="0">
                <a:solidFill>
                  <a:schemeClr val="accent1">
                    <a:lumMod val="50000"/>
                  </a:schemeClr>
                </a:solidFill>
                <a:latin typeface="Courier New" panose="02070309020205020404" pitchFamily="49" charset="0"/>
                <a:cs typeface="Courier New" panose="02070309020205020404" pitchFamily="49" charset="0"/>
              </a:rPr>
              <a:t>2. second item in list</a:t>
            </a:r>
          </a:p>
          <a:p>
            <a:r>
              <a:rPr lang="en-US" dirty="0">
                <a:solidFill>
                  <a:schemeClr val="accent1">
                    <a:lumMod val="50000"/>
                  </a:schemeClr>
                </a:solidFill>
                <a:latin typeface="Courier New" panose="02070309020205020404" pitchFamily="49" charset="0"/>
                <a:cs typeface="Courier New" panose="02070309020205020404" pitchFamily="49" charset="0"/>
              </a:rPr>
              <a:t>3. third item in list</a:t>
            </a:r>
          </a:p>
        </p:txBody>
      </p:sp>
      <p:sp>
        <p:nvSpPr>
          <p:cNvPr id="8" name="Rectangle 7">
            <a:extLst>
              <a:ext uri="{FF2B5EF4-FFF2-40B4-BE49-F238E27FC236}">
                <a16:creationId xmlns:a16="http://schemas.microsoft.com/office/drawing/2014/main" id="{3FF855BE-B0FF-4810-B8F4-B511BAAD7770}"/>
              </a:ext>
            </a:extLst>
          </p:cNvPr>
          <p:cNvSpPr/>
          <p:nvPr/>
        </p:nvSpPr>
        <p:spPr>
          <a:xfrm>
            <a:off x="1598083" y="5708605"/>
            <a:ext cx="6096000" cy="923330"/>
          </a:xfrm>
          <a:prstGeom prst="rect">
            <a:avLst/>
          </a:prstGeom>
          <a:solidFill>
            <a:srgbClr val="FFFFFF"/>
          </a:solidFill>
        </p:spPr>
        <p:txBody>
          <a:bodyPr>
            <a:spAutoFit/>
          </a:bodyPr>
          <a:lstStyle/>
          <a:p>
            <a:pPr marL="342900" indent="-342900">
              <a:buFont typeface="+mj-lt"/>
              <a:buAutoNum type="arabicPeriod"/>
            </a:pPr>
            <a:r>
              <a:rPr lang="en-US" dirty="0">
                <a:solidFill>
                  <a:schemeClr val="accent1">
                    <a:lumMod val="50000"/>
                  </a:schemeClr>
                </a:solidFill>
                <a:latin typeface="Times New Roman" panose="02020603050405020304" pitchFamily="18" charset="0"/>
                <a:cs typeface="Times New Roman" panose="02020603050405020304" pitchFamily="18" charset="0"/>
              </a:rPr>
              <a:t>first item in list</a:t>
            </a:r>
          </a:p>
          <a:p>
            <a:pPr marL="342900" indent="-342900">
              <a:buFont typeface="+mj-lt"/>
              <a:buAutoNum type="arabicPeriod"/>
            </a:pPr>
            <a:r>
              <a:rPr lang="en-US" dirty="0">
                <a:solidFill>
                  <a:schemeClr val="accent1">
                    <a:lumMod val="50000"/>
                  </a:schemeClr>
                </a:solidFill>
                <a:latin typeface="Times New Roman" panose="02020603050405020304" pitchFamily="18" charset="0"/>
                <a:cs typeface="Times New Roman" panose="02020603050405020304" pitchFamily="18" charset="0"/>
              </a:rPr>
              <a:t>second item in list</a:t>
            </a:r>
          </a:p>
          <a:p>
            <a:pPr marL="342900" indent="-342900">
              <a:buFont typeface="+mj-lt"/>
              <a:buAutoNum type="arabicPeriod"/>
            </a:pPr>
            <a:r>
              <a:rPr lang="en-US" dirty="0">
                <a:solidFill>
                  <a:schemeClr val="accent1">
                    <a:lumMod val="50000"/>
                  </a:schemeClr>
                </a:solidFill>
                <a:latin typeface="Times New Roman" panose="02020603050405020304" pitchFamily="18" charset="0"/>
                <a:cs typeface="Times New Roman" panose="02020603050405020304" pitchFamily="18" charset="0"/>
              </a:rPr>
              <a:t>third item in list</a:t>
            </a:r>
          </a:p>
        </p:txBody>
      </p:sp>
    </p:spTree>
    <p:extLst>
      <p:ext uri="{BB962C8B-B14F-4D97-AF65-F5344CB8AC3E}">
        <p14:creationId xmlns:p14="http://schemas.microsoft.com/office/powerpoint/2010/main" val="1856020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BCBA5-5CBE-4CD9-B28C-1690931C8705}"/>
              </a:ext>
            </a:extLst>
          </p:cNvPr>
          <p:cNvSpPr>
            <a:spLocks noGrp="1"/>
          </p:cNvSpPr>
          <p:nvPr>
            <p:ph type="title"/>
          </p:nvPr>
        </p:nvSpPr>
        <p:spPr>
          <a:xfrm>
            <a:off x="1024128" y="893641"/>
            <a:ext cx="9720072" cy="1499616"/>
          </a:xfrm>
        </p:spPr>
        <p:txBody>
          <a:bodyPr/>
          <a:lstStyle/>
          <a:p>
            <a:r>
              <a:rPr lang="en-US" dirty="0"/>
              <a:t>Markdown Syntax</a:t>
            </a:r>
            <a:br>
              <a:rPr lang="en-US" dirty="0"/>
            </a:br>
            <a:endParaRPr lang="en-US" dirty="0"/>
          </a:p>
        </p:txBody>
      </p:sp>
      <p:sp>
        <p:nvSpPr>
          <p:cNvPr id="3" name="Content Placeholder 2">
            <a:extLst>
              <a:ext uri="{FF2B5EF4-FFF2-40B4-BE49-F238E27FC236}">
                <a16:creationId xmlns:a16="http://schemas.microsoft.com/office/drawing/2014/main" id="{1F6124EE-34A1-4880-889E-1998868A5367}"/>
              </a:ext>
            </a:extLst>
          </p:cNvPr>
          <p:cNvSpPr>
            <a:spLocks noGrp="1"/>
          </p:cNvSpPr>
          <p:nvPr>
            <p:ph idx="1"/>
          </p:nvPr>
        </p:nvSpPr>
        <p:spPr>
          <a:xfrm>
            <a:off x="600190" y="1906188"/>
            <a:ext cx="8946541" cy="4195481"/>
          </a:xfrm>
        </p:spPr>
        <p:txBody>
          <a:bodyPr>
            <a:normAutofit/>
          </a:bodyPr>
          <a:lstStyle/>
          <a:p>
            <a:pPr marL="0" indent="0">
              <a:buNone/>
            </a:pPr>
            <a:r>
              <a:rPr lang="en-US" b="1" dirty="0"/>
              <a:t>Links</a:t>
            </a:r>
          </a:p>
          <a:p>
            <a:endParaRPr lang="en-US" b="1" dirty="0"/>
          </a:p>
          <a:p>
            <a:endParaRPr lang="en-US" b="1" dirty="0"/>
          </a:p>
          <a:p>
            <a:endParaRPr lang="en-US" b="1" dirty="0"/>
          </a:p>
          <a:p>
            <a:endParaRPr lang="en-US" b="1" dirty="0"/>
          </a:p>
          <a:p>
            <a:endParaRPr lang="en-US" b="1" dirty="0"/>
          </a:p>
          <a:p>
            <a:pPr marL="0" indent="0">
              <a:buNone/>
            </a:pPr>
            <a:r>
              <a:rPr lang="en-US" b="1" dirty="0"/>
              <a:t>Advanced Linking</a:t>
            </a:r>
          </a:p>
          <a:p>
            <a:endParaRPr lang="en-US" b="1" dirty="0"/>
          </a:p>
          <a:p>
            <a:endParaRPr lang="en-US" dirty="0"/>
          </a:p>
        </p:txBody>
      </p:sp>
      <p:sp>
        <p:nvSpPr>
          <p:cNvPr id="5" name="Rectangle 4">
            <a:extLst>
              <a:ext uri="{FF2B5EF4-FFF2-40B4-BE49-F238E27FC236}">
                <a16:creationId xmlns:a16="http://schemas.microsoft.com/office/drawing/2014/main" id="{4E1977E6-5735-4947-80A9-E8579926E5D9}"/>
              </a:ext>
            </a:extLst>
          </p:cNvPr>
          <p:cNvSpPr/>
          <p:nvPr/>
        </p:nvSpPr>
        <p:spPr>
          <a:xfrm>
            <a:off x="898756" y="2334433"/>
            <a:ext cx="11274956" cy="1200329"/>
          </a:xfrm>
          <a:prstGeom prst="rect">
            <a:avLst/>
          </a:prstGeom>
          <a:solidFill>
            <a:srgbClr val="FFFFFF"/>
          </a:solidFill>
        </p:spPr>
        <p:txBody>
          <a:bodyPr wrap="square">
            <a:spAutoFit/>
          </a:bodyPr>
          <a:lstStyle/>
          <a:p>
            <a:r>
              <a:rPr lang="en-US" dirty="0">
                <a:solidFill>
                  <a:schemeClr val="bg2">
                    <a:lumMod val="75000"/>
                  </a:schemeClr>
                </a:solidFill>
                <a:latin typeface="Courier New" panose="02070309020205020404" pitchFamily="49" charset="0"/>
                <a:cs typeface="Courier New" panose="02070309020205020404" pitchFamily="49" charset="0"/>
              </a:rPr>
              <a:t>[</a:t>
            </a:r>
            <a:r>
              <a:rPr lang="en-US" dirty="0">
                <a:solidFill>
                  <a:schemeClr val="accent6">
                    <a:lumMod val="75000"/>
                  </a:schemeClr>
                </a:solidFill>
                <a:latin typeface="Courier New" panose="02070309020205020404" pitchFamily="49" charset="0"/>
                <a:cs typeface="Courier New" panose="02070309020205020404" pitchFamily="49" charset="0"/>
              </a:rPr>
              <a:t>UTSA </a:t>
            </a:r>
            <a:r>
              <a:rPr lang="en-US" dirty="0" err="1">
                <a:solidFill>
                  <a:schemeClr val="accent6">
                    <a:lumMod val="75000"/>
                  </a:schemeClr>
                </a:solidFill>
                <a:latin typeface="Courier New" panose="02070309020205020404" pitchFamily="49" charset="0"/>
                <a:cs typeface="Courier New" panose="02070309020205020404" pitchFamily="49" charset="0"/>
              </a:rPr>
              <a:t>Mgmt</a:t>
            </a:r>
            <a:r>
              <a:rPr lang="en-US" dirty="0">
                <a:solidFill>
                  <a:schemeClr val="accent6">
                    <a:lumMod val="75000"/>
                  </a:schemeClr>
                </a:solidFill>
                <a:latin typeface="Courier New" panose="02070309020205020404" pitchFamily="49" charset="0"/>
                <a:cs typeface="Courier New" panose="02070309020205020404" pitchFamily="49" charset="0"/>
              </a:rPr>
              <a:t> Sci &amp; Stats</a:t>
            </a:r>
            <a:r>
              <a:rPr lang="en-US" dirty="0">
                <a:solidFill>
                  <a:schemeClr val="bg2">
                    <a:lumMod val="75000"/>
                  </a:schemeClr>
                </a:solidFill>
                <a:latin typeface="Courier New" panose="02070309020205020404" pitchFamily="49" charset="0"/>
                <a:cs typeface="Courier New" panose="02070309020205020404" pitchFamily="49" charset="0"/>
              </a:rPr>
              <a:t>](https://business.utsa.edu/management-science-statistics/)</a:t>
            </a:r>
          </a:p>
          <a:p>
            <a:r>
              <a:rPr lang="en-US" dirty="0">
                <a:solidFill>
                  <a:schemeClr val="bg2">
                    <a:lumMod val="75000"/>
                  </a:schemeClr>
                </a:solidFill>
                <a:latin typeface="Courier New" panose="02070309020205020404" pitchFamily="49" charset="0"/>
                <a:cs typeface="Courier New" panose="02070309020205020404" pitchFamily="49" charset="0"/>
              </a:rPr>
              <a:t>[</a:t>
            </a:r>
            <a:r>
              <a:rPr lang="en-US" dirty="0">
                <a:solidFill>
                  <a:schemeClr val="accent6">
                    <a:lumMod val="75000"/>
                  </a:schemeClr>
                </a:solidFill>
                <a:latin typeface="Courier New" panose="02070309020205020404" pitchFamily="49" charset="0"/>
                <a:cs typeface="Courier New" panose="02070309020205020404" pitchFamily="49" charset="0"/>
              </a:rPr>
              <a:t>Download R</a:t>
            </a:r>
            <a:r>
              <a:rPr lang="en-US" dirty="0">
                <a:solidFill>
                  <a:schemeClr val="bg2">
                    <a:lumMod val="75000"/>
                  </a:schemeClr>
                </a:solidFill>
                <a:latin typeface="Courier New" panose="02070309020205020404" pitchFamily="49" charset="0"/>
                <a:cs typeface="Courier New" panose="02070309020205020404" pitchFamily="49" charset="0"/>
              </a:rPr>
              <a:t>](http://www.r-project.org/)</a:t>
            </a:r>
          </a:p>
          <a:p>
            <a:r>
              <a:rPr lang="en-US" dirty="0">
                <a:solidFill>
                  <a:schemeClr val="bg2">
                    <a:lumMod val="75000"/>
                  </a:schemeClr>
                </a:solidFill>
                <a:latin typeface="Courier New" panose="02070309020205020404" pitchFamily="49" charset="0"/>
                <a:cs typeface="Courier New" panose="02070309020205020404" pitchFamily="49" charset="0"/>
              </a:rPr>
              <a:t>[</a:t>
            </a:r>
            <a:r>
              <a:rPr lang="en-US" dirty="0">
                <a:solidFill>
                  <a:schemeClr val="accent6">
                    <a:lumMod val="75000"/>
                  </a:schemeClr>
                </a:solidFill>
                <a:latin typeface="Courier New" panose="02070309020205020404" pitchFamily="49" charset="0"/>
                <a:cs typeface="Courier New" panose="02070309020205020404" pitchFamily="49" charset="0"/>
              </a:rPr>
              <a:t>RStudio</a:t>
            </a:r>
            <a:r>
              <a:rPr lang="en-US" dirty="0">
                <a:solidFill>
                  <a:schemeClr val="bg2">
                    <a:lumMod val="75000"/>
                  </a:schemeClr>
                </a:solidFill>
                <a:latin typeface="Courier New" panose="02070309020205020404" pitchFamily="49" charset="0"/>
                <a:cs typeface="Courier New" panose="02070309020205020404" pitchFamily="49" charset="0"/>
              </a:rPr>
              <a:t>](http://www.rstudio.com/)</a:t>
            </a:r>
          </a:p>
          <a:p>
            <a:r>
              <a:rPr lang="en-US" dirty="0">
                <a:solidFill>
                  <a:schemeClr val="bg2">
                    <a:lumMod val="75000"/>
                  </a:schemeClr>
                </a:solidFill>
                <a:latin typeface="Courier New" panose="02070309020205020404" pitchFamily="49" charset="0"/>
                <a:cs typeface="Courier New" panose="02070309020205020404" pitchFamily="49" charset="0"/>
              </a:rPr>
              <a:t>[</a:t>
            </a:r>
            <a:r>
              <a:rPr lang="en-US" dirty="0">
                <a:solidFill>
                  <a:schemeClr val="accent6">
                    <a:lumMod val="75000"/>
                  </a:schemeClr>
                </a:solidFill>
                <a:latin typeface="Courier New" panose="02070309020205020404" pitchFamily="49" charset="0"/>
                <a:cs typeface="Courier New" panose="02070309020205020404" pitchFamily="49" charset="0"/>
              </a:rPr>
              <a:t>SAS</a:t>
            </a:r>
            <a:r>
              <a:rPr lang="en-US" dirty="0">
                <a:solidFill>
                  <a:schemeClr val="bg2">
                    <a:lumMod val="75000"/>
                  </a:schemeClr>
                </a:solidFill>
                <a:latin typeface="Courier New" panose="02070309020205020404" pitchFamily="49" charset="0"/>
                <a:cs typeface="Courier New" panose="02070309020205020404" pitchFamily="49" charset="0"/>
              </a:rPr>
              <a:t>](http://www.sas.com/)</a:t>
            </a:r>
          </a:p>
        </p:txBody>
      </p:sp>
      <p:sp>
        <p:nvSpPr>
          <p:cNvPr id="6" name="Rectangle 5">
            <a:extLst>
              <a:ext uri="{FF2B5EF4-FFF2-40B4-BE49-F238E27FC236}">
                <a16:creationId xmlns:a16="http://schemas.microsoft.com/office/drawing/2014/main" id="{BCFF5347-0E5D-49D9-9920-7613C4257656}"/>
              </a:ext>
            </a:extLst>
          </p:cNvPr>
          <p:cNvSpPr/>
          <p:nvPr/>
        </p:nvSpPr>
        <p:spPr>
          <a:xfrm>
            <a:off x="965431" y="3534762"/>
            <a:ext cx="6096000" cy="1200329"/>
          </a:xfrm>
          <a:prstGeom prst="rect">
            <a:avLst/>
          </a:prstGeom>
          <a:solidFill>
            <a:srgbClr val="FFFFFF"/>
          </a:solidFill>
        </p:spPr>
        <p:txBody>
          <a:bodyPr>
            <a:spAutoFit/>
          </a:bodyPr>
          <a:lstStyle/>
          <a:p>
            <a:r>
              <a:rPr lang="en-US" dirty="0">
                <a:solidFill>
                  <a:schemeClr val="bg2">
                    <a:lumMod val="75000"/>
                  </a:schemeClr>
                </a:solidFill>
                <a:latin typeface="Times New Roman" panose="02020603050405020304" pitchFamily="18" charset="0"/>
                <a:cs typeface="Times New Roman" panose="02020603050405020304" pitchFamily="18" charset="0"/>
                <a:hlinkClick r:id="rId2"/>
              </a:rPr>
              <a:t>UTSA </a:t>
            </a:r>
            <a:r>
              <a:rPr lang="en-US" dirty="0" err="1">
                <a:solidFill>
                  <a:schemeClr val="bg2">
                    <a:lumMod val="75000"/>
                  </a:schemeClr>
                </a:solidFill>
                <a:latin typeface="Times New Roman" panose="02020603050405020304" pitchFamily="18" charset="0"/>
                <a:cs typeface="Times New Roman" panose="02020603050405020304" pitchFamily="18" charset="0"/>
                <a:hlinkClick r:id="rId2"/>
              </a:rPr>
              <a:t>Mgmt</a:t>
            </a:r>
            <a:r>
              <a:rPr lang="en-US" dirty="0">
                <a:solidFill>
                  <a:schemeClr val="bg2">
                    <a:lumMod val="75000"/>
                  </a:schemeClr>
                </a:solidFill>
                <a:latin typeface="Times New Roman" panose="02020603050405020304" pitchFamily="18" charset="0"/>
                <a:cs typeface="Times New Roman" panose="02020603050405020304" pitchFamily="18" charset="0"/>
                <a:hlinkClick r:id="rId2"/>
              </a:rPr>
              <a:t> Sci &amp; Stat</a:t>
            </a:r>
            <a:endParaRPr lang="en-US" dirty="0">
              <a:solidFill>
                <a:schemeClr val="bg2">
                  <a:lumMod val="75000"/>
                </a:schemeClr>
              </a:solidFill>
              <a:latin typeface="Times New Roman" panose="02020603050405020304" pitchFamily="18" charset="0"/>
              <a:cs typeface="Times New Roman" panose="02020603050405020304" pitchFamily="18" charset="0"/>
            </a:endParaRPr>
          </a:p>
          <a:p>
            <a:r>
              <a:rPr lang="en-US" dirty="0">
                <a:solidFill>
                  <a:schemeClr val="bg2">
                    <a:lumMod val="75000"/>
                  </a:schemeClr>
                </a:solidFill>
                <a:latin typeface="Times New Roman" panose="02020603050405020304" pitchFamily="18" charset="0"/>
                <a:cs typeface="Times New Roman" panose="02020603050405020304" pitchFamily="18" charset="0"/>
                <a:hlinkClick r:id="rId3"/>
              </a:rPr>
              <a:t>Download R</a:t>
            </a:r>
            <a:endParaRPr lang="en-US" dirty="0">
              <a:solidFill>
                <a:schemeClr val="bg2">
                  <a:lumMod val="75000"/>
                </a:schemeClr>
              </a:solidFill>
              <a:latin typeface="Times New Roman" panose="02020603050405020304" pitchFamily="18" charset="0"/>
              <a:cs typeface="Times New Roman" panose="02020603050405020304" pitchFamily="18" charset="0"/>
            </a:endParaRPr>
          </a:p>
          <a:p>
            <a:r>
              <a:rPr lang="en-US" dirty="0" err="1">
                <a:solidFill>
                  <a:schemeClr val="bg2">
                    <a:lumMod val="75000"/>
                  </a:schemeClr>
                </a:solidFill>
                <a:latin typeface="Times New Roman" panose="02020603050405020304" pitchFamily="18" charset="0"/>
                <a:cs typeface="Times New Roman" panose="02020603050405020304" pitchFamily="18" charset="0"/>
                <a:hlinkClick r:id="rId3"/>
              </a:rPr>
              <a:t>Rstudio</a:t>
            </a:r>
            <a:endParaRPr lang="en-US" dirty="0">
              <a:solidFill>
                <a:schemeClr val="bg2">
                  <a:lumMod val="75000"/>
                </a:schemeClr>
              </a:solidFill>
              <a:latin typeface="Times New Roman" panose="02020603050405020304" pitchFamily="18" charset="0"/>
              <a:cs typeface="Times New Roman" panose="02020603050405020304" pitchFamily="18" charset="0"/>
            </a:endParaRPr>
          </a:p>
          <a:p>
            <a:r>
              <a:rPr lang="en-US" dirty="0">
                <a:solidFill>
                  <a:schemeClr val="bg2">
                    <a:lumMod val="75000"/>
                  </a:schemeClr>
                </a:solidFill>
                <a:latin typeface="Times New Roman" panose="02020603050405020304" pitchFamily="18" charset="0"/>
                <a:cs typeface="Times New Roman" panose="02020603050405020304" pitchFamily="18" charset="0"/>
                <a:hlinkClick r:id="rId4"/>
              </a:rPr>
              <a:t>SAS</a:t>
            </a:r>
            <a:endParaRPr lang="en-US"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922CDBC8-5472-4EB5-BB39-05F42EDC61D6}"/>
              </a:ext>
            </a:extLst>
          </p:cNvPr>
          <p:cNvSpPr/>
          <p:nvPr/>
        </p:nvSpPr>
        <p:spPr>
          <a:xfrm>
            <a:off x="820322" y="5168212"/>
            <a:ext cx="11274956" cy="923330"/>
          </a:xfrm>
          <a:prstGeom prst="rect">
            <a:avLst/>
          </a:prstGeom>
          <a:solidFill>
            <a:srgbClr val="FFFFFF"/>
          </a:solidFill>
        </p:spPr>
        <p:txBody>
          <a:bodyPr wrap="square">
            <a:spAutoFit/>
          </a:bodyPr>
          <a:lstStyle/>
          <a:p>
            <a:r>
              <a:rPr lang="en-US" dirty="0">
                <a:solidFill>
                  <a:schemeClr val="bg2">
                    <a:lumMod val="75000"/>
                  </a:schemeClr>
                </a:solidFill>
                <a:latin typeface="Courier New" panose="02070309020205020404" pitchFamily="49" charset="0"/>
                <a:cs typeface="Courier New" panose="02070309020205020404" pitchFamily="49" charset="0"/>
              </a:rPr>
              <a:t> I spend so much time reading [</a:t>
            </a:r>
            <a:r>
              <a:rPr lang="en-US" dirty="0">
                <a:solidFill>
                  <a:schemeClr val="accent6">
                    <a:lumMod val="75000"/>
                  </a:schemeClr>
                </a:solidFill>
                <a:latin typeface="Courier New" panose="02070309020205020404" pitchFamily="49" charset="0"/>
                <a:cs typeface="Courier New" panose="02070309020205020404" pitchFamily="49" charset="0"/>
              </a:rPr>
              <a:t>R bloggers</a:t>
            </a:r>
            <a:r>
              <a:rPr lang="en-US" dirty="0">
                <a:solidFill>
                  <a:schemeClr val="bg2">
                    <a:lumMod val="75000"/>
                  </a:schemeClr>
                </a:solidFill>
                <a:latin typeface="Courier New" panose="02070309020205020404" pitchFamily="49" charset="0"/>
                <a:cs typeface="Courier New" panose="02070309020205020404" pitchFamily="49" charset="0"/>
              </a:rPr>
              <a:t>][1] and [</a:t>
            </a:r>
            <a:r>
              <a:rPr lang="en-US" dirty="0">
                <a:solidFill>
                  <a:schemeClr val="accent6">
                    <a:lumMod val="75000"/>
                  </a:schemeClr>
                </a:solidFill>
                <a:latin typeface="Courier New" panose="02070309020205020404" pitchFamily="49" charset="0"/>
                <a:cs typeface="Courier New" panose="02070309020205020404" pitchFamily="49" charset="0"/>
              </a:rPr>
              <a:t>Simply Statistics</a:t>
            </a:r>
            <a:r>
              <a:rPr lang="en-US" dirty="0">
                <a:solidFill>
                  <a:schemeClr val="bg2">
                    <a:lumMod val="75000"/>
                  </a:schemeClr>
                </a:solidFill>
                <a:latin typeface="Courier New" panose="02070309020205020404" pitchFamily="49" charset="0"/>
                <a:cs typeface="Courier New" panose="02070309020205020404" pitchFamily="49" charset="0"/>
              </a:rPr>
              <a:t>][2]!  </a:t>
            </a:r>
          </a:p>
          <a:p>
            <a:r>
              <a:rPr lang="en-US" dirty="0">
                <a:solidFill>
                  <a:schemeClr val="bg2">
                    <a:lumMod val="75000"/>
                  </a:schemeClr>
                </a:solidFill>
                <a:latin typeface="Courier New" panose="02070309020205020404" pitchFamily="49" charset="0"/>
                <a:cs typeface="Courier New" panose="02070309020205020404" pitchFamily="49" charset="0"/>
              </a:rPr>
              <a:t>    [1]: http://www.r-bloggers.com/   "R bloggers"  </a:t>
            </a:r>
          </a:p>
          <a:p>
            <a:r>
              <a:rPr lang="en-US" dirty="0">
                <a:solidFill>
                  <a:schemeClr val="bg2">
                    <a:lumMod val="75000"/>
                  </a:schemeClr>
                </a:solidFill>
                <a:latin typeface="Courier New" panose="02070309020205020404" pitchFamily="49" charset="0"/>
                <a:cs typeface="Courier New" panose="02070309020205020404" pitchFamily="49" charset="0"/>
              </a:rPr>
              <a:t>    [2]: http://simplystatistics.org/ "Simply Statistics"</a:t>
            </a:r>
          </a:p>
        </p:txBody>
      </p:sp>
      <p:sp>
        <p:nvSpPr>
          <p:cNvPr id="8" name="Rectangle 7">
            <a:extLst>
              <a:ext uri="{FF2B5EF4-FFF2-40B4-BE49-F238E27FC236}">
                <a16:creationId xmlns:a16="http://schemas.microsoft.com/office/drawing/2014/main" id="{76650549-DA85-427D-914E-67AB1EB35E54}"/>
              </a:ext>
            </a:extLst>
          </p:cNvPr>
          <p:cNvSpPr/>
          <p:nvPr/>
        </p:nvSpPr>
        <p:spPr>
          <a:xfrm>
            <a:off x="965431" y="6250930"/>
            <a:ext cx="6013313" cy="369332"/>
          </a:xfrm>
          <a:prstGeom prst="rect">
            <a:avLst/>
          </a:prstGeom>
          <a:solidFill>
            <a:srgbClr val="FFFFFF"/>
          </a:solidFill>
        </p:spPr>
        <p:txBody>
          <a:bodyPr wrap="none">
            <a:spAutoFit/>
          </a:bodyPr>
          <a:lstStyle/>
          <a:p>
            <a:r>
              <a:rPr lang="en-US" dirty="0">
                <a:solidFill>
                  <a:srgbClr val="24292E"/>
                </a:solidFill>
                <a:latin typeface="Times New Roman" panose="02020603050405020304" pitchFamily="18" charset="0"/>
                <a:cs typeface="Times New Roman" panose="02020603050405020304" pitchFamily="18" charset="0"/>
              </a:rPr>
              <a:t>I spend so much time reading </a:t>
            </a:r>
            <a:r>
              <a:rPr lang="en-US" dirty="0">
                <a:solidFill>
                  <a:srgbClr val="0366D6"/>
                </a:solidFill>
                <a:latin typeface="Times New Roman" panose="02020603050405020304" pitchFamily="18" charset="0"/>
                <a:cs typeface="Times New Roman" panose="02020603050405020304" pitchFamily="18" charset="0"/>
                <a:hlinkClick r:id="rId5" tooltip="R bloggers"/>
              </a:rPr>
              <a:t>R bloggers</a:t>
            </a:r>
            <a:r>
              <a:rPr lang="en-US" dirty="0">
                <a:solidFill>
                  <a:srgbClr val="24292E"/>
                </a:solidFill>
                <a:latin typeface="Times New Roman" panose="02020603050405020304" pitchFamily="18" charset="0"/>
                <a:cs typeface="Times New Roman" panose="02020603050405020304" pitchFamily="18" charset="0"/>
              </a:rPr>
              <a:t> and </a:t>
            </a:r>
            <a:r>
              <a:rPr lang="en-US" dirty="0">
                <a:solidFill>
                  <a:srgbClr val="0366D6"/>
                </a:solidFill>
                <a:latin typeface="Times New Roman" panose="02020603050405020304" pitchFamily="18" charset="0"/>
                <a:cs typeface="Times New Roman" panose="02020603050405020304" pitchFamily="18" charset="0"/>
                <a:hlinkClick r:id="rId6" tooltip="Simply Statistics"/>
              </a:rPr>
              <a:t>Simply Statistics</a:t>
            </a:r>
            <a:r>
              <a:rPr lang="en-US" dirty="0">
                <a:solidFill>
                  <a:srgbClr val="24292E"/>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0989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08EF3-5E27-4B35-995D-6D501657E1D3}"/>
              </a:ext>
            </a:extLst>
          </p:cNvPr>
          <p:cNvSpPr>
            <a:spLocks noGrp="1"/>
          </p:cNvSpPr>
          <p:nvPr>
            <p:ph type="title"/>
          </p:nvPr>
        </p:nvSpPr>
        <p:spPr>
          <a:xfrm>
            <a:off x="1005840" y="896112"/>
            <a:ext cx="9720072" cy="1499616"/>
          </a:xfrm>
        </p:spPr>
        <p:txBody>
          <a:bodyPr/>
          <a:lstStyle/>
          <a:p>
            <a:r>
              <a:rPr lang="en-US" dirty="0"/>
              <a:t>Markdown Syntax</a:t>
            </a:r>
            <a:br>
              <a:rPr lang="en-US" dirty="0"/>
            </a:br>
            <a:endParaRPr lang="en-US" dirty="0"/>
          </a:p>
        </p:txBody>
      </p:sp>
      <p:sp>
        <p:nvSpPr>
          <p:cNvPr id="3" name="Content Placeholder 2">
            <a:extLst>
              <a:ext uri="{FF2B5EF4-FFF2-40B4-BE49-F238E27FC236}">
                <a16:creationId xmlns:a16="http://schemas.microsoft.com/office/drawing/2014/main" id="{6C526EA7-7928-4B0D-931D-E971CB11EC90}"/>
              </a:ext>
            </a:extLst>
          </p:cNvPr>
          <p:cNvSpPr>
            <a:spLocks noGrp="1"/>
          </p:cNvSpPr>
          <p:nvPr>
            <p:ph idx="1"/>
          </p:nvPr>
        </p:nvSpPr>
        <p:spPr>
          <a:xfrm>
            <a:off x="1085024" y="1923549"/>
            <a:ext cx="8946541" cy="4195481"/>
          </a:xfrm>
        </p:spPr>
        <p:txBody>
          <a:bodyPr/>
          <a:lstStyle/>
          <a:p>
            <a:r>
              <a:rPr lang="en-US" b="1" dirty="0"/>
              <a:t>Newlines</a:t>
            </a:r>
          </a:p>
          <a:p>
            <a:pPr lvl="1"/>
            <a:r>
              <a:rPr lang="en-US" dirty="0"/>
              <a:t>Newlines require a double space after the end of a line.</a:t>
            </a:r>
          </a:p>
          <a:p>
            <a:endParaRPr lang="en-US" dirty="0"/>
          </a:p>
        </p:txBody>
      </p:sp>
      <p:sp>
        <p:nvSpPr>
          <p:cNvPr id="6" name="Rectangle 5">
            <a:extLst>
              <a:ext uri="{FF2B5EF4-FFF2-40B4-BE49-F238E27FC236}">
                <a16:creationId xmlns:a16="http://schemas.microsoft.com/office/drawing/2014/main" id="{BCFD7713-C202-4639-BC9C-D585E45F7153}"/>
              </a:ext>
            </a:extLst>
          </p:cNvPr>
          <p:cNvSpPr/>
          <p:nvPr/>
        </p:nvSpPr>
        <p:spPr>
          <a:xfrm>
            <a:off x="1810512" y="2976465"/>
            <a:ext cx="6096000" cy="646331"/>
          </a:xfrm>
          <a:prstGeom prst="rect">
            <a:avLst/>
          </a:prstGeom>
          <a:solidFill>
            <a:srgbClr val="FFFFFF"/>
          </a:solidFill>
        </p:spPr>
        <p:txBody>
          <a:bodyPr>
            <a:spAutoFit/>
          </a:bodyPr>
          <a:lstStyle/>
          <a:p>
            <a:r>
              <a:rPr lang="en-US" dirty="0">
                <a:solidFill>
                  <a:schemeClr val="accent1">
                    <a:lumMod val="50000"/>
                  </a:schemeClr>
                </a:solidFill>
                <a:latin typeface="Courier New" panose="02070309020205020404" pitchFamily="49" charset="0"/>
                <a:cs typeface="Courier New" panose="02070309020205020404" pitchFamily="49" charset="0"/>
              </a:rPr>
              <a:t>First line </a:t>
            </a:r>
          </a:p>
          <a:p>
            <a:r>
              <a:rPr lang="en-US" dirty="0">
                <a:solidFill>
                  <a:schemeClr val="accent1">
                    <a:lumMod val="50000"/>
                  </a:schemeClr>
                </a:solidFill>
                <a:latin typeface="Courier New" panose="02070309020205020404" pitchFamily="49" charset="0"/>
                <a:cs typeface="Courier New" panose="02070309020205020404" pitchFamily="49" charset="0"/>
              </a:rPr>
              <a:t>Second line</a:t>
            </a:r>
          </a:p>
        </p:txBody>
      </p:sp>
      <p:sp>
        <p:nvSpPr>
          <p:cNvPr id="7" name="Rectangle 6">
            <a:extLst>
              <a:ext uri="{FF2B5EF4-FFF2-40B4-BE49-F238E27FC236}">
                <a16:creationId xmlns:a16="http://schemas.microsoft.com/office/drawing/2014/main" id="{60483465-8BCF-4738-A28F-946C5F2F1371}"/>
              </a:ext>
            </a:extLst>
          </p:cNvPr>
          <p:cNvSpPr/>
          <p:nvPr/>
        </p:nvSpPr>
        <p:spPr>
          <a:xfrm>
            <a:off x="1810512" y="3822466"/>
            <a:ext cx="6096000" cy="369332"/>
          </a:xfrm>
          <a:prstGeom prst="rect">
            <a:avLst/>
          </a:prstGeom>
          <a:solidFill>
            <a:srgbClr val="FFFFFF"/>
          </a:solidFill>
        </p:spPr>
        <p:txBody>
          <a:bodyPr>
            <a:spAutoFit/>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First line Second line</a:t>
            </a:r>
          </a:p>
        </p:txBody>
      </p:sp>
      <p:sp>
        <p:nvSpPr>
          <p:cNvPr id="8" name="Rectangle 7">
            <a:extLst>
              <a:ext uri="{FF2B5EF4-FFF2-40B4-BE49-F238E27FC236}">
                <a16:creationId xmlns:a16="http://schemas.microsoft.com/office/drawing/2014/main" id="{60B39A3B-F2B7-4BE0-9E45-BD1F5A1003BD}"/>
              </a:ext>
            </a:extLst>
          </p:cNvPr>
          <p:cNvSpPr/>
          <p:nvPr/>
        </p:nvSpPr>
        <p:spPr>
          <a:xfrm>
            <a:off x="1827448" y="4551262"/>
            <a:ext cx="6096000" cy="646331"/>
          </a:xfrm>
          <a:prstGeom prst="rect">
            <a:avLst/>
          </a:prstGeom>
          <a:solidFill>
            <a:srgbClr val="FFFFFF"/>
          </a:solidFill>
        </p:spPr>
        <p:txBody>
          <a:bodyPr>
            <a:spAutoFit/>
          </a:bodyPr>
          <a:lstStyle/>
          <a:p>
            <a:r>
              <a:rPr lang="en-US" dirty="0">
                <a:solidFill>
                  <a:schemeClr val="accent1">
                    <a:lumMod val="50000"/>
                  </a:schemeClr>
                </a:solidFill>
                <a:latin typeface="Courier New" panose="02070309020205020404" pitchFamily="49" charset="0"/>
                <a:cs typeface="Courier New" panose="02070309020205020404" pitchFamily="49" charset="0"/>
              </a:rPr>
              <a:t>First line  </a:t>
            </a:r>
          </a:p>
          <a:p>
            <a:r>
              <a:rPr lang="en-US" dirty="0">
                <a:solidFill>
                  <a:schemeClr val="accent1">
                    <a:lumMod val="50000"/>
                  </a:schemeClr>
                </a:solidFill>
                <a:latin typeface="Courier New" panose="02070309020205020404" pitchFamily="49" charset="0"/>
                <a:cs typeface="Courier New" panose="02070309020205020404" pitchFamily="49" charset="0"/>
              </a:rPr>
              <a:t>Second line</a:t>
            </a:r>
          </a:p>
        </p:txBody>
      </p:sp>
      <p:sp>
        <p:nvSpPr>
          <p:cNvPr id="9" name="Rectangle 8">
            <a:extLst>
              <a:ext uri="{FF2B5EF4-FFF2-40B4-BE49-F238E27FC236}">
                <a16:creationId xmlns:a16="http://schemas.microsoft.com/office/drawing/2014/main" id="{74ADEB34-BB93-45D5-96FC-2589C624CA36}"/>
              </a:ext>
            </a:extLst>
          </p:cNvPr>
          <p:cNvSpPr/>
          <p:nvPr/>
        </p:nvSpPr>
        <p:spPr>
          <a:xfrm>
            <a:off x="1827448" y="5397263"/>
            <a:ext cx="6096000" cy="646331"/>
          </a:xfrm>
          <a:prstGeom prst="rect">
            <a:avLst/>
          </a:prstGeom>
          <a:solidFill>
            <a:srgbClr val="FFFFFF"/>
          </a:solidFill>
        </p:spPr>
        <p:txBody>
          <a:bodyPr>
            <a:spAutoFit/>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First line </a:t>
            </a:r>
          </a:p>
          <a:p>
            <a:r>
              <a:rPr lang="en-US" dirty="0">
                <a:solidFill>
                  <a:schemeClr val="accent1">
                    <a:lumMod val="50000"/>
                  </a:schemeClr>
                </a:solidFill>
                <a:latin typeface="Times New Roman" panose="02020603050405020304" pitchFamily="18" charset="0"/>
                <a:cs typeface="Times New Roman" panose="02020603050405020304" pitchFamily="18" charset="0"/>
              </a:rPr>
              <a:t>Second line</a:t>
            </a:r>
          </a:p>
        </p:txBody>
      </p:sp>
    </p:spTree>
    <p:extLst>
      <p:ext uri="{BB962C8B-B14F-4D97-AF65-F5344CB8AC3E}">
        <p14:creationId xmlns:p14="http://schemas.microsoft.com/office/powerpoint/2010/main" val="3014606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E1AC-CFF9-49A9-8130-A811DC417CA3}"/>
              </a:ext>
            </a:extLst>
          </p:cNvPr>
          <p:cNvSpPr>
            <a:spLocks noGrp="1"/>
          </p:cNvSpPr>
          <p:nvPr>
            <p:ph type="title"/>
          </p:nvPr>
        </p:nvSpPr>
        <p:spPr>
          <a:xfrm>
            <a:off x="987552" y="859536"/>
            <a:ext cx="9720072" cy="1499616"/>
          </a:xfrm>
        </p:spPr>
        <p:txBody>
          <a:bodyPr/>
          <a:lstStyle/>
          <a:p>
            <a:r>
              <a:rPr lang="en-US" dirty="0"/>
              <a:t>Markdown Resources</a:t>
            </a:r>
            <a:br>
              <a:rPr lang="en-US" dirty="0"/>
            </a:br>
            <a:endParaRPr lang="en-US" dirty="0"/>
          </a:p>
        </p:txBody>
      </p:sp>
      <p:sp>
        <p:nvSpPr>
          <p:cNvPr id="3" name="Content Placeholder 2">
            <a:extLst>
              <a:ext uri="{FF2B5EF4-FFF2-40B4-BE49-F238E27FC236}">
                <a16:creationId xmlns:a16="http://schemas.microsoft.com/office/drawing/2014/main" id="{C877C967-91F2-42D6-AFED-5D73EBDCD567}"/>
              </a:ext>
            </a:extLst>
          </p:cNvPr>
          <p:cNvSpPr>
            <a:spLocks noGrp="1"/>
          </p:cNvSpPr>
          <p:nvPr>
            <p:ph idx="1"/>
          </p:nvPr>
        </p:nvSpPr>
        <p:spPr>
          <a:xfrm>
            <a:off x="987552" y="2560320"/>
            <a:ext cx="9720073" cy="4023360"/>
          </a:xfrm>
        </p:spPr>
        <p:txBody>
          <a:bodyPr>
            <a:normAutofit/>
          </a:bodyPr>
          <a:lstStyle/>
          <a:p>
            <a:r>
              <a:rPr lang="en-US" sz="2800" dirty="0">
                <a:hlinkClick r:id="rId3"/>
              </a:rPr>
              <a:t>The </a:t>
            </a:r>
            <a:r>
              <a:rPr lang="en-US" sz="2800" dirty="0" err="1">
                <a:hlinkClick r:id="rId3"/>
              </a:rPr>
              <a:t>Offical</a:t>
            </a:r>
            <a:r>
              <a:rPr lang="en-US" sz="2800" dirty="0">
                <a:hlinkClick r:id="rId3"/>
              </a:rPr>
              <a:t> Markdown Documentation</a:t>
            </a:r>
            <a:endParaRPr lang="en-US" sz="2800" dirty="0"/>
          </a:p>
          <a:p>
            <a:r>
              <a:rPr lang="en-US" sz="2800" dirty="0" err="1">
                <a:hlinkClick r:id="rId4"/>
              </a:rPr>
              <a:t>Github's</a:t>
            </a:r>
            <a:r>
              <a:rPr lang="en-US" sz="2800" dirty="0">
                <a:hlinkClick r:id="rId4"/>
              </a:rPr>
              <a:t> Markdown Guide</a:t>
            </a:r>
            <a:endParaRPr lang="en-US" sz="2800" dirty="0"/>
          </a:p>
          <a:p>
            <a:r>
              <a:rPr lang="en-US" sz="2800" dirty="0">
                <a:hlinkClick r:id="rId5"/>
              </a:rPr>
              <a:t>Markdown </a:t>
            </a:r>
            <a:r>
              <a:rPr lang="en-US" sz="2800" dirty="0" err="1">
                <a:hlinkClick r:id="rId5"/>
              </a:rPr>
              <a:t>Cheatsheet</a:t>
            </a:r>
            <a:endParaRPr lang="en-US" sz="2800" dirty="0"/>
          </a:p>
          <a:p>
            <a:r>
              <a:rPr lang="en-US" sz="2800" dirty="0"/>
              <a:t>Tables: </a:t>
            </a:r>
            <a:r>
              <a:rPr lang="en-US" sz="2800" dirty="0">
                <a:hlinkClick r:id="rId6"/>
              </a:rPr>
              <a:t>https://www.tablesgenerator.com/markdown_tables</a:t>
            </a:r>
            <a:endParaRPr lang="en-US" sz="2800" dirty="0"/>
          </a:p>
          <a:p>
            <a:r>
              <a:rPr lang="en-US" sz="2800" dirty="0"/>
              <a:t>Images: </a:t>
            </a:r>
            <a:r>
              <a:rPr lang="en-US" sz="2800" dirty="0">
                <a:hlinkClick r:id="rId7"/>
              </a:rPr>
              <a:t>https://www.base64-image.de/</a:t>
            </a:r>
            <a:endParaRPr lang="en-US" sz="2800" dirty="0"/>
          </a:p>
          <a:p>
            <a:endParaRPr lang="en-US" sz="2800" dirty="0"/>
          </a:p>
        </p:txBody>
      </p:sp>
    </p:spTree>
    <p:extLst>
      <p:ext uri="{BB962C8B-B14F-4D97-AF65-F5344CB8AC3E}">
        <p14:creationId xmlns:p14="http://schemas.microsoft.com/office/powerpoint/2010/main" val="1201261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EC9DC4-E031-49AE-9569-5A46D28A3802}"/>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3D1BD60-35D6-48B8-AC04-FB244C430655}"/>
              </a:ext>
            </a:extLst>
          </p:cNvPr>
          <p:cNvSpPr/>
          <p:nvPr/>
        </p:nvSpPr>
        <p:spPr>
          <a:xfrm>
            <a:off x="0"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40987F7E-D8C2-4142-8909-0EC0B01F6483}"/>
              </a:ext>
            </a:extLst>
          </p:cNvPr>
          <p:cNvSpPr txBox="1">
            <a:spLocks/>
          </p:cNvSpPr>
          <p:nvPr/>
        </p:nvSpPr>
        <p:spPr>
          <a:xfrm>
            <a:off x="1235964" y="5358384"/>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Text formatting with Markdown</a:t>
            </a:r>
          </a:p>
        </p:txBody>
      </p:sp>
    </p:spTree>
    <p:extLst>
      <p:ext uri="{BB962C8B-B14F-4D97-AF65-F5344CB8AC3E}">
        <p14:creationId xmlns:p14="http://schemas.microsoft.com/office/powerpoint/2010/main" val="317483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AD75A-7A2A-45C5-9539-159657B467B2}"/>
              </a:ext>
            </a:extLst>
          </p:cNvPr>
          <p:cNvSpPr>
            <a:spLocks noGrp="1"/>
          </p:cNvSpPr>
          <p:nvPr>
            <p:ph type="title"/>
          </p:nvPr>
        </p:nvSpPr>
        <p:spPr/>
        <p:txBody>
          <a:bodyPr/>
          <a:lstStyle/>
          <a:p>
            <a:r>
              <a:rPr lang="en-US" dirty="0"/>
              <a:t>Code chunks</a:t>
            </a:r>
          </a:p>
        </p:txBody>
      </p:sp>
      <p:sp>
        <p:nvSpPr>
          <p:cNvPr id="3" name="Content Placeholder 2">
            <a:extLst>
              <a:ext uri="{FF2B5EF4-FFF2-40B4-BE49-F238E27FC236}">
                <a16:creationId xmlns:a16="http://schemas.microsoft.com/office/drawing/2014/main" id="{2D30E0B6-B140-4735-BC45-EA1EA9D35584}"/>
              </a:ext>
            </a:extLst>
          </p:cNvPr>
          <p:cNvSpPr>
            <a:spLocks noGrp="1"/>
          </p:cNvSpPr>
          <p:nvPr>
            <p:ph idx="1"/>
          </p:nvPr>
        </p:nvSpPr>
        <p:spPr/>
        <p:txBody>
          <a:bodyPr>
            <a:normAutofit/>
          </a:bodyPr>
          <a:lstStyle/>
          <a:p>
            <a:pPr marL="457200" indent="-457200">
              <a:buFont typeface="+mj-lt"/>
              <a:buAutoNum type="arabicPeriod"/>
            </a:pPr>
            <a:r>
              <a:rPr lang="en-US" sz="2800" dirty="0"/>
              <a:t>The keyboard shortcut </a:t>
            </a:r>
            <a:r>
              <a:rPr lang="en-US" sz="2400" dirty="0" err="1">
                <a:latin typeface="Consolas" panose="020B0609020204030204" pitchFamily="49" charset="0"/>
              </a:rPr>
              <a:t>Cmd</a:t>
            </a:r>
            <a:r>
              <a:rPr lang="en-US" sz="2400" dirty="0">
                <a:latin typeface="Consolas" panose="020B0609020204030204" pitchFamily="49" charset="0"/>
              </a:rPr>
              <a:t>/Ctrl + Alt + I</a:t>
            </a:r>
          </a:p>
          <a:p>
            <a:pPr marL="457200" indent="-457200">
              <a:buFont typeface="+mj-lt"/>
              <a:buAutoNum type="arabicPeriod"/>
            </a:pPr>
            <a:r>
              <a:rPr lang="en-US" sz="2800" dirty="0"/>
              <a:t>The “Insert” button icon in the editor toolbar.</a:t>
            </a:r>
          </a:p>
          <a:p>
            <a:pPr marL="457200" indent="-457200">
              <a:buFont typeface="+mj-lt"/>
              <a:buAutoNum type="arabicPeriod"/>
            </a:pPr>
            <a:r>
              <a:rPr lang="en-US" sz="2800" dirty="0"/>
              <a:t>By manually typing the chunk delimiters </a:t>
            </a:r>
            <a:r>
              <a:rPr lang="en-US" sz="2400" dirty="0">
                <a:latin typeface="Consolas" panose="020B0609020204030204" pitchFamily="49" charset="0"/>
              </a:rPr>
              <a:t>```{r} </a:t>
            </a:r>
            <a:r>
              <a:rPr lang="en-US" sz="2800" dirty="0"/>
              <a:t>and</a:t>
            </a:r>
            <a:r>
              <a:rPr lang="en-US" sz="2400" dirty="0">
                <a:latin typeface="Consolas" panose="020B0609020204030204" pitchFamily="49" charset="0"/>
              </a:rPr>
              <a:t> ```</a:t>
            </a:r>
            <a:r>
              <a:rPr lang="en-US" sz="2800" dirty="0"/>
              <a:t>.</a:t>
            </a:r>
          </a:p>
          <a:p>
            <a:pPr marL="457200" indent="-457200">
              <a:buFont typeface="+mj-lt"/>
              <a:buAutoNum type="arabicPeriod"/>
            </a:pPr>
            <a:endParaRPr lang="en-US" sz="2400" dirty="0"/>
          </a:p>
        </p:txBody>
      </p:sp>
    </p:spTree>
    <p:extLst>
      <p:ext uri="{BB962C8B-B14F-4D97-AF65-F5344CB8AC3E}">
        <p14:creationId xmlns:p14="http://schemas.microsoft.com/office/powerpoint/2010/main" val="1369130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C0A9-9926-4AA3-916A-D6E28CD8220E}"/>
              </a:ext>
            </a:extLst>
          </p:cNvPr>
          <p:cNvSpPr>
            <a:spLocks noGrp="1"/>
          </p:cNvSpPr>
          <p:nvPr>
            <p:ph type="title"/>
          </p:nvPr>
        </p:nvSpPr>
        <p:spPr/>
        <p:txBody>
          <a:bodyPr/>
          <a:lstStyle/>
          <a:p>
            <a:r>
              <a:rPr lang="en-US" dirty="0"/>
              <a:t>Embedding R Code</a:t>
            </a:r>
          </a:p>
        </p:txBody>
      </p:sp>
      <p:sp>
        <p:nvSpPr>
          <p:cNvPr id="3" name="Content Placeholder 2">
            <a:extLst>
              <a:ext uri="{FF2B5EF4-FFF2-40B4-BE49-F238E27FC236}">
                <a16:creationId xmlns:a16="http://schemas.microsoft.com/office/drawing/2014/main" id="{332FC2C3-F608-4576-B6A9-9F536FE36DEE}"/>
              </a:ext>
            </a:extLst>
          </p:cNvPr>
          <p:cNvSpPr>
            <a:spLocks noGrp="1"/>
          </p:cNvSpPr>
          <p:nvPr>
            <p:ph idx="1"/>
          </p:nvPr>
        </p:nvSpPr>
        <p:spPr>
          <a:xfrm>
            <a:off x="1024127" y="2041926"/>
            <a:ext cx="9720073" cy="4023360"/>
          </a:xfrm>
        </p:spPr>
        <p:txBody>
          <a:bodyPr/>
          <a:lstStyle/>
          <a:p>
            <a:pPr marL="0" indent="0">
              <a:buNone/>
            </a:pPr>
            <a:r>
              <a:rPr lang="en-US" dirty="0"/>
              <a:t>This is a chunk of R code in R Markdown:</a:t>
            </a:r>
          </a:p>
          <a:p>
            <a:pPr marL="0" indent="0">
              <a:buNone/>
            </a:pPr>
            <a:r>
              <a:rPr lang="en-US" dirty="0">
                <a:latin typeface="Courier New" panose="02070309020205020404" pitchFamily="49" charset="0"/>
                <a:cs typeface="Courier New" panose="02070309020205020404" pitchFamily="49" charset="0"/>
              </a:rPr>
              <a:t>```{r} </a:t>
            </a:r>
          </a:p>
          <a:p>
            <a:pPr marL="0" indent="0">
              <a:buNone/>
            </a:pPr>
            <a:r>
              <a:rPr lang="en-US" dirty="0">
                <a:latin typeface="Courier New" panose="02070309020205020404" pitchFamily="49" charset="0"/>
                <a:cs typeface="Courier New" panose="02070309020205020404" pitchFamily="49" charset="0"/>
              </a:rPr>
              <a:t>head(</a:t>
            </a:r>
            <a:r>
              <a:rPr lang="en-US" dirty="0" err="1">
                <a:latin typeface="Courier New" panose="02070309020205020404" pitchFamily="49" charset="0"/>
                <a:cs typeface="Courier New" panose="02070309020205020404" pitchFamily="49" charset="0"/>
              </a:rPr>
              <a:t>airquality</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t>The code gets run, and both the input and output are displayed.</a:t>
            </a:r>
          </a:p>
        </p:txBody>
      </p:sp>
      <p:sp>
        <p:nvSpPr>
          <p:cNvPr id="4" name="Rectangle 3">
            <a:extLst>
              <a:ext uri="{FF2B5EF4-FFF2-40B4-BE49-F238E27FC236}">
                <a16:creationId xmlns:a16="http://schemas.microsoft.com/office/drawing/2014/main" id="{9357146A-EF8B-4B85-9820-6AB43D010576}"/>
              </a:ext>
            </a:extLst>
          </p:cNvPr>
          <p:cNvSpPr/>
          <p:nvPr/>
        </p:nvSpPr>
        <p:spPr>
          <a:xfrm>
            <a:off x="1024127" y="4408999"/>
            <a:ext cx="9720071" cy="2308324"/>
          </a:xfrm>
          <a:prstGeom prst="rect">
            <a:avLst/>
          </a:prstGeom>
          <a:ln>
            <a:solidFill>
              <a:schemeClr val="bg2"/>
            </a:solidFill>
          </a:ln>
        </p:spPr>
        <p:txBody>
          <a:bodyPr wrap="square">
            <a:spAutoFit/>
          </a:bodyPr>
          <a:lstStyle/>
          <a:p>
            <a:r>
              <a:rPr lang="en-US" dirty="0">
                <a:latin typeface="Courier New" panose="02070309020205020404" pitchFamily="49" charset="0"/>
                <a:cs typeface="Courier New" panose="02070309020205020404" pitchFamily="49" charset="0"/>
              </a:rPr>
              <a:t>head(</a:t>
            </a:r>
            <a:r>
              <a:rPr lang="en-US" dirty="0" err="1">
                <a:latin typeface="Courier New" panose="02070309020205020404" pitchFamily="49" charset="0"/>
                <a:cs typeface="Courier New" panose="02070309020205020404" pitchFamily="49" charset="0"/>
              </a:rPr>
              <a:t>airquality</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Ozone </a:t>
            </a:r>
            <a:r>
              <a:rPr lang="en-US" dirty="0" err="1">
                <a:latin typeface="Courier New" panose="02070309020205020404" pitchFamily="49" charset="0"/>
                <a:cs typeface="Courier New" panose="02070309020205020404" pitchFamily="49" charset="0"/>
              </a:rPr>
              <a:t>Solar.R</a:t>
            </a:r>
            <a:r>
              <a:rPr lang="en-US" dirty="0">
                <a:latin typeface="Courier New" panose="02070309020205020404" pitchFamily="49" charset="0"/>
                <a:cs typeface="Courier New" panose="02070309020205020404" pitchFamily="49" charset="0"/>
              </a:rPr>
              <a:t> Wind Temp Month Day</a:t>
            </a:r>
          </a:p>
          <a:p>
            <a:r>
              <a:rPr lang="en-US" dirty="0">
                <a:latin typeface="Courier New" panose="02070309020205020404" pitchFamily="49" charset="0"/>
                <a:cs typeface="Courier New" panose="02070309020205020404" pitchFamily="49" charset="0"/>
              </a:rPr>
              <a:t>## 1    41     190  7.4   67     5   1</a:t>
            </a:r>
          </a:p>
          <a:p>
            <a:r>
              <a:rPr lang="en-US" dirty="0">
                <a:latin typeface="Courier New" panose="02070309020205020404" pitchFamily="49" charset="0"/>
                <a:cs typeface="Courier New" panose="02070309020205020404" pitchFamily="49" charset="0"/>
              </a:rPr>
              <a:t>## 2    36     118  8.0   72     5   2</a:t>
            </a:r>
          </a:p>
          <a:p>
            <a:r>
              <a:rPr lang="en-US" dirty="0">
                <a:latin typeface="Courier New" panose="02070309020205020404" pitchFamily="49" charset="0"/>
                <a:cs typeface="Courier New" panose="02070309020205020404" pitchFamily="49" charset="0"/>
              </a:rPr>
              <a:t>## 3    12     149 12.6   74     5   3</a:t>
            </a:r>
          </a:p>
          <a:p>
            <a:r>
              <a:rPr lang="en-US" dirty="0">
                <a:latin typeface="Courier New" panose="02070309020205020404" pitchFamily="49" charset="0"/>
                <a:cs typeface="Courier New" panose="02070309020205020404" pitchFamily="49" charset="0"/>
              </a:rPr>
              <a:t>## 4    18     313 11.5   62     5   4</a:t>
            </a:r>
          </a:p>
          <a:p>
            <a:r>
              <a:rPr lang="en-US" dirty="0">
                <a:latin typeface="Courier New" panose="02070309020205020404" pitchFamily="49" charset="0"/>
                <a:cs typeface="Courier New" panose="02070309020205020404" pitchFamily="49" charset="0"/>
              </a:rPr>
              <a:t>## 5    NA      </a:t>
            </a:r>
            <a:r>
              <a:rPr lang="en-US" dirty="0" err="1">
                <a:latin typeface="Courier New" panose="02070309020205020404" pitchFamily="49" charset="0"/>
                <a:cs typeface="Courier New" panose="02070309020205020404" pitchFamily="49" charset="0"/>
              </a:rPr>
              <a:t>NA</a:t>
            </a:r>
            <a:r>
              <a:rPr lang="en-US" dirty="0">
                <a:latin typeface="Courier New" panose="02070309020205020404" pitchFamily="49" charset="0"/>
                <a:cs typeface="Courier New" panose="02070309020205020404" pitchFamily="49" charset="0"/>
              </a:rPr>
              <a:t> 14.3   56     5   5</a:t>
            </a:r>
          </a:p>
          <a:p>
            <a:r>
              <a:rPr lang="en-US" dirty="0">
                <a:latin typeface="Courier New" panose="02070309020205020404" pitchFamily="49" charset="0"/>
                <a:cs typeface="Courier New" panose="02070309020205020404" pitchFamily="49" charset="0"/>
              </a:rPr>
              <a:t>## 6    28      NA 14.9   66     5   6</a:t>
            </a:r>
          </a:p>
        </p:txBody>
      </p:sp>
    </p:spTree>
    <p:extLst>
      <p:ext uri="{BB962C8B-B14F-4D97-AF65-F5344CB8AC3E}">
        <p14:creationId xmlns:p14="http://schemas.microsoft.com/office/powerpoint/2010/main" val="3765313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7BE8E-376D-463B-9CA5-C2B93FBE3D67}"/>
              </a:ext>
            </a:extLst>
          </p:cNvPr>
          <p:cNvSpPr>
            <a:spLocks noGrp="1"/>
          </p:cNvSpPr>
          <p:nvPr>
            <p:ph type="title"/>
          </p:nvPr>
        </p:nvSpPr>
        <p:spPr/>
        <p:txBody>
          <a:bodyPr/>
          <a:lstStyle/>
          <a:p>
            <a:r>
              <a:rPr lang="en-US" dirty="0"/>
              <a:t>Chunk name</a:t>
            </a:r>
          </a:p>
        </p:txBody>
      </p:sp>
      <p:sp>
        <p:nvSpPr>
          <p:cNvPr id="3" name="Content Placeholder 2">
            <a:extLst>
              <a:ext uri="{FF2B5EF4-FFF2-40B4-BE49-F238E27FC236}">
                <a16:creationId xmlns:a16="http://schemas.microsoft.com/office/drawing/2014/main" id="{4E0A87A7-0683-4842-AB66-282BCFA0742F}"/>
              </a:ext>
            </a:extLst>
          </p:cNvPr>
          <p:cNvSpPr>
            <a:spLocks noGrp="1"/>
          </p:cNvSpPr>
          <p:nvPr>
            <p:ph idx="1"/>
          </p:nvPr>
        </p:nvSpPr>
        <p:spPr>
          <a:xfrm>
            <a:off x="1024128" y="1863969"/>
            <a:ext cx="9720073" cy="4994031"/>
          </a:xfrm>
        </p:spPr>
        <p:txBody>
          <a:bodyPr>
            <a:normAutofit/>
          </a:bodyPr>
          <a:lstStyle/>
          <a:p>
            <a:r>
              <a:rPr lang="en-US" sz="2400" dirty="0"/>
              <a:t>To hide the input code, use </a:t>
            </a:r>
            <a:r>
              <a:rPr lang="en-US" dirty="0">
                <a:latin typeface="Courier New" panose="02070309020205020404" pitchFamily="49" charset="0"/>
                <a:cs typeface="Courier New" panose="02070309020205020404" pitchFamily="49" charset="0"/>
              </a:rPr>
              <a:t>echo=FALSE. </a:t>
            </a:r>
          </a:p>
          <a:p>
            <a:r>
              <a:rPr lang="en-US" dirty="0">
                <a:latin typeface="Courier New" panose="02070309020205020404" pitchFamily="49" charset="0"/>
                <a:cs typeface="Courier New" panose="02070309020205020404" pitchFamily="49" charset="0"/>
              </a:rPr>
              <a:t>```{r </a:t>
            </a:r>
            <a:r>
              <a:rPr lang="en-US" b="1" dirty="0">
                <a:solidFill>
                  <a:schemeClr val="accent1"/>
                </a:solidFill>
                <a:latin typeface="Courier New" panose="02070309020205020404" pitchFamily="49" charset="0"/>
                <a:cs typeface="Courier New" panose="02070309020205020404" pitchFamily="49" charset="0"/>
              </a:rPr>
              <a:t>by-name</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head(</a:t>
            </a:r>
            <a:r>
              <a:rPr lang="en-US" dirty="0" err="1">
                <a:latin typeface="Courier New" panose="02070309020205020404" pitchFamily="49" charset="0"/>
                <a:cs typeface="Courier New" panose="02070309020205020404" pitchFamily="49" charset="0"/>
              </a:rPr>
              <a:t>airquality</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548CFC18-ACAF-40DF-9CD0-BC9B42482A2C}"/>
              </a:ext>
            </a:extLst>
          </p:cNvPr>
          <p:cNvSpPr/>
          <p:nvPr/>
        </p:nvSpPr>
        <p:spPr>
          <a:xfrm>
            <a:off x="1024128" y="3640610"/>
            <a:ext cx="7548372" cy="3046988"/>
          </a:xfrm>
          <a:prstGeom prst="rect">
            <a:avLst/>
          </a:prstGeom>
        </p:spPr>
        <p:txBody>
          <a:bodyPr wrap="square">
            <a:spAutoFit/>
          </a:bodyPr>
          <a:lstStyle/>
          <a:p>
            <a:pPr marL="342900" indent="-342900">
              <a:buClr>
                <a:schemeClr val="accent1"/>
              </a:buClr>
              <a:buFont typeface="+mj-lt"/>
              <a:buAutoNum type="arabicPeriod"/>
            </a:pPr>
            <a:r>
              <a:rPr lang="en-US" sz="2400" dirty="0"/>
              <a:t>You can navigate to specific chunks using the drop-down code navigator in the bottom-left of the script editor:</a:t>
            </a:r>
          </a:p>
          <a:p>
            <a:pPr marL="342900" indent="-342900">
              <a:buClr>
                <a:schemeClr val="accent1"/>
              </a:buClr>
              <a:buFont typeface="+mj-lt"/>
              <a:buAutoNum type="arabicPeriod"/>
            </a:pPr>
            <a:endParaRPr lang="en-US" sz="2400" dirty="0"/>
          </a:p>
          <a:p>
            <a:pPr marL="342900" indent="-342900">
              <a:buClr>
                <a:schemeClr val="accent1"/>
              </a:buClr>
              <a:buFont typeface="+mj-lt"/>
              <a:buAutoNum type="arabicPeriod"/>
            </a:pPr>
            <a:endParaRPr lang="en-US" sz="2400" dirty="0"/>
          </a:p>
          <a:p>
            <a:pPr marL="342900" indent="-342900">
              <a:buClr>
                <a:schemeClr val="accent1"/>
              </a:buClr>
              <a:buFont typeface="+mj-lt"/>
              <a:buAutoNum type="arabicPeriod"/>
            </a:pPr>
            <a:r>
              <a:rPr lang="en-US" sz="2400" dirty="0"/>
              <a:t>Graphics produced by the chunks with names can be easily used elsewhere. </a:t>
            </a:r>
          </a:p>
          <a:p>
            <a:pPr marL="342900" indent="-342900">
              <a:buClr>
                <a:schemeClr val="accent1"/>
              </a:buClr>
              <a:buFont typeface="+mj-lt"/>
              <a:buAutoNum type="arabicPeriod"/>
            </a:pPr>
            <a:r>
              <a:rPr lang="en-US" sz="2400" dirty="0"/>
              <a:t>You can cache chunks to avoid re-performing expensive computations</a:t>
            </a:r>
          </a:p>
        </p:txBody>
      </p:sp>
      <p:pic>
        <p:nvPicPr>
          <p:cNvPr id="1028" name="Picture 4">
            <a:extLst>
              <a:ext uri="{FF2B5EF4-FFF2-40B4-BE49-F238E27FC236}">
                <a16:creationId xmlns:a16="http://schemas.microsoft.com/office/drawing/2014/main" id="{F1D68626-3D68-4E80-8051-521867295C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1199" y="3647105"/>
            <a:ext cx="2889801" cy="26256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E33809A-46B5-44AE-9BE2-E760D1BFD834}"/>
              </a:ext>
            </a:extLst>
          </p:cNvPr>
          <p:cNvSpPr/>
          <p:nvPr/>
        </p:nvSpPr>
        <p:spPr>
          <a:xfrm>
            <a:off x="9372600" y="4076700"/>
            <a:ext cx="1720300" cy="438150"/>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149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F90EFB-2876-4A48-BF41-D044F5C99952}"/>
              </a:ext>
            </a:extLst>
          </p:cNvPr>
          <p:cNvSpPr txBox="1"/>
          <p:nvPr/>
        </p:nvSpPr>
        <p:spPr>
          <a:xfrm>
            <a:off x="1027896" y="3069966"/>
            <a:ext cx="1161536" cy="461665"/>
          </a:xfrm>
          <a:prstGeom prst="rect">
            <a:avLst/>
          </a:prstGeom>
          <a:noFill/>
          <a:ln>
            <a:noFill/>
          </a:ln>
        </p:spPr>
        <p:txBody>
          <a:bodyPr wrap="square" rtlCol="0">
            <a:spAutoFit/>
          </a:bodyPr>
          <a:lstStyle/>
          <a:p>
            <a:r>
              <a:rPr lang="en-US" sz="2400" dirty="0"/>
              <a:t>Import</a:t>
            </a:r>
          </a:p>
        </p:txBody>
      </p:sp>
      <p:sp>
        <p:nvSpPr>
          <p:cNvPr id="5" name="TextBox 4">
            <a:extLst>
              <a:ext uri="{FF2B5EF4-FFF2-40B4-BE49-F238E27FC236}">
                <a16:creationId xmlns:a16="http://schemas.microsoft.com/office/drawing/2014/main" id="{C58F6AD3-ADC2-427C-B880-7ED006CBE735}"/>
              </a:ext>
            </a:extLst>
          </p:cNvPr>
          <p:cNvSpPr txBox="1"/>
          <p:nvPr/>
        </p:nvSpPr>
        <p:spPr>
          <a:xfrm>
            <a:off x="2815966" y="3069967"/>
            <a:ext cx="781221" cy="461665"/>
          </a:xfrm>
          <a:prstGeom prst="rect">
            <a:avLst/>
          </a:prstGeom>
          <a:noFill/>
          <a:ln>
            <a:noFill/>
          </a:ln>
        </p:spPr>
        <p:txBody>
          <a:bodyPr wrap="square" rtlCol="0">
            <a:spAutoFit/>
          </a:bodyPr>
          <a:lstStyle/>
          <a:p>
            <a:r>
              <a:rPr lang="en-US" sz="2400" dirty="0"/>
              <a:t>Tidy</a:t>
            </a:r>
          </a:p>
        </p:txBody>
      </p:sp>
      <p:sp>
        <p:nvSpPr>
          <p:cNvPr id="9" name="TextBox 8">
            <a:extLst>
              <a:ext uri="{FF2B5EF4-FFF2-40B4-BE49-F238E27FC236}">
                <a16:creationId xmlns:a16="http://schemas.microsoft.com/office/drawing/2014/main" id="{6B59350F-A04C-436F-8053-C8E2B0E01798}"/>
              </a:ext>
            </a:extLst>
          </p:cNvPr>
          <p:cNvSpPr txBox="1"/>
          <p:nvPr/>
        </p:nvSpPr>
        <p:spPr>
          <a:xfrm>
            <a:off x="8977184" y="3107836"/>
            <a:ext cx="1923537" cy="461665"/>
          </a:xfrm>
          <a:prstGeom prst="rect">
            <a:avLst/>
          </a:prstGeom>
          <a:noFill/>
          <a:ln>
            <a:noFill/>
          </a:ln>
        </p:spPr>
        <p:txBody>
          <a:bodyPr wrap="square" rtlCol="0">
            <a:spAutoFit/>
          </a:bodyPr>
          <a:lstStyle/>
          <a:p>
            <a:r>
              <a:rPr lang="en-US" sz="2400" dirty="0">
                <a:solidFill>
                  <a:schemeClr val="accent1"/>
                </a:solidFill>
              </a:rPr>
              <a:t>Communicate</a:t>
            </a:r>
          </a:p>
        </p:txBody>
      </p:sp>
      <p:cxnSp>
        <p:nvCxnSpPr>
          <p:cNvPr id="11" name="Straight Arrow Connector 10">
            <a:extLst>
              <a:ext uri="{FF2B5EF4-FFF2-40B4-BE49-F238E27FC236}">
                <a16:creationId xmlns:a16="http://schemas.microsoft.com/office/drawing/2014/main" id="{F3F69C09-3A9F-4020-9AEA-A1FAB5E58AF2}"/>
              </a:ext>
            </a:extLst>
          </p:cNvPr>
          <p:cNvCxnSpPr>
            <a:stCxn id="4" idx="3"/>
            <a:endCxn id="5" idx="1"/>
          </p:cNvCxnSpPr>
          <p:nvPr/>
        </p:nvCxnSpPr>
        <p:spPr>
          <a:xfrm>
            <a:off x="2189432" y="3300799"/>
            <a:ext cx="626534" cy="1"/>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grpSp>
        <p:nvGrpSpPr>
          <p:cNvPr id="42" name="Group 41">
            <a:extLst>
              <a:ext uri="{FF2B5EF4-FFF2-40B4-BE49-F238E27FC236}">
                <a16:creationId xmlns:a16="http://schemas.microsoft.com/office/drawing/2014/main" id="{E93032EB-262D-4278-B17E-92DFAC622BE0}"/>
              </a:ext>
            </a:extLst>
          </p:cNvPr>
          <p:cNvGrpSpPr/>
          <p:nvPr/>
        </p:nvGrpSpPr>
        <p:grpSpPr>
          <a:xfrm>
            <a:off x="4264682" y="2265928"/>
            <a:ext cx="3815036" cy="2145480"/>
            <a:chOff x="3026031" y="2053971"/>
            <a:chExt cx="3815036" cy="2145480"/>
          </a:xfrm>
        </p:grpSpPr>
        <p:sp>
          <p:nvSpPr>
            <p:cNvPr id="30" name="Rectangle: Rounded Corners 29">
              <a:extLst>
                <a:ext uri="{FF2B5EF4-FFF2-40B4-BE49-F238E27FC236}">
                  <a16:creationId xmlns:a16="http://schemas.microsoft.com/office/drawing/2014/main" id="{5573DF26-89D1-4D07-AEC8-87FBAD22DBC6}"/>
                </a:ext>
              </a:extLst>
            </p:cNvPr>
            <p:cNvSpPr/>
            <p:nvPr/>
          </p:nvSpPr>
          <p:spPr>
            <a:xfrm>
              <a:off x="3026031" y="2053971"/>
              <a:ext cx="3815036" cy="214548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216DD98-A850-4C2D-A8C3-35A72C95008F}"/>
                </a:ext>
              </a:extLst>
            </p:cNvPr>
            <p:cNvSpPr txBox="1"/>
            <p:nvPr/>
          </p:nvSpPr>
          <p:spPr>
            <a:xfrm>
              <a:off x="3156463" y="2866768"/>
              <a:ext cx="1534069" cy="461665"/>
            </a:xfrm>
            <a:prstGeom prst="rect">
              <a:avLst/>
            </a:prstGeom>
            <a:noFill/>
            <a:ln>
              <a:noFill/>
            </a:ln>
          </p:spPr>
          <p:txBody>
            <a:bodyPr wrap="square" rtlCol="0">
              <a:spAutoFit/>
            </a:bodyPr>
            <a:lstStyle/>
            <a:p>
              <a:r>
                <a:rPr lang="en-US" sz="2400" dirty="0"/>
                <a:t>Transform</a:t>
              </a:r>
            </a:p>
          </p:txBody>
        </p:sp>
        <p:sp>
          <p:nvSpPr>
            <p:cNvPr id="7" name="TextBox 6">
              <a:extLst>
                <a:ext uri="{FF2B5EF4-FFF2-40B4-BE49-F238E27FC236}">
                  <a16:creationId xmlns:a16="http://schemas.microsoft.com/office/drawing/2014/main" id="{7B14FE8C-C0C4-4495-AD08-1A13DBA49333}"/>
                </a:ext>
              </a:extLst>
            </p:cNvPr>
            <p:cNvSpPr txBox="1"/>
            <p:nvPr/>
          </p:nvSpPr>
          <p:spPr>
            <a:xfrm>
              <a:off x="4883664" y="2121703"/>
              <a:ext cx="1330869" cy="461665"/>
            </a:xfrm>
            <a:prstGeom prst="rect">
              <a:avLst/>
            </a:prstGeom>
            <a:noFill/>
            <a:ln>
              <a:noFill/>
            </a:ln>
          </p:spPr>
          <p:txBody>
            <a:bodyPr wrap="square" rtlCol="0">
              <a:spAutoFit/>
            </a:bodyPr>
            <a:lstStyle/>
            <a:p>
              <a:r>
                <a:rPr lang="en-US" sz="2400" dirty="0">
                  <a:solidFill>
                    <a:schemeClr val="accent1"/>
                  </a:solidFill>
                </a:rPr>
                <a:t>Visualize</a:t>
              </a:r>
            </a:p>
          </p:txBody>
        </p:sp>
        <p:sp>
          <p:nvSpPr>
            <p:cNvPr id="8" name="TextBox 7">
              <a:extLst>
                <a:ext uri="{FF2B5EF4-FFF2-40B4-BE49-F238E27FC236}">
                  <a16:creationId xmlns:a16="http://schemas.microsoft.com/office/drawing/2014/main" id="{00B58ABD-61DC-45AA-A677-18E6B36586D6}"/>
                </a:ext>
              </a:extLst>
            </p:cNvPr>
            <p:cNvSpPr txBox="1"/>
            <p:nvPr/>
          </p:nvSpPr>
          <p:spPr>
            <a:xfrm>
              <a:off x="4690532" y="3679569"/>
              <a:ext cx="1093804" cy="461665"/>
            </a:xfrm>
            <a:prstGeom prst="rect">
              <a:avLst/>
            </a:prstGeom>
            <a:noFill/>
            <a:ln>
              <a:noFill/>
            </a:ln>
          </p:spPr>
          <p:txBody>
            <a:bodyPr wrap="square" rtlCol="0">
              <a:spAutoFit/>
            </a:bodyPr>
            <a:lstStyle/>
            <a:p>
              <a:r>
                <a:rPr lang="en-US" sz="2400" dirty="0"/>
                <a:t>Model</a:t>
              </a:r>
            </a:p>
          </p:txBody>
        </p:sp>
        <p:cxnSp>
          <p:nvCxnSpPr>
            <p:cNvPr id="17" name="Connector: Curved 16">
              <a:extLst>
                <a:ext uri="{FF2B5EF4-FFF2-40B4-BE49-F238E27FC236}">
                  <a16:creationId xmlns:a16="http://schemas.microsoft.com/office/drawing/2014/main" id="{2180AE8C-9179-4528-9140-E5BB9D2FC224}"/>
                </a:ext>
              </a:extLst>
            </p:cNvPr>
            <p:cNvCxnSpPr>
              <a:cxnSpLocks/>
              <a:stCxn id="6" idx="0"/>
              <a:endCxn id="7" idx="1"/>
            </p:cNvCxnSpPr>
            <p:nvPr/>
          </p:nvCxnSpPr>
          <p:spPr>
            <a:xfrm rot="5400000" flipH="1" flipV="1">
              <a:off x="4146465" y="2129569"/>
              <a:ext cx="514232" cy="960166"/>
            </a:xfrm>
            <a:prstGeom prst="curved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Connector: Curved 18">
              <a:extLst>
                <a:ext uri="{FF2B5EF4-FFF2-40B4-BE49-F238E27FC236}">
                  <a16:creationId xmlns:a16="http://schemas.microsoft.com/office/drawing/2014/main" id="{FE897510-6B55-4970-B6FE-BFC63C4FA1AA}"/>
                </a:ext>
              </a:extLst>
            </p:cNvPr>
            <p:cNvCxnSpPr>
              <a:cxnSpLocks/>
              <a:stCxn id="7" idx="3"/>
              <a:endCxn id="8" idx="3"/>
            </p:cNvCxnSpPr>
            <p:nvPr/>
          </p:nvCxnSpPr>
          <p:spPr>
            <a:xfrm flipH="1">
              <a:off x="5784336" y="2352536"/>
              <a:ext cx="430197" cy="1557866"/>
            </a:xfrm>
            <a:prstGeom prst="curvedConnector3">
              <a:avLst>
                <a:gd name="adj1" fmla="val -72819"/>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Connector: Curved 22">
              <a:extLst>
                <a:ext uri="{FF2B5EF4-FFF2-40B4-BE49-F238E27FC236}">
                  <a16:creationId xmlns:a16="http://schemas.microsoft.com/office/drawing/2014/main" id="{C415C9FF-769E-4E30-9A3F-4E7876EC95D2}"/>
                </a:ext>
              </a:extLst>
            </p:cNvPr>
            <p:cNvCxnSpPr>
              <a:cxnSpLocks/>
              <a:stCxn id="8" idx="1"/>
              <a:endCxn id="6" idx="2"/>
            </p:cNvCxnSpPr>
            <p:nvPr/>
          </p:nvCxnSpPr>
          <p:spPr>
            <a:xfrm rot="10800000">
              <a:off x="3923498" y="3328434"/>
              <a:ext cx="767034" cy="581969"/>
            </a:xfrm>
            <a:prstGeom prst="curvedConnector2">
              <a:avLst/>
            </a:prstGeom>
            <a:ln w="28575">
              <a:tailEnd type="triangle"/>
            </a:ln>
          </p:spPr>
          <p:style>
            <a:lnRef idx="1">
              <a:schemeClr val="dk1"/>
            </a:lnRef>
            <a:fillRef idx="0">
              <a:schemeClr val="dk1"/>
            </a:fillRef>
            <a:effectRef idx="0">
              <a:schemeClr val="dk1"/>
            </a:effectRef>
            <a:fontRef idx="minor">
              <a:schemeClr val="tx1"/>
            </a:fontRef>
          </p:style>
        </p:cxnSp>
      </p:grpSp>
      <p:cxnSp>
        <p:nvCxnSpPr>
          <p:cNvPr id="37" name="Straight Arrow Connector 36">
            <a:extLst>
              <a:ext uri="{FF2B5EF4-FFF2-40B4-BE49-F238E27FC236}">
                <a16:creationId xmlns:a16="http://schemas.microsoft.com/office/drawing/2014/main" id="{ACB565D2-C503-4D5A-BA6E-D8A07B3F255D}"/>
              </a:ext>
            </a:extLst>
          </p:cNvPr>
          <p:cNvCxnSpPr>
            <a:cxnSpLocks/>
            <a:stCxn id="30" idx="3"/>
            <a:endCxn id="9" idx="1"/>
          </p:cNvCxnSpPr>
          <p:nvPr/>
        </p:nvCxnSpPr>
        <p:spPr>
          <a:xfrm>
            <a:off x="8079718" y="3338668"/>
            <a:ext cx="897466" cy="1"/>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B2698EE2-0CC5-4C40-A5C8-8CC975D414F1}"/>
              </a:ext>
            </a:extLst>
          </p:cNvPr>
          <p:cNvCxnSpPr>
            <a:cxnSpLocks/>
            <a:stCxn id="5" idx="3"/>
            <a:endCxn id="6" idx="1"/>
          </p:cNvCxnSpPr>
          <p:nvPr/>
        </p:nvCxnSpPr>
        <p:spPr>
          <a:xfrm>
            <a:off x="3597187" y="3300800"/>
            <a:ext cx="797927" cy="8758"/>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60BC20E6-314F-4941-A721-8788BF834724}"/>
              </a:ext>
            </a:extLst>
          </p:cNvPr>
          <p:cNvSpPr txBox="1"/>
          <p:nvPr/>
        </p:nvSpPr>
        <p:spPr>
          <a:xfrm>
            <a:off x="4395114" y="4443064"/>
            <a:ext cx="1923537" cy="369332"/>
          </a:xfrm>
          <a:prstGeom prst="rect">
            <a:avLst/>
          </a:prstGeom>
          <a:noFill/>
          <a:ln>
            <a:noFill/>
          </a:ln>
        </p:spPr>
        <p:txBody>
          <a:bodyPr wrap="square" rtlCol="0">
            <a:spAutoFit/>
          </a:bodyPr>
          <a:lstStyle/>
          <a:p>
            <a:r>
              <a:rPr lang="en-US" b="1" dirty="0"/>
              <a:t>Understand</a:t>
            </a:r>
          </a:p>
        </p:txBody>
      </p:sp>
      <p:sp>
        <p:nvSpPr>
          <p:cNvPr id="49" name="Rectangle: Rounded Corners 48">
            <a:extLst>
              <a:ext uri="{FF2B5EF4-FFF2-40B4-BE49-F238E27FC236}">
                <a16:creationId xmlns:a16="http://schemas.microsoft.com/office/drawing/2014/main" id="{B37D635B-65C6-4B46-B198-957B20C2D498}"/>
              </a:ext>
            </a:extLst>
          </p:cNvPr>
          <p:cNvSpPr/>
          <p:nvPr/>
        </p:nvSpPr>
        <p:spPr>
          <a:xfrm>
            <a:off x="838200" y="1879600"/>
            <a:ext cx="10193867" cy="309880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TextBox 49">
            <a:extLst>
              <a:ext uri="{FF2B5EF4-FFF2-40B4-BE49-F238E27FC236}">
                <a16:creationId xmlns:a16="http://schemas.microsoft.com/office/drawing/2014/main" id="{4508013B-3977-4ABD-B4C7-85D00CA2D8D0}"/>
              </a:ext>
            </a:extLst>
          </p:cNvPr>
          <p:cNvSpPr txBox="1"/>
          <p:nvPr/>
        </p:nvSpPr>
        <p:spPr>
          <a:xfrm>
            <a:off x="1227663" y="5024566"/>
            <a:ext cx="1923537" cy="369332"/>
          </a:xfrm>
          <a:prstGeom prst="rect">
            <a:avLst/>
          </a:prstGeom>
          <a:noFill/>
          <a:ln>
            <a:noFill/>
          </a:ln>
        </p:spPr>
        <p:txBody>
          <a:bodyPr wrap="square" rtlCol="0">
            <a:spAutoFit/>
          </a:bodyPr>
          <a:lstStyle/>
          <a:p>
            <a:r>
              <a:rPr lang="en-US" b="1" dirty="0"/>
              <a:t>Program</a:t>
            </a:r>
          </a:p>
        </p:txBody>
      </p:sp>
      <p:sp>
        <p:nvSpPr>
          <p:cNvPr id="51" name="Title 50">
            <a:extLst>
              <a:ext uri="{FF2B5EF4-FFF2-40B4-BE49-F238E27FC236}">
                <a16:creationId xmlns:a16="http://schemas.microsoft.com/office/drawing/2014/main" id="{9D2B851F-06BC-4C9D-A220-A21280A30F82}"/>
              </a:ext>
            </a:extLst>
          </p:cNvPr>
          <p:cNvSpPr>
            <a:spLocks noGrp="1"/>
          </p:cNvSpPr>
          <p:nvPr>
            <p:ph type="title"/>
          </p:nvPr>
        </p:nvSpPr>
        <p:spPr/>
        <p:txBody>
          <a:bodyPr/>
          <a:lstStyle/>
          <a:p>
            <a:r>
              <a:rPr lang="en-US" dirty="0"/>
              <a:t>What You Will Learn</a:t>
            </a:r>
          </a:p>
        </p:txBody>
      </p:sp>
    </p:spTree>
    <p:extLst>
      <p:ext uri="{BB962C8B-B14F-4D97-AF65-F5344CB8AC3E}">
        <p14:creationId xmlns:p14="http://schemas.microsoft.com/office/powerpoint/2010/main" val="557259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71F6-FDCC-4110-839E-4F546F29F3F0}"/>
              </a:ext>
            </a:extLst>
          </p:cNvPr>
          <p:cNvSpPr>
            <a:spLocks noGrp="1"/>
          </p:cNvSpPr>
          <p:nvPr>
            <p:ph type="title"/>
          </p:nvPr>
        </p:nvSpPr>
        <p:spPr/>
        <p:txBody>
          <a:bodyPr/>
          <a:lstStyle/>
          <a:p>
            <a:r>
              <a:rPr lang="en-US" dirty="0"/>
              <a:t>Chunk options</a:t>
            </a:r>
          </a:p>
        </p:txBody>
      </p:sp>
      <p:sp>
        <p:nvSpPr>
          <p:cNvPr id="3" name="Content Placeholder 2">
            <a:extLst>
              <a:ext uri="{FF2B5EF4-FFF2-40B4-BE49-F238E27FC236}">
                <a16:creationId xmlns:a16="http://schemas.microsoft.com/office/drawing/2014/main" id="{E0AAD01F-C69C-4928-8F33-DA6ED74FB018}"/>
              </a:ext>
            </a:extLst>
          </p:cNvPr>
          <p:cNvSpPr>
            <a:spLocks noGrp="1"/>
          </p:cNvSpPr>
          <p:nvPr>
            <p:ph idx="1"/>
          </p:nvPr>
        </p:nvSpPr>
        <p:spPr/>
        <p:txBody>
          <a:bodyPr/>
          <a:lstStyle/>
          <a:p>
            <a:pPr marL="342900" indent="-342900">
              <a:buFont typeface="Arial" panose="020B0604020202020204" pitchFamily="34" charset="0"/>
              <a:buChar char="•"/>
            </a:pPr>
            <a:r>
              <a:rPr lang="en-US" sz="2400" dirty="0" err="1"/>
              <a:t>Knitr</a:t>
            </a:r>
            <a:r>
              <a:rPr lang="en-US" sz="2400" dirty="0"/>
              <a:t> provides almost 60 options that you can use to customize your code chunks. </a:t>
            </a:r>
          </a:p>
          <a:p>
            <a:pPr marL="342900" indent="-342900">
              <a:buFont typeface="Arial" panose="020B0604020202020204" pitchFamily="34" charset="0"/>
              <a:buChar char="•"/>
            </a:pPr>
            <a:r>
              <a:rPr lang="en-US" sz="2400" dirty="0"/>
              <a:t>You can see the full list at </a:t>
            </a:r>
            <a:r>
              <a:rPr lang="en-US" sz="2400" dirty="0">
                <a:hlinkClick r:id="rId3"/>
              </a:rPr>
              <a:t>http://yihui.name/knitr/options/</a:t>
            </a:r>
            <a:r>
              <a:rPr lang="en-US" sz="2400" dirty="0"/>
              <a:t>.</a:t>
            </a:r>
            <a:endParaRPr lang="en-US" dirty="0"/>
          </a:p>
        </p:txBody>
      </p:sp>
    </p:spTree>
    <p:extLst>
      <p:ext uri="{BB962C8B-B14F-4D97-AF65-F5344CB8AC3E}">
        <p14:creationId xmlns:p14="http://schemas.microsoft.com/office/powerpoint/2010/main" val="3837312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7BE8E-376D-463B-9CA5-C2B93FBE3D67}"/>
              </a:ext>
            </a:extLst>
          </p:cNvPr>
          <p:cNvSpPr>
            <a:spLocks noGrp="1"/>
          </p:cNvSpPr>
          <p:nvPr>
            <p:ph type="title"/>
          </p:nvPr>
        </p:nvSpPr>
        <p:spPr/>
        <p:txBody>
          <a:bodyPr/>
          <a:lstStyle/>
          <a:p>
            <a:r>
              <a:rPr lang="en-US" dirty="0"/>
              <a:t>Embedding R Code</a:t>
            </a:r>
          </a:p>
        </p:txBody>
      </p:sp>
      <p:sp>
        <p:nvSpPr>
          <p:cNvPr id="3" name="Content Placeholder 2">
            <a:extLst>
              <a:ext uri="{FF2B5EF4-FFF2-40B4-BE49-F238E27FC236}">
                <a16:creationId xmlns:a16="http://schemas.microsoft.com/office/drawing/2014/main" id="{4E0A87A7-0683-4842-AB66-282BCFA0742F}"/>
              </a:ext>
            </a:extLst>
          </p:cNvPr>
          <p:cNvSpPr>
            <a:spLocks noGrp="1"/>
          </p:cNvSpPr>
          <p:nvPr>
            <p:ph idx="1"/>
          </p:nvPr>
        </p:nvSpPr>
        <p:spPr>
          <a:xfrm>
            <a:off x="1024128" y="1863969"/>
            <a:ext cx="9720073" cy="4994031"/>
          </a:xfrm>
        </p:spPr>
        <p:txBody>
          <a:bodyPr>
            <a:normAutofit/>
          </a:bodyPr>
          <a:lstStyle/>
          <a:p>
            <a:r>
              <a:rPr lang="en-US" sz="2400" dirty="0"/>
              <a:t>To hide the input code, use </a:t>
            </a:r>
            <a:r>
              <a:rPr lang="en-US" dirty="0">
                <a:solidFill>
                  <a:schemeClr val="accent1"/>
                </a:solidFill>
                <a:latin typeface="Courier New" panose="02070309020205020404" pitchFamily="49" charset="0"/>
                <a:cs typeface="Courier New" panose="02070309020205020404" pitchFamily="49" charset="0"/>
              </a:rPr>
              <a:t>echo=FALSE</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```{r, </a:t>
            </a:r>
            <a:r>
              <a:rPr lang="en-US" dirty="0">
                <a:solidFill>
                  <a:schemeClr val="accent1"/>
                </a:solidFill>
                <a:latin typeface="Courier New" panose="02070309020205020404" pitchFamily="49" charset="0"/>
                <a:cs typeface="Courier New" panose="02070309020205020404" pitchFamily="49" charset="0"/>
              </a:rPr>
              <a:t>echo=FALSE</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head(</a:t>
            </a:r>
            <a:r>
              <a:rPr lang="en-US" dirty="0" err="1">
                <a:latin typeface="Courier New" panose="02070309020205020404" pitchFamily="49" charset="0"/>
                <a:cs typeface="Courier New" panose="02070309020205020404" pitchFamily="49" charset="0"/>
              </a:rPr>
              <a:t>airquality</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sz="2400" dirty="0"/>
              <a:t>This can be useful for showing plots.</a:t>
            </a:r>
            <a:endParaRPr lang="en-US" dirty="0">
              <a:latin typeface="Courier New" panose="02070309020205020404" pitchFamily="49" charset="0"/>
              <a:cs typeface="Courier New" panose="02070309020205020404" pitchFamily="49" charset="0"/>
            </a:endParaRPr>
          </a:p>
        </p:txBody>
      </p:sp>
      <p:sp>
        <p:nvSpPr>
          <p:cNvPr id="4" name="Rectangle 3">
            <a:extLst>
              <a:ext uri="{FF2B5EF4-FFF2-40B4-BE49-F238E27FC236}">
                <a16:creationId xmlns:a16="http://schemas.microsoft.com/office/drawing/2014/main" id="{95B57927-A893-4972-95F2-BA3E58DCB9BF}"/>
              </a:ext>
            </a:extLst>
          </p:cNvPr>
          <p:cNvSpPr/>
          <p:nvPr/>
        </p:nvSpPr>
        <p:spPr>
          <a:xfrm>
            <a:off x="1235964" y="3621911"/>
            <a:ext cx="9720071" cy="2031325"/>
          </a:xfrm>
          <a:prstGeom prst="rect">
            <a:avLst/>
          </a:prstGeom>
          <a:ln>
            <a:solidFill>
              <a:schemeClr val="bg2"/>
            </a:solidFill>
          </a:ln>
        </p:spPr>
        <p:txBody>
          <a:bodyPr wrap="square">
            <a:spAutoFit/>
          </a:bodyPr>
          <a:lstStyle/>
          <a:p>
            <a:r>
              <a:rPr lang="en-US" dirty="0">
                <a:latin typeface="Courier New" panose="02070309020205020404" pitchFamily="49" charset="0"/>
                <a:cs typeface="Courier New" panose="02070309020205020404" pitchFamily="49" charset="0"/>
              </a:rPr>
              <a:t>##   Ozone </a:t>
            </a:r>
            <a:r>
              <a:rPr lang="en-US" dirty="0" err="1">
                <a:latin typeface="Courier New" panose="02070309020205020404" pitchFamily="49" charset="0"/>
                <a:cs typeface="Courier New" panose="02070309020205020404" pitchFamily="49" charset="0"/>
              </a:rPr>
              <a:t>Solar.R</a:t>
            </a:r>
            <a:r>
              <a:rPr lang="en-US" dirty="0">
                <a:latin typeface="Courier New" panose="02070309020205020404" pitchFamily="49" charset="0"/>
                <a:cs typeface="Courier New" panose="02070309020205020404" pitchFamily="49" charset="0"/>
              </a:rPr>
              <a:t> Wind Temp Month Day</a:t>
            </a:r>
          </a:p>
          <a:p>
            <a:r>
              <a:rPr lang="en-US" dirty="0">
                <a:latin typeface="Courier New" panose="02070309020205020404" pitchFamily="49" charset="0"/>
                <a:cs typeface="Courier New" panose="02070309020205020404" pitchFamily="49" charset="0"/>
              </a:rPr>
              <a:t>## 1    41     190  7.4   67     5   1</a:t>
            </a:r>
          </a:p>
          <a:p>
            <a:r>
              <a:rPr lang="en-US" dirty="0">
                <a:latin typeface="Courier New" panose="02070309020205020404" pitchFamily="49" charset="0"/>
                <a:cs typeface="Courier New" panose="02070309020205020404" pitchFamily="49" charset="0"/>
              </a:rPr>
              <a:t>## 2    36     118  8.0   72     5   2</a:t>
            </a:r>
          </a:p>
          <a:p>
            <a:r>
              <a:rPr lang="en-US" dirty="0">
                <a:latin typeface="Courier New" panose="02070309020205020404" pitchFamily="49" charset="0"/>
                <a:cs typeface="Courier New" panose="02070309020205020404" pitchFamily="49" charset="0"/>
              </a:rPr>
              <a:t>## 3    12     149 12.6   74     5   3</a:t>
            </a:r>
          </a:p>
          <a:p>
            <a:r>
              <a:rPr lang="en-US" dirty="0">
                <a:latin typeface="Courier New" panose="02070309020205020404" pitchFamily="49" charset="0"/>
                <a:cs typeface="Courier New" panose="02070309020205020404" pitchFamily="49" charset="0"/>
              </a:rPr>
              <a:t>## 4    18     313 11.5   62     5   4</a:t>
            </a:r>
          </a:p>
          <a:p>
            <a:r>
              <a:rPr lang="en-US" dirty="0">
                <a:latin typeface="Courier New" panose="02070309020205020404" pitchFamily="49" charset="0"/>
                <a:cs typeface="Courier New" panose="02070309020205020404" pitchFamily="49" charset="0"/>
              </a:rPr>
              <a:t>## 5    NA      </a:t>
            </a:r>
            <a:r>
              <a:rPr lang="en-US" dirty="0" err="1">
                <a:latin typeface="Courier New" panose="02070309020205020404" pitchFamily="49" charset="0"/>
                <a:cs typeface="Courier New" panose="02070309020205020404" pitchFamily="49" charset="0"/>
              </a:rPr>
              <a:t>NA</a:t>
            </a:r>
            <a:r>
              <a:rPr lang="en-US" dirty="0">
                <a:latin typeface="Courier New" panose="02070309020205020404" pitchFamily="49" charset="0"/>
                <a:cs typeface="Courier New" panose="02070309020205020404" pitchFamily="49" charset="0"/>
              </a:rPr>
              <a:t> 14.3   56     5   5</a:t>
            </a:r>
          </a:p>
          <a:p>
            <a:r>
              <a:rPr lang="en-US" dirty="0">
                <a:latin typeface="Courier New" panose="02070309020205020404" pitchFamily="49" charset="0"/>
                <a:cs typeface="Courier New" panose="02070309020205020404" pitchFamily="49" charset="0"/>
              </a:rPr>
              <a:t>## 6    28      NA 14.9   66     5   6</a:t>
            </a:r>
          </a:p>
        </p:txBody>
      </p:sp>
    </p:spTree>
    <p:extLst>
      <p:ext uri="{BB962C8B-B14F-4D97-AF65-F5344CB8AC3E}">
        <p14:creationId xmlns:p14="http://schemas.microsoft.com/office/powerpoint/2010/main" val="3649747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6E054-C94F-42C4-8C74-AB6AC29363F2}"/>
              </a:ext>
            </a:extLst>
          </p:cNvPr>
          <p:cNvSpPr>
            <a:spLocks noGrp="1"/>
          </p:cNvSpPr>
          <p:nvPr>
            <p:ph type="title"/>
          </p:nvPr>
        </p:nvSpPr>
        <p:spPr/>
        <p:txBody>
          <a:bodyPr/>
          <a:lstStyle/>
          <a:p>
            <a:r>
              <a:rPr lang="en-US" dirty="0"/>
              <a:t>Embedding R Code</a:t>
            </a:r>
          </a:p>
        </p:txBody>
      </p:sp>
      <p:sp>
        <p:nvSpPr>
          <p:cNvPr id="3" name="Content Placeholder 2">
            <a:extLst>
              <a:ext uri="{FF2B5EF4-FFF2-40B4-BE49-F238E27FC236}">
                <a16:creationId xmlns:a16="http://schemas.microsoft.com/office/drawing/2014/main" id="{5A215FF4-6125-4E10-9DDC-6DE4CA5E0BE7}"/>
              </a:ext>
            </a:extLst>
          </p:cNvPr>
          <p:cNvSpPr>
            <a:spLocks noGrp="1"/>
          </p:cNvSpPr>
          <p:nvPr>
            <p:ph idx="1"/>
          </p:nvPr>
        </p:nvSpPr>
        <p:spPr/>
        <p:txBody>
          <a:bodyPr/>
          <a:lstStyle/>
          <a:p>
            <a:r>
              <a:rPr lang="en-US" dirty="0"/>
              <a:t>To show the input code only, use </a:t>
            </a:r>
            <a:r>
              <a:rPr lang="en-US" dirty="0">
                <a:solidFill>
                  <a:schemeClr val="accent1"/>
                </a:solidFill>
                <a:latin typeface="Courier New" panose="02070309020205020404" pitchFamily="49" charset="0"/>
                <a:cs typeface="Courier New" panose="02070309020205020404" pitchFamily="49" charset="0"/>
              </a:rPr>
              <a:t>eval=FALSE</a:t>
            </a:r>
            <a:r>
              <a:rPr lang="en-US" dirty="0"/>
              <a:t>.</a:t>
            </a:r>
          </a:p>
          <a:p>
            <a:r>
              <a:rPr lang="en-US" dirty="0">
                <a:latin typeface="Courier New" panose="02070309020205020404" pitchFamily="49" charset="0"/>
                <a:cs typeface="Courier New" panose="02070309020205020404" pitchFamily="49" charset="0"/>
              </a:rPr>
              <a:t>```{r, </a:t>
            </a:r>
            <a:r>
              <a:rPr lang="en-US" dirty="0">
                <a:solidFill>
                  <a:schemeClr val="accent1"/>
                </a:solidFill>
                <a:latin typeface="Courier New" panose="02070309020205020404" pitchFamily="49" charset="0"/>
                <a:cs typeface="Courier New" panose="02070309020205020404" pitchFamily="49" charset="0"/>
              </a:rPr>
              <a:t>eval=FALSE</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head(</a:t>
            </a:r>
            <a:r>
              <a:rPr lang="en-US" dirty="0" err="1">
                <a:latin typeface="Courier New" panose="02070309020205020404" pitchFamily="49" charset="0"/>
                <a:cs typeface="Courier New" panose="02070309020205020404" pitchFamily="49" charset="0"/>
              </a:rPr>
              <a:t>airquality</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4A558DE6-505C-413D-8C52-DBEF45471844}"/>
              </a:ext>
            </a:extLst>
          </p:cNvPr>
          <p:cNvSpPr/>
          <p:nvPr/>
        </p:nvSpPr>
        <p:spPr>
          <a:xfrm>
            <a:off x="1235964" y="4297680"/>
            <a:ext cx="9720071" cy="369332"/>
          </a:xfrm>
          <a:prstGeom prst="rect">
            <a:avLst/>
          </a:prstGeom>
          <a:ln>
            <a:solidFill>
              <a:schemeClr val="bg2"/>
            </a:solidFill>
          </a:ln>
        </p:spPr>
        <p:txBody>
          <a:bodyPr wrap="square">
            <a:spAutoFit/>
          </a:bodyPr>
          <a:lstStyle/>
          <a:p>
            <a:r>
              <a:rPr lang="en-US" dirty="0">
                <a:latin typeface="Courier New" panose="02070309020205020404" pitchFamily="49" charset="0"/>
                <a:cs typeface="Courier New" panose="02070309020205020404" pitchFamily="49" charset="0"/>
              </a:rPr>
              <a:t>head(</a:t>
            </a:r>
            <a:r>
              <a:rPr lang="en-US" dirty="0" err="1">
                <a:latin typeface="Courier New" panose="02070309020205020404" pitchFamily="49" charset="0"/>
                <a:cs typeface="Courier New" panose="02070309020205020404" pitchFamily="49" charset="0"/>
              </a:rPr>
              <a:t>airquality</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34313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83DFF-BBC7-42FD-8911-EFABA94A0676}"/>
              </a:ext>
            </a:extLst>
          </p:cNvPr>
          <p:cNvSpPr>
            <a:spLocks noGrp="1"/>
          </p:cNvSpPr>
          <p:nvPr>
            <p:ph type="title"/>
          </p:nvPr>
        </p:nvSpPr>
        <p:spPr/>
        <p:txBody>
          <a:bodyPr/>
          <a:lstStyle/>
          <a:p>
            <a:r>
              <a:rPr lang="en-US" dirty="0"/>
              <a:t>Embedding R Code</a:t>
            </a:r>
          </a:p>
        </p:txBody>
      </p:sp>
      <p:sp>
        <p:nvSpPr>
          <p:cNvPr id="3" name="Content Placeholder 2">
            <a:extLst>
              <a:ext uri="{FF2B5EF4-FFF2-40B4-BE49-F238E27FC236}">
                <a16:creationId xmlns:a16="http://schemas.microsoft.com/office/drawing/2014/main" id="{442DDBF9-6094-44AC-BA05-C64D7B95DC2A}"/>
              </a:ext>
            </a:extLst>
          </p:cNvPr>
          <p:cNvSpPr>
            <a:spLocks noGrp="1"/>
          </p:cNvSpPr>
          <p:nvPr>
            <p:ph idx="1"/>
          </p:nvPr>
        </p:nvSpPr>
        <p:spPr/>
        <p:txBody>
          <a:bodyPr>
            <a:normAutofit/>
          </a:bodyPr>
          <a:lstStyle/>
          <a:p>
            <a:r>
              <a:rPr lang="en-US" sz="2400" dirty="0"/>
              <a:t>To run the code without showing input or output, use </a:t>
            </a:r>
            <a:r>
              <a:rPr lang="en-US" sz="2400" dirty="0">
                <a:latin typeface="Courier New" panose="02070309020205020404" pitchFamily="49" charset="0"/>
                <a:cs typeface="Courier New" panose="02070309020205020404" pitchFamily="49" charset="0"/>
              </a:rPr>
              <a:t>include=FALSE. </a:t>
            </a:r>
          </a:p>
          <a:p>
            <a:r>
              <a:rPr lang="en-US" sz="2400" dirty="0">
                <a:latin typeface="Courier New" panose="02070309020205020404" pitchFamily="49" charset="0"/>
                <a:cs typeface="Courier New" panose="02070309020205020404" pitchFamily="49" charset="0"/>
              </a:rPr>
              <a:t>```{r, include=FALSE} </a:t>
            </a:r>
          </a:p>
          <a:p>
            <a:r>
              <a:rPr lang="en-US" sz="2400" dirty="0">
                <a:latin typeface="Courier New" panose="02070309020205020404" pitchFamily="49" charset="0"/>
                <a:cs typeface="Courier New" panose="02070309020205020404" pitchFamily="49" charset="0"/>
              </a:rPr>
              <a:t>library(ggplot2)</a:t>
            </a:r>
          </a:p>
          <a:p>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13555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71F6-FDCC-4110-839E-4F546F29F3F0}"/>
              </a:ext>
            </a:extLst>
          </p:cNvPr>
          <p:cNvSpPr>
            <a:spLocks noGrp="1"/>
          </p:cNvSpPr>
          <p:nvPr>
            <p:ph type="title"/>
          </p:nvPr>
        </p:nvSpPr>
        <p:spPr/>
        <p:txBody>
          <a:bodyPr/>
          <a:lstStyle/>
          <a:p>
            <a:r>
              <a:rPr lang="en-US" dirty="0"/>
              <a:t>Chunk options</a:t>
            </a:r>
          </a:p>
        </p:txBody>
      </p:sp>
      <p:sp>
        <p:nvSpPr>
          <p:cNvPr id="3" name="Content Placeholder 2">
            <a:extLst>
              <a:ext uri="{FF2B5EF4-FFF2-40B4-BE49-F238E27FC236}">
                <a16:creationId xmlns:a16="http://schemas.microsoft.com/office/drawing/2014/main" id="{E0AAD01F-C69C-4928-8F33-DA6ED74FB018}"/>
              </a:ext>
            </a:extLst>
          </p:cNvPr>
          <p:cNvSpPr>
            <a:spLocks noGrp="1"/>
          </p:cNvSpPr>
          <p:nvPr>
            <p:ph idx="1"/>
          </p:nvPr>
        </p:nvSpPr>
        <p:spPr>
          <a:xfrm>
            <a:off x="1024128" y="1885950"/>
            <a:ext cx="9720073" cy="4423410"/>
          </a:xfrm>
        </p:spPr>
        <p:txBody>
          <a:bodyPr>
            <a:normAutofit/>
          </a:bodyPr>
          <a:lstStyle/>
          <a:p>
            <a:pPr marL="342900" indent="-342900">
              <a:buSzPct val="120000"/>
              <a:buFont typeface="Arial" panose="020B0604020202020204" pitchFamily="34" charset="0"/>
              <a:buChar char="•"/>
            </a:pPr>
            <a:r>
              <a:rPr lang="en-US" sz="2400" dirty="0">
                <a:latin typeface="Consolas" panose="020B0609020204030204" pitchFamily="49" charset="0"/>
              </a:rPr>
              <a:t>message = FALSE</a:t>
            </a:r>
            <a:r>
              <a:rPr lang="en-US" sz="2800" dirty="0"/>
              <a:t> or </a:t>
            </a:r>
            <a:r>
              <a:rPr lang="en-US" sz="2400" dirty="0">
                <a:latin typeface="Consolas" panose="020B0609020204030204" pitchFamily="49" charset="0"/>
              </a:rPr>
              <a:t>warning = FALSE</a:t>
            </a:r>
            <a:r>
              <a:rPr lang="en-US" sz="2800" dirty="0"/>
              <a:t> prevents messages or warnings from appearing in the finished file.</a:t>
            </a:r>
          </a:p>
          <a:p>
            <a:pPr marL="342900" indent="-342900">
              <a:buSzPct val="120000"/>
              <a:buFont typeface="Arial" panose="020B0604020202020204" pitchFamily="34" charset="0"/>
              <a:buChar char="•"/>
            </a:pPr>
            <a:r>
              <a:rPr lang="en-US" sz="2400" dirty="0">
                <a:latin typeface="Consolas" panose="020B0609020204030204" pitchFamily="49" charset="0"/>
              </a:rPr>
              <a:t>results = 'hide'</a:t>
            </a:r>
            <a:r>
              <a:rPr lang="en-US" sz="2800" dirty="0"/>
              <a:t> hides printed output; </a:t>
            </a:r>
            <a:r>
              <a:rPr lang="en-US" sz="2400" dirty="0" err="1">
                <a:latin typeface="Consolas" panose="020B0609020204030204" pitchFamily="49" charset="0"/>
              </a:rPr>
              <a:t>fig.show</a:t>
            </a:r>
            <a:r>
              <a:rPr lang="en-US" sz="2400" dirty="0">
                <a:latin typeface="Consolas" panose="020B0609020204030204" pitchFamily="49" charset="0"/>
              </a:rPr>
              <a:t> = 'hide'</a:t>
            </a:r>
            <a:r>
              <a:rPr lang="en-US" sz="2800" dirty="0"/>
              <a:t> hides plots.</a:t>
            </a:r>
          </a:p>
          <a:p>
            <a:pPr marL="342900" indent="-342900">
              <a:buSzPct val="120000"/>
              <a:buFont typeface="Arial" panose="020B0604020202020204" pitchFamily="34" charset="0"/>
              <a:buChar char="•"/>
            </a:pPr>
            <a:r>
              <a:rPr lang="en-US" sz="2400" dirty="0">
                <a:latin typeface="Consolas" panose="020B0609020204030204" pitchFamily="49" charset="0"/>
              </a:rPr>
              <a:t>error = TRUE</a:t>
            </a:r>
            <a:r>
              <a:rPr lang="en-US" sz="2800" dirty="0"/>
              <a:t> causes the render to continue even if code returns an error. </a:t>
            </a:r>
            <a:endParaRPr lang="en-US" sz="2400" dirty="0"/>
          </a:p>
          <a:p>
            <a:pPr marL="342900" indent="-342900">
              <a:buSzPct val="120000"/>
            </a:pPr>
            <a:endParaRPr lang="en-US" sz="2400" dirty="0"/>
          </a:p>
        </p:txBody>
      </p:sp>
    </p:spTree>
    <p:extLst>
      <p:ext uri="{BB962C8B-B14F-4D97-AF65-F5344CB8AC3E}">
        <p14:creationId xmlns:p14="http://schemas.microsoft.com/office/powerpoint/2010/main" val="1439042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720B1-8978-4A68-8608-A728DD3F8E3F}"/>
              </a:ext>
            </a:extLst>
          </p:cNvPr>
          <p:cNvSpPr>
            <a:spLocks noGrp="1"/>
          </p:cNvSpPr>
          <p:nvPr>
            <p:ph type="title"/>
          </p:nvPr>
        </p:nvSpPr>
        <p:spPr/>
        <p:txBody>
          <a:bodyPr/>
          <a:lstStyle/>
          <a:p>
            <a:r>
              <a:rPr lang="en-US" dirty="0"/>
              <a:t>Chunk options</a:t>
            </a:r>
          </a:p>
        </p:txBody>
      </p:sp>
      <p:graphicFrame>
        <p:nvGraphicFramePr>
          <p:cNvPr id="4" name="Table 3">
            <a:extLst>
              <a:ext uri="{FF2B5EF4-FFF2-40B4-BE49-F238E27FC236}">
                <a16:creationId xmlns:a16="http://schemas.microsoft.com/office/drawing/2014/main" id="{4F251243-C0B6-48BC-A600-BEA058D07DAB}"/>
              </a:ext>
            </a:extLst>
          </p:cNvPr>
          <p:cNvGraphicFramePr>
            <a:graphicFrameLocks noGrp="1"/>
          </p:cNvGraphicFramePr>
          <p:nvPr>
            <p:extLst>
              <p:ext uri="{D42A27DB-BD31-4B8C-83A1-F6EECF244321}">
                <p14:modId xmlns:p14="http://schemas.microsoft.com/office/powerpoint/2010/main" val="4291322359"/>
              </p:ext>
            </p:extLst>
          </p:nvPr>
        </p:nvGraphicFramePr>
        <p:xfrm>
          <a:off x="993568" y="2084832"/>
          <a:ext cx="10174304" cy="4448722"/>
        </p:xfrm>
        <a:graphic>
          <a:graphicData uri="http://schemas.openxmlformats.org/drawingml/2006/table">
            <a:tbl>
              <a:tblPr/>
              <a:tblGrid>
                <a:gridCol w="3166860">
                  <a:extLst>
                    <a:ext uri="{9D8B030D-6E8A-4147-A177-3AD203B41FA5}">
                      <a16:colId xmlns:a16="http://schemas.microsoft.com/office/drawing/2014/main" val="2741567063"/>
                    </a:ext>
                  </a:extLst>
                </a:gridCol>
                <a:gridCol w="1029601">
                  <a:extLst>
                    <a:ext uri="{9D8B030D-6E8A-4147-A177-3AD203B41FA5}">
                      <a16:colId xmlns:a16="http://schemas.microsoft.com/office/drawing/2014/main" val="3551589741"/>
                    </a:ext>
                  </a:extLst>
                </a:gridCol>
                <a:gridCol w="1143000">
                  <a:extLst>
                    <a:ext uri="{9D8B030D-6E8A-4147-A177-3AD203B41FA5}">
                      <a16:colId xmlns:a16="http://schemas.microsoft.com/office/drawing/2014/main" val="283666191"/>
                    </a:ext>
                  </a:extLst>
                </a:gridCol>
                <a:gridCol w="1088823">
                  <a:extLst>
                    <a:ext uri="{9D8B030D-6E8A-4147-A177-3AD203B41FA5}">
                      <a16:colId xmlns:a16="http://schemas.microsoft.com/office/drawing/2014/main" val="1081755248"/>
                    </a:ext>
                  </a:extLst>
                </a:gridCol>
                <a:gridCol w="831648">
                  <a:extLst>
                    <a:ext uri="{9D8B030D-6E8A-4147-A177-3AD203B41FA5}">
                      <a16:colId xmlns:a16="http://schemas.microsoft.com/office/drawing/2014/main" val="133923150"/>
                    </a:ext>
                  </a:extLst>
                </a:gridCol>
                <a:gridCol w="1489479">
                  <a:extLst>
                    <a:ext uri="{9D8B030D-6E8A-4147-A177-3AD203B41FA5}">
                      <a16:colId xmlns:a16="http://schemas.microsoft.com/office/drawing/2014/main" val="3776677080"/>
                    </a:ext>
                  </a:extLst>
                </a:gridCol>
                <a:gridCol w="1424893">
                  <a:extLst>
                    <a:ext uri="{9D8B030D-6E8A-4147-A177-3AD203B41FA5}">
                      <a16:colId xmlns:a16="http://schemas.microsoft.com/office/drawing/2014/main" val="3170905493"/>
                    </a:ext>
                  </a:extLst>
                </a:gridCol>
              </a:tblGrid>
              <a:tr h="369174">
                <a:tc>
                  <a:txBody>
                    <a:bodyPr/>
                    <a:lstStyle/>
                    <a:p>
                      <a:r>
                        <a:rPr lang="en-US" sz="2400" b="1">
                          <a:effectLst/>
                        </a:rPr>
                        <a:t>Option</a:t>
                      </a: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b="1" dirty="0">
                          <a:effectLst/>
                        </a:rPr>
                        <a:t>Run code</a:t>
                      </a: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b="1" dirty="0">
                          <a:effectLst/>
                        </a:rPr>
                        <a:t>Show code</a:t>
                      </a: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b="1">
                          <a:effectLst/>
                        </a:rPr>
                        <a:t>Output</a:t>
                      </a: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b="1">
                          <a:effectLst/>
                        </a:rPr>
                        <a:t>Plots</a:t>
                      </a: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b="1">
                          <a:effectLst/>
                        </a:rPr>
                        <a:t>Messages</a:t>
                      </a: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b="1">
                          <a:effectLst/>
                        </a:rPr>
                        <a:t>Warnings</a:t>
                      </a: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20409680"/>
                  </a:ext>
                </a:extLst>
              </a:tr>
              <a:tr h="521936">
                <a:tc>
                  <a:txBody>
                    <a:bodyPr/>
                    <a:lstStyle/>
                    <a:p>
                      <a:r>
                        <a:rPr lang="en-US" sz="2400" dirty="0">
                          <a:effectLst/>
                          <a:latin typeface="Consolas" panose="020B0609020204030204" pitchFamily="49" charset="0"/>
                        </a:rPr>
                        <a:t>eval = FALSE</a:t>
                      </a: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dirty="0">
                          <a:effectLst/>
                        </a:rPr>
                        <a:t>X</a:t>
                      </a: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endParaRPr lang="en-US" sz="2400" dirty="0">
                        <a:effectLst/>
                      </a:endParaRP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dirty="0">
                          <a:effectLst/>
                        </a:rPr>
                        <a:t>X</a:t>
                      </a: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dirty="0">
                          <a:effectLst/>
                        </a:rPr>
                        <a:t>X</a:t>
                      </a: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dirty="0">
                          <a:effectLst/>
                        </a:rPr>
                        <a:t>X</a:t>
                      </a: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dirty="0">
                          <a:effectLst/>
                        </a:rPr>
                        <a:t>X</a:t>
                      </a: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51318360"/>
                  </a:ext>
                </a:extLst>
              </a:tr>
              <a:tr h="521936">
                <a:tc>
                  <a:txBody>
                    <a:bodyPr/>
                    <a:lstStyle/>
                    <a:p>
                      <a:r>
                        <a:rPr lang="en-US" sz="2400" dirty="0">
                          <a:effectLst/>
                          <a:latin typeface="Consolas" panose="020B0609020204030204" pitchFamily="49" charset="0"/>
                        </a:rPr>
                        <a:t>include = FALSE</a:t>
                      </a: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endParaRPr lang="en-US" sz="2400" dirty="0">
                        <a:effectLst/>
                      </a:endParaRP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sz="2400" dirty="0">
                          <a:effectLst/>
                        </a:rPr>
                        <a:t>X</a:t>
                      </a: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sz="2400" dirty="0">
                          <a:effectLst/>
                        </a:rPr>
                        <a:t>X</a:t>
                      </a: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sz="2400" dirty="0">
                          <a:effectLst/>
                        </a:rPr>
                        <a:t>X</a:t>
                      </a: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sz="2400" dirty="0">
                          <a:effectLst/>
                        </a:rPr>
                        <a:t>X</a:t>
                      </a: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sz="2400" dirty="0">
                          <a:effectLst/>
                        </a:rPr>
                        <a:t>X</a:t>
                      </a: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247491991"/>
                  </a:ext>
                </a:extLst>
              </a:tr>
              <a:tr h="521936">
                <a:tc>
                  <a:txBody>
                    <a:bodyPr/>
                    <a:lstStyle/>
                    <a:p>
                      <a:r>
                        <a:rPr lang="en-US" sz="2400" dirty="0">
                          <a:effectLst/>
                          <a:latin typeface="Consolas" panose="020B0609020204030204" pitchFamily="49" charset="0"/>
                        </a:rPr>
                        <a:t>echo = FALSE</a:t>
                      </a: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endParaRPr lang="en-US" sz="2400">
                        <a:effectLst/>
                      </a:endParaRP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dirty="0">
                          <a:effectLst/>
                        </a:rPr>
                        <a:t>X</a:t>
                      </a: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endParaRPr lang="en-US" sz="2400" dirty="0">
                        <a:effectLst/>
                      </a:endParaRP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endParaRPr lang="en-US" sz="2400" dirty="0">
                        <a:effectLst/>
                      </a:endParaRP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endParaRPr lang="en-US" sz="2400" dirty="0">
                        <a:effectLst/>
                      </a:endParaRP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endParaRPr lang="en-US" sz="2400" dirty="0">
                        <a:effectLst/>
                      </a:endParaRP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11457956"/>
                  </a:ext>
                </a:extLst>
              </a:tr>
              <a:tr h="521936">
                <a:tc>
                  <a:txBody>
                    <a:bodyPr/>
                    <a:lstStyle/>
                    <a:p>
                      <a:r>
                        <a:rPr lang="en-US" sz="2400" dirty="0">
                          <a:effectLst/>
                          <a:latin typeface="Consolas" panose="020B0609020204030204" pitchFamily="49" charset="0"/>
                        </a:rPr>
                        <a:t>results = "hide"</a:t>
                      </a: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endParaRPr lang="en-US" sz="2400">
                        <a:effectLst/>
                      </a:endParaRP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endParaRPr lang="en-US" sz="2400" dirty="0">
                        <a:effectLst/>
                      </a:endParaRP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sz="2400" dirty="0">
                          <a:effectLst/>
                        </a:rPr>
                        <a:t>X</a:t>
                      </a: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endParaRPr lang="en-US" sz="2400" dirty="0">
                        <a:effectLst/>
                      </a:endParaRP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endParaRPr lang="en-US" sz="2400" dirty="0">
                        <a:effectLst/>
                      </a:endParaRP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endParaRPr lang="en-US" sz="2400" dirty="0">
                        <a:effectLst/>
                      </a:endParaRP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3202653738"/>
                  </a:ext>
                </a:extLst>
              </a:tr>
              <a:tr h="521936">
                <a:tc>
                  <a:txBody>
                    <a:bodyPr/>
                    <a:lstStyle/>
                    <a:p>
                      <a:r>
                        <a:rPr lang="en-US" sz="2400" dirty="0" err="1">
                          <a:effectLst/>
                          <a:latin typeface="Consolas" panose="020B0609020204030204" pitchFamily="49" charset="0"/>
                        </a:rPr>
                        <a:t>fig.show</a:t>
                      </a:r>
                      <a:r>
                        <a:rPr lang="en-US" sz="2400" dirty="0">
                          <a:effectLst/>
                          <a:latin typeface="Consolas" panose="020B0609020204030204" pitchFamily="49" charset="0"/>
                        </a:rPr>
                        <a:t> = "hide"</a:t>
                      </a: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endParaRPr lang="en-US" sz="2400">
                        <a:effectLst/>
                      </a:endParaRP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endParaRPr lang="en-US" sz="2400">
                        <a:effectLst/>
                      </a:endParaRP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endParaRPr lang="en-US" sz="2400">
                        <a:effectLst/>
                      </a:endParaRP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dirty="0">
                          <a:effectLst/>
                        </a:rPr>
                        <a:t>X</a:t>
                      </a: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endParaRPr lang="en-US" sz="2400" dirty="0">
                        <a:effectLst/>
                      </a:endParaRP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endParaRPr lang="en-US" sz="2400" dirty="0">
                        <a:effectLst/>
                      </a:endParaRP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77654606"/>
                  </a:ext>
                </a:extLst>
              </a:tr>
              <a:tr h="521936">
                <a:tc>
                  <a:txBody>
                    <a:bodyPr/>
                    <a:lstStyle/>
                    <a:p>
                      <a:r>
                        <a:rPr lang="en-US" sz="2400" dirty="0">
                          <a:effectLst/>
                          <a:latin typeface="Consolas" panose="020B0609020204030204" pitchFamily="49" charset="0"/>
                        </a:rPr>
                        <a:t>message = FALSE</a:t>
                      </a: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endParaRPr lang="en-US" sz="2400">
                        <a:effectLst/>
                      </a:endParaRP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endParaRPr lang="en-US" sz="2400">
                        <a:effectLst/>
                      </a:endParaRP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endParaRPr lang="en-US" sz="2400">
                        <a:effectLst/>
                      </a:endParaRP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endParaRPr lang="en-US" sz="2400" dirty="0">
                        <a:effectLst/>
                      </a:endParaRP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sz="2400" dirty="0">
                          <a:effectLst/>
                        </a:rPr>
                        <a:t>X</a:t>
                      </a: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endParaRPr lang="en-US" sz="2400" dirty="0">
                        <a:effectLst/>
                      </a:endParaRPr>
                    </a:p>
                  </a:txBody>
                  <a:tcPr marL="68955" marR="68955" marT="31825" marB="318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2603056770"/>
                  </a:ext>
                </a:extLst>
              </a:tr>
              <a:tr h="521936">
                <a:tc>
                  <a:txBody>
                    <a:bodyPr/>
                    <a:lstStyle/>
                    <a:p>
                      <a:r>
                        <a:rPr lang="en-US" sz="2400" dirty="0">
                          <a:effectLst/>
                          <a:latin typeface="Consolas" panose="020B0609020204030204" pitchFamily="49" charset="0"/>
                        </a:rPr>
                        <a:t>warning = FALSE</a:t>
                      </a:r>
                    </a:p>
                  </a:txBody>
                  <a:tcPr marL="68955" marR="68955" marT="31825" marB="31825" anchor="ctr">
                    <a:lnL>
                      <a:noFill/>
                    </a:lnL>
                    <a:lnR>
                      <a:noFill/>
                    </a:lnR>
                    <a:lnT w="9525" cap="flat" cmpd="sng" algn="ctr">
                      <a:solidFill>
                        <a:srgbClr val="DDDDDD"/>
                      </a:solidFill>
                      <a:prstDash val="solid"/>
                      <a:round/>
                      <a:headEnd type="none" w="med" len="med"/>
                      <a:tailEnd type="none" w="med" len="med"/>
                    </a:lnT>
                    <a:lnB w="19050" cap="flat" cmpd="sng" algn="ctr">
                      <a:solidFill>
                        <a:srgbClr val="DDDDDD"/>
                      </a:solidFill>
                      <a:prstDash val="solid"/>
                      <a:round/>
                      <a:headEnd type="none" w="med" len="med"/>
                      <a:tailEnd type="none" w="med" len="med"/>
                    </a:lnB>
                    <a:solidFill>
                      <a:srgbClr val="FFFFFF"/>
                    </a:solidFill>
                  </a:tcPr>
                </a:tc>
                <a:tc>
                  <a:txBody>
                    <a:bodyPr/>
                    <a:lstStyle/>
                    <a:p>
                      <a:pPr algn="ctr"/>
                      <a:endParaRPr lang="en-US" sz="2400">
                        <a:effectLst/>
                      </a:endParaRPr>
                    </a:p>
                  </a:txBody>
                  <a:tcPr marL="68955" marR="68955" marT="31825" marB="31825" anchor="ctr">
                    <a:lnL>
                      <a:noFill/>
                    </a:lnL>
                    <a:lnR>
                      <a:noFill/>
                    </a:lnR>
                    <a:lnT w="9525" cap="flat" cmpd="sng" algn="ctr">
                      <a:solidFill>
                        <a:srgbClr val="DDDDDD"/>
                      </a:solidFill>
                      <a:prstDash val="solid"/>
                      <a:round/>
                      <a:headEnd type="none" w="med" len="med"/>
                      <a:tailEnd type="none" w="med" len="med"/>
                    </a:lnT>
                    <a:lnB w="19050" cap="flat" cmpd="sng" algn="ctr">
                      <a:solidFill>
                        <a:srgbClr val="DDDDDD"/>
                      </a:solidFill>
                      <a:prstDash val="solid"/>
                      <a:round/>
                      <a:headEnd type="none" w="med" len="med"/>
                      <a:tailEnd type="none" w="med" len="med"/>
                    </a:lnB>
                    <a:solidFill>
                      <a:srgbClr val="FFFFFF"/>
                    </a:solidFill>
                  </a:tcPr>
                </a:tc>
                <a:tc>
                  <a:txBody>
                    <a:bodyPr/>
                    <a:lstStyle/>
                    <a:p>
                      <a:pPr algn="ctr"/>
                      <a:endParaRPr lang="en-US" sz="2400">
                        <a:effectLst/>
                      </a:endParaRPr>
                    </a:p>
                  </a:txBody>
                  <a:tcPr marL="68955" marR="68955" marT="31825" marB="31825" anchor="ctr">
                    <a:lnL>
                      <a:noFill/>
                    </a:lnL>
                    <a:lnR>
                      <a:noFill/>
                    </a:lnR>
                    <a:lnT w="9525" cap="flat" cmpd="sng" algn="ctr">
                      <a:solidFill>
                        <a:srgbClr val="DDDDDD"/>
                      </a:solidFill>
                      <a:prstDash val="solid"/>
                      <a:round/>
                      <a:headEnd type="none" w="med" len="med"/>
                      <a:tailEnd type="none" w="med" len="med"/>
                    </a:lnT>
                    <a:lnB w="19050" cap="flat" cmpd="sng" algn="ctr">
                      <a:solidFill>
                        <a:srgbClr val="DDDDDD"/>
                      </a:solidFill>
                      <a:prstDash val="solid"/>
                      <a:round/>
                      <a:headEnd type="none" w="med" len="med"/>
                      <a:tailEnd type="none" w="med" len="med"/>
                    </a:lnB>
                    <a:solidFill>
                      <a:srgbClr val="FFFFFF"/>
                    </a:solidFill>
                  </a:tcPr>
                </a:tc>
                <a:tc>
                  <a:txBody>
                    <a:bodyPr/>
                    <a:lstStyle/>
                    <a:p>
                      <a:pPr algn="ctr"/>
                      <a:endParaRPr lang="en-US" sz="2400">
                        <a:effectLst/>
                      </a:endParaRPr>
                    </a:p>
                  </a:txBody>
                  <a:tcPr marL="68955" marR="68955" marT="31825" marB="31825" anchor="ctr">
                    <a:lnL>
                      <a:noFill/>
                    </a:lnL>
                    <a:lnR>
                      <a:noFill/>
                    </a:lnR>
                    <a:lnT w="9525" cap="flat" cmpd="sng" algn="ctr">
                      <a:solidFill>
                        <a:srgbClr val="DDDDDD"/>
                      </a:solidFill>
                      <a:prstDash val="solid"/>
                      <a:round/>
                      <a:headEnd type="none" w="med" len="med"/>
                      <a:tailEnd type="none" w="med" len="med"/>
                    </a:lnT>
                    <a:lnB w="19050" cap="flat" cmpd="sng" algn="ctr">
                      <a:solidFill>
                        <a:srgbClr val="DDDDDD"/>
                      </a:solidFill>
                      <a:prstDash val="solid"/>
                      <a:round/>
                      <a:headEnd type="none" w="med" len="med"/>
                      <a:tailEnd type="none" w="med" len="med"/>
                    </a:lnB>
                    <a:solidFill>
                      <a:srgbClr val="FFFFFF"/>
                    </a:solidFill>
                  </a:tcPr>
                </a:tc>
                <a:tc>
                  <a:txBody>
                    <a:bodyPr/>
                    <a:lstStyle/>
                    <a:p>
                      <a:pPr algn="ctr"/>
                      <a:endParaRPr lang="en-US" sz="2400">
                        <a:effectLst/>
                      </a:endParaRPr>
                    </a:p>
                  </a:txBody>
                  <a:tcPr marL="68955" marR="68955" marT="31825" marB="31825" anchor="ctr">
                    <a:lnL>
                      <a:noFill/>
                    </a:lnL>
                    <a:lnR>
                      <a:noFill/>
                    </a:lnR>
                    <a:lnT w="9525" cap="flat" cmpd="sng" algn="ctr">
                      <a:solidFill>
                        <a:srgbClr val="DDDDDD"/>
                      </a:solidFill>
                      <a:prstDash val="solid"/>
                      <a:round/>
                      <a:headEnd type="none" w="med" len="med"/>
                      <a:tailEnd type="none" w="med" len="med"/>
                    </a:lnT>
                    <a:lnB w="19050" cap="flat" cmpd="sng" algn="ctr">
                      <a:solidFill>
                        <a:srgbClr val="DDDDDD"/>
                      </a:solidFill>
                      <a:prstDash val="solid"/>
                      <a:round/>
                      <a:headEnd type="none" w="med" len="med"/>
                      <a:tailEnd type="none" w="med" len="med"/>
                    </a:lnB>
                    <a:solidFill>
                      <a:srgbClr val="FFFFFF"/>
                    </a:solidFill>
                  </a:tcPr>
                </a:tc>
                <a:tc>
                  <a:txBody>
                    <a:bodyPr/>
                    <a:lstStyle/>
                    <a:p>
                      <a:pPr algn="ctr"/>
                      <a:endParaRPr lang="en-US" sz="2400">
                        <a:effectLst/>
                      </a:endParaRPr>
                    </a:p>
                  </a:txBody>
                  <a:tcPr marL="68955" marR="68955" marT="31825" marB="31825" anchor="ctr">
                    <a:lnL>
                      <a:noFill/>
                    </a:lnL>
                    <a:lnR>
                      <a:noFill/>
                    </a:lnR>
                    <a:lnT w="9525" cap="flat" cmpd="sng" algn="ctr">
                      <a:solidFill>
                        <a:srgbClr val="DDDDDD"/>
                      </a:solidFill>
                      <a:prstDash val="solid"/>
                      <a:round/>
                      <a:headEnd type="none" w="med" len="med"/>
                      <a:tailEnd type="none" w="med" len="med"/>
                    </a:lnT>
                    <a:lnB w="19050" cap="flat" cmpd="sng" algn="ctr">
                      <a:solidFill>
                        <a:srgbClr val="DDDDDD"/>
                      </a:solidFill>
                      <a:prstDash val="solid"/>
                      <a:round/>
                      <a:headEnd type="none" w="med" len="med"/>
                      <a:tailEnd type="none" w="med" len="med"/>
                    </a:lnB>
                    <a:solidFill>
                      <a:srgbClr val="FFFFFF"/>
                    </a:solidFill>
                  </a:tcPr>
                </a:tc>
                <a:tc>
                  <a:txBody>
                    <a:bodyPr/>
                    <a:lstStyle/>
                    <a:p>
                      <a:pPr algn="ctr"/>
                      <a:r>
                        <a:rPr lang="en-US" sz="2400" dirty="0">
                          <a:effectLst/>
                        </a:rPr>
                        <a:t>X</a:t>
                      </a:r>
                    </a:p>
                  </a:txBody>
                  <a:tcPr marL="68955" marR="68955" marT="31825" marB="31825" anchor="ctr">
                    <a:lnL>
                      <a:noFill/>
                    </a:lnL>
                    <a:lnR>
                      <a:noFill/>
                    </a:lnR>
                    <a:lnT w="9525" cap="flat" cmpd="sng" algn="ctr">
                      <a:solidFill>
                        <a:srgbClr val="DDDDDD"/>
                      </a:solidFill>
                      <a:prstDash val="solid"/>
                      <a:round/>
                      <a:headEnd type="none" w="med" len="med"/>
                      <a:tailEnd type="none" w="med" len="med"/>
                    </a:lnT>
                    <a:lnB w="190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23253692"/>
                  </a:ext>
                </a:extLst>
              </a:tr>
            </a:tbl>
          </a:graphicData>
        </a:graphic>
      </p:graphicFrame>
    </p:spTree>
    <p:extLst>
      <p:ext uri="{BB962C8B-B14F-4D97-AF65-F5344CB8AC3E}">
        <p14:creationId xmlns:p14="http://schemas.microsoft.com/office/powerpoint/2010/main" val="1056562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AB92C-4B26-453B-B33A-6B51D9A40F51}"/>
              </a:ext>
            </a:extLst>
          </p:cNvPr>
          <p:cNvSpPr>
            <a:spLocks noGrp="1"/>
          </p:cNvSpPr>
          <p:nvPr>
            <p:ph type="title"/>
          </p:nvPr>
        </p:nvSpPr>
        <p:spPr/>
        <p:txBody>
          <a:bodyPr/>
          <a:lstStyle/>
          <a:p>
            <a:r>
              <a:rPr lang="en-US" dirty="0"/>
              <a:t>Table</a:t>
            </a:r>
          </a:p>
        </p:txBody>
      </p:sp>
      <p:sp>
        <p:nvSpPr>
          <p:cNvPr id="5" name="Rectangle 4">
            <a:extLst>
              <a:ext uri="{FF2B5EF4-FFF2-40B4-BE49-F238E27FC236}">
                <a16:creationId xmlns:a16="http://schemas.microsoft.com/office/drawing/2014/main" id="{CBB4E9C0-CB7D-4D0B-AF21-F46B0B086688}"/>
              </a:ext>
            </a:extLst>
          </p:cNvPr>
          <p:cNvSpPr/>
          <p:nvPr/>
        </p:nvSpPr>
        <p:spPr>
          <a:xfrm>
            <a:off x="731550" y="2244060"/>
            <a:ext cx="10728899" cy="236988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sz="2200" dirty="0" err="1">
                <a:solidFill>
                  <a:srgbClr val="4183C4"/>
                </a:solidFill>
                <a:latin typeface="Consolas" panose="020B0609020204030204" pitchFamily="49" charset="0"/>
              </a:rPr>
              <a:t>mtcars</a:t>
            </a:r>
            <a:r>
              <a:rPr lang="en-US" sz="2200" dirty="0">
                <a:solidFill>
                  <a:srgbClr val="4183C4"/>
                </a:solidFill>
                <a:latin typeface="Consolas" panose="020B0609020204030204" pitchFamily="49" charset="0"/>
              </a:rPr>
              <a:t>[1:5,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mpg </a:t>
            </a:r>
            <a:r>
              <a:rPr lang="en-US" sz="2200" i="1" dirty="0" err="1">
                <a:solidFill>
                  <a:srgbClr val="60A0B0"/>
                </a:solidFill>
                <a:latin typeface="Consolas" panose="020B0609020204030204" pitchFamily="49" charset="0"/>
              </a:rPr>
              <a:t>cyl</a:t>
            </a:r>
            <a:r>
              <a:rPr lang="en-US" sz="2200" i="1" dirty="0">
                <a:solidFill>
                  <a:srgbClr val="60A0B0"/>
                </a:solidFill>
                <a:latin typeface="Consolas" panose="020B0609020204030204" pitchFamily="49" charset="0"/>
              </a:rPr>
              <a:t> </a:t>
            </a:r>
            <a:r>
              <a:rPr lang="en-US" sz="2200" i="1" dirty="0" err="1">
                <a:solidFill>
                  <a:srgbClr val="60A0B0"/>
                </a:solidFill>
                <a:latin typeface="Consolas" panose="020B0609020204030204" pitchFamily="49" charset="0"/>
              </a:rPr>
              <a:t>disp</a:t>
            </a:r>
            <a:r>
              <a:rPr lang="en-US" sz="2200" i="1" dirty="0">
                <a:solidFill>
                  <a:srgbClr val="60A0B0"/>
                </a:solidFill>
                <a:latin typeface="Consolas" panose="020B0609020204030204" pitchFamily="49" charset="0"/>
              </a:rPr>
              <a:t>  hp drat   </a:t>
            </a:r>
            <a:r>
              <a:rPr lang="en-US" sz="2200" i="1" dirty="0" err="1">
                <a:solidFill>
                  <a:srgbClr val="60A0B0"/>
                </a:solidFill>
                <a:latin typeface="Consolas" panose="020B0609020204030204" pitchFamily="49" charset="0"/>
              </a:rPr>
              <a:t>wt</a:t>
            </a:r>
            <a:r>
              <a:rPr lang="en-US" sz="2200" i="1" dirty="0">
                <a:solidFill>
                  <a:srgbClr val="60A0B0"/>
                </a:solidFill>
                <a:latin typeface="Consolas" panose="020B0609020204030204" pitchFamily="49" charset="0"/>
              </a:rPr>
              <a:t> </a:t>
            </a:r>
            <a:r>
              <a:rPr lang="en-US" sz="2200" i="1" dirty="0" err="1">
                <a:solidFill>
                  <a:srgbClr val="60A0B0"/>
                </a:solidFill>
                <a:latin typeface="Consolas" panose="020B0609020204030204" pitchFamily="49" charset="0"/>
              </a:rPr>
              <a:t>qsec</a:t>
            </a:r>
            <a:r>
              <a:rPr lang="en-US" sz="2200" i="1" dirty="0">
                <a:solidFill>
                  <a:srgbClr val="60A0B0"/>
                </a:solidFill>
                <a:latin typeface="Consolas" panose="020B0609020204030204" pitchFamily="49" charset="0"/>
              </a:rPr>
              <a:t> vs am gear carb</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Mazda RX4         21.0   6  160 110 3.90 2.62 16.5  0  1    4    4</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Mazda RX4 Wag     21.0   6  160 110 3.90 2.88 17.0  0  1    4    4</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Datsun 710        22.8   4  108  93 3.85 2.32 18.6  1  1    4    1</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Hornet 4 Drive    21.4   6  258 110 3.08 3.21 19.4  1  0    3    1</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Hornet </a:t>
            </a:r>
            <a:r>
              <a:rPr lang="en-US" sz="2200" i="1" dirty="0" err="1">
                <a:solidFill>
                  <a:srgbClr val="60A0B0"/>
                </a:solidFill>
                <a:latin typeface="Consolas" panose="020B0609020204030204" pitchFamily="49" charset="0"/>
              </a:rPr>
              <a:t>Sportabout</a:t>
            </a:r>
            <a:r>
              <a:rPr lang="en-US" sz="2200" i="1" dirty="0">
                <a:solidFill>
                  <a:srgbClr val="60A0B0"/>
                </a:solidFill>
                <a:latin typeface="Consolas" panose="020B0609020204030204" pitchFamily="49" charset="0"/>
              </a:rPr>
              <a:t> 18.7   8  360 175 3.15 3.44 17.0  0  0    3    2</a:t>
            </a:r>
          </a:p>
        </p:txBody>
      </p:sp>
    </p:spTree>
    <p:extLst>
      <p:ext uri="{BB962C8B-B14F-4D97-AF65-F5344CB8AC3E}">
        <p14:creationId xmlns:p14="http://schemas.microsoft.com/office/powerpoint/2010/main" val="1908936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6AEE5-BA7E-4C8F-8DCD-99F907315FC8}"/>
              </a:ext>
            </a:extLst>
          </p:cNvPr>
          <p:cNvSpPr>
            <a:spLocks noGrp="1"/>
          </p:cNvSpPr>
          <p:nvPr>
            <p:ph type="title"/>
          </p:nvPr>
        </p:nvSpPr>
        <p:spPr/>
        <p:txBody>
          <a:bodyPr/>
          <a:lstStyle/>
          <a:p>
            <a:r>
              <a:rPr lang="en-US" dirty="0"/>
              <a:t>table</a:t>
            </a:r>
          </a:p>
        </p:txBody>
      </p:sp>
      <p:sp>
        <p:nvSpPr>
          <p:cNvPr id="4" name="Rectangle 1">
            <a:extLst>
              <a:ext uri="{FF2B5EF4-FFF2-40B4-BE49-F238E27FC236}">
                <a16:creationId xmlns:a16="http://schemas.microsoft.com/office/drawing/2014/main" id="{A8D68A89-1C2E-4E9C-B470-FC8302EE3335}"/>
              </a:ext>
            </a:extLst>
          </p:cNvPr>
          <p:cNvSpPr>
            <a:spLocks noGrp="1" noChangeArrowheads="1"/>
          </p:cNvSpPr>
          <p:nvPr>
            <p:ph idx="1"/>
          </p:nvPr>
        </p:nvSpPr>
        <p:spPr bwMode="auto">
          <a:xfrm>
            <a:off x="1024128" y="1951672"/>
            <a:ext cx="9720072"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knitr</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1" i="0" u="none" strike="noStrike" cap="none" normalizeH="0" baseline="0" dirty="0" err="1">
                <a:ln>
                  <a:noFill/>
                </a:ln>
                <a:solidFill>
                  <a:srgbClr val="007020"/>
                </a:solidFill>
                <a:effectLst/>
                <a:latin typeface="Consolas" panose="020B0609020204030204" pitchFamily="49" charset="0"/>
              </a:rPr>
              <a:t>kable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mtcars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5</a:t>
            </a:r>
            <a:r>
              <a:rPr kumimoji="0" lang="en-US" altLang="en-US" sz="2400" b="0" i="0" u="none" strike="noStrike" cap="none" normalizeH="0" baseline="0" dirty="0">
                <a:ln>
                  <a:noFill/>
                </a:ln>
                <a:solidFill>
                  <a:srgbClr val="4183C4"/>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183C4"/>
                </a:solidFill>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caption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"A </a:t>
            </a:r>
            <a:r>
              <a:rPr kumimoji="0" lang="en-US" altLang="en-US" sz="2400" b="0" i="0" u="none" strike="noStrike" cap="none" normalizeH="0" baseline="0" dirty="0" err="1">
                <a:ln>
                  <a:noFill/>
                </a:ln>
                <a:solidFill>
                  <a:srgbClr val="4070A0"/>
                </a:solidFill>
                <a:effectLst/>
                <a:latin typeface="Consolas" panose="020B0609020204030204" pitchFamily="49" charset="0"/>
              </a:rPr>
              <a:t>knitr</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err="1">
                <a:ln>
                  <a:noFill/>
                </a:ln>
                <a:solidFill>
                  <a:srgbClr val="4070A0"/>
                </a:solidFill>
                <a:effectLst/>
                <a:latin typeface="Consolas" panose="020B0609020204030204" pitchFamily="49" charset="0"/>
              </a:rPr>
              <a:t>kable</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0EA3EB6D-D40B-49AC-B2E3-C563B3EB5AF5}"/>
              </a:ext>
            </a:extLst>
          </p:cNvPr>
          <p:cNvPicPr>
            <a:picLocks noChangeAspect="1"/>
          </p:cNvPicPr>
          <p:nvPr/>
        </p:nvPicPr>
        <p:blipFill>
          <a:blip r:embed="rId3"/>
          <a:stretch>
            <a:fillRect/>
          </a:stretch>
        </p:blipFill>
        <p:spPr>
          <a:xfrm>
            <a:off x="2409825" y="3810529"/>
            <a:ext cx="7372350" cy="2657475"/>
          </a:xfrm>
          <a:prstGeom prst="rect">
            <a:avLst/>
          </a:prstGeom>
        </p:spPr>
      </p:pic>
    </p:spTree>
    <p:extLst>
      <p:ext uri="{BB962C8B-B14F-4D97-AF65-F5344CB8AC3E}">
        <p14:creationId xmlns:p14="http://schemas.microsoft.com/office/powerpoint/2010/main" val="2926384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Making Tables with xtable</a:t>
            </a:r>
          </a:p>
        </p:txBody>
      </p:sp>
      <p:pic>
        <p:nvPicPr>
          <p:cNvPr id="3" name="Picture 2" descr="Screen Shot 2013-09-04 at 5.00.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6162" y="2004140"/>
            <a:ext cx="9907105" cy="4591603"/>
          </a:xfrm>
          <a:prstGeom prst="rect">
            <a:avLst/>
          </a:prstGeom>
        </p:spPr>
      </p:pic>
    </p:spTree>
    <p:extLst>
      <p:ext uri="{BB962C8B-B14F-4D97-AF65-F5344CB8AC3E}">
        <p14:creationId xmlns:p14="http://schemas.microsoft.com/office/powerpoint/2010/main" val="1793503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Making Tables with xtable</a:t>
            </a:r>
          </a:p>
        </p:txBody>
      </p:sp>
      <p:pic>
        <p:nvPicPr>
          <p:cNvPr id="3" name="Picture 2" descr="Screen Shot 2013-09-04 at 5.00.2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9408" y="1693864"/>
            <a:ext cx="8060827" cy="5080352"/>
          </a:xfrm>
          <a:prstGeom prst="rect">
            <a:avLst/>
          </a:prstGeom>
        </p:spPr>
      </p:pic>
    </p:spTree>
    <p:extLst>
      <p:ext uri="{BB962C8B-B14F-4D97-AF65-F5344CB8AC3E}">
        <p14:creationId xmlns:p14="http://schemas.microsoft.com/office/powerpoint/2010/main" val="900603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3E508-2F2A-497B-A4AE-9AB6A5A6753E}"/>
              </a:ext>
            </a:extLst>
          </p:cNvPr>
          <p:cNvSpPr>
            <a:spLocks noGrp="1"/>
          </p:cNvSpPr>
          <p:nvPr>
            <p:ph type="title"/>
          </p:nvPr>
        </p:nvSpPr>
        <p:spPr/>
        <p:txBody>
          <a:bodyPr/>
          <a:lstStyle/>
          <a:p>
            <a:r>
              <a:rPr lang="en-US" dirty="0"/>
              <a:t>R Markdown</a:t>
            </a:r>
          </a:p>
        </p:txBody>
      </p:sp>
      <p:sp>
        <p:nvSpPr>
          <p:cNvPr id="4" name="Content Placeholder 3">
            <a:extLst>
              <a:ext uri="{FF2B5EF4-FFF2-40B4-BE49-F238E27FC236}">
                <a16:creationId xmlns:a16="http://schemas.microsoft.com/office/drawing/2014/main" id="{66FA5AEC-B8D3-4702-984D-C5ACECA4CFD8}"/>
              </a:ext>
            </a:extLst>
          </p:cNvPr>
          <p:cNvSpPr>
            <a:spLocks noGrp="1"/>
          </p:cNvSpPr>
          <p:nvPr>
            <p:ph idx="1"/>
          </p:nvPr>
        </p:nvSpPr>
        <p:spPr/>
        <p:txBody>
          <a:bodyPr>
            <a:normAutofit/>
          </a:bodyPr>
          <a:lstStyle/>
          <a:p>
            <a:pPr marL="457200" indent="-457200">
              <a:buFont typeface="+mj-lt"/>
              <a:buAutoNum type="arabicPeriod"/>
            </a:pPr>
            <a:r>
              <a:rPr lang="en-US" sz="2800" dirty="0"/>
              <a:t>For communicating to decision makers, who want to focus on the conclusions, not the code behind the analysis.</a:t>
            </a:r>
          </a:p>
          <a:p>
            <a:pPr marL="457200" indent="-457200">
              <a:buFont typeface="+mj-lt"/>
              <a:buAutoNum type="arabicPeriod"/>
            </a:pPr>
            <a:r>
              <a:rPr lang="en-US" sz="2800" dirty="0"/>
              <a:t>For collaborating with other data scientists (including future you!), who are interested in both your conclusions, and how you reached them ( i.e. the code).</a:t>
            </a:r>
          </a:p>
          <a:p>
            <a:pPr marL="457200" indent="-457200">
              <a:buFont typeface="+mj-lt"/>
              <a:buAutoNum type="arabicPeriod"/>
            </a:pPr>
            <a:r>
              <a:rPr lang="en-US" sz="2800" dirty="0"/>
              <a:t>As an environment in which to </a:t>
            </a:r>
            <a:r>
              <a:rPr lang="en-US" sz="2800" i="1" dirty="0"/>
              <a:t>do</a:t>
            </a:r>
            <a:r>
              <a:rPr lang="en-US" sz="2800" dirty="0"/>
              <a:t> data science, as a modern day lab </a:t>
            </a:r>
            <a:r>
              <a:rPr lang="en-US" sz="2800" dirty="0" err="1"/>
              <a:t>notecourse</a:t>
            </a:r>
            <a:r>
              <a:rPr lang="en-US" sz="2800" dirty="0"/>
              <a:t> where you can capture not only what you did, but also what you were thinking.</a:t>
            </a:r>
          </a:p>
        </p:txBody>
      </p:sp>
      <p:sp>
        <p:nvSpPr>
          <p:cNvPr id="3" name="Rectangle 2">
            <a:extLst>
              <a:ext uri="{FF2B5EF4-FFF2-40B4-BE49-F238E27FC236}">
                <a16:creationId xmlns:a16="http://schemas.microsoft.com/office/drawing/2014/main" id="{C8BC010D-A6C0-4D4B-8201-6C92BD4300F0}"/>
              </a:ext>
            </a:extLst>
          </p:cNvPr>
          <p:cNvSpPr/>
          <p:nvPr/>
        </p:nvSpPr>
        <p:spPr>
          <a:xfrm>
            <a:off x="7923799" y="6272784"/>
            <a:ext cx="4006161" cy="461665"/>
          </a:xfrm>
          <a:prstGeom prst="rect">
            <a:avLst/>
          </a:prstGeom>
        </p:spPr>
        <p:txBody>
          <a:bodyPr wrap="none">
            <a:spAutoFit/>
          </a:bodyPr>
          <a:lstStyle/>
          <a:p>
            <a:r>
              <a:rPr lang="en-US" sz="2400" dirty="0">
                <a:hlinkClick r:id="rId3"/>
              </a:rPr>
              <a:t>http://rstudio.com/cheatsheets</a:t>
            </a:r>
            <a:endParaRPr lang="en-US" sz="2400" dirty="0"/>
          </a:p>
        </p:txBody>
      </p:sp>
    </p:spTree>
    <p:extLst>
      <p:ext uri="{BB962C8B-B14F-4D97-AF65-F5344CB8AC3E}">
        <p14:creationId xmlns:p14="http://schemas.microsoft.com/office/powerpoint/2010/main" val="313530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Caching Computations</a:t>
            </a:r>
          </a:p>
        </p:txBody>
      </p:sp>
      <p:sp>
        <p:nvSpPr>
          <p:cNvPr id="3" name="Content Placeholder 2"/>
          <p:cNvSpPr>
            <a:spLocks noGrp="1"/>
          </p:cNvSpPr>
          <p:nvPr>
            <p:ph idx="1"/>
          </p:nvPr>
        </p:nvSpPr>
        <p:spPr>
          <a:xfrm>
            <a:off x="1024128" y="1905909"/>
            <a:ext cx="8946541" cy="4195481"/>
          </a:xfrm>
        </p:spPr>
        <p:txBody>
          <a:bodyPr>
            <a:normAutofit/>
          </a:bodyPr>
          <a:lstStyle/>
          <a:p>
            <a:pPr marL="228600" indent="-228600">
              <a:buFont typeface="Arial" panose="020B0604020202020204" pitchFamily="34" charset="0"/>
              <a:buChar char="•"/>
            </a:pPr>
            <a:r>
              <a:rPr lang="en-US" sz="3200" dirty="0"/>
              <a:t>What if one chunk takes a long time to run?</a:t>
            </a:r>
          </a:p>
          <a:p>
            <a:pPr marL="228600" indent="-228600">
              <a:buFont typeface="Arial" panose="020B0604020202020204" pitchFamily="34" charset="0"/>
              <a:buChar char="•"/>
            </a:pPr>
            <a:r>
              <a:rPr lang="en-US" sz="3200" dirty="0"/>
              <a:t>All chunks have to be re-computed every time you re-knit the file</a:t>
            </a:r>
          </a:p>
          <a:p>
            <a:pPr marL="228600" indent="-228600">
              <a:buFont typeface="Arial" panose="020B0604020202020204" pitchFamily="34" charset="0"/>
              <a:buChar char="•"/>
            </a:pPr>
            <a:r>
              <a:rPr lang="en-US" sz="3200" dirty="0"/>
              <a:t>The </a:t>
            </a:r>
            <a:r>
              <a:rPr lang="en-US" sz="3200" dirty="0">
                <a:latin typeface="Courier"/>
                <a:cs typeface="Courier"/>
              </a:rPr>
              <a:t>cache=TRUE </a:t>
            </a:r>
            <a:r>
              <a:rPr lang="en-US" sz="3200" dirty="0"/>
              <a:t>option can be set on a chunk-by-chunk basis to store results of computation</a:t>
            </a:r>
          </a:p>
          <a:p>
            <a:pPr marL="228600" indent="-228600">
              <a:buFont typeface="Arial" panose="020B0604020202020204" pitchFamily="34" charset="0"/>
              <a:buChar char="•"/>
            </a:pPr>
            <a:r>
              <a:rPr lang="en-US" sz="3200" dirty="0"/>
              <a:t>After the first run, results are loaded from cache</a:t>
            </a:r>
          </a:p>
        </p:txBody>
      </p:sp>
    </p:spTree>
    <p:extLst>
      <p:ext uri="{BB962C8B-B14F-4D97-AF65-F5344CB8AC3E}">
        <p14:creationId xmlns:p14="http://schemas.microsoft.com/office/powerpoint/2010/main" val="773173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Caching Caveats</a:t>
            </a:r>
          </a:p>
        </p:txBody>
      </p:sp>
      <p:sp>
        <p:nvSpPr>
          <p:cNvPr id="3" name="Content Placeholder 2"/>
          <p:cNvSpPr>
            <a:spLocks noGrp="1"/>
          </p:cNvSpPr>
          <p:nvPr>
            <p:ph idx="1"/>
          </p:nvPr>
        </p:nvSpPr>
        <p:spPr/>
        <p:txBody>
          <a:bodyPr>
            <a:normAutofit/>
          </a:bodyPr>
          <a:lstStyle/>
          <a:p>
            <a:pPr marL="228600" indent="-228600">
              <a:buFont typeface="Arial" panose="020B0604020202020204" pitchFamily="34" charset="0"/>
              <a:buChar char="•"/>
            </a:pPr>
            <a:r>
              <a:rPr lang="en-US" sz="3200" dirty="0"/>
              <a:t>If the data or code (or anything external) changes, you need to re-run the cached code chunks</a:t>
            </a:r>
          </a:p>
          <a:p>
            <a:pPr marL="228600" indent="-228600">
              <a:buFont typeface="Arial" panose="020B0604020202020204" pitchFamily="34" charset="0"/>
              <a:buChar char="•"/>
            </a:pPr>
            <a:r>
              <a:rPr lang="en-US" sz="3200" dirty="0"/>
              <a:t>Dependencies are not checked explicitly</a:t>
            </a:r>
          </a:p>
          <a:p>
            <a:pPr marL="228600" indent="-228600">
              <a:buFont typeface="Arial" panose="020B0604020202020204" pitchFamily="34" charset="0"/>
              <a:buChar char="•"/>
            </a:pPr>
            <a:r>
              <a:rPr lang="en-US" sz="3200" dirty="0"/>
              <a:t>Chunks with significant </a:t>
            </a:r>
            <a:r>
              <a:rPr lang="en-US" sz="3200" i="1" dirty="0">
                <a:hlinkClick r:id="rId3"/>
              </a:rPr>
              <a:t>side effects</a:t>
            </a:r>
            <a:r>
              <a:rPr lang="en-US" sz="3200" dirty="0">
                <a:hlinkClick r:id="rId3"/>
              </a:rPr>
              <a:t> </a:t>
            </a:r>
            <a:r>
              <a:rPr lang="en-US" sz="3200" dirty="0"/>
              <a:t>may not be cacheable</a:t>
            </a:r>
          </a:p>
        </p:txBody>
      </p:sp>
    </p:spTree>
    <p:extLst>
      <p:ext uri="{BB962C8B-B14F-4D97-AF65-F5344CB8AC3E}">
        <p14:creationId xmlns:p14="http://schemas.microsoft.com/office/powerpoint/2010/main" val="8348330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97497-F68F-4F6F-8855-B25878BC546B}"/>
              </a:ext>
            </a:extLst>
          </p:cNvPr>
          <p:cNvSpPr>
            <a:spLocks noGrp="1"/>
          </p:cNvSpPr>
          <p:nvPr>
            <p:ph type="title"/>
          </p:nvPr>
        </p:nvSpPr>
        <p:spPr/>
        <p:txBody>
          <a:bodyPr/>
          <a:lstStyle/>
          <a:p>
            <a:r>
              <a:rPr lang="en-US" dirty="0"/>
              <a:t>Caching</a:t>
            </a:r>
          </a:p>
        </p:txBody>
      </p:sp>
      <p:sp>
        <p:nvSpPr>
          <p:cNvPr id="6" name="Rectangle 5">
            <a:extLst>
              <a:ext uri="{FF2B5EF4-FFF2-40B4-BE49-F238E27FC236}">
                <a16:creationId xmlns:a16="http://schemas.microsoft.com/office/drawing/2014/main" id="{6AA58298-9F90-497B-9187-06F2E3E9F263}"/>
              </a:ext>
            </a:extLst>
          </p:cNvPr>
          <p:cNvSpPr/>
          <p:nvPr/>
        </p:nvSpPr>
        <p:spPr>
          <a:xfrm>
            <a:off x="1024128" y="2256782"/>
            <a:ext cx="10195099" cy="33239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sz="2400" dirty="0">
                <a:solidFill>
                  <a:srgbClr val="333333"/>
                </a:solidFill>
                <a:latin typeface="Consolas" panose="020B0609020204030204" pitchFamily="49" charset="0"/>
              </a:rPr>
              <a:t>```{r </a:t>
            </a:r>
            <a:r>
              <a:rPr lang="en-US" sz="2400" dirty="0" err="1">
                <a:solidFill>
                  <a:srgbClr val="333333"/>
                </a:solidFill>
                <a:latin typeface="Consolas" panose="020B0609020204030204" pitchFamily="49" charset="0"/>
              </a:rPr>
              <a:t>raw_data</a:t>
            </a:r>
            <a:r>
              <a:rPr lang="en-US" sz="2400" dirty="0">
                <a:solidFill>
                  <a:srgbClr val="333333"/>
                </a:solidFill>
                <a:latin typeface="Consolas" panose="020B0609020204030204" pitchFamily="49" charset="0"/>
              </a:rPr>
              <a:t>}</a:t>
            </a:r>
          </a:p>
          <a:p>
            <a:pPr defTabSz="914400" eaLnBrk="0" fontAlgn="base" hangingPunct="0">
              <a:spcBef>
                <a:spcPct val="0"/>
              </a:spcBef>
              <a:spcAft>
                <a:spcPct val="0"/>
              </a:spcAft>
            </a:pPr>
            <a:r>
              <a:rPr lang="en-US" sz="2400" dirty="0" err="1">
                <a:solidFill>
                  <a:srgbClr val="333333"/>
                </a:solidFill>
                <a:latin typeface="Consolas" panose="020B0609020204030204" pitchFamily="49" charset="0"/>
              </a:rPr>
              <a:t>rawdata</a:t>
            </a:r>
            <a:r>
              <a:rPr lang="en-US" sz="2400" dirty="0">
                <a:solidFill>
                  <a:srgbClr val="333333"/>
                </a:solidFill>
                <a:latin typeface="Consolas" panose="020B0609020204030204" pitchFamily="49" charset="0"/>
              </a:rPr>
              <a:t> &lt;- </a:t>
            </a:r>
            <a:r>
              <a:rPr lang="en-US" sz="2400" dirty="0" err="1">
                <a:solidFill>
                  <a:srgbClr val="333333"/>
                </a:solidFill>
                <a:latin typeface="Consolas" panose="020B0609020204030204" pitchFamily="49" charset="0"/>
              </a:rPr>
              <a:t>readr</a:t>
            </a:r>
            <a:r>
              <a:rPr lang="en-US" sz="2400" dirty="0">
                <a:solidFill>
                  <a:srgbClr val="333333"/>
                </a:solidFill>
                <a:latin typeface="Consolas" panose="020B0609020204030204" pitchFamily="49" charset="0"/>
              </a:rPr>
              <a:t>::</a:t>
            </a:r>
            <a:r>
              <a:rPr lang="en-US" sz="2400" dirty="0" err="1">
                <a:solidFill>
                  <a:srgbClr val="333333"/>
                </a:solidFill>
                <a:latin typeface="Consolas" panose="020B0609020204030204" pitchFamily="49" charset="0"/>
              </a:rPr>
              <a:t>read_csv</a:t>
            </a:r>
            <a:r>
              <a:rPr lang="en-US" sz="2400" dirty="0">
                <a:solidFill>
                  <a:srgbClr val="333333"/>
                </a:solidFill>
                <a:latin typeface="Consolas" panose="020B0609020204030204" pitchFamily="49" charset="0"/>
              </a:rPr>
              <a:t>("a_very_large_file.csv")</a:t>
            </a:r>
          </a:p>
          <a:p>
            <a:pPr defTabSz="914400" eaLnBrk="0" fontAlgn="base" hangingPunct="0">
              <a:spcBef>
                <a:spcPct val="0"/>
              </a:spcBef>
              <a:spcAft>
                <a:spcPct val="0"/>
              </a:spcAft>
            </a:pPr>
            <a:r>
              <a:rPr lang="en-US" sz="2400" dirty="0">
                <a:solidFill>
                  <a:srgbClr val="333333"/>
                </a:solidFill>
                <a:latin typeface="Consolas" panose="020B0609020204030204" pitchFamily="49" charset="0"/>
              </a:rPr>
              <a:t>```</a:t>
            </a:r>
          </a:p>
          <a:p>
            <a:pPr defTabSz="914400" eaLnBrk="0" fontAlgn="base" hangingPunct="0">
              <a:spcBef>
                <a:spcPct val="0"/>
              </a:spcBef>
              <a:spcAft>
                <a:spcPct val="0"/>
              </a:spcAft>
            </a:pPr>
            <a:endParaRPr lang="en-US" sz="2400" dirty="0">
              <a:solidFill>
                <a:srgbClr val="333333"/>
              </a:solidFill>
              <a:latin typeface="Consolas" panose="020B0609020204030204" pitchFamily="49" charset="0"/>
            </a:endParaRPr>
          </a:p>
          <a:p>
            <a:pPr defTabSz="914400" eaLnBrk="0" fontAlgn="base" hangingPunct="0">
              <a:spcBef>
                <a:spcPct val="0"/>
              </a:spcBef>
              <a:spcAft>
                <a:spcPct val="0"/>
              </a:spcAft>
            </a:pPr>
            <a:r>
              <a:rPr lang="en-US" sz="2400" dirty="0">
                <a:solidFill>
                  <a:srgbClr val="333333"/>
                </a:solidFill>
                <a:latin typeface="Consolas" panose="020B0609020204030204" pitchFamily="49" charset="0"/>
              </a:rPr>
              <a:t>```{r </a:t>
            </a:r>
            <a:r>
              <a:rPr lang="en-US" sz="2400" dirty="0" err="1">
                <a:solidFill>
                  <a:srgbClr val="333333"/>
                </a:solidFill>
                <a:latin typeface="Consolas" panose="020B0609020204030204" pitchFamily="49" charset="0"/>
              </a:rPr>
              <a:t>processed_data</a:t>
            </a:r>
            <a:r>
              <a:rPr lang="en-US" sz="2400" dirty="0">
                <a:solidFill>
                  <a:srgbClr val="333333"/>
                </a:solidFill>
                <a:latin typeface="Consolas" panose="020B0609020204030204" pitchFamily="49" charset="0"/>
              </a:rPr>
              <a:t>, cache = TRUE}</a:t>
            </a:r>
          </a:p>
          <a:p>
            <a:pPr defTabSz="914400" eaLnBrk="0" fontAlgn="base" hangingPunct="0">
              <a:spcBef>
                <a:spcPct val="0"/>
              </a:spcBef>
              <a:spcAft>
                <a:spcPct val="0"/>
              </a:spcAft>
            </a:pPr>
            <a:r>
              <a:rPr lang="en-US" sz="2400" dirty="0" err="1">
                <a:solidFill>
                  <a:srgbClr val="333333"/>
                </a:solidFill>
                <a:latin typeface="Consolas" panose="020B0609020204030204" pitchFamily="49" charset="0"/>
              </a:rPr>
              <a:t>processed_data</a:t>
            </a:r>
            <a:r>
              <a:rPr lang="en-US" sz="2400" dirty="0">
                <a:solidFill>
                  <a:srgbClr val="333333"/>
                </a:solidFill>
                <a:latin typeface="Consolas" panose="020B0609020204030204" pitchFamily="49" charset="0"/>
              </a:rPr>
              <a:t> &lt;- </a:t>
            </a:r>
            <a:r>
              <a:rPr lang="en-US" sz="2400" dirty="0" err="1">
                <a:solidFill>
                  <a:srgbClr val="333333"/>
                </a:solidFill>
                <a:latin typeface="Consolas" panose="020B0609020204030204" pitchFamily="49" charset="0"/>
              </a:rPr>
              <a:t>rawdata</a:t>
            </a:r>
            <a:r>
              <a:rPr lang="en-US" sz="2400" dirty="0">
                <a:solidFill>
                  <a:srgbClr val="333333"/>
                </a:solidFill>
                <a:latin typeface="Consolas" panose="020B0609020204030204" pitchFamily="49" charset="0"/>
              </a:rPr>
              <a:t> %&gt;% </a:t>
            </a:r>
          </a:p>
          <a:p>
            <a:pPr defTabSz="914400" eaLnBrk="0" fontAlgn="base" hangingPunct="0">
              <a:spcBef>
                <a:spcPct val="0"/>
              </a:spcBef>
              <a:spcAft>
                <a:spcPct val="0"/>
              </a:spcAft>
            </a:pPr>
            <a:r>
              <a:rPr lang="en-US" sz="2400" dirty="0">
                <a:solidFill>
                  <a:srgbClr val="333333"/>
                </a:solidFill>
                <a:latin typeface="Consolas" panose="020B0609020204030204" pitchFamily="49" charset="0"/>
              </a:rPr>
              <a:t>  filter(!is.na(</a:t>
            </a:r>
            <a:r>
              <a:rPr lang="en-US" sz="2400" dirty="0" err="1">
                <a:solidFill>
                  <a:srgbClr val="333333"/>
                </a:solidFill>
                <a:latin typeface="Consolas" panose="020B0609020204030204" pitchFamily="49" charset="0"/>
              </a:rPr>
              <a:t>import_var</a:t>
            </a:r>
            <a:r>
              <a:rPr lang="en-US" sz="2400" dirty="0">
                <a:solidFill>
                  <a:srgbClr val="333333"/>
                </a:solidFill>
                <a:latin typeface="Consolas" panose="020B0609020204030204" pitchFamily="49" charset="0"/>
              </a:rPr>
              <a:t>)) %&gt;% </a:t>
            </a:r>
          </a:p>
          <a:p>
            <a:pPr defTabSz="914400" eaLnBrk="0" fontAlgn="base" hangingPunct="0">
              <a:spcBef>
                <a:spcPct val="0"/>
              </a:spcBef>
              <a:spcAft>
                <a:spcPct val="0"/>
              </a:spcAft>
            </a:pPr>
            <a:r>
              <a:rPr lang="en-US" sz="2400" dirty="0">
                <a:solidFill>
                  <a:srgbClr val="333333"/>
                </a:solidFill>
                <a:latin typeface="Consolas" panose="020B0609020204030204" pitchFamily="49" charset="0"/>
              </a:rPr>
              <a:t>  mutate(</a:t>
            </a:r>
            <a:r>
              <a:rPr lang="en-US" sz="2400" dirty="0" err="1">
                <a:solidFill>
                  <a:srgbClr val="333333"/>
                </a:solidFill>
                <a:latin typeface="Consolas" panose="020B0609020204030204" pitchFamily="49" charset="0"/>
              </a:rPr>
              <a:t>new_variable</a:t>
            </a:r>
            <a:r>
              <a:rPr lang="en-US" sz="2400" dirty="0">
                <a:solidFill>
                  <a:srgbClr val="333333"/>
                </a:solidFill>
                <a:latin typeface="Consolas" panose="020B0609020204030204" pitchFamily="49" charset="0"/>
              </a:rPr>
              <a:t> = </a:t>
            </a:r>
            <a:r>
              <a:rPr lang="en-US" sz="2400" dirty="0" err="1">
                <a:solidFill>
                  <a:srgbClr val="333333"/>
                </a:solidFill>
                <a:latin typeface="Consolas" panose="020B0609020204030204" pitchFamily="49" charset="0"/>
              </a:rPr>
              <a:t>complicated_transformation</a:t>
            </a:r>
            <a:r>
              <a:rPr lang="en-US" sz="2400" dirty="0">
                <a:solidFill>
                  <a:srgbClr val="333333"/>
                </a:solidFill>
                <a:latin typeface="Consolas" panose="020B0609020204030204" pitchFamily="49" charset="0"/>
              </a:rPr>
              <a:t>(x, y, z))</a:t>
            </a:r>
          </a:p>
          <a:p>
            <a:pPr defTabSz="914400" eaLnBrk="0" fontAlgn="base" hangingPunct="0">
              <a:spcBef>
                <a:spcPct val="0"/>
              </a:spcBef>
              <a:spcAft>
                <a:spcPct val="0"/>
              </a:spcAft>
            </a:pPr>
            <a:r>
              <a:rPr lang="en-US" sz="2400" dirty="0">
                <a:solidFill>
                  <a:srgbClr val="333333"/>
                </a:solidFill>
                <a:latin typeface="Consolas" panose="020B0609020204030204" pitchFamily="49" charset="0"/>
              </a:rPr>
              <a:t>```</a:t>
            </a:r>
          </a:p>
        </p:txBody>
      </p:sp>
    </p:spTree>
    <p:extLst>
      <p:ext uri="{BB962C8B-B14F-4D97-AF65-F5344CB8AC3E}">
        <p14:creationId xmlns:p14="http://schemas.microsoft.com/office/powerpoint/2010/main" val="2224392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1D3E-7FF8-4067-8268-EF3872594170}"/>
              </a:ext>
            </a:extLst>
          </p:cNvPr>
          <p:cNvSpPr>
            <a:spLocks noGrp="1"/>
          </p:cNvSpPr>
          <p:nvPr>
            <p:ph type="title"/>
          </p:nvPr>
        </p:nvSpPr>
        <p:spPr/>
        <p:txBody>
          <a:bodyPr/>
          <a:lstStyle/>
          <a:p>
            <a:r>
              <a:rPr lang="en-US" dirty="0"/>
              <a:t>Caching</a:t>
            </a:r>
          </a:p>
        </p:txBody>
      </p:sp>
      <p:sp>
        <p:nvSpPr>
          <p:cNvPr id="4" name="Rectangle 3">
            <a:extLst>
              <a:ext uri="{FF2B5EF4-FFF2-40B4-BE49-F238E27FC236}">
                <a16:creationId xmlns:a16="http://schemas.microsoft.com/office/drawing/2014/main" id="{A96B8C57-A9DD-4160-8D54-B04B1CF979B8}"/>
              </a:ext>
            </a:extLst>
          </p:cNvPr>
          <p:cNvSpPr/>
          <p:nvPr/>
        </p:nvSpPr>
        <p:spPr>
          <a:xfrm>
            <a:off x="786614" y="2505670"/>
            <a:ext cx="10195099" cy="18466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sz="2400" dirty="0">
                <a:solidFill>
                  <a:srgbClr val="333333"/>
                </a:solidFill>
                <a:latin typeface="Consolas" panose="020B0609020204030204" pitchFamily="49" charset="0"/>
              </a:rPr>
              <a:t>```{r </a:t>
            </a:r>
            <a:r>
              <a:rPr lang="en-US" sz="2400" dirty="0" err="1">
                <a:solidFill>
                  <a:srgbClr val="333333"/>
                </a:solidFill>
                <a:latin typeface="Consolas" panose="020B0609020204030204" pitchFamily="49" charset="0"/>
              </a:rPr>
              <a:t>processed_data</a:t>
            </a:r>
            <a:r>
              <a:rPr lang="en-US" sz="2400" dirty="0">
                <a:solidFill>
                  <a:srgbClr val="333333"/>
                </a:solidFill>
                <a:latin typeface="Consolas" panose="020B0609020204030204" pitchFamily="49" charset="0"/>
              </a:rPr>
              <a:t>, cache = TRUE, </a:t>
            </a:r>
            <a:r>
              <a:rPr lang="en-US" sz="2400" dirty="0" err="1">
                <a:solidFill>
                  <a:srgbClr val="333333"/>
                </a:solidFill>
                <a:latin typeface="Consolas" panose="020B0609020204030204" pitchFamily="49" charset="0"/>
              </a:rPr>
              <a:t>dependson</a:t>
            </a:r>
            <a:r>
              <a:rPr lang="en-US" sz="2400" dirty="0">
                <a:solidFill>
                  <a:srgbClr val="333333"/>
                </a:solidFill>
                <a:latin typeface="Consolas" panose="020B0609020204030204" pitchFamily="49" charset="0"/>
              </a:rPr>
              <a:t> = "</a:t>
            </a:r>
            <a:r>
              <a:rPr lang="en-US" sz="2400" dirty="0" err="1">
                <a:solidFill>
                  <a:srgbClr val="333333"/>
                </a:solidFill>
                <a:latin typeface="Consolas" panose="020B0609020204030204" pitchFamily="49" charset="0"/>
              </a:rPr>
              <a:t>raw_data</a:t>
            </a:r>
            <a:r>
              <a:rPr lang="en-US" sz="2400" dirty="0">
                <a:solidFill>
                  <a:srgbClr val="333333"/>
                </a:solidFill>
                <a:latin typeface="Consolas" panose="020B0609020204030204" pitchFamily="49" charset="0"/>
              </a:rPr>
              <a:t>"}</a:t>
            </a:r>
          </a:p>
          <a:p>
            <a:pPr defTabSz="914400" eaLnBrk="0" fontAlgn="base" hangingPunct="0">
              <a:spcBef>
                <a:spcPct val="0"/>
              </a:spcBef>
              <a:spcAft>
                <a:spcPct val="0"/>
              </a:spcAft>
            </a:pPr>
            <a:r>
              <a:rPr lang="en-US" sz="2400" dirty="0" err="1">
                <a:solidFill>
                  <a:srgbClr val="333333"/>
                </a:solidFill>
                <a:latin typeface="Consolas" panose="020B0609020204030204" pitchFamily="49" charset="0"/>
              </a:rPr>
              <a:t>processed_data</a:t>
            </a:r>
            <a:r>
              <a:rPr lang="en-US" sz="2400" dirty="0">
                <a:solidFill>
                  <a:srgbClr val="333333"/>
                </a:solidFill>
                <a:latin typeface="Consolas" panose="020B0609020204030204" pitchFamily="49" charset="0"/>
              </a:rPr>
              <a:t> &lt;- </a:t>
            </a:r>
            <a:r>
              <a:rPr lang="en-US" sz="2400" dirty="0" err="1">
                <a:solidFill>
                  <a:srgbClr val="333333"/>
                </a:solidFill>
                <a:latin typeface="Consolas" panose="020B0609020204030204" pitchFamily="49" charset="0"/>
              </a:rPr>
              <a:t>rawdata</a:t>
            </a:r>
            <a:r>
              <a:rPr lang="en-US" sz="2400" dirty="0">
                <a:solidFill>
                  <a:srgbClr val="333333"/>
                </a:solidFill>
                <a:latin typeface="Consolas" panose="020B0609020204030204" pitchFamily="49" charset="0"/>
              </a:rPr>
              <a:t> %&gt;% </a:t>
            </a:r>
          </a:p>
          <a:p>
            <a:pPr defTabSz="914400" eaLnBrk="0" fontAlgn="base" hangingPunct="0">
              <a:spcBef>
                <a:spcPct val="0"/>
              </a:spcBef>
              <a:spcAft>
                <a:spcPct val="0"/>
              </a:spcAft>
            </a:pPr>
            <a:r>
              <a:rPr lang="en-US" sz="2400" dirty="0">
                <a:solidFill>
                  <a:srgbClr val="333333"/>
                </a:solidFill>
                <a:latin typeface="Consolas" panose="020B0609020204030204" pitchFamily="49" charset="0"/>
              </a:rPr>
              <a:t>  filter(!is.na(</a:t>
            </a:r>
            <a:r>
              <a:rPr lang="en-US" sz="2400" dirty="0" err="1">
                <a:solidFill>
                  <a:srgbClr val="333333"/>
                </a:solidFill>
                <a:latin typeface="Consolas" panose="020B0609020204030204" pitchFamily="49" charset="0"/>
              </a:rPr>
              <a:t>import_var</a:t>
            </a:r>
            <a:r>
              <a:rPr lang="en-US" sz="2400" dirty="0">
                <a:solidFill>
                  <a:srgbClr val="333333"/>
                </a:solidFill>
                <a:latin typeface="Consolas" panose="020B0609020204030204" pitchFamily="49" charset="0"/>
              </a:rPr>
              <a:t>)) %&gt;% </a:t>
            </a:r>
          </a:p>
          <a:p>
            <a:pPr defTabSz="914400" eaLnBrk="0" fontAlgn="base" hangingPunct="0">
              <a:spcBef>
                <a:spcPct val="0"/>
              </a:spcBef>
              <a:spcAft>
                <a:spcPct val="0"/>
              </a:spcAft>
            </a:pPr>
            <a:r>
              <a:rPr lang="en-US" sz="2400" dirty="0">
                <a:solidFill>
                  <a:srgbClr val="333333"/>
                </a:solidFill>
                <a:latin typeface="Consolas" panose="020B0609020204030204" pitchFamily="49" charset="0"/>
              </a:rPr>
              <a:t>  mutate(</a:t>
            </a:r>
            <a:r>
              <a:rPr lang="en-US" sz="2400" dirty="0" err="1">
                <a:solidFill>
                  <a:srgbClr val="333333"/>
                </a:solidFill>
                <a:latin typeface="Consolas" panose="020B0609020204030204" pitchFamily="49" charset="0"/>
              </a:rPr>
              <a:t>new_variable</a:t>
            </a:r>
            <a:r>
              <a:rPr lang="en-US" sz="2400" dirty="0">
                <a:solidFill>
                  <a:srgbClr val="333333"/>
                </a:solidFill>
                <a:latin typeface="Consolas" panose="020B0609020204030204" pitchFamily="49" charset="0"/>
              </a:rPr>
              <a:t> = </a:t>
            </a:r>
            <a:r>
              <a:rPr lang="en-US" sz="2400" dirty="0" err="1">
                <a:solidFill>
                  <a:srgbClr val="333333"/>
                </a:solidFill>
                <a:latin typeface="Consolas" panose="020B0609020204030204" pitchFamily="49" charset="0"/>
              </a:rPr>
              <a:t>complicated_transformation</a:t>
            </a:r>
            <a:r>
              <a:rPr lang="en-US" sz="2400" dirty="0">
                <a:solidFill>
                  <a:srgbClr val="333333"/>
                </a:solidFill>
                <a:latin typeface="Consolas" panose="020B0609020204030204" pitchFamily="49" charset="0"/>
              </a:rPr>
              <a:t>(x, y, z))</a:t>
            </a:r>
          </a:p>
          <a:p>
            <a:pPr defTabSz="914400" eaLnBrk="0" fontAlgn="base" hangingPunct="0">
              <a:spcBef>
                <a:spcPct val="0"/>
              </a:spcBef>
              <a:spcAft>
                <a:spcPct val="0"/>
              </a:spcAft>
            </a:pPr>
            <a:r>
              <a:rPr lang="en-US" sz="2400" dirty="0">
                <a:solidFill>
                  <a:srgbClr val="333333"/>
                </a:solidFill>
                <a:latin typeface="Consolas" panose="020B0609020204030204" pitchFamily="49" charset="0"/>
              </a:rPr>
              <a:t>```</a:t>
            </a:r>
          </a:p>
        </p:txBody>
      </p:sp>
      <p:sp>
        <p:nvSpPr>
          <p:cNvPr id="5" name="Rectangle 4">
            <a:extLst>
              <a:ext uri="{FF2B5EF4-FFF2-40B4-BE49-F238E27FC236}">
                <a16:creationId xmlns:a16="http://schemas.microsoft.com/office/drawing/2014/main" id="{597176F3-A9E3-4AC2-B10D-9BE6C2564D2C}"/>
              </a:ext>
            </a:extLst>
          </p:cNvPr>
          <p:cNvSpPr/>
          <p:nvPr/>
        </p:nvSpPr>
        <p:spPr>
          <a:xfrm>
            <a:off x="6756400" y="2505670"/>
            <a:ext cx="3826933" cy="457663"/>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970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1236-0BF3-4950-A5DC-8E54B12EC9C8}"/>
              </a:ext>
            </a:extLst>
          </p:cNvPr>
          <p:cNvSpPr>
            <a:spLocks noGrp="1"/>
          </p:cNvSpPr>
          <p:nvPr>
            <p:ph type="title"/>
          </p:nvPr>
        </p:nvSpPr>
        <p:spPr/>
        <p:txBody>
          <a:bodyPr/>
          <a:lstStyle/>
          <a:p>
            <a:r>
              <a:rPr lang="en-US" dirty="0"/>
              <a:t>Caching</a:t>
            </a:r>
          </a:p>
        </p:txBody>
      </p:sp>
      <p:sp>
        <p:nvSpPr>
          <p:cNvPr id="4" name="Rectangle 3">
            <a:extLst>
              <a:ext uri="{FF2B5EF4-FFF2-40B4-BE49-F238E27FC236}">
                <a16:creationId xmlns:a16="http://schemas.microsoft.com/office/drawing/2014/main" id="{A9E551B0-58F8-49CE-8A29-A59AB29061DC}"/>
              </a:ext>
            </a:extLst>
          </p:cNvPr>
          <p:cNvSpPr/>
          <p:nvPr/>
        </p:nvSpPr>
        <p:spPr>
          <a:xfrm>
            <a:off x="573655" y="2163649"/>
            <a:ext cx="11044690"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sz="2400" dirty="0">
                <a:solidFill>
                  <a:srgbClr val="333333"/>
                </a:solidFill>
                <a:latin typeface="Consolas" panose="020B0609020204030204" pitchFamily="49" charset="0"/>
              </a:rPr>
              <a:t>```{r </a:t>
            </a:r>
            <a:r>
              <a:rPr lang="en-US" sz="2400" dirty="0" err="1">
                <a:solidFill>
                  <a:srgbClr val="333333"/>
                </a:solidFill>
                <a:latin typeface="Consolas" panose="020B0609020204030204" pitchFamily="49" charset="0"/>
              </a:rPr>
              <a:t>raw_data</a:t>
            </a:r>
            <a:r>
              <a:rPr lang="en-US" sz="2400" dirty="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cache.extra</a:t>
            </a:r>
            <a:r>
              <a:rPr lang="en-US" sz="2400" dirty="0">
                <a:solidFill>
                  <a:srgbClr val="333333"/>
                </a:solidFill>
                <a:latin typeface="Consolas" panose="020B0609020204030204" pitchFamily="49" charset="0"/>
              </a:rPr>
              <a:t> = file.info("a_very_large_file.csv")}</a:t>
            </a:r>
          </a:p>
          <a:p>
            <a:pPr defTabSz="914400" eaLnBrk="0" fontAlgn="base" hangingPunct="0">
              <a:spcBef>
                <a:spcPct val="0"/>
              </a:spcBef>
              <a:spcAft>
                <a:spcPct val="0"/>
              </a:spcAft>
            </a:pPr>
            <a:r>
              <a:rPr lang="en-US" sz="2400" dirty="0" err="1">
                <a:solidFill>
                  <a:srgbClr val="333333"/>
                </a:solidFill>
                <a:latin typeface="Consolas" panose="020B0609020204030204" pitchFamily="49" charset="0"/>
              </a:rPr>
              <a:t>rawdata</a:t>
            </a:r>
            <a:r>
              <a:rPr lang="en-US" sz="2400" dirty="0">
                <a:solidFill>
                  <a:srgbClr val="333333"/>
                </a:solidFill>
                <a:latin typeface="Consolas" panose="020B0609020204030204" pitchFamily="49" charset="0"/>
              </a:rPr>
              <a:t> &lt;- </a:t>
            </a:r>
            <a:r>
              <a:rPr lang="en-US" sz="2400" dirty="0" err="1">
                <a:solidFill>
                  <a:srgbClr val="333333"/>
                </a:solidFill>
                <a:latin typeface="Consolas" panose="020B0609020204030204" pitchFamily="49" charset="0"/>
              </a:rPr>
              <a:t>readr</a:t>
            </a:r>
            <a:r>
              <a:rPr lang="en-US" sz="2400" dirty="0">
                <a:solidFill>
                  <a:srgbClr val="333333"/>
                </a:solidFill>
                <a:latin typeface="Consolas" panose="020B0609020204030204" pitchFamily="49" charset="0"/>
              </a:rPr>
              <a:t>::</a:t>
            </a:r>
            <a:r>
              <a:rPr lang="en-US" sz="2400" dirty="0" err="1">
                <a:solidFill>
                  <a:srgbClr val="333333"/>
                </a:solidFill>
                <a:latin typeface="Consolas" panose="020B0609020204030204" pitchFamily="49" charset="0"/>
              </a:rPr>
              <a:t>read_csv</a:t>
            </a:r>
            <a:r>
              <a:rPr lang="en-US" sz="2400" dirty="0">
                <a:solidFill>
                  <a:srgbClr val="333333"/>
                </a:solidFill>
                <a:latin typeface="Consolas" panose="020B0609020204030204" pitchFamily="49" charset="0"/>
              </a:rPr>
              <a:t>("a_very_large_file.csv")</a:t>
            </a:r>
          </a:p>
          <a:p>
            <a:pPr defTabSz="914400" eaLnBrk="0" fontAlgn="base" hangingPunct="0">
              <a:spcBef>
                <a:spcPct val="0"/>
              </a:spcBef>
              <a:spcAft>
                <a:spcPct val="0"/>
              </a:spcAft>
            </a:pPr>
            <a:r>
              <a:rPr lang="en-US" sz="2400" dirty="0">
                <a:solidFill>
                  <a:srgbClr val="333333"/>
                </a:solidFill>
                <a:latin typeface="Consolas" panose="020B0609020204030204" pitchFamily="49" charset="0"/>
              </a:rPr>
              <a:t>```</a:t>
            </a:r>
          </a:p>
        </p:txBody>
      </p:sp>
    </p:spTree>
    <p:extLst>
      <p:ext uri="{BB962C8B-B14F-4D97-AF65-F5344CB8AC3E}">
        <p14:creationId xmlns:p14="http://schemas.microsoft.com/office/powerpoint/2010/main" val="13794643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786A9-004B-4F2D-A8FB-CA6F7065DBE7}"/>
              </a:ext>
            </a:extLst>
          </p:cNvPr>
          <p:cNvSpPr>
            <a:spLocks noGrp="1"/>
          </p:cNvSpPr>
          <p:nvPr>
            <p:ph type="title"/>
          </p:nvPr>
        </p:nvSpPr>
        <p:spPr/>
        <p:txBody>
          <a:bodyPr/>
          <a:lstStyle/>
          <a:p>
            <a:r>
              <a:rPr lang="en-US" dirty="0"/>
              <a:t>Global options</a:t>
            </a:r>
          </a:p>
        </p:txBody>
      </p:sp>
      <p:sp>
        <p:nvSpPr>
          <p:cNvPr id="3" name="Rectangle 1">
            <a:extLst>
              <a:ext uri="{FF2B5EF4-FFF2-40B4-BE49-F238E27FC236}">
                <a16:creationId xmlns:a16="http://schemas.microsoft.com/office/drawing/2014/main" id="{48A3D927-6CCD-4170-82BA-CE8D897EC117}"/>
              </a:ext>
            </a:extLst>
          </p:cNvPr>
          <p:cNvSpPr>
            <a:spLocks noChangeArrowheads="1"/>
          </p:cNvSpPr>
          <p:nvPr/>
        </p:nvSpPr>
        <p:spPr bwMode="auto">
          <a:xfrm>
            <a:off x="1024128" y="1951672"/>
            <a:ext cx="9847072"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knitr</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opts_chunk</a:t>
            </a:r>
            <a:r>
              <a:rPr kumimoji="0" lang="en-US" altLang="en-US" sz="2400" b="0" i="0" u="none" strike="noStrike" cap="none" normalizeH="0" baseline="0" dirty="0" err="1">
                <a:ln>
                  <a:noFill/>
                </a:ln>
                <a:solidFill>
                  <a:srgbClr val="666666"/>
                </a:solidFill>
                <a:effectLst/>
                <a:latin typeface="Consolas" panose="020B0609020204030204" pitchFamily="49" charset="0"/>
              </a:rPr>
              <a:t>$</a:t>
            </a:r>
            <a:r>
              <a:rPr kumimoji="0" lang="en-US" altLang="en-US" sz="2400" b="1" i="0" u="none" strike="noStrike" cap="none" normalizeH="0" baseline="0" dirty="0" err="1">
                <a:ln>
                  <a:noFill/>
                </a:ln>
                <a:solidFill>
                  <a:srgbClr val="007020"/>
                </a:solidFill>
                <a:effectLst/>
                <a:latin typeface="Consolas" panose="020B0609020204030204" pitchFamily="49" charset="0"/>
              </a:rPr>
              <a:t>set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comment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"#&gt;"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collapse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TRUE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31E1C24C-E485-4644-8D66-DACE37FA69BB}"/>
              </a:ext>
            </a:extLst>
          </p:cNvPr>
          <p:cNvSpPr>
            <a:spLocks noChangeArrowheads="1"/>
          </p:cNvSpPr>
          <p:nvPr/>
        </p:nvSpPr>
        <p:spPr bwMode="auto">
          <a:xfrm>
            <a:off x="1024128" y="3806336"/>
            <a:ext cx="9847072"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knitr</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opts_chunk</a:t>
            </a:r>
            <a:r>
              <a:rPr kumimoji="0" lang="en-US" altLang="en-US" sz="2400" b="0" i="0" u="none" strike="noStrike" cap="none" normalizeH="0" baseline="0" dirty="0" err="1">
                <a:ln>
                  <a:noFill/>
                </a:ln>
                <a:solidFill>
                  <a:srgbClr val="666666"/>
                </a:solidFill>
                <a:effectLst/>
                <a:latin typeface="Consolas" panose="020B0609020204030204" pitchFamily="49" charset="0"/>
              </a:rPr>
              <a:t>$</a:t>
            </a:r>
            <a:r>
              <a:rPr kumimoji="0" lang="en-US" altLang="en-US" sz="2400" b="1" i="0" u="none" strike="noStrike" cap="none" normalizeH="0" baseline="0" dirty="0" err="1">
                <a:ln>
                  <a:noFill/>
                </a:ln>
                <a:solidFill>
                  <a:srgbClr val="007020"/>
                </a:solidFill>
                <a:effectLst/>
                <a:latin typeface="Consolas" panose="020B0609020204030204" pitchFamily="49" charset="0"/>
              </a:rPr>
              <a:t>set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echo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FALSE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409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B92B-42C4-4430-A2B3-A03ED89253ED}"/>
              </a:ext>
            </a:extLst>
          </p:cNvPr>
          <p:cNvSpPr>
            <a:spLocks noGrp="1"/>
          </p:cNvSpPr>
          <p:nvPr>
            <p:ph type="title"/>
          </p:nvPr>
        </p:nvSpPr>
        <p:spPr/>
        <p:txBody>
          <a:bodyPr/>
          <a:lstStyle/>
          <a:p>
            <a:r>
              <a:rPr lang="en-US" dirty="0"/>
              <a:t> Inline code</a:t>
            </a:r>
          </a:p>
        </p:txBody>
      </p:sp>
      <p:sp>
        <p:nvSpPr>
          <p:cNvPr id="4" name="Rectangle 3">
            <a:extLst>
              <a:ext uri="{FF2B5EF4-FFF2-40B4-BE49-F238E27FC236}">
                <a16:creationId xmlns:a16="http://schemas.microsoft.com/office/drawing/2014/main" id="{806AD7A7-CF8C-408F-8796-B25C5AE8A9F2}"/>
              </a:ext>
            </a:extLst>
          </p:cNvPr>
          <p:cNvSpPr/>
          <p:nvPr/>
        </p:nvSpPr>
        <p:spPr>
          <a:xfrm>
            <a:off x="800864" y="1931384"/>
            <a:ext cx="10590271"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sz="2400" dirty="0">
                <a:solidFill>
                  <a:srgbClr val="333333"/>
                </a:solidFill>
                <a:latin typeface="Helvetica Neue"/>
              </a:rPr>
              <a:t>We have data about `r </a:t>
            </a:r>
            <a:r>
              <a:rPr lang="en-US" sz="2400" dirty="0" err="1">
                <a:solidFill>
                  <a:srgbClr val="333333"/>
                </a:solidFill>
                <a:latin typeface="Helvetica Neue"/>
              </a:rPr>
              <a:t>nrow</a:t>
            </a:r>
            <a:r>
              <a:rPr lang="en-US" sz="2400" dirty="0">
                <a:solidFill>
                  <a:srgbClr val="333333"/>
                </a:solidFill>
                <a:latin typeface="Helvetica Neue"/>
              </a:rPr>
              <a:t>(diamonds)` diamonds. Only `r </a:t>
            </a:r>
            <a:r>
              <a:rPr lang="en-US" sz="2400" dirty="0" err="1">
                <a:solidFill>
                  <a:srgbClr val="333333"/>
                </a:solidFill>
                <a:latin typeface="Helvetica Neue"/>
              </a:rPr>
              <a:t>nrow</a:t>
            </a:r>
            <a:r>
              <a:rPr lang="en-US" sz="2400" dirty="0">
                <a:solidFill>
                  <a:srgbClr val="333333"/>
                </a:solidFill>
                <a:latin typeface="Helvetica Neue"/>
              </a:rPr>
              <a:t>(diamonds) – </a:t>
            </a:r>
          </a:p>
          <a:p>
            <a:pPr defTabSz="914400" eaLnBrk="0" fontAlgn="base" hangingPunct="0">
              <a:spcBef>
                <a:spcPct val="0"/>
              </a:spcBef>
              <a:spcAft>
                <a:spcPct val="0"/>
              </a:spcAft>
            </a:pPr>
            <a:r>
              <a:rPr lang="en-US" sz="2400" dirty="0" err="1">
                <a:solidFill>
                  <a:srgbClr val="333333"/>
                </a:solidFill>
                <a:latin typeface="Helvetica Neue"/>
              </a:rPr>
              <a:t>nrow</a:t>
            </a:r>
            <a:r>
              <a:rPr lang="en-US" sz="2400" dirty="0">
                <a:solidFill>
                  <a:srgbClr val="333333"/>
                </a:solidFill>
                <a:latin typeface="Helvetica Neue"/>
              </a:rPr>
              <a:t>(smaller)` are larger than 2.5 carats. The distribution of the remainder is </a:t>
            </a:r>
          </a:p>
          <a:p>
            <a:pPr defTabSz="914400" eaLnBrk="0" fontAlgn="base" hangingPunct="0">
              <a:spcBef>
                <a:spcPct val="0"/>
              </a:spcBef>
              <a:spcAft>
                <a:spcPct val="0"/>
              </a:spcAft>
            </a:pPr>
            <a:r>
              <a:rPr lang="en-US" sz="2400" dirty="0">
                <a:solidFill>
                  <a:srgbClr val="333333"/>
                </a:solidFill>
                <a:latin typeface="Helvetica Neue"/>
              </a:rPr>
              <a:t>shown below:</a:t>
            </a:r>
          </a:p>
        </p:txBody>
      </p:sp>
      <p:sp>
        <p:nvSpPr>
          <p:cNvPr id="5" name="Rectangle 4">
            <a:extLst>
              <a:ext uri="{FF2B5EF4-FFF2-40B4-BE49-F238E27FC236}">
                <a16:creationId xmlns:a16="http://schemas.microsoft.com/office/drawing/2014/main" id="{1AC58484-70E6-4D4E-9CE7-272C34E1B3B3}"/>
              </a:ext>
            </a:extLst>
          </p:cNvPr>
          <p:cNvSpPr/>
          <p:nvPr/>
        </p:nvSpPr>
        <p:spPr>
          <a:xfrm>
            <a:off x="800863" y="3273982"/>
            <a:ext cx="10590271"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sz="2400" dirty="0">
                <a:solidFill>
                  <a:srgbClr val="333333"/>
                </a:solidFill>
                <a:latin typeface="Helvetica Neue"/>
              </a:rPr>
              <a:t>We have data about 53940 diamonds. Only 126 are larger than 2.5 carats. </a:t>
            </a:r>
          </a:p>
          <a:p>
            <a:pPr defTabSz="914400" eaLnBrk="0" fontAlgn="base" hangingPunct="0">
              <a:spcBef>
                <a:spcPct val="0"/>
              </a:spcBef>
              <a:spcAft>
                <a:spcPct val="0"/>
              </a:spcAft>
            </a:pPr>
            <a:r>
              <a:rPr lang="en-US" sz="2400" dirty="0">
                <a:solidFill>
                  <a:srgbClr val="333333"/>
                </a:solidFill>
                <a:latin typeface="Helvetica Neue"/>
              </a:rPr>
              <a:t>The distribution of the remainder is shown below:</a:t>
            </a:r>
          </a:p>
        </p:txBody>
      </p:sp>
      <p:sp>
        <p:nvSpPr>
          <p:cNvPr id="6" name="Rectangle 2">
            <a:extLst>
              <a:ext uri="{FF2B5EF4-FFF2-40B4-BE49-F238E27FC236}">
                <a16:creationId xmlns:a16="http://schemas.microsoft.com/office/drawing/2014/main" id="{514DEA15-2189-469E-B3EB-925EE327F0A1}"/>
              </a:ext>
            </a:extLst>
          </p:cNvPr>
          <p:cNvSpPr>
            <a:spLocks noChangeArrowheads="1"/>
          </p:cNvSpPr>
          <p:nvPr/>
        </p:nvSpPr>
        <p:spPr bwMode="auto">
          <a:xfrm>
            <a:off x="800863" y="4482652"/>
            <a:ext cx="10519561" cy="18466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comma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function</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1" i="0" u="none" strike="noStrike" cap="none" normalizeH="0" baseline="0" dirty="0">
                <a:ln>
                  <a:noFill/>
                </a:ln>
                <a:solidFill>
                  <a:srgbClr val="007020"/>
                </a:solidFill>
                <a:effectLst/>
                <a:latin typeface="Consolas" panose="020B0609020204030204" pitchFamily="49" charset="0"/>
              </a:rPr>
              <a:t>format</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902000"/>
                </a:solidFill>
                <a:effectLst/>
                <a:latin typeface="Consolas" panose="020B0609020204030204" pitchFamily="49" charset="0"/>
              </a:rPr>
              <a:t>digits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902000"/>
                </a:solidFill>
                <a:effectLst/>
                <a:latin typeface="Consolas" panose="020B0609020204030204" pitchFamily="49" charset="0"/>
              </a:rPr>
              <a:t>big.mark</a:t>
            </a:r>
            <a:r>
              <a:rPr kumimoji="0" lang="en-US" altLang="en-US" sz="2400" b="0" i="0" u="none" strike="noStrike" cap="none" normalizeH="0" baseline="0" dirty="0">
                <a:ln>
                  <a:noFill/>
                </a:ln>
                <a:solidFill>
                  <a:srgbClr val="90200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comma</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3452345</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"3,452,345"</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comma</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12358124331</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"0.12"</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165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B95D8A-E436-45F3-84CF-C69E878F05E8}"/>
              </a:ext>
            </a:extLst>
          </p:cNvPr>
          <p:cNvPicPr>
            <a:picLocks noChangeAspect="1"/>
          </p:cNvPicPr>
          <p:nvPr/>
        </p:nvPicPr>
        <p:blipFill>
          <a:blip r:embed="rId3"/>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F560DEC9-D8EC-44BC-BD67-CFA936CD4E90}"/>
              </a:ext>
            </a:extLst>
          </p:cNvPr>
          <p:cNvSpPr/>
          <p:nvPr/>
        </p:nvSpPr>
        <p:spPr>
          <a:xfrm>
            <a:off x="0"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8D8EFB9D-1362-4EEF-B7C4-F2C305C12E29}"/>
              </a:ext>
            </a:extLst>
          </p:cNvPr>
          <p:cNvSpPr txBox="1">
            <a:spLocks/>
          </p:cNvSpPr>
          <p:nvPr/>
        </p:nvSpPr>
        <p:spPr>
          <a:xfrm>
            <a:off x="1235964" y="5358384"/>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code chunks</a:t>
            </a:r>
          </a:p>
        </p:txBody>
      </p:sp>
    </p:spTree>
    <p:extLst>
      <p:ext uri="{BB962C8B-B14F-4D97-AF65-F5344CB8AC3E}">
        <p14:creationId xmlns:p14="http://schemas.microsoft.com/office/powerpoint/2010/main" val="29131854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4DFF5-95EC-4EE8-99B9-6EA3601878C0}"/>
              </a:ext>
            </a:extLst>
          </p:cNvPr>
          <p:cNvSpPr>
            <a:spLocks noGrp="1"/>
          </p:cNvSpPr>
          <p:nvPr>
            <p:ph type="title"/>
          </p:nvPr>
        </p:nvSpPr>
        <p:spPr/>
        <p:txBody>
          <a:bodyPr/>
          <a:lstStyle/>
          <a:p>
            <a:r>
              <a:rPr lang="en-US" dirty="0"/>
              <a:t>Troubleshooting</a:t>
            </a:r>
          </a:p>
        </p:txBody>
      </p:sp>
      <p:sp>
        <p:nvSpPr>
          <p:cNvPr id="3" name="Content Placeholder 2">
            <a:extLst>
              <a:ext uri="{FF2B5EF4-FFF2-40B4-BE49-F238E27FC236}">
                <a16:creationId xmlns:a16="http://schemas.microsoft.com/office/drawing/2014/main" id="{EC871CDB-9EA2-4203-9843-F0B19DC28347}"/>
              </a:ext>
            </a:extLst>
          </p:cNvPr>
          <p:cNvSpPr>
            <a:spLocks noGrp="1"/>
          </p:cNvSpPr>
          <p:nvPr>
            <p:ph idx="1"/>
          </p:nvPr>
        </p:nvSpPr>
        <p:spPr/>
        <p:txBody>
          <a:bodyPr/>
          <a:lstStyle/>
          <a:p>
            <a:pPr marL="342900" indent="-342900">
              <a:buSzPct val="120000"/>
              <a:buFont typeface="Arial" panose="020B0604020202020204" pitchFamily="34" charset="0"/>
              <a:buChar char="•"/>
            </a:pPr>
            <a:r>
              <a:rPr lang="en-US" sz="2400" dirty="0"/>
              <a:t>Try is to recreate the problem in an interactive session</a:t>
            </a:r>
          </a:p>
          <a:p>
            <a:pPr marL="342900" indent="-342900">
              <a:buSzPct val="120000"/>
              <a:buFont typeface="Arial" panose="020B0604020202020204" pitchFamily="34" charset="0"/>
              <a:buChar char="•"/>
            </a:pPr>
            <a:r>
              <a:rPr lang="en-US" sz="2400" dirty="0"/>
              <a:t>Restart R, then “Run all chunks” (either from Code menu, under Run region), or with the keyboard shortcut Ctrl + Alt + R</a:t>
            </a:r>
          </a:p>
          <a:p>
            <a:pPr marL="342900" indent="-342900">
              <a:buSzPct val="120000"/>
              <a:buFont typeface="Arial" panose="020B0604020202020204" pitchFamily="34" charset="0"/>
              <a:buChar char="•"/>
            </a:pPr>
            <a:r>
              <a:rPr lang="en-US" sz="2400" dirty="0"/>
              <a:t>Check the working directory is what you expect by including </a:t>
            </a:r>
            <a:r>
              <a:rPr lang="en-US" sz="2400" dirty="0" err="1"/>
              <a:t>getwd</a:t>
            </a:r>
            <a:r>
              <a:rPr lang="en-US" sz="2400" dirty="0"/>
              <a:t>() in a chunk</a:t>
            </a:r>
          </a:p>
          <a:p>
            <a:pPr marL="342900" indent="-342900">
              <a:buSzPct val="120000"/>
              <a:buFont typeface="Arial" panose="020B0604020202020204" pitchFamily="34" charset="0"/>
              <a:buChar char="•"/>
            </a:pPr>
            <a:r>
              <a:rPr lang="en-US" sz="2400" dirty="0"/>
              <a:t>The easiest way to do that is to set error = TRUE on the chunk causing the problem, then use print() and str() to check that settings are as you expect.</a:t>
            </a:r>
            <a:endParaRPr lang="en-US" dirty="0"/>
          </a:p>
        </p:txBody>
      </p:sp>
    </p:spTree>
    <p:extLst>
      <p:ext uri="{BB962C8B-B14F-4D97-AF65-F5344CB8AC3E}">
        <p14:creationId xmlns:p14="http://schemas.microsoft.com/office/powerpoint/2010/main" val="251630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6AE4C-44E9-484B-90D2-2F930AD0FDD0}"/>
              </a:ext>
            </a:extLst>
          </p:cNvPr>
          <p:cNvSpPr>
            <a:spLocks noGrp="1"/>
          </p:cNvSpPr>
          <p:nvPr>
            <p:ph type="title"/>
          </p:nvPr>
        </p:nvSpPr>
        <p:spPr/>
        <p:txBody>
          <a:bodyPr/>
          <a:lstStyle/>
          <a:p>
            <a:r>
              <a:rPr lang="en-US" dirty="0"/>
              <a:t>YAML header</a:t>
            </a:r>
          </a:p>
        </p:txBody>
      </p:sp>
      <p:sp>
        <p:nvSpPr>
          <p:cNvPr id="3" name="Content Placeholder 2">
            <a:extLst>
              <a:ext uri="{FF2B5EF4-FFF2-40B4-BE49-F238E27FC236}">
                <a16:creationId xmlns:a16="http://schemas.microsoft.com/office/drawing/2014/main" id="{FBC73D16-F460-467A-B282-79482C97A6EE}"/>
              </a:ext>
            </a:extLst>
          </p:cNvPr>
          <p:cNvSpPr>
            <a:spLocks noGrp="1"/>
          </p:cNvSpPr>
          <p:nvPr>
            <p:ph idx="1"/>
          </p:nvPr>
        </p:nvSpPr>
        <p:spPr/>
        <p:txBody>
          <a:bodyPr/>
          <a:lstStyle/>
          <a:p>
            <a:pPr marL="0" indent="0">
              <a:buNone/>
            </a:pPr>
            <a:r>
              <a:rPr lang="en-US" sz="2400" dirty="0"/>
              <a:t>YAML stands for: it’s “yet another markup language”</a:t>
            </a:r>
          </a:p>
          <a:p>
            <a:pPr marL="457200" indent="-457200">
              <a:buFont typeface="+mj-lt"/>
              <a:buAutoNum type="arabicPeriod"/>
            </a:pPr>
            <a:r>
              <a:rPr lang="en-US" sz="2400" dirty="0"/>
              <a:t>document parameters </a:t>
            </a:r>
          </a:p>
          <a:p>
            <a:pPr marL="457200" indent="-457200">
              <a:buFont typeface="+mj-lt"/>
              <a:buAutoNum type="arabicPeriod"/>
            </a:pPr>
            <a:r>
              <a:rPr lang="en-US" sz="2400" dirty="0"/>
              <a:t>bibliographies.</a:t>
            </a:r>
            <a:endParaRPr lang="en-US" dirty="0"/>
          </a:p>
        </p:txBody>
      </p:sp>
    </p:spTree>
    <p:extLst>
      <p:ext uri="{BB962C8B-B14F-4D97-AF65-F5344CB8AC3E}">
        <p14:creationId xmlns:p14="http://schemas.microsoft.com/office/powerpoint/2010/main" val="344063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8DC1-7986-467E-A3CD-97EEE5223631}"/>
              </a:ext>
            </a:extLst>
          </p:cNvPr>
          <p:cNvSpPr>
            <a:spLocks noGrp="1"/>
          </p:cNvSpPr>
          <p:nvPr>
            <p:ph type="title"/>
          </p:nvPr>
        </p:nvSpPr>
        <p:spPr/>
        <p:txBody>
          <a:bodyPr/>
          <a:lstStyle/>
          <a:p>
            <a:r>
              <a:rPr lang="en-US" dirty="0"/>
              <a:t>R Markdown basics</a:t>
            </a:r>
          </a:p>
        </p:txBody>
      </p:sp>
      <p:sp>
        <p:nvSpPr>
          <p:cNvPr id="6" name="Rectangle 5">
            <a:extLst>
              <a:ext uri="{FF2B5EF4-FFF2-40B4-BE49-F238E27FC236}">
                <a16:creationId xmlns:a16="http://schemas.microsoft.com/office/drawing/2014/main" id="{B39F184B-9487-4BD5-A7EA-8F25FDF14860}"/>
              </a:ext>
            </a:extLst>
          </p:cNvPr>
          <p:cNvSpPr/>
          <p:nvPr/>
        </p:nvSpPr>
        <p:spPr>
          <a:xfrm>
            <a:off x="1024128" y="1715501"/>
            <a:ext cx="9720072" cy="517064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sz="1400" dirty="0">
                <a:solidFill>
                  <a:srgbClr val="333333"/>
                </a:solidFill>
                <a:latin typeface="Consolas" panose="020B0609020204030204" pitchFamily="49" charset="0"/>
              </a:rPr>
              <a:t>---</a:t>
            </a:r>
          </a:p>
          <a:p>
            <a:pPr defTabSz="914400" eaLnBrk="0" fontAlgn="base" hangingPunct="0">
              <a:spcBef>
                <a:spcPct val="0"/>
              </a:spcBef>
              <a:spcAft>
                <a:spcPct val="0"/>
              </a:spcAft>
            </a:pPr>
            <a:r>
              <a:rPr lang="en-US" sz="1400" dirty="0">
                <a:solidFill>
                  <a:srgbClr val="333333"/>
                </a:solidFill>
                <a:latin typeface="Consolas" panose="020B0609020204030204" pitchFamily="49" charset="0"/>
              </a:rPr>
              <a:t>title: "Diamond sizes"</a:t>
            </a:r>
          </a:p>
          <a:p>
            <a:pPr defTabSz="914400" eaLnBrk="0" fontAlgn="base" hangingPunct="0">
              <a:spcBef>
                <a:spcPct val="0"/>
              </a:spcBef>
              <a:spcAft>
                <a:spcPct val="0"/>
              </a:spcAft>
            </a:pPr>
            <a:r>
              <a:rPr lang="en-US" sz="1400" dirty="0">
                <a:solidFill>
                  <a:srgbClr val="333333"/>
                </a:solidFill>
                <a:latin typeface="Consolas" panose="020B0609020204030204" pitchFamily="49" charset="0"/>
              </a:rPr>
              <a:t>date: 2016-08-25</a:t>
            </a:r>
          </a:p>
          <a:p>
            <a:pPr defTabSz="914400" eaLnBrk="0" fontAlgn="base" hangingPunct="0">
              <a:spcBef>
                <a:spcPct val="0"/>
              </a:spcBef>
              <a:spcAft>
                <a:spcPct val="0"/>
              </a:spcAft>
            </a:pPr>
            <a:r>
              <a:rPr lang="en-US" sz="1400" dirty="0">
                <a:solidFill>
                  <a:srgbClr val="333333"/>
                </a:solidFill>
                <a:latin typeface="Consolas" panose="020B0609020204030204" pitchFamily="49" charset="0"/>
              </a:rPr>
              <a:t>output: </a:t>
            </a:r>
            <a:r>
              <a:rPr lang="en-US" sz="1400" dirty="0" err="1">
                <a:solidFill>
                  <a:srgbClr val="333333"/>
                </a:solidFill>
                <a:latin typeface="Consolas" panose="020B0609020204030204" pitchFamily="49" charset="0"/>
              </a:rPr>
              <a:t>html_document</a:t>
            </a:r>
            <a:endParaRPr lang="en-US" sz="1400" dirty="0">
              <a:solidFill>
                <a:srgbClr val="333333"/>
              </a:solidFill>
              <a:latin typeface="Consolas" panose="020B0609020204030204" pitchFamily="49" charset="0"/>
            </a:endParaRPr>
          </a:p>
          <a:p>
            <a:pPr defTabSz="914400" eaLnBrk="0" fontAlgn="base" hangingPunct="0">
              <a:spcBef>
                <a:spcPct val="0"/>
              </a:spcBef>
              <a:spcAft>
                <a:spcPct val="0"/>
              </a:spcAft>
            </a:pPr>
            <a:r>
              <a:rPr lang="en-US" sz="1400" dirty="0">
                <a:solidFill>
                  <a:srgbClr val="333333"/>
                </a:solidFill>
                <a:latin typeface="Consolas" panose="020B0609020204030204" pitchFamily="49" charset="0"/>
              </a:rPr>
              <a:t>---</a:t>
            </a:r>
          </a:p>
          <a:p>
            <a:pPr defTabSz="914400" eaLnBrk="0" fontAlgn="base" hangingPunct="0">
              <a:spcBef>
                <a:spcPct val="0"/>
              </a:spcBef>
              <a:spcAft>
                <a:spcPct val="0"/>
              </a:spcAft>
            </a:pPr>
            <a:endParaRPr lang="en-US" sz="1400" dirty="0">
              <a:solidFill>
                <a:srgbClr val="333333"/>
              </a:solidFill>
              <a:latin typeface="Consolas" panose="020B0609020204030204" pitchFamily="49" charset="0"/>
            </a:endParaRPr>
          </a:p>
          <a:p>
            <a:pPr defTabSz="914400" eaLnBrk="0" fontAlgn="base" hangingPunct="0">
              <a:spcBef>
                <a:spcPct val="0"/>
              </a:spcBef>
              <a:spcAft>
                <a:spcPct val="0"/>
              </a:spcAft>
            </a:pPr>
            <a:r>
              <a:rPr lang="en-US" sz="1400" dirty="0">
                <a:solidFill>
                  <a:srgbClr val="333333"/>
                </a:solidFill>
                <a:latin typeface="Consolas" panose="020B0609020204030204" pitchFamily="49" charset="0"/>
              </a:rPr>
              <a:t>```{r setup, include = FALSE}</a:t>
            </a:r>
          </a:p>
          <a:p>
            <a:pPr defTabSz="914400" eaLnBrk="0" fontAlgn="base" hangingPunct="0">
              <a:spcBef>
                <a:spcPct val="0"/>
              </a:spcBef>
              <a:spcAft>
                <a:spcPct val="0"/>
              </a:spcAft>
            </a:pPr>
            <a:r>
              <a:rPr lang="en-US" sz="1400" dirty="0">
                <a:solidFill>
                  <a:srgbClr val="333333"/>
                </a:solidFill>
                <a:latin typeface="Consolas" panose="020B0609020204030204" pitchFamily="49" charset="0"/>
              </a:rPr>
              <a:t>library(ggplot2)</a:t>
            </a:r>
          </a:p>
          <a:p>
            <a:pPr defTabSz="914400" eaLnBrk="0" fontAlgn="base" hangingPunct="0">
              <a:spcBef>
                <a:spcPct val="0"/>
              </a:spcBef>
              <a:spcAft>
                <a:spcPct val="0"/>
              </a:spcAft>
            </a:pPr>
            <a:r>
              <a:rPr lang="en-US" sz="1400" dirty="0">
                <a:solidFill>
                  <a:srgbClr val="333333"/>
                </a:solidFill>
                <a:latin typeface="Consolas" panose="020B0609020204030204" pitchFamily="49" charset="0"/>
              </a:rPr>
              <a:t>library(</a:t>
            </a:r>
            <a:r>
              <a:rPr lang="en-US" sz="1400" dirty="0" err="1">
                <a:solidFill>
                  <a:srgbClr val="333333"/>
                </a:solidFill>
                <a:latin typeface="Consolas" panose="020B0609020204030204" pitchFamily="49" charset="0"/>
              </a:rPr>
              <a:t>dplyr</a:t>
            </a:r>
            <a:r>
              <a:rPr lang="en-US" sz="1400" dirty="0">
                <a:solidFill>
                  <a:srgbClr val="333333"/>
                </a:solidFill>
                <a:latin typeface="Consolas" panose="020B0609020204030204" pitchFamily="49" charset="0"/>
              </a:rPr>
              <a:t>)</a:t>
            </a:r>
          </a:p>
          <a:p>
            <a:pPr defTabSz="914400" eaLnBrk="0" fontAlgn="base" hangingPunct="0">
              <a:spcBef>
                <a:spcPct val="0"/>
              </a:spcBef>
              <a:spcAft>
                <a:spcPct val="0"/>
              </a:spcAft>
            </a:pPr>
            <a:endParaRPr lang="en-US" sz="1400" dirty="0">
              <a:solidFill>
                <a:srgbClr val="333333"/>
              </a:solidFill>
              <a:latin typeface="Consolas" panose="020B0609020204030204" pitchFamily="49" charset="0"/>
            </a:endParaRPr>
          </a:p>
          <a:p>
            <a:pPr defTabSz="914400" eaLnBrk="0" fontAlgn="base" hangingPunct="0">
              <a:spcBef>
                <a:spcPct val="0"/>
              </a:spcBef>
              <a:spcAft>
                <a:spcPct val="0"/>
              </a:spcAft>
            </a:pPr>
            <a:r>
              <a:rPr lang="en-US" sz="1400" dirty="0">
                <a:solidFill>
                  <a:srgbClr val="333333"/>
                </a:solidFill>
                <a:latin typeface="Consolas" panose="020B0609020204030204" pitchFamily="49" charset="0"/>
              </a:rPr>
              <a:t>smaller &lt;- diamonds %&gt;% </a:t>
            </a:r>
          </a:p>
          <a:p>
            <a:pPr defTabSz="914400" eaLnBrk="0" fontAlgn="base" hangingPunct="0">
              <a:spcBef>
                <a:spcPct val="0"/>
              </a:spcBef>
              <a:spcAft>
                <a:spcPct val="0"/>
              </a:spcAft>
            </a:pPr>
            <a:r>
              <a:rPr lang="en-US" sz="1400" dirty="0">
                <a:solidFill>
                  <a:srgbClr val="333333"/>
                </a:solidFill>
                <a:latin typeface="Consolas" panose="020B0609020204030204" pitchFamily="49" charset="0"/>
              </a:rPr>
              <a:t>  filter(carat &lt;= 2.5)</a:t>
            </a:r>
          </a:p>
          <a:p>
            <a:pPr defTabSz="914400" eaLnBrk="0" fontAlgn="base" hangingPunct="0">
              <a:spcBef>
                <a:spcPct val="0"/>
              </a:spcBef>
              <a:spcAft>
                <a:spcPct val="0"/>
              </a:spcAft>
            </a:pPr>
            <a:r>
              <a:rPr lang="en-US" sz="1400" dirty="0">
                <a:solidFill>
                  <a:srgbClr val="333333"/>
                </a:solidFill>
                <a:latin typeface="Consolas" panose="020B0609020204030204" pitchFamily="49" charset="0"/>
              </a:rPr>
              <a:t>```</a:t>
            </a:r>
          </a:p>
          <a:p>
            <a:pPr defTabSz="914400" eaLnBrk="0" fontAlgn="base" hangingPunct="0">
              <a:spcBef>
                <a:spcPct val="0"/>
              </a:spcBef>
              <a:spcAft>
                <a:spcPct val="0"/>
              </a:spcAft>
            </a:pPr>
            <a:endParaRPr lang="en-US" sz="1400" dirty="0">
              <a:solidFill>
                <a:srgbClr val="333333"/>
              </a:solidFill>
              <a:latin typeface="Consolas" panose="020B0609020204030204" pitchFamily="49" charset="0"/>
            </a:endParaRPr>
          </a:p>
          <a:p>
            <a:pPr defTabSz="914400" eaLnBrk="0" fontAlgn="base" hangingPunct="0">
              <a:spcBef>
                <a:spcPct val="0"/>
              </a:spcBef>
              <a:spcAft>
                <a:spcPct val="0"/>
              </a:spcAft>
            </a:pPr>
            <a:r>
              <a:rPr lang="en-US" sz="1400" dirty="0">
                <a:solidFill>
                  <a:srgbClr val="333333"/>
                </a:solidFill>
                <a:latin typeface="Consolas" panose="020B0609020204030204" pitchFamily="49" charset="0"/>
              </a:rPr>
              <a:t>We have data about `r </a:t>
            </a:r>
            <a:r>
              <a:rPr lang="en-US" sz="1400" dirty="0" err="1">
                <a:solidFill>
                  <a:srgbClr val="333333"/>
                </a:solidFill>
                <a:latin typeface="Consolas" panose="020B0609020204030204" pitchFamily="49" charset="0"/>
              </a:rPr>
              <a:t>nrow</a:t>
            </a:r>
            <a:r>
              <a:rPr lang="en-US" sz="1400" dirty="0">
                <a:solidFill>
                  <a:srgbClr val="333333"/>
                </a:solidFill>
                <a:latin typeface="Consolas" panose="020B0609020204030204" pitchFamily="49" charset="0"/>
              </a:rPr>
              <a:t>(diamonds)` diamonds. Only </a:t>
            </a:r>
          </a:p>
          <a:p>
            <a:pPr defTabSz="914400" eaLnBrk="0" fontAlgn="base" hangingPunct="0">
              <a:spcBef>
                <a:spcPct val="0"/>
              </a:spcBef>
              <a:spcAft>
                <a:spcPct val="0"/>
              </a:spcAft>
            </a:pPr>
            <a:r>
              <a:rPr lang="en-US" sz="1400" dirty="0">
                <a:solidFill>
                  <a:srgbClr val="333333"/>
                </a:solidFill>
                <a:latin typeface="Consolas" panose="020B0609020204030204" pitchFamily="49" charset="0"/>
              </a:rPr>
              <a:t>`r </a:t>
            </a:r>
            <a:r>
              <a:rPr lang="en-US" sz="1400" dirty="0" err="1">
                <a:solidFill>
                  <a:srgbClr val="333333"/>
                </a:solidFill>
                <a:latin typeface="Consolas" panose="020B0609020204030204" pitchFamily="49" charset="0"/>
              </a:rPr>
              <a:t>nrow</a:t>
            </a:r>
            <a:r>
              <a:rPr lang="en-US" sz="1400" dirty="0">
                <a:solidFill>
                  <a:srgbClr val="333333"/>
                </a:solidFill>
                <a:latin typeface="Consolas" panose="020B0609020204030204" pitchFamily="49" charset="0"/>
              </a:rPr>
              <a:t>(diamonds) - </a:t>
            </a:r>
            <a:r>
              <a:rPr lang="en-US" sz="1400" dirty="0" err="1">
                <a:solidFill>
                  <a:srgbClr val="333333"/>
                </a:solidFill>
                <a:latin typeface="Consolas" panose="020B0609020204030204" pitchFamily="49" charset="0"/>
              </a:rPr>
              <a:t>nrow</a:t>
            </a:r>
            <a:r>
              <a:rPr lang="en-US" sz="1400" dirty="0">
                <a:solidFill>
                  <a:srgbClr val="333333"/>
                </a:solidFill>
                <a:latin typeface="Consolas" panose="020B0609020204030204" pitchFamily="49" charset="0"/>
              </a:rPr>
              <a:t>(smaller)` are larger than</a:t>
            </a:r>
          </a:p>
          <a:p>
            <a:pPr defTabSz="914400" eaLnBrk="0" fontAlgn="base" hangingPunct="0">
              <a:spcBef>
                <a:spcPct val="0"/>
              </a:spcBef>
              <a:spcAft>
                <a:spcPct val="0"/>
              </a:spcAft>
            </a:pPr>
            <a:r>
              <a:rPr lang="en-US" sz="1400" dirty="0">
                <a:solidFill>
                  <a:srgbClr val="333333"/>
                </a:solidFill>
                <a:latin typeface="Consolas" panose="020B0609020204030204" pitchFamily="49" charset="0"/>
              </a:rPr>
              <a:t>2.5 carats. The distribution of the remainder is shown</a:t>
            </a:r>
          </a:p>
          <a:p>
            <a:pPr defTabSz="914400" eaLnBrk="0" fontAlgn="base" hangingPunct="0">
              <a:spcBef>
                <a:spcPct val="0"/>
              </a:spcBef>
              <a:spcAft>
                <a:spcPct val="0"/>
              </a:spcAft>
            </a:pPr>
            <a:r>
              <a:rPr lang="en-US" sz="1400" dirty="0">
                <a:solidFill>
                  <a:srgbClr val="333333"/>
                </a:solidFill>
                <a:latin typeface="Consolas" panose="020B0609020204030204" pitchFamily="49" charset="0"/>
              </a:rPr>
              <a:t>below:</a:t>
            </a:r>
          </a:p>
          <a:p>
            <a:pPr defTabSz="914400" eaLnBrk="0" fontAlgn="base" hangingPunct="0">
              <a:spcBef>
                <a:spcPct val="0"/>
              </a:spcBef>
              <a:spcAft>
                <a:spcPct val="0"/>
              </a:spcAft>
            </a:pPr>
            <a:endParaRPr lang="en-US" sz="1400" dirty="0">
              <a:solidFill>
                <a:srgbClr val="333333"/>
              </a:solidFill>
              <a:latin typeface="Consolas" panose="020B0609020204030204" pitchFamily="49" charset="0"/>
            </a:endParaRPr>
          </a:p>
          <a:p>
            <a:pPr defTabSz="914400" eaLnBrk="0" fontAlgn="base" hangingPunct="0">
              <a:spcBef>
                <a:spcPct val="0"/>
              </a:spcBef>
              <a:spcAft>
                <a:spcPct val="0"/>
              </a:spcAft>
            </a:pPr>
            <a:r>
              <a:rPr lang="en-US" sz="1400" dirty="0">
                <a:solidFill>
                  <a:srgbClr val="333333"/>
                </a:solidFill>
                <a:latin typeface="Consolas" panose="020B0609020204030204" pitchFamily="49" charset="0"/>
              </a:rPr>
              <a:t>```{r, echo = FALSE}</a:t>
            </a:r>
          </a:p>
          <a:p>
            <a:pPr defTabSz="914400" eaLnBrk="0" fontAlgn="base" hangingPunct="0">
              <a:spcBef>
                <a:spcPct val="0"/>
              </a:spcBef>
              <a:spcAft>
                <a:spcPct val="0"/>
              </a:spcAft>
            </a:pPr>
            <a:r>
              <a:rPr lang="en-US" sz="1400" dirty="0">
                <a:solidFill>
                  <a:srgbClr val="333333"/>
                </a:solidFill>
                <a:latin typeface="Consolas" panose="020B0609020204030204" pitchFamily="49" charset="0"/>
              </a:rPr>
              <a:t>smaller %&gt;% </a:t>
            </a:r>
          </a:p>
          <a:p>
            <a:pPr defTabSz="914400" eaLnBrk="0" fontAlgn="base" hangingPunct="0">
              <a:spcBef>
                <a:spcPct val="0"/>
              </a:spcBef>
              <a:spcAft>
                <a:spcPct val="0"/>
              </a:spcAft>
            </a:pPr>
            <a:r>
              <a:rPr lang="en-US" sz="1400" dirty="0">
                <a:solidFill>
                  <a:srgbClr val="333333"/>
                </a:solidFill>
                <a:latin typeface="Consolas" panose="020B0609020204030204" pitchFamily="49" charset="0"/>
              </a:rPr>
              <a:t>  </a:t>
            </a:r>
            <a:r>
              <a:rPr lang="en-US" sz="1400" dirty="0" err="1">
                <a:solidFill>
                  <a:srgbClr val="333333"/>
                </a:solidFill>
                <a:latin typeface="Consolas" panose="020B0609020204030204" pitchFamily="49" charset="0"/>
              </a:rPr>
              <a:t>ggplot</a:t>
            </a:r>
            <a:r>
              <a:rPr lang="en-US" sz="1400" dirty="0">
                <a:solidFill>
                  <a:srgbClr val="333333"/>
                </a:solidFill>
                <a:latin typeface="Consolas" panose="020B0609020204030204" pitchFamily="49" charset="0"/>
              </a:rPr>
              <a:t>(</a:t>
            </a:r>
            <a:r>
              <a:rPr lang="en-US" sz="1400" dirty="0" err="1">
                <a:solidFill>
                  <a:srgbClr val="333333"/>
                </a:solidFill>
                <a:latin typeface="Consolas" panose="020B0609020204030204" pitchFamily="49" charset="0"/>
              </a:rPr>
              <a:t>aes</a:t>
            </a:r>
            <a:r>
              <a:rPr lang="en-US" sz="1400" dirty="0">
                <a:solidFill>
                  <a:srgbClr val="333333"/>
                </a:solidFill>
                <a:latin typeface="Consolas" panose="020B0609020204030204" pitchFamily="49" charset="0"/>
              </a:rPr>
              <a:t>(carat)) + </a:t>
            </a:r>
          </a:p>
          <a:p>
            <a:pPr defTabSz="914400" eaLnBrk="0" fontAlgn="base" hangingPunct="0">
              <a:spcBef>
                <a:spcPct val="0"/>
              </a:spcBef>
              <a:spcAft>
                <a:spcPct val="0"/>
              </a:spcAft>
            </a:pPr>
            <a:r>
              <a:rPr lang="en-US" sz="1400" dirty="0">
                <a:solidFill>
                  <a:srgbClr val="333333"/>
                </a:solidFill>
                <a:latin typeface="Consolas" panose="020B0609020204030204" pitchFamily="49" charset="0"/>
              </a:rPr>
              <a:t>  </a:t>
            </a:r>
            <a:r>
              <a:rPr lang="en-US" sz="1400" dirty="0" err="1">
                <a:solidFill>
                  <a:srgbClr val="333333"/>
                </a:solidFill>
                <a:latin typeface="Consolas" panose="020B0609020204030204" pitchFamily="49" charset="0"/>
              </a:rPr>
              <a:t>geom_freqpoly</a:t>
            </a:r>
            <a:r>
              <a:rPr lang="en-US" sz="1400" dirty="0">
                <a:solidFill>
                  <a:srgbClr val="333333"/>
                </a:solidFill>
                <a:latin typeface="Consolas" panose="020B0609020204030204" pitchFamily="49" charset="0"/>
              </a:rPr>
              <a:t>(</a:t>
            </a:r>
            <a:r>
              <a:rPr lang="en-US" sz="1400" dirty="0" err="1">
                <a:solidFill>
                  <a:srgbClr val="333333"/>
                </a:solidFill>
                <a:latin typeface="Consolas" panose="020B0609020204030204" pitchFamily="49" charset="0"/>
              </a:rPr>
              <a:t>binwidth</a:t>
            </a:r>
            <a:r>
              <a:rPr lang="en-US" sz="1400" dirty="0">
                <a:solidFill>
                  <a:srgbClr val="333333"/>
                </a:solidFill>
                <a:latin typeface="Consolas" panose="020B0609020204030204" pitchFamily="49" charset="0"/>
              </a:rPr>
              <a:t> = 0.01)</a:t>
            </a:r>
          </a:p>
          <a:p>
            <a:pPr defTabSz="914400" eaLnBrk="0" fontAlgn="base" hangingPunct="0">
              <a:spcBef>
                <a:spcPct val="0"/>
              </a:spcBef>
              <a:spcAft>
                <a:spcPct val="0"/>
              </a:spcAft>
            </a:pPr>
            <a:r>
              <a:rPr lang="en-US" sz="1400" dirty="0">
                <a:solidFill>
                  <a:srgbClr val="333333"/>
                </a:solidFill>
                <a:latin typeface="Consolas" panose="020B0609020204030204" pitchFamily="49" charset="0"/>
              </a:rPr>
              <a:t>```</a:t>
            </a:r>
          </a:p>
        </p:txBody>
      </p:sp>
      <p:sp>
        <p:nvSpPr>
          <p:cNvPr id="7" name="Rectangle 6">
            <a:extLst>
              <a:ext uri="{FF2B5EF4-FFF2-40B4-BE49-F238E27FC236}">
                <a16:creationId xmlns:a16="http://schemas.microsoft.com/office/drawing/2014/main" id="{4B88CAF7-B5CB-4D2D-A177-59AD60223718}"/>
              </a:ext>
            </a:extLst>
          </p:cNvPr>
          <p:cNvSpPr/>
          <p:nvPr/>
        </p:nvSpPr>
        <p:spPr>
          <a:xfrm>
            <a:off x="963168" y="1776461"/>
            <a:ext cx="2308352" cy="1048019"/>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A469A61-B05E-40B7-8E63-44FEC01434E0}"/>
              </a:ext>
            </a:extLst>
          </p:cNvPr>
          <p:cNvSpPr/>
          <p:nvPr/>
        </p:nvSpPr>
        <p:spPr>
          <a:xfrm>
            <a:off x="963168" y="2904990"/>
            <a:ext cx="3161792" cy="1565410"/>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E283DE8-9613-4761-8DD6-53ECEBCB062A}"/>
              </a:ext>
            </a:extLst>
          </p:cNvPr>
          <p:cNvSpPr/>
          <p:nvPr/>
        </p:nvSpPr>
        <p:spPr>
          <a:xfrm>
            <a:off x="963168" y="4550909"/>
            <a:ext cx="5539232" cy="1127363"/>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5F0CF40-FACB-4A5A-B31B-AE3FAB9143AB}"/>
              </a:ext>
            </a:extLst>
          </p:cNvPr>
          <p:cNvSpPr/>
          <p:nvPr/>
        </p:nvSpPr>
        <p:spPr>
          <a:xfrm>
            <a:off x="963168" y="5638029"/>
            <a:ext cx="3161792" cy="1219971"/>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491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10" grpId="0" animBg="1"/>
      <p:bldP spid="10"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32C2E-123F-4FD3-8936-8531D6CA5FD9}"/>
              </a:ext>
            </a:extLst>
          </p:cNvPr>
          <p:cNvSpPr>
            <a:spLocks noGrp="1"/>
          </p:cNvSpPr>
          <p:nvPr>
            <p:ph type="title"/>
          </p:nvPr>
        </p:nvSpPr>
        <p:spPr>
          <a:xfrm>
            <a:off x="1024128" y="244974"/>
            <a:ext cx="9720072" cy="1499616"/>
          </a:xfrm>
        </p:spPr>
        <p:txBody>
          <a:bodyPr/>
          <a:lstStyle/>
          <a:p>
            <a:r>
              <a:rPr lang="en-US" dirty="0"/>
              <a:t>Parameters</a:t>
            </a:r>
          </a:p>
        </p:txBody>
      </p:sp>
      <p:sp>
        <p:nvSpPr>
          <p:cNvPr id="5" name="Rectangle 4">
            <a:extLst>
              <a:ext uri="{FF2B5EF4-FFF2-40B4-BE49-F238E27FC236}">
                <a16:creationId xmlns:a16="http://schemas.microsoft.com/office/drawing/2014/main" id="{E83CFBF6-D91D-43C1-89AC-7F171D9058BC}"/>
              </a:ext>
            </a:extLst>
          </p:cNvPr>
          <p:cNvSpPr/>
          <p:nvPr/>
        </p:nvSpPr>
        <p:spPr>
          <a:xfrm>
            <a:off x="1024128" y="1274088"/>
            <a:ext cx="9720072" cy="55399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dirty="0">
                <a:solidFill>
                  <a:srgbClr val="333333"/>
                </a:solidFill>
                <a:latin typeface="Consolas" panose="020B0609020204030204" pitchFamily="49" charset="0"/>
              </a:rPr>
              <a:t>---</a:t>
            </a:r>
          </a:p>
          <a:p>
            <a:pPr defTabSz="914400" eaLnBrk="0" fontAlgn="base" hangingPunct="0">
              <a:spcBef>
                <a:spcPct val="0"/>
              </a:spcBef>
              <a:spcAft>
                <a:spcPct val="0"/>
              </a:spcAft>
            </a:pPr>
            <a:r>
              <a:rPr lang="en-US" dirty="0">
                <a:solidFill>
                  <a:srgbClr val="333333"/>
                </a:solidFill>
                <a:latin typeface="Consolas" panose="020B0609020204030204" pitchFamily="49" charset="0"/>
              </a:rPr>
              <a:t>output: </a:t>
            </a:r>
            <a:r>
              <a:rPr lang="en-US" dirty="0" err="1">
                <a:solidFill>
                  <a:srgbClr val="333333"/>
                </a:solidFill>
                <a:latin typeface="Consolas" panose="020B0609020204030204" pitchFamily="49" charset="0"/>
              </a:rPr>
              <a:t>html_document</a:t>
            </a:r>
            <a:endParaRPr lang="en-US" dirty="0">
              <a:solidFill>
                <a:srgbClr val="333333"/>
              </a:solidFill>
              <a:latin typeface="Consolas" panose="020B0609020204030204" pitchFamily="49" charset="0"/>
            </a:endParaRPr>
          </a:p>
          <a:p>
            <a:pPr defTabSz="914400" eaLnBrk="0" fontAlgn="base" hangingPunct="0">
              <a:spcBef>
                <a:spcPct val="0"/>
              </a:spcBef>
              <a:spcAft>
                <a:spcPct val="0"/>
              </a:spcAft>
            </a:pPr>
            <a:r>
              <a:rPr lang="en-US" dirty="0">
                <a:solidFill>
                  <a:srgbClr val="333333"/>
                </a:solidFill>
                <a:latin typeface="Consolas" panose="020B0609020204030204" pitchFamily="49" charset="0"/>
              </a:rPr>
              <a:t>params:</a:t>
            </a:r>
          </a:p>
          <a:p>
            <a:pPr defTabSz="914400" eaLnBrk="0" fontAlgn="base" hangingPunct="0">
              <a:spcBef>
                <a:spcPct val="0"/>
              </a:spcBef>
              <a:spcAft>
                <a:spcPct val="0"/>
              </a:spcAft>
            </a:pP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my_class</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suv</a:t>
            </a:r>
            <a:r>
              <a:rPr lang="en-US" dirty="0">
                <a:solidFill>
                  <a:srgbClr val="333333"/>
                </a:solidFill>
                <a:latin typeface="Consolas" panose="020B0609020204030204" pitchFamily="49" charset="0"/>
              </a:rPr>
              <a:t>"</a:t>
            </a:r>
          </a:p>
          <a:p>
            <a:pPr defTabSz="914400" eaLnBrk="0" fontAlgn="base" hangingPunct="0">
              <a:spcBef>
                <a:spcPct val="0"/>
              </a:spcBef>
              <a:spcAft>
                <a:spcPct val="0"/>
              </a:spcAft>
            </a:pPr>
            <a:r>
              <a:rPr lang="en-US" dirty="0">
                <a:solidFill>
                  <a:srgbClr val="333333"/>
                </a:solidFill>
                <a:latin typeface="Consolas" panose="020B0609020204030204" pitchFamily="49" charset="0"/>
              </a:rPr>
              <a:t>---</a:t>
            </a:r>
          </a:p>
          <a:p>
            <a:pPr defTabSz="914400" eaLnBrk="0" fontAlgn="base" hangingPunct="0">
              <a:spcBef>
                <a:spcPct val="0"/>
              </a:spcBef>
              <a:spcAft>
                <a:spcPct val="0"/>
              </a:spcAft>
            </a:pPr>
            <a:endParaRPr lang="en-US" dirty="0">
              <a:solidFill>
                <a:srgbClr val="333333"/>
              </a:solidFill>
              <a:latin typeface="Consolas" panose="020B0609020204030204" pitchFamily="49" charset="0"/>
            </a:endParaRPr>
          </a:p>
          <a:p>
            <a:pPr defTabSz="914400" eaLnBrk="0" fontAlgn="base" hangingPunct="0">
              <a:spcBef>
                <a:spcPct val="0"/>
              </a:spcBef>
              <a:spcAft>
                <a:spcPct val="0"/>
              </a:spcAft>
            </a:pPr>
            <a:r>
              <a:rPr lang="en-US" dirty="0">
                <a:solidFill>
                  <a:srgbClr val="333333"/>
                </a:solidFill>
                <a:latin typeface="Consolas" panose="020B0609020204030204" pitchFamily="49" charset="0"/>
              </a:rPr>
              <a:t>```{r setup, include = FALSE}</a:t>
            </a:r>
          </a:p>
          <a:p>
            <a:pPr defTabSz="914400" eaLnBrk="0" fontAlgn="base" hangingPunct="0">
              <a:spcBef>
                <a:spcPct val="0"/>
              </a:spcBef>
              <a:spcAft>
                <a:spcPct val="0"/>
              </a:spcAft>
            </a:pPr>
            <a:r>
              <a:rPr lang="en-US" dirty="0">
                <a:solidFill>
                  <a:srgbClr val="333333"/>
                </a:solidFill>
                <a:latin typeface="Consolas" panose="020B0609020204030204" pitchFamily="49" charset="0"/>
              </a:rPr>
              <a:t>library(ggplot2)</a:t>
            </a:r>
          </a:p>
          <a:p>
            <a:pPr defTabSz="914400" eaLnBrk="0" fontAlgn="base" hangingPunct="0">
              <a:spcBef>
                <a:spcPct val="0"/>
              </a:spcBef>
              <a:spcAft>
                <a:spcPct val="0"/>
              </a:spcAft>
            </a:pPr>
            <a:r>
              <a:rPr lang="en-US" dirty="0">
                <a:solidFill>
                  <a:srgbClr val="333333"/>
                </a:solidFill>
                <a:latin typeface="Consolas" panose="020B0609020204030204" pitchFamily="49" charset="0"/>
              </a:rPr>
              <a:t>library(</a:t>
            </a:r>
            <a:r>
              <a:rPr lang="en-US" dirty="0" err="1">
                <a:solidFill>
                  <a:srgbClr val="333333"/>
                </a:solidFill>
                <a:latin typeface="Consolas" panose="020B0609020204030204" pitchFamily="49" charset="0"/>
              </a:rPr>
              <a:t>dplyr</a:t>
            </a:r>
            <a:r>
              <a:rPr lang="en-US" dirty="0">
                <a:solidFill>
                  <a:srgbClr val="333333"/>
                </a:solidFill>
                <a:latin typeface="Consolas" panose="020B0609020204030204" pitchFamily="49" charset="0"/>
              </a:rPr>
              <a:t>)</a:t>
            </a:r>
          </a:p>
          <a:p>
            <a:pPr defTabSz="914400" eaLnBrk="0" fontAlgn="base" hangingPunct="0">
              <a:spcBef>
                <a:spcPct val="0"/>
              </a:spcBef>
              <a:spcAft>
                <a:spcPct val="0"/>
              </a:spcAft>
            </a:pPr>
            <a:endParaRPr lang="en-US" dirty="0">
              <a:solidFill>
                <a:srgbClr val="333333"/>
              </a:solidFill>
              <a:latin typeface="Consolas" panose="020B0609020204030204" pitchFamily="49" charset="0"/>
            </a:endParaRPr>
          </a:p>
          <a:p>
            <a:pPr defTabSz="914400" eaLnBrk="0" fontAlgn="base" hangingPunct="0">
              <a:spcBef>
                <a:spcPct val="0"/>
              </a:spcBef>
              <a:spcAft>
                <a:spcPct val="0"/>
              </a:spcAft>
            </a:pPr>
            <a:r>
              <a:rPr lang="en-US" dirty="0">
                <a:solidFill>
                  <a:srgbClr val="333333"/>
                </a:solidFill>
                <a:latin typeface="Consolas" panose="020B0609020204030204" pitchFamily="49" charset="0"/>
              </a:rPr>
              <a:t>class &lt;- mpg %&gt;% filter(class == </a:t>
            </a:r>
            <a:r>
              <a:rPr lang="en-US" dirty="0" err="1">
                <a:solidFill>
                  <a:srgbClr val="333333"/>
                </a:solidFill>
                <a:latin typeface="Consolas" panose="020B0609020204030204" pitchFamily="49" charset="0"/>
              </a:rPr>
              <a:t>params$my_class</a:t>
            </a:r>
            <a:r>
              <a:rPr lang="en-US" dirty="0">
                <a:solidFill>
                  <a:srgbClr val="333333"/>
                </a:solidFill>
                <a:latin typeface="Consolas" panose="020B0609020204030204" pitchFamily="49" charset="0"/>
              </a:rPr>
              <a:t>)</a:t>
            </a:r>
          </a:p>
          <a:p>
            <a:pPr defTabSz="914400" eaLnBrk="0" fontAlgn="base" hangingPunct="0">
              <a:spcBef>
                <a:spcPct val="0"/>
              </a:spcBef>
              <a:spcAft>
                <a:spcPct val="0"/>
              </a:spcAft>
            </a:pPr>
            <a:r>
              <a:rPr lang="en-US" dirty="0">
                <a:solidFill>
                  <a:srgbClr val="333333"/>
                </a:solidFill>
                <a:latin typeface="Consolas" panose="020B0609020204030204" pitchFamily="49" charset="0"/>
              </a:rPr>
              <a:t>```</a:t>
            </a:r>
          </a:p>
          <a:p>
            <a:pPr defTabSz="914400" eaLnBrk="0" fontAlgn="base" hangingPunct="0">
              <a:spcBef>
                <a:spcPct val="0"/>
              </a:spcBef>
              <a:spcAft>
                <a:spcPct val="0"/>
              </a:spcAft>
            </a:pPr>
            <a:endParaRPr lang="en-US" dirty="0">
              <a:solidFill>
                <a:srgbClr val="333333"/>
              </a:solidFill>
              <a:latin typeface="Consolas" panose="020B0609020204030204" pitchFamily="49" charset="0"/>
            </a:endParaRPr>
          </a:p>
          <a:p>
            <a:pPr defTabSz="914400" eaLnBrk="0" fontAlgn="base" hangingPunct="0">
              <a:spcBef>
                <a:spcPct val="0"/>
              </a:spcBef>
              <a:spcAft>
                <a:spcPct val="0"/>
              </a:spcAft>
            </a:pPr>
            <a:r>
              <a:rPr lang="en-US" dirty="0">
                <a:solidFill>
                  <a:srgbClr val="333333"/>
                </a:solidFill>
                <a:latin typeface="Consolas" panose="020B0609020204030204" pitchFamily="49" charset="0"/>
              </a:rPr>
              <a:t># Fuel economy for `r </a:t>
            </a:r>
            <a:r>
              <a:rPr lang="en-US" dirty="0" err="1">
                <a:solidFill>
                  <a:srgbClr val="333333"/>
                </a:solidFill>
                <a:latin typeface="Consolas" panose="020B0609020204030204" pitchFamily="49" charset="0"/>
              </a:rPr>
              <a:t>params$my_class`s</a:t>
            </a:r>
            <a:endParaRPr lang="en-US" dirty="0">
              <a:solidFill>
                <a:srgbClr val="333333"/>
              </a:solidFill>
              <a:latin typeface="Consolas" panose="020B0609020204030204" pitchFamily="49" charset="0"/>
            </a:endParaRPr>
          </a:p>
          <a:p>
            <a:pPr defTabSz="914400" eaLnBrk="0" fontAlgn="base" hangingPunct="0">
              <a:spcBef>
                <a:spcPct val="0"/>
              </a:spcBef>
              <a:spcAft>
                <a:spcPct val="0"/>
              </a:spcAft>
            </a:pPr>
            <a:endParaRPr lang="en-US" dirty="0">
              <a:solidFill>
                <a:srgbClr val="333333"/>
              </a:solidFill>
              <a:latin typeface="Consolas" panose="020B0609020204030204" pitchFamily="49" charset="0"/>
            </a:endParaRPr>
          </a:p>
          <a:p>
            <a:pPr defTabSz="914400" eaLnBrk="0" fontAlgn="base" hangingPunct="0">
              <a:spcBef>
                <a:spcPct val="0"/>
              </a:spcBef>
              <a:spcAft>
                <a:spcPct val="0"/>
              </a:spcAft>
            </a:pPr>
            <a:r>
              <a:rPr lang="en-US" dirty="0">
                <a:solidFill>
                  <a:srgbClr val="333333"/>
                </a:solidFill>
                <a:latin typeface="Consolas" panose="020B0609020204030204" pitchFamily="49" charset="0"/>
              </a:rPr>
              <a:t>```{r, message = FALSE}</a:t>
            </a:r>
          </a:p>
          <a:p>
            <a:pPr defTabSz="914400" eaLnBrk="0" fontAlgn="base" hangingPunct="0">
              <a:spcBef>
                <a:spcPct val="0"/>
              </a:spcBef>
              <a:spcAft>
                <a:spcPct val="0"/>
              </a:spcAft>
            </a:pPr>
            <a:r>
              <a:rPr lang="en-US" dirty="0" err="1">
                <a:solidFill>
                  <a:srgbClr val="333333"/>
                </a:solidFill>
                <a:latin typeface="Consolas" panose="020B0609020204030204" pitchFamily="49" charset="0"/>
              </a:rPr>
              <a:t>ggplot</a:t>
            </a:r>
            <a:r>
              <a:rPr lang="en-US" dirty="0">
                <a:solidFill>
                  <a:srgbClr val="333333"/>
                </a:solidFill>
                <a:latin typeface="Consolas" panose="020B0609020204030204" pitchFamily="49" charset="0"/>
              </a:rPr>
              <a:t>(class, </a:t>
            </a:r>
            <a:r>
              <a:rPr lang="en-US" dirty="0" err="1">
                <a:solidFill>
                  <a:srgbClr val="333333"/>
                </a:solidFill>
                <a:latin typeface="Consolas" panose="020B0609020204030204" pitchFamily="49" charset="0"/>
              </a:rPr>
              <a:t>aes</a:t>
            </a:r>
            <a:r>
              <a:rPr lang="en-US" dirty="0">
                <a:solidFill>
                  <a:srgbClr val="333333"/>
                </a:solidFill>
                <a:latin typeface="Consolas" panose="020B0609020204030204" pitchFamily="49" charset="0"/>
              </a:rPr>
              <a:t>(</a:t>
            </a:r>
            <a:r>
              <a:rPr lang="en-US" dirty="0" err="1">
                <a:solidFill>
                  <a:srgbClr val="333333"/>
                </a:solidFill>
                <a:latin typeface="Consolas" panose="020B0609020204030204" pitchFamily="49" charset="0"/>
              </a:rPr>
              <a:t>displ</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hwy</a:t>
            </a:r>
            <a:r>
              <a:rPr lang="en-US" dirty="0">
                <a:solidFill>
                  <a:srgbClr val="333333"/>
                </a:solidFill>
                <a:latin typeface="Consolas" panose="020B0609020204030204" pitchFamily="49" charset="0"/>
              </a:rPr>
              <a:t>)) + </a:t>
            </a:r>
          </a:p>
          <a:p>
            <a:pPr defTabSz="914400" eaLnBrk="0" fontAlgn="base" hangingPunct="0">
              <a:spcBef>
                <a:spcPct val="0"/>
              </a:spcBef>
              <a:spcAft>
                <a:spcPct val="0"/>
              </a:spcAft>
            </a:pP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geom_point</a:t>
            </a:r>
            <a:r>
              <a:rPr lang="en-US" dirty="0">
                <a:solidFill>
                  <a:srgbClr val="333333"/>
                </a:solidFill>
                <a:latin typeface="Consolas" panose="020B0609020204030204" pitchFamily="49" charset="0"/>
              </a:rPr>
              <a:t>() + </a:t>
            </a:r>
          </a:p>
          <a:p>
            <a:pPr defTabSz="914400" eaLnBrk="0" fontAlgn="base" hangingPunct="0">
              <a:spcBef>
                <a:spcPct val="0"/>
              </a:spcBef>
              <a:spcAft>
                <a:spcPct val="0"/>
              </a:spcAft>
            </a:pP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geom_smooth</a:t>
            </a:r>
            <a:r>
              <a:rPr lang="en-US" dirty="0">
                <a:solidFill>
                  <a:srgbClr val="333333"/>
                </a:solidFill>
                <a:latin typeface="Consolas" panose="020B0609020204030204" pitchFamily="49" charset="0"/>
              </a:rPr>
              <a:t>(se = FALSE)</a:t>
            </a:r>
          </a:p>
          <a:p>
            <a:pPr defTabSz="914400" eaLnBrk="0" fontAlgn="base" hangingPunct="0">
              <a:spcBef>
                <a:spcPct val="0"/>
              </a:spcBef>
              <a:spcAft>
                <a:spcPct val="0"/>
              </a:spcAft>
            </a:pPr>
            <a:r>
              <a:rPr lang="en-US" dirty="0">
                <a:solidFill>
                  <a:srgbClr val="333333"/>
                </a:solidFill>
                <a:latin typeface="Consolas" panose="020B0609020204030204" pitchFamily="49" charset="0"/>
              </a:rPr>
              <a:t>```</a:t>
            </a:r>
          </a:p>
        </p:txBody>
      </p:sp>
    </p:spTree>
    <p:extLst>
      <p:ext uri="{BB962C8B-B14F-4D97-AF65-F5344CB8AC3E}">
        <p14:creationId xmlns:p14="http://schemas.microsoft.com/office/powerpoint/2010/main" val="6032399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B77BA-D9FF-4250-8288-E60E6D3865C5}"/>
              </a:ext>
            </a:extLst>
          </p:cNvPr>
          <p:cNvSpPr>
            <a:spLocks noGrp="1"/>
          </p:cNvSpPr>
          <p:nvPr>
            <p:ph type="title"/>
          </p:nvPr>
        </p:nvSpPr>
        <p:spPr/>
        <p:txBody>
          <a:bodyPr/>
          <a:lstStyle/>
          <a:p>
            <a:r>
              <a:rPr lang="en-US" dirty="0"/>
              <a:t>Parameters</a:t>
            </a:r>
          </a:p>
        </p:txBody>
      </p:sp>
      <p:sp>
        <p:nvSpPr>
          <p:cNvPr id="4" name="Rectangle 1">
            <a:extLst>
              <a:ext uri="{FF2B5EF4-FFF2-40B4-BE49-F238E27FC236}">
                <a16:creationId xmlns:a16="http://schemas.microsoft.com/office/drawing/2014/main" id="{5C1FD424-D059-49F0-A069-D2D870B352BC}"/>
              </a:ext>
            </a:extLst>
          </p:cNvPr>
          <p:cNvSpPr>
            <a:spLocks noGrp="1" noChangeArrowheads="1"/>
          </p:cNvSpPr>
          <p:nvPr>
            <p:ph idx="1"/>
          </p:nvPr>
        </p:nvSpPr>
        <p:spPr bwMode="auto">
          <a:xfrm>
            <a:off x="1024128" y="2084832"/>
            <a:ext cx="10143744" cy="101566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6287E"/>
                </a:solidFill>
                <a:effectLst/>
                <a:latin typeface="Consolas" panose="020B0609020204030204" pitchFamily="49" charset="0"/>
              </a:rPr>
              <a:t>params:</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a:ln>
                  <a:noFill/>
                </a:ln>
                <a:solidFill>
                  <a:srgbClr val="06287E"/>
                </a:solidFill>
                <a:effectLst/>
                <a:latin typeface="Consolas" panose="020B0609020204030204" pitchFamily="49" charset="0"/>
              </a:rPr>
              <a:t>start:</a:t>
            </a:r>
            <a:r>
              <a:rPr kumimoji="0" lang="en-US" altLang="en-US" b="0" i="0" u="none" strike="noStrike" cap="none" normalizeH="0" baseline="0" dirty="0">
                <a:ln>
                  <a:noFill/>
                </a:ln>
                <a:solidFill>
                  <a:srgbClr val="7D9029"/>
                </a:solidFill>
                <a:effectLst/>
                <a:latin typeface="Consolas" panose="020B0609020204030204" pitchFamily="49" charset="0"/>
              </a:rPr>
              <a:t> !r </a:t>
            </a:r>
            <a:r>
              <a:rPr kumimoji="0" lang="en-US" altLang="en-US" b="0" i="0" u="none" strike="noStrike" cap="none" normalizeH="0" baseline="0" dirty="0" err="1">
                <a:ln>
                  <a:noFill/>
                </a:ln>
                <a:solidFill>
                  <a:srgbClr val="7D9029"/>
                </a:solidFill>
                <a:effectLst/>
                <a:latin typeface="Consolas" panose="020B0609020204030204" pitchFamily="49" charset="0"/>
              </a:rPr>
              <a:t>lubridate</a:t>
            </a:r>
            <a:r>
              <a:rPr kumimoji="0" lang="en-US" altLang="en-US" b="0" i="0" u="none" strike="noStrike" cap="none" normalizeH="0" baseline="0" dirty="0">
                <a:ln>
                  <a:noFill/>
                </a:ln>
                <a:solidFill>
                  <a:srgbClr val="7D9029"/>
                </a:solidFill>
                <a:effectLst/>
                <a:latin typeface="Consolas" panose="020B0609020204030204" pitchFamily="49" charset="0"/>
              </a:rPr>
              <a:t>::</a:t>
            </a:r>
            <a:r>
              <a:rPr kumimoji="0" lang="en-US" altLang="en-US" b="0" i="0" u="none" strike="noStrike" cap="none" normalizeH="0" baseline="0" dirty="0" err="1">
                <a:ln>
                  <a:noFill/>
                </a:ln>
                <a:solidFill>
                  <a:srgbClr val="7D9029"/>
                </a:solidFill>
                <a:effectLst/>
                <a:latin typeface="Consolas" panose="020B0609020204030204" pitchFamily="49" charset="0"/>
              </a:rPr>
              <a:t>ymd</a:t>
            </a:r>
            <a:r>
              <a:rPr kumimoji="0" lang="en-US" altLang="en-US" b="0" i="0" u="none" strike="noStrike" cap="none" normalizeH="0" baseline="0" dirty="0">
                <a:ln>
                  <a:noFill/>
                </a:ln>
                <a:solidFill>
                  <a:srgbClr val="7D9029"/>
                </a:solidFill>
                <a:effectLst/>
                <a:latin typeface="Consolas" panose="020B0609020204030204" pitchFamily="49" charset="0"/>
              </a:rPr>
              <a:t>("2015-01-01")</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6287E"/>
                </a:solidFill>
                <a:effectLst/>
                <a:latin typeface="Consolas" panose="020B0609020204030204" pitchFamily="49" charset="0"/>
              </a:rPr>
              <a:t>  snapshot:</a:t>
            </a:r>
            <a:r>
              <a:rPr kumimoji="0" lang="en-US" altLang="en-US" b="0" i="0" u="none" strike="noStrike" cap="none" normalizeH="0" baseline="0" dirty="0">
                <a:ln>
                  <a:noFill/>
                </a:ln>
                <a:solidFill>
                  <a:srgbClr val="7D9029"/>
                </a:solidFill>
                <a:effectLst/>
                <a:latin typeface="Consolas" panose="020B0609020204030204" pitchFamily="49" charset="0"/>
              </a:rPr>
              <a:t> !r </a:t>
            </a:r>
            <a:r>
              <a:rPr kumimoji="0" lang="en-US" altLang="en-US" b="0" i="0" u="none" strike="noStrike" cap="none" normalizeH="0" baseline="0" dirty="0" err="1">
                <a:ln>
                  <a:noFill/>
                </a:ln>
                <a:solidFill>
                  <a:srgbClr val="7D9029"/>
                </a:solidFill>
                <a:effectLst/>
                <a:latin typeface="Consolas" panose="020B0609020204030204" pitchFamily="49" charset="0"/>
              </a:rPr>
              <a:t>lubridate</a:t>
            </a:r>
            <a:r>
              <a:rPr kumimoji="0" lang="en-US" altLang="en-US" b="0" i="0" u="none" strike="noStrike" cap="none" normalizeH="0" baseline="0" dirty="0">
                <a:ln>
                  <a:noFill/>
                </a:ln>
                <a:solidFill>
                  <a:srgbClr val="7D9029"/>
                </a:solidFill>
                <a:effectLst/>
                <a:latin typeface="Consolas" panose="020B0609020204030204" pitchFamily="49" charset="0"/>
              </a:rPr>
              <a:t>::</a:t>
            </a:r>
            <a:r>
              <a:rPr kumimoji="0" lang="en-US" altLang="en-US" b="0" i="0" u="none" strike="noStrike" cap="none" normalizeH="0" baseline="0" dirty="0" err="1">
                <a:ln>
                  <a:noFill/>
                </a:ln>
                <a:solidFill>
                  <a:srgbClr val="7D9029"/>
                </a:solidFill>
                <a:effectLst/>
                <a:latin typeface="Consolas" panose="020B0609020204030204" pitchFamily="49" charset="0"/>
              </a:rPr>
              <a:t>ymd_hms</a:t>
            </a:r>
            <a:r>
              <a:rPr kumimoji="0" lang="en-US" altLang="en-US" b="0" i="0" u="none" strike="noStrike" cap="none" normalizeH="0" baseline="0" dirty="0">
                <a:ln>
                  <a:noFill/>
                </a:ln>
                <a:solidFill>
                  <a:srgbClr val="7D9029"/>
                </a:solidFill>
                <a:effectLst/>
                <a:latin typeface="Consolas" panose="020B0609020204030204" pitchFamily="49" charset="0"/>
              </a:rPr>
              <a:t>("2015-01-01 12:30:00")</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F067E899-B506-49C1-8E24-41E94175211E}"/>
              </a:ext>
            </a:extLst>
          </p:cNvPr>
          <p:cNvSpPr/>
          <p:nvPr/>
        </p:nvSpPr>
        <p:spPr>
          <a:xfrm>
            <a:off x="1024128" y="3408929"/>
            <a:ext cx="10522831" cy="400110"/>
          </a:xfrm>
          <a:prstGeom prst="rect">
            <a:avLst/>
          </a:prstGeom>
        </p:spPr>
        <p:txBody>
          <a:bodyPr wrap="square">
            <a:spAutoFit/>
          </a:bodyPr>
          <a:lstStyle/>
          <a:p>
            <a:r>
              <a:rPr lang="en-US" sz="2000" dirty="0">
                <a:hlinkClick r:id="rId3"/>
              </a:rPr>
              <a:t>http://rmarkdown.rstudio.com/developer_parameterized_reports.html#parameter_user_interfaces</a:t>
            </a:r>
            <a:r>
              <a:rPr lang="en-US" sz="2000" dirty="0"/>
              <a:t> </a:t>
            </a:r>
          </a:p>
        </p:txBody>
      </p:sp>
      <p:sp>
        <p:nvSpPr>
          <p:cNvPr id="7" name="Rectangle 2">
            <a:extLst>
              <a:ext uri="{FF2B5EF4-FFF2-40B4-BE49-F238E27FC236}">
                <a16:creationId xmlns:a16="http://schemas.microsoft.com/office/drawing/2014/main" id="{8FFEB9AE-F8B1-48EA-9200-8A2B09EC6CF2}"/>
              </a:ext>
            </a:extLst>
          </p:cNvPr>
          <p:cNvSpPr>
            <a:spLocks noChangeArrowheads="1"/>
          </p:cNvSpPr>
          <p:nvPr/>
        </p:nvSpPr>
        <p:spPr bwMode="auto">
          <a:xfrm>
            <a:off x="1024128" y="4163639"/>
            <a:ext cx="10143744" cy="30777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4183C4"/>
                </a:solidFill>
                <a:effectLst/>
                <a:latin typeface="Consolas" panose="020B0609020204030204" pitchFamily="49" charset="0"/>
              </a:rPr>
              <a:t>rmarkdown</a:t>
            </a:r>
            <a:r>
              <a:rPr kumimoji="0" lang="en-US" altLang="en-US" sz="2000" b="0" i="0" u="none" strike="noStrike" cap="none" normalizeH="0" baseline="0">
                <a:ln>
                  <a:noFill/>
                </a:ln>
                <a:solidFill>
                  <a:srgbClr val="666666"/>
                </a:solidFill>
                <a:effectLst/>
                <a:latin typeface="Consolas" panose="020B0609020204030204" pitchFamily="49" charset="0"/>
              </a:rPr>
              <a:t>::</a:t>
            </a:r>
            <a:r>
              <a:rPr kumimoji="0" lang="en-US" altLang="en-US" sz="2000" b="1" i="0" u="none" strike="noStrike" cap="none" normalizeH="0" baseline="0">
                <a:ln>
                  <a:noFill/>
                </a:ln>
                <a:solidFill>
                  <a:srgbClr val="007020"/>
                </a:solidFill>
                <a:effectLst/>
                <a:latin typeface="Consolas" panose="020B0609020204030204" pitchFamily="49" charset="0"/>
              </a:rPr>
              <a:t>render</a:t>
            </a:r>
            <a:r>
              <a:rPr kumimoji="0" lang="en-US" altLang="en-US" sz="2000" b="0" i="0" u="none" strike="noStrike" cap="none" normalizeH="0" baseline="0">
                <a:ln>
                  <a:noFill/>
                </a:ln>
                <a:solidFill>
                  <a:srgbClr val="4183C4"/>
                </a:solidFill>
                <a:effectLst/>
                <a:latin typeface="Consolas" panose="020B0609020204030204" pitchFamily="49" charset="0"/>
              </a:rPr>
              <a:t>(</a:t>
            </a:r>
            <a:r>
              <a:rPr kumimoji="0" lang="en-US" altLang="en-US" sz="2000" b="0" i="0" u="none" strike="noStrike" cap="none" normalizeH="0" baseline="0">
                <a:ln>
                  <a:noFill/>
                </a:ln>
                <a:solidFill>
                  <a:srgbClr val="4070A0"/>
                </a:solidFill>
                <a:effectLst/>
                <a:latin typeface="Consolas" panose="020B0609020204030204" pitchFamily="49" charset="0"/>
              </a:rPr>
              <a:t>"fuel-economy.Rmd"</a:t>
            </a:r>
            <a:r>
              <a:rPr kumimoji="0" lang="en-US" altLang="en-US" sz="2000" b="0" i="0" u="none" strike="noStrike" cap="none" normalizeH="0" baseline="0">
                <a:ln>
                  <a:noFill/>
                </a:ln>
                <a:solidFill>
                  <a:srgbClr val="4183C4"/>
                </a:solidFill>
                <a:effectLst/>
                <a:latin typeface="Consolas" panose="020B0609020204030204" pitchFamily="49" charset="0"/>
              </a:rPr>
              <a:t>, </a:t>
            </a:r>
            <a:r>
              <a:rPr kumimoji="0" lang="en-US" altLang="en-US" sz="2000" b="0" i="0" u="none" strike="noStrike" cap="none" normalizeH="0" baseline="0">
                <a:ln>
                  <a:noFill/>
                </a:ln>
                <a:solidFill>
                  <a:srgbClr val="902000"/>
                </a:solidFill>
                <a:effectLst/>
                <a:latin typeface="Consolas" panose="020B0609020204030204" pitchFamily="49" charset="0"/>
              </a:rPr>
              <a:t>params =</a:t>
            </a:r>
            <a:r>
              <a:rPr kumimoji="0" lang="en-US" altLang="en-US" sz="2000" b="0" i="0" u="none" strike="noStrike" cap="none" normalizeH="0" baseline="0">
                <a:ln>
                  <a:noFill/>
                </a:ln>
                <a:solidFill>
                  <a:srgbClr val="4183C4"/>
                </a:solidFill>
                <a:effectLst/>
                <a:latin typeface="Consolas" panose="020B0609020204030204" pitchFamily="49" charset="0"/>
              </a:rPr>
              <a:t> </a:t>
            </a:r>
            <a:r>
              <a:rPr kumimoji="0" lang="en-US" altLang="en-US" sz="2000" b="1" i="0" u="none" strike="noStrike" cap="none" normalizeH="0" baseline="0">
                <a:ln>
                  <a:noFill/>
                </a:ln>
                <a:solidFill>
                  <a:srgbClr val="007020"/>
                </a:solidFill>
                <a:effectLst/>
                <a:latin typeface="Consolas" panose="020B0609020204030204" pitchFamily="49" charset="0"/>
              </a:rPr>
              <a:t>list</a:t>
            </a:r>
            <a:r>
              <a:rPr kumimoji="0" lang="en-US" altLang="en-US" sz="2000" b="0" i="0" u="none" strike="noStrike" cap="none" normalizeH="0" baseline="0">
                <a:ln>
                  <a:noFill/>
                </a:ln>
                <a:solidFill>
                  <a:srgbClr val="4183C4"/>
                </a:solidFill>
                <a:effectLst/>
                <a:latin typeface="Consolas" panose="020B0609020204030204" pitchFamily="49" charset="0"/>
              </a:rPr>
              <a:t>(</a:t>
            </a:r>
            <a:r>
              <a:rPr kumimoji="0" lang="en-US" altLang="en-US" sz="2000" b="0" i="0" u="none" strike="noStrike" cap="none" normalizeH="0" baseline="0">
                <a:ln>
                  <a:noFill/>
                </a:ln>
                <a:solidFill>
                  <a:srgbClr val="902000"/>
                </a:solidFill>
                <a:effectLst/>
                <a:latin typeface="Consolas" panose="020B0609020204030204" pitchFamily="49" charset="0"/>
              </a:rPr>
              <a:t>my_class =</a:t>
            </a:r>
            <a:r>
              <a:rPr kumimoji="0" lang="en-US" altLang="en-US" sz="2000" b="0" i="0" u="none" strike="noStrike" cap="none" normalizeH="0" baseline="0">
                <a:ln>
                  <a:noFill/>
                </a:ln>
                <a:solidFill>
                  <a:srgbClr val="4183C4"/>
                </a:solidFill>
                <a:effectLst/>
                <a:latin typeface="Consolas" panose="020B0609020204030204" pitchFamily="49" charset="0"/>
              </a:rPr>
              <a:t> </a:t>
            </a:r>
            <a:r>
              <a:rPr kumimoji="0" lang="en-US" altLang="en-US" sz="2000" b="0" i="0" u="none" strike="noStrike" cap="none" normalizeH="0" baseline="0">
                <a:ln>
                  <a:noFill/>
                </a:ln>
                <a:solidFill>
                  <a:srgbClr val="4070A0"/>
                </a:solidFill>
                <a:effectLst/>
                <a:latin typeface="Consolas" panose="020B0609020204030204" pitchFamily="49" charset="0"/>
              </a:rPr>
              <a:t>"suv"</a:t>
            </a:r>
            <a:r>
              <a:rPr kumimoji="0" lang="en-US" altLang="en-US" sz="2000" b="0" i="0" u="none" strike="noStrike" cap="none" normalizeH="0" baseline="0">
                <a:ln>
                  <a:noFill/>
                </a:ln>
                <a:solidFill>
                  <a:srgbClr val="4183C4"/>
                </a:solidFill>
                <a:effectLst/>
                <a:latin typeface="Consolas" panose="020B0609020204030204" pitchFamily="49" charset="0"/>
              </a:rPr>
              <a:t>))</a:t>
            </a:r>
            <a:r>
              <a:rPr kumimoji="0" lang="en-US" altLang="en-US" sz="2000" b="0" i="0" u="none" strike="noStrike" cap="none" normalizeH="0" baseline="0">
                <a:ln>
                  <a:noFill/>
                </a:ln>
                <a:solidFill>
                  <a:schemeClr val="tx1"/>
                </a:solidFill>
                <a:effectLst/>
              </a:rPr>
              <a:t> </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854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8493D-6D24-4928-9899-A04E2801DE7B}"/>
              </a:ext>
            </a:extLst>
          </p:cNvPr>
          <p:cNvSpPr>
            <a:spLocks noGrp="1"/>
          </p:cNvSpPr>
          <p:nvPr>
            <p:ph type="title"/>
          </p:nvPr>
        </p:nvSpPr>
        <p:spPr/>
        <p:txBody>
          <a:bodyPr/>
          <a:lstStyle/>
          <a:p>
            <a:r>
              <a:rPr lang="en-US" dirty="0"/>
              <a:t>Parameters</a:t>
            </a:r>
          </a:p>
        </p:txBody>
      </p:sp>
      <p:sp>
        <p:nvSpPr>
          <p:cNvPr id="5" name="Rectangle 4">
            <a:extLst>
              <a:ext uri="{FF2B5EF4-FFF2-40B4-BE49-F238E27FC236}">
                <a16:creationId xmlns:a16="http://schemas.microsoft.com/office/drawing/2014/main" id="{C4728707-1EFE-4644-9AF5-44AB6FFE0F1A}"/>
              </a:ext>
            </a:extLst>
          </p:cNvPr>
          <p:cNvSpPr/>
          <p:nvPr/>
        </p:nvSpPr>
        <p:spPr>
          <a:xfrm>
            <a:off x="1024128" y="2084832"/>
            <a:ext cx="9640460" cy="440120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altLang="en-US" sz="2200" dirty="0">
                <a:solidFill>
                  <a:srgbClr val="4183C4"/>
                </a:solidFill>
                <a:latin typeface="Consolas" panose="020B0609020204030204" pitchFamily="49" charset="0"/>
              </a:rPr>
              <a:t>reports &lt;-</a:t>
            </a:r>
            <a:r>
              <a:rPr lang="en-US" altLang="en-US" sz="2200" dirty="0">
                <a:solidFill>
                  <a:srgbClr val="4070A0"/>
                </a:solidFill>
                <a:latin typeface="Consolas" panose="020B0609020204030204" pitchFamily="49" charset="0"/>
              </a:rPr>
              <a:t> </a:t>
            </a:r>
            <a:r>
              <a:rPr lang="en-US" altLang="en-US" sz="2200" b="1" dirty="0" err="1">
                <a:solidFill>
                  <a:srgbClr val="007020"/>
                </a:solidFill>
                <a:latin typeface="Consolas" panose="020B0609020204030204" pitchFamily="49" charset="0"/>
              </a:rPr>
              <a:t>tibble</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sz="2200" dirty="0">
                <a:solidFill>
                  <a:srgbClr val="333333"/>
                </a:solidFill>
                <a:latin typeface="Consolas" panose="020B0609020204030204" pitchFamily="49" charset="0"/>
              </a:rPr>
              <a:t>  </a:t>
            </a:r>
            <a:r>
              <a:rPr lang="en-US" altLang="en-US" sz="2200" dirty="0">
                <a:solidFill>
                  <a:srgbClr val="902000"/>
                </a:solidFill>
                <a:latin typeface="Consolas" panose="020B0609020204030204" pitchFamily="49" charset="0"/>
              </a:rPr>
              <a:t>class =</a:t>
            </a:r>
            <a:r>
              <a:rPr lang="en-US" altLang="en-US" sz="2200" dirty="0">
                <a:solidFill>
                  <a:srgbClr val="4183C4"/>
                </a:solidFill>
                <a:latin typeface="Consolas" panose="020B0609020204030204" pitchFamily="49" charset="0"/>
              </a:rPr>
              <a:t> </a:t>
            </a:r>
            <a:r>
              <a:rPr lang="en-US" altLang="en-US" sz="2200" b="1" dirty="0">
                <a:solidFill>
                  <a:srgbClr val="007020"/>
                </a:solidFill>
                <a:latin typeface="Consolas" panose="020B0609020204030204" pitchFamily="49" charset="0"/>
              </a:rPr>
              <a:t>unique</a:t>
            </a:r>
            <a:r>
              <a:rPr lang="en-US" altLang="en-US" sz="2200" dirty="0">
                <a:solidFill>
                  <a:srgbClr val="4183C4"/>
                </a:solidFill>
                <a:latin typeface="Consolas" panose="020B0609020204030204" pitchFamily="49" charset="0"/>
              </a:rPr>
              <a:t>(</a:t>
            </a:r>
            <a:r>
              <a:rPr lang="en-US" altLang="en-US" sz="2200" dirty="0" err="1">
                <a:solidFill>
                  <a:srgbClr val="4183C4"/>
                </a:solidFill>
                <a:latin typeface="Consolas" panose="020B0609020204030204" pitchFamily="49" charset="0"/>
              </a:rPr>
              <a:t>mpg</a:t>
            </a:r>
            <a:r>
              <a:rPr lang="en-US" altLang="en-US" sz="2200" dirty="0" err="1">
                <a:solidFill>
                  <a:srgbClr val="666666"/>
                </a:solidFill>
                <a:latin typeface="Consolas" panose="020B0609020204030204" pitchFamily="49" charset="0"/>
              </a:rPr>
              <a:t>$</a:t>
            </a:r>
            <a:r>
              <a:rPr lang="en-US" altLang="en-US" sz="2200" dirty="0" err="1">
                <a:solidFill>
                  <a:srgbClr val="4183C4"/>
                </a:solidFill>
                <a:latin typeface="Consolas" panose="020B0609020204030204" pitchFamily="49" charset="0"/>
              </a:rPr>
              <a:t>class</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sz="2200" dirty="0">
                <a:solidFill>
                  <a:srgbClr val="333333"/>
                </a:solidFill>
                <a:latin typeface="Consolas" panose="020B0609020204030204" pitchFamily="49" charset="0"/>
              </a:rPr>
              <a:t>  </a:t>
            </a:r>
            <a:r>
              <a:rPr lang="en-US" altLang="en-US" sz="2200" dirty="0">
                <a:solidFill>
                  <a:srgbClr val="902000"/>
                </a:solidFill>
                <a:latin typeface="Consolas" panose="020B0609020204030204" pitchFamily="49" charset="0"/>
              </a:rPr>
              <a:t>filename =</a:t>
            </a:r>
            <a:r>
              <a:rPr lang="en-US" altLang="en-US" sz="2200" dirty="0">
                <a:solidFill>
                  <a:srgbClr val="4183C4"/>
                </a:solidFill>
                <a:latin typeface="Consolas" panose="020B0609020204030204" pitchFamily="49" charset="0"/>
              </a:rPr>
              <a:t> </a:t>
            </a:r>
            <a:r>
              <a:rPr lang="en-US" altLang="en-US" sz="2200" dirty="0" err="1">
                <a:solidFill>
                  <a:srgbClr val="4183C4"/>
                </a:solidFill>
                <a:latin typeface="Consolas" panose="020B0609020204030204" pitchFamily="49" charset="0"/>
              </a:rPr>
              <a:t>stringr</a:t>
            </a:r>
            <a:r>
              <a:rPr lang="en-US" altLang="en-US" sz="2200" dirty="0">
                <a:solidFill>
                  <a:srgbClr val="666666"/>
                </a:solidFill>
                <a:latin typeface="Consolas" panose="020B0609020204030204" pitchFamily="49" charset="0"/>
              </a:rPr>
              <a:t>::</a:t>
            </a:r>
            <a:r>
              <a:rPr lang="en-US" altLang="en-US" sz="2200" b="1" dirty="0" err="1">
                <a:solidFill>
                  <a:srgbClr val="007020"/>
                </a:solidFill>
                <a:latin typeface="Consolas" panose="020B0609020204030204" pitchFamily="49" charset="0"/>
              </a:rPr>
              <a:t>str_c</a:t>
            </a:r>
            <a:r>
              <a:rPr lang="en-US" altLang="en-US" sz="2200" dirty="0">
                <a:solidFill>
                  <a:srgbClr val="4183C4"/>
                </a:solidFill>
                <a:latin typeface="Consolas" panose="020B0609020204030204" pitchFamily="49" charset="0"/>
              </a:rPr>
              <a:t>(</a:t>
            </a:r>
            <a:r>
              <a:rPr lang="en-US" altLang="en-US" sz="2200" dirty="0">
                <a:solidFill>
                  <a:srgbClr val="4070A0"/>
                </a:solidFill>
                <a:latin typeface="Consolas" panose="020B0609020204030204" pitchFamily="49" charset="0"/>
              </a:rPr>
              <a:t>"fuel-economy-"</a:t>
            </a:r>
            <a:r>
              <a:rPr lang="en-US" altLang="en-US" sz="2200" dirty="0">
                <a:solidFill>
                  <a:srgbClr val="4183C4"/>
                </a:solidFill>
                <a:latin typeface="Consolas" panose="020B0609020204030204" pitchFamily="49" charset="0"/>
              </a:rPr>
              <a:t>, class, </a:t>
            </a:r>
            <a:r>
              <a:rPr lang="en-US" altLang="en-US" sz="2200" dirty="0">
                <a:solidFill>
                  <a:srgbClr val="4070A0"/>
                </a:solidFill>
                <a:latin typeface="Consolas" panose="020B0609020204030204" pitchFamily="49" charset="0"/>
              </a:rPr>
              <a:t>".html"</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sz="2200" dirty="0">
                <a:solidFill>
                  <a:srgbClr val="333333"/>
                </a:solidFill>
                <a:latin typeface="Consolas" panose="020B0609020204030204" pitchFamily="49" charset="0"/>
              </a:rPr>
              <a:t>  </a:t>
            </a:r>
            <a:r>
              <a:rPr lang="en-US" altLang="en-US" sz="2200" dirty="0">
                <a:solidFill>
                  <a:srgbClr val="902000"/>
                </a:solidFill>
                <a:latin typeface="Consolas" panose="020B0609020204030204" pitchFamily="49" charset="0"/>
              </a:rPr>
              <a:t>params =</a:t>
            </a:r>
            <a:r>
              <a:rPr lang="en-US" altLang="en-US" sz="2200" dirty="0">
                <a:solidFill>
                  <a:srgbClr val="4183C4"/>
                </a:solidFill>
                <a:latin typeface="Consolas" panose="020B0609020204030204" pitchFamily="49" charset="0"/>
              </a:rPr>
              <a:t> </a:t>
            </a:r>
            <a:r>
              <a:rPr lang="en-US" altLang="en-US" sz="2200" dirty="0" err="1">
                <a:solidFill>
                  <a:srgbClr val="4183C4"/>
                </a:solidFill>
                <a:latin typeface="Consolas" panose="020B0609020204030204" pitchFamily="49" charset="0"/>
              </a:rPr>
              <a:t>purrr</a:t>
            </a:r>
            <a:r>
              <a:rPr lang="en-US" altLang="en-US" sz="2200" dirty="0">
                <a:solidFill>
                  <a:srgbClr val="666666"/>
                </a:solidFill>
                <a:latin typeface="Consolas" panose="020B0609020204030204" pitchFamily="49" charset="0"/>
              </a:rPr>
              <a:t>::</a:t>
            </a:r>
            <a:r>
              <a:rPr lang="en-US" altLang="en-US" sz="2200" b="1" dirty="0">
                <a:solidFill>
                  <a:srgbClr val="007020"/>
                </a:solidFill>
                <a:latin typeface="Consolas" panose="020B0609020204030204" pitchFamily="49" charset="0"/>
              </a:rPr>
              <a:t>map</a:t>
            </a:r>
            <a:r>
              <a:rPr lang="en-US" altLang="en-US" sz="2200" dirty="0">
                <a:solidFill>
                  <a:srgbClr val="4183C4"/>
                </a:solidFill>
                <a:latin typeface="Consolas" panose="020B0609020204030204" pitchFamily="49" charset="0"/>
              </a:rPr>
              <a:t>(class, </a:t>
            </a:r>
            <a:r>
              <a:rPr lang="en-US" altLang="en-US" sz="2200" dirty="0">
                <a:solidFill>
                  <a:srgbClr val="666666"/>
                </a:solidFill>
                <a:latin typeface="Consolas" panose="020B0609020204030204" pitchFamily="49" charset="0"/>
              </a:rPr>
              <a:t>~</a:t>
            </a:r>
            <a:r>
              <a:rPr lang="en-US" altLang="en-US" sz="2200" dirty="0">
                <a:solidFill>
                  <a:srgbClr val="4070A0"/>
                </a:solidFill>
                <a:latin typeface="Consolas" panose="020B0609020204030204" pitchFamily="49" charset="0"/>
              </a:rPr>
              <a:t> </a:t>
            </a:r>
            <a:r>
              <a:rPr lang="en-US" altLang="en-US" sz="2200" b="1" dirty="0">
                <a:solidFill>
                  <a:srgbClr val="007020"/>
                </a:solidFill>
                <a:latin typeface="Consolas" panose="020B0609020204030204" pitchFamily="49" charset="0"/>
              </a:rPr>
              <a:t>list</a:t>
            </a:r>
            <a:r>
              <a:rPr lang="en-US" altLang="en-US" sz="2200" dirty="0">
                <a:solidFill>
                  <a:srgbClr val="4183C4"/>
                </a:solidFill>
                <a:latin typeface="Consolas" panose="020B0609020204030204" pitchFamily="49" charset="0"/>
              </a:rPr>
              <a:t>(</a:t>
            </a:r>
            <a:r>
              <a:rPr lang="en-US" altLang="en-US" sz="2200" dirty="0" err="1">
                <a:solidFill>
                  <a:srgbClr val="902000"/>
                </a:solidFill>
                <a:latin typeface="Consolas" panose="020B0609020204030204" pitchFamily="49" charset="0"/>
              </a:rPr>
              <a:t>my_class</a:t>
            </a:r>
            <a:r>
              <a:rPr lang="en-US" altLang="en-US" sz="2200" dirty="0">
                <a:solidFill>
                  <a:srgbClr val="902000"/>
                </a:solidFill>
                <a:latin typeface="Consolas" panose="020B0609020204030204" pitchFamily="49" charset="0"/>
              </a:rPr>
              <a:t> =</a:t>
            </a:r>
            <a:r>
              <a:rPr lang="en-US" altLang="en-US" sz="2200" dirty="0">
                <a:solidFill>
                  <a:srgbClr val="4183C4"/>
                </a:solidFill>
                <a:latin typeface="Consolas" panose="020B0609020204030204" pitchFamily="49" charset="0"/>
              </a:rPr>
              <a:t> .))</a:t>
            </a:r>
            <a:r>
              <a:rPr lang="en-US" altLang="en-US" sz="22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sz="2200" dirty="0">
                <a:solidFill>
                  <a:srgbClr val="4183C4"/>
                </a:solidFill>
                <a:latin typeface="Consolas" panose="020B0609020204030204" pitchFamily="49" charset="0"/>
              </a:rPr>
              <a:t>reports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7 x 3</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class   filename                  params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&lt;list&gt;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1 compact fuel-economy-compact.html &lt;named list [1]&gt;</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2 midsize fuel-economy-midsize.html &lt;named list [1]&gt;</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3 </a:t>
            </a:r>
            <a:r>
              <a:rPr lang="en-US" sz="2200" i="1" dirty="0" err="1">
                <a:solidFill>
                  <a:srgbClr val="60A0B0"/>
                </a:solidFill>
                <a:latin typeface="Consolas" panose="020B0609020204030204" pitchFamily="49" charset="0"/>
              </a:rPr>
              <a:t>suv</a:t>
            </a:r>
            <a:r>
              <a:rPr lang="en-US" sz="2200" i="1" dirty="0">
                <a:solidFill>
                  <a:srgbClr val="60A0B0"/>
                </a:solidFill>
                <a:latin typeface="Consolas" panose="020B0609020204030204" pitchFamily="49" charset="0"/>
              </a:rPr>
              <a:t>     fuel-economy-suv.html     &lt;named list [1]&gt;</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 with 4 more row</a:t>
            </a:r>
          </a:p>
        </p:txBody>
      </p:sp>
    </p:spTree>
    <p:extLst>
      <p:ext uri="{BB962C8B-B14F-4D97-AF65-F5344CB8AC3E}">
        <p14:creationId xmlns:p14="http://schemas.microsoft.com/office/powerpoint/2010/main" val="33553043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D822C-A3E3-4890-AED1-BE3F74B2D2C6}"/>
              </a:ext>
            </a:extLst>
          </p:cNvPr>
          <p:cNvSpPr>
            <a:spLocks noGrp="1"/>
          </p:cNvSpPr>
          <p:nvPr>
            <p:ph type="title"/>
          </p:nvPr>
        </p:nvSpPr>
        <p:spPr/>
        <p:txBody>
          <a:bodyPr/>
          <a:lstStyle/>
          <a:p>
            <a:r>
              <a:rPr lang="en-US" dirty="0"/>
              <a:t>parameters</a:t>
            </a:r>
          </a:p>
        </p:txBody>
      </p:sp>
      <p:sp>
        <p:nvSpPr>
          <p:cNvPr id="4" name="Rectangle 1">
            <a:extLst>
              <a:ext uri="{FF2B5EF4-FFF2-40B4-BE49-F238E27FC236}">
                <a16:creationId xmlns:a16="http://schemas.microsoft.com/office/drawing/2014/main" id="{FB97FF01-B3A4-4D86-B186-4FC1A7FA1878}"/>
              </a:ext>
            </a:extLst>
          </p:cNvPr>
          <p:cNvSpPr>
            <a:spLocks noGrp="1" noChangeArrowheads="1"/>
          </p:cNvSpPr>
          <p:nvPr>
            <p:ph idx="1"/>
          </p:nvPr>
        </p:nvSpPr>
        <p:spPr bwMode="auto">
          <a:xfrm>
            <a:off x="871011" y="1848850"/>
            <a:ext cx="10449977"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reports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select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902000"/>
                </a:solidFill>
                <a:effectLst/>
                <a:latin typeface="Consolas" panose="020B0609020204030204" pitchFamily="49" charset="0"/>
              </a:rPr>
              <a:t>output_file</a:t>
            </a:r>
            <a:r>
              <a:rPr kumimoji="0" lang="en-US" altLang="en-US" sz="2400" b="0" i="0" u="none" strike="noStrike" cap="none" normalizeH="0" baseline="0" dirty="0">
                <a:ln>
                  <a:noFill/>
                </a:ln>
                <a:solidFill>
                  <a:srgbClr val="90200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filename, params)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purrr</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1" i="0" u="none" strike="noStrike" cap="none" normalizeH="0" baseline="0" dirty="0" err="1">
                <a:ln>
                  <a:noFill/>
                </a:ln>
                <a:solidFill>
                  <a:srgbClr val="007020"/>
                </a:solidFill>
                <a:effectLst/>
                <a:latin typeface="Consolas" panose="020B0609020204030204" pitchFamily="49" charset="0"/>
              </a:rPr>
              <a:t>pwalk</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rmarkdown</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render, </a:t>
            </a:r>
            <a:r>
              <a:rPr kumimoji="0" lang="en-US" altLang="en-US" sz="2400" b="0" i="0" u="none" strike="noStrike" cap="none" normalizeH="0" baseline="0" dirty="0">
                <a:ln>
                  <a:noFill/>
                </a:ln>
                <a:solidFill>
                  <a:srgbClr val="902000"/>
                </a:solidFill>
                <a:effectLst/>
                <a:latin typeface="Consolas" panose="020B0609020204030204" pitchFamily="49" charset="0"/>
              </a:rPr>
              <a:t>input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"fuel-</a:t>
            </a:r>
            <a:r>
              <a:rPr kumimoji="0" lang="en-US" altLang="en-US" sz="2400" b="0" i="0" u="none" strike="noStrike" cap="none" normalizeH="0" baseline="0" dirty="0" err="1">
                <a:ln>
                  <a:noFill/>
                </a:ln>
                <a:solidFill>
                  <a:srgbClr val="4070A0"/>
                </a:solidFill>
                <a:effectLst/>
                <a:latin typeface="Consolas" panose="020B0609020204030204" pitchFamily="49" charset="0"/>
              </a:rPr>
              <a:t>economy.Rmd</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93742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A35FA-7D45-4421-B575-C4F2DA8751CC}"/>
              </a:ext>
            </a:extLst>
          </p:cNvPr>
          <p:cNvSpPr>
            <a:spLocks noGrp="1"/>
          </p:cNvSpPr>
          <p:nvPr>
            <p:ph type="title"/>
          </p:nvPr>
        </p:nvSpPr>
        <p:spPr/>
        <p:txBody>
          <a:bodyPr/>
          <a:lstStyle/>
          <a:p>
            <a:r>
              <a:rPr lang="en-US" dirty="0"/>
              <a:t>Bibliographies and Citations</a:t>
            </a:r>
          </a:p>
        </p:txBody>
      </p:sp>
      <p:sp>
        <p:nvSpPr>
          <p:cNvPr id="5" name="Rectangle 2">
            <a:extLst>
              <a:ext uri="{FF2B5EF4-FFF2-40B4-BE49-F238E27FC236}">
                <a16:creationId xmlns:a16="http://schemas.microsoft.com/office/drawing/2014/main" id="{85223403-B106-4CB0-8810-D1892EFB74EF}"/>
              </a:ext>
            </a:extLst>
          </p:cNvPr>
          <p:cNvSpPr>
            <a:spLocks noGrp="1" noChangeArrowheads="1"/>
          </p:cNvSpPr>
          <p:nvPr>
            <p:ph idx="1"/>
          </p:nvPr>
        </p:nvSpPr>
        <p:spPr bwMode="auto">
          <a:xfrm>
            <a:off x="1024128" y="2084832"/>
            <a:ext cx="4672754"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6287E"/>
                </a:solidFill>
                <a:effectLst/>
                <a:latin typeface="Consolas" panose="020B0609020204030204" pitchFamily="49" charset="0"/>
              </a:rPr>
              <a:t>bibliography:</a:t>
            </a:r>
            <a:r>
              <a:rPr kumimoji="0" lang="en-US" altLang="en-US" sz="2400" b="0" i="0" u="none" strike="noStrike" cap="none" normalizeH="0" baseline="0">
                <a:ln>
                  <a:noFill/>
                </a:ln>
                <a:solidFill>
                  <a:srgbClr val="7D9029"/>
                </a:solidFill>
                <a:effectLst/>
                <a:latin typeface="Consolas" panose="020B0609020204030204" pitchFamily="49" charset="0"/>
              </a:rPr>
              <a:t> rmarkdown.bib</a:t>
            </a:r>
            <a:r>
              <a:rPr kumimoji="0" lang="en-US" altLang="en-US" sz="2400" b="0" i="0" u="none" strike="noStrike" cap="none" normalizeH="0" baseline="0">
                <a:ln>
                  <a:noFill/>
                </a:ln>
                <a:solidFill>
                  <a:schemeClr val="tx1"/>
                </a:solidFill>
                <a:effectLst/>
              </a:rPr>
              <a:t> </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B0105388-D4DE-42E4-8D4E-9178BB6B649F}"/>
              </a:ext>
            </a:extLst>
          </p:cNvPr>
          <p:cNvSpPr>
            <a:spLocks noChangeArrowheads="1"/>
          </p:cNvSpPr>
          <p:nvPr/>
        </p:nvSpPr>
        <p:spPr bwMode="auto">
          <a:xfrm>
            <a:off x="148859" y="2763441"/>
            <a:ext cx="11894282" cy="369331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Separate multiple citations with a </a:t>
            </a:r>
            <a:r>
              <a:rPr kumimoji="0" lang="en-US" altLang="en-US" sz="2400" b="0" i="0" u="none" strike="noStrike" cap="none" normalizeH="0" baseline="0" dirty="0">
                <a:ln>
                  <a:noFill/>
                </a:ln>
                <a:solidFill>
                  <a:srgbClr val="40A07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 Blah blah [@smith04; @doe99].</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You can add arbitrary comments inside the square brackets: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Blah blah [see @doe99, pp. 33-35; also @smith04, </a:t>
            </a:r>
            <a:r>
              <a:rPr kumimoji="0" lang="en-US" altLang="en-US" sz="2400" b="0" i="0" u="none" strike="noStrike" cap="none" normalizeH="0" baseline="0" dirty="0" err="1">
                <a:ln>
                  <a:noFill/>
                </a:ln>
                <a:solidFill>
                  <a:srgbClr val="4183C4"/>
                </a:solidFill>
                <a:effectLst/>
                <a:latin typeface="Consolas" panose="020B0609020204030204" pitchFamily="49" charset="0"/>
              </a:rPr>
              <a:t>ch.</a:t>
            </a:r>
            <a:r>
              <a:rPr kumimoji="0" lang="en-US" altLang="en-US" sz="2400" b="0" i="0" u="none" strike="noStrike" cap="none" normalizeH="0" baseline="0" dirty="0">
                <a:ln>
                  <a:noFill/>
                </a:ln>
                <a:solidFill>
                  <a:srgbClr val="4183C4"/>
                </a:solidFill>
                <a:effectLst/>
                <a:latin typeface="Consolas" panose="020B0609020204030204" pitchFamily="49" charset="0"/>
              </a:rPr>
              <a:t> 1].</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Remove the square brackets to create an in-text citation: @smith04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says blah, or @smith04 [p. 33] says blah.</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Add a </a:t>
            </a:r>
            <a:r>
              <a:rPr kumimoji="0" lang="en-US" altLang="en-US" sz="2400" b="0" i="0" u="none" strike="noStrike" cap="none" normalizeH="0" baseline="0" dirty="0">
                <a:ln>
                  <a:noFill/>
                </a:ln>
                <a:solidFill>
                  <a:srgbClr val="40A07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 before the citation to suppress the author's 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Smith says blah [-@smith04].</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53FCC074-9240-4E8A-8B54-314BA94D6C28}"/>
              </a:ext>
            </a:extLst>
          </p:cNvPr>
          <p:cNvSpPr>
            <a:spLocks noChangeArrowheads="1"/>
          </p:cNvSpPr>
          <p:nvPr/>
        </p:nvSpPr>
        <p:spPr bwMode="auto">
          <a:xfrm>
            <a:off x="1024128" y="2084832"/>
            <a:ext cx="6881692"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6287E"/>
                </a:solidFill>
                <a:effectLst/>
                <a:latin typeface="Consolas" panose="020B0609020204030204" pitchFamily="49" charset="0"/>
              </a:rPr>
              <a:t>bibliography:</a:t>
            </a:r>
            <a:r>
              <a:rPr kumimoji="0" lang="en-US" altLang="en-US" sz="2400" b="0" i="0" u="none" strike="noStrike" cap="none" normalizeH="0" baseline="0">
                <a:ln>
                  <a:noFill/>
                </a:ln>
                <a:solidFill>
                  <a:srgbClr val="7D9029"/>
                </a:solidFill>
                <a:effectLst/>
                <a:latin typeface="Consolas" panose="020B0609020204030204" pitchFamily="49" charset="0"/>
              </a:rPr>
              <a:t> rmarkdown.bib</a:t>
            </a:r>
            <a:r>
              <a:rPr kumimoji="0" lang="en-US" altLang="en-US" sz="2400" b="0" i="0" u="none" strike="noStrike" cap="none" normalizeH="0" baseline="0">
                <a:ln>
                  <a:noFill/>
                </a:ln>
                <a:solidFill>
                  <a:srgbClr val="333333"/>
                </a:solidFill>
                <a:effectLst/>
                <a:latin typeface="Consolas" panose="020B0609020204030204" pitchFamily="49" charset="0"/>
              </a:rPr>
              <a:t> </a:t>
            </a:r>
            <a:r>
              <a:rPr kumimoji="0" lang="en-US" altLang="en-US" sz="2400" b="0" i="0" u="none" strike="noStrike" cap="none" normalizeH="0" baseline="0">
                <a:ln>
                  <a:noFill/>
                </a:ln>
                <a:solidFill>
                  <a:srgbClr val="06287E"/>
                </a:solidFill>
                <a:effectLst/>
                <a:latin typeface="Consolas" panose="020B0609020204030204" pitchFamily="49" charset="0"/>
              </a:rPr>
              <a:t>csl:</a:t>
            </a:r>
            <a:r>
              <a:rPr kumimoji="0" lang="en-US" altLang="en-US" sz="2400" b="0" i="0" u="none" strike="noStrike" cap="none" normalizeH="0" baseline="0">
                <a:ln>
                  <a:noFill/>
                </a:ln>
                <a:solidFill>
                  <a:srgbClr val="7D9029"/>
                </a:solidFill>
                <a:effectLst/>
                <a:latin typeface="Consolas" panose="020B0609020204030204" pitchFamily="49" charset="0"/>
              </a:rPr>
              <a:t> apa.csl</a:t>
            </a:r>
            <a:r>
              <a:rPr kumimoji="0" lang="en-US" altLang="en-US" sz="2400" b="0" i="0" u="none" strike="noStrike" cap="none" normalizeH="0" baseline="0">
                <a:ln>
                  <a:noFill/>
                </a:ln>
                <a:solidFill>
                  <a:schemeClr val="tx1"/>
                </a:solidFill>
                <a:effectLst/>
              </a:rPr>
              <a:t> </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76C21864-44CC-4D58-A161-7B1A61FB857E}"/>
              </a:ext>
            </a:extLst>
          </p:cNvPr>
          <p:cNvSpPr/>
          <p:nvPr/>
        </p:nvSpPr>
        <p:spPr>
          <a:xfrm>
            <a:off x="7367117" y="6456760"/>
            <a:ext cx="4676024" cy="369332"/>
          </a:xfrm>
          <a:prstGeom prst="rect">
            <a:avLst/>
          </a:prstGeom>
        </p:spPr>
        <p:txBody>
          <a:bodyPr wrap="none">
            <a:spAutoFit/>
          </a:bodyPr>
          <a:lstStyle/>
          <a:p>
            <a:r>
              <a:rPr lang="en-US" dirty="0">
                <a:hlinkClick r:id="rId3"/>
              </a:rPr>
              <a:t>http://github.com/citation-style-language/styles</a:t>
            </a:r>
            <a:r>
              <a:rPr lang="en-US" dirty="0"/>
              <a:t>.</a:t>
            </a:r>
          </a:p>
        </p:txBody>
      </p:sp>
    </p:spTree>
    <p:extLst>
      <p:ext uri="{BB962C8B-B14F-4D97-AF65-F5344CB8AC3E}">
        <p14:creationId xmlns:p14="http://schemas.microsoft.com/office/powerpoint/2010/main" val="182179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026BB-BADD-4959-B597-649088409D04}"/>
              </a:ext>
            </a:extLst>
          </p:cNvPr>
          <p:cNvSpPr>
            <a:spLocks noGrp="1"/>
          </p:cNvSpPr>
          <p:nvPr>
            <p:ph type="title"/>
          </p:nvPr>
        </p:nvSpPr>
        <p:spPr/>
        <p:txBody>
          <a:bodyPr/>
          <a:lstStyle/>
          <a:p>
            <a:r>
              <a:rPr lang="en-US" sz="5400" dirty="0">
                <a:solidFill>
                  <a:schemeClr val="tx1"/>
                </a:solidFill>
              </a:rPr>
              <a:t>Learning more</a:t>
            </a:r>
            <a:endParaRPr lang="en-US" dirty="0"/>
          </a:p>
        </p:txBody>
      </p:sp>
      <p:sp>
        <p:nvSpPr>
          <p:cNvPr id="3" name="Content Placeholder 2">
            <a:extLst>
              <a:ext uri="{FF2B5EF4-FFF2-40B4-BE49-F238E27FC236}">
                <a16:creationId xmlns:a16="http://schemas.microsoft.com/office/drawing/2014/main" id="{45F92266-12A0-4099-8C8C-532B569D96F0}"/>
              </a:ext>
            </a:extLst>
          </p:cNvPr>
          <p:cNvSpPr>
            <a:spLocks noGrp="1"/>
          </p:cNvSpPr>
          <p:nvPr>
            <p:ph idx="1"/>
          </p:nvPr>
        </p:nvSpPr>
        <p:spPr>
          <a:xfrm>
            <a:off x="1024128" y="2084832"/>
            <a:ext cx="9720073" cy="4224528"/>
          </a:xfrm>
        </p:spPr>
        <p:txBody>
          <a:bodyPr>
            <a:normAutofit/>
          </a:bodyPr>
          <a:lstStyle/>
          <a:p>
            <a:pPr marL="338138" indent="-338138">
              <a:buSzPct val="120000"/>
              <a:buFont typeface="Arial" panose="020B0604020202020204" pitchFamily="34" charset="0"/>
              <a:buChar char="•"/>
            </a:pPr>
            <a:r>
              <a:rPr lang="en-US" sz="2400" dirty="0"/>
              <a:t>The official R Markdown website: </a:t>
            </a:r>
            <a:r>
              <a:rPr lang="en-US" sz="2400" dirty="0">
                <a:hlinkClick r:id="rId3"/>
              </a:rPr>
              <a:t>http://rmarkdown.rstudio.com</a:t>
            </a:r>
            <a:r>
              <a:rPr lang="en-US" sz="2400" dirty="0"/>
              <a:t>.</a:t>
            </a:r>
          </a:p>
          <a:p>
            <a:pPr marL="338138" indent="-338138">
              <a:buSzPct val="120000"/>
              <a:buFont typeface="Arial" panose="020B0604020202020204" pitchFamily="34" charset="0"/>
              <a:buChar char="•"/>
            </a:pPr>
            <a:r>
              <a:rPr lang="en-US" sz="2400" dirty="0"/>
              <a:t>“</a:t>
            </a:r>
            <a:r>
              <a:rPr lang="en-US" sz="2400" i="1" dirty="0"/>
              <a:t>Happy Git with R</a:t>
            </a:r>
            <a:r>
              <a:rPr lang="en-US" sz="2400" dirty="0"/>
              <a:t>”: </a:t>
            </a:r>
            <a:r>
              <a:rPr lang="en-US" sz="2400" dirty="0">
                <a:hlinkClick r:id="rId4"/>
              </a:rPr>
              <a:t>http://happygitwithr.com</a:t>
            </a:r>
            <a:endParaRPr lang="en-US" sz="2400" dirty="0"/>
          </a:p>
          <a:p>
            <a:pPr marL="338138" indent="-338138">
              <a:buSzPct val="120000"/>
              <a:buFont typeface="Arial" panose="020B0604020202020204" pitchFamily="34" charset="0"/>
              <a:buChar char="•"/>
            </a:pPr>
            <a:r>
              <a:rPr lang="en-US" sz="2400" dirty="0"/>
              <a:t>The “</a:t>
            </a:r>
            <a:r>
              <a:rPr lang="en-US" sz="2400" i="1" dirty="0"/>
              <a:t>Git and GitHub</a:t>
            </a:r>
            <a:r>
              <a:rPr lang="en-US" sz="2400" dirty="0"/>
              <a:t>” chapter of </a:t>
            </a:r>
            <a:r>
              <a:rPr lang="en-US" sz="2400" i="1" dirty="0"/>
              <a:t>R Packages</a:t>
            </a:r>
            <a:r>
              <a:rPr lang="en-US" sz="2400" dirty="0"/>
              <a:t>, by Hadley Wickham: </a:t>
            </a:r>
            <a:r>
              <a:rPr lang="en-US" sz="2400" dirty="0">
                <a:hlinkClick r:id="rId5"/>
              </a:rPr>
              <a:t>http://r-pkgs.had.co.nz/git.html</a:t>
            </a:r>
            <a:r>
              <a:rPr lang="en-US" sz="2400" dirty="0"/>
              <a:t>.</a:t>
            </a:r>
          </a:p>
          <a:p>
            <a:pPr marL="338138" indent="-338138">
              <a:buSzPct val="120000"/>
              <a:buFont typeface="Arial" panose="020B0604020202020204" pitchFamily="34" charset="0"/>
              <a:buChar char="•"/>
            </a:pPr>
            <a:r>
              <a:rPr lang="en-US" sz="2400" i="1" dirty="0">
                <a:hlinkClick r:id="rId6"/>
              </a:rPr>
              <a:t>Style: Lessons in Clarity and Grace</a:t>
            </a:r>
            <a:r>
              <a:rPr lang="en-US" sz="2400" dirty="0"/>
              <a:t> by Joseph M. Williams &amp; Joseph </a:t>
            </a:r>
            <a:r>
              <a:rPr lang="en-US" sz="2400" dirty="0" err="1"/>
              <a:t>Bizup</a:t>
            </a:r>
            <a:endParaRPr lang="en-US" sz="2400" dirty="0"/>
          </a:p>
          <a:p>
            <a:pPr marL="338138" indent="-338138">
              <a:buSzPct val="120000"/>
              <a:buFont typeface="Arial" panose="020B0604020202020204" pitchFamily="34" charset="0"/>
              <a:buChar char="•"/>
            </a:pPr>
            <a:r>
              <a:rPr lang="en-US" sz="2400" i="1" dirty="0">
                <a:hlinkClick r:id="rId7"/>
              </a:rPr>
              <a:t>The Sense of Structure: Writing from the Reader’s Perspective</a:t>
            </a:r>
            <a:r>
              <a:rPr lang="en-US" sz="2400" dirty="0"/>
              <a:t> by George </a:t>
            </a:r>
            <a:r>
              <a:rPr lang="en-US" sz="2400" dirty="0" err="1"/>
              <a:t>Gopen</a:t>
            </a:r>
            <a:endParaRPr lang="en-US" sz="2400" dirty="0"/>
          </a:p>
          <a:p>
            <a:pPr marL="338138" indent="-338138">
              <a:buSzPct val="120000"/>
              <a:buFont typeface="Arial" panose="020B0604020202020204" pitchFamily="34" charset="0"/>
              <a:buChar char="•"/>
            </a:pPr>
            <a:r>
              <a:rPr lang="en-US" sz="2400" dirty="0"/>
              <a:t>George </a:t>
            </a:r>
            <a:r>
              <a:rPr lang="en-US" sz="2400" dirty="0" err="1"/>
              <a:t>Gopen</a:t>
            </a:r>
            <a:r>
              <a:rPr lang="en-US" sz="2400" dirty="0"/>
              <a:t> also has a number of short articles on writing at </a:t>
            </a:r>
            <a:r>
              <a:rPr lang="en-US" sz="2400" dirty="0">
                <a:hlinkClick r:id="rId8"/>
              </a:rPr>
              <a:t>https://www.georgegopen.com/the-litigation-articles.html</a:t>
            </a:r>
            <a:endParaRPr lang="en-US" sz="2400" dirty="0"/>
          </a:p>
        </p:txBody>
      </p:sp>
    </p:spTree>
    <p:extLst>
      <p:ext uri="{BB962C8B-B14F-4D97-AF65-F5344CB8AC3E}">
        <p14:creationId xmlns:p14="http://schemas.microsoft.com/office/powerpoint/2010/main" val="355513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6A4B-01FF-4CD0-B8DC-47E2AF55F913}"/>
              </a:ext>
            </a:extLst>
          </p:cNvPr>
          <p:cNvSpPr>
            <a:spLocks noGrp="1"/>
          </p:cNvSpPr>
          <p:nvPr>
            <p:ph type="title"/>
          </p:nvPr>
        </p:nvSpPr>
        <p:spPr/>
        <p:txBody>
          <a:bodyPr/>
          <a:lstStyle/>
          <a:p>
            <a:r>
              <a:rPr lang="en-US" dirty="0"/>
              <a:t>R Markdown basics</a:t>
            </a:r>
          </a:p>
        </p:txBody>
      </p:sp>
      <p:pic>
        <p:nvPicPr>
          <p:cNvPr id="12290" name="Picture 2">
            <a:extLst>
              <a:ext uri="{FF2B5EF4-FFF2-40B4-BE49-F238E27FC236}">
                <a16:creationId xmlns:a16="http://schemas.microsoft.com/office/drawing/2014/main" id="{69A2A296-60AC-451B-9F92-A4BF71AD12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095500"/>
            <a:ext cx="7620000" cy="4762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67AA679-EA52-4C1C-9F45-78FDAA2D00A4}"/>
              </a:ext>
            </a:extLst>
          </p:cNvPr>
          <p:cNvSpPr/>
          <p:nvPr/>
        </p:nvSpPr>
        <p:spPr>
          <a:xfrm>
            <a:off x="2578608" y="3658601"/>
            <a:ext cx="3616452" cy="532399"/>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657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4CBAA-0A67-4826-BBED-39C767B70B4B}"/>
              </a:ext>
            </a:extLst>
          </p:cNvPr>
          <p:cNvSpPr>
            <a:spLocks noGrp="1"/>
          </p:cNvSpPr>
          <p:nvPr>
            <p:ph type="title"/>
          </p:nvPr>
        </p:nvSpPr>
        <p:spPr/>
        <p:txBody>
          <a:bodyPr/>
          <a:lstStyle/>
          <a:p>
            <a:r>
              <a:rPr lang="en-US" dirty="0"/>
              <a:t>R Markdown basics</a:t>
            </a:r>
          </a:p>
        </p:txBody>
      </p:sp>
      <p:pic>
        <p:nvPicPr>
          <p:cNvPr id="13314" name="Picture 2">
            <a:extLst>
              <a:ext uri="{FF2B5EF4-FFF2-40B4-BE49-F238E27FC236}">
                <a16:creationId xmlns:a16="http://schemas.microsoft.com/office/drawing/2014/main" id="{66E9DFCD-1D5A-421B-BDCB-FF41D61C9F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084" y="2089355"/>
            <a:ext cx="7629832" cy="476864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5D593F0-BF96-436A-A2AD-526FC3158E69}"/>
              </a:ext>
            </a:extLst>
          </p:cNvPr>
          <p:cNvSpPr/>
          <p:nvPr/>
        </p:nvSpPr>
        <p:spPr>
          <a:xfrm>
            <a:off x="3289808" y="2490201"/>
            <a:ext cx="405892" cy="176799"/>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A28BF91-92B3-4DAE-9E9C-08508C310354}"/>
              </a:ext>
            </a:extLst>
          </p:cNvPr>
          <p:cNvSpPr/>
          <p:nvPr/>
        </p:nvSpPr>
        <p:spPr>
          <a:xfrm>
            <a:off x="6219870" y="2565900"/>
            <a:ext cx="3691046" cy="4190500"/>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3301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64366-0E7A-4D07-80FB-0BF86D6D39E2}"/>
              </a:ext>
            </a:extLst>
          </p:cNvPr>
          <p:cNvSpPr>
            <a:spLocks noGrp="1"/>
          </p:cNvSpPr>
          <p:nvPr>
            <p:ph type="title"/>
          </p:nvPr>
        </p:nvSpPr>
        <p:spPr/>
        <p:txBody>
          <a:bodyPr/>
          <a:lstStyle/>
          <a:p>
            <a:r>
              <a:rPr lang="en-US" dirty="0"/>
              <a:t>When you knit</a:t>
            </a:r>
          </a:p>
        </p:txBody>
      </p:sp>
      <p:pic>
        <p:nvPicPr>
          <p:cNvPr id="14338" name="Picture 2">
            <a:extLst>
              <a:ext uri="{FF2B5EF4-FFF2-40B4-BE49-F238E27FC236}">
                <a16:creationId xmlns:a16="http://schemas.microsoft.com/office/drawing/2014/main" id="{D7759AFC-FF35-4558-9CCD-C850E8466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5884" y="2679192"/>
            <a:ext cx="8860231" cy="149961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A852648-D068-496A-90A5-8BEE214466BF}"/>
              </a:ext>
            </a:extLst>
          </p:cNvPr>
          <p:cNvSpPr/>
          <p:nvPr/>
        </p:nvSpPr>
        <p:spPr>
          <a:xfrm>
            <a:off x="2709334" y="2404533"/>
            <a:ext cx="1676400" cy="24194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17E3610-FA62-4866-AFEE-3B2DB5AD5C4C}"/>
              </a:ext>
            </a:extLst>
          </p:cNvPr>
          <p:cNvSpPr/>
          <p:nvPr/>
        </p:nvSpPr>
        <p:spPr>
          <a:xfrm>
            <a:off x="4419601" y="2404533"/>
            <a:ext cx="1862666" cy="24194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4282552-BEE0-4482-A959-25494BD32E14}"/>
              </a:ext>
            </a:extLst>
          </p:cNvPr>
          <p:cNvSpPr/>
          <p:nvPr/>
        </p:nvSpPr>
        <p:spPr>
          <a:xfrm>
            <a:off x="6129868" y="2404533"/>
            <a:ext cx="1862667" cy="24194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20933EB-498C-433D-A445-61B7A4D8E8AF}"/>
              </a:ext>
            </a:extLst>
          </p:cNvPr>
          <p:cNvSpPr/>
          <p:nvPr/>
        </p:nvSpPr>
        <p:spPr>
          <a:xfrm>
            <a:off x="8026402" y="2404533"/>
            <a:ext cx="2499713" cy="24194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669919E-6A20-400C-BEC1-22BD06C76C0C}"/>
              </a:ext>
            </a:extLst>
          </p:cNvPr>
          <p:cNvSpPr/>
          <p:nvPr/>
        </p:nvSpPr>
        <p:spPr>
          <a:xfrm>
            <a:off x="1861909" y="4975884"/>
            <a:ext cx="4022255" cy="461665"/>
          </a:xfrm>
          <a:prstGeom prst="rect">
            <a:avLst/>
          </a:prstGeom>
        </p:spPr>
        <p:txBody>
          <a:bodyPr wrap="none">
            <a:spAutoFit/>
          </a:bodyPr>
          <a:lstStyle/>
          <a:p>
            <a:r>
              <a:rPr lang="en-US" sz="2400" b="1" dirty="0" err="1"/>
              <a:t>knitr</a:t>
            </a:r>
            <a:r>
              <a:rPr lang="en-US" sz="2400" dirty="0"/>
              <a:t>, </a:t>
            </a:r>
            <a:r>
              <a:rPr lang="en-US" sz="2400" dirty="0">
                <a:hlinkClick r:id="rId4"/>
              </a:rPr>
              <a:t>http://yihui.name/knitr/</a:t>
            </a:r>
            <a:r>
              <a:rPr lang="en-US" sz="2400" dirty="0"/>
              <a:t> </a:t>
            </a:r>
          </a:p>
        </p:txBody>
      </p:sp>
      <p:sp>
        <p:nvSpPr>
          <p:cNvPr id="8" name="Rectangle 7">
            <a:extLst>
              <a:ext uri="{FF2B5EF4-FFF2-40B4-BE49-F238E27FC236}">
                <a16:creationId xmlns:a16="http://schemas.microsoft.com/office/drawing/2014/main" id="{3BCF73AC-4DAB-4B2F-ACB4-12BB5DF06281}"/>
              </a:ext>
            </a:extLst>
          </p:cNvPr>
          <p:cNvSpPr/>
          <p:nvPr/>
        </p:nvSpPr>
        <p:spPr>
          <a:xfrm>
            <a:off x="5599903" y="4975884"/>
            <a:ext cx="3841116" cy="461665"/>
          </a:xfrm>
          <a:prstGeom prst="rect">
            <a:avLst/>
          </a:prstGeom>
        </p:spPr>
        <p:txBody>
          <a:bodyPr wrap="none">
            <a:spAutoFit/>
          </a:bodyPr>
          <a:lstStyle/>
          <a:p>
            <a:r>
              <a:rPr lang="en-US" sz="2400" b="1" dirty="0" err="1"/>
              <a:t>pandoc</a:t>
            </a:r>
            <a:r>
              <a:rPr lang="en-US" sz="2400" dirty="0"/>
              <a:t>, </a:t>
            </a:r>
            <a:r>
              <a:rPr lang="en-US" sz="2400" dirty="0">
                <a:hlinkClick r:id="rId5"/>
              </a:rPr>
              <a:t>http://pandoc.org/</a:t>
            </a:r>
            <a:r>
              <a:rPr lang="en-US" sz="2400" dirty="0"/>
              <a:t> </a:t>
            </a:r>
          </a:p>
        </p:txBody>
      </p:sp>
    </p:spTree>
    <p:extLst>
      <p:ext uri="{BB962C8B-B14F-4D97-AF65-F5344CB8AC3E}">
        <p14:creationId xmlns:p14="http://schemas.microsoft.com/office/powerpoint/2010/main" val="280425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4" grpId="0"/>
      <p:bldP spid="4" grpId="1"/>
      <p:bldP spid="8" grpId="0"/>
      <p:bldP spid="8"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974B0C-20C3-4F5B-AB55-9D492683910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46A0DD3-D19E-4053-A502-7966ACCF8BAC}"/>
              </a:ext>
            </a:extLst>
          </p:cNvPr>
          <p:cNvSpPr/>
          <p:nvPr/>
        </p:nvSpPr>
        <p:spPr>
          <a:xfrm>
            <a:off x="0"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E8A721D9-29DC-4840-BDFD-164BC71E99B4}"/>
              </a:ext>
            </a:extLst>
          </p:cNvPr>
          <p:cNvSpPr txBox="1">
            <a:spLocks/>
          </p:cNvSpPr>
          <p:nvPr/>
        </p:nvSpPr>
        <p:spPr>
          <a:xfrm>
            <a:off x="1235964" y="5358384"/>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R Markdown basics</a:t>
            </a:r>
          </a:p>
        </p:txBody>
      </p:sp>
    </p:spTree>
    <p:extLst>
      <p:ext uri="{BB962C8B-B14F-4D97-AF65-F5344CB8AC3E}">
        <p14:creationId xmlns:p14="http://schemas.microsoft.com/office/powerpoint/2010/main" val="1888429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646B8-4F46-4172-9EB0-4750E055C5D1}"/>
              </a:ext>
            </a:extLst>
          </p:cNvPr>
          <p:cNvSpPr>
            <a:spLocks noGrp="1"/>
          </p:cNvSpPr>
          <p:nvPr>
            <p:ph type="title"/>
          </p:nvPr>
        </p:nvSpPr>
        <p:spPr/>
        <p:txBody>
          <a:bodyPr/>
          <a:lstStyle/>
          <a:p>
            <a:r>
              <a:rPr lang="en-US" dirty="0"/>
              <a:t>Text formatting with Markdown</a:t>
            </a:r>
          </a:p>
        </p:txBody>
      </p:sp>
      <p:graphicFrame>
        <p:nvGraphicFramePr>
          <p:cNvPr id="4" name="Content Placeholder 3">
            <a:extLst>
              <a:ext uri="{FF2B5EF4-FFF2-40B4-BE49-F238E27FC236}">
                <a16:creationId xmlns:a16="http://schemas.microsoft.com/office/drawing/2014/main" id="{788E42C6-9780-4351-A9FA-EB9220BCBF8C}"/>
              </a:ext>
            </a:extLst>
          </p:cNvPr>
          <p:cNvGraphicFramePr>
            <a:graphicFrameLocks noGrp="1"/>
          </p:cNvGraphicFramePr>
          <p:nvPr>
            <p:ph idx="1"/>
            <p:extLst>
              <p:ext uri="{D42A27DB-BD31-4B8C-83A1-F6EECF244321}">
                <p14:modId xmlns:p14="http://schemas.microsoft.com/office/powerpoint/2010/main" val="3369957671"/>
              </p:ext>
            </p:extLst>
          </p:nvPr>
        </p:nvGraphicFramePr>
        <p:xfrm>
          <a:off x="1867471" y="2286000"/>
          <a:ext cx="8033385" cy="2865120"/>
        </p:xfrm>
        <a:graphic>
          <a:graphicData uri="http://schemas.openxmlformats.org/drawingml/2006/table">
            <a:tbl>
              <a:tblPr firstRow="1" bandRow="1">
                <a:tableStyleId>{5C22544A-7EE6-4342-B048-85BDC9FD1C3A}</a:tableStyleId>
              </a:tblPr>
              <a:tblGrid>
                <a:gridCol w="2738755">
                  <a:extLst>
                    <a:ext uri="{9D8B030D-6E8A-4147-A177-3AD203B41FA5}">
                      <a16:colId xmlns:a16="http://schemas.microsoft.com/office/drawing/2014/main" val="3302891123"/>
                    </a:ext>
                  </a:extLst>
                </a:gridCol>
                <a:gridCol w="5294630">
                  <a:extLst>
                    <a:ext uri="{9D8B030D-6E8A-4147-A177-3AD203B41FA5}">
                      <a16:colId xmlns:a16="http://schemas.microsoft.com/office/drawing/2014/main" val="638866458"/>
                    </a:ext>
                  </a:extLst>
                </a:gridCol>
              </a:tblGrid>
              <a:tr h="476348">
                <a:tc>
                  <a:txBody>
                    <a:bodyPr/>
                    <a:lstStyle/>
                    <a:p>
                      <a:pPr algn="ctr"/>
                      <a:r>
                        <a:rPr lang="en-US" sz="3200" dirty="0"/>
                        <a:t>Text</a:t>
                      </a:r>
                    </a:p>
                  </a:txBody>
                  <a:tcPr/>
                </a:tc>
                <a:tc>
                  <a:txBody>
                    <a:bodyPr/>
                    <a:lstStyle/>
                    <a:p>
                      <a:pPr algn="ctr"/>
                      <a:r>
                        <a:rPr lang="en-US" sz="3200" dirty="0"/>
                        <a:t>Code in R Markdown</a:t>
                      </a:r>
                    </a:p>
                  </a:txBody>
                  <a:tcPr/>
                </a:tc>
                <a:extLst>
                  <a:ext uri="{0D108BD9-81ED-4DB2-BD59-A6C34878D82A}">
                    <a16:rowId xmlns:a16="http://schemas.microsoft.com/office/drawing/2014/main" val="397029727"/>
                  </a:ext>
                </a:extLst>
              </a:tr>
              <a:tr h="370840">
                <a:tc>
                  <a:txBody>
                    <a:bodyPr/>
                    <a:lstStyle/>
                    <a:p>
                      <a:pPr algn="ctr"/>
                      <a:r>
                        <a:rPr lang="en-US" sz="2400" dirty="0"/>
                        <a:t>plain text</a:t>
                      </a:r>
                    </a:p>
                  </a:txBody>
                  <a:tcPr/>
                </a:tc>
                <a:tc>
                  <a:txBody>
                    <a:bodyPr/>
                    <a:lstStyle/>
                    <a:p>
                      <a:pPr algn="ctr"/>
                      <a:r>
                        <a:rPr lang="en-US" sz="2400" b="0" i="0" kern="1200" dirty="0">
                          <a:solidFill>
                            <a:schemeClr val="dk1"/>
                          </a:solidFill>
                          <a:effectLst/>
                          <a:latin typeface="Courier New" panose="02070309020205020404" pitchFamily="49" charset="0"/>
                          <a:ea typeface="+mn-ea"/>
                          <a:cs typeface="Courier New" panose="02070309020205020404" pitchFamily="49" charset="0"/>
                        </a:rPr>
                        <a:t>plain text</a:t>
                      </a:r>
                      <a:endParaRPr lang="en-US" sz="2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12128785"/>
                  </a:ext>
                </a:extLst>
              </a:tr>
              <a:tr h="370840">
                <a:tc>
                  <a:txBody>
                    <a:bodyPr/>
                    <a:lstStyle/>
                    <a:p>
                      <a:pPr algn="ctr"/>
                      <a:r>
                        <a:rPr lang="en-US" sz="2400" i="1" dirty="0"/>
                        <a:t>italics</a:t>
                      </a:r>
                    </a:p>
                  </a:txBody>
                  <a:tcPr/>
                </a:tc>
                <a:tc>
                  <a:txBody>
                    <a:bodyPr/>
                    <a:lstStyle/>
                    <a:p>
                      <a:pPr algn="ctr"/>
                      <a:r>
                        <a:rPr lang="en-US" sz="2400" b="0" i="0" kern="1200" dirty="0">
                          <a:solidFill>
                            <a:schemeClr val="dk1"/>
                          </a:solidFill>
                          <a:effectLst/>
                          <a:latin typeface="Courier New" panose="02070309020205020404" pitchFamily="49" charset="0"/>
                          <a:ea typeface="+mn-ea"/>
                          <a:cs typeface="Courier New" panose="02070309020205020404" pitchFamily="49" charset="0"/>
                        </a:rPr>
                        <a:t>*italics*</a:t>
                      </a:r>
                      <a:endParaRPr lang="en-US" sz="2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957987820"/>
                  </a:ext>
                </a:extLst>
              </a:tr>
              <a:tr h="370840">
                <a:tc>
                  <a:txBody>
                    <a:bodyPr/>
                    <a:lstStyle/>
                    <a:p>
                      <a:pPr algn="ctr"/>
                      <a:r>
                        <a:rPr lang="en-US" sz="2400" b="1" i="0" dirty="0"/>
                        <a:t>bold</a:t>
                      </a:r>
                    </a:p>
                  </a:txBody>
                  <a:tcPr/>
                </a:tc>
                <a:tc>
                  <a:txBody>
                    <a:bodyPr/>
                    <a:lstStyle/>
                    <a:p>
                      <a:pPr algn="ctr"/>
                      <a:r>
                        <a:rPr lang="en-US" sz="2400" b="0" i="0" kern="1200" dirty="0">
                          <a:solidFill>
                            <a:schemeClr val="dk1"/>
                          </a:solidFill>
                          <a:effectLst/>
                          <a:latin typeface="Courier New" panose="02070309020205020404" pitchFamily="49" charset="0"/>
                          <a:ea typeface="+mn-ea"/>
                          <a:cs typeface="Courier New" panose="02070309020205020404" pitchFamily="49" charset="0"/>
                        </a:rPr>
                        <a:t>**bold**</a:t>
                      </a:r>
                      <a:endParaRPr lang="en-US" sz="2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274603363"/>
                  </a:ext>
                </a:extLst>
              </a:tr>
              <a:tr h="370840">
                <a:tc>
                  <a:txBody>
                    <a:bodyPr/>
                    <a:lstStyle/>
                    <a:p>
                      <a:pPr algn="ctr"/>
                      <a:r>
                        <a:rPr lang="en-US" sz="2400" i="0" dirty="0">
                          <a:hlinkClick r:id="rId3"/>
                        </a:rPr>
                        <a:t>link</a:t>
                      </a:r>
                      <a:endParaRPr lang="en-US" sz="2400" i="0" dirty="0"/>
                    </a:p>
                  </a:txBody>
                  <a:tcPr/>
                </a:tc>
                <a:tc>
                  <a:txBody>
                    <a:bodyPr/>
                    <a:lstStyle/>
                    <a:p>
                      <a:pPr algn="ctr"/>
                      <a:r>
                        <a:rPr lang="en-US" sz="2400" b="0" i="0" kern="1200" dirty="0">
                          <a:solidFill>
                            <a:schemeClr val="dk1"/>
                          </a:solidFill>
                          <a:effectLst/>
                          <a:latin typeface="Courier New" panose="02070309020205020404" pitchFamily="49" charset="0"/>
                          <a:ea typeface="+mn-ea"/>
                          <a:cs typeface="Courier New" panose="02070309020205020404" pitchFamily="49" charset="0"/>
                        </a:rPr>
                        <a:t>[link](http://www.utsa.edu)</a:t>
                      </a:r>
                      <a:endParaRPr lang="en-US" sz="2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777695326"/>
                  </a:ext>
                </a:extLst>
              </a:tr>
              <a:tr h="370840">
                <a:tc>
                  <a:txBody>
                    <a:bodyPr/>
                    <a:lstStyle/>
                    <a:p>
                      <a:pPr algn="ctr"/>
                      <a:r>
                        <a:rPr lang="en-US" sz="2400" b="1" dirty="0">
                          <a:latin typeface="Courier New" panose="02070309020205020404" pitchFamily="49" charset="0"/>
                          <a:cs typeface="Courier New" panose="02070309020205020404" pitchFamily="49" charset="0"/>
                        </a:rPr>
                        <a:t>verbatim code</a:t>
                      </a:r>
                    </a:p>
                  </a:txBody>
                  <a:tcPr/>
                </a:tc>
                <a:tc>
                  <a:txBody>
                    <a:bodyPr/>
                    <a:lstStyle/>
                    <a:p>
                      <a:pPr algn="ctr"/>
                      <a:r>
                        <a:rPr lang="en-US" sz="2400" dirty="0">
                          <a:latin typeface="Courier New" panose="02070309020205020404" pitchFamily="49" charset="0"/>
                          <a:cs typeface="Courier New" panose="02070309020205020404" pitchFamily="49" charset="0"/>
                        </a:rPr>
                        <a:t>`code here</a:t>
                      </a:r>
                      <a:r>
                        <a:rPr lang="en-US" sz="2400" b="0" i="0" kern="1200" dirty="0">
                          <a:solidFill>
                            <a:schemeClr val="dk1"/>
                          </a:solidFill>
                          <a:effectLst/>
                          <a:latin typeface="Courier New" panose="02070309020205020404" pitchFamily="49" charset="0"/>
                          <a:ea typeface="+mn-ea"/>
                          <a:cs typeface="Courier New" panose="02070309020205020404" pitchFamily="49" charset="0"/>
                        </a:rPr>
                        <a:t> `</a:t>
                      </a:r>
                      <a:endParaRPr lang="en-US" sz="2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39876236"/>
                  </a:ext>
                </a:extLst>
              </a:tr>
            </a:tbl>
          </a:graphicData>
        </a:graphic>
      </p:graphicFrame>
    </p:spTree>
    <p:extLst>
      <p:ext uri="{BB962C8B-B14F-4D97-AF65-F5344CB8AC3E}">
        <p14:creationId xmlns:p14="http://schemas.microsoft.com/office/powerpoint/2010/main" val="719094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591</TotalTime>
  <Words>6518</Words>
  <Application>Microsoft Office PowerPoint</Application>
  <PresentationFormat>Widescreen</PresentationFormat>
  <Paragraphs>550</Paragraphs>
  <Slides>45</Slides>
  <Notes>41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Arial</vt:lpstr>
      <vt:lpstr>Calibri</vt:lpstr>
      <vt:lpstr>Consolas</vt:lpstr>
      <vt:lpstr>Courier</vt:lpstr>
      <vt:lpstr>Courier New</vt:lpstr>
      <vt:lpstr>Helvetica Neue</vt:lpstr>
      <vt:lpstr>Times New Roman</vt:lpstr>
      <vt:lpstr>Tw Cen MT</vt:lpstr>
      <vt:lpstr>Tw Cen MT Condensed</vt:lpstr>
      <vt:lpstr>Wingdings 3</vt:lpstr>
      <vt:lpstr>Integral</vt:lpstr>
      <vt:lpstr>Communicating Data in R</vt:lpstr>
      <vt:lpstr>What You Will Learn</vt:lpstr>
      <vt:lpstr>R Markdown</vt:lpstr>
      <vt:lpstr>R Markdown basics</vt:lpstr>
      <vt:lpstr>R Markdown basics</vt:lpstr>
      <vt:lpstr>R Markdown basics</vt:lpstr>
      <vt:lpstr>When you knit</vt:lpstr>
      <vt:lpstr>PowerPoint Presentation</vt:lpstr>
      <vt:lpstr>Text formatting with Markdown</vt:lpstr>
      <vt:lpstr>Markdown Syntax</vt:lpstr>
      <vt:lpstr>Markdown Syntax</vt:lpstr>
      <vt:lpstr>Markdown Syntax</vt:lpstr>
      <vt:lpstr>Markdown Syntax </vt:lpstr>
      <vt:lpstr>Markdown Syntax </vt:lpstr>
      <vt:lpstr>Markdown Resources </vt:lpstr>
      <vt:lpstr>PowerPoint Presentation</vt:lpstr>
      <vt:lpstr>Code chunks</vt:lpstr>
      <vt:lpstr>Embedding R Code</vt:lpstr>
      <vt:lpstr>Chunk name</vt:lpstr>
      <vt:lpstr>Chunk options</vt:lpstr>
      <vt:lpstr>Embedding R Code</vt:lpstr>
      <vt:lpstr>Embedding R Code</vt:lpstr>
      <vt:lpstr>Embedding R Code</vt:lpstr>
      <vt:lpstr>Chunk options</vt:lpstr>
      <vt:lpstr>Chunk options</vt:lpstr>
      <vt:lpstr>Table</vt:lpstr>
      <vt:lpstr>table</vt:lpstr>
      <vt:lpstr>Making Tables with xtable</vt:lpstr>
      <vt:lpstr>Making Tables with xtable</vt:lpstr>
      <vt:lpstr>Caching Computations</vt:lpstr>
      <vt:lpstr>Caching Caveats</vt:lpstr>
      <vt:lpstr>Caching</vt:lpstr>
      <vt:lpstr>Caching</vt:lpstr>
      <vt:lpstr>Caching</vt:lpstr>
      <vt:lpstr>Global options</vt:lpstr>
      <vt:lpstr> Inline code</vt:lpstr>
      <vt:lpstr>PowerPoint Presentation</vt:lpstr>
      <vt:lpstr>Troubleshooting</vt:lpstr>
      <vt:lpstr>YAML header</vt:lpstr>
      <vt:lpstr>Parameters</vt:lpstr>
      <vt:lpstr>Parameters</vt:lpstr>
      <vt:lpstr>Parameters</vt:lpstr>
      <vt:lpstr>parameters</vt:lpstr>
      <vt:lpstr>Bibliographies and Citations</vt:lpstr>
      <vt:lpstr>Learning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Joey Campbell</dc:creator>
  <cp:lastModifiedBy>Joey Campbell</cp:lastModifiedBy>
  <cp:revision>41</cp:revision>
  <dcterms:created xsi:type="dcterms:W3CDTF">2020-03-10T15:37:07Z</dcterms:created>
  <dcterms:modified xsi:type="dcterms:W3CDTF">2020-03-19T18:36:06Z</dcterms:modified>
</cp:coreProperties>
</file>