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1" autoAdjust="0"/>
    <p:restoredTop sz="61754" autoAdjust="0"/>
  </p:normalViewPr>
  <p:slideViewPr>
    <p:cSldViewPr snapToGrid="0">
      <p:cViewPr varScale="1">
        <p:scale>
          <a:sx n="67" d="100"/>
          <a:sy n="67" d="100"/>
        </p:scale>
        <p:origin x="190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01330-6A48-4F20-BF61-D2CF134A3EA1}" type="datetimeFigureOut">
              <a:rPr lang="en-US" smtClean="0"/>
              <a:t>3/19/2020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23B7D-69E8-4DD4-9D0B-881CBF13FF95}" type="slidenum">
              <a:rPr lang="en-US" smtClean="0"/>
              <a:t>‹#›</a:t>
            </a:fld>
            <a:endParaRPr lang="en-US"/>
          </a:p>
        </p:txBody>
      </p:sp>
    </p:spTree>
    <p:extLst>
      <p:ext uri="{BB962C8B-B14F-4D97-AF65-F5344CB8AC3E}">
        <p14:creationId xmlns:p14="http://schemas.microsoft.com/office/powerpoint/2010/main" val="3874979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rpubs.com/uky994/586858"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mzn.com/0321934075"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colorbrewer2.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rpubs.com/uky994/586885"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r4ds.had.co.nz/graphics-for-communication.html#fig:themes" TargetMode="External"/><Relationship Id="rId2" Type="http://schemas.openxmlformats.org/officeDocument/2006/relationships/slide" Target="../slides/slide43.xml"/><Relationship Id="rId1" Type="http://schemas.openxmlformats.org/officeDocument/2006/relationships/notesMaster" Target="../notesMasters/notesMaster1.xml"/><Relationship Id="rId5" Type="http://schemas.openxmlformats.org/officeDocument/2006/relationships/hyperlink" Target="https://amzn.com/331924275X" TargetMode="External"/><Relationship Id="rId4" Type="http://schemas.openxmlformats.org/officeDocument/2006/relationships/hyperlink" Target="https://github.com/jrnold/ggthemes"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rpubs.com/uky994/58682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rPr>
              <a:t>exploratory data analysis</a:t>
            </a:r>
            <a:r>
              <a:rPr lang="en-US" sz="1200" b="0" i="0" kern="1200" dirty="0">
                <a:solidFill>
                  <a:schemeClr val="tx1"/>
                </a:solidFill>
                <a:effectLst/>
                <a:latin typeface="+mn-lt"/>
                <a:ea typeface="+mn-ea"/>
                <a:cs typeface="+mn-cs"/>
              </a:rPr>
              <a:t>, you learned how to use plots as tools for </a:t>
            </a:r>
            <a:r>
              <a:rPr lang="en-US" sz="1200" b="0" i="1" kern="1200" dirty="0">
                <a:solidFill>
                  <a:schemeClr val="tx1"/>
                </a:solidFill>
                <a:effectLst/>
                <a:latin typeface="+mn-lt"/>
                <a:ea typeface="+mn-ea"/>
                <a:cs typeface="+mn-cs"/>
              </a:rPr>
              <a:t>exploration</a:t>
            </a:r>
            <a:r>
              <a:rPr lang="en-US" sz="1200" b="0" i="0" kern="1200" dirty="0">
                <a:solidFill>
                  <a:schemeClr val="tx1"/>
                </a:solidFill>
                <a:effectLst/>
                <a:latin typeface="+mn-lt"/>
                <a:ea typeface="+mn-ea"/>
                <a:cs typeface="+mn-cs"/>
              </a:rPr>
              <a:t>. When you make exploratory plots, you know—even before looking—which variables the plot will display. You made each plot for a purpose, could quickly look at it, and then move on to the next plot. In the course of most analyses, you’ll produce tens or hundreds of plots, most of which are immediately thrown away.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that you understand your data, you need to </a:t>
            </a:r>
            <a:r>
              <a:rPr lang="en-US" sz="1200" b="0" i="1" kern="1200" dirty="0">
                <a:solidFill>
                  <a:schemeClr val="tx1"/>
                </a:solidFill>
                <a:effectLst/>
                <a:latin typeface="+mn-lt"/>
                <a:ea typeface="+mn-ea"/>
                <a:cs typeface="+mn-cs"/>
              </a:rPr>
              <a:t>communicate</a:t>
            </a:r>
            <a:r>
              <a:rPr lang="en-US" sz="1200" b="0" i="0" kern="1200" dirty="0">
                <a:solidFill>
                  <a:schemeClr val="tx1"/>
                </a:solidFill>
                <a:effectLst/>
                <a:latin typeface="+mn-lt"/>
                <a:ea typeface="+mn-ea"/>
                <a:cs typeface="+mn-cs"/>
              </a:rPr>
              <a:t> your understanding to others. Your audience will likely not share your background knowledge and will not be deeply invested in the data. To help others quickly build up a good mental model of the data, you will need to invest considerable effort in making your plots as self-explanatory as possible. In this chapter, you’ll learn some of the tools that ggplot2 provides to do so.</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a:t>
            </a:fld>
            <a:endParaRPr lang="en-US"/>
          </a:p>
        </p:txBody>
      </p:sp>
    </p:spTree>
    <p:extLst>
      <p:ext uri="{BB962C8B-B14F-4D97-AF65-F5344CB8AC3E}">
        <p14:creationId xmlns:p14="http://schemas.microsoft.com/office/powerpoint/2010/main" val="1208639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hard to read because the labels overlap with each other, and with the points. We can make things a little better by switching to </a:t>
            </a:r>
            <a:r>
              <a:rPr lang="en-US" dirty="0" err="1"/>
              <a:t>geom_label</a:t>
            </a:r>
            <a:r>
              <a:rPr lang="en-US" dirty="0"/>
              <a:t>()</a:t>
            </a:r>
            <a:r>
              <a:rPr lang="en-US" sz="1200" b="0" i="0" kern="1200" dirty="0">
                <a:solidFill>
                  <a:schemeClr val="tx1"/>
                </a:solidFill>
                <a:effectLst/>
                <a:latin typeface="+mn-lt"/>
                <a:ea typeface="+mn-ea"/>
                <a:cs typeface="+mn-cs"/>
              </a:rPr>
              <a:t> which draws a rectangle behind the text. We also use the </a:t>
            </a:r>
            <a:r>
              <a:rPr lang="en-US" dirty="0" err="1"/>
              <a:t>nudge_y</a:t>
            </a:r>
            <a:r>
              <a:rPr lang="en-US" sz="1200" b="0" i="0" kern="1200" dirty="0">
                <a:solidFill>
                  <a:schemeClr val="tx1"/>
                </a:solidFill>
                <a:effectLst/>
                <a:latin typeface="+mn-lt"/>
                <a:ea typeface="+mn-ea"/>
                <a:cs typeface="+mn-cs"/>
              </a:rPr>
              <a:t> parameter to move the labels slightly above the corresponding points: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That helps a bit, but if you look closely in the top-left hand corner, you’ll notice that there are two labels practically on top of each other. This happens because the highway mileage and displacement for the best cars in the compact and subcompact categories are exactly the same. There’s no way that we can fix these by applying the same transformation for every label. </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11</a:t>
            </a:fld>
            <a:endParaRPr lang="en-US"/>
          </a:p>
        </p:txBody>
      </p:sp>
    </p:spTree>
    <p:extLst>
      <p:ext uri="{BB962C8B-B14F-4D97-AF65-F5344CB8AC3E}">
        <p14:creationId xmlns:p14="http://schemas.microsoft.com/office/powerpoint/2010/main" val="4175086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we can use the </a:t>
            </a:r>
            <a:r>
              <a:rPr lang="en-US" sz="1200" b="1" i="0" kern="1200" dirty="0" err="1">
                <a:solidFill>
                  <a:schemeClr val="tx1"/>
                </a:solidFill>
                <a:effectLst/>
                <a:latin typeface="+mn-lt"/>
                <a:ea typeface="+mn-ea"/>
                <a:cs typeface="+mn-cs"/>
              </a:rPr>
              <a:t>ggrepel</a:t>
            </a:r>
            <a:r>
              <a:rPr lang="en-US" sz="1200" b="0" i="0" kern="1200" dirty="0">
                <a:solidFill>
                  <a:schemeClr val="tx1"/>
                </a:solidFill>
                <a:effectLst/>
                <a:latin typeface="+mn-lt"/>
                <a:ea typeface="+mn-ea"/>
                <a:cs typeface="+mn-cs"/>
              </a:rPr>
              <a:t> package by Kamil </a:t>
            </a:r>
            <a:r>
              <a:rPr lang="en-US" sz="1200" b="0" i="0" kern="1200" dirty="0" err="1">
                <a:solidFill>
                  <a:schemeClr val="tx1"/>
                </a:solidFill>
                <a:effectLst/>
                <a:latin typeface="+mn-lt"/>
                <a:ea typeface="+mn-ea"/>
                <a:cs typeface="+mn-cs"/>
              </a:rPr>
              <a:t>Slowikowski</a:t>
            </a:r>
            <a:r>
              <a:rPr lang="en-US" sz="1200" b="0" i="0" kern="1200" dirty="0">
                <a:solidFill>
                  <a:schemeClr val="tx1"/>
                </a:solidFill>
                <a:effectLst/>
                <a:latin typeface="+mn-lt"/>
                <a:ea typeface="+mn-ea"/>
                <a:cs typeface="+mn-cs"/>
              </a:rPr>
              <a:t>. This useful package will automatically adjust labels so that they don’t overlap: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another handy technique used here: I added a second layer of large, hollow points to highlight the points that I’ve labelled.</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12</a:t>
            </a:fld>
            <a:endParaRPr lang="en-US"/>
          </a:p>
        </p:txBody>
      </p:sp>
    </p:spTree>
    <p:extLst>
      <p:ext uri="{BB962C8B-B14F-4D97-AF65-F5344CB8AC3E}">
        <p14:creationId xmlns:p14="http://schemas.microsoft.com/office/powerpoint/2010/main" val="901891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sometimes use the same idea to replace the legend with labels placed directly on the plot. </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13</a:t>
            </a:fld>
            <a:endParaRPr lang="en-US"/>
          </a:p>
        </p:txBody>
      </p:sp>
    </p:spTree>
    <p:extLst>
      <p:ext uri="{BB962C8B-B14F-4D97-AF65-F5344CB8AC3E}">
        <p14:creationId xmlns:p14="http://schemas.microsoft.com/office/powerpoint/2010/main" val="1955981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not wonderful for this plot, but it isn’t too bad. (</a:t>
            </a:r>
            <a:r>
              <a:rPr lang="en-US" dirty="0"/>
              <a:t>theme(</a:t>
            </a:r>
            <a:r>
              <a:rPr lang="en-US" dirty="0" err="1"/>
              <a:t>legend.position</a:t>
            </a:r>
            <a:r>
              <a:rPr lang="en-US" dirty="0"/>
              <a:t> = "none"</a:t>
            </a:r>
            <a:r>
              <a:rPr lang="en-US" sz="1200" b="0" i="0" kern="1200" dirty="0">
                <a:solidFill>
                  <a:schemeClr val="tx1"/>
                </a:solidFill>
                <a:effectLst/>
                <a:latin typeface="+mn-lt"/>
                <a:ea typeface="+mn-ea"/>
                <a:cs typeface="+mn-cs"/>
              </a:rPr>
              <a:t>) turns the legend off — we’ll talk about it more shortly.)</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14</a:t>
            </a:fld>
            <a:endParaRPr lang="en-US"/>
          </a:p>
        </p:txBody>
      </p:sp>
    </p:spTree>
    <p:extLst>
      <p:ext uri="{BB962C8B-B14F-4D97-AF65-F5344CB8AC3E}">
        <p14:creationId xmlns:p14="http://schemas.microsoft.com/office/powerpoint/2010/main" val="4183046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Alternatively, you might just want to add a single label to the plot, but you’ll still need to create a data frame. Often, you want the label in the corner of the plot, so it’s convenient to create a new data frame using </a:t>
            </a:r>
            <a:r>
              <a:rPr lang="en-US" dirty="0" err="1"/>
              <a:t>summarise</a:t>
            </a:r>
            <a:r>
              <a:rPr lang="en-US" dirty="0"/>
              <a:t>()</a:t>
            </a:r>
            <a:r>
              <a:rPr lang="en-US" sz="1200" b="0" i="0" kern="1200" dirty="0">
                <a:solidFill>
                  <a:schemeClr val="tx1"/>
                </a:solidFill>
                <a:effectLst/>
                <a:latin typeface="+mn-lt"/>
                <a:ea typeface="+mn-ea"/>
                <a:cs typeface="+mn-cs"/>
              </a:rPr>
              <a:t> to compute the maximum values of x and y.</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15</a:t>
            </a:fld>
            <a:endParaRPr lang="en-US"/>
          </a:p>
        </p:txBody>
      </p:sp>
    </p:spTree>
    <p:extLst>
      <p:ext uri="{BB962C8B-B14F-4D97-AF65-F5344CB8AC3E}">
        <p14:creationId xmlns:p14="http://schemas.microsoft.com/office/powerpoint/2010/main" val="2756425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want to place the text exactly on the borders of the plot, you can use </a:t>
            </a:r>
            <a:r>
              <a:rPr lang="en-US" dirty="0"/>
              <a:t>+Inf</a:t>
            </a:r>
            <a:r>
              <a:rPr lang="en-US" sz="1200" b="0" i="0" kern="1200" dirty="0">
                <a:solidFill>
                  <a:schemeClr val="tx1"/>
                </a:solidFill>
                <a:effectLst/>
                <a:latin typeface="+mn-lt"/>
                <a:ea typeface="+mn-ea"/>
                <a:cs typeface="+mn-cs"/>
              </a:rPr>
              <a:t> and </a:t>
            </a:r>
            <a:r>
              <a:rPr lang="en-US" dirty="0"/>
              <a:t>-Inf</a:t>
            </a:r>
            <a:r>
              <a:rPr lang="en-US" sz="1200" b="0" i="0" kern="1200" dirty="0">
                <a:solidFill>
                  <a:schemeClr val="tx1"/>
                </a:solidFill>
                <a:effectLst/>
                <a:latin typeface="+mn-lt"/>
                <a:ea typeface="+mn-ea"/>
                <a:cs typeface="+mn-cs"/>
              </a:rPr>
              <a:t>. Since we’re no longer computing the positions from </a:t>
            </a:r>
            <a:r>
              <a:rPr lang="en-US" dirty="0"/>
              <a:t>mpg</a:t>
            </a:r>
            <a:r>
              <a:rPr lang="en-US" sz="1200" b="0" i="0" kern="1200" dirty="0">
                <a:solidFill>
                  <a:schemeClr val="tx1"/>
                </a:solidFill>
                <a:effectLst/>
                <a:latin typeface="+mn-lt"/>
                <a:ea typeface="+mn-ea"/>
                <a:cs typeface="+mn-cs"/>
              </a:rPr>
              <a:t>, we can use </a:t>
            </a:r>
            <a:r>
              <a:rPr lang="en-US" dirty="0" err="1"/>
              <a:t>tibble</a:t>
            </a:r>
            <a:r>
              <a:rPr lang="en-US" dirty="0"/>
              <a:t>()</a:t>
            </a:r>
            <a:r>
              <a:rPr lang="en-US" sz="1200" b="0" i="0" kern="1200" dirty="0">
                <a:solidFill>
                  <a:schemeClr val="tx1"/>
                </a:solidFill>
                <a:effectLst/>
                <a:latin typeface="+mn-lt"/>
                <a:ea typeface="+mn-ea"/>
                <a:cs typeface="+mn-cs"/>
              </a:rPr>
              <a:t> to create the data frame: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these examples, I manually broke the label up into lines using </a:t>
            </a:r>
            <a:r>
              <a:rPr lang="en-US" dirty="0"/>
              <a:t>"\n"</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16</a:t>
            </a:fld>
            <a:endParaRPr lang="en-US"/>
          </a:p>
        </p:txBody>
      </p:sp>
    </p:spTree>
    <p:extLst>
      <p:ext uri="{BB962C8B-B14F-4D97-AF65-F5344CB8AC3E}">
        <p14:creationId xmlns:p14="http://schemas.microsoft.com/office/powerpoint/2010/main" val="2761232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approach is to use </a:t>
            </a:r>
            <a:r>
              <a:rPr lang="en-US" dirty="0" err="1"/>
              <a:t>stringr</a:t>
            </a:r>
            <a:r>
              <a:rPr lang="en-US" dirty="0"/>
              <a:t>::</a:t>
            </a:r>
            <a:r>
              <a:rPr lang="en-US" dirty="0" err="1"/>
              <a:t>str_wrap</a:t>
            </a:r>
            <a:r>
              <a:rPr lang="en-US" dirty="0"/>
              <a:t>()</a:t>
            </a:r>
            <a:r>
              <a:rPr lang="en-US" sz="1200" b="0" i="0" kern="1200" dirty="0">
                <a:solidFill>
                  <a:schemeClr val="tx1"/>
                </a:solidFill>
                <a:effectLst/>
                <a:latin typeface="+mn-lt"/>
                <a:ea typeface="+mn-ea"/>
                <a:cs typeface="+mn-cs"/>
              </a:rPr>
              <a:t> to automatically add line breaks, given the number of characters you want per line:</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17</a:t>
            </a:fld>
            <a:endParaRPr lang="en-US"/>
          </a:p>
        </p:txBody>
      </p:sp>
    </p:spTree>
    <p:extLst>
      <p:ext uri="{BB962C8B-B14F-4D97-AF65-F5344CB8AC3E}">
        <p14:creationId xmlns:p14="http://schemas.microsoft.com/office/powerpoint/2010/main" val="2217096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the use of </a:t>
            </a:r>
            <a:r>
              <a:rPr lang="en-US" dirty="0" err="1"/>
              <a:t>hjust</a:t>
            </a:r>
            <a:r>
              <a:rPr lang="en-US" sz="1200" b="0" i="0" kern="1200" dirty="0">
                <a:solidFill>
                  <a:schemeClr val="tx1"/>
                </a:solidFill>
                <a:effectLst/>
                <a:latin typeface="+mn-lt"/>
                <a:ea typeface="+mn-ea"/>
                <a:cs typeface="+mn-cs"/>
              </a:rPr>
              <a:t> and </a:t>
            </a:r>
            <a:r>
              <a:rPr lang="en-US" dirty="0" err="1"/>
              <a:t>vjust</a:t>
            </a:r>
            <a:r>
              <a:rPr lang="en-US" sz="1200" b="0" i="0" kern="1200" dirty="0">
                <a:solidFill>
                  <a:schemeClr val="tx1"/>
                </a:solidFill>
                <a:effectLst/>
                <a:latin typeface="+mn-lt"/>
                <a:ea typeface="+mn-ea"/>
                <a:cs typeface="+mn-cs"/>
              </a:rPr>
              <a:t> to control the alignment of the label. Figure shows all nine possible combinations.</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18</a:t>
            </a:fld>
            <a:endParaRPr lang="en-US"/>
          </a:p>
        </p:txBody>
      </p:sp>
    </p:spTree>
    <p:extLst>
      <p:ext uri="{BB962C8B-B14F-4D97-AF65-F5344CB8AC3E}">
        <p14:creationId xmlns:p14="http://schemas.microsoft.com/office/powerpoint/2010/main" val="4215429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Remember, in addition to </a:t>
            </a:r>
            <a:r>
              <a:rPr lang="en-US" sz="1200" b="0" i="0" kern="1200" dirty="0" err="1">
                <a:solidFill>
                  <a:schemeClr val="tx1"/>
                </a:solidFill>
                <a:effectLst/>
                <a:latin typeface="+mn-lt"/>
                <a:ea typeface="+mn-ea"/>
                <a:cs typeface="+mn-cs"/>
              </a:rPr>
              <a:t>geom_text</a:t>
            </a:r>
            <a:r>
              <a:rPr lang="en-US" sz="1200" b="0" i="0" kern="1200" dirty="0">
                <a:solidFill>
                  <a:schemeClr val="tx1"/>
                </a:solidFill>
                <a:effectLst/>
                <a:latin typeface="+mn-lt"/>
                <a:ea typeface="+mn-ea"/>
                <a:cs typeface="+mn-cs"/>
              </a:rPr>
              <a:t>(), you have many other </a:t>
            </a:r>
            <a:r>
              <a:rPr lang="en-US" sz="1200" b="0" i="0" kern="1200" dirty="0" err="1">
                <a:solidFill>
                  <a:schemeClr val="tx1"/>
                </a:solidFill>
                <a:effectLst/>
                <a:latin typeface="+mn-lt"/>
                <a:ea typeface="+mn-ea"/>
                <a:cs typeface="+mn-cs"/>
              </a:rPr>
              <a:t>geoms</a:t>
            </a:r>
            <a:r>
              <a:rPr lang="en-US" sz="1200" b="0" i="0" kern="1200" dirty="0">
                <a:solidFill>
                  <a:schemeClr val="tx1"/>
                </a:solidFill>
                <a:effectLst/>
                <a:latin typeface="+mn-lt"/>
                <a:ea typeface="+mn-ea"/>
                <a:cs typeface="+mn-cs"/>
              </a:rPr>
              <a:t> in ggplot2 available to help annotate your plot. A few ideas: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geom_hline</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geom_vline</a:t>
            </a:r>
            <a:r>
              <a:rPr lang="en-US" sz="1200" b="0" i="0" kern="1200" dirty="0">
                <a:solidFill>
                  <a:schemeClr val="tx1"/>
                </a:solidFill>
                <a:effectLst/>
                <a:latin typeface="+mn-lt"/>
                <a:ea typeface="+mn-ea"/>
                <a:cs typeface="+mn-cs"/>
              </a:rPr>
              <a:t>() to add reference lines. I often make them thick (size = 2) and white (color = white), and draw them underneath the primary data layer. That makes them easy to see, without drawing attention away from the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geom_rect</a:t>
            </a:r>
            <a:r>
              <a:rPr lang="en-US" sz="1200" b="0" i="0" kern="1200" dirty="0">
                <a:solidFill>
                  <a:schemeClr val="tx1"/>
                </a:solidFill>
                <a:effectLst/>
                <a:latin typeface="+mn-lt"/>
                <a:ea typeface="+mn-ea"/>
                <a:cs typeface="+mn-cs"/>
              </a:rPr>
              <a:t>() to draw a rectangle around points of interest. The boundaries of the rectangle are defined by aesthetics </a:t>
            </a:r>
            <a:r>
              <a:rPr lang="en-US" sz="1200" b="0" i="0" kern="1200" dirty="0" err="1">
                <a:solidFill>
                  <a:schemeClr val="tx1"/>
                </a:solidFill>
                <a:effectLst/>
                <a:latin typeface="+mn-lt"/>
                <a:ea typeface="+mn-ea"/>
                <a:cs typeface="+mn-cs"/>
              </a:rPr>
              <a:t>xmin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xmax</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ymin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ymax</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geom_segment</a:t>
            </a:r>
            <a:r>
              <a:rPr lang="en-US" sz="1200" b="0" i="0" kern="1200" dirty="0">
                <a:solidFill>
                  <a:schemeClr val="tx1"/>
                </a:solidFill>
                <a:effectLst/>
                <a:latin typeface="+mn-lt"/>
                <a:ea typeface="+mn-ea"/>
                <a:cs typeface="+mn-cs"/>
              </a:rPr>
              <a:t>() with the arrow argument to draw attention to a point with an arrow. Use aesthetics x and y to define the starting location, and </a:t>
            </a:r>
            <a:r>
              <a:rPr lang="en-US" sz="1200" b="0" i="0" kern="1200" dirty="0" err="1">
                <a:solidFill>
                  <a:schemeClr val="tx1"/>
                </a:solidFill>
                <a:effectLst/>
                <a:latin typeface="+mn-lt"/>
                <a:ea typeface="+mn-ea"/>
                <a:cs typeface="+mn-cs"/>
              </a:rPr>
              <a:t>xend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yend</a:t>
            </a:r>
            <a:r>
              <a:rPr lang="en-US" sz="1200" b="0" i="0" kern="1200" dirty="0">
                <a:solidFill>
                  <a:schemeClr val="tx1"/>
                </a:solidFill>
                <a:effectLst/>
                <a:latin typeface="+mn-lt"/>
                <a:ea typeface="+mn-ea"/>
                <a:cs typeface="+mn-cs"/>
              </a:rPr>
              <a:t> to define the end location.</a:t>
            </a:r>
          </a:p>
          <a:p>
            <a:r>
              <a:rPr lang="en-US" sz="1200" b="0" i="0" kern="1200" dirty="0">
                <a:solidFill>
                  <a:schemeClr val="tx1"/>
                </a:solidFill>
                <a:effectLst/>
                <a:latin typeface="+mn-lt"/>
                <a:ea typeface="+mn-ea"/>
                <a:cs typeface="+mn-cs"/>
              </a:rPr>
              <a:t>The only limit is your imagination (and your patience with positioning annotations to be aesthetically pleasing)!</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19</a:t>
            </a:fld>
            <a:endParaRPr lang="en-US"/>
          </a:p>
        </p:txBody>
      </p:sp>
    </p:spTree>
    <p:extLst>
      <p:ext uri="{BB962C8B-B14F-4D97-AF65-F5344CB8AC3E}">
        <p14:creationId xmlns:p14="http://schemas.microsoft.com/office/powerpoint/2010/main" val="2799688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https://rpubs.com/uky994/586858</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geom_text</a:t>
            </a:r>
            <a:r>
              <a:rPr lang="en-US" sz="1200" b="0" i="0" kern="1200" dirty="0">
                <a:solidFill>
                  <a:schemeClr val="tx1"/>
                </a:solidFill>
                <a:effectLst/>
                <a:latin typeface="+mn-lt"/>
                <a:ea typeface="+mn-ea"/>
                <a:cs typeface="+mn-cs"/>
              </a:rPr>
              <a:t>() with infinite positions to place text at the four corners of the plot.</a:t>
            </a:r>
          </a:p>
          <a:p>
            <a:pPr marL="228600" indent="-228600">
              <a:buFont typeface="+mj-lt"/>
              <a:buAutoNum type="arabicPeriod"/>
            </a:pPr>
            <a:r>
              <a:rPr lang="en-US" sz="1200" b="0" i="0" kern="1200" dirty="0">
                <a:solidFill>
                  <a:schemeClr val="tx1"/>
                </a:solidFill>
                <a:effectLst/>
                <a:latin typeface="+mn-lt"/>
                <a:ea typeface="+mn-ea"/>
                <a:cs typeface="+mn-cs"/>
              </a:rPr>
              <a:t>Read the documentation for annotate(). How can you use it to add a text label to a plot without having to create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How do labels with </a:t>
            </a:r>
            <a:r>
              <a:rPr lang="en-US" sz="1200" b="0" i="0" kern="1200" dirty="0" err="1">
                <a:solidFill>
                  <a:schemeClr val="tx1"/>
                </a:solidFill>
                <a:effectLst/>
                <a:latin typeface="+mn-lt"/>
                <a:ea typeface="+mn-ea"/>
                <a:cs typeface="+mn-cs"/>
              </a:rPr>
              <a:t>geom_text</a:t>
            </a:r>
            <a:r>
              <a:rPr lang="en-US" sz="1200" b="0" i="0" kern="1200" dirty="0">
                <a:solidFill>
                  <a:schemeClr val="tx1"/>
                </a:solidFill>
                <a:effectLst/>
                <a:latin typeface="+mn-lt"/>
                <a:ea typeface="+mn-ea"/>
                <a:cs typeface="+mn-cs"/>
              </a:rPr>
              <a:t>() interact with faceting? How can you add a label to a single facet? How can you put a different label in each facet? (Hint: think about the underlying data.)</a:t>
            </a:r>
          </a:p>
          <a:p>
            <a:pPr marL="228600" indent="-228600">
              <a:buFont typeface="+mj-lt"/>
              <a:buAutoNum type="arabicPeriod"/>
            </a:pPr>
            <a:r>
              <a:rPr lang="en-US" sz="1200" b="0" i="0" kern="1200" dirty="0">
                <a:solidFill>
                  <a:schemeClr val="tx1"/>
                </a:solidFill>
                <a:effectLst/>
                <a:latin typeface="+mn-lt"/>
                <a:ea typeface="+mn-ea"/>
                <a:cs typeface="+mn-cs"/>
              </a:rPr>
              <a:t>What arguments to </a:t>
            </a:r>
            <a:r>
              <a:rPr lang="en-US" sz="1200" b="0" i="0" kern="1200" dirty="0" err="1">
                <a:solidFill>
                  <a:schemeClr val="tx1"/>
                </a:solidFill>
                <a:effectLst/>
                <a:latin typeface="+mn-lt"/>
                <a:ea typeface="+mn-ea"/>
                <a:cs typeface="+mn-cs"/>
              </a:rPr>
              <a:t>geom_label</a:t>
            </a:r>
            <a:r>
              <a:rPr lang="en-US" sz="1200" b="0" i="0" kern="1200" dirty="0">
                <a:solidFill>
                  <a:schemeClr val="tx1"/>
                </a:solidFill>
                <a:effectLst/>
                <a:latin typeface="+mn-lt"/>
                <a:ea typeface="+mn-ea"/>
                <a:cs typeface="+mn-cs"/>
              </a:rPr>
              <a:t>() control the appearance of the background box?</a:t>
            </a:r>
          </a:p>
          <a:p>
            <a:pPr marL="228600" indent="-228600">
              <a:buFont typeface="+mj-lt"/>
              <a:buAutoNum type="arabicPeriod"/>
            </a:pPr>
            <a:r>
              <a:rPr lang="en-US" sz="1200" b="0" i="0" kern="1200" dirty="0">
                <a:solidFill>
                  <a:schemeClr val="tx1"/>
                </a:solidFill>
                <a:effectLst/>
                <a:latin typeface="+mn-lt"/>
                <a:ea typeface="+mn-ea"/>
                <a:cs typeface="+mn-cs"/>
              </a:rPr>
              <a:t>What are the four arguments to arrow()? How do they work? Create a series of plots that demonstrate the most important options.</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20</a:t>
            </a:fld>
            <a:endParaRPr lang="en-US"/>
          </a:p>
        </p:txBody>
      </p:sp>
    </p:spTree>
    <p:extLst>
      <p:ext uri="{BB962C8B-B14F-4D97-AF65-F5344CB8AC3E}">
        <p14:creationId xmlns:p14="http://schemas.microsoft.com/office/powerpoint/2010/main" val="147775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chapter focuses on the tools you need to create good graphics. I assume that you know what you want, and just need to know how to do it. For that reason, I highly recommend pairing this chapter with a good general </a:t>
            </a:r>
            <a:r>
              <a:rPr lang="en-US" sz="1200" b="0" i="0" kern="1200" dirty="0" err="1">
                <a:solidFill>
                  <a:schemeClr val="tx1"/>
                </a:solidFill>
                <a:effectLst/>
                <a:latin typeface="+mn-lt"/>
                <a:ea typeface="+mn-ea"/>
                <a:cs typeface="+mn-cs"/>
              </a:rPr>
              <a:t>visualisation</a:t>
            </a:r>
            <a:r>
              <a:rPr lang="en-US" sz="1200" b="0" i="0" kern="1200" dirty="0">
                <a:solidFill>
                  <a:schemeClr val="tx1"/>
                </a:solidFill>
                <a:effectLst/>
                <a:latin typeface="+mn-lt"/>
                <a:ea typeface="+mn-ea"/>
                <a:cs typeface="+mn-cs"/>
              </a:rPr>
              <a:t> book. I particularly like </a:t>
            </a:r>
            <a:r>
              <a:rPr lang="en-US" sz="1200" b="0" i="1" u="none" strike="noStrike" kern="1200" dirty="0">
                <a:solidFill>
                  <a:schemeClr val="tx1"/>
                </a:solidFill>
                <a:effectLst/>
                <a:latin typeface="+mn-lt"/>
                <a:ea typeface="+mn-ea"/>
                <a:cs typeface="+mn-cs"/>
                <a:hlinkClick r:id="rId3"/>
              </a:rPr>
              <a:t>The Truthful Art</a:t>
            </a:r>
            <a:r>
              <a:rPr lang="en-US" sz="1200" b="0" i="0" kern="1200" dirty="0">
                <a:solidFill>
                  <a:schemeClr val="tx1"/>
                </a:solidFill>
                <a:effectLst/>
                <a:latin typeface="+mn-lt"/>
                <a:ea typeface="+mn-ea"/>
                <a:cs typeface="+mn-cs"/>
              </a:rPr>
              <a:t>, by Albert Cairo. It doesn’t teach the mechanics of creating visualizations, but instead focuses on what you need to think about in order to create effective graphics.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chapter, we’ll focus once again on ggplot2. We’ll also use a little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for data manipulation, and a few ggplot2 extension packages, including </a:t>
            </a:r>
            <a:r>
              <a:rPr lang="en-US" sz="1200" b="1" i="0" kern="1200" dirty="0" err="1">
                <a:solidFill>
                  <a:schemeClr val="tx1"/>
                </a:solidFill>
                <a:effectLst/>
                <a:latin typeface="+mn-lt"/>
                <a:ea typeface="+mn-ea"/>
                <a:cs typeface="+mn-cs"/>
              </a:rPr>
              <a:t>ggrepel</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viridis</a:t>
            </a:r>
            <a:r>
              <a:rPr lang="en-US" sz="1200" b="0" i="0" kern="1200" dirty="0">
                <a:solidFill>
                  <a:schemeClr val="tx1"/>
                </a:solidFill>
                <a:effectLst/>
                <a:latin typeface="+mn-lt"/>
                <a:ea typeface="+mn-ea"/>
                <a:cs typeface="+mn-cs"/>
              </a:rPr>
              <a:t>. Rather than loading those extensions here, we’ll refer to their functions explicitly, using the </a:t>
            </a:r>
            <a:r>
              <a:rPr lang="en-US" dirty="0"/>
              <a:t>::</a:t>
            </a:r>
            <a:r>
              <a:rPr lang="en-US" sz="1200" b="0" i="0" kern="1200" dirty="0">
                <a:solidFill>
                  <a:schemeClr val="tx1"/>
                </a:solidFill>
                <a:effectLst/>
                <a:latin typeface="+mn-lt"/>
                <a:ea typeface="+mn-ea"/>
                <a:cs typeface="+mn-cs"/>
              </a:rPr>
              <a:t> notation. This will help make it clear which functions are built into ggplot2, and which come from other packages. Don’t forget you’ll need to install those packages with </a:t>
            </a:r>
            <a:r>
              <a:rPr lang="en-US" dirty="0" err="1"/>
              <a:t>install.packages</a:t>
            </a:r>
            <a:r>
              <a:rPr lang="en-US" dirty="0"/>
              <a:t>()</a:t>
            </a:r>
            <a:r>
              <a:rPr lang="en-US" sz="1200" b="0" i="0" kern="1200" dirty="0">
                <a:solidFill>
                  <a:schemeClr val="tx1"/>
                </a:solidFill>
                <a:effectLst/>
                <a:latin typeface="+mn-lt"/>
                <a:ea typeface="+mn-ea"/>
                <a:cs typeface="+mn-cs"/>
              </a:rPr>
              <a:t> if you don’t already have them.</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2</a:t>
            </a:fld>
            <a:endParaRPr lang="en-US"/>
          </a:p>
        </p:txBody>
      </p:sp>
    </p:spTree>
    <p:extLst>
      <p:ext uri="{BB962C8B-B14F-4D97-AF65-F5344CB8AC3E}">
        <p14:creationId xmlns:p14="http://schemas.microsoft.com/office/powerpoint/2010/main" val="2610888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third way you can make your plot better for communication is to adjust the scales. Scales control the mapping from data values to things that you can perceive. Normally, ggplot2 automatically adds scales for you. For example, when you type: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ggplot2 automatically adds default scales behind the scenes: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the naming scheme for scales: </a:t>
            </a:r>
            <a:r>
              <a:rPr lang="en-US" dirty="0"/>
              <a:t>scale_</a:t>
            </a:r>
            <a:r>
              <a:rPr lang="en-US" sz="1200" b="0" i="0" kern="1200" dirty="0">
                <a:solidFill>
                  <a:schemeClr val="tx1"/>
                </a:solidFill>
                <a:effectLst/>
                <a:latin typeface="+mn-lt"/>
                <a:ea typeface="+mn-ea"/>
                <a:cs typeface="+mn-cs"/>
              </a:rPr>
              <a:t> followed by the name of the aesthetic, then </a:t>
            </a:r>
            <a:r>
              <a:rPr lang="en-US" dirty="0"/>
              <a:t>_</a:t>
            </a:r>
            <a:r>
              <a:rPr lang="en-US" sz="1200" b="0" i="0" kern="1200" dirty="0">
                <a:solidFill>
                  <a:schemeClr val="tx1"/>
                </a:solidFill>
                <a:effectLst/>
                <a:latin typeface="+mn-lt"/>
                <a:ea typeface="+mn-ea"/>
                <a:cs typeface="+mn-cs"/>
              </a:rPr>
              <a:t>, then the name of the scale. The default scales are named according to the type of variable they align with: continuous, discrete, datetime, or date. There are lots of non-default scales which you’ll learn about next.</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21</a:t>
            </a:fld>
            <a:endParaRPr lang="en-US"/>
          </a:p>
        </p:txBody>
      </p:sp>
    </p:spTree>
    <p:extLst>
      <p:ext uri="{BB962C8B-B14F-4D97-AF65-F5344CB8AC3E}">
        <p14:creationId xmlns:p14="http://schemas.microsoft.com/office/powerpoint/2010/main" val="318463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default scales have been carefully chosen to do a good job for a wide range of inputs. Nevertheless, you might want to override the defaults for two reasons:</a:t>
            </a:r>
          </a:p>
          <a:p>
            <a:r>
              <a:rPr lang="en-US" sz="1200" b="0" i="0" kern="1200" dirty="0">
                <a:solidFill>
                  <a:schemeClr val="tx1"/>
                </a:solidFill>
                <a:effectLst/>
                <a:latin typeface="+mn-lt"/>
                <a:ea typeface="+mn-ea"/>
                <a:cs typeface="+mn-cs"/>
              </a:rPr>
              <a:t>You might want to tweak some of the parameters of the default scale. This allows you to do things like change the breaks on the axes, or the key labels on the legend.</a:t>
            </a:r>
          </a:p>
          <a:p>
            <a:r>
              <a:rPr lang="en-US" sz="1200" b="0" i="0" kern="1200" dirty="0">
                <a:solidFill>
                  <a:schemeClr val="tx1"/>
                </a:solidFill>
                <a:effectLst/>
                <a:latin typeface="+mn-lt"/>
                <a:ea typeface="+mn-ea"/>
                <a:cs typeface="+mn-cs"/>
              </a:rPr>
              <a:t>You might want to replace the scale altogether, and use a completely different algorithm. Often you can do better than the default because you know more about the data.</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22</a:t>
            </a:fld>
            <a:endParaRPr lang="en-US"/>
          </a:p>
        </p:txBody>
      </p:sp>
    </p:spTree>
    <p:extLst>
      <p:ext uri="{BB962C8B-B14F-4D97-AF65-F5344CB8AC3E}">
        <p14:creationId xmlns:p14="http://schemas.microsoft.com/office/powerpoint/2010/main" val="981359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primary arguments that affect the appearance of the ticks on the axes and the keys on the legend: </a:t>
            </a:r>
            <a:r>
              <a:rPr lang="en-US" dirty="0"/>
              <a:t>breaks</a:t>
            </a:r>
            <a:r>
              <a:rPr lang="en-US" sz="1200" b="0" i="0" kern="1200" dirty="0">
                <a:solidFill>
                  <a:schemeClr val="tx1"/>
                </a:solidFill>
                <a:effectLst/>
                <a:latin typeface="+mn-lt"/>
                <a:ea typeface="+mn-ea"/>
                <a:cs typeface="+mn-cs"/>
              </a:rPr>
              <a:t> and </a:t>
            </a:r>
            <a:r>
              <a:rPr lang="en-US" dirty="0"/>
              <a:t>labels</a:t>
            </a:r>
            <a:r>
              <a:rPr lang="en-US" sz="1200" b="0" i="0" kern="1200" dirty="0">
                <a:solidFill>
                  <a:schemeClr val="tx1"/>
                </a:solidFill>
                <a:effectLst/>
                <a:latin typeface="+mn-lt"/>
                <a:ea typeface="+mn-ea"/>
                <a:cs typeface="+mn-cs"/>
              </a:rPr>
              <a:t>. Breaks controls the position of the ticks, or the values associated with the keys. Labels controls the text label associated with each tick/key. The most common use of </a:t>
            </a:r>
            <a:r>
              <a:rPr lang="en-US" dirty="0"/>
              <a:t>breaks</a:t>
            </a:r>
            <a:r>
              <a:rPr lang="en-US" sz="1200" b="0" i="0" kern="1200" dirty="0">
                <a:solidFill>
                  <a:schemeClr val="tx1"/>
                </a:solidFill>
                <a:effectLst/>
                <a:latin typeface="+mn-lt"/>
                <a:ea typeface="+mn-ea"/>
                <a:cs typeface="+mn-cs"/>
              </a:rPr>
              <a:t> is to override the default choice:</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23</a:t>
            </a:fld>
            <a:endParaRPr lang="en-US"/>
          </a:p>
        </p:txBody>
      </p:sp>
    </p:spTree>
    <p:extLst>
      <p:ext uri="{BB962C8B-B14F-4D97-AF65-F5344CB8AC3E}">
        <p14:creationId xmlns:p14="http://schemas.microsoft.com/office/powerpoint/2010/main" val="2475108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use </a:t>
            </a:r>
            <a:r>
              <a:rPr lang="en-US" dirty="0"/>
              <a:t>labels</a:t>
            </a:r>
            <a:r>
              <a:rPr lang="en-US" sz="1200" b="0" i="0" kern="1200" dirty="0">
                <a:solidFill>
                  <a:schemeClr val="tx1"/>
                </a:solidFill>
                <a:effectLst/>
                <a:latin typeface="+mn-lt"/>
                <a:ea typeface="+mn-ea"/>
                <a:cs typeface="+mn-cs"/>
              </a:rPr>
              <a:t> in the same way (a character vector the same length as </a:t>
            </a:r>
            <a:r>
              <a:rPr lang="en-US" dirty="0"/>
              <a:t>breaks</a:t>
            </a:r>
            <a:r>
              <a:rPr lang="en-US" sz="1200" b="0" i="0" kern="1200" dirty="0">
                <a:solidFill>
                  <a:schemeClr val="tx1"/>
                </a:solidFill>
                <a:effectLst/>
                <a:latin typeface="+mn-lt"/>
                <a:ea typeface="+mn-ea"/>
                <a:cs typeface="+mn-cs"/>
              </a:rPr>
              <a:t>), but you can also set it to </a:t>
            </a:r>
            <a:r>
              <a:rPr lang="en-US" dirty="0"/>
              <a:t>NULL</a:t>
            </a:r>
            <a:r>
              <a:rPr lang="en-US" sz="1200" b="0" i="0" kern="1200" dirty="0">
                <a:solidFill>
                  <a:schemeClr val="tx1"/>
                </a:solidFill>
                <a:effectLst/>
                <a:latin typeface="+mn-lt"/>
                <a:ea typeface="+mn-ea"/>
                <a:cs typeface="+mn-cs"/>
              </a:rPr>
              <a:t> to suppress the labels altogether. This is useful for maps, or for publishing plots where you can’t share the absolute numbers.</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24</a:t>
            </a:fld>
            <a:endParaRPr lang="en-US"/>
          </a:p>
        </p:txBody>
      </p:sp>
    </p:spTree>
    <p:extLst>
      <p:ext uri="{BB962C8B-B14F-4D97-AF65-F5344CB8AC3E}">
        <p14:creationId xmlns:p14="http://schemas.microsoft.com/office/powerpoint/2010/main" val="66609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use breaks and labels to control the appearance of legends. Collectively axes and legends are called </a:t>
            </a:r>
            <a:r>
              <a:rPr lang="en-US" sz="1200" b="1" i="0" kern="1200" dirty="0">
                <a:solidFill>
                  <a:schemeClr val="tx1"/>
                </a:solidFill>
                <a:effectLst/>
                <a:latin typeface="+mn-lt"/>
                <a:ea typeface="+mn-ea"/>
                <a:cs typeface="+mn-cs"/>
              </a:rPr>
              <a:t>guides</a:t>
            </a:r>
            <a:r>
              <a:rPr lang="en-US" sz="1200" b="0" i="0" kern="1200" dirty="0">
                <a:solidFill>
                  <a:schemeClr val="tx1"/>
                </a:solidFill>
                <a:effectLst/>
                <a:latin typeface="+mn-lt"/>
                <a:ea typeface="+mn-ea"/>
                <a:cs typeface="+mn-cs"/>
              </a:rPr>
              <a:t>. Axes are used for x and y aesthetics; legends are used for everything else.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use of breaks is when you have relatively few data points and want to highlight exactly where the observations occur. For example, take this plot that shows when each US president started and ended their term.</a:t>
            </a:r>
          </a:p>
          <a:p>
            <a:endParaRPr lang="en-US" dirty="0"/>
          </a:p>
          <a:p>
            <a:r>
              <a:rPr lang="en-US" sz="1200" b="0" i="0" kern="1200" dirty="0">
                <a:solidFill>
                  <a:schemeClr val="tx1"/>
                </a:solidFill>
                <a:effectLst/>
                <a:latin typeface="+mn-lt"/>
                <a:ea typeface="+mn-ea"/>
                <a:cs typeface="+mn-cs"/>
              </a:rPr>
              <a:t>Note that the specification of breaks and labels for date and datetime scales is a little different:</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date_labels</a:t>
            </a:r>
            <a:r>
              <a:rPr lang="en-US" sz="1200" b="0" i="0" kern="1200" dirty="0">
                <a:solidFill>
                  <a:schemeClr val="tx1"/>
                </a:solidFill>
                <a:effectLst/>
                <a:latin typeface="+mn-lt"/>
                <a:ea typeface="+mn-ea"/>
                <a:cs typeface="+mn-cs"/>
              </a:rPr>
              <a:t> takes a format specification, in the same form as </a:t>
            </a:r>
            <a:r>
              <a:rPr lang="en-US" sz="1200" b="0" i="0" kern="1200" dirty="0" err="1">
                <a:solidFill>
                  <a:schemeClr val="tx1"/>
                </a:solidFill>
                <a:effectLst/>
                <a:latin typeface="+mn-lt"/>
                <a:ea typeface="+mn-ea"/>
                <a:cs typeface="+mn-cs"/>
              </a:rPr>
              <a:t>parse_datetime</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date_breaks</a:t>
            </a:r>
            <a:r>
              <a:rPr lang="en-US" sz="1200" b="0" i="0" kern="1200" dirty="0">
                <a:solidFill>
                  <a:schemeClr val="tx1"/>
                </a:solidFill>
                <a:effectLst/>
                <a:latin typeface="+mn-lt"/>
                <a:ea typeface="+mn-ea"/>
                <a:cs typeface="+mn-cs"/>
              </a:rPr>
              <a:t> (not shown here), takes a string like “2 days” or “1 month”.</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25</a:t>
            </a:fld>
            <a:endParaRPr lang="en-US"/>
          </a:p>
        </p:txBody>
      </p:sp>
    </p:spTree>
    <p:extLst>
      <p:ext uri="{BB962C8B-B14F-4D97-AF65-F5344CB8AC3E}">
        <p14:creationId xmlns:p14="http://schemas.microsoft.com/office/powerpoint/2010/main" val="1261684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will most often use breaks and labels to tweak the axes. While they both also work for legends, there are a few other techniques you are more likely to use.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control the overall position of the legend, you need to use a theme() setting. We’ll come back to themes at the end of the chapter, but in brief, they control the non-data parts of the plot. The theme setting </a:t>
            </a:r>
            <a:r>
              <a:rPr lang="en-US" sz="1200" b="0" i="0" kern="1200" dirty="0" err="1">
                <a:solidFill>
                  <a:schemeClr val="tx1"/>
                </a:solidFill>
                <a:effectLst/>
                <a:latin typeface="+mn-lt"/>
                <a:ea typeface="+mn-ea"/>
                <a:cs typeface="+mn-cs"/>
              </a:rPr>
              <a:t>legend.position</a:t>
            </a:r>
            <a:r>
              <a:rPr lang="en-US" sz="1200" b="0" i="0" kern="1200" dirty="0">
                <a:solidFill>
                  <a:schemeClr val="tx1"/>
                </a:solidFill>
                <a:effectLst/>
                <a:latin typeface="+mn-lt"/>
                <a:ea typeface="+mn-ea"/>
                <a:cs typeface="+mn-cs"/>
              </a:rPr>
              <a:t> controls where the legend is drawn:</a:t>
            </a:r>
          </a:p>
          <a:p>
            <a:endParaRPr lang="en-US" dirty="0"/>
          </a:p>
          <a:p>
            <a:r>
              <a:rPr lang="en-US" sz="1200" b="0" i="0" kern="1200" dirty="0">
                <a:solidFill>
                  <a:schemeClr val="tx1"/>
                </a:solidFill>
                <a:effectLst/>
                <a:latin typeface="+mn-lt"/>
                <a:ea typeface="+mn-ea"/>
                <a:cs typeface="+mn-cs"/>
              </a:rPr>
              <a:t>You can also use </a:t>
            </a:r>
            <a:r>
              <a:rPr lang="en-US" dirty="0" err="1"/>
              <a:t>legend.position</a:t>
            </a:r>
            <a:r>
              <a:rPr lang="en-US" dirty="0"/>
              <a:t> = "none"</a:t>
            </a:r>
            <a:r>
              <a:rPr lang="en-US" sz="1200" b="0" i="0" kern="1200" dirty="0">
                <a:solidFill>
                  <a:schemeClr val="tx1"/>
                </a:solidFill>
                <a:effectLst/>
                <a:latin typeface="+mn-lt"/>
                <a:ea typeface="+mn-ea"/>
                <a:cs typeface="+mn-cs"/>
              </a:rPr>
              <a:t> to suppress the display of the legend altogether.</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26</a:t>
            </a:fld>
            <a:endParaRPr lang="en-US"/>
          </a:p>
        </p:txBody>
      </p:sp>
    </p:spTree>
    <p:extLst>
      <p:ext uri="{BB962C8B-B14F-4D97-AF65-F5344CB8AC3E}">
        <p14:creationId xmlns:p14="http://schemas.microsoft.com/office/powerpoint/2010/main" val="3833426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control the display of individual legends, use </a:t>
            </a:r>
            <a:r>
              <a:rPr lang="en-US" dirty="0"/>
              <a:t>guides()</a:t>
            </a:r>
            <a:r>
              <a:rPr lang="en-US" sz="1200" b="0" i="0" kern="1200" dirty="0">
                <a:solidFill>
                  <a:schemeClr val="tx1"/>
                </a:solidFill>
                <a:effectLst/>
                <a:latin typeface="+mn-lt"/>
                <a:ea typeface="+mn-ea"/>
                <a:cs typeface="+mn-cs"/>
              </a:rPr>
              <a:t> along with </a:t>
            </a:r>
            <a:r>
              <a:rPr lang="en-US" dirty="0" err="1"/>
              <a:t>guide_legend</a:t>
            </a:r>
            <a:r>
              <a:rPr lang="en-US" dirty="0"/>
              <a:t>()</a:t>
            </a:r>
            <a:r>
              <a:rPr lang="en-US" sz="1200" b="0" i="0" kern="1200" dirty="0">
                <a:solidFill>
                  <a:schemeClr val="tx1"/>
                </a:solidFill>
                <a:effectLst/>
                <a:latin typeface="+mn-lt"/>
                <a:ea typeface="+mn-ea"/>
                <a:cs typeface="+mn-cs"/>
              </a:rPr>
              <a:t> or </a:t>
            </a:r>
            <a:r>
              <a:rPr lang="en-US" dirty="0" err="1"/>
              <a:t>guide_colorbar</a:t>
            </a:r>
            <a:r>
              <a:rPr lang="en-US" dirty="0"/>
              <a:t>()</a:t>
            </a:r>
            <a:r>
              <a:rPr lang="en-US" sz="1200" b="0" i="0" kern="1200" dirty="0">
                <a:solidFill>
                  <a:schemeClr val="tx1"/>
                </a:solidFill>
                <a:effectLst/>
                <a:latin typeface="+mn-lt"/>
                <a:ea typeface="+mn-ea"/>
                <a:cs typeface="+mn-cs"/>
              </a:rPr>
              <a:t>. The following example shows two important settings: controlling the number of rows the legend uses with </a:t>
            </a:r>
            <a:r>
              <a:rPr lang="en-US" dirty="0" err="1"/>
              <a:t>nrow</a:t>
            </a:r>
            <a:r>
              <a:rPr lang="en-US" sz="1200" b="0" i="0" kern="1200" dirty="0">
                <a:solidFill>
                  <a:schemeClr val="tx1"/>
                </a:solidFill>
                <a:effectLst/>
                <a:latin typeface="+mn-lt"/>
                <a:ea typeface="+mn-ea"/>
                <a:cs typeface="+mn-cs"/>
              </a:rPr>
              <a:t>, and overriding one of the aesthetics to make the points bigger. This is particularly useful if you have used a low </a:t>
            </a:r>
            <a:r>
              <a:rPr lang="en-US" dirty="0"/>
              <a:t>alpha</a:t>
            </a:r>
            <a:r>
              <a:rPr lang="en-US" sz="1200" b="0" i="0" kern="1200" dirty="0">
                <a:solidFill>
                  <a:schemeClr val="tx1"/>
                </a:solidFill>
                <a:effectLst/>
                <a:latin typeface="+mn-lt"/>
                <a:ea typeface="+mn-ea"/>
                <a:cs typeface="+mn-cs"/>
              </a:rPr>
              <a:t> to display many points on a plot.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6A23B7D-69E8-4DD4-9D0B-881CBF13FF95}" type="slidenum">
              <a:rPr lang="en-US" smtClean="0"/>
              <a:t>27</a:t>
            </a:fld>
            <a:endParaRPr lang="en-US"/>
          </a:p>
        </p:txBody>
      </p:sp>
    </p:spTree>
    <p:extLst>
      <p:ext uri="{BB962C8B-B14F-4D97-AF65-F5344CB8AC3E}">
        <p14:creationId xmlns:p14="http://schemas.microsoft.com/office/powerpoint/2010/main" val="537888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just tweaking the details a little, you can instead replace the scale altogether. There are two types of scales you’re mostly likely to want to switch out: continuous position scales and color scales. Fortunately, the same principles apply to all the other aesthetics, so once you’ve mastered position and color, you’ll be able to quickly pick up other scale replacements.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very useful to plot transformations of your variable. For example, as we’ve seen in </a:t>
            </a:r>
            <a:r>
              <a:rPr lang="en-US" sz="1200" b="0" i="0" u="none" strike="noStrike" kern="1200" dirty="0">
                <a:solidFill>
                  <a:schemeClr val="tx1"/>
                </a:solidFill>
                <a:effectLst/>
                <a:latin typeface="+mn-lt"/>
                <a:ea typeface="+mn-ea"/>
                <a:cs typeface="+mn-cs"/>
              </a:rPr>
              <a:t>diamond prices</a:t>
            </a:r>
            <a:r>
              <a:rPr lang="en-US" sz="1200" b="0" i="0" kern="1200" dirty="0">
                <a:solidFill>
                  <a:schemeClr val="tx1"/>
                </a:solidFill>
                <a:effectLst/>
                <a:latin typeface="+mn-lt"/>
                <a:ea typeface="+mn-ea"/>
                <a:cs typeface="+mn-cs"/>
              </a:rPr>
              <a:t> it’s easier to see the precise relationship between </a:t>
            </a:r>
            <a:r>
              <a:rPr lang="en-US" dirty="0"/>
              <a:t>carat</a:t>
            </a:r>
            <a:r>
              <a:rPr lang="en-US" sz="1200" b="0" i="0" kern="1200" dirty="0">
                <a:solidFill>
                  <a:schemeClr val="tx1"/>
                </a:solidFill>
                <a:effectLst/>
                <a:latin typeface="+mn-lt"/>
                <a:ea typeface="+mn-ea"/>
                <a:cs typeface="+mn-cs"/>
              </a:rPr>
              <a:t> and </a:t>
            </a:r>
            <a:r>
              <a:rPr lang="en-US" dirty="0"/>
              <a:t>price</a:t>
            </a:r>
            <a:r>
              <a:rPr lang="en-US" sz="1200" b="0" i="0" kern="1200" dirty="0">
                <a:solidFill>
                  <a:schemeClr val="tx1"/>
                </a:solidFill>
                <a:effectLst/>
                <a:latin typeface="+mn-lt"/>
                <a:ea typeface="+mn-ea"/>
                <a:cs typeface="+mn-cs"/>
              </a:rPr>
              <a:t> if we log transform them:</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28</a:t>
            </a:fld>
            <a:endParaRPr lang="en-US"/>
          </a:p>
        </p:txBody>
      </p:sp>
    </p:spTree>
    <p:extLst>
      <p:ext uri="{BB962C8B-B14F-4D97-AF65-F5344CB8AC3E}">
        <p14:creationId xmlns:p14="http://schemas.microsoft.com/office/powerpoint/2010/main" val="1730207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However, the disadvantage of this transformation is that the axes are now labelled with the transformed values, making it hard to interpret the plot. Instead of doing the transformation in the aesthetic mapping, we can instead do it with the scale. This is visually identical, except the axes are labelled on the original data scale.</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29</a:t>
            </a:fld>
            <a:endParaRPr lang="en-US"/>
          </a:p>
        </p:txBody>
      </p:sp>
    </p:spTree>
    <p:extLst>
      <p:ext uri="{BB962C8B-B14F-4D97-AF65-F5344CB8AC3E}">
        <p14:creationId xmlns:p14="http://schemas.microsoft.com/office/powerpoint/2010/main" val="755574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scale that is frequently customized is color. The default categorical scale picks colors that are evenly spaced around the color wheel. Useful alternatives are the </a:t>
            </a:r>
            <a:r>
              <a:rPr lang="en-US" sz="1200" b="0" i="0" kern="1200" dirty="0" err="1">
                <a:solidFill>
                  <a:schemeClr val="tx1"/>
                </a:solidFill>
                <a:effectLst/>
                <a:latin typeface="+mn-lt"/>
                <a:ea typeface="+mn-ea"/>
                <a:cs typeface="+mn-cs"/>
              </a:rPr>
              <a:t>ColorBrewer</a:t>
            </a:r>
            <a:r>
              <a:rPr lang="en-US" sz="1200" b="0" i="0" kern="1200" dirty="0">
                <a:solidFill>
                  <a:schemeClr val="tx1"/>
                </a:solidFill>
                <a:effectLst/>
                <a:latin typeface="+mn-lt"/>
                <a:ea typeface="+mn-ea"/>
                <a:cs typeface="+mn-cs"/>
              </a:rPr>
              <a:t> scales which have been hand tuned to work better for people with common types of color blindness. The two plots below look similar, but there is enough difference in the shades of red and green that the dots on the right can be distinguished even by people with red-green color blindness.</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30</a:t>
            </a:fld>
            <a:endParaRPr lang="en-US"/>
          </a:p>
        </p:txBody>
      </p:sp>
    </p:spTree>
    <p:extLst>
      <p:ext uri="{BB962C8B-B14F-4D97-AF65-F5344CB8AC3E}">
        <p14:creationId xmlns:p14="http://schemas.microsoft.com/office/powerpoint/2010/main" val="4178924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easiest place to start when turning an exploratory graphic into an expository graphic is with good labels. You add labels with the </a:t>
            </a:r>
            <a:r>
              <a:rPr lang="en-US" dirty="0"/>
              <a:t>labs()</a:t>
            </a:r>
            <a:r>
              <a:rPr lang="en-US" sz="1200" b="0" i="0" kern="1200" dirty="0">
                <a:solidFill>
                  <a:schemeClr val="tx1"/>
                </a:solidFill>
                <a:effectLst/>
                <a:latin typeface="+mn-lt"/>
                <a:ea typeface="+mn-ea"/>
                <a:cs typeface="+mn-cs"/>
              </a:rPr>
              <a:t> function. This example adds a plot title: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purpose of a plot title is to </a:t>
            </a:r>
            <a:r>
              <a:rPr lang="en-US" sz="1200" b="0" i="0" kern="1200" dirty="0" err="1">
                <a:solidFill>
                  <a:schemeClr val="tx1"/>
                </a:solidFill>
                <a:effectLst/>
                <a:latin typeface="+mn-lt"/>
                <a:ea typeface="+mn-ea"/>
                <a:cs typeface="+mn-cs"/>
              </a:rPr>
              <a:t>summarise</a:t>
            </a:r>
            <a:r>
              <a:rPr lang="en-US" sz="1200" b="0" i="0" kern="1200" dirty="0">
                <a:solidFill>
                  <a:schemeClr val="tx1"/>
                </a:solidFill>
                <a:effectLst/>
                <a:latin typeface="+mn-lt"/>
                <a:ea typeface="+mn-ea"/>
                <a:cs typeface="+mn-cs"/>
              </a:rPr>
              <a:t> the main finding. Avoid titles that just describe what the plot is, e.g. “A scatterplot of engine displacement vs. fuel economy”.</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3</a:t>
            </a:fld>
            <a:endParaRPr lang="en-US"/>
          </a:p>
        </p:txBody>
      </p:sp>
    </p:spTree>
    <p:extLst>
      <p:ext uri="{BB962C8B-B14F-4D97-AF65-F5344CB8AC3E}">
        <p14:creationId xmlns:p14="http://schemas.microsoft.com/office/powerpoint/2010/main" val="2779362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Don’t forget simpler techniques. If there are just a few colors, you can add a redundant shape mapping. This will also help ensure your plot is interpretable in black and white.</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31</a:t>
            </a:fld>
            <a:endParaRPr lang="en-US"/>
          </a:p>
        </p:txBody>
      </p:sp>
    </p:spTree>
    <p:extLst>
      <p:ext uri="{BB962C8B-B14F-4D97-AF65-F5344CB8AC3E}">
        <p14:creationId xmlns:p14="http://schemas.microsoft.com/office/powerpoint/2010/main" val="1309305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ColorBrewer</a:t>
            </a:r>
            <a:r>
              <a:rPr lang="en-US" sz="1200" b="0" i="0" kern="1200" dirty="0">
                <a:solidFill>
                  <a:schemeClr val="tx1"/>
                </a:solidFill>
                <a:effectLst/>
                <a:latin typeface="+mn-lt"/>
                <a:ea typeface="+mn-ea"/>
                <a:cs typeface="+mn-cs"/>
              </a:rPr>
              <a:t> scales are documented online at </a:t>
            </a:r>
            <a:r>
              <a:rPr lang="en-US" sz="1200" b="0" i="0" u="none" strike="noStrike" kern="1200" dirty="0">
                <a:solidFill>
                  <a:schemeClr val="tx1"/>
                </a:solidFill>
                <a:effectLst/>
                <a:latin typeface="+mn-lt"/>
                <a:ea typeface="+mn-ea"/>
                <a:cs typeface="+mn-cs"/>
                <a:hlinkClick r:id="rId3"/>
              </a:rPr>
              <a:t>http://colorbrewer2.org/</a:t>
            </a:r>
            <a:r>
              <a:rPr lang="en-US" sz="1200" b="0" i="0" kern="1200" dirty="0">
                <a:solidFill>
                  <a:schemeClr val="tx1"/>
                </a:solidFill>
                <a:effectLst/>
                <a:latin typeface="+mn-lt"/>
                <a:ea typeface="+mn-ea"/>
                <a:cs typeface="+mn-cs"/>
              </a:rPr>
              <a:t> and made available in R via the </a:t>
            </a:r>
            <a:r>
              <a:rPr lang="en-US" sz="1200" b="1" i="0" kern="1200" dirty="0" err="1">
                <a:solidFill>
                  <a:schemeClr val="tx1"/>
                </a:solidFill>
                <a:effectLst/>
                <a:latin typeface="+mn-lt"/>
                <a:ea typeface="+mn-ea"/>
                <a:cs typeface="+mn-cs"/>
              </a:rPr>
              <a:t>RColorBrewer</a:t>
            </a:r>
            <a:r>
              <a:rPr lang="en-US" sz="1200" b="0" i="0" kern="1200" dirty="0">
                <a:solidFill>
                  <a:schemeClr val="tx1"/>
                </a:solidFill>
                <a:effectLst/>
                <a:latin typeface="+mn-lt"/>
                <a:ea typeface="+mn-ea"/>
                <a:cs typeface="+mn-cs"/>
              </a:rPr>
              <a:t> package, by Erich Neuwirth. Figure shows the complete list of all palettes. The sequential (top) and diverging (bottom) palettes are particularly useful if your categorical values are ordered, or have a “middle”. This often arises if you’ve used </a:t>
            </a:r>
            <a:r>
              <a:rPr lang="en-US" dirty="0"/>
              <a:t>cut()</a:t>
            </a:r>
            <a:r>
              <a:rPr lang="en-US" sz="1200" b="0" i="0" kern="1200" dirty="0">
                <a:solidFill>
                  <a:schemeClr val="tx1"/>
                </a:solidFill>
                <a:effectLst/>
                <a:latin typeface="+mn-lt"/>
                <a:ea typeface="+mn-ea"/>
                <a:cs typeface="+mn-cs"/>
              </a:rPr>
              <a:t> to make a continuous variable into a categorical variable.</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32</a:t>
            </a:fld>
            <a:endParaRPr lang="en-US"/>
          </a:p>
        </p:txBody>
      </p:sp>
    </p:spTree>
    <p:extLst>
      <p:ext uri="{BB962C8B-B14F-4D97-AF65-F5344CB8AC3E}">
        <p14:creationId xmlns:p14="http://schemas.microsoft.com/office/powerpoint/2010/main" val="10872335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you have a predefined mapping between values and colors, use </a:t>
            </a:r>
            <a:r>
              <a:rPr lang="en-US" dirty="0" err="1"/>
              <a:t>scale_color_manual</a:t>
            </a:r>
            <a:r>
              <a:rPr lang="en-US" dirty="0"/>
              <a:t>()</a:t>
            </a:r>
            <a:r>
              <a:rPr lang="en-US" sz="1200" b="0" i="0" kern="1200" dirty="0">
                <a:solidFill>
                  <a:schemeClr val="tx1"/>
                </a:solidFill>
                <a:effectLst/>
                <a:latin typeface="+mn-lt"/>
                <a:ea typeface="+mn-ea"/>
                <a:cs typeface="+mn-cs"/>
              </a:rPr>
              <a:t>. For example, if we map presidential party to color, we want to use the standard mapping of red for Republicans and blue for Democrats: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continuous color, you can use the built-in </a:t>
            </a:r>
            <a:r>
              <a:rPr lang="en-US" dirty="0" err="1"/>
              <a:t>scale_color_gradient</a:t>
            </a:r>
            <a:r>
              <a:rPr lang="en-US" dirty="0"/>
              <a:t>()</a:t>
            </a:r>
            <a:r>
              <a:rPr lang="en-US" sz="1200" b="0" i="0" kern="1200" dirty="0">
                <a:solidFill>
                  <a:schemeClr val="tx1"/>
                </a:solidFill>
                <a:effectLst/>
                <a:latin typeface="+mn-lt"/>
                <a:ea typeface="+mn-ea"/>
                <a:cs typeface="+mn-cs"/>
              </a:rPr>
              <a:t> or </a:t>
            </a:r>
            <a:r>
              <a:rPr lang="en-US" dirty="0" err="1"/>
              <a:t>scale_fill_gradient</a:t>
            </a:r>
            <a:r>
              <a:rPr lang="en-US" dirty="0"/>
              <a:t>()</a:t>
            </a:r>
            <a:r>
              <a:rPr lang="en-US" sz="1200" b="0" i="0" kern="1200" dirty="0">
                <a:solidFill>
                  <a:schemeClr val="tx1"/>
                </a:solidFill>
                <a:effectLst/>
                <a:latin typeface="+mn-lt"/>
                <a:ea typeface="+mn-ea"/>
                <a:cs typeface="+mn-cs"/>
              </a:rPr>
              <a:t>. If you have a diverging scale, you can use </a:t>
            </a:r>
            <a:r>
              <a:rPr lang="en-US" dirty="0"/>
              <a:t>scale_color_gradient2()</a:t>
            </a:r>
            <a:r>
              <a:rPr lang="en-US" sz="1200" b="0" i="0" kern="1200" dirty="0">
                <a:solidFill>
                  <a:schemeClr val="tx1"/>
                </a:solidFill>
                <a:effectLst/>
                <a:latin typeface="+mn-lt"/>
                <a:ea typeface="+mn-ea"/>
                <a:cs typeface="+mn-cs"/>
              </a:rPr>
              <a:t>. That allows you to give, for example, positive and negative values different colors. That’s sometimes also useful if you want to distinguish points above or below the mean.</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33</a:t>
            </a:fld>
            <a:endParaRPr lang="en-US"/>
          </a:p>
        </p:txBody>
      </p:sp>
    </p:spTree>
    <p:extLst>
      <p:ext uri="{BB962C8B-B14F-4D97-AF65-F5344CB8AC3E}">
        <p14:creationId xmlns:p14="http://schemas.microsoft.com/office/powerpoint/2010/main" val="28931066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option is </a:t>
            </a:r>
            <a:r>
              <a:rPr lang="en-US" dirty="0" err="1"/>
              <a:t>scale_colour_viridis</a:t>
            </a:r>
            <a:r>
              <a:rPr lang="en-US" dirty="0"/>
              <a:t>()</a:t>
            </a:r>
            <a:r>
              <a:rPr lang="en-US" sz="1200" b="0" i="0" kern="1200" dirty="0">
                <a:solidFill>
                  <a:schemeClr val="tx1"/>
                </a:solidFill>
                <a:effectLst/>
                <a:latin typeface="+mn-lt"/>
                <a:ea typeface="+mn-ea"/>
                <a:cs typeface="+mn-cs"/>
              </a:rPr>
              <a:t> provided by the </a:t>
            </a:r>
            <a:r>
              <a:rPr lang="en-US" sz="1200" b="1" i="0" kern="1200" dirty="0" err="1">
                <a:solidFill>
                  <a:schemeClr val="tx1"/>
                </a:solidFill>
                <a:effectLst/>
                <a:latin typeface="+mn-lt"/>
                <a:ea typeface="+mn-ea"/>
                <a:cs typeface="+mn-cs"/>
              </a:rPr>
              <a:t>viridis</a:t>
            </a:r>
            <a:r>
              <a:rPr lang="en-US" sz="1200" b="0" i="0" kern="1200" dirty="0">
                <a:solidFill>
                  <a:schemeClr val="tx1"/>
                </a:solidFill>
                <a:effectLst/>
                <a:latin typeface="+mn-lt"/>
                <a:ea typeface="+mn-ea"/>
                <a:cs typeface="+mn-cs"/>
              </a:rPr>
              <a:t> package. It’s a continuous analog of the categorical </a:t>
            </a:r>
            <a:r>
              <a:rPr lang="en-US" sz="1200" b="0" i="0" kern="1200" dirty="0" err="1">
                <a:solidFill>
                  <a:schemeClr val="tx1"/>
                </a:solidFill>
                <a:effectLst/>
                <a:latin typeface="+mn-lt"/>
                <a:ea typeface="+mn-ea"/>
                <a:cs typeface="+mn-cs"/>
              </a:rPr>
              <a:t>ColorBrewer</a:t>
            </a:r>
            <a:r>
              <a:rPr lang="en-US" sz="1200" b="0" i="0" kern="1200" dirty="0">
                <a:solidFill>
                  <a:schemeClr val="tx1"/>
                </a:solidFill>
                <a:effectLst/>
                <a:latin typeface="+mn-lt"/>
                <a:ea typeface="+mn-ea"/>
                <a:cs typeface="+mn-cs"/>
              </a:rPr>
              <a:t> scales. The designers, Nathaniel Smith and </a:t>
            </a:r>
            <a:r>
              <a:rPr lang="en-US" sz="1200" b="0" i="0" kern="1200" dirty="0" err="1">
                <a:solidFill>
                  <a:schemeClr val="tx1"/>
                </a:solidFill>
                <a:effectLst/>
                <a:latin typeface="+mn-lt"/>
                <a:ea typeface="+mn-ea"/>
                <a:cs typeface="+mn-cs"/>
              </a:rPr>
              <a:t>Stéfan</a:t>
            </a:r>
            <a:r>
              <a:rPr lang="en-US" sz="1200" b="0" i="0" kern="1200" dirty="0">
                <a:solidFill>
                  <a:schemeClr val="tx1"/>
                </a:solidFill>
                <a:effectLst/>
                <a:latin typeface="+mn-lt"/>
                <a:ea typeface="+mn-ea"/>
                <a:cs typeface="+mn-cs"/>
              </a:rPr>
              <a:t> van der Walt, carefully tailored a continuous </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scheme that has good perceptual properties. Here’s an example from the </a:t>
            </a:r>
            <a:r>
              <a:rPr lang="en-US" sz="1200" b="0" i="0" kern="1200" dirty="0" err="1">
                <a:solidFill>
                  <a:schemeClr val="tx1"/>
                </a:solidFill>
                <a:effectLst/>
                <a:latin typeface="+mn-lt"/>
                <a:ea typeface="+mn-ea"/>
                <a:cs typeface="+mn-cs"/>
              </a:rPr>
              <a:t>viridis</a:t>
            </a:r>
            <a:r>
              <a:rPr lang="en-US" sz="1200" b="0" i="0" kern="1200" dirty="0">
                <a:solidFill>
                  <a:schemeClr val="tx1"/>
                </a:solidFill>
                <a:effectLst/>
                <a:latin typeface="+mn-lt"/>
                <a:ea typeface="+mn-ea"/>
                <a:cs typeface="+mn-cs"/>
              </a:rPr>
              <a:t> vignette.</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34</a:t>
            </a:fld>
            <a:endParaRPr lang="en-US"/>
          </a:p>
        </p:txBody>
      </p:sp>
    </p:spTree>
    <p:extLst>
      <p:ext uri="{BB962C8B-B14F-4D97-AF65-F5344CB8AC3E}">
        <p14:creationId xmlns:p14="http://schemas.microsoft.com/office/powerpoint/2010/main" val="2185317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https://rpubs.com/uky994/586885</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Why doesn’t the following code override the default scale?</a:t>
            </a:r>
          </a:p>
          <a:p>
            <a:pPr marL="685800" lvl="1" indent="-228600">
              <a:buFont typeface="+mj-lt"/>
              <a:buAutoNum type="arabicPeriod"/>
            </a:pPr>
            <a:r>
              <a:rPr lang="en-US" sz="1200" b="1" i="0" u="none" strike="noStrike" kern="1200" dirty="0" err="1">
                <a:solidFill>
                  <a:schemeClr val="tx1"/>
                </a:solidFill>
                <a:effectLst/>
                <a:latin typeface="+mn-lt"/>
                <a:ea typeface="+mn-ea"/>
                <a:cs typeface="+mn-cs"/>
              </a:rPr>
              <a:t>ggplot</a:t>
            </a:r>
            <a:r>
              <a:rPr lang="en-US" sz="1200" b="0" i="0" u="none" strike="noStrike" kern="1200" dirty="0">
                <a:solidFill>
                  <a:schemeClr val="tx1"/>
                </a:solidFill>
                <a:effectLst/>
                <a:latin typeface="+mn-lt"/>
                <a:ea typeface="+mn-ea"/>
                <a:cs typeface="+mn-cs"/>
              </a:rPr>
              <a:t>(df, </a:t>
            </a:r>
            <a:r>
              <a:rPr lang="en-US" sz="1200" b="1" i="0" u="none" strike="noStrike" kern="1200" dirty="0" err="1">
                <a:solidFill>
                  <a:schemeClr val="tx1"/>
                </a:solidFill>
                <a:effectLst/>
                <a:latin typeface="+mn-lt"/>
                <a:ea typeface="+mn-ea"/>
                <a:cs typeface="+mn-cs"/>
              </a:rPr>
              <a:t>aes</a:t>
            </a:r>
            <a:r>
              <a:rPr lang="en-US" sz="1200" b="0" i="0" u="none" strike="noStrike" kern="1200" dirty="0">
                <a:solidFill>
                  <a:schemeClr val="tx1"/>
                </a:solidFill>
                <a:effectLst/>
                <a:latin typeface="+mn-lt"/>
                <a:ea typeface="+mn-ea"/>
                <a:cs typeface="+mn-cs"/>
              </a:rPr>
              <a:t>(x, y)) +</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geom_hex</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scale_colour_gradient</a:t>
            </a:r>
            <a:r>
              <a:rPr lang="en-US" sz="1200" b="0" i="0" u="none" strike="noStrike" kern="1200" dirty="0">
                <a:solidFill>
                  <a:schemeClr val="tx1"/>
                </a:solidFill>
                <a:effectLst/>
                <a:latin typeface="+mn-lt"/>
                <a:ea typeface="+mn-ea"/>
                <a:cs typeface="+mn-cs"/>
              </a:rPr>
              <a:t>(low = "white", high = "red") +</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coord_fixed</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What is the first argument to every scale? How does it compare to labs()?</a:t>
            </a:r>
          </a:p>
          <a:p>
            <a:pPr marL="228600" indent="-228600">
              <a:buFont typeface="+mj-lt"/>
              <a:buAutoNum type="arabicPeriod"/>
            </a:pPr>
            <a:r>
              <a:rPr lang="en-US" sz="1200" b="0" i="0" kern="1200" dirty="0">
                <a:solidFill>
                  <a:schemeClr val="tx1"/>
                </a:solidFill>
                <a:effectLst/>
                <a:latin typeface="+mn-lt"/>
                <a:ea typeface="+mn-ea"/>
                <a:cs typeface="+mn-cs"/>
              </a:rPr>
              <a:t>Change the display of the presidential terms by:</a:t>
            </a:r>
          </a:p>
          <a:p>
            <a:pPr marL="685800" lvl="1" indent="-228600">
              <a:buFont typeface="+mj-lt"/>
              <a:buAutoNum type="arabicPeriod"/>
            </a:pPr>
            <a:r>
              <a:rPr lang="en-US" sz="1200" b="0" i="0" kern="1200" dirty="0">
                <a:solidFill>
                  <a:schemeClr val="tx1"/>
                </a:solidFill>
                <a:effectLst/>
                <a:latin typeface="+mn-lt"/>
                <a:ea typeface="+mn-ea"/>
                <a:cs typeface="+mn-cs"/>
              </a:rPr>
              <a:t>Combining the two variants shown above.</a:t>
            </a:r>
          </a:p>
          <a:p>
            <a:pPr marL="685800" lvl="1" indent="-228600">
              <a:buFont typeface="+mj-lt"/>
              <a:buAutoNum type="arabicPeriod"/>
            </a:pPr>
            <a:r>
              <a:rPr lang="en-US" sz="1200" b="0" i="0" kern="1200" dirty="0">
                <a:solidFill>
                  <a:schemeClr val="tx1"/>
                </a:solidFill>
                <a:effectLst/>
                <a:latin typeface="+mn-lt"/>
                <a:ea typeface="+mn-ea"/>
                <a:cs typeface="+mn-cs"/>
              </a:rPr>
              <a:t>Improving the display of the y axis.</a:t>
            </a:r>
          </a:p>
          <a:p>
            <a:pPr marL="685800" lvl="1" indent="-228600">
              <a:buFont typeface="+mj-lt"/>
              <a:buAutoNum type="arabicPeriod"/>
            </a:pPr>
            <a:r>
              <a:rPr lang="en-US" sz="1200" b="0" i="0" kern="1200" dirty="0">
                <a:solidFill>
                  <a:schemeClr val="tx1"/>
                </a:solidFill>
                <a:effectLst/>
                <a:latin typeface="+mn-lt"/>
                <a:ea typeface="+mn-ea"/>
                <a:cs typeface="+mn-cs"/>
              </a:rPr>
              <a:t>Labelling each term with the name of the president.</a:t>
            </a:r>
          </a:p>
          <a:p>
            <a:pPr marL="685800" lvl="1" indent="-228600">
              <a:buFont typeface="+mj-lt"/>
              <a:buAutoNum type="arabicPeriod"/>
            </a:pPr>
            <a:r>
              <a:rPr lang="en-US" sz="1200" b="0" i="0" kern="1200" dirty="0">
                <a:solidFill>
                  <a:schemeClr val="tx1"/>
                </a:solidFill>
                <a:effectLst/>
                <a:latin typeface="+mn-lt"/>
                <a:ea typeface="+mn-ea"/>
                <a:cs typeface="+mn-cs"/>
              </a:rPr>
              <a:t>Adding informative plot labels.</a:t>
            </a:r>
          </a:p>
          <a:p>
            <a:pPr marL="685800" lvl="1" indent="-228600">
              <a:buFont typeface="+mj-lt"/>
              <a:buAutoNum type="arabicPeriod"/>
            </a:pPr>
            <a:r>
              <a:rPr lang="en-US" sz="1200" b="0" i="0" kern="1200" dirty="0">
                <a:solidFill>
                  <a:schemeClr val="tx1"/>
                </a:solidFill>
                <a:effectLst/>
                <a:latin typeface="+mn-lt"/>
                <a:ea typeface="+mn-ea"/>
                <a:cs typeface="+mn-cs"/>
              </a:rPr>
              <a:t>Placing breaks every 4 years (this is trickier than it seems!).</a:t>
            </a:r>
          </a:p>
          <a:p>
            <a:pPr marL="228600" indent="-228600">
              <a:buFont typeface="+mj-lt"/>
              <a:buAutoNum type="arabicPeriod"/>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override.aes</a:t>
            </a:r>
            <a:r>
              <a:rPr lang="en-US" sz="1200" b="0" i="0" kern="1200" dirty="0">
                <a:solidFill>
                  <a:schemeClr val="tx1"/>
                </a:solidFill>
                <a:effectLst/>
                <a:latin typeface="+mn-lt"/>
                <a:ea typeface="+mn-ea"/>
                <a:cs typeface="+mn-cs"/>
              </a:rPr>
              <a:t> to make the legend on the following plot easier to see.</a:t>
            </a:r>
          </a:p>
          <a:p>
            <a:pPr marL="685800" lvl="1" indent="-228600">
              <a:buFont typeface="+mj-lt"/>
              <a:buAutoNum type="arabicPeriod"/>
            </a:pPr>
            <a:r>
              <a:rPr lang="en-US" sz="1200" b="1" i="0" u="none" strike="noStrike" kern="1200" dirty="0" err="1">
                <a:solidFill>
                  <a:schemeClr val="tx1"/>
                </a:solidFill>
                <a:effectLst/>
                <a:latin typeface="+mn-lt"/>
                <a:ea typeface="+mn-ea"/>
                <a:cs typeface="+mn-cs"/>
              </a:rPr>
              <a:t>ggplot</a:t>
            </a:r>
            <a:r>
              <a:rPr lang="en-US" sz="1200" b="0" i="0" u="none" strike="noStrike" kern="1200" dirty="0">
                <a:solidFill>
                  <a:schemeClr val="tx1"/>
                </a:solidFill>
                <a:effectLst/>
                <a:latin typeface="+mn-lt"/>
                <a:ea typeface="+mn-ea"/>
                <a:cs typeface="+mn-cs"/>
              </a:rPr>
              <a:t>(diamonds, </a:t>
            </a:r>
            <a:r>
              <a:rPr lang="en-US" sz="1200" b="1" i="0" u="none" strike="noStrike" kern="1200" dirty="0" err="1">
                <a:solidFill>
                  <a:schemeClr val="tx1"/>
                </a:solidFill>
                <a:effectLst/>
                <a:latin typeface="+mn-lt"/>
                <a:ea typeface="+mn-ea"/>
                <a:cs typeface="+mn-cs"/>
              </a:rPr>
              <a:t>aes</a:t>
            </a:r>
            <a:r>
              <a:rPr lang="en-US" sz="1200" b="0" i="0" u="none" strike="noStrike" kern="1200" dirty="0">
                <a:solidFill>
                  <a:schemeClr val="tx1"/>
                </a:solidFill>
                <a:effectLst/>
                <a:latin typeface="+mn-lt"/>
                <a:ea typeface="+mn-ea"/>
                <a:cs typeface="+mn-cs"/>
              </a:rPr>
              <a:t>(carat, price)) +</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geom_point</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aes</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colour</a:t>
            </a:r>
            <a:r>
              <a:rPr lang="en-US" sz="1200" b="0" i="0" u="none" strike="noStrike" kern="1200" dirty="0">
                <a:solidFill>
                  <a:schemeClr val="tx1"/>
                </a:solidFill>
                <a:effectLst/>
                <a:latin typeface="+mn-lt"/>
                <a:ea typeface="+mn-ea"/>
                <a:cs typeface="+mn-cs"/>
              </a:rPr>
              <a:t> = cut), alpha = 1/20)</a:t>
            </a:r>
            <a:endParaRPr lang="en-US" sz="1200" b="0" i="0" kern="1200" dirty="0">
              <a:solidFill>
                <a:schemeClr val="tx1"/>
              </a:solidFill>
              <a:effectLst/>
              <a:latin typeface="+mn-lt"/>
              <a:ea typeface="+mn-ea"/>
              <a:cs typeface="+mn-cs"/>
            </a:endParaRPr>
          </a:p>
          <a:p>
            <a:pPr marL="0" indent="0">
              <a:buFont typeface="+mj-lt"/>
              <a:buNone/>
            </a:pP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35</a:t>
            </a:fld>
            <a:endParaRPr lang="en-US"/>
          </a:p>
        </p:txBody>
      </p:sp>
    </p:spTree>
    <p:extLst>
      <p:ext uri="{BB962C8B-B14F-4D97-AF65-F5344CB8AC3E}">
        <p14:creationId xmlns:p14="http://schemas.microsoft.com/office/powerpoint/2010/main" val="9034188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three ways to control the plot limits:</a:t>
            </a:r>
          </a:p>
          <a:p>
            <a:pPr marL="228600" indent="-228600">
              <a:buFont typeface="+mj-lt"/>
              <a:buAutoNum type="arabicPeriod"/>
            </a:pPr>
            <a:r>
              <a:rPr lang="en-US" sz="1200" b="0" i="0" kern="1200" dirty="0">
                <a:solidFill>
                  <a:schemeClr val="tx1"/>
                </a:solidFill>
                <a:effectLst/>
                <a:latin typeface="+mn-lt"/>
                <a:ea typeface="+mn-ea"/>
                <a:cs typeface="+mn-cs"/>
              </a:rPr>
              <a:t>Adjusting what data are plotted</a:t>
            </a:r>
          </a:p>
          <a:p>
            <a:pPr marL="228600" indent="-228600">
              <a:buFont typeface="+mj-lt"/>
              <a:buAutoNum type="arabicPeriod"/>
            </a:pPr>
            <a:r>
              <a:rPr lang="en-US" sz="1200" b="0" i="0" kern="1200" dirty="0">
                <a:solidFill>
                  <a:schemeClr val="tx1"/>
                </a:solidFill>
                <a:effectLst/>
                <a:latin typeface="+mn-lt"/>
                <a:ea typeface="+mn-ea"/>
                <a:cs typeface="+mn-cs"/>
              </a:rPr>
              <a:t>Setting the limits in each scale</a:t>
            </a:r>
          </a:p>
          <a:p>
            <a:pPr marL="228600" indent="-228600">
              <a:buFont typeface="+mj-lt"/>
              <a:buAutoNum type="arabicPeriod"/>
            </a:pPr>
            <a:r>
              <a:rPr lang="en-US" sz="1200" b="0" i="0" kern="1200" dirty="0">
                <a:solidFill>
                  <a:schemeClr val="tx1"/>
                </a:solidFill>
                <a:effectLst/>
                <a:latin typeface="+mn-lt"/>
                <a:ea typeface="+mn-ea"/>
                <a:cs typeface="+mn-cs"/>
              </a:rPr>
              <a:t>Setting </a:t>
            </a:r>
            <a:r>
              <a:rPr lang="en-US" sz="1200" b="0" i="0" kern="1200" dirty="0" err="1">
                <a:solidFill>
                  <a:schemeClr val="tx1"/>
                </a:solidFill>
                <a:effectLst/>
                <a:latin typeface="+mn-lt"/>
                <a:ea typeface="+mn-ea"/>
                <a:cs typeface="+mn-cs"/>
              </a:rPr>
              <a:t>xlim</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ylim</a:t>
            </a:r>
            <a:r>
              <a:rPr lang="en-US" sz="1200" b="0" i="0" kern="1200" dirty="0">
                <a:solidFill>
                  <a:schemeClr val="tx1"/>
                </a:solidFill>
                <a:effectLst/>
                <a:latin typeface="+mn-lt"/>
                <a:ea typeface="+mn-ea"/>
                <a:cs typeface="+mn-cs"/>
              </a:rPr>
              <a:t> in </a:t>
            </a:r>
            <a:r>
              <a:rPr lang="en-US" sz="1200" b="0" i="0" kern="1200" dirty="0" err="1">
                <a:solidFill>
                  <a:schemeClr val="tx1"/>
                </a:solidFill>
                <a:effectLst/>
                <a:latin typeface="+mn-lt"/>
                <a:ea typeface="+mn-ea"/>
                <a:cs typeface="+mn-cs"/>
              </a:rPr>
              <a:t>coord_cartesian</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36</a:t>
            </a:fld>
            <a:endParaRPr lang="en-US"/>
          </a:p>
        </p:txBody>
      </p:sp>
    </p:spTree>
    <p:extLst>
      <p:ext uri="{BB962C8B-B14F-4D97-AF65-F5344CB8AC3E}">
        <p14:creationId xmlns:p14="http://schemas.microsoft.com/office/powerpoint/2010/main" val="3494555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zoom in on a region of the plot, it’s generally best to use </a:t>
            </a:r>
            <a:r>
              <a:rPr lang="en-US" dirty="0" err="1"/>
              <a:t>coord_cartesian</a:t>
            </a:r>
            <a:r>
              <a:rPr lang="en-US" dirty="0"/>
              <a:t>()</a:t>
            </a:r>
            <a:r>
              <a:rPr lang="en-US" sz="1200" b="0" i="0" kern="1200" dirty="0">
                <a:solidFill>
                  <a:schemeClr val="tx1"/>
                </a:solidFill>
                <a:effectLst/>
                <a:latin typeface="+mn-lt"/>
                <a:ea typeface="+mn-ea"/>
                <a:cs typeface="+mn-cs"/>
              </a:rPr>
              <a:t>. Compare the following two plots:</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37</a:t>
            </a:fld>
            <a:endParaRPr lang="en-US"/>
          </a:p>
        </p:txBody>
      </p:sp>
    </p:spTree>
    <p:extLst>
      <p:ext uri="{BB962C8B-B14F-4D97-AF65-F5344CB8AC3E}">
        <p14:creationId xmlns:p14="http://schemas.microsoft.com/office/powerpoint/2010/main" val="1738809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set the </a:t>
            </a:r>
            <a:r>
              <a:rPr lang="en-US" dirty="0"/>
              <a:t>limits</a:t>
            </a:r>
            <a:r>
              <a:rPr lang="en-US" sz="1200" b="0" i="0" kern="1200" dirty="0">
                <a:solidFill>
                  <a:schemeClr val="tx1"/>
                </a:solidFill>
                <a:effectLst/>
                <a:latin typeface="+mn-lt"/>
                <a:ea typeface="+mn-ea"/>
                <a:cs typeface="+mn-cs"/>
              </a:rPr>
              <a:t> on individual scales. Reducing the limits is basically equivalent to </a:t>
            </a: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the data. It is generally more useful if you want </a:t>
            </a:r>
            <a:r>
              <a:rPr lang="en-US" sz="1200" b="0" i="1" kern="1200" dirty="0">
                <a:solidFill>
                  <a:schemeClr val="tx1"/>
                </a:solidFill>
                <a:effectLst/>
                <a:latin typeface="+mn-lt"/>
                <a:ea typeface="+mn-ea"/>
                <a:cs typeface="+mn-cs"/>
              </a:rPr>
              <a:t>expand</a:t>
            </a:r>
            <a:r>
              <a:rPr lang="en-US" sz="1200" b="0" i="0" kern="1200" dirty="0">
                <a:solidFill>
                  <a:schemeClr val="tx1"/>
                </a:solidFill>
                <a:effectLst/>
                <a:latin typeface="+mn-lt"/>
                <a:ea typeface="+mn-ea"/>
                <a:cs typeface="+mn-cs"/>
              </a:rPr>
              <a:t> the limits, for example, to match scales across different plots. For example, if we extract two classes of cars and plot them separately, it’s difficult to compare the plots because all three scales (the x-axis, the y-axis, and the </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aesthetic) have different ranges.</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39</a:t>
            </a:fld>
            <a:endParaRPr lang="en-US"/>
          </a:p>
        </p:txBody>
      </p:sp>
    </p:spTree>
    <p:extLst>
      <p:ext uri="{BB962C8B-B14F-4D97-AF65-F5344CB8AC3E}">
        <p14:creationId xmlns:p14="http://schemas.microsoft.com/office/powerpoint/2010/main" val="40096369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way to overcome this problem is to share scales across multiple plots, training the scales with the </a:t>
            </a:r>
            <a:r>
              <a:rPr lang="en-US" dirty="0"/>
              <a:t>limits</a:t>
            </a:r>
            <a:r>
              <a:rPr lang="en-US" sz="1200" b="0" i="0" kern="1200" dirty="0">
                <a:solidFill>
                  <a:schemeClr val="tx1"/>
                </a:solidFill>
                <a:effectLst/>
                <a:latin typeface="+mn-lt"/>
                <a:ea typeface="+mn-ea"/>
                <a:cs typeface="+mn-cs"/>
              </a:rPr>
              <a:t> of the full data.</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40</a:t>
            </a:fld>
            <a:endParaRPr lang="en-US"/>
          </a:p>
        </p:txBody>
      </p:sp>
    </p:spTree>
    <p:extLst>
      <p:ext uri="{BB962C8B-B14F-4D97-AF65-F5344CB8AC3E}">
        <p14:creationId xmlns:p14="http://schemas.microsoft.com/office/powerpoint/2010/main" val="2965464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particular case, you could have simply used faceting, but this technique is useful more generally, if for instance, you want spread plots over multiple pages of a report.</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41</a:t>
            </a:fld>
            <a:endParaRPr lang="en-US"/>
          </a:p>
        </p:txBody>
      </p:sp>
    </p:spTree>
    <p:extLst>
      <p:ext uri="{BB962C8B-B14F-4D97-AF65-F5344CB8AC3E}">
        <p14:creationId xmlns:p14="http://schemas.microsoft.com/office/powerpoint/2010/main" val="186828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need to add more text, there are two other useful labels that you can use in ggplot2 2.2.0 and above (which should be available by the time you’re reading this book):</a:t>
            </a:r>
          </a:p>
          <a:p>
            <a:r>
              <a:rPr lang="en-US" sz="1200" b="0" i="0" kern="1200" dirty="0">
                <a:solidFill>
                  <a:schemeClr val="tx1"/>
                </a:solidFill>
                <a:effectLst/>
                <a:latin typeface="+mn-lt"/>
                <a:ea typeface="+mn-ea"/>
                <a:cs typeface="+mn-cs"/>
              </a:rPr>
              <a:t>subtitle adds additional detail in a smaller font beneath the title.</a:t>
            </a:r>
          </a:p>
          <a:p>
            <a:r>
              <a:rPr lang="en-US" sz="1200" b="0" i="0" kern="1200" dirty="0">
                <a:solidFill>
                  <a:schemeClr val="tx1"/>
                </a:solidFill>
                <a:effectLst/>
                <a:latin typeface="+mn-lt"/>
                <a:ea typeface="+mn-ea"/>
                <a:cs typeface="+mn-cs"/>
              </a:rPr>
              <a:t>caption adds text at the bottom right of the plot, often used to describe the source of the data.</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4</a:t>
            </a:fld>
            <a:endParaRPr lang="en-US"/>
          </a:p>
        </p:txBody>
      </p:sp>
    </p:spTree>
    <p:extLst>
      <p:ext uri="{BB962C8B-B14F-4D97-AF65-F5344CB8AC3E}">
        <p14:creationId xmlns:p14="http://schemas.microsoft.com/office/powerpoint/2010/main" val="31801936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Finally, you can </a:t>
            </a:r>
            <a:r>
              <a:rPr lang="en-US" sz="1200" b="0" i="0" kern="1200" dirty="0" err="1">
                <a:solidFill>
                  <a:schemeClr val="tx1"/>
                </a:solidFill>
                <a:effectLst/>
                <a:latin typeface="+mn-lt"/>
                <a:ea typeface="+mn-ea"/>
                <a:cs typeface="+mn-cs"/>
              </a:rPr>
              <a:t>customise</a:t>
            </a:r>
            <a:r>
              <a:rPr lang="en-US" sz="1200" b="0" i="0" kern="1200" dirty="0">
                <a:solidFill>
                  <a:schemeClr val="tx1"/>
                </a:solidFill>
                <a:effectLst/>
                <a:latin typeface="+mn-lt"/>
                <a:ea typeface="+mn-ea"/>
                <a:cs typeface="+mn-cs"/>
              </a:rPr>
              <a:t> the non-data elements of your plot with a theme:</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42</a:t>
            </a:fld>
            <a:endParaRPr lang="en-US"/>
          </a:p>
        </p:txBody>
      </p:sp>
    </p:spTree>
    <p:extLst>
      <p:ext uri="{BB962C8B-B14F-4D97-AF65-F5344CB8AC3E}">
        <p14:creationId xmlns:p14="http://schemas.microsoft.com/office/powerpoint/2010/main" val="28080328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ggplot2 includes eight themes by default, as shown in Figure </a:t>
            </a:r>
            <a:r>
              <a:rPr lang="en-US" sz="1200" b="0" i="0" u="none" strike="noStrike" kern="1200" dirty="0">
                <a:solidFill>
                  <a:schemeClr val="tx1"/>
                </a:solidFill>
                <a:effectLst/>
                <a:latin typeface="+mn-lt"/>
                <a:ea typeface="+mn-ea"/>
                <a:cs typeface="+mn-cs"/>
                <a:hlinkClick r:id="rId3"/>
              </a:rPr>
              <a:t>28.3</a:t>
            </a:r>
            <a:r>
              <a:rPr lang="en-US" sz="1200" b="0" i="0" kern="1200" dirty="0">
                <a:solidFill>
                  <a:schemeClr val="tx1"/>
                </a:solidFill>
                <a:effectLst/>
                <a:latin typeface="+mn-lt"/>
                <a:ea typeface="+mn-ea"/>
                <a:cs typeface="+mn-cs"/>
              </a:rPr>
              <a:t>. Many more are included in add-on packages like </a:t>
            </a:r>
            <a:r>
              <a:rPr lang="en-US" sz="1200" b="1" i="0" kern="1200" dirty="0" err="1">
                <a:solidFill>
                  <a:schemeClr val="tx1"/>
                </a:solidFill>
                <a:effectLst/>
                <a:latin typeface="+mn-lt"/>
                <a:ea typeface="+mn-ea"/>
                <a:cs typeface="+mn-cs"/>
              </a:rPr>
              <a:t>ggthemes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https://github.com/jrnold/ggthemes</a:t>
            </a:r>
            <a:r>
              <a:rPr lang="en-US" sz="1200" b="0" i="0" kern="1200" dirty="0">
                <a:solidFill>
                  <a:schemeClr val="tx1"/>
                </a:solidFill>
                <a:effectLst/>
                <a:latin typeface="+mn-lt"/>
                <a:ea typeface="+mn-ea"/>
                <a:cs typeface="+mn-cs"/>
              </a:rPr>
              <a:t>), by Jeffrey Arnold.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Many people wonder why the default theme has a grey background. This was a deliberate choice because it puts the data forward while still making the grid lines visible. The white grid lines are visible (which is important because they significantly aid position judgements), but they have little visual impact and we can easily tune them out. The grey background gives the plot a similar typographic </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to the text, ensuring that the graphics fit in with the flow of a document without jumping out with a bright white background. Finally, the grey background creates a continuous field of </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which ensures that the plot is perceived as a single visual entity.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also possible to control individual components of each theme, like the size and </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of the font used for the y axis. Unfortunately, this level of detail is outside the scope of this book, so you’ll need to read the </a:t>
            </a:r>
            <a:r>
              <a:rPr lang="en-US" sz="1200" b="0" i="0" u="none" strike="noStrike" kern="1200" dirty="0">
                <a:solidFill>
                  <a:schemeClr val="tx1"/>
                </a:solidFill>
                <a:effectLst/>
                <a:latin typeface="+mn-lt"/>
                <a:ea typeface="+mn-ea"/>
                <a:cs typeface="+mn-cs"/>
                <a:hlinkClick r:id="rId5"/>
              </a:rPr>
              <a:t>ggplot2 book</a:t>
            </a:r>
            <a:r>
              <a:rPr lang="en-US" sz="1200" b="0" i="0" kern="1200" dirty="0">
                <a:solidFill>
                  <a:schemeClr val="tx1"/>
                </a:solidFill>
                <a:effectLst/>
                <a:latin typeface="+mn-lt"/>
                <a:ea typeface="+mn-ea"/>
                <a:cs typeface="+mn-cs"/>
              </a:rPr>
              <a:t> for the full details. You can also create your own themes, if you are trying to match a particular corporate or journal style.</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43</a:t>
            </a:fld>
            <a:endParaRPr lang="en-US"/>
          </a:p>
        </p:txBody>
      </p:sp>
    </p:spTree>
    <p:extLst>
      <p:ext uri="{BB962C8B-B14F-4D97-AF65-F5344CB8AC3E}">
        <p14:creationId xmlns:p14="http://schemas.microsoft.com/office/powerpoint/2010/main" val="35935650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main ways to get your plots out of R and into your final write-up: </a:t>
            </a:r>
            <a:r>
              <a:rPr lang="en-US" dirty="0" err="1"/>
              <a:t>ggsave</a:t>
            </a:r>
            <a:r>
              <a:rPr lang="en-US" dirty="0"/>
              <a:t>()</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knitr</a:t>
            </a:r>
            <a:r>
              <a:rPr lang="en-US" sz="1200" b="0" i="0" kern="1200" dirty="0">
                <a:solidFill>
                  <a:schemeClr val="tx1"/>
                </a:solidFill>
                <a:effectLst/>
                <a:latin typeface="+mn-lt"/>
                <a:ea typeface="+mn-ea"/>
                <a:cs typeface="+mn-cs"/>
              </a:rPr>
              <a:t>. </a:t>
            </a:r>
            <a:r>
              <a:rPr lang="en-US" dirty="0" err="1"/>
              <a:t>ggsave</a:t>
            </a:r>
            <a:r>
              <a:rPr lang="en-US" dirty="0"/>
              <a:t>()</a:t>
            </a:r>
            <a:r>
              <a:rPr lang="en-US" sz="1200" b="0" i="0" kern="1200" dirty="0">
                <a:solidFill>
                  <a:schemeClr val="tx1"/>
                </a:solidFill>
                <a:effectLst/>
                <a:latin typeface="+mn-lt"/>
                <a:ea typeface="+mn-ea"/>
                <a:cs typeface="+mn-cs"/>
              </a:rPr>
              <a:t> will save the most recent plot to disk: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 you don’t specify the width and height they will be taken from the dimensions of the current plotting device. For reproducible code, you’ll want to specify them.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Generally, however, I think you should be assembling your final reports using R Markdown, so I want to focus on the important code chunk options that you should know about for graphics. You can learn more about </a:t>
            </a:r>
            <a:r>
              <a:rPr lang="en-US" sz="1200" b="0" i="0" kern="1200" dirty="0" err="1">
                <a:solidFill>
                  <a:schemeClr val="tx1"/>
                </a:solidFill>
                <a:effectLst/>
                <a:latin typeface="+mn-lt"/>
                <a:ea typeface="+mn-ea"/>
                <a:cs typeface="+mn-cs"/>
              </a:rPr>
              <a:t>ggsave</a:t>
            </a:r>
            <a:r>
              <a:rPr lang="en-US" sz="1200" b="0" i="0" kern="1200" dirty="0">
                <a:solidFill>
                  <a:schemeClr val="tx1"/>
                </a:solidFill>
                <a:effectLst/>
                <a:latin typeface="+mn-lt"/>
                <a:ea typeface="+mn-ea"/>
                <a:cs typeface="+mn-cs"/>
              </a:rPr>
              <a:t>() in the documentation.</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44</a:t>
            </a:fld>
            <a:endParaRPr lang="en-US"/>
          </a:p>
        </p:txBody>
      </p:sp>
    </p:spTree>
    <p:extLst>
      <p:ext uri="{BB962C8B-B14F-4D97-AF65-F5344CB8AC3E}">
        <p14:creationId xmlns:p14="http://schemas.microsoft.com/office/powerpoint/2010/main" val="26550804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biggest challenge of graphics in R Markdown is getting your figures the right size and shape. There are five main options that control figure sizing: </a:t>
            </a:r>
            <a:r>
              <a:rPr lang="en-US" dirty="0" err="1"/>
              <a:t>fig.width</a:t>
            </a:r>
            <a:r>
              <a:rPr lang="en-US" sz="1200" b="0" i="0" kern="1200" dirty="0">
                <a:solidFill>
                  <a:schemeClr val="tx1"/>
                </a:solidFill>
                <a:effectLst/>
                <a:latin typeface="+mn-lt"/>
                <a:ea typeface="+mn-ea"/>
                <a:cs typeface="+mn-cs"/>
              </a:rPr>
              <a:t>, </a:t>
            </a:r>
            <a:r>
              <a:rPr lang="en-US" dirty="0" err="1"/>
              <a:t>fig.height</a:t>
            </a:r>
            <a:r>
              <a:rPr lang="en-US" sz="1200" b="0" i="0" kern="1200" dirty="0">
                <a:solidFill>
                  <a:schemeClr val="tx1"/>
                </a:solidFill>
                <a:effectLst/>
                <a:latin typeface="+mn-lt"/>
                <a:ea typeface="+mn-ea"/>
                <a:cs typeface="+mn-cs"/>
              </a:rPr>
              <a:t>, </a:t>
            </a:r>
            <a:r>
              <a:rPr lang="en-US" dirty="0"/>
              <a:t>fig.asp</a:t>
            </a:r>
            <a:r>
              <a:rPr lang="en-US" sz="1200" b="0" i="0" kern="1200" dirty="0">
                <a:solidFill>
                  <a:schemeClr val="tx1"/>
                </a:solidFill>
                <a:effectLst/>
                <a:latin typeface="+mn-lt"/>
                <a:ea typeface="+mn-ea"/>
                <a:cs typeface="+mn-cs"/>
              </a:rPr>
              <a:t>, </a:t>
            </a:r>
            <a:r>
              <a:rPr lang="en-US" dirty="0" err="1"/>
              <a:t>out.width</a:t>
            </a:r>
            <a:r>
              <a:rPr lang="en-US" sz="1200" b="0" i="0" kern="1200" dirty="0">
                <a:solidFill>
                  <a:schemeClr val="tx1"/>
                </a:solidFill>
                <a:effectLst/>
                <a:latin typeface="+mn-lt"/>
                <a:ea typeface="+mn-ea"/>
                <a:cs typeface="+mn-cs"/>
              </a:rPr>
              <a:t> and </a:t>
            </a:r>
            <a:r>
              <a:rPr lang="en-US" dirty="0" err="1"/>
              <a:t>out.height</a:t>
            </a:r>
            <a:r>
              <a:rPr lang="en-US" sz="1200" b="0" i="0" kern="1200" dirty="0">
                <a:solidFill>
                  <a:schemeClr val="tx1"/>
                </a:solidFill>
                <a:effectLst/>
                <a:latin typeface="+mn-lt"/>
                <a:ea typeface="+mn-ea"/>
                <a:cs typeface="+mn-cs"/>
              </a:rPr>
              <a:t>. Image sizing is challenging because there are two sizes (the size of the figure created by R and the size at which it is inserted in the output document), and multiple ways of specifying the size (i.e., height, width, and aspect ratio: pick two of three).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 find it most aesthetically pleasing for plots to have a consistent width. To enforce this, I set </a:t>
            </a:r>
            <a:r>
              <a:rPr lang="en-US" sz="1200" b="0" i="0" kern="1200" dirty="0" err="1">
                <a:solidFill>
                  <a:schemeClr val="tx1"/>
                </a:solidFill>
                <a:effectLst/>
                <a:latin typeface="+mn-lt"/>
                <a:ea typeface="+mn-ea"/>
                <a:cs typeface="+mn-cs"/>
              </a:rPr>
              <a:t>fig.width</a:t>
            </a:r>
            <a:r>
              <a:rPr lang="en-US" sz="1200" b="0" i="0" kern="1200" dirty="0">
                <a:solidFill>
                  <a:schemeClr val="tx1"/>
                </a:solidFill>
                <a:effectLst/>
                <a:latin typeface="+mn-lt"/>
                <a:ea typeface="+mn-ea"/>
                <a:cs typeface="+mn-cs"/>
              </a:rPr>
              <a:t> = 6 (6") and fig.asp = 0.618 (the golden ratio) in the defaults. Then in individual chunks, I only adjust fig.asp.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 control the output size with </a:t>
            </a:r>
            <a:r>
              <a:rPr lang="en-US" sz="1200" b="0" i="0" kern="1200" dirty="0" err="1">
                <a:solidFill>
                  <a:schemeClr val="tx1"/>
                </a:solidFill>
                <a:effectLst/>
                <a:latin typeface="+mn-lt"/>
                <a:ea typeface="+mn-ea"/>
                <a:cs typeface="+mn-cs"/>
              </a:rPr>
              <a:t>out.width</a:t>
            </a:r>
            <a:r>
              <a:rPr lang="en-US" sz="1200" b="0" i="0" kern="1200" dirty="0">
                <a:solidFill>
                  <a:schemeClr val="tx1"/>
                </a:solidFill>
                <a:effectLst/>
                <a:latin typeface="+mn-lt"/>
                <a:ea typeface="+mn-ea"/>
                <a:cs typeface="+mn-cs"/>
              </a:rPr>
              <a:t> and set it to a percentage of the line width. I default to </a:t>
            </a:r>
            <a:r>
              <a:rPr lang="en-US" sz="1200" b="0" i="0" kern="1200" dirty="0" err="1">
                <a:solidFill>
                  <a:schemeClr val="tx1"/>
                </a:solidFill>
                <a:effectLst/>
                <a:latin typeface="+mn-lt"/>
                <a:ea typeface="+mn-ea"/>
                <a:cs typeface="+mn-cs"/>
              </a:rPr>
              <a:t>out.width</a:t>
            </a:r>
            <a:r>
              <a:rPr lang="en-US" sz="1200" b="0" i="0" kern="1200" dirty="0">
                <a:solidFill>
                  <a:schemeClr val="tx1"/>
                </a:solidFill>
                <a:effectLst/>
                <a:latin typeface="+mn-lt"/>
                <a:ea typeface="+mn-ea"/>
                <a:cs typeface="+mn-cs"/>
              </a:rPr>
              <a:t> = "70%" and </a:t>
            </a:r>
            <a:r>
              <a:rPr lang="en-US" sz="1200" b="0" i="0" kern="1200" dirty="0" err="1">
                <a:solidFill>
                  <a:schemeClr val="tx1"/>
                </a:solidFill>
                <a:effectLst/>
                <a:latin typeface="+mn-lt"/>
                <a:ea typeface="+mn-ea"/>
                <a:cs typeface="+mn-cs"/>
              </a:rPr>
              <a:t>fig.align</a:t>
            </a:r>
            <a:r>
              <a:rPr lang="en-US" sz="1200" b="0" i="0" kern="1200" dirty="0">
                <a:solidFill>
                  <a:schemeClr val="tx1"/>
                </a:solidFill>
                <a:effectLst/>
                <a:latin typeface="+mn-lt"/>
                <a:ea typeface="+mn-ea"/>
                <a:cs typeface="+mn-cs"/>
              </a:rPr>
              <a:t> = "center". That give plots room to breathe, without taking up too much space.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put multiple plots in a single row I set the </a:t>
            </a:r>
            <a:r>
              <a:rPr lang="en-US" sz="1200" b="0" i="0" kern="1200" dirty="0" err="1">
                <a:solidFill>
                  <a:schemeClr val="tx1"/>
                </a:solidFill>
                <a:effectLst/>
                <a:latin typeface="+mn-lt"/>
                <a:ea typeface="+mn-ea"/>
                <a:cs typeface="+mn-cs"/>
              </a:rPr>
              <a:t>out.width</a:t>
            </a:r>
            <a:r>
              <a:rPr lang="en-US" sz="1200" b="0" i="0" kern="1200" dirty="0">
                <a:solidFill>
                  <a:schemeClr val="tx1"/>
                </a:solidFill>
                <a:effectLst/>
                <a:latin typeface="+mn-lt"/>
                <a:ea typeface="+mn-ea"/>
                <a:cs typeface="+mn-cs"/>
              </a:rPr>
              <a:t> to 50% for two plots, 33% for 3 plots, or 25% to 4 plots, and set </a:t>
            </a:r>
            <a:r>
              <a:rPr lang="en-US" sz="1200" b="0" i="0" kern="1200" dirty="0" err="1">
                <a:solidFill>
                  <a:schemeClr val="tx1"/>
                </a:solidFill>
                <a:effectLst/>
                <a:latin typeface="+mn-lt"/>
                <a:ea typeface="+mn-ea"/>
                <a:cs typeface="+mn-cs"/>
              </a:rPr>
              <a:t>fig.align</a:t>
            </a:r>
            <a:r>
              <a:rPr lang="en-US" sz="1200" b="0" i="0" kern="1200" dirty="0">
                <a:solidFill>
                  <a:schemeClr val="tx1"/>
                </a:solidFill>
                <a:effectLst/>
                <a:latin typeface="+mn-lt"/>
                <a:ea typeface="+mn-ea"/>
                <a:cs typeface="+mn-cs"/>
              </a:rPr>
              <a:t> = "default". Depending on what I’m trying to illustrate ( e.g. show data or show plot variations), I’ll also tweak </a:t>
            </a:r>
            <a:r>
              <a:rPr lang="en-US" sz="1200" b="0" i="0" kern="1200" dirty="0" err="1">
                <a:solidFill>
                  <a:schemeClr val="tx1"/>
                </a:solidFill>
                <a:effectLst/>
                <a:latin typeface="+mn-lt"/>
                <a:ea typeface="+mn-ea"/>
                <a:cs typeface="+mn-cs"/>
              </a:rPr>
              <a:t>fig.width</a:t>
            </a:r>
            <a:r>
              <a:rPr lang="en-US" sz="1200" b="0" i="0" kern="1200" dirty="0">
                <a:solidFill>
                  <a:schemeClr val="tx1"/>
                </a:solidFill>
                <a:effectLst/>
                <a:latin typeface="+mn-lt"/>
                <a:ea typeface="+mn-ea"/>
                <a:cs typeface="+mn-cs"/>
              </a:rPr>
              <a:t>, as discussed below.</a:t>
            </a:r>
          </a:p>
          <a:p>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45</a:t>
            </a:fld>
            <a:endParaRPr lang="en-US"/>
          </a:p>
        </p:txBody>
      </p:sp>
    </p:spTree>
    <p:extLst>
      <p:ext uri="{BB962C8B-B14F-4D97-AF65-F5344CB8AC3E}">
        <p14:creationId xmlns:p14="http://schemas.microsoft.com/office/powerpoint/2010/main" val="346690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use </a:t>
            </a:r>
            <a:r>
              <a:rPr lang="en-US" dirty="0"/>
              <a:t>labs()</a:t>
            </a:r>
            <a:r>
              <a:rPr lang="en-US" sz="1200" b="0" i="0" kern="1200" dirty="0">
                <a:solidFill>
                  <a:schemeClr val="tx1"/>
                </a:solidFill>
                <a:effectLst/>
                <a:latin typeface="+mn-lt"/>
                <a:ea typeface="+mn-ea"/>
                <a:cs typeface="+mn-cs"/>
              </a:rPr>
              <a:t> to replace the axis and legend titles. It’s usually a good idea to replace short variable names with more detailed descriptions, and to include the units.</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6</a:t>
            </a:fld>
            <a:endParaRPr lang="en-US"/>
          </a:p>
        </p:txBody>
      </p:sp>
    </p:spTree>
    <p:extLst>
      <p:ext uri="{BB962C8B-B14F-4D97-AF65-F5344CB8AC3E}">
        <p14:creationId xmlns:p14="http://schemas.microsoft.com/office/powerpoint/2010/main" val="3593917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possible to use mathematical equations instead of text strings. Just switch </a:t>
            </a:r>
            <a:r>
              <a:rPr lang="en-US" dirty="0"/>
              <a:t>""</a:t>
            </a:r>
            <a:r>
              <a:rPr lang="en-US" sz="1200" b="0" i="0" kern="1200" dirty="0">
                <a:solidFill>
                  <a:schemeClr val="tx1"/>
                </a:solidFill>
                <a:effectLst/>
                <a:latin typeface="+mn-lt"/>
                <a:ea typeface="+mn-ea"/>
                <a:cs typeface="+mn-cs"/>
              </a:rPr>
              <a:t> out for </a:t>
            </a:r>
            <a:r>
              <a:rPr lang="en-US" dirty="0"/>
              <a:t>quote()</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7</a:t>
            </a:fld>
            <a:endParaRPr lang="en-US"/>
          </a:p>
        </p:txBody>
      </p:sp>
    </p:spTree>
    <p:extLst>
      <p:ext uri="{BB962C8B-B14F-4D97-AF65-F5344CB8AC3E}">
        <p14:creationId xmlns:p14="http://schemas.microsoft.com/office/powerpoint/2010/main" val="138948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read about the available options in </a:t>
            </a:r>
            <a:r>
              <a:rPr lang="en-US" dirty="0"/>
              <a:t>?</a:t>
            </a:r>
            <a:r>
              <a:rPr lang="en-US" dirty="0" err="1"/>
              <a:t>plotmath</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8</a:t>
            </a:fld>
            <a:endParaRPr lang="en-US"/>
          </a:p>
        </p:txBody>
      </p:sp>
    </p:spTree>
    <p:extLst>
      <p:ext uri="{BB962C8B-B14F-4D97-AF65-F5344CB8AC3E}">
        <p14:creationId xmlns:p14="http://schemas.microsoft.com/office/powerpoint/2010/main" val="964509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https://rpubs.com/uky994/586822</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Create one plot on the fuel economy data with </a:t>
            </a:r>
            <a:r>
              <a:rPr lang="en-US" sz="1200" b="0" i="0" kern="1200" dirty="0" err="1">
                <a:solidFill>
                  <a:schemeClr val="tx1"/>
                </a:solidFill>
                <a:effectLst/>
                <a:latin typeface="+mn-lt"/>
                <a:ea typeface="+mn-ea"/>
                <a:cs typeface="+mn-cs"/>
              </a:rPr>
              <a:t>customised</a:t>
            </a:r>
            <a:r>
              <a:rPr lang="en-US" sz="1200" b="0" i="0" kern="1200" dirty="0">
                <a:solidFill>
                  <a:schemeClr val="tx1"/>
                </a:solidFill>
                <a:effectLst/>
                <a:latin typeface="+mn-lt"/>
                <a:ea typeface="+mn-ea"/>
                <a:cs typeface="+mn-cs"/>
              </a:rPr>
              <a:t> title, subtitle, caption, x, y, and color labels.</a:t>
            </a:r>
          </a:p>
          <a:p>
            <a:pPr marL="228600" indent="-228600">
              <a:buFont typeface="+mj-lt"/>
              <a:buAutoNum type="arabicPeriod"/>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geom_smooth</a:t>
            </a:r>
            <a:r>
              <a:rPr lang="en-US" sz="1200" b="0" i="0" kern="1200" dirty="0">
                <a:solidFill>
                  <a:schemeClr val="tx1"/>
                </a:solidFill>
                <a:effectLst/>
                <a:latin typeface="+mn-lt"/>
                <a:ea typeface="+mn-ea"/>
                <a:cs typeface="+mn-cs"/>
              </a:rPr>
              <a:t>() is somewhat misleading because the </a:t>
            </a:r>
            <a:r>
              <a:rPr lang="en-US" sz="1200" b="0" i="0" kern="1200" dirty="0" err="1">
                <a:solidFill>
                  <a:schemeClr val="tx1"/>
                </a:solidFill>
                <a:effectLst/>
                <a:latin typeface="+mn-lt"/>
                <a:ea typeface="+mn-ea"/>
                <a:cs typeface="+mn-cs"/>
              </a:rPr>
              <a:t>hwy</a:t>
            </a:r>
            <a:r>
              <a:rPr lang="en-US" sz="1200" b="0" i="0" kern="1200" dirty="0">
                <a:solidFill>
                  <a:schemeClr val="tx1"/>
                </a:solidFill>
                <a:effectLst/>
                <a:latin typeface="+mn-lt"/>
                <a:ea typeface="+mn-ea"/>
                <a:cs typeface="+mn-cs"/>
              </a:rPr>
              <a:t> for large engines is skewed upwards due to the inclusion of lightweight sports cars with big engines. Use your modelling tools to fit and display a better model.</a:t>
            </a:r>
          </a:p>
          <a:p>
            <a:pPr marL="228600" indent="-228600">
              <a:buFont typeface="+mj-lt"/>
              <a:buAutoNum type="arabicPeriod"/>
            </a:pPr>
            <a:r>
              <a:rPr lang="en-US" sz="1200" b="0" i="0" kern="1200" dirty="0">
                <a:solidFill>
                  <a:schemeClr val="tx1"/>
                </a:solidFill>
                <a:effectLst/>
                <a:latin typeface="+mn-lt"/>
                <a:ea typeface="+mn-ea"/>
                <a:cs typeface="+mn-cs"/>
              </a:rPr>
              <a:t>Take an exploratory graphic that you’ve created in the last month, and add informative titles to make it easier for others to understand.</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9</a:t>
            </a:fld>
            <a:endParaRPr lang="en-US"/>
          </a:p>
        </p:txBody>
      </p:sp>
    </p:spTree>
    <p:extLst>
      <p:ext uri="{BB962C8B-B14F-4D97-AF65-F5344CB8AC3E}">
        <p14:creationId xmlns:p14="http://schemas.microsoft.com/office/powerpoint/2010/main" val="728863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addition to labelling major components of your plot, it’s often useful to label individual observations or groups of observations. The first tool you have at your disposal is </a:t>
            </a:r>
            <a:r>
              <a:rPr lang="en-US" dirty="0" err="1"/>
              <a:t>geom_text</a:t>
            </a:r>
            <a:r>
              <a:rPr lang="en-US" dirty="0"/>
              <a:t>()</a:t>
            </a:r>
            <a:r>
              <a:rPr lang="en-US" sz="1200" b="0" i="0" kern="1200" dirty="0">
                <a:solidFill>
                  <a:schemeClr val="tx1"/>
                </a:solidFill>
                <a:effectLst/>
                <a:latin typeface="+mn-lt"/>
                <a:ea typeface="+mn-ea"/>
                <a:cs typeface="+mn-cs"/>
              </a:rPr>
              <a:t>. </a:t>
            </a:r>
            <a:r>
              <a:rPr lang="en-US" dirty="0" err="1"/>
              <a:t>geom_text</a:t>
            </a:r>
            <a:r>
              <a:rPr lang="en-US" dirty="0"/>
              <a:t>()</a:t>
            </a:r>
            <a:r>
              <a:rPr lang="en-US" sz="1200" b="0" i="0" kern="1200" dirty="0">
                <a:solidFill>
                  <a:schemeClr val="tx1"/>
                </a:solidFill>
                <a:effectLst/>
                <a:latin typeface="+mn-lt"/>
                <a:ea typeface="+mn-ea"/>
                <a:cs typeface="+mn-cs"/>
              </a:rPr>
              <a:t> is similar to </a:t>
            </a:r>
            <a:r>
              <a:rPr lang="en-US" dirty="0" err="1"/>
              <a:t>geom_point</a:t>
            </a:r>
            <a:r>
              <a:rPr lang="en-US" dirty="0"/>
              <a:t>()</a:t>
            </a:r>
            <a:r>
              <a:rPr lang="en-US" sz="1200" b="0" i="0" kern="1200" dirty="0">
                <a:solidFill>
                  <a:schemeClr val="tx1"/>
                </a:solidFill>
                <a:effectLst/>
                <a:latin typeface="+mn-lt"/>
                <a:ea typeface="+mn-ea"/>
                <a:cs typeface="+mn-cs"/>
              </a:rPr>
              <a:t>, but it has an additional aesthetic: </a:t>
            </a:r>
            <a:r>
              <a:rPr lang="en-US" dirty="0"/>
              <a:t>label</a:t>
            </a:r>
            <a:r>
              <a:rPr lang="en-US" sz="1200" b="0" i="0" kern="1200" dirty="0">
                <a:solidFill>
                  <a:schemeClr val="tx1"/>
                </a:solidFill>
                <a:effectLst/>
                <a:latin typeface="+mn-lt"/>
                <a:ea typeface="+mn-ea"/>
                <a:cs typeface="+mn-cs"/>
              </a:rPr>
              <a:t>. This makes it possible to add textual labels to your plots.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two possible sources of labels. First, you might have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that provides labels. The plot below isn’t terribly useful, but it illustrates a useful approach: pull out the most efficient car in each class with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and then label it on the plot:</a:t>
            </a:r>
            <a:endParaRPr lang="en-US" dirty="0"/>
          </a:p>
        </p:txBody>
      </p:sp>
      <p:sp>
        <p:nvSpPr>
          <p:cNvPr id="4" name="Slide Number Placeholder 3"/>
          <p:cNvSpPr>
            <a:spLocks noGrp="1"/>
          </p:cNvSpPr>
          <p:nvPr>
            <p:ph type="sldNum" sz="quarter" idx="5"/>
          </p:nvPr>
        </p:nvSpPr>
        <p:spPr/>
        <p:txBody>
          <a:bodyPr/>
          <a:lstStyle/>
          <a:p>
            <a:fld id="{A6A23B7D-69E8-4DD4-9D0B-881CBF13FF95}" type="slidenum">
              <a:rPr lang="en-US" smtClean="0"/>
              <a:t>10</a:t>
            </a:fld>
            <a:endParaRPr lang="en-US"/>
          </a:p>
        </p:txBody>
      </p:sp>
    </p:spTree>
    <p:extLst>
      <p:ext uri="{BB962C8B-B14F-4D97-AF65-F5344CB8AC3E}">
        <p14:creationId xmlns:p14="http://schemas.microsoft.com/office/powerpoint/2010/main" val="253832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3/19/2020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mzn.com/032193407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colorbrewer2.or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jrnold/ggthemes"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7D1084-3B23-46B2-9273-4A18DEF534DA}"/>
              </a:ext>
            </a:extLst>
          </p:cNvPr>
          <p:cNvSpPr>
            <a:spLocks noGrp="1"/>
          </p:cNvSpPr>
          <p:nvPr>
            <p:ph type="title"/>
          </p:nvPr>
        </p:nvSpPr>
        <p:spPr/>
        <p:txBody>
          <a:bodyPr>
            <a:normAutofit/>
          </a:bodyPr>
          <a:lstStyle/>
          <a:p>
            <a:r>
              <a:rPr lang="en-US" dirty="0"/>
              <a:t>Graphics for communication</a:t>
            </a:r>
          </a:p>
        </p:txBody>
      </p:sp>
      <p:sp>
        <p:nvSpPr>
          <p:cNvPr id="6" name="Text Placeholder 5">
            <a:extLst>
              <a:ext uri="{FF2B5EF4-FFF2-40B4-BE49-F238E27FC236}">
                <a16:creationId xmlns:a16="http://schemas.microsoft.com/office/drawing/2014/main" id="{543A4F7E-9783-4C43-B926-981A2FEC3FDF}"/>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7" name="Picture 2" descr="Image result for r programming">
            <a:extLst>
              <a:ext uri="{FF2B5EF4-FFF2-40B4-BE49-F238E27FC236}">
                <a16:creationId xmlns:a16="http://schemas.microsoft.com/office/drawing/2014/main" id="{5101EA91-6985-40E2-825B-5DE5D8CACC0E}"/>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312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6438-F475-41FB-8502-AD4DDD6E2FF8}"/>
              </a:ext>
            </a:extLst>
          </p:cNvPr>
          <p:cNvSpPr>
            <a:spLocks noGrp="1"/>
          </p:cNvSpPr>
          <p:nvPr>
            <p:ph type="title"/>
          </p:nvPr>
        </p:nvSpPr>
        <p:spPr/>
        <p:txBody>
          <a:bodyPr/>
          <a:lstStyle/>
          <a:p>
            <a:r>
              <a:rPr lang="en-US" dirty="0"/>
              <a:t>Annotations</a:t>
            </a:r>
          </a:p>
        </p:txBody>
      </p:sp>
      <p:sp>
        <p:nvSpPr>
          <p:cNvPr id="4" name="Rectangle 1">
            <a:extLst>
              <a:ext uri="{FF2B5EF4-FFF2-40B4-BE49-F238E27FC236}">
                <a16:creationId xmlns:a16="http://schemas.microsoft.com/office/drawing/2014/main" id="{A86E9836-601E-4935-9F40-834269717153}"/>
              </a:ext>
            </a:extLst>
          </p:cNvPr>
          <p:cNvSpPr>
            <a:spLocks noGrp="1" noChangeArrowheads="1"/>
          </p:cNvSpPr>
          <p:nvPr>
            <p:ph idx="1"/>
          </p:nvPr>
        </p:nvSpPr>
        <p:spPr bwMode="auto">
          <a:xfrm>
            <a:off x="699008" y="2098178"/>
            <a:ext cx="4645152" cy="249299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183C4"/>
                </a:solidFill>
                <a:effectLst/>
                <a:latin typeface="Consolas" panose="020B0609020204030204" pitchFamily="49" charset="0"/>
              </a:rPr>
              <a:t>best_in_class</a:t>
            </a:r>
            <a:r>
              <a:rPr kumimoji="0" lang="en-US" altLang="en-US" sz="1800" b="0" i="0" u="none" strike="noStrike" cap="none" normalizeH="0" baseline="0" dirty="0">
                <a:ln>
                  <a:noFill/>
                </a:ln>
                <a:solidFill>
                  <a:srgbClr val="4183C4"/>
                </a:solidFill>
                <a:effectLst/>
                <a:latin typeface="Consolas" panose="020B0609020204030204" pitchFamily="49" charset="0"/>
              </a:rPr>
              <a:t> &lt;-</a:t>
            </a:r>
            <a:r>
              <a:rPr kumimoji="0" lang="en-US" altLang="en-US" sz="1800" b="0" i="0" u="none" strike="noStrike" cap="none" normalizeH="0" baseline="0" dirty="0">
                <a:ln>
                  <a:noFill/>
                </a:ln>
                <a:solidFill>
                  <a:srgbClr val="4070A0"/>
                </a:solidFill>
                <a:effectLst/>
                <a:latin typeface="Consolas" panose="020B0609020204030204" pitchFamily="49" charset="0"/>
              </a:rPr>
              <a:t> </a:t>
            </a:r>
            <a:r>
              <a:rPr kumimoji="0" lang="en-US" altLang="en-US" sz="1800" b="0" i="0" u="none" strike="noStrike" cap="none" normalizeH="0" baseline="0" dirty="0">
                <a:ln>
                  <a:noFill/>
                </a:ln>
                <a:solidFill>
                  <a:srgbClr val="4183C4"/>
                </a:solidFill>
                <a:effectLst/>
                <a:latin typeface="Consolas" panose="020B0609020204030204" pitchFamily="49" charset="0"/>
              </a:rPr>
              <a:t>mpg </a:t>
            </a:r>
            <a:r>
              <a:rPr kumimoji="0" lang="en-US" altLang="en-US" sz="1800" b="0" i="0" u="none" strike="noStrike" cap="none" normalizeH="0" baseline="0" dirty="0">
                <a:ln>
                  <a:noFill/>
                </a:ln>
                <a:solidFill>
                  <a:srgbClr val="666666"/>
                </a:solidFill>
                <a:effectLst/>
                <a:latin typeface="Consolas" panose="020B0609020204030204" pitchFamily="49" charset="0"/>
              </a:rPr>
              <a:t>%&gt;%</a:t>
            </a:r>
            <a:r>
              <a:rPr kumimoji="0" lang="en-US" altLang="en-US" sz="18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1" i="0" u="none" strike="noStrike" cap="none" normalizeH="0" baseline="0" dirty="0" err="1">
                <a:ln>
                  <a:noFill/>
                </a:ln>
                <a:solidFill>
                  <a:srgbClr val="007020"/>
                </a:solidFill>
                <a:effectLst/>
                <a:latin typeface="Consolas" panose="020B0609020204030204" pitchFamily="49" charset="0"/>
              </a:rPr>
              <a:t>group_by</a:t>
            </a:r>
            <a:r>
              <a:rPr kumimoji="0" lang="en-US" altLang="en-US" sz="1800" b="0" i="0" u="none" strike="noStrike" cap="none" normalizeH="0" baseline="0" dirty="0">
                <a:ln>
                  <a:noFill/>
                </a:ln>
                <a:solidFill>
                  <a:srgbClr val="4183C4"/>
                </a:solidFill>
                <a:effectLst/>
                <a:latin typeface="Consolas" panose="020B0609020204030204" pitchFamily="49" charset="0"/>
              </a:rPr>
              <a:t>(class) </a:t>
            </a:r>
            <a:r>
              <a:rPr kumimoji="0" lang="en-US" altLang="en-US" sz="1800" b="0" i="0" u="none" strike="noStrike" cap="none" normalizeH="0" baseline="0" dirty="0">
                <a:ln>
                  <a:noFill/>
                </a:ln>
                <a:solidFill>
                  <a:srgbClr val="666666"/>
                </a:solidFill>
                <a:effectLst/>
                <a:latin typeface="Consolas" panose="020B0609020204030204" pitchFamily="49" charset="0"/>
              </a:rPr>
              <a:t>%&gt;%</a:t>
            </a:r>
            <a:r>
              <a:rPr kumimoji="0" lang="en-US" altLang="en-US" sz="18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1" i="0" u="none" strike="noStrike" cap="none" normalizeH="0" baseline="0" dirty="0">
                <a:ln>
                  <a:noFill/>
                </a:ln>
                <a:solidFill>
                  <a:srgbClr val="007020"/>
                </a:solidFill>
                <a:effectLst/>
                <a:latin typeface="Consolas" panose="020B0609020204030204" pitchFamily="49" charset="0"/>
              </a:rPr>
              <a:t>filter</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1" i="0" u="none" strike="noStrike" cap="none" normalizeH="0" baseline="0" dirty="0" err="1">
                <a:ln>
                  <a:noFill/>
                </a:ln>
                <a:solidFill>
                  <a:srgbClr val="007020"/>
                </a:solidFill>
                <a:effectLst/>
                <a:latin typeface="Consolas" panose="020B0609020204030204" pitchFamily="49" charset="0"/>
              </a:rPr>
              <a:t>row_number</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1" i="0" u="none" strike="noStrike" cap="none" normalizeH="0" baseline="0" dirty="0">
                <a:ln>
                  <a:noFill/>
                </a:ln>
                <a:solidFill>
                  <a:srgbClr val="007020"/>
                </a:solidFill>
                <a:effectLst/>
                <a:latin typeface="Consolas" panose="020B0609020204030204" pitchFamily="49" charset="0"/>
              </a:rPr>
              <a:t>desc</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err="1">
                <a:ln>
                  <a:noFill/>
                </a:ln>
                <a:solidFill>
                  <a:srgbClr val="4183C4"/>
                </a:solidFill>
                <a:effectLst/>
                <a:latin typeface="Consolas" panose="020B0609020204030204" pitchFamily="49" charset="0"/>
              </a:rPr>
              <a:t>hwy</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a:ln>
                  <a:noFill/>
                </a:ln>
                <a:solidFill>
                  <a:srgbClr val="666666"/>
                </a:solidFill>
                <a:effectLst/>
                <a:latin typeface="Consolas" panose="020B0609020204030204" pitchFamily="49" charset="0"/>
              </a:rPr>
              <a:t>==</a:t>
            </a:r>
            <a:r>
              <a:rPr kumimoji="0" lang="en-US" altLang="en-US" sz="1800" b="0" i="0" u="none" strike="noStrike" cap="none" normalizeH="0" baseline="0" dirty="0">
                <a:ln>
                  <a:noFill/>
                </a:ln>
                <a:solidFill>
                  <a:srgbClr val="4070A0"/>
                </a:solidFill>
                <a:effectLst/>
                <a:latin typeface="Consolas" panose="020B0609020204030204" pitchFamily="49" charset="0"/>
              </a:rPr>
              <a:t> </a:t>
            </a:r>
            <a:r>
              <a:rPr kumimoji="0" lang="en-US" altLang="en-US" sz="1800" b="0" i="0" u="none" strike="noStrike" cap="none" normalizeH="0" baseline="0" dirty="0">
                <a:ln>
                  <a:noFill/>
                </a:ln>
                <a:solidFill>
                  <a:srgbClr val="40A070"/>
                </a:solidFill>
                <a:effectLst/>
                <a:latin typeface="Consolas" panose="020B0609020204030204" pitchFamily="49" charset="0"/>
              </a:rPr>
              <a:t>1</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007020"/>
                </a:solidFill>
                <a:effectLst/>
                <a:latin typeface="Consolas" panose="020B0609020204030204" pitchFamily="49" charset="0"/>
              </a:rPr>
              <a:t>ggplot</a:t>
            </a:r>
            <a:r>
              <a:rPr kumimoji="0" lang="en-US" altLang="en-US" sz="1800" b="0" i="0" u="none" strike="noStrike" cap="none" normalizeH="0" baseline="0" dirty="0">
                <a:ln>
                  <a:noFill/>
                </a:ln>
                <a:solidFill>
                  <a:srgbClr val="4183C4"/>
                </a:solidFill>
                <a:effectLst/>
                <a:latin typeface="Consolas" panose="020B0609020204030204" pitchFamily="49" charset="0"/>
              </a:rPr>
              <a:t>(mpg, </a:t>
            </a:r>
            <a:r>
              <a:rPr kumimoji="0" lang="en-US" altLang="en-US" sz="1800" b="1" i="0" u="none" strike="noStrike" cap="none" normalizeH="0" baseline="0" dirty="0" err="1">
                <a:ln>
                  <a:noFill/>
                </a:ln>
                <a:solidFill>
                  <a:srgbClr val="007020"/>
                </a:solidFill>
                <a:effectLst/>
                <a:latin typeface="Consolas" panose="020B0609020204030204" pitchFamily="49" charset="0"/>
              </a:rPr>
              <a:t>aes</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err="1">
                <a:ln>
                  <a:noFill/>
                </a:ln>
                <a:solidFill>
                  <a:srgbClr val="4183C4"/>
                </a:solidFill>
                <a:effectLst/>
                <a:latin typeface="Consolas" panose="020B0609020204030204" pitchFamily="49" charset="0"/>
              </a:rPr>
              <a:t>displ</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err="1">
                <a:ln>
                  <a:noFill/>
                </a:ln>
                <a:solidFill>
                  <a:srgbClr val="4183C4"/>
                </a:solidFill>
                <a:effectLst/>
                <a:latin typeface="Consolas" panose="020B0609020204030204" pitchFamily="49" charset="0"/>
              </a:rPr>
              <a:t>hwy</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a:ln>
                  <a:noFill/>
                </a:ln>
                <a:solidFill>
                  <a:srgbClr val="666666"/>
                </a:solidFill>
                <a:effectLst/>
                <a:latin typeface="Consolas" panose="020B0609020204030204" pitchFamily="49" charset="0"/>
              </a:rPr>
              <a:t>+</a:t>
            </a:r>
            <a:r>
              <a:rPr kumimoji="0" lang="en-US" altLang="en-US" sz="18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1" i="0" u="none" strike="noStrike" cap="none" normalizeH="0" baseline="0" dirty="0" err="1">
                <a:ln>
                  <a:noFill/>
                </a:ln>
                <a:solidFill>
                  <a:srgbClr val="007020"/>
                </a:solidFill>
                <a:effectLst/>
                <a:latin typeface="Consolas" panose="020B0609020204030204" pitchFamily="49" charset="0"/>
              </a:rPr>
              <a:t>geom_point</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1" i="0" u="none" strike="noStrike" cap="none" normalizeH="0" baseline="0" dirty="0" err="1">
                <a:ln>
                  <a:noFill/>
                </a:ln>
                <a:solidFill>
                  <a:srgbClr val="007020"/>
                </a:solidFill>
                <a:effectLst/>
                <a:latin typeface="Consolas" panose="020B0609020204030204" pitchFamily="49" charset="0"/>
              </a:rPr>
              <a:t>aes</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a:ln>
                  <a:noFill/>
                </a:ln>
                <a:solidFill>
                  <a:srgbClr val="902000"/>
                </a:solidFill>
                <a:effectLst/>
                <a:latin typeface="Consolas" panose="020B0609020204030204" pitchFamily="49" charset="0"/>
              </a:rPr>
              <a:t>color =</a:t>
            </a:r>
            <a:r>
              <a:rPr kumimoji="0" lang="en-US" altLang="en-US" sz="1800" b="0" i="0" u="none" strike="noStrike" cap="none" normalizeH="0" baseline="0" dirty="0">
                <a:ln>
                  <a:noFill/>
                </a:ln>
                <a:solidFill>
                  <a:srgbClr val="4183C4"/>
                </a:solidFill>
                <a:effectLst/>
                <a:latin typeface="Consolas" panose="020B0609020204030204" pitchFamily="49" charset="0"/>
              </a:rPr>
              <a:t> class)) </a:t>
            </a:r>
            <a:r>
              <a:rPr kumimoji="0" lang="en-US" altLang="en-US" sz="1800" b="0" i="0" u="none" strike="noStrike" cap="none" normalizeH="0" baseline="0" dirty="0">
                <a:ln>
                  <a:noFill/>
                </a:ln>
                <a:solidFill>
                  <a:srgbClr val="666666"/>
                </a:solidFill>
                <a:effectLst/>
                <a:latin typeface="Consolas" panose="020B0609020204030204" pitchFamily="49" charset="0"/>
              </a:rPr>
              <a:t>+</a:t>
            </a:r>
            <a:r>
              <a:rPr kumimoji="0" lang="en-US" altLang="en-US" sz="18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1" i="0" u="none" strike="noStrike" cap="none" normalizeH="0" baseline="0" dirty="0" err="1">
                <a:ln>
                  <a:noFill/>
                </a:ln>
                <a:solidFill>
                  <a:srgbClr val="007020"/>
                </a:solidFill>
                <a:effectLst/>
                <a:latin typeface="Consolas" panose="020B0609020204030204" pitchFamily="49" charset="0"/>
              </a:rPr>
              <a:t>geom_text</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1" i="0" u="none" strike="noStrike" cap="none" normalizeH="0" baseline="0" dirty="0" err="1">
                <a:ln>
                  <a:noFill/>
                </a:ln>
                <a:solidFill>
                  <a:srgbClr val="007020"/>
                </a:solidFill>
                <a:effectLst/>
                <a:latin typeface="Consolas" panose="020B0609020204030204" pitchFamily="49" charset="0"/>
              </a:rPr>
              <a:t>aes</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a:ln>
                  <a:noFill/>
                </a:ln>
                <a:solidFill>
                  <a:srgbClr val="902000"/>
                </a:solidFill>
                <a:effectLst/>
                <a:latin typeface="Consolas" panose="020B0609020204030204" pitchFamily="49" charset="0"/>
              </a:rPr>
              <a:t>label =</a:t>
            </a:r>
            <a:r>
              <a:rPr kumimoji="0" lang="en-US" altLang="en-US" sz="1800" b="0" i="0" u="none" strike="noStrike" cap="none" normalizeH="0" baseline="0" dirty="0">
                <a:ln>
                  <a:noFill/>
                </a:ln>
                <a:solidFill>
                  <a:srgbClr val="4183C4"/>
                </a:solidFill>
                <a:effectLst/>
                <a:latin typeface="Consolas" panose="020B0609020204030204" pitchFamily="49" charset="0"/>
              </a:rPr>
              <a:t> model),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4183C4"/>
                </a:solidFill>
                <a:latin typeface="Consolas" panose="020B0609020204030204" pitchFamily="49" charset="0"/>
              </a:rPr>
              <a:t>     </a:t>
            </a:r>
            <a:r>
              <a:rPr kumimoji="0" lang="en-US" altLang="en-US" sz="1800" b="0" i="0" u="none" strike="noStrike" cap="none" normalizeH="0" baseline="0" dirty="0">
                <a:ln>
                  <a:noFill/>
                </a:ln>
                <a:solidFill>
                  <a:srgbClr val="902000"/>
                </a:solidFill>
                <a:effectLst/>
                <a:latin typeface="Consolas" panose="020B0609020204030204" pitchFamily="49" charset="0"/>
              </a:rPr>
              <a:t>data =</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err="1">
                <a:ln>
                  <a:noFill/>
                </a:ln>
                <a:solidFill>
                  <a:srgbClr val="4183C4"/>
                </a:solidFill>
                <a:effectLst/>
                <a:latin typeface="Consolas" panose="020B0609020204030204" pitchFamily="49" charset="0"/>
              </a:rPr>
              <a:t>best_in_class</a:t>
            </a:r>
            <a:endParaRPr kumimoji="0" lang="en-US" altLang="en-US" sz="1800" b="0" i="0" u="none" strike="noStrike" cap="none" normalizeH="0" baseline="0" dirty="0">
              <a:ln>
                <a:noFill/>
              </a:ln>
              <a:solidFill>
                <a:srgbClr val="4183C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4183C4"/>
                </a:solidFill>
                <a:latin typeface="Consolas" panose="020B0609020204030204" pitchFamily="49" charset="0"/>
              </a:rPr>
              <a:t>  </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5" name="Picture 3">
            <a:extLst>
              <a:ext uri="{FF2B5EF4-FFF2-40B4-BE49-F238E27FC236}">
                <a16:creationId xmlns:a16="http://schemas.microsoft.com/office/drawing/2014/main" id="{9D88DBD6-057A-4E29-BF0F-9D70EE005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9637" y="2012834"/>
            <a:ext cx="6902197" cy="4259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BEDBB67-4878-46D6-BAF2-CC6AAFCE2161}"/>
              </a:ext>
            </a:extLst>
          </p:cNvPr>
          <p:cNvSpPr/>
          <p:nvPr/>
        </p:nvSpPr>
        <p:spPr>
          <a:xfrm>
            <a:off x="1207008" y="3995945"/>
            <a:ext cx="2796032" cy="332216"/>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34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A790-32E0-4F61-B113-A46208A47091}"/>
              </a:ext>
            </a:extLst>
          </p:cNvPr>
          <p:cNvSpPr>
            <a:spLocks noGrp="1"/>
          </p:cNvSpPr>
          <p:nvPr>
            <p:ph type="title"/>
          </p:nvPr>
        </p:nvSpPr>
        <p:spPr/>
        <p:txBody>
          <a:bodyPr/>
          <a:lstStyle/>
          <a:p>
            <a:r>
              <a:rPr lang="en-US" dirty="0"/>
              <a:t>Annotations</a:t>
            </a:r>
          </a:p>
        </p:txBody>
      </p:sp>
      <p:sp>
        <p:nvSpPr>
          <p:cNvPr id="4" name="Rectangle 1">
            <a:extLst>
              <a:ext uri="{FF2B5EF4-FFF2-40B4-BE49-F238E27FC236}">
                <a16:creationId xmlns:a16="http://schemas.microsoft.com/office/drawing/2014/main" id="{66882413-7188-4318-8043-12DE42734392}"/>
              </a:ext>
            </a:extLst>
          </p:cNvPr>
          <p:cNvSpPr>
            <a:spLocks noGrp="1" noChangeArrowheads="1"/>
          </p:cNvSpPr>
          <p:nvPr>
            <p:ph idx="1"/>
          </p:nvPr>
        </p:nvSpPr>
        <p:spPr bwMode="auto">
          <a:xfrm>
            <a:off x="206327" y="2084832"/>
            <a:ext cx="11355673" cy="92333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(mpg,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displ</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hwy</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color =</a:t>
            </a:r>
            <a:r>
              <a:rPr kumimoji="0" lang="en-US" altLang="en-US" sz="2000" b="0" i="0" u="none" strike="noStrike" cap="none" normalizeH="0" baseline="0" dirty="0">
                <a:ln>
                  <a:noFill/>
                </a:ln>
                <a:solidFill>
                  <a:srgbClr val="4183C4"/>
                </a:solidFill>
                <a:effectLst/>
                <a:latin typeface="Consolas" panose="020B0609020204030204" pitchFamily="49" charset="0"/>
              </a:rPr>
              <a:t> class))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geom_label</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label =</a:t>
            </a:r>
            <a:r>
              <a:rPr kumimoji="0" lang="en-US" altLang="en-US" sz="2000" b="0" i="0" u="none" strike="noStrike" cap="none" normalizeH="0" baseline="0" dirty="0">
                <a:ln>
                  <a:noFill/>
                </a:ln>
                <a:solidFill>
                  <a:srgbClr val="4183C4"/>
                </a:solidFill>
                <a:effectLst/>
                <a:latin typeface="Consolas" panose="020B0609020204030204" pitchFamily="49" charset="0"/>
              </a:rPr>
              <a:t> model), </a:t>
            </a:r>
            <a:r>
              <a:rPr kumimoji="0" lang="en-US" altLang="en-US" sz="2000" b="0" i="0" u="none" strike="noStrike" cap="none" normalizeH="0" baseline="0" dirty="0">
                <a:ln>
                  <a:noFill/>
                </a:ln>
                <a:solidFill>
                  <a:srgbClr val="902000"/>
                </a:solidFill>
                <a:effectLst/>
                <a:latin typeface="Consolas" panose="020B0609020204030204" pitchFamily="49" charset="0"/>
              </a:rPr>
              <a:t>data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best_in_class</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nudge_y</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2</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alpha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0.5</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243" name="Picture 3">
            <a:extLst>
              <a:ext uri="{FF2B5EF4-FFF2-40B4-BE49-F238E27FC236}">
                <a16:creationId xmlns:a16="http://schemas.microsoft.com/office/drawing/2014/main" id="{31DA5B9E-01E4-4EC2-9A5D-39D3DCC348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520" y="3008162"/>
            <a:ext cx="6156960" cy="3799999"/>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9D42B7C9-D91F-4030-A236-B2212E3A9B7F}"/>
              </a:ext>
            </a:extLst>
          </p:cNvPr>
          <p:cNvSpPr/>
          <p:nvPr/>
        </p:nvSpPr>
        <p:spPr>
          <a:xfrm>
            <a:off x="3017520" y="2629168"/>
            <a:ext cx="1751704" cy="1564810"/>
          </a:xfrm>
          <a:prstGeom prst="ellipse">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227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5E9B-19BE-43DF-AD80-3D1B229A6ACC}"/>
              </a:ext>
            </a:extLst>
          </p:cNvPr>
          <p:cNvSpPr>
            <a:spLocks noGrp="1"/>
          </p:cNvSpPr>
          <p:nvPr>
            <p:ph type="title"/>
          </p:nvPr>
        </p:nvSpPr>
        <p:spPr/>
        <p:txBody>
          <a:bodyPr/>
          <a:lstStyle/>
          <a:p>
            <a:r>
              <a:rPr lang="en-US" sz="5400" dirty="0" err="1">
                <a:solidFill>
                  <a:schemeClr val="tx1"/>
                </a:solidFill>
              </a:rPr>
              <a:t>ggrepel</a:t>
            </a:r>
            <a:endParaRPr lang="en-US" dirty="0"/>
          </a:p>
        </p:txBody>
      </p:sp>
      <p:sp>
        <p:nvSpPr>
          <p:cNvPr id="4" name="Rectangle 1">
            <a:extLst>
              <a:ext uri="{FF2B5EF4-FFF2-40B4-BE49-F238E27FC236}">
                <a16:creationId xmlns:a16="http://schemas.microsoft.com/office/drawing/2014/main" id="{E682E43E-9250-4CA1-8279-F6352205AC8B}"/>
              </a:ext>
            </a:extLst>
          </p:cNvPr>
          <p:cNvSpPr>
            <a:spLocks noChangeArrowheads="1"/>
          </p:cNvSpPr>
          <p:nvPr/>
        </p:nvSpPr>
        <p:spPr bwMode="auto">
          <a:xfrm>
            <a:off x="1024128" y="1839305"/>
            <a:ext cx="9803966" cy="123110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(mpg,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displ</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hwy</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color =</a:t>
            </a:r>
            <a:r>
              <a:rPr kumimoji="0" lang="en-US" altLang="en-US" sz="2000" b="0" i="0" u="none" strike="noStrike" cap="none" normalizeH="0" baseline="0" dirty="0">
                <a:ln>
                  <a:noFill/>
                </a:ln>
                <a:solidFill>
                  <a:srgbClr val="4183C4"/>
                </a:solidFill>
                <a:effectLst/>
                <a:latin typeface="Consolas" panose="020B0609020204030204" pitchFamily="49" charset="0"/>
              </a:rPr>
              <a:t> class))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size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3</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shape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data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best_in_class</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ggrepel</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geom_label_repel</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label =</a:t>
            </a:r>
            <a:r>
              <a:rPr kumimoji="0" lang="en-US" altLang="en-US" sz="2000" b="0" i="0" u="none" strike="noStrike" cap="none" normalizeH="0" baseline="0" dirty="0">
                <a:ln>
                  <a:noFill/>
                </a:ln>
                <a:solidFill>
                  <a:srgbClr val="4183C4"/>
                </a:solidFill>
                <a:effectLst/>
                <a:latin typeface="Consolas" panose="020B0609020204030204" pitchFamily="49" charset="0"/>
              </a:rPr>
              <a:t> model), </a:t>
            </a:r>
            <a:r>
              <a:rPr kumimoji="0" lang="en-US" altLang="en-US" sz="2000" b="0" i="0" u="none" strike="noStrike" cap="none" normalizeH="0" baseline="0" dirty="0">
                <a:ln>
                  <a:noFill/>
                </a:ln>
                <a:solidFill>
                  <a:srgbClr val="902000"/>
                </a:solidFill>
                <a:effectLst/>
                <a:latin typeface="Consolas" panose="020B0609020204030204" pitchFamily="49" charset="0"/>
              </a:rPr>
              <a:t>data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best_in_class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1267" name="Picture 3">
            <a:extLst>
              <a:ext uri="{FF2B5EF4-FFF2-40B4-BE49-F238E27FC236}">
                <a16:creationId xmlns:a16="http://schemas.microsoft.com/office/drawing/2014/main" id="{7FFE5738-E15C-4F64-9DFD-3B2C5BB8B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5929" y="3070411"/>
            <a:ext cx="6060141" cy="374024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B947887-5FD9-4F98-9D36-4E1104A0E91E}"/>
              </a:ext>
            </a:extLst>
          </p:cNvPr>
          <p:cNvSpPr/>
          <p:nvPr/>
        </p:nvSpPr>
        <p:spPr>
          <a:xfrm>
            <a:off x="1207008" y="2454858"/>
            <a:ext cx="7919062" cy="324201"/>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403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E81C-A374-48E8-8539-40C7B463CC05}"/>
              </a:ext>
            </a:extLst>
          </p:cNvPr>
          <p:cNvSpPr>
            <a:spLocks noGrp="1"/>
          </p:cNvSpPr>
          <p:nvPr>
            <p:ph type="title"/>
          </p:nvPr>
        </p:nvSpPr>
        <p:spPr/>
        <p:txBody>
          <a:bodyPr/>
          <a:lstStyle/>
          <a:p>
            <a:r>
              <a:rPr lang="en-US" sz="4800" dirty="0" err="1">
                <a:solidFill>
                  <a:schemeClr val="tx1"/>
                </a:solidFill>
              </a:rPr>
              <a:t>ggrepel</a:t>
            </a:r>
            <a:endParaRPr lang="en-US" dirty="0"/>
          </a:p>
        </p:txBody>
      </p:sp>
      <p:sp>
        <p:nvSpPr>
          <p:cNvPr id="4" name="Rectangle 1">
            <a:extLst>
              <a:ext uri="{FF2B5EF4-FFF2-40B4-BE49-F238E27FC236}">
                <a16:creationId xmlns:a16="http://schemas.microsoft.com/office/drawing/2014/main" id="{E353282C-3880-4A64-A910-209D8E02CF8D}"/>
              </a:ext>
            </a:extLst>
          </p:cNvPr>
          <p:cNvSpPr>
            <a:spLocks noGrp="1" noChangeArrowheads="1"/>
          </p:cNvSpPr>
          <p:nvPr>
            <p:ph idx="1"/>
          </p:nvPr>
        </p:nvSpPr>
        <p:spPr bwMode="auto">
          <a:xfrm>
            <a:off x="1024128" y="1933575"/>
            <a:ext cx="9720072" cy="49244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class_avg</a:t>
            </a:r>
            <a:r>
              <a:rPr kumimoji="0" lang="en-US" altLang="en-US" sz="2000" b="0" i="0" u="none" strike="noStrike" cap="none" normalizeH="0" baseline="0" dirty="0">
                <a:ln>
                  <a:noFill/>
                </a:ln>
                <a:solidFill>
                  <a:srgbClr val="4183C4"/>
                </a:solidFill>
                <a:effectLst/>
                <a:latin typeface="Consolas" panose="020B0609020204030204" pitchFamily="49" charset="0"/>
              </a:rPr>
              <a:t>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mpg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group_by</a:t>
            </a:r>
            <a:r>
              <a:rPr kumimoji="0" lang="en-US" altLang="en-US" sz="2000" b="0" i="0" u="none" strike="noStrike" cap="none" normalizeH="0" baseline="0" dirty="0">
                <a:ln>
                  <a:noFill/>
                </a:ln>
                <a:solidFill>
                  <a:srgbClr val="4183C4"/>
                </a:solidFill>
                <a:effectLst/>
                <a:latin typeface="Consolas" panose="020B0609020204030204" pitchFamily="49" charset="0"/>
              </a:rPr>
              <a:t>(class)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summarize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displ</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median</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displ</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hwy</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median</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hwy</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(mpg,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displ</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hwy</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color =</a:t>
            </a:r>
            <a:r>
              <a:rPr kumimoji="0" lang="en-US" altLang="en-US" sz="2000" b="0" i="0" u="none" strike="noStrike" cap="none" normalizeH="0" baseline="0" dirty="0">
                <a:ln>
                  <a:noFill/>
                </a:ln>
                <a:solidFill>
                  <a:srgbClr val="4183C4"/>
                </a:solidFill>
                <a:effectLst/>
                <a:latin typeface="Consolas" panose="020B0609020204030204" pitchFamily="49" charset="0"/>
              </a:rPr>
              <a:t> class))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ggrepel</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geom_label_repel</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label =</a:t>
            </a:r>
            <a:r>
              <a:rPr kumimoji="0" lang="en-US" altLang="en-US" sz="2000" b="0" i="0" u="none" strike="noStrike" cap="none" normalizeH="0" baseline="0" dirty="0">
                <a:ln>
                  <a:noFill/>
                </a:ln>
                <a:solidFill>
                  <a:srgbClr val="4183C4"/>
                </a:solidFill>
                <a:effectLst/>
                <a:latin typeface="Consolas" panose="020B0609020204030204" pitchFamily="49" charset="0"/>
              </a:rPr>
              <a:t> class),</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data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class_avg</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size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6</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label.size</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0</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segment.color</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NA</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theme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902000"/>
                </a:solidFill>
                <a:effectLst/>
                <a:latin typeface="Consolas" panose="020B0609020204030204" pitchFamily="49" charset="0"/>
              </a:rPr>
              <a:t>legend.position</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"none"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0327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40A3BD7C-825D-4376-BA40-98C7A2AE7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863"/>
            <a:ext cx="109728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669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E6D599-C925-4E71-989F-4511F30AE521}"/>
              </a:ext>
            </a:extLst>
          </p:cNvPr>
          <p:cNvSpPr>
            <a:spLocks noChangeArrowheads="1"/>
          </p:cNvSpPr>
          <p:nvPr/>
        </p:nvSpPr>
        <p:spPr bwMode="auto">
          <a:xfrm>
            <a:off x="594494" y="351234"/>
            <a:ext cx="11003012" cy="30777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label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mpg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summarise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displ</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max</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displ</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hwy</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max</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hwy</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label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"Increasing engine size is \</a:t>
            </a:r>
            <a:r>
              <a:rPr kumimoji="0" lang="en-US" altLang="en-US" sz="2000" b="0" i="0" u="none" strike="noStrike" cap="none" normalizeH="0" baseline="0" dirty="0" err="1">
                <a:ln>
                  <a:noFill/>
                </a:ln>
                <a:solidFill>
                  <a:srgbClr val="4070A0"/>
                </a:solidFill>
                <a:effectLst/>
                <a:latin typeface="Consolas" panose="020B0609020204030204" pitchFamily="49" charset="0"/>
              </a:rPr>
              <a:t>nrelated</a:t>
            </a:r>
            <a:r>
              <a:rPr kumimoji="0" lang="en-US" altLang="en-US" sz="2000" b="0" i="0" u="none" strike="noStrike" cap="none" normalizeH="0" baseline="0" dirty="0">
                <a:ln>
                  <a:noFill/>
                </a:ln>
                <a:solidFill>
                  <a:srgbClr val="4070A0"/>
                </a:solidFill>
                <a:effectLst/>
                <a:latin typeface="Consolas" panose="020B0609020204030204" pitchFamily="49" charset="0"/>
              </a:rPr>
              <a:t> to decreasing fuel economy."</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(mpg,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displ</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hwy</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geom_text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label =</a:t>
            </a:r>
            <a:r>
              <a:rPr kumimoji="0" lang="en-US" altLang="en-US" sz="2000" b="0" i="0" u="none" strike="noStrike" cap="none" normalizeH="0" baseline="0" dirty="0">
                <a:ln>
                  <a:noFill/>
                </a:ln>
                <a:solidFill>
                  <a:srgbClr val="4183C4"/>
                </a:solidFill>
                <a:effectLst/>
                <a:latin typeface="Consolas" panose="020B0609020204030204" pitchFamily="49" charset="0"/>
              </a:rPr>
              <a:t> label), </a:t>
            </a:r>
            <a:r>
              <a:rPr kumimoji="0" lang="en-US" altLang="en-US" sz="2000" b="0" i="0" u="none" strike="noStrike" cap="none" normalizeH="0" baseline="0" dirty="0">
                <a:ln>
                  <a:noFill/>
                </a:ln>
                <a:solidFill>
                  <a:srgbClr val="902000"/>
                </a:solidFill>
                <a:effectLst/>
                <a:latin typeface="Consolas" panose="020B0609020204030204" pitchFamily="49" charset="0"/>
              </a:rPr>
              <a:t>data =</a:t>
            </a:r>
            <a:r>
              <a:rPr kumimoji="0" lang="en-US" altLang="en-US" sz="2000" b="0" i="0" u="none" strike="noStrike" cap="none" normalizeH="0" baseline="0" dirty="0">
                <a:ln>
                  <a:noFill/>
                </a:ln>
                <a:solidFill>
                  <a:srgbClr val="4183C4"/>
                </a:solidFill>
                <a:effectLst/>
                <a:latin typeface="Consolas" panose="020B0609020204030204" pitchFamily="49" charset="0"/>
              </a:rPr>
              <a:t> label, </a:t>
            </a:r>
            <a:r>
              <a:rPr kumimoji="0" lang="en-US" altLang="en-US" sz="2000" b="0" i="0" u="none" strike="noStrike" cap="none" normalizeH="0" baseline="0" dirty="0" err="1">
                <a:ln>
                  <a:noFill/>
                </a:ln>
                <a:solidFill>
                  <a:srgbClr val="902000"/>
                </a:solidFill>
                <a:effectLst/>
                <a:latin typeface="Consolas" panose="020B0609020204030204" pitchFamily="49" charset="0"/>
              </a:rPr>
              <a:t>vjust</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"top"</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hjust</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"right"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4339" name="Picture 3">
            <a:extLst>
              <a:ext uri="{FF2B5EF4-FFF2-40B4-BE49-F238E27FC236}">
                <a16:creationId xmlns:a16="http://schemas.microsoft.com/office/drawing/2014/main" id="{96DFF72F-38C8-4B96-B898-311D528EE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429000"/>
            <a:ext cx="5486400" cy="338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5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FE3788-1F68-4C52-8EBE-E1BCDF5F18D9}"/>
              </a:ext>
            </a:extLst>
          </p:cNvPr>
          <p:cNvSpPr>
            <a:spLocks noChangeArrowheads="1"/>
          </p:cNvSpPr>
          <p:nvPr/>
        </p:nvSpPr>
        <p:spPr bwMode="auto">
          <a:xfrm>
            <a:off x="629760" y="266007"/>
            <a:ext cx="10932480" cy="276998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label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tibble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displ</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Inf</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hwy</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Inf</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02000"/>
                </a:solidFill>
                <a:effectLst/>
                <a:latin typeface="Consolas" panose="020B0609020204030204" pitchFamily="49" charset="0"/>
              </a:rPr>
              <a:t>  label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"Increasing engine size is \</a:t>
            </a:r>
            <a:r>
              <a:rPr kumimoji="0" lang="en-US" altLang="en-US" sz="2000" b="0" i="0" u="none" strike="noStrike" cap="none" normalizeH="0" baseline="0" dirty="0" err="1">
                <a:ln>
                  <a:noFill/>
                </a:ln>
                <a:solidFill>
                  <a:srgbClr val="4070A0"/>
                </a:solidFill>
                <a:effectLst/>
                <a:latin typeface="Consolas" panose="020B0609020204030204" pitchFamily="49" charset="0"/>
              </a:rPr>
              <a:t>nrelated</a:t>
            </a:r>
            <a:r>
              <a:rPr kumimoji="0" lang="en-US" altLang="en-US" sz="2000" b="0" i="0" u="none" strike="noStrike" cap="none" normalizeH="0" baseline="0" dirty="0">
                <a:ln>
                  <a:noFill/>
                </a:ln>
                <a:solidFill>
                  <a:srgbClr val="4070A0"/>
                </a:solidFill>
                <a:effectLst/>
                <a:latin typeface="Consolas" panose="020B0609020204030204" pitchFamily="49" charset="0"/>
              </a:rPr>
              <a:t> to decreasing fuel economy."</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702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(mpg,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displ</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hwy</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geom_text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label =</a:t>
            </a:r>
            <a:r>
              <a:rPr kumimoji="0" lang="en-US" altLang="en-US" sz="2000" b="0" i="0" u="none" strike="noStrike" cap="none" normalizeH="0" baseline="0" dirty="0">
                <a:ln>
                  <a:noFill/>
                </a:ln>
                <a:solidFill>
                  <a:srgbClr val="4183C4"/>
                </a:solidFill>
                <a:effectLst/>
                <a:latin typeface="Consolas" panose="020B0609020204030204" pitchFamily="49" charset="0"/>
              </a:rPr>
              <a:t> label), </a:t>
            </a:r>
            <a:r>
              <a:rPr kumimoji="0" lang="en-US" altLang="en-US" sz="2000" b="0" i="0" u="none" strike="noStrike" cap="none" normalizeH="0" baseline="0" dirty="0">
                <a:ln>
                  <a:noFill/>
                </a:ln>
                <a:solidFill>
                  <a:srgbClr val="902000"/>
                </a:solidFill>
                <a:effectLst/>
                <a:latin typeface="Consolas" panose="020B0609020204030204" pitchFamily="49" charset="0"/>
              </a:rPr>
              <a:t>data =</a:t>
            </a:r>
            <a:r>
              <a:rPr kumimoji="0" lang="en-US" altLang="en-US" sz="2000" b="0" i="0" u="none" strike="noStrike" cap="none" normalizeH="0" baseline="0" dirty="0">
                <a:ln>
                  <a:noFill/>
                </a:ln>
                <a:solidFill>
                  <a:srgbClr val="4183C4"/>
                </a:solidFill>
                <a:effectLst/>
                <a:latin typeface="Consolas" panose="020B0609020204030204" pitchFamily="49" charset="0"/>
              </a:rPr>
              <a:t> label, </a:t>
            </a:r>
            <a:r>
              <a:rPr kumimoji="0" lang="en-US" altLang="en-US" sz="2000" b="0" i="0" u="none" strike="noStrike" cap="none" normalizeH="0" baseline="0" dirty="0" err="1">
                <a:ln>
                  <a:noFill/>
                </a:ln>
                <a:solidFill>
                  <a:srgbClr val="902000"/>
                </a:solidFill>
                <a:effectLst/>
                <a:latin typeface="Consolas" panose="020B0609020204030204" pitchFamily="49" charset="0"/>
              </a:rPr>
              <a:t>vjust</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"top"</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hjust</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"right"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5363" name="Picture 3">
            <a:extLst>
              <a:ext uri="{FF2B5EF4-FFF2-40B4-BE49-F238E27FC236}">
                <a16:creationId xmlns:a16="http://schemas.microsoft.com/office/drawing/2014/main" id="{AB6F0BEC-FC13-4A12-8DD2-CF2566900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7360" y="3045460"/>
            <a:ext cx="6177280" cy="38125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4F6C420-F920-4547-A1F5-576FD41AD189}"/>
              </a:ext>
            </a:extLst>
          </p:cNvPr>
          <p:cNvSpPr/>
          <p:nvPr/>
        </p:nvSpPr>
        <p:spPr>
          <a:xfrm>
            <a:off x="5791200" y="1154378"/>
            <a:ext cx="345440" cy="430582"/>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1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BBCEAE-425E-4EEC-A6EA-0A1EC605D93D}"/>
              </a:ext>
            </a:extLst>
          </p:cNvPr>
          <p:cNvSpPr>
            <a:spLocks noChangeArrowheads="1"/>
          </p:cNvSpPr>
          <p:nvPr/>
        </p:nvSpPr>
        <p:spPr bwMode="auto">
          <a:xfrm>
            <a:off x="318777" y="2084832"/>
            <a:ext cx="11554445"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70A0"/>
                </a:solidFill>
                <a:effectLst/>
                <a:latin typeface="Consolas" panose="020B0609020204030204" pitchFamily="49" charset="0"/>
              </a:rPr>
              <a:t>"Increasing engine size is related to decreasing fuel economy."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stringr</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str_wrap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width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40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writeLines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Increasing engine size is related to</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i="1" dirty="0">
                <a:solidFill>
                  <a:srgbClr val="60A0B0"/>
                </a:solidFill>
                <a:latin typeface="Consolas" panose="020B0609020204030204" pitchFamily="49" charset="0"/>
              </a:rPr>
              <a:t>#&gt;</a:t>
            </a:r>
            <a:r>
              <a:rPr lang="en-US" altLang="en-US" sz="2400" dirty="0">
                <a:solidFill>
                  <a:srgbClr val="333333"/>
                </a:solidFill>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decreasing fuel economy.</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4C4E284B-90A2-46E0-848E-02A5DAA2B00E}"/>
              </a:ext>
            </a:extLst>
          </p:cNvPr>
          <p:cNvSpPr>
            <a:spLocks noGrp="1"/>
          </p:cNvSpPr>
          <p:nvPr>
            <p:ph type="title"/>
          </p:nvPr>
        </p:nvSpPr>
        <p:spPr/>
        <p:txBody>
          <a:bodyPr/>
          <a:lstStyle/>
          <a:p>
            <a:r>
              <a:rPr lang="en-US" dirty="0" err="1"/>
              <a:t>stringr</a:t>
            </a:r>
            <a:r>
              <a:rPr lang="en-US" dirty="0"/>
              <a:t>::</a:t>
            </a:r>
            <a:r>
              <a:rPr lang="en-US" dirty="0" err="1"/>
              <a:t>str_wrap</a:t>
            </a:r>
            <a:r>
              <a:rPr lang="en-US" dirty="0"/>
              <a:t>()</a:t>
            </a:r>
            <a:r>
              <a:rPr lang="en-US" sz="5400" dirty="0">
                <a:solidFill>
                  <a:schemeClr val="tx1"/>
                </a:solidFill>
              </a:rPr>
              <a:t> </a:t>
            </a:r>
            <a:endParaRPr lang="en-US" dirty="0"/>
          </a:p>
        </p:txBody>
      </p:sp>
    </p:spTree>
    <p:extLst>
      <p:ext uri="{BB962C8B-B14F-4D97-AF65-F5344CB8AC3E}">
        <p14:creationId xmlns:p14="http://schemas.microsoft.com/office/powerpoint/2010/main" val="2930618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2BBE-4C76-4BE5-B7B7-E4B539307FDB}"/>
              </a:ext>
            </a:extLst>
          </p:cNvPr>
          <p:cNvSpPr>
            <a:spLocks noGrp="1"/>
          </p:cNvSpPr>
          <p:nvPr>
            <p:ph type="title"/>
          </p:nvPr>
        </p:nvSpPr>
        <p:spPr/>
        <p:txBody>
          <a:bodyPr/>
          <a:lstStyle/>
          <a:p>
            <a:r>
              <a:rPr lang="en-US" dirty="0" err="1"/>
              <a:t>hjust</a:t>
            </a:r>
            <a:r>
              <a:rPr lang="en-US" sz="5400" dirty="0">
                <a:solidFill>
                  <a:schemeClr val="tx1"/>
                </a:solidFill>
              </a:rPr>
              <a:t> and </a:t>
            </a:r>
            <a:r>
              <a:rPr lang="en-US" dirty="0" err="1"/>
              <a:t>vjust</a:t>
            </a:r>
            <a:r>
              <a:rPr lang="en-US" sz="5400" dirty="0">
                <a:solidFill>
                  <a:schemeClr val="tx1"/>
                </a:solidFill>
              </a:rPr>
              <a:t> </a:t>
            </a:r>
            <a:endParaRPr lang="en-US" dirty="0"/>
          </a:p>
        </p:txBody>
      </p:sp>
      <p:pic>
        <p:nvPicPr>
          <p:cNvPr id="17412" name="Picture 4" descr="All nine combinations of `hjust` and `vjust`.">
            <a:extLst>
              <a:ext uri="{FF2B5EF4-FFF2-40B4-BE49-F238E27FC236}">
                <a16:creationId xmlns:a16="http://schemas.microsoft.com/office/drawing/2014/main" id="{9B68449B-3B4E-4A5E-A51F-18985303B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084832"/>
            <a:ext cx="82296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039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AEEA-358C-4BD9-8252-593C31A24C44}"/>
              </a:ext>
            </a:extLst>
          </p:cNvPr>
          <p:cNvSpPr>
            <a:spLocks noGrp="1"/>
          </p:cNvSpPr>
          <p:nvPr>
            <p:ph type="title"/>
          </p:nvPr>
        </p:nvSpPr>
        <p:spPr/>
        <p:txBody>
          <a:bodyPr/>
          <a:lstStyle/>
          <a:p>
            <a:r>
              <a:rPr lang="en-US" dirty="0"/>
              <a:t>other </a:t>
            </a:r>
            <a:r>
              <a:rPr lang="en-US" dirty="0" err="1"/>
              <a:t>geoms</a:t>
            </a:r>
            <a:r>
              <a:rPr lang="en-US" dirty="0"/>
              <a:t> to annotate your plot</a:t>
            </a:r>
          </a:p>
        </p:txBody>
      </p:sp>
      <p:sp>
        <p:nvSpPr>
          <p:cNvPr id="3" name="Content Placeholder 2">
            <a:extLst>
              <a:ext uri="{FF2B5EF4-FFF2-40B4-BE49-F238E27FC236}">
                <a16:creationId xmlns:a16="http://schemas.microsoft.com/office/drawing/2014/main" id="{E1F3AF7C-F17B-412B-8AA3-298007CFEBCA}"/>
              </a:ext>
            </a:extLst>
          </p:cNvPr>
          <p:cNvSpPr>
            <a:spLocks noGrp="1"/>
          </p:cNvSpPr>
          <p:nvPr>
            <p:ph idx="1"/>
          </p:nvPr>
        </p:nvSpPr>
        <p:spPr/>
        <p:txBody>
          <a:bodyPr>
            <a:normAutofit/>
          </a:bodyPr>
          <a:lstStyle/>
          <a:p>
            <a:pPr marL="346075" indent="-346075">
              <a:buSzPct val="120000"/>
              <a:buFont typeface="Arial" panose="020B0604020202020204" pitchFamily="34" charset="0"/>
              <a:buChar char="•"/>
            </a:pPr>
            <a:r>
              <a:rPr lang="en-US" sz="2800" dirty="0"/>
              <a:t>Use </a:t>
            </a:r>
            <a:r>
              <a:rPr lang="en-US" sz="2400" dirty="0" err="1">
                <a:latin typeface="Consolas" panose="020B0609020204030204" pitchFamily="49" charset="0"/>
              </a:rPr>
              <a:t>geom_hline</a:t>
            </a:r>
            <a:r>
              <a:rPr lang="en-US" sz="2400" dirty="0">
                <a:latin typeface="Consolas" panose="020B0609020204030204" pitchFamily="49" charset="0"/>
              </a:rPr>
              <a:t>()</a:t>
            </a:r>
            <a:r>
              <a:rPr lang="en-US" sz="2800" dirty="0"/>
              <a:t> and </a:t>
            </a:r>
            <a:r>
              <a:rPr lang="en-US" sz="2400" dirty="0" err="1">
                <a:latin typeface="Consolas" panose="020B0609020204030204" pitchFamily="49" charset="0"/>
              </a:rPr>
              <a:t>geom_vline</a:t>
            </a:r>
            <a:r>
              <a:rPr lang="en-US" sz="2400" dirty="0">
                <a:latin typeface="Consolas" panose="020B0609020204030204" pitchFamily="49" charset="0"/>
              </a:rPr>
              <a:t>() </a:t>
            </a:r>
            <a:r>
              <a:rPr lang="en-US" sz="2800" dirty="0"/>
              <a:t>to add reference lines. </a:t>
            </a:r>
          </a:p>
          <a:p>
            <a:pPr marL="346075" indent="-346075">
              <a:buSzPct val="120000"/>
              <a:buFont typeface="Arial" panose="020B0604020202020204" pitchFamily="34" charset="0"/>
              <a:buChar char="•"/>
            </a:pPr>
            <a:r>
              <a:rPr lang="en-US" sz="2800" dirty="0"/>
              <a:t>Use </a:t>
            </a:r>
            <a:r>
              <a:rPr lang="en-US" sz="2400" dirty="0" err="1">
                <a:latin typeface="Consolas" panose="020B0609020204030204" pitchFamily="49" charset="0"/>
              </a:rPr>
              <a:t>geom_rect</a:t>
            </a:r>
            <a:r>
              <a:rPr lang="en-US" sz="2400" dirty="0">
                <a:latin typeface="Consolas" panose="020B0609020204030204" pitchFamily="49" charset="0"/>
              </a:rPr>
              <a:t>() </a:t>
            </a:r>
            <a:r>
              <a:rPr lang="en-US" sz="2800" dirty="0"/>
              <a:t>to draw a rectangle around points of interest. </a:t>
            </a:r>
          </a:p>
          <a:p>
            <a:pPr marL="346075" indent="-346075">
              <a:buSzPct val="120000"/>
              <a:buFont typeface="Arial" panose="020B0604020202020204" pitchFamily="34" charset="0"/>
              <a:buChar char="•"/>
            </a:pPr>
            <a:r>
              <a:rPr lang="en-US" sz="2800" dirty="0"/>
              <a:t>Use </a:t>
            </a:r>
            <a:r>
              <a:rPr lang="en-US" sz="2400" dirty="0" err="1">
                <a:latin typeface="Consolas" panose="020B0609020204030204" pitchFamily="49" charset="0"/>
              </a:rPr>
              <a:t>geom_segment</a:t>
            </a:r>
            <a:r>
              <a:rPr lang="en-US" sz="2400" dirty="0">
                <a:latin typeface="Consolas" panose="020B0609020204030204" pitchFamily="49" charset="0"/>
              </a:rPr>
              <a:t>() </a:t>
            </a:r>
            <a:r>
              <a:rPr lang="en-US" sz="2800" dirty="0"/>
              <a:t>with the arrow argument to draw attention to a point with an arrow. </a:t>
            </a:r>
            <a:endParaRPr lang="en-US" sz="2400" dirty="0"/>
          </a:p>
        </p:txBody>
      </p:sp>
    </p:spTree>
    <p:extLst>
      <p:ext uri="{BB962C8B-B14F-4D97-AF65-F5344CB8AC3E}">
        <p14:creationId xmlns:p14="http://schemas.microsoft.com/office/powerpoint/2010/main" val="143843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775FC7-4FB7-4593-8ACC-42949928046F}"/>
              </a:ext>
            </a:extLst>
          </p:cNvPr>
          <p:cNvSpPr>
            <a:spLocks noGrp="1"/>
          </p:cNvSpPr>
          <p:nvPr>
            <p:ph type="title"/>
          </p:nvPr>
        </p:nvSpPr>
        <p:spPr/>
        <p:txBody>
          <a:bodyPr/>
          <a:lstStyle/>
          <a:p>
            <a:r>
              <a:rPr lang="en-US" dirty="0"/>
              <a:t>A useful book</a:t>
            </a:r>
          </a:p>
        </p:txBody>
      </p:sp>
      <p:sp>
        <p:nvSpPr>
          <p:cNvPr id="6" name="Content Placeholder 5">
            <a:extLst>
              <a:ext uri="{FF2B5EF4-FFF2-40B4-BE49-F238E27FC236}">
                <a16:creationId xmlns:a16="http://schemas.microsoft.com/office/drawing/2014/main" id="{3A0AD104-679F-4455-817E-92BB76DDA1E1}"/>
              </a:ext>
            </a:extLst>
          </p:cNvPr>
          <p:cNvSpPr>
            <a:spLocks noGrp="1"/>
          </p:cNvSpPr>
          <p:nvPr>
            <p:ph idx="1"/>
          </p:nvPr>
        </p:nvSpPr>
        <p:spPr/>
        <p:txBody>
          <a:bodyPr>
            <a:normAutofit/>
          </a:bodyPr>
          <a:lstStyle/>
          <a:p>
            <a:r>
              <a:rPr lang="en-US" sz="2800" i="1" dirty="0">
                <a:hlinkClick r:id="rId3"/>
              </a:rPr>
              <a:t>The Truthful Art</a:t>
            </a:r>
            <a:r>
              <a:rPr lang="en-US" sz="2800" dirty="0"/>
              <a:t>, by Albert Cairo</a:t>
            </a:r>
            <a:endParaRPr lang="en-US" sz="2400" dirty="0"/>
          </a:p>
        </p:txBody>
      </p:sp>
      <p:pic>
        <p:nvPicPr>
          <p:cNvPr id="1026" name="Picture 2">
            <a:extLst>
              <a:ext uri="{FF2B5EF4-FFF2-40B4-BE49-F238E27FC236}">
                <a16:creationId xmlns:a16="http://schemas.microsoft.com/office/drawing/2014/main" id="{66CB1AC0-4336-453F-83D0-C99EEC0167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1044" y="1519809"/>
            <a:ext cx="369570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517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C6DEF8-BAEC-4660-9C2A-B4F5A9A53950}"/>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212D68FE-ABC8-4EC1-9521-33CCAD86508A}"/>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D1CFB9B-C69F-4681-A5C0-DBC6C9E1133B}"/>
              </a:ext>
            </a:extLst>
          </p:cNvPr>
          <p:cNvSpPr txBox="1">
            <a:spLocks/>
          </p:cNvSpPr>
          <p:nvPr/>
        </p:nvSpPr>
        <p:spPr>
          <a:xfrm>
            <a:off x="983488"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annotations</a:t>
            </a:r>
          </a:p>
        </p:txBody>
      </p:sp>
    </p:spTree>
    <p:extLst>
      <p:ext uri="{BB962C8B-B14F-4D97-AF65-F5344CB8AC3E}">
        <p14:creationId xmlns:p14="http://schemas.microsoft.com/office/powerpoint/2010/main" val="2001164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BAD1-38E9-40BA-97BB-71199EAADF09}"/>
              </a:ext>
            </a:extLst>
          </p:cNvPr>
          <p:cNvSpPr>
            <a:spLocks noGrp="1"/>
          </p:cNvSpPr>
          <p:nvPr>
            <p:ph type="title"/>
          </p:nvPr>
        </p:nvSpPr>
        <p:spPr/>
        <p:txBody>
          <a:bodyPr/>
          <a:lstStyle/>
          <a:p>
            <a:r>
              <a:rPr lang="en-US" dirty="0"/>
              <a:t>Scales</a:t>
            </a:r>
          </a:p>
        </p:txBody>
      </p:sp>
      <p:sp>
        <p:nvSpPr>
          <p:cNvPr id="4" name="Rectangle 1">
            <a:extLst>
              <a:ext uri="{FF2B5EF4-FFF2-40B4-BE49-F238E27FC236}">
                <a16:creationId xmlns:a16="http://schemas.microsoft.com/office/drawing/2014/main" id="{A9EEF1B6-A321-4124-9CD0-82ABE030E6FA}"/>
              </a:ext>
            </a:extLst>
          </p:cNvPr>
          <p:cNvSpPr>
            <a:spLocks noChangeArrowheads="1"/>
          </p:cNvSpPr>
          <p:nvPr/>
        </p:nvSpPr>
        <p:spPr bwMode="auto">
          <a:xfrm>
            <a:off x="857768" y="2084832"/>
            <a:ext cx="9720071"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(mpg,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displ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hwy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color =</a:t>
            </a:r>
            <a:r>
              <a:rPr kumimoji="0" lang="en-US" altLang="en-US" sz="2400" b="0" i="0" u="none" strike="noStrike" cap="none" normalizeH="0" baseline="0" dirty="0">
                <a:ln>
                  <a:noFill/>
                </a:ln>
                <a:solidFill>
                  <a:srgbClr val="4183C4"/>
                </a:solidFill>
                <a:effectLst/>
                <a:latin typeface="Consolas" panose="020B0609020204030204" pitchFamily="49" charset="0"/>
              </a:rPr>
              <a:t> class))</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35B43BB-8DA8-4859-B621-790C05096886}"/>
              </a:ext>
            </a:extLst>
          </p:cNvPr>
          <p:cNvSpPr>
            <a:spLocks noChangeArrowheads="1"/>
          </p:cNvSpPr>
          <p:nvPr/>
        </p:nvSpPr>
        <p:spPr bwMode="auto">
          <a:xfrm>
            <a:off x="857768" y="3399782"/>
            <a:ext cx="9720071"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(mpg,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displ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hwy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color =</a:t>
            </a:r>
            <a:r>
              <a:rPr kumimoji="0" lang="en-US" altLang="en-US" sz="2400" b="0" i="0" u="none" strike="noStrike" cap="none" normalizeH="0" baseline="0" dirty="0">
                <a:ln>
                  <a:noFill/>
                </a:ln>
                <a:solidFill>
                  <a:srgbClr val="4183C4"/>
                </a:solidFill>
                <a:effectLst/>
                <a:latin typeface="Consolas" panose="020B0609020204030204" pitchFamily="49" charset="0"/>
              </a:rPr>
              <a:t> class))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scale_x_continuous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scale_y_continuous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scale_color_discrete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EA9C795A-AE62-4BA1-835C-9E22251E697B}"/>
              </a:ext>
            </a:extLst>
          </p:cNvPr>
          <p:cNvSpPr/>
          <p:nvPr/>
        </p:nvSpPr>
        <p:spPr>
          <a:xfrm>
            <a:off x="1165412" y="4138446"/>
            <a:ext cx="860612" cy="1096942"/>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D8BBA4CD-8699-451A-873A-6C28C09AB060}"/>
              </a:ext>
            </a:extLst>
          </p:cNvPr>
          <p:cNvCxnSpPr/>
          <p:nvPr/>
        </p:nvCxnSpPr>
        <p:spPr>
          <a:xfrm flipH="1" flipV="1">
            <a:off x="3942080" y="5246441"/>
            <a:ext cx="304800" cy="1073079"/>
          </a:xfrm>
          <a:prstGeom prst="straightConnector1">
            <a:avLst/>
          </a:prstGeom>
          <a:ln w="762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FDF9415C-6AB5-4742-85F7-7BE310AB720E}"/>
              </a:ext>
            </a:extLst>
          </p:cNvPr>
          <p:cNvGrpSpPr/>
          <p:nvPr/>
        </p:nvGrpSpPr>
        <p:grpSpPr>
          <a:xfrm>
            <a:off x="2115672" y="4165340"/>
            <a:ext cx="962808" cy="1081101"/>
            <a:chOff x="2115672" y="4165340"/>
            <a:chExt cx="962808" cy="1081101"/>
          </a:xfrm>
        </p:grpSpPr>
        <p:sp>
          <p:nvSpPr>
            <p:cNvPr id="7" name="Rectangle 6">
              <a:extLst>
                <a:ext uri="{FF2B5EF4-FFF2-40B4-BE49-F238E27FC236}">
                  <a16:creationId xmlns:a16="http://schemas.microsoft.com/office/drawing/2014/main" id="{EF07EA2E-CC87-4551-AEF7-1E8851C9CE60}"/>
                </a:ext>
              </a:extLst>
            </p:cNvPr>
            <p:cNvSpPr/>
            <p:nvPr/>
          </p:nvSpPr>
          <p:spPr>
            <a:xfrm>
              <a:off x="2115672" y="4165340"/>
              <a:ext cx="358587" cy="729389"/>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34AEBD6-4DDF-4280-8066-2C95751055A4}"/>
                </a:ext>
              </a:extLst>
            </p:cNvPr>
            <p:cNvSpPr/>
            <p:nvPr/>
          </p:nvSpPr>
          <p:spPr>
            <a:xfrm>
              <a:off x="2115672" y="4894728"/>
              <a:ext cx="962808" cy="351713"/>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177EC59-0D9F-42A0-BDA8-70BE8AFDD749}"/>
                </a:ext>
              </a:extLst>
            </p:cNvPr>
            <p:cNvCxnSpPr>
              <a:cxnSpLocks/>
            </p:cNvCxnSpPr>
            <p:nvPr/>
          </p:nvCxnSpPr>
          <p:spPr>
            <a:xfrm>
              <a:off x="2150269" y="4894728"/>
              <a:ext cx="285749" cy="0"/>
            </a:xfrm>
            <a:prstGeom prst="line">
              <a:avLst/>
            </a:prstGeom>
            <a:ln w="76200">
              <a:solidFill>
                <a:srgbClr val="F7F7F7"/>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960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962A-CA66-472C-BA12-1E942DECC1DE}"/>
              </a:ext>
            </a:extLst>
          </p:cNvPr>
          <p:cNvSpPr>
            <a:spLocks noGrp="1"/>
          </p:cNvSpPr>
          <p:nvPr>
            <p:ph type="title"/>
          </p:nvPr>
        </p:nvSpPr>
        <p:spPr/>
        <p:txBody>
          <a:bodyPr/>
          <a:lstStyle/>
          <a:p>
            <a:r>
              <a:rPr lang="en-US" dirty="0"/>
              <a:t>scales</a:t>
            </a:r>
          </a:p>
        </p:txBody>
      </p:sp>
      <p:sp>
        <p:nvSpPr>
          <p:cNvPr id="3" name="Content Placeholder 2">
            <a:extLst>
              <a:ext uri="{FF2B5EF4-FFF2-40B4-BE49-F238E27FC236}">
                <a16:creationId xmlns:a16="http://schemas.microsoft.com/office/drawing/2014/main" id="{AECC164B-8288-4224-B10E-A81164DCB8CB}"/>
              </a:ext>
            </a:extLst>
          </p:cNvPr>
          <p:cNvSpPr>
            <a:spLocks noGrp="1"/>
          </p:cNvSpPr>
          <p:nvPr>
            <p:ph idx="1"/>
          </p:nvPr>
        </p:nvSpPr>
        <p:spPr/>
        <p:txBody>
          <a:bodyPr/>
          <a:lstStyle/>
          <a:p>
            <a:pPr marL="347663" indent="-347663">
              <a:buSzPct val="120000"/>
              <a:buFont typeface="Arial" panose="020B0604020202020204" pitchFamily="34" charset="0"/>
              <a:buChar char="•"/>
            </a:pPr>
            <a:r>
              <a:rPr lang="en-US" sz="2400" dirty="0"/>
              <a:t>You might want to tweak some of the parameters of the default scale.</a:t>
            </a:r>
          </a:p>
          <a:p>
            <a:pPr marL="857250" indent="-514350">
              <a:buSzPct val="80000"/>
              <a:buFont typeface="Courier New" panose="02070309020205020404" pitchFamily="49" charset="0"/>
              <a:buChar char="o"/>
            </a:pPr>
            <a:r>
              <a:rPr lang="en-US" sz="2400" dirty="0"/>
              <a:t>Change the breaks on the axes</a:t>
            </a:r>
          </a:p>
          <a:p>
            <a:pPr marL="857250" indent="-514350">
              <a:buSzPct val="80000"/>
              <a:buFont typeface="Courier New" panose="02070309020205020404" pitchFamily="49" charset="0"/>
              <a:buChar char="o"/>
            </a:pPr>
            <a:r>
              <a:rPr lang="en-US" sz="2400" dirty="0"/>
              <a:t>Change the key labels on the legend.</a:t>
            </a:r>
          </a:p>
          <a:p>
            <a:pPr marL="347663" indent="-347663">
              <a:buSzPct val="120000"/>
              <a:buFont typeface="Arial" panose="020B0604020202020204" pitchFamily="34" charset="0"/>
              <a:buChar char="•"/>
            </a:pPr>
            <a:r>
              <a:rPr lang="en-US" sz="2400" dirty="0"/>
              <a:t>You might want to replace the scale altogether</a:t>
            </a:r>
          </a:p>
          <a:p>
            <a:pPr marL="347663" indent="-347663">
              <a:buSzPct val="120000"/>
              <a:buFont typeface="Arial" panose="020B0604020202020204" pitchFamily="34" charset="0"/>
              <a:buChar char="•"/>
            </a:pPr>
            <a:endParaRPr lang="en-US" dirty="0"/>
          </a:p>
        </p:txBody>
      </p:sp>
    </p:spTree>
    <p:extLst>
      <p:ext uri="{BB962C8B-B14F-4D97-AF65-F5344CB8AC3E}">
        <p14:creationId xmlns:p14="http://schemas.microsoft.com/office/powerpoint/2010/main" val="334327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CC9A-81A7-47E8-934C-E6C029673D9C}"/>
              </a:ext>
            </a:extLst>
          </p:cNvPr>
          <p:cNvSpPr>
            <a:spLocks noGrp="1"/>
          </p:cNvSpPr>
          <p:nvPr>
            <p:ph type="title"/>
          </p:nvPr>
        </p:nvSpPr>
        <p:spPr/>
        <p:txBody>
          <a:bodyPr/>
          <a:lstStyle/>
          <a:p>
            <a:r>
              <a:rPr lang="en-US" dirty="0"/>
              <a:t>Axis ticks and legend keys</a:t>
            </a:r>
          </a:p>
        </p:txBody>
      </p:sp>
      <p:sp>
        <p:nvSpPr>
          <p:cNvPr id="4" name="Rectangle 1">
            <a:extLst>
              <a:ext uri="{FF2B5EF4-FFF2-40B4-BE49-F238E27FC236}">
                <a16:creationId xmlns:a16="http://schemas.microsoft.com/office/drawing/2014/main" id="{5BB4E8A7-567F-4375-A821-DFD1CF5C12FA}"/>
              </a:ext>
            </a:extLst>
          </p:cNvPr>
          <p:cNvSpPr>
            <a:spLocks noChangeArrowheads="1"/>
          </p:cNvSpPr>
          <p:nvPr/>
        </p:nvSpPr>
        <p:spPr bwMode="auto">
          <a:xfrm>
            <a:off x="1024128" y="1797219"/>
            <a:ext cx="9720072" cy="101566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(mpg,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displ</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hwy</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geom_point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scale_y_continuous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breaks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seq</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15</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40</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by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5</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20483" name="Picture 3">
            <a:extLst>
              <a:ext uri="{FF2B5EF4-FFF2-40B4-BE49-F238E27FC236}">
                <a16:creationId xmlns:a16="http://schemas.microsoft.com/office/drawing/2014/main" id="{12CA9147-5459-4B57-BE26-B1E2BA9064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664" y="2812882"/>
            <a:ext cx="6477000" cy="399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958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33D74-476E-4FBE-AF3B-48EA6358A5A4}"/>
              </a:ext>
            </a:extLst>
          </p:cNvPr>
          <p:cNvSpPr>
            <a:spLocks noGrp="1"/>
          </p:cNvSpPr>
          <p:nvPr>
            <p:ph type="title"/>
          </p:nvPr>
        </p:nvSpPr>
        <p:spPr/>
        <p:txBody>
          <a:bodyPr/>
          <a:lstStyle/>
          <a:p>
            <a:r>
              <a:rPr lang="en-US" dirty="0"/>
              <a:t>Labels=null</a:t>
            </a:r>
          </a:p>
        </p:txBody>
      </p:sp>
      <p:sp>
        <p:nvSpPr>
          <p:cNvPr id="4" name="Rectangle 1">
            <a:extLst>
              <a:ext uri="{FF2B5EF4-FFF2-40B4-BE49-F238E27FC236}">
                <a16:creationId xmlns:a16="http://schemas.microsoft.com/office/drawing/2014/main" id="{DE2932B9-3D83-4A2B-87AD-EA28B296308C}"/>
              </a:ext>
            </a:extLst>
          </p:cNvPr>
          <p:cNvSpPr>
            <a:spLocks noChangeArrowheads="1"/>
          </p:cNvSpPr>
          <p:nvPr/>
        </p:nvSpPr>
        <p:spPr bwMode="auto">
          <a:xfrm>
            <a:off x="1024128" y="1693474"/>
            <a:ext cx="9720072" cy="135421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(mpg,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displ</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hwy</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geom_point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scale_x_continuous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labels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NULL</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scale_y_continuous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labels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NULL</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21507" name="Picture 3">
            <a:extLst>
              <a:ext uri="{FF2B5EF4-FFF2-40B4-BE49-F238E27FC236}">
                <a16:creationId xmlns:a16="http://schemas.microsoft.com/office/drawing/2014/main" id="{F4CDD05B-AF69-4C2D-B795-D37F8D9F5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095625"/>
            <a:ext cx="609600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382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66A2-E72A-4D99-A2DB-DEDEFA4F07AD}"/>
              </a:ext>
            </a:extLst>
          </p:cNvPr>
          <p:cNvSpPr>
            <a:spLocks noGrp="1"/>
          </p:cNvSpPr>
          <p:nvPr>
            <p:ph type="title"/>
          </p:nvPr>
        </p:nvSpPr>
        <p:spPr/>
        <p:txBody>
          <a:bodyPr/>
          <a:lstStyle/>
          <a:p>
            <a:r>
              <a:rPr lang="en-US" dirty="0"/>
              <a:t>guides</a:t>
            </a:r>
          </a:p>
        </p:txBody>
      </p:sp>
      <p:sp>
        <p:nvSpPr>
          <p:cNvPr id="4" name="Rectangle 1">
            <a:extLst>
              <a:ext uri="{FF2B5EF4-FFF2-40B4-BE49-F238E27FC236}">
                <a16:creationId xmlns:a16="http://schemas.microsoft.com/office/drawing/2014/main" id="{67F92450-09C7-4D23-A895-392935C1E1A2}"/>
              </a:ext>
            </a:extLst>
          </p:cNvPr>
          <p:cNvSpPr>
            <a:spLocks noGrp="1" noChangeArrowheads="1"/>
          </p:cNvSpPr>
          <p:nvPr>
            <p:ph idx="1"/>
          </p:nvPr>
        </p:nvSpPr>
        <p:spPr bwMode="auto">
          <a:xfrm>
            <a:off x="1024128" y="1677341"/>
            <a:ext cx="10227159"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presidential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mutate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id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33</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row_number</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(start, id))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geom_segment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902000"/>
                </a:solidFill>
                <a:effectLst/>
                <a:latin typeface="Consolas" panose="020B0609020204030204" pitchFamily="49" charset="0"/>
              </a:rPr>
              <a:t>xend</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end, </a:t>
            </a:r>
            <a:r>
              <a:rPr kumimoji="0" lang="en-US" altLang="en-US" sz="2000" b="0" i="0" u="none" strike="noStrike" cap="none" normalizeH="0" baseline="0" dirty="0" err="1">
                <a:ln>
                  <a:noFill/>
                </a:ln>
                <a:solidFill>
                  <a:srgbClr val="902000"/>
                </a:solidFill>
                <a:effectLst/>
                <a:latin typeface="Consolas" panose="020B0609020204030204" pitchFamily="49" charset="0"/>
              </a:rPr>
              <a:t>yend</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id))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scale_x_date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007020"/>
                </a:solidFill>
                <a:effectLst/>
                <a:latin typeface="Consolas" panose="020B0609020204030204" pitchFamily="49" charset="0"/>
              </a:rPr>
              <a:t>NULL</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breaks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presidential</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start</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902000"/>
                </a:solidFill>
                <a:effectLst/>
                <a:latin typeface="Consolas" panose="020B0609020204030204" pitchFamily="49" charset="0"/>
              </a:rPr>
              <a:t>date_labels</a:t>
            </a:r>
            <a:r>
              <a:rPr kumimoji="0" lang="en-US" altLang="en-US" sz="2000" b="0" i="0" u="none" strike="noStrike" cap="none" normalizeH="0" baseline="0" dirty="0">
                <a:ln>
                  <a:noFill/>
                </a:ln>
                <a:solidFill>
                  <a:srgbClr val="90200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"'%y"</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2531" name="Picture 3">
            <a:extLst>
              <a:ext uri="{FF2B5EF4-FFF2-40B4-BE49-F238E27FC236}">
                <a16:creationId xmlns:a16="http://schemas.microsoft.com/office/drawing/2014/main" id="{3DFB1889-9E6A-43E2-A0B5-06D7FD85F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9039" y="3216224"/>
            <a:ext cx="5810250" cy="358601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FE91509-9468-49A4-8518-654DD35859D6}"/>
              </a:ext>
            </a:extLst>
          </p:cNvPr>
          <p:cNvSpPr/>
          <p:nvPr/>
        </p:nvSpPr>
        <p:spPr>
          <a:xfrm>
            <a:off x="8175812" y="2910307"/>
            <a:ext cx="2816038" cy="374614"/>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53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E5E4-C1A2-40B3-B627-6CCDA7FD62A6}"/>
              </a:ext>
            </a:extLst>
          </p:cNvPr>
          <p:cNvSpPr>
            <a:spLocks noGrp="1"/>
          </p:cNvSpPr>
          <p:nvPr>
            <p:ph type="title"/>
          </p:nvPr>
        </p:nvSpPr>
        <p:spPr/>
        <p:txBody>
          <a:bodyPr/>
          <a:lstStyle/>
          <a:p>
            <a:r>
              <a:rPr lang="en-US" dirty="0"/>
              <a:t>Legend layout</a:t>
            </a:r>
          </a:p>
        </p:txBody>
      </p:sp>
      <p:sp>
        <p:nvSpPr>
          <p:cNvPr id="4" name="Rectangle 1">
            <a:extLst>
              <a:ext uri="{FF2B5EF4-FFF2-40B4-BE49-F238E27FC236}">
                <a16:creationId xmlns:a16="http://schemas.microsoft.com/office/drawing/2014/main" id="{71D73D78-06A8-4CE9-91D4-64CA4BD723B9}"/>
              </a:ext>
            </a:extLst>
          </p:cNvPr>
          <p:cNvSpPr>
            <a:spLocks noGrp="1" noChangeArrowheads="1"/>
          </p:cNvSpPr>
          <p:nvPr>
            <p:ph idx="1"/>
          </p:nvPr>
        </p:nvSpPr>
        <p:spPr bwMode="auto">
          <a:xfrm>
            <a:off x="1024128" y="2239288"/>
            <a:ext cx="5065489" cy="193899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183C4"/>
                </a:solidFill>
                <a:effectLst/>
                <a:latin typeface="Consolas" panose="020B0609020204030204" pitchFamily="49" charset="0"/>
              </a:rPr>
              <a:t>base &lt;-</a:t>
            </a:r>
            <a:r>
              <a:rPr kumimoji="0" lang="en-US" altLang="en-US" sz="1800" b="0" i="0" u="none" strike="noStrike" cap="none" normalizeH="0" baseline="0" dirty="0">
                <a:ln>
                  <a:noFill/>
                </a:ln>
                <a:solidFill>
                  <a:srgbClr val="4070A0"/>
                </a:solidFill>
                <a:effectLst/>
                <a:latin typeface="Consolas" panose="020B0609020204030204" pitchFamily="49" charset="0"/>
              </a:rPr>
              <a:t> </a:t>
            </a:r>
            <a:r>
              <a:rPr kumimoji="0" lang="en-US" altLang="en-US" sz="1800" b="1" i="0" u="none" strike="noStrike" cap="none" normalizeH="0" baseline="0" dirty="0" err="1">
                <a:ln>
                  <a:noFill/>
                </a:ln>
                <a:solidFill>
                  <a:srgbClr val="007020"/>
                </a:solidFill>
                <a:effectLst/>
                <a:latin typeface="Consolas" panose="020B0609020204030204" pitchFamily="49" charset="0"/>
              </a:rPr>
              <a:t>ggplot</a:t>
            </a:r>
            <a:r>
              <a:rPr kumimoji="0" lang="en-US" altLang="en-US" sz="1800" b="0" i="0" u="none" strike="noStrike" cap="none" normalizeH="0" baseline="0" dirty="0">
                <a:ln>
                  <a:noFill/>
                </a:ln>
                <a:solidFill>
                  <a:srgbClr val="4183C4"/>
                </a:solidFill>
                <a:effectLst/>
                <a:latin typeface="Consolas" panose="020B0609020204030204" pitchFamily="49" charset="0"/>
              </a:rPr>
              <a:t>(mpg, </a:t>
            </a:r>
            <a:r>
              <a:rPr kumimoji="0" lang="en-US" altLang="en-US" sz="1800" b="1" i="0" u="none" strike="noStrike" cap="none" normalizeH="0" baseline="0" dirty="0" err="1">
                <a:ln>
                  <a:noFill/>
                </a:ln>
                <a:solidFill>
                  <a:srgbClr val="007020"/>
                </a:solidFill>
                <a:effectLst/>
                <a:latin typeface="Consolas" panose="020B0609020204030204" pitchFamily="49" charset="0"/>
              </a:rPr>
              <a:t>aes</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err="1">
                <a:ln>
                  <a:noFill/>
                </a:ln>
                <a:solidFill>
                  <a:srgbClr val="4183C4"/>
                </a:solidFill>
                <a:effectLst/>
                <a:latin typeface="Consolas" panose="020B0609020204030204" pitchFamily="49" charset="0"/>
              </a:rPr>
              <a:t>displ</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err="1">
                <a:ln>
                  <a:noFill/>
                </a:ln>
                <a:solidFill>
                  <a:srgbClr val="4183C4"/>
                </a:solidFill>
                <a:effectLst/>
                <a:latin typeface="Consolas" panose="020B0609020204030204" pitchFamily="49" charset="0"/>
              </a:rPr>
              <a:t>hwy</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a:ln>
                  <a:noFill/>
                </a:ln>
                <a:solidFill>
                  <a:srgbClr val="666666"/>
                </a:solidFill>
                <a:effectLst/>
                <a:latin typeface="Consolas" panose="020B0609020204030204" pitchFamily="49" charset="0"/>
              </a:rPr>
              <a:t>+</a:t>
            </a:r>
            <a:r>
              <a:rPr kumimoji="0" lang="en-US" altLang="en-US" sz="18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1" i="0" u="none" strike="noStrike" cap="none" normalizeH="0" baseline="0" dirty="0" err="1">
                <a:ln>
                  <a:noFill/>
                </a:ln>
                <a:solidFill>
                  <a:srgbClr val="007020"/>
                </a:solidFill>
                <a:effectLst/>
                <a:latin typeface="Consolas" panose="020B0609020204030204" pitchFamily="49" charset="0"/>
              </a:rPr>
              <a:t>geom_point</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1" i="0" u="none" strike="noStrike" cap="none" normalizeH="0" baseline="0" dirty="0" err="1">
                <a:ln>
                  <a:noFill/>
                </a:ln>
                <a:solidFill>
                  <a:srgbClr val="007020"/>
                </a:solidFill>
                <a:effectLst/>
                <a:latin typeface="Consolas" panose="020B0609020204030204" pitchFamily="49" charset="0"/>
              </a:rPr>
              <a:t>aes</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a:ln>
                  <a:noFill/>
                </a:ln>
                <a:solidFill>
                  <a:srgbClr val="902000"/>
                </a:solidFill>
                <a:effectLst/>
                <a:latin typeface="Consolas" panose="020B0609020204030204" pitchFamily="49" charset="0"/>
              </a:rPr>
              <a:t>color =</a:t>
            </a:r>
            <a:r>
              <a:rPr kumimoji="0" lang="en-US" altLang="en-US" sz="1800" b="0" i="0" u="none" strike="noStrike" cap="none" normalizeH="0" baseline="0" dirty="0">
                <a:ln>
                  <a:noFill/>
                </a:ln>
                <a:solidFill>
                  <a:srgbClr val="4183C4"/>
                </a:solidFill>
                <a:effectLst/>
                <a:latin typeface="Consolas" panose="020B0609020204030204" pitchFamily="49" charset="0"/>
              </a:rPr>
              <a:t> class))</a:t>
            </a:r>
            <a:r>
              <a:rPr kumimoji="0" lang="en-US" altLang="en-US" sz="18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183C4"/>
                </a:solidFill>
                <a:effectLst/>
                <a:latin typeface="Consolas" panose="020B0609020204030204" pitchFamily="49" charset="0"/>
              </a:rPr>
              <a:t>base </a:t>
            </a:r>
            <a:r>
              <a:rPr kumimoji="0" lang="en-US" altLang="en-US" sz="1800" b="0" i="0" u="none" strike="noStrike" cap="none" normalizeH="0" baseline="0" dirty="0">
                <a:ln>
                  <a:noFill/>
                </a:ln>
                <a:solidFill>
                  <a:srgbClr val="666666"/>
                </a:solidFill>
                <a:effectLst/>
                <a:latin typeface="Consolas" panose="020B0609020204030204" pitchFamily="49" charset="0"/>
              </a:rPr>
              <a:t>+</a:t>
            </a:r>
            <a:r>
              <a:rPr kumimoji="0" lang="en-US" altLang="en-US" sz="1800" b="0" i="0" u="none" strike="noStrike" cap="none" normalizeH="0" baseline="0" dirty="0">
                <a:ln>
                  <a:noFill/>
                </a:ln>
                <a:solidFill>
                  <a:srgbClr val="4070A0"/>
                </a:solidFill>
                <a:effectLst/>
                <a:latin typeface="Consolas" panose="020B0609020204030204" pitchFamily="49" charset="0"/>
              </a:rPr>
              <a:t> </a:t>
            </a:r>
            <a:r>
              <a:rPr kumimoji="0" lang="en-US" altLang="en-US" sz="1800" b="1" i="0" u="none" strike="noStrike" cap="none" normalizeH="0" baseline="0" dirty="0">
                <a:ln>
                  <a:noFill/>
                </a:ln>
                <a:solidFill>
                  <a:srgbClr val="007020"/>
                </a:solidFill>
                <a:effectLst/>
                <a:latin typeface="Consolas" panose="020B0609020204030204" pitchFamily="49" charset="0"/>
              </a:rPr>
              <a:t>theme</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err="1">
                <a:ln>
                  <a:noFill/>
                </a:ln>
                <a:solidFill>
                  <a:srgbClr val="902000"/>
                </a:solidFill>
                <a:effectLst/>
                <a:latin typeface="Consolas" panose="020B0609020204030204" pitchFamily="49" charset="0"/>
              </a:rPr>
              <a:t>legend.position</a:t>
            </a:r>
            <a:r>
              <a:rPr kumimoji="0" lang="en-US" altLang="en-US" sz="1800" b="0" i="0" u="none" strike="noStrike" cap="none" normalizeH="0" baseline="0" dirty="0">
                <a:ln>
                  <a:noFill/>
                </a:ln>
                <a:solidFill>
                  <a:srgbClr val="902000"/>
                </a:solidFill>
                <a:effectLst/>
                <a:latin typeface="Consolas" panose="020B0609020204030204" pitchFamily="49" charset="0"/>
              </a:rPr>
              <a:t> =</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a:ln>
                  <a:noFill/>
                </a:ln>
                <a:solidFill>
                  <a:srgbClr val="4070A0"/>
                </a:solidFill>
                <a:effectLst/>
                <a:latin typeface="Consolas" panose="020B0609020204030204" pitchFamily="49" charset="0"/>
              </a:rPr>
              <a:t>"left"</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183C4"/>
                </a:solidFill>
                <a:effectLst/>
                <a:latin typeface="Consolas" panose="020B0609020204030204" pitchFamily="49" charset="0"/>
              </a:rPr>
              <a:t>base </a:t>
            </a:r>
            <a:r>
              <a:rPr kumimoji="0" lang="en-US" altLang="en-US" sz="1800" b="0" i="0" u="none" strike="noStrike" cap="none" normalizeH="0" baseline="0" dirty="0">
                <a:ln>
                  <a:noFill/>
                </a:ln>
                <a:solidFill>
                  <a:srgbClr val="666666"/>
                </a:solidFill>
                <a:effectLst/>
                <a:latin typeface="Consolas" panose="020B0609020204030204" pitchFamily="49" charset="0"/>
              </a:rPr>
              <a:t>+</a:t>
            </a:r>
            <a:r>
              <a:rPr kumimoji="0" lang="en-US" altLang="en-US" sz="1800" b="0" i="0" u="none" strike="noStrike" cap="none" normalizeH="0" baseline="0" dirty="0">
                <a:ln>
                  <a:noFill/>
                </a:ln>
                <a:solidFill>
                  <a:srgbClr val="4070A0"/>
                </a:solidFill>
                <a:effectLst/>
                <a:latin typeface="Consolas" panose="020B0609020204030204" pitchFamily="49" charset="0"/>
              </a:rPr>
              <a:t> </a:t>
            </a:r>
            <a:r>
              <a:rPr kumimoji="0" lang="en-US" altLang="en-US" sz="1800" b="1" i="0" u="none" strike="noStrike" cap="none" normalizeH="0" baseline="0" dirty="0">
                <a:ln>
                  <a:noFill/>
                </a:ln>
                <a:solidFill>
                  <a:srgbClr val="007020"/>
                </a:solidFill>
                <a:effectLst/>
                <a:latin typeface="Consolas" panose="020B0609020204030204" pitchFamily="49" charset="0"/>
              </a:rPr>
              <a:t>theme</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err="1">
                <a:ln>
                  <a:noFill/>
                </a:ln>
                <a:solidFill>
                  <a:srgbClr val="902000"/>
                </a:solidFill>
                <a:effectLst/>
                <a:latin typeface="Consolas" panose="020B0609020204030204" pitchFamily="49" charset="0"/>
              </a:rPr>
              <a:t>legend.position</a:t>
            </a:r>
            <a:r>
              <a:rPr kumimoji="0" lang="en-US" altLang="en-US" sz="1800" b="0" i="0" u="none" strike="noStrike" cap="none" normalizeH="0" baseline="0" dirty="0">
                <a:ln>
                  <a:noFill/>
                </a:ln>
                <a:solidFill>
                  <a:srgbClr val="902000"/>
                </a:solidFill>
                <a:effectLst/>
                <a:latin typeface="Consolas" panose="020B0609020204030204" pitchFamily="49" charset="0"/>
              </a:rPr>
              <a:t> =</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a:ln>
                  <a:noFill/>
                </a:ln>
                <a:solidFill>
                  <a:srgbClr val="4070A0"/>
                </a:solidFill>
                <a:effectLst/>
                <a:latin typeface="Consolas" panose="020B0609020204030204" pitchFamily="49" charset="0"/>
              </a:rPr>
              <a:t>"top"</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183C4"/>
                </a:solidFill>
                <a:effectLst/>
                <a:latin typeface="Consolas" panose="020B0609020204030204" pitchFamily="49" charset="0"/>
              </a:rPr>
              <a:t>base </a:t>
            </a:r>
            <a:r>
              <a:rPr kumimoji="0" lang="en-US" altLang="en-US" sz="1800" b="0" i="0" u="none" strike="noStrike" cap="none" normalizeH="0" baseline="0" dirty="0">
                <a:ln>
                  <a:noFill/>
                </a:ln>
                <a:solidFill>
                  <a:srgbClr val="666666"/>
                </a:solidFill>
                <a:effectLst/>
                <a:latin typeface="Consolas" panose="020B0609020204030204" pitchFamily="49" charset="0"/>
              </a:rPr>
              <a:t>+</a:t>
            </a:r>
            <a:r>
              <a:rPr kumimoji="0" lang="en-US" altLang="en-US" sz="1800" b="0" i="0" u="none" strike="noStrike" cap="none" normalizeH="0" baseline="0" dirty="0">
                <a:ln>
                  <a:noFill/>
                </a:ln>
                <a:solidFill>
                  <a:srgbClr val="4070A0"/>
                </a:solidFill>
                <a:effectLst/>
                <a:latin typeface="Consolas" panose="020B0609020204030204" pitchFamily="49" charset="0"/>
              </a:rPr>
              <a:t> </a:t>
            </a:r>
            <a:r>
              <a:rPr kumimoji="0" lang="en-US" altLang="en-US" sz="1800" b="1" i="0" u="none" strike="noStrike" cap="none" normalizeH="0" baseline="0" dirty="0">
                <a:ln>
                  <a:noFill/>
                </a:ln>
                <a:solidFill>
                  <a:srgbClr val="007020"/>
                </a:solidFill>
                <a:effectLst/>
                <a:latin typeface="Consolas" panose="020B0609020204030204" pitchFamily="49" charset="0"/>
              </a:rPr>
              <a:t>theme</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err="1">
                <a:ln>
                  <a:noFill/>
                </a:ln>
                <a:solidFill>
                  <a:srgbClr val="902000"/>
                </a:solidFill>
                <a:effectLst/>
                <a:latin typeface="Consolas" panose="020B0609020204030204" pitchFamily="49" charset="0"/>
              </a:rPr>
              <a:t>legend.position</a:t>
            </a:r>
            <a:r>
              <a:rPr kumimoji="0" lang="en-US" altLang="en-US" sz="1800" b="0" i="0" u="none" strike="noStrike" cap="none" normalizeH="0" baseline="0" dirty="0">
                <a:ln>
                  <a:noFill/>
                </a:ln>
                <a:solidFill>
                  <a:srgbClr val="902000"/>
                </a:solidFill>
                <a:effectLst/>
                <a:latin typeface="Consolas" panose="020B0609020204030204" pitchFamily="49" charset="0"/>
              </a:rPr>
              <a:t> =</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a:ln>
                  <a:noFill/>
                </a:ln>
                <a:solidFill>
                  <a:srgbClr val="4070A0"/>
                </a:solidFill>
                <a:effectLst/>
                <a:latin typeface="Consolas" panose="020B0609020204030204" pitchFamily="49" charset="0"/>
              </a:rPr>
              <a:t>"bottom"</a:t>
            </a:r>
            <a:r>
              <a:rPr kumimoji="0" lang="en-US" altLang="en-US" sz="1800" b="0" i="0" u="none" strike="noStrike" cap="none" normalizeH="0" baseline="0" dirty="0">
                <a:ln>
                  <a:noFill/>
                </a:ln>
                <a:solidFill>
                  <a:srgbClr val="4183C4"/>
                </a:solidFill>
                <a:effectLst/>
                <a:latin typeface="Consolas" panose="020B0609020204030204" pitchFamily="49" charset="0"/>
              </a:rPr>
              <a:t>)</a:t>
            </a:r>
          </a:p>
          <a:p>
            <a:pPr marL="0" lvl="0" indent="0" eaLnBrk="0" fontAlgn="base" hangingPunct="0">
              <a:lnSpc>
                <a:spcPct val="100000"/>
              </a:lnSpc>
              <a:spcBef>
                <a:spcPct val="0"/>
              </a:spcBef>
              <a:spcAft>
                <a:spcPct val="0"/>
              </a:spcAft>
              <a:buClrTx/>
              <a:buSzTx/>
              <a:buNone/>
            </a:pPr>
            <a:r>
              <a:rPr lang="en-US" altLang="en-US" sz="1800" i="1" dirty="0">
                <a:solidFill>
                  <a:srgbClr val="60A0B0"/>
                </a:solidFill>
                <a:latin typeface="Consolas" panose="020B0609020204030204" pitchFamily="49" charset="0"/>
              </a:rPr>
              <a:t># the default</a:t>
            </a:r>
            <a:endParaRPr kumimoji="0" lang="en-US" altLang="en-US" sz="18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183C4"/>
                </a:solidFill>
                <a:effectLst/>
                <a:latin typeface="Consolas" panose="020B0609020204030204" pitchFamily="49" charset="0"/>
              </a:rPr>
              <a:t>base </a:t>
            </a:r>
            <a:r>
              <a:rPr kumimoji="0" lang="en-US" altLang="en-US" sz="1800" b="0" i="0" u="none" strike="noStrike" cap="none" normalizeH="0" baseline="0" dirty="0">
                <a:ln>
                  <a:noFill/>
                </a:ln>
                <a:solidFill>
                  <a:srgbClr val="666666"/>
                </a:solidFill>
                <a:effectLst/>
                <a:latin typeface="Consolas" panose="020B0609020204030204" pitchFamily="49" charset="0"/>
              </a:rPr>
              <a:t>+</a:t>
            </a:r>
            <a:r>
              <a:rPr kumimoji="0" lang="en-US" altLang="en-US" sz="1800" b="0" i="0" u="none" strike="noStrike" cap="none" normalizeH="0" baseline="0" dirty="0">
                <a:ln>
                  <a:noFill/>
                </a:ln>
                <a:solidFill>
                  <a:srgbClr val="4070A0"/>
                </a:solidFill>
                <a:effectLst/>
                <a:latin typeface="Consolas" panose="020B0609020204030204" pitchFamily="49" charset="0"/>
              </a:rPr>
              <a:t> </a:t>
            </a:r>
            <a:r>
              <a:rPr kumimoji="0" lang="en-US" altLang="en-US" sz="1800" b="1" i="0" u="none" strike="noStrike" cap="none" normalizeH="0" baseline="0" dirty="0">
                <a:ln>
                  <a:noFill/>
                </a:ln>
                <a:solidFill>
                  <a:srgbClr val="007020"/>
                </a:solidFill>
                <a:effectLst/>
                <a:latin typeface="Consolas" panose="020B0609020204030204" pitchFamily="49" charset="0"/>
              </a:rPr>
              <a:t>theme</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err="1">
                <a:ln>
                  <a:noFill/>
                </a:ln>
                <a:solidFill>
                  <a:srgbClr val="902000"/>
                </a:solidFill>
                <a:effectLst/>
                <a:latin typeface="Consolas" panose="020B0609020204030204" pitchFamily="49" charset="0"/>
              </a:rPr>
              <a:t>legend.position</a:t>
            </a:r>
            <a:r>
              <a:rPr kumimoji="0" lang="en-US" altLang="en-US" sz="1800" b="0" i="0" u="none" strike="noStrike" cap="none" normalizeH="0" baseline="0" dirty="0">
                <a:ln>
                  <a:noFill/>
                </a:ln>
                <a:solidFill>
                  <a:srgbClr val="902000"/>
                </a:solidFill>
                <a:effectLst/>
                <a:latin typeface="Consolas" panose="020B0609020204030204" pitchFamily="49" charset="0"/>
              </a:rPr>
              <a:t> =</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a:ln>
                  <a:noFill/>
                </a:ln>
                <a:solidFill>
                  <a:srgbClr val="4070A0"/>
                </a:solidFill>
                <a:effectLst/>
                <a:latin typeface="Consolas" panose="020B0609020204030204" pitchFamily="49" charset="0"/>
              </a:rPr>
              <a:t>"right"</a:t>
            </a:r>
            <a:r>
              <a:rPr kumimoji="0" lang="en-US" altLang="en-US" sz="1800" b="0" i="0" u="none" strike="noStrike" cap="none" normalizeH="0" baseline="0" dirty="0">
                <a:ln>
                  <a:noFill/>
                </a:ln>
                <a:solidFill>
                  <a:srgbClr val="4183C4"/>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A09A1785-2880-418A-A168-2363E2E2EB30}"/>
              </a:ext>
            </a:extLst>
          </p:cNvPr>
          <p:cNvPicPr>
            <a:picLocks noChangeAspect="1"/>
          </p:cNvPicPr>
          <p:nvPr/>
        </p:nvPicPr>
        <p:blipFill>
          <a:blip r:embed="rId3"/>
          <a:stretch>
            <a:fillRect/>
          </a:stretch>
        </p:blipFill>
        <p:spPr>
          <a:xfrm>
            <a:off x="6534149" y="1599423"/>
            <a:ext cx="5065489" cy="5020319"/>
          </a:xfrm>
          <a:prstGeom prst="rect">
            <a:avLst/>
          </a:prstGeom>
        </p:spPr>
      </p:pic>
    </p:spTree>
    <p:extLst>
      <p:ext uri="{BB962C8B-B14F-4D97-AF65-F5344CB8AC3E}">
        <p14:creationId xmlns:p14="http://schemas.microsoft.com/office/powerpoint/2010/main" val="1515583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0B27-DC57-410F-BD74-1648223C8539}"/>
              </a:ext>
            </a:extLst>
          </p:cNvPr>
          <p:cNvSpPr>
            <a:spLocks noGrp="1"/>
          </p:cNvSpPr>
          <p:nvPr>
            <p:ph type="title"/>
          </p:nvPr>
        </p:nvSpPr>
        <p:spPr/>
        <p:txBody>
          <a:bodyPr/>
          <a:lstStyle/>
          <a:p>
            <a:r>
              <a:rPr lang="en-US" dirty="0" err="1"/>
              <a:t>guide_legend</a:t>
            </a:r>
            <a:r>
              <a:rPr lang="en-US" dirty="0"/>
              <a:t>()</a:t>
            </a:r>
            <a:r>
              <a:rPr lang="en-US" sz="5400" dirty="0">
                <a:solidFill>
                  <a:schemeClr val="tx1"/>
                </a:solidFill>
              </a:rPr>
              <a:t> or </a:t>
            </a:r>
            <a:r>
              <a:rPr lang="en-US" dirty="0" err="1"/>
              <a:t>guide_colorbar</a:t>
            </a:r>
            <a:r>
              <a:rPr lang="en-US" dirty="0"/>
              <a:t>()</a:t>
            </a:r>
          </a:p>
        </p:txBody>
      </p:sp>
      <p:sp>
        <p:nvSpPr>
          <p:cNvPr id="6" name="Rectangle 3">
            <a:extLst>
              <a:ext uri="{FF2B5EF4-FFF2-40B4-BE49-F238E27FC236}">
                <a16:creationId xmlns:a16="http://schemas.microsoft.com/office/drawing/2014/main" id="{24CDF05A-CFCE-41C1-880D-C5AE26D292F9}"/>
              </a:ext>
            </a:extLst>
          </p:cNvPr>
          <p:cNvSpPr>
            <a:spLocks noChangeArrowheads="1"/>
          </p:cNvSpPr>
          <p:nvPr/>
        </p:nvSpPr>
        <p:spPr bwMode="auto">
          <a:xfrm>
            <a:off x="420568" y="1822788"/>
            <a:ext cx="11350864"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(mpg,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displ</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hwy</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geom_point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color =</a:t>
            </a:r>
            <a:r>
              <a:rPr kumimoji="0" lang="en-US" altLang="en-US" sz="2200" b="0" i="0" u="none" strike="noStrike" cap="none" normalizeH="0" baseline="0" dirty="0">
                <a:ln>
                  <a:noFill/>
                </a:ln>
                <a:solidFill>
                  <a:srgbClr val="4183C4"/>
                </a:solidFill>
                <a:effectLst/>
                <a:latin typeface="Consolas" panose="020B0609020204030204" pitchFamily="49" charset="0"/>
              </a:rPr>
              <a:t> class))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geom_smooth</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se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FALSE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theme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legend.position</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"bottom"</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guides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color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guide_legend</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902000"/>
                </a:solidFill>
                <a:effectLst/>
                <a:latin typeface="Consolas" panose="020B0609020204030204" pitchFamily="49" charset="0"/>
              </a:rPr>
              <a:t>nrow</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902000"/>
                </a:solidFill>
                <a:effectLst/>
                <a:latin typeface="Consolas" panose="020B0609020204030204" pitchFamily="49" charset="0"/>
              </a:rPr>
              <a:t>override.aes</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list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size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4</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a:t>
            </a:r>
            <a:r>
              <a:rPr kumimoji="0" lang="en-US" altLang="en-US" sz="2200" b="0" i="1" u="none" strike="noStrike" cap="none" normalizeH="0" baseline="0" dirty="0" err="1">
                <a:ln>
                  <a:noFill/>
                </a:ln>
                <a:solidFill>
                  <a:srgbClr val="60A0B0"/>
                </a:solidFill>
                <a:effectLst/>
                <a:latin typeface="Consolas" panose="020B0609020204030204" pitchFamily="49" charset="0"/>
              </a:rPr>
              <a:t>geom_smooth</a:t>
            </a:r>
            <a:r>
              <a:rPr kumimoji="0" lang="en-US" altLang="en-US" sz="2200" b="0" i="1" u="none" strike="noStrike" cap="none" normalizeH="0" baseline="0" dirty="0">
                <a:ln>
                  <a:noFill/>
                </a:ln>
                <a:solidFill>
                  <a:srgbClr val="60A0B0"/>
                </a:solidFill>
                <a:effectLst/>
                <a:latin typeface="Consolas" panose="020B0609020204030204" pitchFamily="49" charset="0"/>
              </a:rPr>
              <a:t>()` using method = 'loess' and formula 'y ~ x'</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24581" name="Picture 5">
            <a:extLst>
              <a:ext uri="{FF2B5EF4-FFF2-40B4-BE49-F238E27FC236}">
                <a16:creationId xmlns:a16="http://schemas.microsoft.com/office/drawing/2014/main" id="{B172F3AF-C0BD-40F4-AACF-A880E0925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0" y="3840510"/>
            <a:ext cx="4819650" cy="2974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178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6F3E-13F1-4FBF-A767-1047805FED62}"/>
              </a:ext>
            </a:extLst>
          </p:cNvPr>
          <p:cNvSpPr>
            <a:spLocks noGrp="1"/>
          </p:cNvSpPr>
          <p:nvPr>
            <p:ph type="title"/>
          </p:nvPr>
        </p:nvSpPr>
        <p:spPr/>
        <p:txBody>
          <a:bodyPr/>
          <a:lstStyle/>
          <a:p>
            <a:r>
              <a:rPr lang="en-US" dirty="0"/>
              <a:t>Replacing a scale</a:t>
            </a:r>
          </a:p>
        </p:txBody>
      </p:sp>
      <p:sp>
        <p:nvSpPr>
          <p:cNvPr id="4" name="Rectangle 1">
            <a:extLst>
              <a:ext uri="{FF2B5EF4-FFF2-40B4-BE49-F238E27FC236}">
                <a16:creationId xmlns:a16="http://schemas.microsoft.com/office/drawing/2014/main" id="{CE578C65-2FE9-49C5-881B-9BFDD1E610E3}"/>
              </a:ext>
            </a:extLst>
          </p:cNvPr>
          <p:cNvSpPr>
            <a:spLocks noChangeArrowheads="1"/>
          </p:cNvSpPr>
          <p:nvPr/>
        </p:nvSpPr>
        <p:spPr bwMode="auto">
          <a:xfrm>
            <a:off x="1024128" y="1890117"/>
            <a:ext cx="9720072" cy="15388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(diamonds,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(carat, price))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geom_bin2d</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(diamonds,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a:ln>
                  <a:noFill/>
                </a:ln>
                <a:solidFill>
                  <a:srgbClr val="007020"/>
                </a:solidFill>
                <a:effectLst/>
                <a:latin typeface="Consolas" panose="020B0609020204030204" pitchFamily="49" charset="0"/>
              </a:rPr>
              <a:t>log10</a:t>
            </a:r>
            <a:r>
              <a:rPr kumimoji="0" lang="en-US" altLang="en-US" sz="2000" b="0" i="0" u="none" strike="noStrike" cap="none" normalizeH="0" baseline="0" dirty="0">
                <a:ln>
                  <a:noFill/>
                </a:ln>
                <a:solidFill>
                  <a:srgbClr val="4183C4"/>
                </a:solidFill>
                <a:effectLst/>
                <a:latin typeface="Consolas" panose="020B0609020204030204" pitchFamily="49" charset="0"/>
              </a:rPr>
              <a:t>(carat), </a:t>
            </a:r>
            <a:r>
              <a:rPr kumimoji="0" lang="en-US" altLang="en-US" sz="2000" b="1" i="0" u="none" strike="noStrike" cap="none" normalizeH="0" baseline="0" dirty="0">
                <a:ln>
                  <a:noFill/>
                </a:ln>
                <a:solidFill>
                  <a:srgbClr val="007020"/>
                </a:solidFill>
                <a:effectLst/>
                <a:latin typeface="Consolas" panose="020B0609020204030204" pitchFamily="49" charset="0"/>
              </a:rPr>
              <a:t>log10</a:t>
            </a:r>
            <a:r>
              <a:rPr kumimoji="0" lang="en-US" altLang="en-US" sz="2000" b="0" i="0" u="none" strike="noStrike" cap="none" normalizeH="0" baseline="0" dirty="0">
                <a:ln>
                  <a:noFill/>
                </a:ln>
                <a:solidFill>
                  <a:srgbClr val="4183C4"/>
                </a:solidFill>
                <a:effectLst/>
                <a:latin typeface="Consolas" panose="020B0609020204030204" pitchFamily="49" charset="0"/>
              </a:rPr>
              <a:t>(price)))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geom_bin2d</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FD4E5BE-43CE-441C-8E2E-26C98CCDE3A2}"/>
              </a:ext>
            </a:extLst>
          </p:cNvPr>
          <p:cNvPicPr>
            <a:picLocks noChangeAspect="1"/>
          </p:cNvPicPr>
          <p:nvPr/>
        </p:nvPicPr>
        <p:blipFill>
          <a:blip r:embed="rId3"/>
          <a:stretch>
            <a:fillRect/>
          </a:stretch>
        </p:blipFill>
        <p:spPr>
          <a:xfrm>
            <a:off x="664952" y="3429000"/>
            <a:ext cx="10862095" cy="3429000"/>
          </a:xfrm>
          <a:prstGeom prst="rect">
            <a:avLst/>
          </a:prstGeom>
        </p:spPr>
      </p:pic>
    </p:spTree>
    <p:extLst>
      <p:ext uri="{BB962C8B-B14F-4D97-AF65-F5344CB8AC3E}">
        <p14:creationId xmlns:p14="http://schemas.microsoft.com/office/powerpoint/2010/main" val="1476869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F6E6-6408-45E0-97FB-6AD11705800D}"/>
              </a:ext>
            </a:extLst>
          </p:cNvPr>
          <p:cNvSpPr>
            <a:spLocks noGrp="1"/>
          </p:cNvSpPr>
          <p:nvPr>
            <p:ph type="title"/>
          </p:nvPr>
        </p:nvSpPr>
        <p:spPr/>
        <p:txBody>
          <a:bodyPr/>
          <a:lstStyle/>
          <a:p>
            <a:r>
              <a:rPr lang="en-US" dirty="0"/>
              <a:t>Do it with scale()</a:t>
            </a:r>
          </a:p>
        </p:txBody>
      </p:sp>
      <p:sp>
        <p:nvSpPr>
          <p:cNvPr id="4" name="Rectangle 1">
            <a:extLst>
              <a:ext uri="{FF2B5EF4-FFF2-40B4-BE49-F238E27FC236}">
                <a16:creationId xmlns:a16="http://schemas.microsoft.com/office/drawing/2014/main" id="{252EB37C-321C-4D8B-BF24-68D44791D02B}"/>
              </a:ext>
            </a:extLst>
          </p:cNvPr>
          <p:cNvSpPr>
            <a:spLocks noGrp="1" noChangeArrowheads="1"/>
          </p:cNvSpPr>
          <p:nvPr>
            <p:ph idx="1"/>
          </p:nvPr>
        </p:nvSpPr>
        <p:spPr bwMode="auto">
          <a:xfrm>
            <a:off x="1024128" y="1854994"/>
            <a:ext cx="9720072" cy="123110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(diamonds,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(carat, price))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geom_bin2d</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scale_x_log10</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scale_y_log10</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6627" name="Picture 3">
            <a:extLst>
              <a:ext uri="{FF2B5EF4-FFF2-40B4-BE49-F238E27FC236}">
                <a16:creationId xmlns:a16="http://schemas.microsoft.com/office/drawing/2014/main" id="{7975E5F3-AB07-469A-BFC0-2B717041E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575" y="3086100"/>
            <a:ext cx="6038850" cy="3727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97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885B-F19A-406D-BE5E-3791B11F01D5}"/>
              </a:ext>
            </a:extLst>
          </p:cNvPr>
          <p:cNvSpPr>
            <a:spLocks noGrp="1"/>
          </p:cNvSpPr>
          <p:nvPr>
            <p:ph type="title"/>
          </p:nvPr>
        </p:nvSpPr>
        <p:spPr/>
        <p:txBody>
          <a:bodyPr/>
          <a:lstStyle/>
          <a:p>
            <a:r>
              <a:rPr lang="en-US" dirty="0"/>
              <a:t>Label</a:t>
            </a:r>
          </a:p>
        </p:txBody>
      </p:sp>
      <p:sp>
        <p:nvSpPr>
          <p:cNvPr id="5" name="Rectangle 2">
            <a:extLst>
              <a:ext uri="{FF2B5EF4-FFF2-40B4-BE49-F238E27FC236}">
                <a16:creationId xmlns:a16="http://schemas.microsoft.com/office/drawing/2014/main" id="{58A92F80-A0F7-4DEC-A3DC-7EE298B86AE5}"/>
              </a:ext>
            </a:extLst>
          </p:cNvPr>
          <p:cNvSpPr>
            <a:spLocks noGrp="1" noChangeArrowheads="1"/>
          </p:cNvSpPr>
          <p:nvPr>
            <p:ph idx="1"/>
          </p:nvPr>
        </p:nvSpPr>
        <p:spPr bwMode="auto">
          <a:xfrm>
            <a:off x="106379" y="1866507"/>
            <a:ext cx="11979241"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(mpg,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displ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hwy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color =</a:t>
            </a:r>
            <a:r>
              <a:rPr kumimoji="0" lang="en-US" altLang="en-US" sz="2400" b="0" i="0" u="none" strike="noStrike" cap="none" normalizeH="0" baseline="0" dirty="0">
                <a:ln>
                  <a:noFill/>
                </a:ln>
                <a:solidFill>
                  <a:srgbClr val="4183C4"/>
                </a:solidFill>
                <a:effectLst/>
                <a:latin typeface="Consolas" panose="020B0609020204030204" pitchFamily="49" charset="0"/>
              </a:rPr>
              <a:t> class))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geom_smooth</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se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FALSE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labs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title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"Fuel efficiency generally decreases with engine size"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2052" name="Picture 4">
            <a:extLst>
              <a:ext uri="{FF2B5EF4-FFF2-40B4-BE49-F238E27FC236}">
                <a16:creationId xmlns:a16="http://schemas.microsoft.com/office/drawing/2014/main" id="{C3B50C0D-904B-42EE-963E-99DDDDA63F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152" y="3343835"/>
            <a:ext cx="5665694" cy="3496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536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B4672-DE4B-4165-B929-0B750AB7322B}"/>
              </a:ext>
            </a:extLst>
          </p:cNvPr>
          <p:cNvSpPr>
            <a:spLocks noGrp="1"/>
          </p:cNvSpPr>
          <p:nvPr>
            <p:ph type="title"/>
          </p:nvPr>
        </p:nvSpPr>
        <p:spPr/>
        <p:txBody>
          <a:bodyPr/>
          <a:lstStyle/>
          <a:p>
            <a:r>
              <a:rPr lang="en-US" dirty="0" err="1"/>
              <a:t>ColorBrewer</a:t>
            </a:r>
            <a:r>
              <a:rPr lang="en-US" dirty="0"/>
              <a:t> scales</a:t>
            </a:r>
          </a:p>
        </p:txBody>
      </p:sp>
      <p:sp>
        <p:nvSpPr>
          <p:cNvPr id="4" name="Rectangle 1">
            <a:extLst>
              <a:ext uri="{FF2B5EF4-FFF2-40B4-BE49-F238E27FC236}">
                <a16:creationId xmlns:a16="http://schemas.microsoft.com/office/drawing/2014/main" id="{15AE5054-E1A0-420E-AB48-489DD86FD31C}"/>
              </a:ext>
            </a:extLst>
          </p:cNvPr>
          <p:cNvSpPr>
            <a:spLocks noGrp="1" noChangeArrowheads="1"/>
          </p:cNvSpPr>
          <p:nvPr>
            <p:ph idx="1"/>
          </p:nvPr>
        </p:nvSpPr>
        <p:spPr bwMode="auto">
          <a:xfrm>
            <a:off x="1024128" y="1831479"/>
            <a:ext cx="9720072"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(mpg,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displ</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hwy</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color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drv</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(mpg,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displ</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hwy</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7020"/>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color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drv</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scale_color_brewer</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palette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"Set1"</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9C79A13-045D-49B4-9C3B-5302752F48BB}"/>
              </a:ext>
            </a:extLst>
          </p:cNvPr>
          <p:cNvPicPr>
            <a:picLocks noChangeAspect="1"/>
          </p:cNvPicPr>
          <p:nvPr/>
        </p:nvPicPr>
        <p:blipFill>
          <a:blip r:embed="rId3"/>
          <a:stretch>
            <a:fillRect/>
          </a:stretch>
        </p:blipFill>
        <p:spPr>
          <a:xfrm>
            <a:off x="906225" y="3678138"/>
            <a:ext cx="10379550" cy="3179862"/>
          </a:xfrm>
          <a:prstGeom prst="rect">
            <a:avLst/>
          </a:prstGeom>
        </p:spPr>
      </p:pic>
    </p:spTree>
    <p:extLst>
      <p:ext uri="{BB962C8B-B14F-4D97-AF65-F5344CB8AC3E}">
        <p14:creationId xmlns:p14="http://schemas.microsoft.com/office/powerpoint/2010/main" val="542487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3B8B-AF4C-445A-9DA2-7B626A450C2C}"/>
              </a:ext>
            </a:extLst>
          </p:cNvPr>
          <p:cNvSpPr>
            <a:spLocks noGrp="1"/>
          </p:cNvSpPr>
          <p:nvPr>
            <p:ph type="title"/>
          </p:nvPr>
        </p:nvSpPr>
        <p:spPr/>
        <p:txBody>
          <a:bodyPr/>
          <a:lstStyle/>
          <a:p>
            <a:r>
              <a:rPr lang="en-US" dirty="0"/>
              <a:t>redundant shape mapping</a:t>
            </a:r>
          </a:p>
        </p:txBody>
      </p:sp>
      <p:sp>
        <p:nvSpPr>
          <p:cNvPr id="4" name="Rectangle 1">
            <a:extLst>
              <a:ext uri="{FF2B5EF4-FFF2-40B4-BE49-F238E27FC236}">
                <a16:creationId xmlns:a16="http://schemas.microsoft.com/office/drawing/2014/main" id="{A25BD6A1-D9C3-4FF4-9866-2B63C46F7328}"/>
              </a:ext>
            </a:extLst>
          </p:cNvPr>
          <p:cNvSpPr>
            <a:spLocks noGrp="1" noChangeArrowheads="1"/>
          </p:cNvSpPr>
          <p:nvPr>
            <p:ph idx="1"/>
          </p:nvPr>
        </p:nvSpPr>
        <p:spPr bwMode="auto">
          <a:xfrm>
            <a:off x="1024128" y="1777056"/>
            <a:ext cx="9720072" cy="92333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(mpg,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displ</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hwy</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color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drv</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shape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drv</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scale_color_brewer</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palette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"Set1"</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8675" name="Picture 3">
            <a:extLst>
              <a:ext uri="{FF2B5EF4-FFF2-40B4-BE49-F238E27FC236}">
                <a16:creationId xmlns:a16="http://schemas.microsoft.com/office/drawing/2014/main" id="{869CAF0F-B7F2-4F68-BEE4-A9652E534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425" y="2700385"/>
            <a:ext cx="6665811" cy="4114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849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CA61-9AA9-4A61-A32D-05986BEAE7D0}"/>
              </a:ext>
            </a:extLst>
          </p:cNvPr>
          <p:cNvSpPr>
            <a:spLocks noGrp="1"/>
          </p:cNvSpPr>
          <p:nvPr>
            <p:ph type="title"/>
          </p:nvPr>
        </p:nvSpPr>
        <p:spPr/>
        <p:txBody>
          <a:bodyPr/>
          <a:lstStyle/>
          <a:p>
            <a:r>
              <a:rPr lang="en-US" sz="5400" dirty="0" err="1">
                <a:solidFill>
                  <a:schemeClr val="tx1"/>
                </a:solidFill>
              </a:rPr>
              <a:t>RColorBrewer</a:t>
            </a:r>
            <a:endParaRPr lang="en-US" dirty="0"/>
          </a:p>
        </p:txBody>
      </p:sp>
      <p:sp>
        <p:nvSpPr>
          <p:cNvPr id="4" name="Rectangle 3">
            <a:extLst>
              <a:ext uri="{FF2B5EF4-FFF2-40B4-BE49-F238E27FC236}">
                <a16:creationId xmlns:a16="http://schemas.microsoft.com/office/drawing/2014/main" id="{A230B914-8831-4FAA-8F13-30EA9863B0E2}"/>
              </a:ext>
            </a:extLst>
          </p:cNvPr>
          <p:cNvSpPr/>
          <p:nvPr/>
        </p:nvSpPr>
        <p:spPr>
          <a:xfrm>
            <a:off x="9127905" y="6350194"/>
            <a:ext cx="2864246" cy="400110"/>
          </a:xfrm>
          <a:prstGeom prst="rect">
            <a:avLst/>
          </a:prstGeom>
        </p:spPr>
        <p:txBody>
          <a:bodyPr wrap="none">
            <a:spAutoFit/>
          </a:bodyPr>
          <a:lstStyle/>
          <a:p>
            <a:r>
              <a:rPr lang="en-US" sz="2000" dirty="0">
                <a:hlinkClick r:id="rId3"/>
              </a:rPr>
              <a:t>http://colorbrewer2.org/</a:t>
            </a:r>
            <a:r>
              <a:rPr lang="en-US" sz="2000" dirty="0"/>
              <a:t> </a:t>
            </a:r>
          </a:p>
        </p:txBody>
      </p:sp>
      <p:pic>
        <p:nvPicPr>
          <p:cNvPr id="29698" name="Picture 2" descr="All ColourBrewer scales.">
            <a:extLst>
              <a:ext uri="{FF2B5EF4-FFF2-40B4-BE49-F238E27FC236}">
                <a16:creationId xmlns:a16="http://schemas.microsoft.com/office/drawing/2014/main" id="{88E8DECB-E3D8-4AE9-96FC-87927A3A817B}"/>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t="2891" r="18701" b="50000"/>
          <a:stretch/>
        </p:blipFill>
        <p:spPr bwMode="auto">
          <a:xfrm>
            <a:off x="750986" y="1729994"/>
            <a:ext cx="3546370" cy="51374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ll ColourBrewer scales.">
            <a:extLst>
              <a:ext uri="{FF2B5EF4-FFF2-40B4-BE49-F238E27FC236}">
                <a16:creationId xmlns:a16="http://schemas.microsoft.com/office/drawing/2014/main" id="{FAC9CAA8-74BE-42D9-B36C-EA04E07BF1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0000" b="26565"/>
          <a:stretch/>
        </p:blipFill>
        <p:spPr bwMode="auto">
          <a:xfrm>
            <a:off x="4565742" y="1680864"/>
            <a:ext cx="4461574" cy="26138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ll ColourBrewer scales.">
            <a:extLst>
              <a:ext uri="{FF2B5EF4-FFF2-40B4-BE49-F238E27FC236}">
                <a16:creationId xmlns:a16="http://schemas.microsoft.com/office/drawing/2014/main" id="{928C42EC-7331-4462-84DB-85F47D920B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1906"/>
          <a:stretch/>
        </p:blipFill>
        <p:spPr bwMode="auto">
          <a:xfrm>
            <a:off x="4662586" y="4040926"/>
            <a:ext cx="4196933" cy="2947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778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83A8-F0D0-46E9-9AE6-F1A40083A6DB}"/>
              </a:ext>
            </a:extLst>
          </p:cNvPr>
          <p:cNvSpPr>
            <a:spLocks noGrp="1"/>
          </p:cNvSpPr>
          <p:nvPr>
            <p:ph type="title"/>
          </p:nvPr>
        </p:nvSpPr>
        <p:spPr/>
        <p:txBody>
          <a:bodyPr/>
          <a:lstStyle/>
          <a:p>
            <a:r>
              <a:rPr lang="en-US" dirty="0" err="1"/>
              <a:t>scale_color_manual</a:t>
            </a:r>
            <a:r>
              <a:rPr lang="en-US" dirty="0"/>
              <a:t>()</a:t>
            </a:r>
          </a:p>
        </p:txBody>
      </p:sp>
      <p:sp>
        <p:nvSpPr>
          <p:cNvPr id="4" name="Rectangle 1">
            <a:extLst>
              <a:ext uri="{FF2B5EF4-FFF2-40B4-BE49-F238E27FC236}">
                <a16:creationId xmlns:a16="http://schemas.microsoft.com/office/drawing/2014/main" id="{E52C5E17-E86B-4DD6-AB00-F7BE3A809673}"/>
              </a:ext>
            </a:extLst>
          </p:cNvPr>
          <p:cNvSpPr>
            <a:spLocks noGrp="1" noChangeArrowheads="1"/>
          </p:cNvSpPr>
          <p:nvPr>
            <p:ph idx="1"/>
          </p:nvPr>
        </p:nvSpPr>
        <p:spPr bwMode="auto">
          <a:xfrm>
            <a:off x="1024128" y="1767007"/>
            <a:ext cx="9688550" cy="166199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183C4"/>
                </a:solidFill>
                <a:effectLst/>
                <a:latin typeface="Consolas" panose="020B0609020204030204" pitchFamily="49" charset="0"/>
              </a:rPr>
              <a:t>presidential </a:t>
            </a:r>
            <a:r>
              <a:rPr kumimoji="0" lang="en-US" altLang="en-US" sz="1800" b="0" i="0" u="none" strike="noStrike" cap="none" normalizeH="0" baseline="0" dirty="0">
                <a:ln>
                  <a:noFill/>
                </a:ln>
                <a:solidFill>
                  <a:srgbClr val="666666"/>
                </a:solidFill>
                <a:effectLst/>
                <a:latin typeface="Consolas" panose="020B0609020204030204" pitchFamily="49" charset="0"/>
              </a:rPr>
              <a:t>%&gt;%</a:t>
            </a:r>
            <a:r>
              <a:rPr kumimoji="0" lang="en-US" altLang="en-US" sz="18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1" i="0" u="none" strike="noStrike" cap="none" normalizeH="0" baseline="0" dirty="0">
                <a:ln>
                  <a:noFill/>
                </a:ln>
                <a:solidFill>
                  <a:srgbClr val="007020"/>
                </a:solidFill>
                <a:effectLst/>
                <a:latin typeface="Consolas" panose="020B0609020204030204" pitchFamily="49" charset="0"/>
              </a:rPr>
              <a:t>mutate</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a:ln>
                  <a:noFill/>
                </a:ln>
                <a:solidFill>
                  <a:srgbClr val="902000"/>
                </a:solidFill>
                <a:effectLst/>
                <a:latin typeface="Consolas" panose="020B0609020204030204" pitchFamily="49" charset="0"/>
              </a:rPr>
              <a:t>id =</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a:ln>
                  <a:noFill/>
                </a:ln>
                <a:solidFill>
                  <a:srgbClr val="40A070"/>
                </a:solidFill>
                <a:effectLst/>
                <a:latin typeface="Consolas" panose="020B0609020204030204" pitchFamily="49" charset="0"/>
              </a:rPr>
              <a:t>33</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a:ln>
                  <a:noFill/>
                </a:ln>
                <a:solidFill>
                  <a:srgbClr val="666666"/>
                </a:solidFill>
                <a:effectLst/>
                <a:latin typeface="Consolas" panose="020B0609020204030204" pitchFamily="49" charset="0"/>
              </a:rPr>
              <a:t>+</a:t>
            </a:r>
            <a:r>
              <a:rPr kumimoji="0" lang="en-US" altLang="en-US" sz="1800" b="0" i="0" u="none" strike="noStrike" cap="none" normalizeH="0" baseline="0" dirty="0">
                <a:ln>
                  <a:noFill/>
                </a:ln>
                <a:solidFill>
                  <a:srgbClr val="4070A0"/>
                </a:solidFill>
                <a:effectLst/>
                <a:latin typeface="Consolas" panose="020B0609020204030204" pitchFamily="49" charset="0"/>
              </a:rPr>
              <a:t> </a:t>
            </a:r>
            <a:r>
              <a:rPr kumimoji="0" lang="en-US" altLang="en-US" sz="1800" b="1" i="0" u="none" strike="noStrike" cap="none" normalizeH="0" baseline="0" dirty="0" err="1">
                <a:ln>
                  <a:noFill/>
                </a:ln>
                <a:solidFill>
                  <a:srgbClr val="007020"/>
                </a:solidFill>
                <a:effectLst/>
                <a:latin typeface="Consolas" panose="020B0609020204030204" pitchFamily="49" charset="0"/>
              </a:rPr>
              <a:t>row_number</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a:ln>
                  <a:noFill/>
                </a:ln>
                <a:solidFill>
                  <a:srgbClr val="666666"/>
                </a:solidFill>
                <a:effectLst/>
                <a:latin typeface="Consolas" panose="020B0609020204030204" pitchFamily="49" charset="0"/>
              </a:rPr>
              <a:t>%&gt;%</a:t>
            </a:r>
            <a:r>
              <a:rPr kumimoji="0" lang="en-US" altLang="en-US" sz="18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1" i="0" u="none" strike="noStrike" cap="none" normalizeH="0" baseline="0" dirty="0" err="1">
                <a:ln>
                  <a:noFill/>
                </a:ln>
                <a:solidFill>
                  <a:srgbClr val="007020"/>
                </a:solidFill>
                <a:effectLst/>
                <a:latin typeface="Consolas" panose="020B0609020204030204" pitchFamily="49" charset="0"/>
              </a:rPr>
              <a:t>ggplot</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1" i="0" u="none" strike="noStrike" cap="none" normalizeH="0" baseline="0" dirty="0" err="1">
                <a:ln>
                  <a:noFill/>
                </a:ln>
                <a:solidFill>
                  <a:srgbClr val="007020"/>
                </a:solidFill>
                <a:effectLst/>
                <a:latin typeface="Consolas" panose="020B0609020204030204" pitchFamily="49" charset="0"/>
              </a:rPr>
              <a:t>aes</a:t>
            </a:r>
            <a:r>
              <a:rPr kumimoji="0" lang="en-US" altLang="en-US" sz="1800" b="0" i="0" u="none" strike="noStrike" cap="none" normalizeH="0" baseline="0" dirty="0">
                <a:ln>
                  <a:noFill/>
                </a:ln>
                <a:solidFill>
                  <a:srgbClr val="4183C4"/>
                </a:solidFill>
                <a:effectLst/>
                <a:latin typeface="Consolas" panose="020B0609020204030204" pitchFamily="49" charset="0"/>
              </a:rPr>
              <a:t>(start, id, </a:t>
            </a:r>
            <a:r>
              <a:rPr kumimoji="0" lang="en-US" altLang="en-US" sz="1800" b="0" i="0" u="none" strike="noStrike" cap="none" normalizeH="0" baseline="0" dirty="0">
                <a:ln>
                  <a:noFill/>
                </a:ln>
                <a:solidFill>
                  <a:srgbClr val="902000"/>
                </a:solidFill>
                <a:effectLst/>
                <a:latin typeface="Consolas" panose="020B0609020204030204" pitchFamily="49" charset="0"/>
              </a:rPr>
              <a:t>color =</a:t>
            </a:r>
            <a:r>
              <a:rPr kumimoji="0" lang="en-US" altLang="en-US" sz="1800" b="0" i="0" u="none" strike="noStrike" cap="none" normalizeH="0" baseline="0" dirty="0">
                <a:ln>
                  <a:noFill/>
                </a:ln>
                <a:solidFill>
                  <a:srgbClr val="4183C4"/>
                </a:solidFill>
                <a:effectLst/>
                <a:latin typeface="Consolas" panose="020B0609020204030204" pitchFamily="49" charset="0"/>
              </a:rPr>
              <a:t> party)) </a:t>
            </a:r>
            <a:r>
              <a:rPr kumimoji="0" lang="en-US" altLang="en-US" sz="1800" b="0" i="0" u="none" strike="noStrike" cap="none" normalizeH="0" baseline="0" dirty="0">
                <a:ln>
                  <a:noFill/>
                </a:ln>
                <a:solidFill>
                  <a:srgbClr val="666666"/>
                </a:solidFill>
                <a:effectLst/>
                <a:latin typeface="Consolas" panose="020B0609020204030204" pitchFamily="49" charset="0"/>
              </a:rPr>
              <a:t>+</a:t>
            </a:r>
            <a:r>
              <a:rPr kumimoji="0" lang="en-US" altLang="en-US" sz="18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1" i="0" u="none" strike="noStrike" cap="none" normalizeH="0" baseline="0" dirty="0" err="1">
                <a:ln>
                  <a:noFill/>
                </a:ln>
                <a:solidFill>
                  <a:srgbClr val="007020"/>
                </a:solidFill>
                <a:effectLst/>
                <a:latin typeface="Consolas" panose="020B0609020204030204" pitchFamily="49" charset="0"/>
              </a:rPr>
              <a:t>geom_point</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a:ln>
                  <a:noFill/>
                </a:ln>
                <a:solidFill>
                  <a:srgbClr val="666666"/>
                </a:solidFill>
                <a:effectLst/>
                <a:latin typeface="Consolas" panose="020B0609020204030204" pitchFamily="49" charset="0"/>
              </a:rPr>
              <a:t>+</a:t>
            </a:r>
            <a:r>
              <a:rPr kumimoji="0" lang="en-US" altLang="en-US" sz="18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1" i="0" u="none" strike="noStrike" cap="none" normalizeH="0" baseline="0" dirty="0" err="1">
                <a:ln>
                  <a:noFill/>
                </a:ln>
                <a:solidFill>
                  <a:srgbClr val="007020"/>
                </a:solidFill>
                <a:effectLst/>
                <a:latin typeface="Consolas" panose="020B0609020204030204" pitchFamily="49" charset="0"/>
              </a:rPr>
              <a:t>geom_segment</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1" i="0" u="none" strike="noStrike" cap="none" normalizeH="0" baseline="0" dirty="0" err="1">
                <a:ln>
                  <a:noFill/>
                </a:ln>
                <a:solidFill>
                  <a:srgbClr val="007020"/>
                </a:solidFill>
                <a:effectLst/>
                <a:latin typeface="Consolas" panose="020B0609020204030204" pitchFamily="49" charset="0"/>
              </a:rPr>
              <a:t>aes</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err="1">
                <a:ln>
                  <a:noFill/>
                </a:ln>
                <a:solidFill>
                  <a:srgbClr val="902000"/>
                </a:solidFill>
                <a:effectLst/>
                <a:latin typeface="Consolas" panose="020B0609020204030204" pitchFamily="49" charset="0"/>
              </a:rPr>
              <a:t>xend</a:t>
            </a:r>
            <a:r>
              <a:rPr kumimoji="0" lang="en-US" altLang="en-US" sz="1800" b="0" i="0" u="none" strike="noStrike" cap="none" normalizeH="0" baseline="0" dirty="0">
                <a:ln>
                  <a:noFill/>
                </a:ln>
                <a:solidFill>
                  <a:srgbClr val="902000"/>
                </a:solidFill>
                <a:effectLst/>
                <a:latin typeface="Consolas" panose="020B0609020204030204" pitchFamily="49" charset="0"/>
              </a:rPr>
              <a:t> =</a:t>
            </a:r>
            <a:r>
              <a:rPr kumimoji="0" lang="en-US" altLang="en-US" sz="1800" b="0" i="0" u="none" strike="noStrike" cap="none" normalizeH="0" baseline="0" dirty="0">
                <a:ln>
                  <a:noFill/>
                </a:ln>
                <a:solidFill>
                  <a:srgbClr val="4183C4"/>
                </a:solidFill>
                <a:effectLst/>
                <a:latin typeface="Consolas" panose="020B0609020204030204" pitchFamily="49" charset="0"/>
              </a:rPr>
              <a:t> end, </a:t>
            </a:r>
            <a:r>
              <a:rPr kumimoji="0" lang="en-US" altLang="en-US" sz="1800" b="0" i="0" u="none" strike="noStrike" cap="none" normalizeH="0" baseline="0" dirty="0" err="1">
                <a:ln>
                  <a:noFill/>
                </a:ln>
                <a:solidFill>
                  <a:srgbClr val="902000"/>
                </a:solidFill>
                <a:effectLst/>
                <a:latin typeface="Consolas" panose="020B0609020204030204" pitchFamily="49" charset="0"/>
              </a:rPr>
              <a:t>yend</a:t>
            </a:r>
            <a:r>
              <a:rPr kumimoji="0" lang="en-US" altLang="en-US" sz="1800" b="0" i="0" u="none" strike="noStrike" cap="none" normalizeH="0" baseline="0" dirty="0">
                <a:ln>
                  <a:noFill/>
                </a:ln>
                <a:solidFill>
                  <a:srgbClr val="902000"/>
                </a:solidFill>
                <a:effectLst/>
                <a:latin typeface="Consolas" panose="020B0609020204030204" pitchFamily="49" charset="0"/>
              </a:rPr>
              <a:t> =</a:t>
            </a:r>
            <a:r>
              <a:rPr kumimoji="0" lang="en-US" altLang="en-US" sz="1800" b="0" i="0" u="none" strike="noStrike" cap="none" normalizeH="0" baseline="0" dirty="0">
                <a:ln>
                  <a:noFill/>
                </a:ln>
                <a:solidFill>
                  <a:srgbClr val="4183C4"/>
                </a:solidFill>
                <a:effectLst/>
                <a:latin typeface="Consolas" panose="020B0609020204030204" pitchFamily="49" charset="0"/>
              </a:rPr>
              <a:t> id)) </a:t>
            </a:r>
            <a:r>
              <a:rPr kumimoji="0" lang="en-US" altLang="en-US" sz="1800" b="0" i="0" u="none" strike="noStrike" cap="none" normalizeH="0" baseline="0" dirty="0">
                <a:ln>
                  <a:noFill/>
                </a:ln>
                <a:solidFill>
                  <a:srgbClr val="666666"/>
                </a:solidFill>
                <a:effectLst/>
                <a:latin typeface="Consolas" panose="020B0609020204030204" pitchFamily="49" charset="0"/>
              </a:rPr>
              <a:t>+</a:t>
            </a:r>
            <a:r>
              <a:rPr kumimoji="0" lang="en-US" altLang="en-US" sz="18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1" i="0" u="none" strike="noStrike" cap="none" normalizeH="0" baseline="0" dirty="0" err="1">
                <a:ln>
                  <a:noFill/>
                </a:ln>
                <a:solidFill>
                  <a:srgbClr val="007020"/>
                </a:solidFill>
                <a:effectLst/>
                <a:latin typeface="Consolas" panose="020B0609020204030204" pitchFamily="49" charset="0"/>
              </a:rPr>
              <a:t>scale_color_manual</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a:ln>
                  <a:noFill/>
                </a:ln>
                <a:solidFill>
                  <a:srgbClr val="902000"/>
                </a:solidFill>
                <a:effectLst/>
                <a:latin typeface="Consolas" panose="020B0609020204030204" pitchFamily="49" charset="0"/>
              </a:rPr>
              <a:t>values =</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1" i="0" u="none" strike="noStrike" cap="none" normalizeH="0" baseline="0" dirty="0">
                <a:ln>
                  <a:noFill/>
                </a:ln>
                <a:solidFill>
                  <a:srgbClr val="007020"/>
                </a:solidFill>
                <a:effectLst/>
                <a:latin typeface="Consolas" panose="020B0609020204030204" pitchFamily="49" charset="0"/>
              </a:rPr>
              <a:t>c</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a:ln>
                  <a:noFill/>
                </a:ln>
                <a:solidFill>
                  <a:srgbClr val="902000"/>
                </a:solidFill>
                <a:effectLst/>
                <a:latin typeface="Consolas" panose="020B0609020204030204" pitchFamily="49" charset="0"/>
              </a:rPr>
              <a:t>Republican =</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a:ln>
                  <a:noFill/>
                </a:ln>
                <a:solidFill>
                  <a:srgbClr val="4070A0"/>
                </a:solidFill>
                <a:effectLst/>
                <a:latin typeface="Consolas" panose="020B0609020204030204" pitchFamily="49" charset="0"/>
              </a:rPr>
              <a:t>"red"</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a:ln>
                  <a:noFill/>
                </a:ln>
                <a:solidFill>
                  <a:srgbClr val="902000"/>
                </a:solidFill>
                <a:effectLst/>
                <a:latin typeface="Consolas" panose="020B0609020204030204" pitchFamily="49" charset="0"/>
              </a:rPr>
              <a:t>Democratic =</a:t>
            </a:r>
            <a:r>
              <a:rPr kumimoji="0" lang="en-US" altLang="en-US" sz="1800" b="0" i="0" u="none" strike="noStrike" cap="none" normalizeH="0" baseline="0" dirty="0">
                <a:ln>
                  <a:noFill/>
                </a:ln>
                <a:solidFill>
                  <a:srgbClr val="4183C4"/>
                </a:solidFill>
                <a:effectLst/>
                <a:latin typeface="Consolas" panose="020B0609020204030204" pitchFamily="49" charset="0"/>
              </a:rPr>
              <a:t> </a:t>
            </a:r>
            <a:r>
              <a:rPr kumimoji="0" lang="en-US" altLang="en-US" sz="1800" b="0" i="0" u="none" strike="noStrike" cap="none" normalizeH="0" baseline="0" dirty="0">
                <a:ln>
                  <a:noFill/>
                </a:ln>
                <a:solidFill>
                  <a:srgbClr val="4070A0"/>
                </a:solidFill>
                <a:effectLst/>
                <a:latin typeface="Consolas" panose="020B0609020204030204" pitchFamily="49" charset="0"/>
              </a:rPr>
              <a:t>"blue"</a:t>
            </a:r>
            <a:r>
              <a:rPr kumimoji="0" lang="en-US" altLang="en-US" sz="1800" b="0" i="0" u="none" strike="noStrike" cap="none" normalizeH="0" baseline="0" dirty="0">
                <a:ln>
                  <a:noFill/>
                </a:ln>
                <a:solidFill>
                  <a:srgbClr val="4183C4"/>
                </a:solidFill>
                <a:effectLst/>
                <a:latin typeface="Consolas" panose="020B0609020204030204" pitchFamily="49" charset="0"/>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23" name="Picture 3">
            <a:extLst>
              <a:ext uri="{FF2B5EF4-FFF2-40B4-BE49-F238E27FC236}">
                <a16:creationId xmlns:a16="http://schemas.microsoft.com/office/drawing/2014/main" id="{E4BD36A3-AE6C-4A96-9869-2374864C3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960" y="3429000"/>
            <a:ext cx="5466080" cy="337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357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8634-CA03-4289-B234-34E2A2BBD08D}"/>
              </a:ext>
            </a:extLst>
          </p:cNvPr>
          <p:cNvSpPr>
            <a:spLocks noGrp="1"/>
          </p:cNvSpPr>
          <p:nvPr>
            <p:ph type="title"/>
          </p:nvPr>
        </p:nvSpPr>
        <p:spPr/>
        <p:txBody>
          <a:bodyPr/>
          <a:lstStyle/>
          <a:p>
            <a:r>
              <a:rPr lang="en-US" sz="5400" dirty="0">
                <a:solidFill>
                  <a:schemeClr val="tx1"/>
                </a:solidFill>
              </a:rPr>
              <a:t>the </a:t>
            </a:r>
            <a:r>
              <a:rPr lang="en-US" sz="5400" b="1" dirty="0" err="1">
                <a:solidFill>
                  <a:schemeClr val="tx1"/>
                </a:solidFill>
              </a:rPr>
              <a:t>viridis</a:t>
            </a:r>
            <a:r>
              <a:rPr lang="en-US" sz="5400" dirty="0">
                <a:solidFill>
                  <a:schemeClr val="tx1"/>
                </a:solidFill>
              </a:rPr>
              <a:t> package</a:t>
            </a:r>
            <a:endParaRPr lang="en-US" dirty="0"/>
          </a:p>
        </p:txBody>
      </p:sp>
      <p:sp>
        <p:nvSpPr>
          <p:cNvPr id="4" name="Rectangle 1">
            <a:extLst>
              <a:ext uri="{FF2B5EF4-FFF2-40B4-BE49-F238E27FC236}">
                <a16:creationId xmlns:a16="http://schemas.microsoft.com/office/drawing/2014/main" id="{FCCCF82B-8140-4E18-BFE9-BA1EB48A833D}"/>
              </a:ext>
            </a:extLst>
          </p:cNvPr>
          <p:cNvSpPr>
            <a:spLocks noGrp="1" noChangeArrowheads="1"/>
          </p:cNvSpPr>
          <p:nvPr>
            <p:ph idx="1"/>
          </p:nvPr>
        </p:nvSpPr>
        <p:spPr bwMode="auto">
          <a:xfrm>
            <a:off x="1024128" y="2084832"/>
            <a:ext cx="5286704" cy="40626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df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tibble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x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rnorm</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10000</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y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rnorm</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10000</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(df,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(x, y))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geom_hex</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coord_fixed</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(df,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(x, y))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geom_hex</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viridis</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scale_fill_viridis</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coord_fixed</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1747" name="Picture 3">
            <a:extLst>
              <a:ext uri="{FF2B5EF4-FFF2-40B4-BE49-F238E27FC236}">
                <a16:creationId xmlns:a16="http://schemas.microsoft.com/office/drawing/2014/main" id="{7717D58B-8230-471D-AB0D-0AA3A5864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7368" y="0"/>
            <a:ext cx="3725672" cy="3725672"/>
          </a:xfrm>
          <a:prstGeom prst="rect">
            <a:avLst/>
          </a:prstGeom>
          <a:noFill/>
          <a:extLst>
            <a:ext uri="{909E8E84-426E-40DD-AFC4-6F175D3DCCD1}">
              <a14:hiddenFill xmlns:a14="http://schemas.microsoft.com/office/drawing/2010/main">
                <a:solidFill>
                  <a:srgbClr val="FFFFFF"/>
                </a:solidFill>
              </a14:hiddenFill>
            </a:ext>
          </a:extLst>
        </p:spPr>
      </p:pic>
      <p:pic>
        <p:nvPicPr>
          <p:cNvPr id="31749" name="Picture 5">
            <a:extLst>
              <a:ext uri="{FF2B5EF4-FFF2-40B4-BE49-F238E27FC236}">
                <a16:creationId xmlns:a16="http://schemas.microsoft.com/office/drawing/2014/main" id="{D16FC4B5-708F-4003-AEED-2E142591B6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7368" y="3429000"/>
            <a:ext cx="3725672" cy="3725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739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364024-1352-4430-86D7-EAC902F2EE2C}"/>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1E6C45DD-6E69-466F-A5D7-29024D7A4611}"/>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D54AABC-5151-41C9-AD1E-B9F02F8D8859}"/>
              </a:ext>
            </a:extLst>
          </p:cNvPr>
          <p:cNvSpPr txBox="1">
            <a:spLocks/>
          </p:cNvSpPr>
          <p:nvPr/>
        </p:nvSpPr>
        <p:spPr>
          <a:xfrm>
            <a:off x="983488"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scales</a:t>
            </a:r>
          </a:p>
        </p:txBody>
      </p:sp>
    </p:spTree>
    <p:extLst>
      <p:ext uri="{BB962C8B-B14F-4D97-AF65-F5344CB8AC3E}">
        <p14:creationId xmlns:p14="http://schemas.microsoft.com/office/powerpoint/2010/main" val="4237794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748F-9DCD-4720-93DB-CC0F0C844D5A}"/>
              </a:ext>
            </a:extLst>
          </p:cNvPr>
          <p:cNvSpPr>
            <a:spLocks noGrp="1"/>
          </p:cNvSpPr>
          <p:nvPr>
            <p:ph type="title"/>
          </p:nvPr>
        </p:nvSpPr>
        <p:spPr/>
        <p:txBody>
          <a:bodyPr/>
          <a:lstStyle/>
          <a:p>
            <a:r>
              <a:rPr lang="en-US" dirty="0"/>
              <a:t>Zooming</a:t>
            </a:r>
          </a:p>
        </p:txBody>
      </p:sp>
      <p:sp>
        <p:nvSpPr>
          <p:cNvPr id="3" name="Content Placeholder 2">
            <a:extLst>
              <a:ext uri="{FF2B5EF4-FFF2-40B4-BE49-F238E27FC236}">
                <a16:creationId xmlns:a16="http://schemas.microsoft.com/office/drawing/2014/main" id="{01BAD6DB-8742-4E04-A17B-4BF564ADF035}"/>
              </a:ext>
            </a:extLst>
          </p:cNvPr>
          <p:cNvSpPr>
            <a:spLocks noGrp="1"/>
          </p:cNvSpPr>
          <p:nvPr>
            <p:ph idx="1"/>
          </p:nvPr>
        </p:nvSpPr>
        <p:spPr/>
        <p:txBody>
          <a:bodyPr>
            <a:normAutofit/>
          </a:bodyPr>
          <a:lstStyle/>
          <a:p>
            <a:pPr marL="457200" indent="-457200">
              <a:buFont typeface="+mj-lt"/>
              <a:buAutoNum type="arabicPeriod"/>
            </a:pPr>
            <a:r>
              <a:rPr lang="en-US" sz="3200" dirty="0"/>
              <a:t>Adjusting what data are plotted</a:t>
            </a:r>
          </a:p>
          <a:p>
            <a:pPr marL="457200" indent="-457200">
              <a:buFont typeface="+mj-lt"/>
              <a:buAutoNum type="arabicPeriod"/>
            </a:pPr>
            <a:r>
              <a:rPr lang="en-US" sz="3200" dirty="0"/>
              <a:t>Setting the limits in each scale</a:t>
            </a:r>
          </a:p>
          <a:p>
            <a:pPr marL="457200" indent="-457200">
              <a:buFont typeface="+mj-lt"/>
              <a:buAutoNum type="arabicPeriod"/>
            </a:pPr>
            <a:r>
              <a:rPr lang="en-US" sz="3200" dirty="0"/>
              <a:t>Setting </a:t>
            </a:r>
            <a:r>
              <a:rPr lang="en-US" sz="2800" dirty="0" err="1">
                <a:latin typeface="Consolas" panose="020B0609020204030204" pitchFamily="49" charset="0"/>
              </a:rPr>
              <a:t>xlim</a:t>
            </a:r>
            <a:r>
              <a:rPr lang="en-US" sz="3200" dirty="0"/>
              <a:t> and </a:t>
            </a:r>
            <a:r>
              <a:rPr lang="en-US" sz="2800" dirty="0" err="1">
                <a:latin typeface="Consolas" panose="020B0609020204030204" pitchFamily="49" charset="0"/>
              </a:rPr>
              <a:t>ylim</a:t>
            </a:r>
            <a:r>
              <a:rPr lang="en-US" sz="3200" dirty="0"/>
              <a:t> in </a:t>
            </a:r>
            <a:r>
              <a:rPr lang="en-US" sz="2800" dirty="0" err="1">
                <a:latin typeface="Consolas" panose="020B0609020204030204" pitchFamily="49" charset="0"/>
              </a:rPr>
              <a:t>coord_cartesian</a:t>
            </a:r>
            <a:r>
              <a:rPr lang="en-US" sz="2800" dirty="0">
                <a:latin typeface="Consolas" panose="020B0609020204030204" pitchFamily="49" charset="0"/>
              </a:rPr>
              <a:t>()</a:t>
            </a:r>
            <a:endParaRPr lang="en-US" sz="3200" dirty="0">
              <a:latin typeface="Consolas" panose="020B0609020204030204" pitchFamily="49" charset="0"/>
            </a:endParaRPr>
          </a:p>
          <a:p>
            <a:pPr marL="457200" indent="-457200">
              <a:buFont typeface="+mj-lt"/>
              <a:buAutoNum type="arabicPeriod"/>
            </a:pPr>
            <a:endParaRPr lang="en-US" sz="2800" dirty="0"/>
          </a:p>
        </p:txBody>
      </p:sp>
    </p:spTree>
    <p:extLst>
      <p:ext uri="{BB962C8B-B14F-4D97-AF65-F5344CB8AC3E}">
        <p14:creationId xmlns:p14="http://schemas.microsoft.com/office/powerpoint/2010/main" val="3093920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42D-F266-4C5D-BF94-CF49F5F3E743}"/>
              </a:ext>
            </a:extLst>
          </p:cNvPr>
          <p:cNvSpPr>
            <a:spLocks noGrp="1"/>
          </p:cNvSpPr>
          <p:nvPr>
            <p:ph type="title"/>
          </p:nvPr>
        </p:nvSpPr>
        <p:spPr/>
        <p:txBody>
          <a:bodyPr/>
          <a:lstStyle/>
          <a:p>
            <a:r>
              <a:rPr lang="en-US" dirty="0"/>
              <a:t>zooming</a:t>
            </a:r>
          </a:p>
        </p:txBody>
      </p:sp>
      <p:sp>
        <p:nvSpPr>
          <p:cNvPr id="4" name="Rectangle 1">
            <a:extLst>
              <a:ext uri="{FF2B5EF4-FFF2-40B4-BE49-F238E27FC236}">
                <a16:creationId xmlns:a16="http://schemas.microsoft.com/office/drawing/2014/main" id="{29C24F8E-CE54-4E98-9912-298B47A7AB43}"/>
              </a:ext>
            </a:extLst>
          </p:cNvPr>
          <p:cNvSpPr>
            <a:spLocks noGrp="1" noChangeArrowheads="1"/>
          </p:cNvSpPr>
          <p:nvPr>
            <p:ph idx="1"/>
          </p:nvPr>
        </p:nvSpPr>
        <p:spPr bwMode="auto">
          <a:xfrm>
            <a:off x="1083410" y="2084832"/>
            <a:ext cx="10025180" cy="369331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(mpg, </a:t>
            </a:r>
            <a:r>
              <a:rPr kumimoji="0" lang="en-US" altLang="en-US" sz="2400" b="0" i="0" u="none" strike="noStrike" cap="none" normalizeH="0" baseline="0" dirty="0">
                <a:ln>
                  <a:noFill/>
                </a:ln>
                <a:solidFill>
                  <a:srgbClr val="902000"/>
                </a:solidFill>
                <a:effectLst/>
                <a:latin typeface="Consolas" panose="020B0609020204030204" pitchFamily="49" charset="0"/>
              </a:rPr>
              <a:t>mapping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displ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hwy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color =</a:t>
            </a:r>
            <a:r>
              <a:rPr kumimoji="0" lang="en-US" altLang="en-US" sz="2400" b="0" i="0" u="none" strike="noStrike" cap="none" normalizeH="0" baseline="0" dirty="0">
                <a:ln>
                  <a:noFill/>
                </a:ln>
                <a:solidFill>
                  <a:srgbClr val="4183C4"/>
                </a:solidFill>
                <a:effectLst/>
                <a:latin typeface="Consolas" panose="020B0609020204030204" pitchFamily="49" charset="0"/>
              </a:rPr>
              <a:t> class))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geom_smooth</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coord_cartesian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902000"/>
                </a:solidFill>
                <a:effectLst/>
                <a:latin typeface="Consolas" panose="020B0609020204030204" pitchFamily="49" charset="0"/>
              </a:rPr>
              <a:t>xlim</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7</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ylim</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mpg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filter</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displ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displ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7</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hwy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hwy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displ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hwy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color =</a:t>
            </a:r>
            <a:r>
              <a:rPr kumimoji="0" lang="en-US" altLang="en-US" sz="2400" b="0" i="0" u="none" strike="noStrike" cap="none" normalizeH="0" baseline="0" dirty="0">
                <a:ln>
                  <a:noFill/>
                </a:ln>
                <a:solidFill>
                  <a:srgbClr val="4183C4"/>
                </a:solidFill>
                <a:effectLst/>
                <a:latin typeface="Consolas" panose="020B0609020204030204" pitchFamily="49" charset="0"/>
              </a:rPr>
              <a:t> class))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geom_smooth</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118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01DA-F8F8-4CA0-B9DE-571F27E74457}"/>
              </a:ext>
            </a:extLst>
          </p:cNvPr>
          <p:cNvSpPr>
            <a:spLocks noGrp="1"/>
          </p:cNvSpPr>
          <p:nvPr>
            <p:ph type="title"/>
          </p:nvPr>
        </p:nvSpPr>
        <p:spPr/>
        <p:txBody>
          <a:bodyPr/>
          <a:lstStyle/>
          <a:p>
            <a:r>
              <a:rPr lang="en-US" dirty="0"/>
              <a:t>zooming</a:t>
            </a:r>
          </a:p>
        </p:txBody>
      </p:sp>
      <p:pic>
        <p:nvPicPr>
          <p:cNvPr id="34818" name="Picture 2">
            <a:extLst>
              <a:ext uri="{FF2B5EF4-FFF2-40B4-BE49-F238E27FC236}">
                <a16:creationId xmlns:a16="http://schemas.microsoft.com/office/drawing/2014/main" id="{BA38A176-DEE2-4578-B3A7-21B868CDD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84832"/>
            <a:ext cx="5486400" cy="3386138"/>
          </a:xfrm>
          <a:prstGeom prst="rect">
            <a:avLst/>
          </a:prstGeom>
          <a:noFill/>
          <a:extLst>
            <a:ext uri="{909E8E84-426E-40DD-AFC4-6F175D3DCCD1}">
              <a14:hiddenFill xmlns:a14="http://schemas.microsoft.com/office/drawing/2010/main">
                <a:solidFill>
                  <a:srgbClr val="FFFFFF"/>
                </a:solidFill>
              </a14:hiddenFill>
            </a:ext>
          </a:extLst>
        </p:spPr>
      </p:pic>
      <p:pic>
        <p:nvPicPr>
          <p:cNvPr id="34820" name="Picture 4">
            <a:extLst>
              <a:ext uri="{FF2B5EF4-FFF2-40B4-BE49-F238E27FC236}">
                <a16:creationId xmlns:a16="http://schemas.microsoft.com/office/drawing/2014/main" id="{443F1C45-1AF0-47A4-B77C-C1A95EE0E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8" y="2084832"/>
            <a:ext cx="5486401" cy="338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727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1D18-4C21-49EB-B337-F4BC03262773}"/>
              </a:ext>
            </a:extLst>
          </p:cNvPr>
          <p:cNvSpPr>
            <a:spLocks noGrp="1"/>
          </p:cNvSpPr>
          <p:nvPr>
            <p:ph type="title"/>
          </p:nvPr>
        </p:nvSpPr>
        <p:spPr/>
        <p:txBody>
          <a:bodyPr/>
          <a:lstStyle/>
          <a:p>
            <a:r>
              <a:rPr lang="en-US" dirty="0"/>
              <a:t>Set limits</a:t>
            </a:r>
          </a:p>
        </p:txBody>
      </p:sp>
      <p:sp>
        <p:nvSpPr>
          <p:cNvPr id="4" name="Rectangle 1">
            <a:extLst>
              <a:ext uri="{FF2B5EF4-FFF2-40B4-BE49-F238E27FC236}">
                <a16:creationId xmlns:a16="http://schemas.microsoft.com/office/drawing/2014/main" id="{F31D5038-7629-42B5-8757-A39258FF29B3}"/>
              </a:ext>
            </a:extLst>
          </p:cNvPr>
          <p:cNvSpPr>
            <a:spLocks noGrp="1" noChangeArrowheads="1"/>
          </p:cNvSpPr>
          <p:nvPr>
            <p:ph idx="1"/>
          </p:nvPr>
        </p:nvSpPr>
        <p:spPr bwMode="auto">
          <a:xfrm>
            <a:off x="871011" y="2084832"/>
            <a:ext cx="10449977"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suv</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mpg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filter</a:t>
            </a:r>
            <a:r>
              <a:rPr kumimoji="0" lang="en-US" altLang="en-US" sz="2400" b="0" i="0" u="none" strike="noStrike" cap="none" normalizeH="0" baseline="0" dirty="0">
                <a:ln>
                  <a:noFill/>
                </a:ln>
                <a:solidFill>
                  <a:srgbClr val="4183C4"/>
                </a:solidFill>
                <a:effectLst/>
                <a:latin typeface="Consolas" panose="020B0609020204030204" pitchFamily="49" charset="0"/>
              </a:rPr>
              <a:t>(class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070A0"/>
                </a:solidFill>
                <a:effectLst/>
                <a:latin typeface="Consolas" panose="020B0609020204030204" pitchFamily="49" charset="0"/>
              </a:rPr>
              <a:t>suv</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compact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mpg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filter</a:t>
            </a:r>
            <a:r>
              <a:rPr kumimoji="0" lang="en-US" altLang="en-US" sz="2400" b="0" i="0" u="none" strike="noStrike" cap="none" normalizeH="0" baseline="0" dirty="0">
                <a:ln>
                  <a:noFill/>
                </a:ln>
                <a:solidFill>
                  <a:srgbClr val="4183C4"/>
                </a:solidFill>
                <a:effectLst/>
                <a:latin typeface="Consolas" panose="020B0609020204030204" pitchFamily="49" charset="0"/>
              </a:rPr>
              <a:t>(class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"compact"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suv</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displ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hwy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colour</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drv</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(compact,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displ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hwy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colour</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drv</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35843" name="Picture 3">
            <a:extLst>
              <a:ext uri="{FF2B5EF4-FFF2-40B4-BE49-F238E27FC236}">
                <a16:creationId xmlns:a16="http://schemas.microsoft.com/office/drawing/2014/main" id="{653202A2-C661-481B-B7CC-B5FC89D32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04" y="3584447"/>
            <a:ext cx="5344160" cy="3298349"/>
          </a:xfrm>
          <a:prstGeom prst="rect">
            <a:avLst/>
          </a:prstGeom>
          <a:noFill/>
          <a:extLst>
            <a:ext uri="{909E8E84-426E-40DD-AFC4-6F175D3DCCD1}">
              <a14:hiddenFill xmlns:a14="http://schemas.microsoft.com/office/drawing/2010/main">
                <a:solidFill>
                  <a:srgbClr val="FFFFFF"/>
                </a:solidFill>
              </a14:hiddenFill>
            </a:ext>
          </a:extLst>
        </p:spPr>
      </p:pic>
      <p:pic>
        <p:nvPicPr>
          <p:cNvPr id="35845" name="Picture 5">
            <a:extLst>
              <a:ext uri="{FF2B5EF4-FFF2-40B4-BE49-F238E27FC236}">
                <a16:creationId xmlns:a16="http://schemas.microsoft.com/office/drawing/2014/main" id="{0C130637-0377-4AB6-B93D-0C294E23D2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3584448"/>
            <a:ext cx="5344161" cy="329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63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4BD35-FCC2-4BBF-9EF6-7476CC623202}"/>
              </a:ext>
            </a:extLst>
          </p:cNvPr>
          <p:cNvSpPr>
            <a:spLocks noGrp="1"/>
          </p:cNvSpPr>
          <p:nvPr>
            <p:ph type="title"/>
          </p:nvPr>
        </p:nvSpPr>
        <p:spPr/>
        <p:txBody>
          <a:bodyPr/>
          <a:lstStyle/>
          <a:p>
            <a:r>
              <a:rPr lang="en-US" dirty="0"/>
              <a:t>Label</a:t>
            </a:r>
          </a:p>
        </p:txBody>
      </p:sp>
      <p:sp>
        <p:nvSpPr>
          <p:cNvPr id="3" name="Content Placeholder 2">
            <a:extLst>
              <a:ext uri="{FF2B5EF4-FFF2-40B4-BE49-F238E27FC236}">
                <a16:creationId xmlns:a16="http://schemas.microsoft.com/office/drawing/2014/main" id="{17650DD1-F19B-4F41-8E8B-750E201745BE}"/>
              </a:ext>
            </a:extLst>
          </p:cNvPr>
          <p:cNvSpPr>
            <a:spLocks noGrp="1"/>
          </p:cNvSpPr>
          <p:nvPr>
            <p:ph idx="1"/>
          </p:nvPr>
        </p:nvSpPr>
        <p:spPr>
          <a:xfrm>
            <a:off x="1024128" y="2286000"/>
            <a:ext cx="9720073" cy="1499616"/>
          </a:xfrm>
        </p:spPr>
        <p:txBody>
          <a:bodyPr/>
          <a:lstStyle/>
          <a:p>
            <a:pPr marL="341313" indent="-341313">
              <a:buSzPct val="120000"/>
              <a:buFont typeface="Arial" panose="020B0604020202020204" pitchFamily="34" charset="0"/>
              <a:buChar char="•"/>
            </a:pPr>
            <a:r>
              <a:rPr lang="en-US" sz="2000" dirty="0">
                <a:latin typeface="Consolas" panose="020B0609020204030204" pitchFamily="49" charset="0"/>
              </a:rPr>
              <a:t>subtitle</a:t>
            </a:r>
            <a:r>
              <a:rPr lang="en-US" sz="2400" dirty="0"/>
              <a:t> adds additional detail in a smaller font beneath the title.</a:t>
            </a:r>
          </a:p>
          <a:p>
            <a:pPr marL="341313" indent="-341313">
              <a:buSzPct val="120000"/>
              <a:buFont typeface="Arial" panose="020B0604020202020204" pitchFamily="34" charset="0"/>
              <a:buChar char="•"/>
            </a:pPr>
            <a:r>
              <a:rPr lang="en-US" sz="2000" dirty="0">
                <a:latin typeface="Consolas" panose="020B0609020204030204" pitchFamily="49" charset="0"/>
              </a:rPr>
              <a:t>caption</a:t>
            </a:r>
            <a:r>
              <a:rPr lang="en-US" sz="2400" dirty="0"/>
              <a:t> adds text at the bottom right of the plot, often used to describe the source of the data.</a:t>
            </a:r>
          </a:p>
          <a:p>
            <a:pPr marL="341313" indent="-341313">
              <a:buSzPct val="120000"/>
              <a:buFont typeface="Arial" panose="020B0604020202020204" pitchFamily="34" charset="0"/>
              <a:buChar char="•"/>
            </a:pPr>
            <a:endParaRPr lang="en-US" dirty="0"/>
          </a:p>
        </p:txBody>
      </p:sp>
      <p:sp>
        <p:nvSpPr>
          <p:cNvPr id="5" name="Rectangle 2">
            <a:extLst>
              <a:ext uri="{FF2B5EF4-FFF2-40B4-BE49-F238E27FC236}">
                <a16:creationId xmlns:a16="http://schemas.microsoft.com/office/drawing/2014/main" id="{CD72365B-F51A-4B9B-A473-E0078854ABB7}"/>
              </a:ext>
            </a:extLst>
          </p:cNvPr>
          <p:cNvSpPr>
            <a:spLocks noChangeArrowheads="1"/>
          </p:cNvSpPr>
          <p:nvPr/>
        </p:nvSpPr>
        <p:spPr bwMode="auto">
          <a:xfrm>
            <a:off x="466165" y="3785616"/>
            <a:ext cx="11523989"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(mpg,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displ</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hwy</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geom_point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color =</a:t>
            </a:r>
            <a:r>
              <a:rPr kumimoji="0" lang="en-US" altLang="en-US" b="0" i="0" u="none" strike="noStrike" cap="none" normalizeH="0" baseline="0" dirty="0">
                <a:ln>
                  <a:noFill/>
                </a:ln>
                <a:solidFill>
                  <a:srgbClr val="4183C4"/>
                </a:solidFill>
                <a:effectLst/>
                <a:latin typeface="Consolas" panose="020B0609020204030204" pitchFamily="49" charset="0"/>
              </a:rPr>
              <a:t> class))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geom_smooth</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se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007020"/>
                </a:solidFill>
                <a:effectLst/>
                <a:latin typeface="Consolas" panose="020B0609020204030204" pitchFamily="49" charset="0"/>
              </a:rPr>
              <a:t>FALSE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labs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title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"Fuel efficiency generally decreases with engine size"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subtitle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"Two seaters (sports cars) are an exception because of their light weight"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caption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"Data from fueleconomy.gov"</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3C8B357B-018C-4499-9660-BC0AF51B4B4D}"/>
              </a:ext>
            </a:extLst>
          </p:cNvPr>
          <p:cNvSpPr/>
          <p:nvPr/>
        </p:nvSpPr>
        <p:spPr>
          <a:xfrm>
            <a:off x="881888" y="5120640"/>
            <a:ext cx="10966026" cy="38608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42C1E80-9638-44D3-857C-F348329BB809}"/>
              </a:ext>
            </a:extLst>
          </p:cNvPr>
          <p:cNvSpPr/>
          <p:nvPr/>
        </p:nvSpPr>
        <p:spPr>
          <a:xfrm>
            <a:off x="881888" y="5423964"/>
            <a:ext cx="5031232" cy="38608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6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par>
                          <p:cTn id="9" fill="hold">
                            <p:stCondLst>
                              <p:cond delay="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2063-20ED-413A-9906-6A9702AB98E1}"/>
              </a:ext>
            </a:extLst>
          </p:cNvPr>
          <p:cNvSpPr>
            <a:spLocks noGrp="1"/>
          </p:cNvSpPr>
          <p:nvPr>
            <p:ph type="title"/>
          </p:nvPr>
        </p:nvSpPr>
        <p:spPr/>
        <p:txBody>
          <a:bodyPr/>
          <a:lstStyle/>
          <a:p>
            <a:r>
              <a:rPr lang="en-US" dirty="0"/>
              <a:t>Share scales</a:t>
            </a:r>
          </a:p>
        </p:txBody>
      </p:sp>
      <p:sp>
        <p:nvSpPr>
          <p:cNvPr id="4" name="Rectangle 1">
            <a:extLst>
              <a:ext uri="{FF2B5EF4-FFF2-40B4-BE49-F238E27FC236}">
                <a16:creationId xmlns:a16="http://schemas.microsoft.com/office/drawing/2014/main" id="{7124C272-DACE-48EC-8F2B-B99FB5F73FDD}"/>
              </a:ext>
            </a:extLst>
          </p:cNvPr>
          <p:cNvSpPr>
            <a:spLocks noGrp="1" noChangeArrowheads="1"/>
          </p:cNvSpPr>
          <p:nvPr>
            <p:ph idx="1"/>
          </p:nvPr>
        </p:nvSpPr>
        <p:spPr bwMode="auto">
          <a:xfrm>
            <a:off x="913491" y="2084832"/>
            <a:ext cx="10365017"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x_scale</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scale_x_continuous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limits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range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mpg</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displ</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y_scale</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scale_y_continuous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limits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range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mpg</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hwy</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col_scale</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scale_colour_discrete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limits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unique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mpg</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drv</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suv</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displ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hwy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colour</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drv</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x_scale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y_scale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col_scale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(compact,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displ</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hwy</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colour</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drv</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x_scale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y_scale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col_scale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8885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D72E-F48D-4587-A444-6FF3AA9AFB2F}"/>
              </a:ext>
            </a:extLst>
          </p:cNvPr>
          <p:cNvSpPr>
            <a:spLocks noGrp="1"/>
          </p:cNvSpPr>
          <p:nvPr>
            <p:ph type="title"/>
          </p:nvPr>
        </p:nvSpPr>
        <p:spPr/>
        <p:txBody>
          <a:bodyPr/>
          <a:lstStyle/>
          <a:p>
            <a:r>
              <a:rPr lang="en-US" dirty="0"/>
              <a:t>Share scales</a:t>
            </a:r>
          </a:p>
        </p:txBody>
      </p:sp>
      <p:pic>
        <p:nvPicPr>
          <p:cNvPr id="4" name="Picture 3">
            <a:extLst>
              <a:ext uri="{FF2B5EF4-FFF2-40B4-BE49-F238E27FC236}">
                <a16:creationId xmlns:a16="http://schemas.microsoft.com/office/drawing/2014/main" id="{51E377A1-9856-4B83-BCE4-61C6A1F48DA8}"/>
              </a:ext>
            </a:extLst>
          </p:cNvPr>
          <p:cNvPicPr>
            <a:picLocks noChangeAspect="1"/>
          </p:cNvPicPr>
          <p:nvPr/>
        </p:nvPicPr>
        <p:blipFill>
          <a:blip r:embed="rId3"/>
          <a:stretch>
            <a:fillRect/>
          </a:stretch>
        </p:blipFill>
        <p:spPr>
          <a:xfrm>
            <a:off x="0" y="2535807"/>
            <a:ext cx="12192000" cy="3736977"/>
          </a:xfrm>
          <a:prstGeom prst="rect">
            <a:avLst/>
          </a:prstGeom>
        </p:spPr>
      </p:pic>
    </p:spTree>
    <p:extLst>
      <p:ext uri="{BB962C8B-B14F-4D97-AF65-F5344CB8AC3E}">
        <p14:creationId xmlns:p14="http://schemas.microsoft.com/office/powerpoint/2010/main" val="1663825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1E32-C767-42B9-BB59-E2EB656402D3}"/>
              </a:ext>
            </a:extLst>
          </p:cNvPr>
          <p:cNvSpPr>
            <a:spLocks noGrp="1"/>
          </p:cNvSpPr>
          <p:nvPr>
            <p:ph type="title"/>
          </p:nvPr>
        </p:nvSpPr>
        <p:spPr/>
        <p:txBody>
          <a:bodyPr/>
          <a:lstStyle/>
          <a:p>
            <a:r>
              <a:rPr lang="en-US" dirty="0"/>
              <a:t>Themes</a:t>
            </a:r>
          </a:p>
        </p:txBody>
      </p:sp>
      <p:sp>
        <p:nvSpPr>
          <p:cNvPr id="4" name="Rectangle 1">
            <a:extLst>
              <a:ext uri="{FF2B5EF4-FFF2-40B4-BE49-F238E27FC236}">
                <a16:creationId xmlns:a16="http://schemas.microsoft.com/office/drawing/2014/main" id="{CA27B59F-B2AF-4F3D-BAF7-305CB9E0E883}"/>
              </a:ext>
            </a:extLst>
          </p:cNvPr>
          <p:cNvSpPr>
            <a:spLocks noGrp="1" noChangeArrowheads="1"/>
          </p:cNvSpPr>
          <p:nvPr>
            <p:ph idx="1"/>
          </p:nvPr>
        </p:nvSpPr>
        <p:spPr bwMode="auto">
          <a:xfrm>
            <a:off x="1024128" y="1907648"/>
            <a:ext cx="9720072" cy="123110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(mpg, </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displ</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hwy</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geom_point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color =</a:t>
            </a:r>
            <a:r>
              <a:rPr kumimoji="0" lang="en-US" altLang="en-US" sz="2000" b="0" i="0" u="none" strike="noStrike" cap="none" normalizeH="0" baseline="0" dirty="0">
                <a:ln>
                  <a:noFill/>
                </a:ln>
                <a:solidFill>
                  <a:srgbClr val="4183C4"/>
                </a:solidFill>
                <a:effectLst/>
                <a:latin typeface="Consolas" panose="020B0609020204030204" pitchFamily="49" charset="0"/>
              </a:rPr>
              <a:t> class))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geom_smooth</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se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FALSE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theme_bw</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37891" name="Picture 3">
            <a:extLst>
              <a:ext uri="{FF2B5EF4-FFF2-40B4-BE49-F238E27FC236}">
                <a16:creationId xmlns:a16="http://schemas.microsoft.com/office/drawing/2014/main" id="{AEA35240-A094-43D4-A8E6-A0B9AEFCB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120" y="3138754"/>
            <a:ext cx="5953760" cy="3674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344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9B31-A099-4948-AD37-BCBC92604734}"/>
              </a:ext>
            </a:extLst>
          </p:cNvPr>
          <p:cNvSpPr>
            <a:spLocks noGrp="1"/>
          </p:cNvSpPr>
          <p:nvPr>
            <p:ph type="title"/>
          </p:nvPr>
        </p:nvSpPr>
        <p:spPr/>
        <p:txBody>
          <a:bodyPr/>
          <a:lstStyle/>
          <a:p>
            <a:r>
              <a:rPr lang="en-US" sz="5400" dirty="0">
                <a:solidFill>
                  <a:schemeClr val="tx1"/>
                </a:solidFill>
              </a:rPr>
              <a:t>themes</a:t>
            </a:r>
            <a:endParaRPr lang="en-US" dirty="0"/>
          </a:p>
        </p:txBody>
      </p:sp>
      <p:sp>
        <p:nvSpPr>
          <p:cNvPr id="4" name="Rectangle 3">
            <a:extLst>
              <a:ext uri="{FF2B5EF4-FFF2-40B4-BE49-F238E27FC236}">
                <a16:creationId xmlns:a16="http://schemas.microsoft.com/office/drawing/2014/main" id="{C3185892-0F42-4CE5-BE0E-94F7B13BD88F}"/>
              </a:ext>
            </a:extLst>
          </p:cNvPr>
          <p:cNvSpPr/>
          <p:nvPr/>
        </p:nvSpPr>
        <p:spPr>
          <a:xfrm>
            <a:off x="522796" y="6272784"/>
            <a:ext cx="3506088" cy="369332"/>
          </a:xfrm>
          <a:prstGeom prst="rect">
            <a:avLst/>
          </a:prstGeom>
        </p:spPr>
        <p:txBody>
          <a:bodyPr wrap="none">
            <a:spAutoFit/>
          </a:bodyPr>
          <a:lstStyle/>
          <a:p>
            <a:r>
              <a:rPr lang="en-US" dirty="0">
                <a:hlinkClick r:id="rId3"/>
              </a:rPr>
              <a:t>https://github.com/jrnold/ggthemes</a:t>
            </a:r>
            <a:endParaRPr lang="en-US" dirty="0"/>
          </a:p>
        </p:txBody>
      </p:sp>
      <p:pic>
        <p:nvPicPr>
          <p:cNvPr id="38914" name="Picture 2" descr="The eight themes built-in to ggplot2.">
            <a:extLst>
              <a:ext uri="{FF2B5EF4-FFF2-40B4-BE49-F238E27FC236}">
                <a16:creationId xmlns:a16="http://schemas.microsoft.com/office/drawing/2014/main" id="{A7EC2F19-8D5F-4C95-A1B2-AAC1BF13E8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0324" y="0"/>
            <a:ext cx="6702107" cy="690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5351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E8BF-5E73-40B5-8DEA-CC3659DB6A0A}"/>
              </a:ext>
            </a:extLst>
          </p:cNvPr>
          <p:cNvSpPr>
            <a:spLocks noGrp="1"/>
          </p:cNvSpPr>
          <p:nvPr>
            <p:ph type="title"/>
          </p:nvPr>
        </p:nvSpPr>
        <p:spPr/>
        <p:txBody>
          <a:bodyPr/>
          <a:lstStyle/>
          <a:p>
            <a:r>
              <a:rPr lang="en-US" dirty="0"/>
              <a:t>Saving your plots</a:t>
            </a:r>
          </a:p>
        </p:txBody>
      </p:sp>
      <p:sp>
        <p:nvSpPr>
          <p:cNvPr id="4" name="Rectangle 1">
            <a:extLst>
              <a:ext uri="{FF2B5EF4-FFF2-40B4-BE49-F238E27FC236}">
                <a16:creationId xmlns:a16="http://schemas.microsoft.com/office/drawing/2014/main" id="{181279BD-FCBC-4738-A564-8E9C41C5C7B0}"/>
              </a:ext>
            </a:extLst>
          </p:cNvPr>
          <p:cNvSpPr>
            <a:spLocks noChangeArrowheads="1"/>
          </p:cNvSpPr>
          <p:nvPr/>
        </p:nvSpPr>
        <p:spPr bwMode="auto">
          <a:xfrm>
            <a:off x="1024128" y="1872177"/>
            <a:ext cx="9720072"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a:ln>
                  <a:noFill/>
                </a:ln>
                <a:solidFill>
                  <a:srgbClr val="007020"/>
                </a:solidFill>
                <a:effectLst/>
                <a:latin typeface="Consolas" panose="020B0609020204030204" pitchFamily="49" charset="0"/>
              </a:rPr>
              <a:t>ggplot</a:t>
            </a:r>
            <a:r>
              <a:rPr kumimoji="0" lang="en-US" altLang="en-US" sz="2200" b="0" i="0" u="none" strike="noStrike" cap="none" normalizeH="0" baseline="0">
                <a:ln>
                  <a:noFill/>
                </a:ln>
                <a:solidFill>
                  <a:srgbClr val="4183C4"/>
                </a:solidFill>
                <a:effectLst/>
                <a:latin typeface="Consolas" panose="020B0609020204030204" pitchFamily="49" charset="0"/>
              </a:rPr>
              <a:t>(mpg, </a:t>
            </a:r>
            <a:r>
              <a:rPr kumimoji="0" lang="en-US" altLang="en-US" sz="2200" b="1" i="0" u="none" strike="noStrike" cap="none" normalizeH="0" baseline="0">
                <a:ln>
                  <a:noFill/>
                </a:ln>
                <a:solidFill>
                  <a:srgbClr val="007020"/>
                </a:solidFill>
                <a:effectLst/>
                <a:latin typeface="Consolas" panose="020B0609020204030204" pitchFamily="49" charset="0"/>
              </a:rPr>
              <a:t>aes</a:t>
            </a:r>
            <a:r>
              <a:rPr kumimoji="0" lang="en-US" altLang="en-US" sz="2200" b="0" i="0" u="none" strike="noStrike" cap="none" normalizeH="0" baseline="0">
                <a:ln>
                  <a:noFill/>
                </a:ln>
                <a:solidFill>
                  <a:srgbClr val="4183C4"/>
                </a:solidFill>
                <a:effectLst/>
                <a:latin typeface="Consolas" panose="020B0609020204030204" pitchFamily="49" charset="0"/>
              </a:rPr>
              <a:t>(displ, hwy)) </a:t>
            </a:r>
            <a:r>
              <a:rPr kumimoji="0" lang="en-US" altLang="en-US" sz="2200" b="0" i="0" u="none" strike="noStrike" cap="none" normalizeH="0" baseline="0">
                <a:ln>
                  <a:noFill/>
                </a:ln>
                <a:solidFill>
                  <a:srgbClr val="666666"/>
                </a:solidFill>
                <a:effectLst/>
                <a:latin typeface="Consolas" panose="020B0609020204030204" pitchFamily="49" charset="0"/>
              </a:rPr>
              <a:t>+</a:t>
            </a:r>
            <a:r>
              <a:rPr kumimoji="0" lang="en-US" altLang="en-US" sz="2200" b="0" i="0" u="none" strike="noStrike" cap="none" normalizeH="0" baseline="0">
                <a:ln>
                  <a:noFill/>
                </a:ln>
                <a:solidFill>
                  <a:srgbClr val="4070A0"/>
                </a:solidFill>
                <a:effectLst/>
                <a:latin typeface="Consolas" panose="020B0609020204030204" pitchFamily="49" charset="0"/>
              </a:rPr>
              <a:t> </a:t>
            </a:r>
            <a:r>
              <a:rPr kumimoji="0" lang="en-US" altLang="en-US" sz="2200" b="1" i="0" u="none" strike="noStrike" cap="none" normalizeH="0" baseline="0">
                <a:ln>
                  <a:noFill/>
                </a:ln>
                <a:solidFill>
                  <a:srgbClr val="007020"/>
                </a:solidFill>
                <a:effectLst/>
                <a:latin typeface="Consolas" panose="020B0609020204030204" pitchFamily="49" charset="0"/>
              </a:rPr>
              <a:t>geom_point</a:t>
            </a:r>
            <a:r>
              <a:rPr kumimoji="0" lang="en-US" altLang="en-US" sz="2200" b="0" i="0" u="none" strike="noStrike" cap="none" normalizeH="0" baseline="0">
                <a:ln>
                  <a:noFill/>
                </a:ln>
                <a:solidFill>
                  <a:srgbClr val="4183C4"/>
                </a:solidFill>
                <a:effectLst/>
                <a:latin typeface="Consolas" panose="020B0609020204030204" pitchFamily="49" charset="0"/>
              </a:rPr>
              <a:t>()</a:t>
            </a:r>
            <a:r>
              <a:rPr kumimoji="0" lang="en-US" altLang="en-US" sz="2200" b="0" i="0" u="none" strike="noStrike" cap="none" normalizeH="0" baseline="0">
                <a:ln>
                  <a:noFill/>
                </a:ln>
                <a:solidFill>
                  <a:schemeClr val="tx1"/>
                </a:solidFill>
                <a:effectLst/>
              </a:rPr>
              <a:t> </a:t>
            </a:r>
            <a:endParaRPr kumimoji="0" lang="en-US" altLang="en-US" sz="2200" b="0" i="0" u="none" strike="noStrike" cap="none" normalizeH="0" baseline="0">
              <a:ln>
                <a:noFill/>
              </a:ln>
              <a:solidFill>
                <a:schemeClr val="tx1"/>
              </a:solidFill>
              <a:effectLst/>
              <a:latin typeface="Arial" panose="020B0604020202020204" pitchFamily="34" charset="0"/>
            </a:endParaRPr>
          </a:p>
        </p:txBody>
      </p:sp>
      <p:pic>
        <p:nvPicPr>
          <p:cNvPr id="39939" name="Picture 3">
            <a:extLst>
              <a:ext uri="{FF2B5EF4-FFF2-40B4-BE49-F238E27FC236}">
                <a16:creationId xmlns:a16="http://schemas.microsoft.com/office/drawing/2014/main" id="{2EA3C1FD-441D-4EE1-9790-05659BBA0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1040" y="2245361"/>
            <a:ext cx="5709920" cy="35240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B5EDAB9-34AE-4D3C-89DB-0699E56E315A}"/>
              </a:ext>
            </a:extLst>
          </p:cNvPr>
          <p:cNvSpPr>
            <a:spLocks noChangeArrowheads="1"/>
          </p:cNvSpPr>
          <p:nvPr/>
        </p:nvSpPr>
        <p:spPr bwMode="auto">
          <a:xfrm>
            <a:off x="1024128" y="5790563"/>
            <a:ext cx="9720072"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ggsave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"my-plot.pdf"</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Saving 6 x 3.7 in image</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7230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27AC-04D8-4279-9C0F-9C1ED273B65A}"/>
              </a:ext>
            </a:extLst>
          </p:cNvPr>
          <p:cNvSpPr>
            <a:spLocks noGrp="1"/>
          </p:cNvSpPr>
          <p:nvPr>
            <p:ph type="title"/>
          </p:nvPr>
        </p:nvSpPr>
        <p:spPr/>
        <p:txBody>
          <a:bodyPr/>
          <a:lstStyle/>
          <a:p>
            <a:r>
              <a:rPr lang="en-US" dirty="0"/>
              <a:t>Figure sizing</a:t>
            </a:r>
          </a:p>
        </p:txBody>
      </p:sp>
      <p:sp>
        <p:nvSpPr>
          <p:cNvPr id="3" name="Content Placeholder 2">
            <a:extLst>
              <a:ext uri="{FF2B5EF4-FFF2-40B4-BE49-F238E27FC236}">
                <a16:creationId xmlns:a16="http://schemas.microsoft.com/office/drawing/2014/main" id="{E7711C45-3141-433C-9970-EB29C370582C}"/>
              </a:ext>
            </a:extLst>
          </p:cNvPr>
          <p:cNvSpPr>
            <a:spLocks noGrp="1"/>
          </p:cNvSpPr>
          <p:nvPr>
            <p:ph idx="1"/>
          </p:nvPr>
        </p:nvSpPr>
        <p:spPr>
          <a:xfrm>
            <a:off x="1024128" y="1900238"/>
            <a:ext cx="9720073" cy="4409122"/>
          </a:xfrm>
        </p:spPr>
        <p:txBody>
          <a:bodyPr>
            <a:normAutofit fontScale="92500" lnSpcReduction="20000"/>
          </a:bodyPr>
          <a:lstStyle/>
          <a:p>
            <a:pPr marL="346075" indent="-346075">
              <a:buSzPct val="120000"/>
              <a:buFont typeface="Arial" panose="020B0604020202020204" pitchFamily="34" charset="0"/>
              <a:buChar char="•"/>
            </a:pPr>
            <a:r>
              <a:rPr lang="en-US" sz="2600" dirty="0"/>
              <a:t>I find it most aesthetically pleasing for plots to have a consistent width. </a:t>
            </a:r>
          </a:p>
          <a:p>
            <a:pPr marL="684213" indent="-342900">
              <a:buSzPct val="80000"/>
              <a:buFont typeface="Courier New" panose="02070309020205020404" pitchFamily="49" charset="0"/>
              <a:buChar char="o"/>
            </a:pPr>
            <a:r>
              <a:rPr lang="en-US" sz="2400" dirty="0"/>
              <a:t>set </a:t>
            </a:r>
            <a:r>
              <a:rPr lang="en-US" dirty="0" err="1">
                <a:latin typeface="Consolas" panose="020B0609020204030204" pitchFamily="49" charset="0"/>
              </a:rPr>
              <a:t>fig.width</a:t>
            </a:r>
            <a:r>
              <a:rPr lang="en-US" dirty="0">
                <a:latin typeface="Consolas" panose="020B0609020204030204" pitchFamily="49" charset="0"/>
              </a:rPr>
              <a:t> = 6</a:t>
            </a:r>
            <a:r>
              <a:rPr lang="en-US" sz="2400" dirty="0"/>
              <a:t> (6")  </a:t>
            </a:r>
          </a:p>
          <a:p>
            <a:pPr marL="684213" indent="-342900">
              <a:buSzPct val="80000"/>
              <a:buFont typeface="Courier New" panose="02070309020205020404" pitchFamily="49" charset="0"/>
              <a:buChar char="o"/>
            </a:pPr>
            <a:r>
              <a:rPr lang="en-US" dirty="0">
                <a:latin typeface="Consolas" panose="020B0609020204030204" pitchFamily="49" charset="0"/>
              </a:rPr>
              <a:t>fig.asp = 0.618</a:t>
            </a:r>
            <a:r>
              <a:rPr lang="en-US" sz="2400" dirty="0"/>
              <a:t> (the golden ratio) </a:t>
            </a:r>
          </a:p>
          <a:p>
            <a:pPr marL="684213" indent="-342900">
              <a:buSzPct val="80000"/>
              <a:buFont typeface="Courier New" panose="02070309020205020404" pitchFamily="49" charset="0"/>
              <a:buChar char="o"/>
            </a:pPr>
            <a:r>
              <a:rPr lang="en-US" sz="2400" dirty="0"/>
              <a:t>I may adjust </a:t>
            </a:r>
            <a:r>
              <a:rPr lang="en-US" dirty="0">
                <a:latin typeface="Consolas" panose="020B0609020204030204" pitchFamily="49" charset="0"/>
              </a:rPr>
              <a:t>fig.asp</a:t>
            </a:r>
            <a:r>
              <a:rPr lang="en-US" sz="2400" dirty="0"/>
              <a:t> in individual chunks</a:t>
            </a:r>
          </a:p>
          <a:p>
            <a:pPr marL="346075" indent="-346075">
              <a:buSzPct val="120000"/>
              <a:buFont typeface="Arial" panose="020B0604020202020204" pitchFamily="34" charset="0"/>
              <a:buChar char="•"/>
            </a:pPr>
            <a:r>
              <a:rPr lang="en-US" sz="2600" dirty="0"/>
              <a:t>I control the output size with </a:t>
            </a:r>
            <a:r>
              <a:rPr lang="en-US" dirty="0" err="1">
                <a:latin typeface="Consolas" panose="020B0609020204030204" pitchFamily="49" charset="0"/>
              </a:rPr>
              <a:t>out.width</a:t>
            </a:r>
            <a:r>
              <a:rPr lang="en-US" sz="2400" dirty="0"/>
              <a:t> </a:t>
            </a:r>
            <a:r>
              <a:rPr lang="en-US" sz="2600" dirty="0"/>
              <a:t>and set it to a percentage of the line width. </a:t>
            </a:r>
            <a:endParaRPr lang="en-US" sz="2400" dirty="0"/>
          </a:p>
          <a:p>
            <a:pPr marL="684213" indent="-342900">
              <a:buSzPct val="80000"/>
              <a:buFont typeface="Courier New" panose="02070309020205020404" pitchFamily="49" charset="0"/>
              <a:buChar char="o"/>
            </a:pPr>
            <a:r>
              <a:rPr lang="en-US" sz="2100" dirty="0" err="1">
                <a:latin typeface="Consolas" panose="020B0609020204030204" pitchFamily="49" charset="0"/>
              </a:rPr>
              <a:t>out.width</a:t>
            </a:r>
            <a:r>
              <a:rPr lang="en-US" sz="2100" dirty="0">
                <a:latin typeface="Consolas" panose="020B0609020204030204" pitchFamily="49" charset="0"/>
              </a:rPr>
              <a:t> = "70%"</a:t>
            </a:r>
            <a:endParaRPr lang="en-US" sz="2400" dirty="0">
              <a:latin typeface="Consolas" panose="020B0609020204030204" pitchFamily="49" charset="0"/>
            </a:endParaRPr>
          </a:p>
          <a:p>
            <a:pPr marL="684213" indent="-342900">
              <a:buSzPct val="80000"/>
              <a:buFont typeface="Courier New" panose="02070309020205020404" pitchFamily="49" charset="0"/>
              <a:buChar char="o"/>
            </a:pPr>
            <a:r>
              <a:rPr lang="en-US" sz="2100" dirty="0" err="1">
                <a:latin typeface="Consolas" panose="020B0609020204030204" pitchFamily="49" charset="0"/>
              </a:rPr>
              <a:t>fig.align</a:t>
            </a:r>
            <a:r>
              <a:rPr lang="en-US" sz="2100" dirty="0">
                <a:latin typeface="Consolas" panose="020B0609020204030204" pitchFamily="49" charset="0"/>
              </a:rPr>
              <a:t> = "center"</a:t>
            </a:r>
          </a:p>
          <a:p>
            <a:pPr marL="346075" indent="-346075">
              <a:buSzPct val="120000"/>
              <a:buFont typeface="Arial" panose="020B0604020202020204" pitchFamily="34" charset="0"/>
              <a:buChar char="•"/>
            </a:pPr>
            <a:r>
              <a:rPr lang="en-US" sz="2600" dirty="0"/>
              <a:t>To put multiple plots in a single row </a:t>
            </a:r>
          </a:p>
          <a:p>
            <a:pPr marL="684213" indent="-342900">
              <a:buSzPct val="80000"/>
              <a:buFont typeface="Courier New" panose="02070309020205020404" pitchFamily="49" charset="0"/>
              <a:buChar char="o"/>
            </a:pPr>
            <a:r>
              <a:rPr lang="en-US" sz="2400" dirty="0"/>
              <a:t>I set the </a:t>
            </a:r>
            <a:r>
              <a:rPr lang="en-US" dirty="0" err="1">
                <a:latin typeface="Consolas" panose="020B0609020204030204" pitchFamily="49" charset="0"/>
              </a:rPr>
              <a:t>out.width</a:t>
            </a:r>
            <a:r>
              <a:rPr lang="en-US" sz="2400" dirty="0"/>
              <a:t> to 50% for two plots, 33% for 3 plots, or 25% to 4 plots </a:t>
            </a:r>
          </a:p>
          <a:p>
            <a:pPr marL="684213" indent="-342900">
              <a:buSzPct val="80000"/>
              <a:buFont typeface="Courier New" panose="02070309020205020404" pitchFamily="49" charset="0"/>
              <a:buChar char="o"/>
            </a:pPr>
            <a:r>
              <a:rPr lang="en-US" dirty="0" err="1">
                <a:latin typeface="Consolas" panose="020B0609020204030204" pitchFamily="49" charset="0"/>
              </a:rPr>
              <a:t>fig.align</a:t>
            </a:r>
            <a:r>
              <a:rPr lang="en-US" dirty="0">
                <a:latin typeface="Consolas" panose="020B0609020204030204" pitchFamily="49" charset="0"/>
              </a:rPr>
              <a:t> = "default"</a:t>
            </a:r>
            <a:endParaRPr lang="en-US" sz="2400" dirty="0"/>
          </a:p>
        </p:txBody>
      </p:sp>
    </p:spTree>
    <p:extLst>
      <p:ext uri="{BB962C8B-B14F-4D97-AF65-F5344CB8AC3E}">
        <p14:creationId xmlns:p14="http://schemas.microsoft.com/office/powerpoint/2010/main" val="258049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F438321-8ADD-4377-A8BE-A2E23F154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2863"/>
            <a:ext cx="10972800"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59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ADD03-5C41-49FC-8FEE-DDE3D9E5AEF9}"/>
              </a:ext>
            </a:extLst>
          </p:cNvPr>
          <p:cNvSpPr>
            <a:spLocks noGrp="1"/>
          </p:cNvSpPr>
          <p:nvPr>
            <p:ph type="title"/>
          </p:nvPr>
        </p:nvSpPr>
        <p:spPr/>
        <p:txBody>
          <a:bodyPr/>
          <a:lstStyle/>
          <a:p>
            <a:r>
              <a:rPr lang="en-US" dirty="0"/>
              <a:t>Label</a:t>
            </a:r>
          </a:p>
        </p:txBody>
      </p:sp>
      <p:sp>
        <p:nvSpPr>
          <p:cNvPr id="4" name="Rectangle 1">
            <a:extLst>
              <a:ext uri="{FF2B5EF4-FFF2-40B4-BE49-F238E27FC236}">
                <a16:creationId xmlns:a16="http://schemas.microsoft.com/office/drawing/2014/main" id="{B01175CC-6F9B-4B55-B141-29AABB041C42}"/>
              </a:ext>
            </a:extLst>
          </p:cNvPr>
          <p:cNvSpPr>
            <a:spLocks noGrp="1" noChangeArrowheads="1"/>
          </p:cNvSpPr>
          <p:nvPr>
            <p:ph idx="1"/>
          </p:nvPr>
        </p:nvSpPr>
        <p:spPr bwMode="auto">
          <a:xfrm>
            <a:off x="201605" y="2414984"/>
            <a:ext cx="5894395" cy="270843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ggplot</a:t>
            </a:r>
            <a:r>
              <a:rPr kumimoji="0" lang="en-US" altLang="en-US" b="0" i="0" u="none" strike="noStrike" cap="none" normalizeH="0" baseline="0" dirty="0">
                <a:ln>
                  <a:noFill/>
                </a:ln>
                <a:solidFill>
                  <a:srgbClr val="4183C4"/>
                </a:solidFill>
                <a:effectLst/>
                <a:latin typeface="Consolas" panose="020B0609020204030204" pitchFamily="49" charset="0"/>
              </a:rPr>
              <a:t>(mpg, </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displ</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hwy</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geom_point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aes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color =</a:t>
            </a:r>
            <a:r>
              <a:rPr kumimoji="0" lang="en-US" altLang="en-US" b="0" i="0" u="none" strike="noStrike" cap="none" normalizeH="0" baseline="0" dirty="0">
                <a:ln>
                  <a:noFill/>
                </a:ln>
                <a:solidFill>
                  <a:srgbClr val="4183C4"/>
                </a:solidFill>
                <a:effectLst/>
                <a:latin typeface="Consolas" panose="020B0609020204030204" pitchFamily="49" charset="0"/>
              </a:rPr>
              <a:t> class))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geom_smooth</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se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007020"/>
                </a:solidFill>
                <a:effectLst/>
                <a:latin typeface="Consolas" panose="020B0609020204030204" pitchFamily="49" charset="0"/>
              </a:rPr>
              <a:t>FALSE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labs</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x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"Engine displacement (L)"</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y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"Highway fuel economy (mpg)"</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color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"Car type"</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123" name="Picture 3">
            <a:extLst>
              <a:ext uri="{FF2B5EF4-FFF2-40B4-BE49-F238E27FC236}">
                <a16:creationId xmlns:a16="http://schemas.microsoft.com/office/drawing/2014/main" id="{4576CF92-5CAC-4A0D-B4A4-79DAA9456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97071"/>
            <a:ext cx="5418547" cy="334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473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2E684-F291-4B12-AAEF-BB1A0E73BFC2}"/>
              </a:ext>
            </a:extLst>
          </p:cNvPr>
          <p:cNvSpPr>
            <a:spLocks noGrp="1"/>
          </p:cNvSpPr>
          <p:nvPr>
            <p:ph type="title"/>
          </p:nvPr>
        </p:nvSpPr>
        <p:spPr/>
        <p:txBody>
          <a:bodyPr/>
          <a:lstStyle/>
          <a:p>
            <a:r>
              <a:rPr lang="en-US" sz="5400" dirty="0">
                <a:solidFill>
                  <a:schemeClr val="tx1"/>
                </a:solidFill>
              </a:rPr>
              <a:t>mathematical equations with quote()</a:t>
            </a:r>
            <a:endParaRPr lang="en-US" dirty="0"/>
          </a:p>
        </p:txBody>
      </p:sp>
      <p:sp>
        <p:nvSpPr>
          <p:cNvPr id="4" name="Rectangle 1">
            <a:extLst>
              <a:ext uri="{FF2B5EF4-FFF2-40B4-BE49-F238E27FC236}">
                <a16:creationId xmlns:a16="http://schemas.microsoft.com/office/drawing/2014/main" id="{3693FF76-A613-4A02-8ADF-3848686280C7}"/>
              </a:ext>
            </a:extLst>
          </p:cNvPr>
          <p:cNvSpPr>
            <a:spLocks noGrp="1" noChangeArrowheads="1"/>
          </p:cNvSpPr>
          <p:nvPr>
            <p:ph idx="1"/>
          </p:nvPr>
        </p:nvSpPr>
        <p:spPr bwMode="auto">
          <a:xfrm>
            <a:off x="1024128" y="2084832"/>
            <a:ext cx="8325997" cy="369331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df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tibble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x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runif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y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runif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ggplot</a:t>
            </a:r>
            <a:r>
              <a:rPr kumimoji="0" lang="en-US" altLang="en-US" sz="2400" b="0" i="0" u="none" strike="noStrike" cap="none" normalizeH="0" baseline="0" dirty="0">
                <a:ln>
                  <a:noFill/>
                </a:ln>
                <a:solidFill>
                  <a:srgbClr val="4183C4"/>
                </a:solidFill>
                <a:effectLst/>
                <a:latin typeface="Consolas" panose="020B0609020204030204" pitchFamily="49" charset="0"/>
              </a:rPr>
              <a:t>(df, </a:t>
            </a:r>
            <a:r>
              <a:rPr kumimoji="0" lang="en-US" altLang="en-US" sz="2400" b="1" i="0" u="none" strike="noStrike" cap="none" normalizeH="0" baseline="0" dirty="0" err="1">
                <a:ln>
                  <a:noFill/>
                </a:ln>
                <a:solidFill>
                  <a:srgbClr val="007020"/>
                </a:solidFill>
                <a:effectLst/>
                <a:latin typeface="Consolas" panose="020B0609020204030204" pitchFamily="49" charset="0"/>
              </a:rPr>
              <a:t>aes</a:t>
            </a:r>
            <a:r>
              <a:rPr kumimoji="0" lang="en-US" altLang="en-US" sz="2400" b="0" i="0" u="none" strike="noStrike" cap="none" normalizeH="0" baseline="0" dirty="0">
                <a:ln>
                  <a:noFill/>
                </a:ln>
                <a:solidFill>
                  <a:srgbClr val="4183C4"/>
                </a:solidFill>
                <a:effectLst/>
                <a:latin typeface="Consolas" panose="020B0609020204030204" pitchFamily="49" charset="0"/>
              </a:rPr>
              <a:t>(x, y))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geom_point</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labs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x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quote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sum</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i</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n)),</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y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quote</a:t>
            </a:r>
            <a:r>
              <a:rPr kumimoji="0" lang="en-US" altLang="en-US" sz="2400" b="0" i="0" u="none" strike="noStrike" cap="none" normalizeH="0" baseline="0" dirty="0">
                <a:ln>
                  <a:noFill/>
                </a:ln>
                <a:solidFill>
                  <a:srgbClr val="4183C4"/>
                </a:solidFill>
                <a:effectLst/>
                <a:latin typeface="Consolas" panose="020B0609020204030204" pitchFamily="49" charset="0"/>
              </a:rPr>
              <a:t>(alpha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beta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frac</a:t>
            </a:r>
            <a:r>
              <a:rPr kumimoji="0" lang="en-US" altLang="en-US" sz="2400" b="0" i="0" u="none" strike="noStrike" cap="none" normalizeH="0" baseline="0" dirty="0">
                <a:ln>
                  <a:noFill/>
                </a:ln>
                <a:solidFill>
                  <a:srgbClr val="4183C4"/>
                </a:solidFill>
                <a:effectLst/>
                <a:latin typeface="Consolas" panose="020B0609020204030204" pitchFamily="49" charset="0"/>
              </a:rPr>
              <a:t>(delta, theta))</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685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E89AECF0-8B88-4094-BDAF-35400CA81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685800"/>
            <a:ext cx="5486400" cy="5486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CD48BDA-B83C-4619-9248-148BB6A55BE5}"/>
              </a:ext>
            </a:extLst>
          </p:cNvPr>
          <p:cNvSpPr/>
          <p:nvPr/>
        </p:nvSpPr>
        <p:spPr>
          <a:xfrm>
            <a:off x="9416519" y="5910590"/>
            <a:ext cx="1959191" cy="523220"/>
          </a:xfrm>
          <a:prstGeom prst="rect">
            <a:avLst/>
          </a:prstGeom>
          <a:solidFill>
            <a:srgbClr val="F7F7F7"/>
          </a:solidFill>
        </p:spPr>
        <p:txBody>
          <a:bodyPr wrap="none">
            <a:spAutoFit/>
          </a:bodyPr>
          <a:lstStyle/>
          <a:p>
            <a:r>
              <a:rPr lang="en-US" sz="2800" dirty="0">
                <a:solidFill>
                  <a:srgbClr val="333333"/>
                </a:solidFill>
                <a:latin typeface="Consolas" panose="020B0609020204030204" pitchFamily="49" charset="0"/>
              </a:rPr>
              <a:t>?</a:t>
            </a:r>
            <a:r>
              <a:rPr lang="en-US" sz="2800" dirty="0" err="1">
                <a:solidFill>
                  <a:srgbClr val="333333"/>
                </a:solidFill>
                <a:latin typeface="Consolas" panose="020B0609020204030204" pitchFamily="49" charset="0"/>
              </a:rPr>
              <a:t>plotmath</a:t>
            </a:r>
            <a:endParaRPr lang="en-US" sz="2800" dirty="0"/>
          </a:p>
        </p:txBody>
      </p:sp>
    </p:spTree>
    <p:extLst>
      <p:ext uri="{BB962C8B-B14F-4D97-AF65-F5344CB8AC3E}">
        <p14:creationId xmlns:p14="http://schemas.microsoft.com/office/powerpoint/2010/main" val="41928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0464D4-11EA-4333-9DFF-B054E627F20A}"/>
              </a:ext>
            </a:extLst>
          </p:cNvPr>
          <p:cNvPicPr>
            <a:picLocks noChangeAspect="1"/>
          </p:cNvPicPr>
          <p:nvPr/>
        </p:nvPicPr>
        <p:blipFill>
          <a:blip r:embed="rId3"/>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3CF4F10C-4B4C-4144-842F-6EDD455C122F}"/>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C995C08-7B6A-4D30-A6D5-42FCBBBAFD8F}"/>
              </a:ext>
            </a:extLst>
          </p:cNvPr>
          <p:cNvSpPr txBox="1">
            <a:spLocks/>
          </p:cNvSpPr>
          <p:nvPr/>
        </p:nvSpPr>
        <p:spPr>
          <a:xfrm>
            <a:off x="983488"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Label</a:t>
            </a:r>
          </a:p>
        </p:txBody>
      </p:sp>
    </p:spTree>
    <p:extLst>
      <p:ext uri="{BB962C8B-B14F-4D97-AF65-F5344CB8AC3E}">
        <p14:creationId xmlns:p14="http://schemas.microsoft.com/office/powerpoint/2010/main" val="1849401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159</TotalTime>
  <Words>5871</Words>
  <Application>Microsoft Office PowerPoint</Application>
  <PresentationFormat>Widescreen</PresentationFormat>
  <Paragraphs>415</Paragraphs>
  <Slides>45</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Consolas</vt:lpstr>
      <vt:lpstr>Courier New</vt:lpstr>
      <vt:lpstr>Tw Cen MT</vt:lpstr>
      <vt:lpstr>Tw Cen MT Condensed</vt:lpstr>
      <vt:lpstr>Wingdings 3</vt:lpstr>
      <vt:lpstr>Integral</vt:lpstr>
      <vt:lpstr>Graphics for communication</vt:lpstr>
      <vt:lpstr>A useful book</vt:lpstr>
      <vt:lpstr>Label</vt:lpstr>
      <vt:lpstr>Label</vt:lpstr>
      <vt:lpstr>PowerPoint Presentation</vt:lpstr>
      <vt:lpstr>Label</vt:lpstr>
      <vt:lpstr>mathematical equations with quote()</vt:lpstr>
      <vt:lpstr>PowerPoint Presentation</vt:lpstr>
      <vt:lpstr>PowerPoint Presentation</vt:lpstr>
      <vt:lpstr>Annotations</vt:lpstr>
      <vt:lpstr>Annotations</vt:lpstr>
      <vt:lpstr>ggrepel</vt:lpstr>
      <vt:lpstr>ggrepel</vt:lpstr>
      <vt:lpstr>PowerPoint Presentation</vt:lpstr>
      <vt:lpstr>PowerPoint Presentation</vt:lpstr>
      <vt:lpstr>PowerPoint Presentation</vt:lpstr>
      <vt:lpstr>stringr::str_wrap() </vt:lpstr>
      <vt:lpstr>hjust and vjust </vt:lpstr>
      <vt:lpstr>other geoms to annotate your plot</vt:lpstr>
      <vt:lpstr>PowerPoint Presentation</vt:lpstr>
      <vt:lpstr>Scales</vt:lpstr>
      <vt:lpstr>scales</vt:lpstr>
      <vt:lpstr>Axis ticks and legend keys</vt:lpstr>
      <vt:lpstr>Labels=null</vt:lpstr>
      <vt:lpstr>guides</vt:lpstr>
      <vt:lpstr>Legend layout</vt:lpstr>
      <vt:lpstr>guide_legend() or guide_colorbar()</vt:lpstr>
      <vt:lpstr>Replacing a scale</vt:lpstr>
      <vt:lpstr>Do it with scale()</vt:lpstr>
      <vt:lpstr>ColorBrewer scales</vt:lpstr>
      <vt:lpstr>redundant shape mapping</vt:lpstr>
      <vt:lpstr>RColorBrewer</vt:lpstr>
      <vt:lpstr>scale_color_manual()</vt:lpstr>
      <vt:lpstr>the viridis package</vt:lpstr>
      <vt:lpstr>PowerPoint Presentation</vt:lpstr>
      <vt:lpstr>Zooming</vt:lpstr>
      <vt:lpstr>zooming</vt:lpstr>
      <vt:lpstr>zooming</vt:lpstr>
      <vt:lpstr>Set limits</vt:lpstr>
      <vt:lpstr>Share scales</vt:lpstr>
      <vt:lpstr>Share scales</vt:lpstr>
      <vt:lpstr>Themes</vt:lpstr>
      <vt:lpstr>themes</vt:lpstr>
      <vt:lpstr>Saving your plots</vt:lpstr>
      <vt:lpstr>Figure sizing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Graphics for communication</dc:title>
  <dc:creator>Joey Campbell</dc:creator>
  <cp:lastModifiedBy>Joey Campbell</cp:lastModifiedBy>
  <cp:revision>20</cp:revision>
  <dcterms:created xsi:type="dcterms:W3CDTF">2020-03-19T18:36:23Z</dcterms:created>
  <dcterms:modified xsi:type="dcterms:W3CDTF">2020-03-19T21:16:17Z</dcterms:modified>
</cp:coreProperties>
</file>