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1" autoAdjust="0"/>
    <p:restoredTop sz="61754" autoAdjust="0"/>
  </p:normalViewPr>
  <p:slideViewPr>
    <p:cSldViewPr snapToGrid="0">
      <p:cViewPr varScale="1">
        <p:scale>
          <a:sx n="67" d="100"/>
          <a:sy n="67" d="100"/>
        </p:scale>
        <p:origin x="190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01330-6A48-4F20-BF61-D2CF134A3EA1}" type="datetimeFigureOut">
              <a:rPr lang="en-US" smtClean="0"/>
              <a:t>4/4/2020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23B7D-69E8-4DD4-9D0B-881CBF13FF95}" type="slidenum">
              <a:rPr lang="en-US" smtClean="0"/>
              <a:t>‹#›</a:t>
            </a:fld>
            <a:endParaRPr lang="en-US"/>
          </a:p>
        </p:txBody>
      </p:sp>
    </p:spTree>
    <p:extLst>
      <p:ext uri="{BB962C8B-B14F-4D97-AF65-F5344CB8AC3E}">
        <p14:creationId xmlns:p14="http://schemas.microsoft.com/office/powerpoint/2010/main" val="3874979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rstudio.github.io/dygraphs/" TargetMode="External"/><Relationship Id="rId7" Type="http://schemas.openxmlformats.org/officeDocument/2006/relationships/hyperlink" Target="http://www.htmlwidgets.org/"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rich-iannone.github.io/DiagrammeR/" TargetMode="External"/><Relationship Id="rId5" Type="http://schemas.openxmlformats.org/officeDocument/2006/relationships/hyperlink" Target="https://github.com/bwlewis/rthreejs" TargetMode="External"/><Relationship Id="rId4" Type="http://schemas.openxmlformats.org/officeDocument/2006/relationships/hyperlink" Target="http://rstudio.github.io/DT/"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hiny.rstudio.co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rmarkdown.rstudio.com/formats.html" TargetMode="External"/><Relationship Id="rId3" Type="http://schemas.openxmlformats.org/officeDocument/2006/relationships/hyperlink" Target="https://github.com/rstudio/bookdown" TargetMode="External"/><Relationship Id="rId7" Type="http://schemas.openxmlformats.org/officeDocument/2006/relationships/hyperlink" Target="https://github.com/rstudio/rticles"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github.com/yixuan/prettydoc/" TargetMode="External"/><Relationship Id="rId5" Type="http://schemas.openxmlformats.org/officeDocument/2006/relationships/hyperlink" Target="http://www.bookdown.org/" TargetMode="External"/><Relationship Id="rId4" Type="http://schemas.openxmlformats.org/officeDocument/2006/relationships/hyperlink" Target="https://bookdown.org/yihui/bookdown/" TargetMode="External"/><Relationship Id="rId9" Type="http://schemas.openxmlformats.org/officeDocument/2006/relationships/hyperlink" Target="http://rmarkdown.rstudio.com/developer_custom_formats.html"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amzn.com/0321820800" TargetMode="External"/><Relationship Id="rId7" Type="http://schemas.openxmlformats.org/officeDocument/2006/relationships/hyperlink" Target="http://amzn.com/0133966151"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amzn.com/0596100167" TargetMode="External"/><Relationship Id="rId5" Type="http://schemas.openxmlformats.org/officeDocument/2006/relationships/hyperlink" Target="https://www.coursera.org/learn/public-speaking" TargetMode="External"/><Relationship Id="rId4" Type="http://schemas.openxmlformats.org/officeDocument/2006/relationships/hyperlink" Target="https://github.com/jtleek/talkguide"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colinpurrington.com/tips/lab-notebook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rstudio.github.io/packrat/"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github.com/RevolutionAnalytics/checkpoin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MangoTheCat/rmdshower"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github.com/shower/shower"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far you’ve seen R Markdown used to produce HTML documents. This lecture gives a brief overview of some of the many other types of output you can produce with R Markdown. There are two ways to set the output of a document:</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1</a:t>
            </a:fld>
            <a:endParaRPr lang="en-US"/>
          </a:p>
        </p:txBody>
      </p:sp>
    </p:spTree>
    <p:extLst>
      <p:ext uri="{BB962C8B-B14F-4D97-AF65-F5344CB8AC3E}">
        <p14:creationId xmlns:p14="http://schemas.microsoft.com/office/powerpoint/2010/main" val="1208639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Any HTML format (document, notebook, presentation, or dashboard) can contain interactive components.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HTML is an interactive format, and you can take advantage of that interactivity with </a:t>
            </a:r>
            <a:r>
              <a:rPr lang="en-US" sz="1200" b="1" i="0" kern="1200" dirty="0" err="1">
                <a:solidFill>
                  <a:schemeClr val="tx1"/>
                </a:solidFill>
                <a:effectLst/>
                <a:latin typeface="+mn-lt"/>
                <a:ea typeface="+mn-ea"/>
                <a:cs typeface="+mn-cs"/>
              </a:rPr>
              <a:t>htmlwidgets</a:t>
            </a:r>
            <a:r>
              <a:rPr lang="en-US" sz="1200" b="0" i="0" kern="1200" dirty="0">
                <a:solidFill>
                  <a:schemeClr val="tx1"/>
                </a:solidFill>
                <a:effectLst/>
                <a:latin typeface="+mn-lt"/>
                <a:ea typeface="+mn-ea"/>
                <a:cs typeface="+mn-cs"/>
              </a:rPr>
              <a:t>, R functions that produce interactive HTML </a:t>
            </a:r>
            <a:r>
              <a:rPr lang="en-US" sz="1200" b="0" i="0" kern="1200" dirty="0" err="1">
                <a:solidFill>
                  <a:schemeClr val="tx1"/>
                </a:solidFill>
                <a:effectLst/>
                <a:latin typeface="+mn-lt"/>
                <a:ea typeface="+mn-ea"/>
                <a:cs typeface="+mn-cs"/>
              </a:rPr>
              <a:t>visualisations</a:t>
            </a:r>
            <a:r>
              <a:rPr lang="en-US" sz="1200" b="0" i="0" kern="1200" dirty="0">
                <a:solidFill>
                  <a:schemeClr val="tx1"/>
                </a:solidFill>
                <a:effectLst/>
                <a:latin typeface="+mn-lt"/>
                <a:ea typeface="+mn-ea"/>
                <a:cs typeface="+mn-cs"/>
              </a:rPr>
              <a:t>. For example, take the </a:t>
            </a:r>
            <a:r>
              <a:rPr lang="en-US" sz="1200" b="1" i="0" kern="1200" dirty="0">
                <a:solidFill>
                  <a:schemeClr val="tx1"/>
                </a:solidFill>
                <a:effectLst/>
                <a:latin typeface="+mn-lt"/>
                <a:ea typeface="+mn-ea"/>
                <a:cs typeface="+mn-cs"/>
              </a:rPr>
              <a:t>leaflet</a:t>
            </a:r>
            <a:r>
              <a:rPr lang="en-US" sz="1200" b="0" i="0" kern="1200" dirty="0">
                <a:solidFill>
                  <a:schemeClr val="tx1"/>
                </a:solidFill>
                <a:effectLst/>
                <a:latin typeface="+mn-lt"/>
                <a:ea typeface="+mn-ea"/>
                <a:cs typeface="+mn-cs"/>
              </a:rPr>
              <a:t> map below. If you’re viewing this page on the web, you can drag the map around, zoom in and out, etc. You obviously can’t do that in a book, so </a:t>
            </a:r>
            <a:r>
              <a:rPr lang="en-US" sz="1200" b="0" i="0" kern="1200" dirty="0" err="1">
                <a:solidFill>
                  <a:schemeClr val="tx1"/>
                </a:solidFill>
                <a:effectLst/>
                <a:latin typeface="+mn-lt"/>
                <a:ea typeface="+mn-ea"/>
                <a:cs typeface="+mn-cs"/>
              </a:rPr>
              <a:t>rmarkdown</a:t>
            </a:r>
            <a:r>
              <a:rPr lang="en-US" sz="1200" b="0" i="0" kern="1200" dirty="0">
                <a:solidFill>
                  <a:schemeClr val="tx1"/>
                </a:solidFill>
                <a:effectLst/>
                <a:latin typeface="+mn-lt"/>
                <a:ea typeface="+mn-ea"/>
                <a:cs typeface="+mn-cs"/>
              </a:rPr>
              <a:t> automatically inserts a static screenshot for you.</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10</a:t>
            </a:fld>
            <a:endParaRPr lang="en-US"/>
          </a:p>
        </p:txBody>
      </p:sp>
    </p:spTree>
    <p:extLst>
      <p:ext uri="{BB962C8B-B14F-4D97-AF65-F5344CB8AC3E}">
        <p14:creationId xmlns:p14="http://schemas.microsoft.com/office/powerpoint/2010/main" val="4250401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great thing about </a:t>
            </a:r>
            <a:r>
              <a:rPr lang="en-US" sz="1200" b="0" i="0" kern="1200" dirty="0" err="1">
                <a:solidFill>
                  <a:schemeClr val="tx1"/>
                </a:solidFill>
                <a:effectLst/>
                <a:latin typeface="+mn-lt"/>
                <a:ea typeface="+mn-ea"/>
                <a:cs typeface="+mn-cs"/>
              </a:rPr>
              <a:t>htmlwidgets</a:t>
            </a:r>
            <a:r>
              <a:rPr lang="en-US" sz="1200" b="0" i="0" kern="1200" dirty="0">
                <a:solidFill>
                  <a:schemeClr val="tx1"/>
                </a:solidFill>
                <a:effectLst/>
                <a:latin typeface="+mn-lt"/>
                <a:ea typeface="+mn-ea"/>
                <a:cs typeface="+mn-cs"/>
              </a:rPr>
              <a:t> is that you don’t need to know anything about HTML or JavaScript to use them. All the details are wrapped inside the package, so you don’t need to worry about it.</a:t>
            </a:r>
          </a:p>
          <a:p>
            <a:r>
              <a:rPr lang="en-US" sz="1200" b="0" i="0" kern="1200" dirty="0">
                <a:solidFill>
                  <a:schemeClr val="tx1"/>
                </a:solidFill>
                <a:effectLst/>
                <a:latin typeface="+mn-lt"/>
                <a:ea typeface="+mn-ea"/>
                <a:cs typeface="+mn-cs"/>
              </a:rPr>
              <a:t>There are many packages that provide </a:t>
            </a:r>
            <a:r>
              <a:rPr lang="en-US" sz="1200" b="0" i="0" kern="1200" dirty="0" err="1">
                <a:solidFill>
                  <a:schemeClr val="tx1"/>
                </a:solidFill>
                <a:effectLst/>
                <a:latin typeface="+mn-lt"/>
                <a:ea typeface="+mn-ea"/>
                <a:cs typeface="+mn-cs"/>
              </a:rPr>
              <a:t>htmlwidgets</a:t>
            </a:r>
            <a:r>
              <a:rPr lang="en-US" sz="1200" b="0" i="0" kern="1200" dirty="0">
                <a:solidFill>
                  <a:schemeClr val="tx1"/>
                </a:solidFill>
                <a:effectLst/>
                <a:latin typeface="+mn-lt"/>
                <a:ea typeface="+mn-ea"/>
                <a:cs typeface="+mn-cs"/>
              </a:rPr>
              <a:t>, including:</a:t>
            </a:r>
          </a:p>
          <a:p>
            <a:r>
              <a:rPr lang="en-US" sz="1200" b="1" i="0" kern="1200" dirty="0" err="1">
                <a:solidFill>
                  <a:schemeClr val="tx1"/>
                </a:solidFill>
                <a:effectLst/>
                <a:latin typeface="+mn-lt"/>
                <a:ea typeface="+mn-ea"/>
                <a:cs typeface="+mn-cs"/>
              </a:rPr>
              <a:t>dygraphs</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3"/>
              </a:rPr>
              <a:t>http://rstudio.github.io/dygraphs/</a:t>
            </a:r>
            <a:r>
              <a:rPr lang="en-US" sz="1200" b="0" i="0" kern="1200" dirty="0">
                <a:solidFill>
                  <a:schemeClr val="tx1"/>
                </a:solidFill>
                <a:effectLst/>
                <a:latin typeface="+mn-lt"/>
                <a:ea typeface="+mn-ea"/>
                <a:cs typeface="+mn-cs"/>
              </a:rPr>
              <a:t>, for interactive time series </a:t>
            </a:r>
            <a:r>
              <a:rPr lang="en-US" sz="1200" b="0" i="0" kern="1200" dirty="0" err="1">
                <a:solidFill>
                  <a:schemeClr val="tx1"/>
                </a:solidFill>
                <a:effectLst/>
                <a:latin typeface="+mn-lt"/>
                <a:ea typeface="+mn-ea"/>
                <a:cs typeface="+mn-cs"/>
              </a:rPr>
              <a:t>visualisations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DT</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a:rPr>
              <a:t>http://rstudio.github.io/DT/</a:t>
            </a:r>
            <a:r>
              <a:rPr lang="en-US" sz="1200" b="0" i="0" kern="1200" dirty="0">
                <a:solidFill>
                  <a:schemeClr val="tx1"/>
                </a:solidFill>
                <a:effectLst/>
                <a:latin typeface="+mn-lt"/>
                <a:ea typeface="+mn-ea"/>
                <a:cs typeface="+mn-cs"/>
              </a:rPr>
              <a:t>, for interactive tables.</a:t>
            </a:r>
          </a:p>
          <a:p>
            <a:r>
              <a:rPr lang="en-US" sz="1200" b="1" i="0" kern="1200" dirty="0" err="1">
                <a:solidFill>
                  <a:schemeClr val="tx1"/>
                </a:solidFill>
                <a:effectLst/>
                <a:latin typeface="+mn-lt"/>
                <a:ea typeface="+mn-ea"/>
                <a:cs typeface="+mn-cs"/>
              </a:rPr>
              <a:t>threejs</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https://github.com/bwlewis/rthreejs</a:t>
            </a:r>
            <a:r>
              <a:rPr lang="en-US" sz="1200" b="0" i="0" kern="1200" dirty="0">
                <a:solidFill>
                  <a:schemeClr val="tx1"/>
                </a:solidFill>
                <a:effectLst/>
                <a:latin typeface="+mn-lt"/>
                <a:ea typeface="+mn-ea"/>
                <a:cs typeface="+mn-cs"/>
              </a:rPr>
              <a:t> for interactive 3d plots.</a:t>
            </a:r>
          </a:p>
          <a:p>
            <a:r>
              <a:rPr lang="en-US" sz="1200" b="1" i="0" kern="1200" dirty="0" err="1">
                <a:solidFill>
                  <a:schemeClr val="tx1"/>
                </a:solidFill>
                <a:effectLst/>
                <a:latin typeface="+mn-lt"/>
                <a:ea typeface="+mn-ea"/>
                <a:cs typeface="+mn-cs"/>
              </a:rPr>
              <a:t>DiagrammeR</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6"/>
              </a:rPr>
              <a:t>http://rich-iannone.github.io/DiagrammeR/</a:t>
            </a:r>
            <a:r>
              <a:rPr lang="en-US" sz="1200" b="0" i="0" kern="1200" dirty="0">
                <a:solidFill>
                  <a:schemeClr val="tx1"/>
                </a:solidFill>
                <a:effectLst/>
                <a:latin typeface="+mn-lt"/>
                <a:ea typeface="+mn-ea"/>
                <a:cs typeface="+mn-cs"/>
              </a:rPr>
              <a:t> for diagrams (like flow charts and simple node-link diagrams).</a:t>
            </a:r>
          </a:p>
          <a:p>
            <a:r>
              <a:rPr lang="en-US" sz="1200" b="0" i="0" kern="1200" dirty="0">
                <a:solidFill>
                  <a:schemeClr val="tx1"/>
                </a:solidFill>
                <a:effectLst/>
                <a:latin typeface="+mn-lt"/>
                <a:ea typeface="+mn-ea"/>
                <a:cs typeface="+mn-cs"/>
              </a:rPr>
              <a:t>To learn more about </a:t>
            </a:r>
            <a:r>
              <a:rPr lang="en-US" sz="1200" b="0" i="0" kern="1200" dirty="0" err="1">
                <a:solidFill>
                  <a:schemeClr val="tx1"/>
                </a:solidFill>
                <a:effectLst/>
                <a:latin typeface="+mn-lt"/>
                <a:ea typeface="+mn-ea"/>
                <a:cs typeface="+mn-cs"/>
              </a:rPr>
              <a:t>htmlwidgets</a:t>
            </a:r>
            <a:r>
              <a:rPr lang="en-US" sz="1200" b="0" i="0" kern="1200" dirty="0">
                <a:solidFill>
                  <a:schemeClr val="tx1"/>
                </a:solidFill>
                <a:effectLst/>
                <a:latin typeface="+mn-lt"/>
                <a:ea typeface="+mn-ea"/>
                <a:cs typeface="+mn-cs"/>
              </a:rPr>
              <a:t> and see a more complete list of packages that provide them visit </a:t>
            </a:r>
            <a:r>
              <a:rPr lang="en-US" sz="1200" b="0" i="0" u="none" strike="noStrike" kern="1200" dirty="0">
                <a:solidFill>
                  <a:schemeClr val="tx1"/>
                </a:solidFill>
                <a:effectLst/>
                <a:latin typeface="+mn-lt"/>
                <a:ea typeface="+mn-ea"/>
                <a:cs typeface="+mn-cs"/>
                <a:hlinkClick r:id="rId7"/>
              </a:rPr>
              <a:t>http://www.htmlwidgets.org/</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11</a:t>
            </a:fld>
            <a:endParaRPr lang="en-US"/>
          </a:p>
        </p:txBody>
      </p:sp>
    </p:spTree>
    <p:extLst>
      <p:ext uri="{BB962C8B-B14F-4D97-AF65-F5344CB8AC3E}">
        <p14:creationId xmlns:p14="http://schemas.microsoft.com/office/powerpoint/2010/main" val="4015010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htmlwidgets</a:t>
            </a:r>
            <a:r>
              <a:rPr lang="en-US" sz="1200" b="0" i="0" kern="1200" dirty="0">
                <a:solidFill>
                  <a:schemeClr val="tx1"/>
                </a:solidFill>
                <a:effectLst/>
                <a:latin typeface="+mn-lt"/>
                <a:ea typeface="+mn-ea"/>
                <a:cs typeface="+mn-cs"/>
              </a:rPr>
              <a:t> provide </a:t>
            </a:r>
            <a:r>
              <a:rPr lang="en-US" sz="1200" b="1" i="0" kern="1200" dirty="0">
                <a:solidFill>
                  <a:schemeClr val="tx1"/>
                </a:solidFill>
                <a:effectLst/>
                <a:latin typeface="+mn-lt"/>
                <a:ea typeface="+mn-ea"/>
                <a:cs typeface="+mn-cs"/>
              </a:rPr>
              <a:t>client-side</a:t>
            </a:r>
            <a:r>
              <a:rPr lang="en-US" sz="1200" b="0" i="0" kern="1200" dirty="0">
                <a:solidFill>
                  <a:schemeClr val="tx1"/>
                </a:solidFill>
                <a:effectLst/>
                <a:latin typeface="+mn-lt"/>
                <a:ea typeface="+mn-ea"/>
                <a:cs typeface="+mn-cs"/>
              </a:rPr>
              <a:t> interactivity — all the interactivity happens in the browser, independently of R. On one hand, that’s great because you can distribute the HTML file without any connection to R. However, that fundamentally limits what you can do to things that have been implemented in HTML and JavaScript. An alternative approach is to use </a:t>
            </a:r>
            <a:r>
              <a:rPr lang="en-US" sz="1200" b="1" i="0" kern="1200" dirty="0">
                <a:solidFill>
                  <a:schemeClr val="tx1"/>
                </a:solidFill>
                <a:effectLst/>
                <a:latin typeface="+mn-lt"/>
                <a:ea typeface="+mn-ea"/>
                <a:cs typeface="+mn-cs"/>
              </a:rPr>
              <a:t>shiny</a:t>
            </a:r>
            <a:r>
              <a:rPr lang="en-US" sz="1200" b="0" i="0" kern="1200" dirty="0">
                <a:solidFill>
                  <a:schemeClr val="tx1"/>
                </a:solidFill>
                <a:effectLst/>
                <a:latin typeface="+mn-lt"/>
                <a:ea typeface="+mn-ea"/>
                <a:cs typeface="+mn-cs"/>
              </a:rPr>
              <a:t>, a package that allows you to create interactivity using R code, not JavaScript.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call Shiny code from an R Markdown document, add runtime: shiny to the header: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Then you can use the “input” functions to add interactive components to the document: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then refer to the values with </a:t>
            </a:r>
            <a:r>
              <a:rPr lang="en-US" dirty="0" err="1"/>
              <a:t>input$name</a:t>
            </a:r>
            <a:r>
              <a:rPr lang="en-US" sz="1200" b="0" i="0" kern="1200" dirty="0">
                <a:solidFill>
                  <a:schemeClr val="tx1"/>
                </a:solidFill>
                <a:effectLst/>
                <a:latin typeface="+mn-lt"/>
                <a:ea typeface="+mn-ea"/>
                <a:cs typeface="+mn-cs"/>
              </a:rPr>
              <a:t> and </a:t>
            </a:r>
            <a:r>
              <a:rPr lang="en-US" dirty="0" err="1"/>
              <a:t>input$age</a:t>
            </a:r>
            <a:r>
              <a:rPr lang="en-US" sz="1200" b="0" i="0" kern="1200" dirty="0">
                <a:solidFill>
                  <a:schemeClr val="tx1"/>
                </a:solidFill>
                <a:effectLst/>
                <a:latin typeface="+mn-lt"/>
                <a:ea typeface="+mn-ea"/>
                <a:cs typeface="+mn-cs"/>
              </a:rPr>
              <a:t>, and the code that uses them will be automatically re-run whenever they change.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 can’t show you a live shiny app here because shiny interactions occur on the </a:t>
            </a:r>
            <a:r>
              <a:rPr lang="en-US" sz="1200" b="1" i="0" kern="1200" dirty="0">
                <a:solidFill>
                  <a:schemeClr val="tx1"/>
                </a:solidFill>
                <a:effectLst/>
                <a:latin typeface="+mn-lt"/>
                <a:ea typeface="+mn-ea"/>
                <a:cs typeface="+mn-cs"/>
              </a:rPr>
              <a:t>server-side</a:t>
            </a:r>
            <a:r>
              <a:rPr lang="en-US" sz="1200" b="0" i="0" kern="1200" dirty="0">
                <a:solidFill>
                  <a:schemeClr val="tx1"/>
                </a:solidFill>
                <a:effectLst/>
                <a:latin typeface="+mn-lt"/>
                <a:ea typeface="+mn-ea"/>
                <a:cs typeface="+mn-cs"/>
              </a:rPr>
              <a:t>. This means that you can write interactive apps without knowing JavaScript, but you need a server to run them on. This introduces a logistical issue: Shiny apps need a Shiny server to be run online. When you run shiny apps on your own computer, shiny automatically sets up a shiny server for you, but you need a public facing shiny server if you want to publish this sort of interactivity online. That’s the fundamental trade-off of shiny: you can do anything in a shiny document that you can do in R, but it requires someone to be running 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Learn more about Shiny at </a:t>
            </a:r>
            <a:r>
              <a:rPr lang="en-US" sz="1200" b="0" i="0" u="none" strike="noStrike" kern="1200" dirty="0">
                <a:solidFill>
                  <a:schemeClr val="tx1"/>
                </a:solidFill>
                <a:effectLst/>
                <a:latin typeface="+mn-lt"/>
                <a:ea typeface="+mn-ea"/>
                <a:cs typeface="+mn-cs"/>
                <a:hlinkClick r:id="rId3"/>
              </a:rPr>
              <a:t>http://shiny.rstudio.com/</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12</a:t>
            </a:fld>
            <a:endParaRPr lang="en-US"/>
          </a:p>
        </p:txBody>
      </p:sp>
    </p:spTree>
    <p:extLst>
      <p:ext uri="{BB962C8B-B14F-4D97-AF65-F5344CB8AC3E}">
        <p14:creationId xmlns:p14="http://schemas.microsoft.com/office/powerpoint/2010/main" val="4019692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With a little additional infrastructure you can use R Markdown to generate a complete website:</a:t>
            </a:r>
          </a:p>
          <a:p>
            <a:r>
              <a:rPr lang="en-US" sz="1200" b="0" i="0" kern="1200" dirty="0">
                <a:solidFill>
                  <a:schemeClr val="tx1"/>
                </a:solidFill>
                <a:effectLst/>
                <a:latin typeface="+mn-lt"/>
                <a:ea typeface="+mn-ea"/>
                <a:cs typeface="+mn-cs"/>
              </a:rPr>
              <a:t>Put your .</a:t>
            </a:r>
            <a:r>
              <a:rPr lang="en-US" sz="1200" b="0" i="0" kern="1200" dirty="0" err="1">
                <a:solidFill>
                  <a:schemeClr val="tx1"/>
                </a:solidFill>
                <a:effectLst/>
                <a:latin typeface="+mn-lt"/>
                <a:ea typeface="+mn-ea"/>
                <a:cs typeface="+mn-cs"/>
              </a:rPr>
              <a:t>Rmd</a:t>
            </a:r>
            <a:r>
              <a:rPr lang="en-US" sz="1200" b="0" i="0" kern="1200" dirty="0">
                <a:solidFill>
                  <a:schemeClr val="tx1"/>
                </a:solidFill>
                <a:effectLst/>
                <a:latin typeface="+mn-lt"/>
                <a:ea typeface="+mn-ea"/>
                <a:cs typeface="+mn-cs"/>
              </a:rPr>
              <a:t> files in a single directory. </a:t>
            </a:r>
            <a:r>
              <a:rPr lang="en-US" sz="1200" b="0" i="0" kern="1200" dirty="0" err="1">
                <a:solidFill>
                  <a:schemeClr val="tx1"/>
                </a:solidFill>
                <a:effectLst/>
                <a:latin typeface="+mn-lt"/>
                <a:ea typeface="+mn-ea"/>
                <a:cs typeface="+mn-cs"/>
              </a:rPr>
              <a:t>index.Rmd</a:t>
            </a:r>
            <a:r>
              <a:rPr lang="en-US" sz="1200" b="0" i="0" kern="1200" dirty="0">
                <a:solidFill>
                  <a:schemeClr val="tx1"/>
                </a:solidFill>
                <a:effectLst/>
                <a:latin typeface="+mn-lt"/>
                <a:ea typeface="+mn-ea"/>
                <a:cs typeface="+mn-cs"/>
              </a:rPr>
              <a:t> will become the home page.</a:t>
            </a:r>
          </a:p>
          <a:p>
            <a:r>
              <a:rPr lang="en-US" sz="1200" b="0" i="0" kern="1200" dirty="0">
                <a:solidFill>
                  <a:schemeClr val="tx1"/>
                </a:solidFill>
                <a:effectLst/>
                <a:latin typeface="+mn-lt"/>
                <a:ea typeface="+mn-ea"/>
                <a:cs typeface="+mn-cs"/>
              </a:rPr>
              <a:t>Add a YAML file named _</a:t>
            </a:r>
            <a:r>
              <a:rPr lang="en-US" sz="1200" b="0" i="0" kern="1200" dirty="0" err="1">
                <a:solidFill>
                  <a:schemeClr val="tx1"/>
                </a:solidFill>
                <a:effectLst/>
                <a:latin typeface="+mn-lt"/>
                <a:ea typeface="+mn-ea"/>
                <a:cs typeface="+mn-cs"/>
              </a:rPr>
              <a:t>site.yml</a:t>
            </a:r>
            <a:r>
              <a:rPr lang="en-US" sz="1200" b="0" i="0" kern="1200" dirty="0">
                <a:solidFill>
                  <a:schemeClr val="tx1"/>
                </a:solidFill>
                <a:effectLst/>
                <a:latin typeface="+mn-lt"/>
                <a:ea typeface="+mn-ea"/>
                <a:cs typeface="+mn-cs"/>
              </a:rPr>
              <a:t> provides the navigation for the site. For example: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Execute </a:t>
            </a:r>
            <a:r>
              <a:rPr lang="en-US" dirty="0" err="1"/>
              <a:t>rmarkdown</a:t>
            </a:r>
            <a:r>
              <a:rPr lang="en-US" dirty="0"/>
              <a:t>::</a:t>
            </a:r>
            <a:r>
              <a:rPr lang="en-US" dirty="0" err="1"/>
              <a:t>render_site</a:t>
            </a:r>
            <a:r>
              <a:rPr lang="en-US" dirty="0"/>
              <a:t>()</a:t>
            </a:r>
            <a:r>
              <a:rPr lang="en-US" sz="1200" b="0" i="0" kern="1200" dirty="0">
                <a:solidFill>
                  <a:schemeClr val="tx1"/>
                </a:solidFill>
                <a:effectLst/>
                <a:latin typeface="+mn-lt"/>
                <a:ea typeface="+mn-ea"/>
                <a:cs typeface="+mn-cs"/>
              </a:rPr>
              <a:t> to build </a:t>
            </a:r>
            <a:r>
              <a:rPr lang="en-US" dirty="0"/>
              <a:t>_site</a:t>
            </a:r>
            <a:r>
              <a:rPr lang="en-US" sz="1200" b="0" i="0" kern="1200" dirty="0">
                <a:solidFill>
                  <a:schemeClr val="tx1"/>
                </a:solidFill>
                <a:effectLst/>
                <a:latin typeface="+mn-lt"/>
                <a:ea typeface="+mn-ea"/>
                <a:cs typeface="+mn-cs"/>
              </a:rPr>
              <a:t>, a directory of files ready to deploy as a standalone static website, or if you use an RStudio Project for your website directory. RStudio will add a Build tab to the IDE that you can use to build and preview your site.</a:t>
            </a:r>
          </a:p>
          <a:p>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13</a:t>
            </a:fld>
            <a:endParaRPr lang="en-US"/>
          </a:p>
        </p:txBody>
      </p:sp>
    </p:spTree>
    <p:extLst>
      <p:ext uri="{BB962C8B-B14F-4D97-AF65-F5344CB8AC3E}">
        <p14:creationId xmlns:p14="http://schemas.microsoft.com/office/powerpoint/2010/main" val="1645343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Other packages provide even more output formats: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err="1">
                <a:solidFill>
                  <a:schemeClr val="tx1"/>
                </a:solidFill>
                <a:effectLst/>
                <a:latin typeface="+mn-lt"/>
                <a:ea typeface="+mn-ea"/>
                <a:cs typeface="+mn-cs"/>
              </a:rPr>
              <a:t>bookdown</a:t>
            </a:r>
            <a:r>
              <a:rPr lang="en-US" sz="1200" b="0" i="0" kern="1200" dirty="0">
                <a:solidFill>
                  <a:schemeClr val="tx1"/>
                </a:solidFill>
                <a:effectLst/>
                <a:latin typeface="+mn-lt"/>
                <a:ea typeface="+mn-ea"/>
                <a:cs typeface="+mn-cs"/>
              </a:rPr>
              <a:t> package, </a:t>
            </a:r>
            <a:r>
              <a:rPr lang="en-US" sz="1200" b="0" i="0" u="none" strike="noStrike" kern="1200" dirty="0">
                <a:solidFill>
                  <a:schemeClr val="tx1"/>
                </a:solidFill>
                <a:effectLst/>
                <a:latin typeface="+mn-lt"/>
                <a:ea typeface="+mn-ea"/>
                <a:cs typeface="+mn-cs"/>
                <a:hlinkClick r:id="rId3"/>
              </a:rPr>
              <a:t>https://github.com/rstudio/bookdown</a:t>
            </a:r>
            <a:r>
              <a:rPr lang="en-US" sz="1200" b="0" i="0" kern="1200" dirty="0">
                <a:solidFill>
                  <a:schemeClr val="tx1"/>
                </a:solidFill>
                <a:effectLst/>
                <a:latin typeface="+mn-lt"/>
                <a:ea typeface="+mn-ea"/>
                <a:cs typeface="+mn-cs"/>
              </a:rPr>
              <a:t>, makes it easy to write books, like this one. To learn more, read </a:t>
            </a:r>
            <a:r>
              <a:rPr lang="en-US" sz="1200" b="0" i="1" u="none" strike="noStrike" kern="1200" dirty="0">
                <a:solidFill>
                  <a:schemeClr val="tx1"/>
                </a:solidFill>
                <a:effectLst/>
                <a:latin typeface="+mn-lt"/>
                <a:ea typeface="+mn-ea"/>
                <a:cs typeface="+mn-cs"/>
                <a:hlinkClick r:id="rId4"/>
              </a:rPr>
              <a:t>Authoring Books with R Markdown</a:t>
            </a:r>
            <a:r>
              <a:rPr lang="en-US" sz="1200" b="0" i="0" kern="1200" dirty="0">
                <a:solidFill>
                  <a:schemeClr val="tx1"/>
                </a:solidFill>
                <a:effectLst/>
                <a:latin typeface="+mn-lt"/>
                <a:ea typeface="+mn-ea"/>
                <a:cs typeface="+mn-cs"/>
              </a:rPr>
              <a:t>, by </a:t>
            </a:r>
            <a:r>
              <a:rPr lang="en-US" sz="1200" b="0" i="0" kern="1200" dirty="0" err="1">
                <a:solidFill>
                  <a:schemeClr val="tx1"/>
                </a:solidFill>
                <a:effectLst/>
                <a:latin typeface="+mn-lt"/>
                <a:ea typeface="+mn-ea"/>
                <a:cs typeface="+mn-cs"/>
              </a:rPr>
              <a:t>Yihui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Xie</a:t>
            </a:r>
            <a:r>
              <a:rPr lang="en-US" sz="1200" b="0" i="0" kern="1200" dirty="0">
                <a:solidFill>
                  <a:schemeClr val="tx1"/>
                </a:solidFill>
                <a:effectLst/>
                <a:latin typeface="+mn-lt"/>
                <a:ea typeface="+mn-ea"/>
                <a:cs typeface="+mn-cs"/>
              </a:rPr>
              <a:t>, which is, of course, written in </a:t>
            </a:r>
            <a:r>
              <a:rPr lang="en-US" sz="1200" b="0" i="0" kern="1200" dirty="0" err="1">
                <a:solidFill>
                  <a:schemeClr val="tx1"/>
                </a:solidFill>
                <a:effectLst/>
                <a:latin typeface="+mn-lt"/>
                <a:ea typeface="+mn-ea"/>
                <a:cs typeface="+mn-cs"/>
              </a:rPr>
              <a:t>bookdown</a:t>
            </a:r>
            <a:r>
              <a:rPr lang="en-US" sz="1200" b="0" i="0" kern="1200" dirty="0">
                <a:solidFill>
                  <a:schemeClr val="tx1"/>
                </a:solidFill>
                <a:effectLst/>
                <a:latin typeface="+mn-lt"/>
                <a:ea typeface="+mn-ea"/>
                <a:cs typeface="+mn-cs"/>
              </a:rPr>
              <a:t>. Visit </a:t>
            </a:r>
            <a:r>
              <a:rPr lang="en-US" sz="1200" b="0" i="0" u="none" strike="noStrike" kern="1200" dirty="0">
                <a:solidFill>
                  <a:schemeClr val="tx1"/>
                </a:solidFill>
                <a:effectLst/>
                <a:latin typeface="+mn-lt"/>
                <a:ea typeface="+mn-ea"/>
                <a:cs typeface="+mn-cs"/>
                <a:hlinkClick r:id="rId5"/>
              </a:rPr>
              <a:t>http://www.bookdown.org</a:t>
            </a:r>
            <a:r>
              <a:rPr lang="en-US" sz="1200" b="0" i="0" kern="1200" dirty="0">
                <a:solidFill>
                  <a:schemeClr val="tx1"/>
                </a:solidFill>
                <a:effectLst/>
                <a:latin typeface="+mn-lt"/>
                <a:ea typeface="+mn-ea"/>
                <a:cs typeface="+mn-cs"/>
              </a:rPr>
              <a:t> to see other </a:t>
            </a:r>
            <a:r>
              <a:rPr lang="en-US" sz="1200" b="0" i="0" kern="1200" dirty="0" err="1">
                <a:solidFill>
                  <a:schemeClr val="tx1"/>
                </a:solidFill>
                <a:effectLst/>
                <a:latin typeface="+mn-lt"/>
                <a:ea typeface="+mn-ea"/>
                <a:cs typeface="+mn-cs"/>
              </a:rPr>
              <a:t>bookdown</a:t>
            </a:r>
            <a:r>
              <a:rPr lang="en-US" sz="1200" b="0" i="0" kern="1200" dirty="0">
                <a:solidFill>
                  <a:schemeClr val="tx1"/>
                </a:solidFill>
                <a:effectLst/>
                <a:latin typeface="+mn-lt"/>
                <a:ea typeface="+mn-ea"/>
                <a:cs typeface="+mn-cs"/>
              </a:rPr>
              <a:t> books written by the wider R community.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err="1">
                <a:solidFill>
                  <a:schemeClr val="tx1"/>
                </a:solidFill>
                <a:effectLst/>
                <a:latin typeface="+mn-lt"/>
                <a:ea typeface="+mn-ea"/>
                <a:cs typeface="+mn-cs"/>
              </a:rPr>
              <a:t>prettydoc</a:t>
            </a:r>
            <a:r>
              <a:rPr lang="en-US" sz="1200" b="0" i="0" kern="1200" dirty="0">
                <a:solidFill>
                  <a:schemeClr val="tx1"/>
                </a:solidFill>
                <a:effectLst/>
                <a:latin typeface="+mn-lt"/>
                <a:ea typeface="+mn-ea"/>
                <a:cs typeface="+mn-cs"/>
              </a:rPr>
              <a:t> package, </a:t>
            </a:r>
            <a:r>
              <a:rPr lang="en-US" sz="1200" b="0" i="0" u="none" strike="noStrike" kern="1200" dirty="0">
                <a:solidFill>
                  <a:schemeClr val="tx1"/>
                </a:solidFill>
                <a:effectLst/>
                <a:latin typeface="+mn-lt"/>
                <a:ea typeface="+mn-ea"/>
                <a:cs typeface="+mn-cs"/>
                <a:hlinkClick r:id="rId6"/>
              </a:rPr>
              <a:t>https://github.com/yixuan/prettydoc/</a:t>
            </a:r>
            <a:r>
              <a:rPr lang="en-US" sz="1200" b="0" i="0" kern="1200" dirty="0">
                <a:solidFill>
                  <a:schemeClr val="tx1"/>
                </a:solidFill>
                <a:effectLst/>
                <a:latin typeface="+mn-lt"/>
                <a:ea typeface="+mn-ea"/>
                <a:cs typeface="+mn-cs"/>
              </a:rPr>
              <a:t>, provides lightweight document formats with a range of attractive themes.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err="1">
                <a:solidFill>
                  <a:schemeClr val="tx1"/>
                </a:solidFill>
                <a:effectLst/>
                <a:latin typeface="+mn-lt"/>
                <a:ea typeface="+mn-ea"/>
                <a:cs typeface="+mn-cs"/>
              </a:rPr>
              <a:t>rticles</a:t>
            </a:r>
            <a:r>
              <a:rPr lang="en-US" sz="1200" b="0" i="0" kern="1200" dirty="0">
                <a:solidFill>
                  <a:schemeClr val="tx1"/>
                </a:solidFill>
                <a:effectLst/>
                <a:latin typeface="+mn-lt"/>
                <a:ea typeface="+mn-ea"/>
                <a:cs typeface="+mn-cs"/>
              </a:rPr>
              <a:t> package, </a:t>
            </a:r>
            <a:r>
              <a:rPr lang="en-US" sz="1200" b="0" i="0" u="none" strike="noStrike" kern="1200" dirty="0">
                <a:solidFill>
                  <a:schemeClr val="tx1"/>
                </a:solidFill>
                <a:effectLst/>
                <a:latin typeface="+mn-lt"/>
                <a:ea typeface="+mn-ea"/>
                <a:cs typeface="+mn-cs"/>
                <a:hlinkClick r:id="rId7"/>
              </a:rPr>
              <a:t>https://github.com/rstudio/rticles</a:t>
            </a:r>
            <a:r>
              <a:rPr lang="en-US" sz="1200" b="0" i="0" kern="1200" dirty="0">
                <a:solidFill>
                  <a:schemeClr val="tx1"/>
                </a:solidFill>
                <a:effectLst/>
                <a:latin typeface="+mn-lt"/>
                <a:ea typeface="+mn-ea"/>
                <a:cs typeface="+mn-cs"/>
              </a:rPr>
              <a:t>, compiles a selection of formats tailored for specific scientific journals.</a:t>
            </a:r>
          </a:p>
          <a:p>
            <a:r>
              <a:rPr lang="en-US" sz="1200" b="0" i="0" kern="1200" dirty="0">
                <a:solidFill>
                  <a:schemeClr val="tx1"/>
                </a:solidFill>
                <a:effectLst/>
                <a:latin typeface="+mn-lt"/>
                <a:ea typeface="+mn-ea"/>
                <a:cs typeface="+mn-cs"/>
              </a:rPr>
              <a:t>See </a:t>
            </a:r>
            <a:r>
              <a:rPr lang="en-US" sz="1200" b="0" i="0" u="none" strike="noStrike" kern="1200" dirty="0">
                <a:solidFill>
                  <a:schemeClr val="tx1"/>
                </a:solidFill>
                <a:effectLst/>
                <a:latin typeface="+mn-lt"/>
                <a:ea typeface="+mn-ea"/>
                <a:cs typeface="+mn-cs"/>
                <a:hlinkClick r:id="rId8"/>
              </a:rPr>
              <a:t>http://rmarkdown.rstudio.com/formats.html</a:t>
            </a:r>
            <a:r>
              <a:rPr lang="en-US" sz="1200" b="0" i="0" kern="1200" dirty="0">
                <a:solidFill>
                  <a:schemeClr val="tx1"/>
                </a:solidFill>
                <a:effectLst/>
                <a:latin typeface="+mn-lt"/>
                <a:ea typeface="+mn-ea"/>
                <a:cs typeface="+mn-cs"/>
              </a:rPr>
              <a:t> for a list of even more formats. You can also create your own by following the instructions at </a:t>
            </a:r>
            <a:r>
              <a:rPr lang="en-US" sz="1200" b="0" i="0" u="none" strike="noStrike" kern="1200" dirty="0">
                <a:solidFill>
                  <a:schemeClr val="tx1"/>
                </a:solidFill>
                <a:effectLst/>
                <a:latin typeface="+mn-lt"/>
                <a:ea typeface="+mn-ea"/>
                <a:cs typeface="+mn-cs"/>
                <a:hlinkClick r:id="rId9"/>
              </a:rPr>
              <a:t>http://rmarkdown.rstudio.com/developer_custom_formats.html</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14</a:t>
            </a:fld>
            <a:endParaRPr lang="en-US"/>
          </a:p>
        </p:txBody>
      </p:sp>
    </p:spTree>
    <p:extLst>
      <p:ext uri="{BB962C8B-B14F-4D97-AF65-F5344CB8AC3E}">
        <p14:creationId xmlns:p14="http://schemas.microsoft.com/office/powerpoint/2010/main" val="1616513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learn more about effective communication in these different formats I recommend the following resources: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improve your presentation skills, I recommend </a:t>
            </a:r>
            <a:r>
              <a:rPr lang="en-US" sz="1200" b="0" i="1" u="none" strike="noStrike" kern="1200" dirty="0">
                <a:solidFill>
                  <a:schemeClr val="tx1"/>
                </a:solidFill>
                <a:effectLst/>
                <a:latin typeface="+mn-lt"/>
                <a:ea typeface="+mn-ea"/>
                <a:cs typeface="+mn-cs"/>
                <a:hlinkClick r:id="rId3"/>
              </a:rPr>
              <a:t>Presentation Patterns</a:t>
            </a:r>
            <a:r>
              <a:rPr lang="en-US" sz="1200" b="0" i="0" kern="1200" dirty="0">
                <a:solidFill>
                  <a:schemeClr val="tx1"/>
                </a:solidFill>
                <a:effectLst/>
                <a:latin typeface="+mn-lt"/>
                <a:ea typeface="+mn-ea"/>
                <a:cs typeface="+mn-cs"/>
              </a:rPr>
              <a:t>, by Neal Ford, Matthew McCollough, and Nathaniel </a:t>
            </a:r>
            <a:r>
              <a:rPr lang="en-US" sz="1200" b="0" i="0" kern="1200" dirty="0" err="1">
                <a:solidFill>
                  <a:schemeClr val="tx1"/>
                </a:solidFill>
                <a:effectLst/>
                <a:latin typeface="+mn-lt"/>
                <a:ea typeface="+mn-ea"/>
                <a:cs typeface="+mn-cs"/>
              </a:rPr>
              <a:t>Schutta</a:t>
            </a:r>
            <a:r>
              <a:rPr lang="en-US" sz="1200" b="0" i="0" kern="1200" dirty="0">
                <a:solidFill>
                  <a:schemeClr val="tx1"/>
                </a:solidFill>
                <a:effectLst/>
                <a:latin typeface="+mn-lt"/>
                <a:ea typeface="+mn-ea"/>
                <a:cs typeface="+mn-cs"/>
              </a:rPr>
              <a:t>. It provides a set of effective patterns (both low- and high-level) that you can apply to improve your presentations.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If you give academic talks, I recommend reading the </a:t>
            </a:r>
            <a:r>
              <a:rPr lang="en-US" sz="1200" b="0" i="1" u="none" strike="noStrike" kern="1200" dirty="0">
                <a:solidFill>
                  <a:schemeClr val="tx1"/>
                </a:solidFill>
                <a:effectLst/>
                <a:latin typeface="+mn-lt"/>
                <a:ea typeface="+mn-ea"/>
                <a:cs typeface="+mn-cs"/>
                <a:hlinkClick r:id="rId4"/>
              </a:rPr>
              <a:t>Leek group guide to giving talks</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 haven’t taken it myself, but I’ve heard good things about Matt McGarrity’s online course on public speaking: </a:t>
            </a:r>
            <a:r>
              <a:rPr lang="en-US" sz="1200" b="0" i="0" u="none" strike="noStrike" kern="1200" dirty="0">
                <a:solidFill>
                  <a:schemeClr val="tx1"/>
                </a:solidFill>
                <a:effectLst/>
                <a:latin typeface="+mn-lt"/>
                <a:ea typeface="+mn-ea"/>
                <a:cs typeface="+mn-cs"/>
                <a:hlinkClick r:id="rId5"/>
              </a:rPr>
              <a:t>https://www.coursera.org/learn/public-speaking</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If you are creating a lot of dashboards, make sure to read Stephen </a:t>
            </a:r>
            <a:r>
              <a:rPr lang="en-US" sz="1200" b="0" i="0" kern="1200" dirty="0" err="1">
                <a:solidFill>
                  <a:schemeClr val="tx1"/>
                </a:solidFill>
                <a:effectLst/>
                <a:latin typeface="+mn-lt"/>
                <a:ea typeface="+mn-ea"/>
                <a:cs typeface="+mn-cs"/>
              </a:rPr>
              <a:t>Few’s</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6"/>
              </a:rPr>
              <a:t>Information Dashboard Design: The Effective Visual Communication of Data</a:t>
            </a:r>
            <a:r>
              <a:rPr lang="en-US" sz="1200" b="0" i="0" kern="1200" dirty="0">
                <a:solidFill>
                  <a:schemeClr val="tx1"/>
                </a:solidFill>
                <a:effectLst/>
                <a:latin typeface="+mn-lt"/>
                <a:ea typeface="+mn-ea"/>
                <a:cs typeface="+mn-cs"/>
              </a:rPr>
              <a:t>. It will help you create dashboards that are truly useful, not just pretty to look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Effectively communicating your ideas often benefits from some knowledge of graphic design. </a:t>
            </a:r>
            <a:r>
              <a:rPr lang="en-US" sz="1200" b="0" i="1" u="none" strike="noStrike" kern="1200" dirty="0">
                <a:solidFill>
                  <a:schemeClr val="tx1"/>
                </a:solidFill>
                <a:effectLst/>
                <a:latin typeface="+mn-lt"/>
                <a:ea typeface="+mn-ea"/>
                <a:cs typeface="+mn-cs"/>
                <a:hlinkClick r:id="rId7"/>
              </a:rPr>
              <a:t>The Non-Designer’s Design Book</a:t>
            </a:r>
            <a:r>
              <a:rPr lang="en-US" sz="1200" b="0" i="0" kern="1200" dirty="0">
                <a:solidFill>
                  <a:schemeClr val="tx1"/>
                </a:solidFill>
                <a:effectLst/>
                <a:latin typeface="+mn-lt"/>
                <a:ea typeface="+mn-ea"/>
                <a:cs typeface="+mn-cs"/>
              </a:rPr>
              <a:t> is a great place to start.</a:t>
            </a:r>
          </a:p>
          <a:p>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15</a:t>
            </a:fld>
            <a:endParaRPr lang="en-US"/>
          </a:p>
        </p:txBody>
      </p:sp>
    </p:spTree>
    <p:extLst>
      <p:ext uri="{BB962C8B-B14F-4D97-AF65-F5344CB8AC3E}">
        <p14:creationId xmlns:p14="http://schemas.microsoft.com/office/powerpoint/2010/main" val="3503163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Earlier, we discussed a basic workflow for capturing your R code where you work interactively in the </a:t>
            </a:r>
            <a:r>
              <a:rPr lang="en-US" sz="1200" b="0" i="1" kern="1200" dirty="0">
                <a:solidFill>
                  <a:schemeClr val="tx1"/>
                </a:solidFill>
                <a:effectLst/>
                <a:latin typeface="+mn-lt"/>
                <a:ea typeface="+mn-ea"/>
                <a:cs typeface="+mn-cs"/>
              </a:rPr>
              <a:t>console</a:t>
            </a:r>
            <a:r>
              <a:rPr lang="en-US" sz="1200" b="0" i="0" kern="1200" dirty="0">
                <a:solidFill>
                  <a:schemeClr val="tx1"/>
                </a:solidFill>
                <a:effectLst/>
                <a:latin typeface="+mn-lt"/>
                <a:ea typeface="+mn-ea"/>
                <a:cs typeface="+mn-cs"/>
              </a:rPr>
              <a:t>, then capture what works in the </a:t>
            </a:r>
            <a:r>
              <a:rPr lang="en-US" sz="1200" b="0" i="1" kern="1200" dirty="0">
                <a:solidFill>
                  <a:schemeClr val="tx1"/>
                </a:solidFill>
                <a:effectLst/>
                <a:latin typeface="+mn-lt"/>
                <a:ea typeface="+mn-ea"/>
                <a:cs typeface="+mn-cs"/>
              </a:rPr>
              <a:t>script editor</a:t>
            </a:r>
            <a:r>
              <a:rPr lang="en-US" sz="1200" b="0" i="0" kern="1200" dirty="0">
                <a:solidFill>
                  <a:schemeClr val="tx1"/>
                </a:solidFill>
                <a:effectLst/>
                <a:latin typeface="+mn-lt"/>
                <a:ea typeface="+mn-ea"/>
                <a:cs typeface="+mn-cs"/>
              </a:rPr>
              <a:t>. R Markdown brings together the console and the script editor, blurring the lines between interactive exploration and long-term code capture. You can rapidly iterate within a chunk, editing and re-executing with </a:t>
            </a:r>
            <a:r>
              <a:rPr lang="en-US" sz="1200" b="0" i="0" kern="1200" dirty="0" err="1">
                <a:solidFill>
                  <a:schemeClr val="tx1"/>
                </a:solidFill>
                <a:effectLst/>
                <a:latin typeface="+mn-lt"/>
                <a:ea typeface="+mn-ea"/>
                <a:cs typeface="+mn-cs"/>
              </a:rPr>
              <a:t>Cmd</a:t>
            </a:r>
            <a:r>
              <a:rPr lang="en-US" sz="1200" b="0" i="0" kern="1200" dirty="0">
                <a:solidFill>
                  <a:schemeClr val="tx1"/>
                </a:solidFill>
                <a:effectLst/>
                <a:latin typeface="+mn-lt"/>
                <a:ea typeface="+mn-ea"/>
                <a:cs typeface="+mn-cs"/>
              </a:rPr>
              <a:t>/Ctrl + Shift + Enter. When you’re happy, you move on and start a new chunk.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 Markdown is also important because it so tightly integrates prose and code. This makes it a great </a:t>
            </a:r>
            <a:r>
              <a:rPr lang="en-US" sz="1200" b="1" i="0" kern="1200" dirty="0">
                <a:solidFill>
                  <a:schemeClr val="tx1"/>
                </a:solidFill>
                <a:effectLst/>
                <a:latin typeface="+mn-lt"/>
                <a:ea typeface="+mn-ea"/>
                <a:cs typeface="+mn-cs"/>
              </a:rPr>
              <a:t>analysis notebook</a:t>
            </a:r>
            <a:r>
              <a:rPr lang="en-US" sz="1200" b="0" i="0" kern="1200" dirty="0">
                <a:solidFill>
                  <a:schemeClr val="tx1"/>
                </a:solidFill>
                <a:effectLst/>
                <a:latin typeface="+mn-lt"/>
                <a:ea typeface="+mn-ea"/>
                <a:cs typeface="+mn-cs"/>
              </a:rPr>
              <a:t> because it lets you develop code and record your thoughts. An analysis notebook shares many of the same goals as a classic lab notebook in the physical sciences. It: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Records what you did and why you did it. Regardless of how great your memory is, if you don’t record what you do, there will come a time when you have forgotten important details. Write them down so you don’t forget!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Supports rigorous thinking. You are more likely to come up with a strong analysis if you record your thoughts as you go, and continue to reflect on them. This also saves you time when you eventually write up your analysis to share with others.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Helps others understand your work. It is rare to do data analysis by yourself, and you’ll often be working as part of a team. A lab notebook helps you share not only what you’ve done, but why you did it with your colleagues or lab mates.</a:t>
            </a:r>
          </a:p>
          <a:p>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16</a:t>
            </a:fld>
            <a:endParaRPr lang="en-US"/>
          </a:p>
        </p:txBody>
      </p:sp>
    </p:spTree>
    <p:extLst>
      <p:ext uri="{BB962C8B-B14F-4D97-AF65-F5344CB8AC3E}">
        <p14:creationId xmlns:p14="http://schemas.microsoft.com/office/powerpoint/2010/main" val="2361289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Much of the good advice about using lab notebooks effectively can also be translated to analysis notebooks. I’ve drawn on my own experiences and Colin </a:t>
            </a:r>
            <a:r>
              <a:rPr lang="en-US" sz="1200" b="0" i="0" kern="1200" dirty="0" err="1">
                <a:solidFill>
                  <a:schemeClr val="tx1"/>
                </a:solidFill>
                <a:effectLst/>
                <a:latin typeface="+mn-lt"/>
                <a:ea typeface="+mn-ea"/>
                <a:cs typeface="+mn-cs"/>
              </a:rPr>
              <a:t>Purrington’s</a:t>
            </a:r>
            <a:r>
              <a:rPr lang="en-US" sz="1200" b="0" i="0" kern="1200" dirty="0">
                <a:solidFill>
                  <a:schemeClr val="tx1"/>
                </a:solidFill>
                <a:effectLst/>
                <a:latin typeface="+mn-lt"/>
                <a:ea typeface="+mn-ea"/>
                <a:cs typeface="+mn-cs"/>
              </a:rPr>
              <a:t> advice on lab notebooks (</a:t>
            </a:r>
            <a:r>
              <a:rPr lang="en-US" sz="1200" b="0" i="0" u="none" strike="noStrike" kern="1200" dirty="0">
                <a:solidFill>
                  <a:schemeClr val="tx1"/>
                </a:solidFill>
                <a:effectLst/>
                <a:latin typeface="+mn-lt"/>
                <a:ea typeface="+mn-ea"/>
                <a:cs typeface="+mn-cs"/>
                <a:hlinkClick r:id="rId3"/>
              </a:rPr>
              <a:t>http://colinpurrington.com/tips/lab-notebooks</a:t>
            </a:r>
            <a:r>
              <a:rPr lang="en-US" sz="1200" b="0" i="0" kern="1200" dirty="0">
                <a:solidFill>
                  <a:schemeClr val="tx1"/>
                </a:solidFill>
                <a:effectLst/>
                <a:latin typeface="+mn-lt"/>
                <a:ea typeface="+mn-ea"/>
                <a:cs typeface="+mn-cs"/>
              </a:rPr>
              <a:t>) to come up with the following tips: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Ensure each notebook has a descriptive title, an evocative filename, and a first paragraph that briefly describes the aims of the analysis.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Use the YAML header date field to record the date you started working on the notebook:</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date: 2016-08-23</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Use ISO8601 YYYY-MM-DD format so that’s there no ambiguity. Use it even if you don’t normally write dates that way!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If you spend a lot of time on an analysis idea and it turns out to be a dead end, don’t delete it! Write up a brief note about why it failed and leave it in the notebook. That will help you avoid going down the same dead end when you come back to the analysis in the future.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Generally, you’re better off doing data entry outside of R. But if you do need to record a small snippet of data, clearly lay it out using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::tribble().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If you discover an error in a data file, never modify it directly, but instead write code to correct the value. Explain why you made the fix.</a:t>
            </a:r>
          </a:p>
          <a:p>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17</a:t>
            </a:fld>
            <a:endParaRPr lang="en-US"/>
          </a:p>
        </p:txBody>
      </p:sp>
    </p:spTree>
    <p:extLst>
      <p:ext uri="{BB962C8B-B14F-4D97-AF65-F5344CB8AC3E}">
        <p14:creationId xmlns:p14="http://schemas.microsoft.com/office/powerpoint/2010/main" val="1482575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Before you finish for the day, make sure you can knit the notebook (if you’re using caching, make sure to clear the caches). That will let you fix any problems while the code is still fresh in your mind.</a:t>
            </a:r>
          </a:p>
          <a:p>
            <a:pPr marL="171450" indent="-171450">
              <a:buFont typeface="Arial" panose="020B0604020202020204" pitchFamily="34" charset="0"/>
              <a:buChar char="•"/>
            </a:pPr>
            <a:r>
              <a:rPr lang="en-US" sz="1200" dirty="0"/>
              <a:t>If you want your code to be reproducible in the long-run (i.e. so you can come back to run it next month or next year), you’ll need to track the versions of the packages that your code uses. A rigorous approach is to use </a:t>
            </a:r>
            <a:r>
              <a:rPr lang="en-US" sz="1200" b="1" dirty="0"/>
              <a:t>packrat</a:t>
            </a:r>
            <a:r>
              <a:rPr lang="en-US" sz="1200" dirty="0"/>
              <a:t>, </a:t>
            </a:r>
            <a:r>
              <a:rPr lang="en-US" sz="1200" dirty="0">
                <a:hlinkClick r:id="rId3"/>
              </a:rPr>
              <a:t>http://rstudio.github.io/packrat/</a:t>
            </a:r>
            <a:r>
              <a:rPr lang="en-US" sz="1200" dirty="0"/>
              <a:t>, which stores packages in your project directory, or </a:t>
            </a:r>
            <a:r>
              <a:rPr lang="en-US" sz="1200" b="1" dirty="0"/>
              <a:t>checkpoint</a:t>
            </a:r>
            <a:r>
              <a:rPr lang="en-US" sz="1200" dirty="0"/>
              <a:t>, </a:t>
            </a:r>
            <a:r>
              <a:rPr lang="en-US" sz="1200" dirty="0">
                <a:hlinkClick r:id="rId4"/>
              </a:rPr>
              <a:t>https://github.com/RevolutionAnalytics/checkpoint</a:t>
            </a:r>
            <a:r>
              <a:rPr lang="en-US" sz="1200" dirty="0"/>
              <a:t>, which will reinstall packages available on a specified date. A quick and dirty hack is to include a chunk that runs </a:t>
            </a:r>
            <a:r>
              <a:rPr lang="en-US" sz="1200" dirty="0" err="1"/>
              <a:t>sessionInfo</a:t>
            </a:r>
            <a:r>
              <a:rPr lang="en-US" sz="1200" dirty="0"/>
              <a:t>() — that won’t let you easily recreate your packages as they are today, but at least you’ll know what they were.</a:t>
            </a:r>
          </a:p>
          <a:p>
            <a:pPr marL="171450" indent="-171450">
              <a:buFont typeface="Arial" panose="020B0604020202020204" pitchFamily="34" charset="0"/>
              <a:buChar char="•"/>
            </a:pPr>
            <a:r>
              <a:rPr lang="en-US" sz="1200" dirty="0"/>
              <a:t>You are going to create many, many, many analysis notebooks over the course of your career. How are you going to </a:t>
            </a:r>
            <a:r>
              <a:rPr lang="en-US" sz="1200" dirty="0" err="1"/>
              <a:t>organise</a:t>
            </a:r>
            <a:r>
              <a:rPr lang="en-US" sz="1200" dirty="0"/>
              <a:t> them so you can find them again in the future? I recommend storing them in individual projects, and coming up with a good naming scheme.</a:t>
            </a:r>
          </a:p>
          <a:p>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18</a:t>
            </a:fld>
            <a:endParaRPr lang="en-US"/>
          </a:p>
        </p:txBody>
      </p:sp>
    </p:spTree>
    <p:extLst>
      <p:ext uri="{BB962C8B-B14F-4D97-AF65-F5344CB8AC3E}">
        <p14:creationId xmlns:p14="http://schemas.microsoft.com/office/powerpoint/2010/main" val="1590904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two ways to set the output of a document:</a:t>
            </a:r>
          </a:p>
          <a:p>
            <a:r>
              <a:rPr lang="en-US" sz="1200" b="0" i="0" kern="1200" dirty="0">
                <a:solidFill>
                  <a:schemeClr val="tx1"/>
                </a:solidFill>
                <a:effectLst/>
                <a:latin typeface="+mn-lt"/>
                <a:ea typeface="+mn-ea"/>
                <a:cs typeface="+mn-cs"/>
              </a:rPr>
              <a:t>1. Permanently, by modifying the YAML header:</a:t>
            </a:r>
          </a:p>
          <a:p>
            <a:r>
              <a:rPr lang="en-US" sz="1200" b="0" i="0" u="none" strike="noStrike" kern="1200" dirty="0">
                <a:solidFill>
                  <a:schemeClr val="tx1"/>
                </a:solidFill>
                <a:effectLst/>
                <a:latin typeface="+mn-lt"/>
                <a:ea typeface="+mn-ea"/>
                <a:cs typeface="+mn-cs"/>
              </a:rPr>
              <a:t>	title: "</a:t>
            </a:r>
            <a:r>
              <a:rPr lang="en-US" sz="1200" b="0" i="0" u="none" strike="noStrike" kern="1200" dirty="0" err="1">
                <a:solidFill>
                  <a:schemeClr val="tx1"/>
                </a:solidFill>
                <a:effectLst/>
                <a:latin typeface="+mn-lt"/>
                <a:ea typeface="+mn-ea"/>
                <a:cs typeface="+mn-cs"/>
              </a:rPr>
              <a:t>Viridis</a:t>
            </a:r>
            <a:r>
              <a:rPr lang="en-US" sz="1200" b="0" i="0" u="none" strike="noStrike" kern="1200" dirty="0">
                <a:solidFill>
                  <a:schemeClr val="tx1"/>
                </a:solidFill>
                <a:effectLst/>
                <a:latin typeface="+mn-lt"/>
                <a:ea typeface="+mn-ea"/>
                <a:cs typeface="+mn-cs"/>
              </a:rPr>
              <a:t> Demo"</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output: </a:t>
            </a:r>
            <a:r>
              <a:rPr lang="en-US" sz="1200" b="0" i="0" u="none" strike="noStrike" kern="1200" dirty="0" err="1">
                <a:solidFill>
                  <a:schemeClr val="tx1"/>
                </a:solidFill>
                <a:effectLst/>
                <a:latin typeface="+mn-lt"/>
                <a:ea typeface="+mn-ea"/>
                <a:cs typeface="+mn-cs"/>
              </a:rPr>
              <a:t>html_document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Transiently, by calling </a:t>
            </a:r>
            <a:r>
              <a:rPr lang="en-US" sz="1200" b="0" i="0" kern="1200" dirty="0" err="1">
                <a:solidFill>
                  <a:schemeClr val="tx1"/>
                </a:solidFill>
                <a:effectLst/>
                <a:latin typeface="+mn-lt"/>
                <a:ea typeface="+mn-ea"/>
                <a:cs typeface="+mn-cs"/>
              </a:rPr>
              <a:t>rmarkdown</a:t>
            </a:r>
            <a:r>
              <a:rPr lang="en-US" sz="1200" b="0" i="0" kern="1200" dirty="0">
                <a:solidFill>
                  <a:schemeClr val="tx1"/>
                </a:solidFill>
                <a:effectLst/>
                <a:latin typeface="+mn-lt"/>
                <a:ea typeface="+mn-ea"/>
                <a:cs typeface="+mn-cs"/>
              </a:rPr>
              <a:t>::render() by hand:</a:t>
            </a:r>
          </a:p>
          <a:p>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rmarkdown</a:t>
            </a:r>
            <a:r>
              <a:rPr lang="en-US" sz="1200" b="0" i="0" u="none" strike="noStrike"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render</a:t>
            </a:r>
            <a:r>
              <a:rPr lang="en-US" sz="1200" b="0" i="0" u="none" strike="noStrike" kern="1200" dirty="0">
                <a:solidFill>
                  <a:schemeClr val="tx1"/>
                </a:solidFill>
                <a:effectLst/>
                <a:latin typeface="+mn-lt"/>
                <a:ea typeface="+mn-ea"/>
                <a:cs typeface="+mn-cs"/>
              </a:rPr>
              <a:t>("diamond-</a:t>
            </a:r>
            <a:r>
              <a:rPr lang="en-US" sz="1200" b="0" i="0" u="none" strike="noStrike" kern="1200" dirty="0" err="1">
                <a:solidFill>
                  <a:schemeClr val="tx1"/>
                </a:solidFill>
                <a:effectLst/>
                <a:latin typeface="+mn-lt"/>
                <a:ea typeface="+mn-ea"/>
                <a:cs typeface="+mn-cs"/>
              </a:rPr>
              <a:t>sizes.Rmd</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output_format</a:t>
            </a:r>
            <a:r>
              <a:rPr lang="en-US" sz="1200" b="0" i="0" u="none" strike="noStrike" kern="1200" dirty="0">
                <a:solidFill>
                  <a:schemeClr val="tx1"/>
                </a:solidFill>
                <a:effectLst/>
                <a:latin typeface="+mn-lt"/>
                <a:ea typeface="+mn-ea"/>
                <a:cs typeface="+mn-cs"/>
              </a:rPr>
              <a:t> = "</a:t>
            </a:r>
            <a:r>
              <a:rPr lang="en-US" sz="1200" b="0" i="0" u="none" strike="noStrike" kern="1200" dirty="0" err="1">
                <a:solidFill>
                  <a:schemeClr val="tx1"/>
                </a:solidFill>
                <a:effectLst/>
                <a:latin typeface="+mn-lt"/>
                <a:ea typeface="+mn-ea"/>
                <a:cs typeface="+mn-cs"/>
              </a:rPr>
              <a:t>word_document</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useful if you want to programmatically produce multiple types of output.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RStudio’s knit button renders a file to the first format listed in its </a:t>
            </a:r>
            <a:r>
              <a:rPr lang="en-US" dirty="0"/>
              <a:t>output</a:t>
            </a:r>
            <a:r>
              <a:rPr lang="en-US" sz="1200" b="0" i="0" kern="1200" dirty="0">
                <a:solidFill>
                  <a:schemeClr val="tx1"/>
                </a:solidFill>
                <a:effectLst/>
                <a:latin typeface="+mn-lt"/>
                <a:ea typeface="+mn-ea"/>
                <a:cs typeface="+mn-cs"/>
              </a:rPr>
              <a:t> field. You can render to additional formats by clicking the dropdown menu beside the knit button.</a:t>
            </a:r>
          </a:p>
          <a:p>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2</a:t>
            </a:fld>
            <a:endParaRPr lang="en-US"/>
          </a:p>
        </p:txBody>
      </p:sp>
    </p:spTree>
    <p:extLst>
      <p:ext uri="{BB962C8B-B14F-4D97-AF65-F5344CB8AC3E}">
        <p14:creationId xmlns:p14="http://schemas.microsoft.com/office/powerpoint/2010/main" val="2141537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Each output format is associated with an R function. You can either write </a:t>
            </a:r>
            <a:r>
              <a:rPr lang="en-US" dirty="0"/>
              <a:t>foo</a:t>
            </a:r>
            <a:r>
              <a:rPr lang="en-US" sz="1200" b="0" i="0" kern="1200" dirty="0">
                <a:solidFill>
                  <a:schemeClr val="tx1"/>
                </a:solidFill>
                <a:effectLst/>
                <a:latin typeface="+mn-lt"/>
                <a:ea typeface="+mn-ea"/>
                <a:cs typeface="+mn-cs"/>
              </a:rPr>
              <a:t> or </a:t>
            </a:r>
            <a:r>
              <a:rPr lang="en-US" dirty="0"/>
              <a:t>pkg::foo</a:t>
            </a:r>
            <a:r>
              <a:rPr lang="en-US" sz="1200" b="0" i="0" kern="1200" dirty="0">
                <a:solidFill>
                  <a:schemeClr val="tx1"/>
                </a:solidFill>
                <a:effectLst/>
                <a:latin typeface="+mn-lt"/>
                <a:ea typeface="+mn-ea"/>
                <a:cs typeface="+mn-cs"/>
              </a:rPr>
              <a:t>. If you omit </a:t>
            </a:r>
            <a:r>
              <a:rPr lang="en-US" dirty="0"/>
              <a:t>pkg</a:t>
            </a:r>
            <a:r>
              <a:rPr lang="en-US" sz="1200" b="0" i="0" kern="1200" dirty="0">
                <a:solidFill>
                  <a:schemeClr val="tx1"/>
                </a:solidFill>
                <a:effectLst/>
                <a:latin typeface="+mn-lt"/>
                <a:ea typeface="+mn-ea"/>
                <a:cs typeface="+mn-cs"/>
              </a:rPr>
              <a:t>, the default is assumed to be </a:t>
            </a:r>
            <a:r>
              <a:rPr lang="en-US" sz="1200" b="0" i="0" kern="1200" dirty="0" err="1">
                <a:solidFill>
                  <a:schemeClr val="tx1"/>
                </a:solidFill>
                <a:effectLst/>
                <a:latin typeface="+mn-lt"/>
                <a:ea typeface="+mn-ea"/>
                <a:cs typeface="+mn-cs"/>
              </a:rPr>
              <a:t>rmarkdown</a:t>
            </a:r>
            <a:r>
              <a:rPr lang="en-US" sz="1200" b="0" i="0" kern="1200" dirty="0">
                <a:solidFill>
                  <a:schemeClr val="tx1"/>
                </a:solidFill>
                <a:effectLst/>
                <a:latin typeface="+mn-lt"/>
                <a:ea typeface="+mn-ea"/>
                <a:cs typeface="+mn-cs"/>
              </a:rPr>
              <a:t>. It’s important to know the name of the function that makes the output because that’s where you get help. For example, to figure out what parameters you can set with </a:t>
            </a:r>
            <a:r>
              <a:rPr lang="en-US" dirty="0" err="1"/>
              <a:t>html_document</a:t>
            </a:r>
            <a:r>
              <a:rPr lang="en-US" sz="1200" b="0" i="0" kern="1200" dirty="0">
                <a:solidFill>
                  <a:schemeClr val="tx1"/>
                </a:solidFill>
                <a:effectLst/>
                <a:latin typeface="+mn-lt"/>
                <a:ea typeface="+mn-ea"/>
                <a:cs typeface="+mn-cs"/>
              </a:rPr>
              <a:t>, look at </a:t>
            </a:r>
            <a:r>
              <a:rPr lang="en-US" dirty="0"/>
              <a:t>?</a:t>
            </a:r>
            <a:r>
              <a:rPr lang="en-US" dirty="0" err="1"/>
              <a:t>rmarkdown</a:t>
            </a:r>
            <a:r>
              <a:rPr lang="en-US" dirty="0"/>
              <a:t>::</a:t>
            </a:r>
            <a:r>
              <a:rPr lang="en-US" dirty="0" err="1"/>
              <a:t>html_document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To override the default parameter values, you need to use an expanded </a:t>
            </a:r>
            <a:r>
              <a:rPr lang="en-US" dirty="0"/>
              <a:t>output</a:t>
            </a:r>
            <a:r>
              <a:rPr lang="en-US" sz="1200" b="0" i="0" kern="1200" dirty="0">
                <a:solidFill>
                  <a:schemeClr val="tx1"/>
                </a:solidFill>
                <a:effectLst/>
                <a:latin typeface="+mn-lt"/>
                <a:ea typeface="+mn-ea"/>
                <a:cs typeface="+mn-cs"/>
              </a:rPr>
              <a:t> field. For example, if you wanted to render an </a:t>
            </a:r>
            <a:r>
              <a:rPr lang="en-US" dirty="0" err="1"/>
              <a:t>html_document</a:t>
            </a:r>
            <a:r>
              <a:rPr lang="en-US" sz="1200" b="0" i="0" kern="1200" dirty="0">
                <a:solidFill>
                  <a:schemeClr val="tx1"/>
                </a:solidFill>
                <a:effectLst/>
                <a:latin typeface="+mn-lt"/>
                <a:ea typeface="+mn-ea"/>
                <a:cs typeface="+mn-cs"/>
              </a:rPr>
              <a:t> with a floating table of contents, you’d use: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(2) </a:t>
            </a:r>
            <a:r>
              <a:rPr lang="en-US" sz="1200" b="0" i="0" kern="1200" dirty="0">
                <a:solidFill>
                  <a:schemeClr val="tx1"/>
                </a:solidFill>
                <a:effectLst/>
                <a:latin typeface="+mn-lt"/>
                <a:ea typeface="+mn-ea"/>
                <a:cs typeface="+mn-cs"/>
              </a:rPr>
              <a:t>You can even render to multiple outputs by supplying a list of formats: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(3) </a:t>
            </a:r>
            <a:r>
              <a:rPr lang="en-US" sz="1200" b="0" i="0" kern="1200" dirty="0">
                <a:solidFill>
                  <a:schemeClr val="tx1"/>
                </a:solidFill>
                <a:effectLst/>
                <a:latin typeface="+mn-lt"/>
                <a:ea typeface="+mn-ea"/>
                <a:cs typeface="+mn-cs"/>
              </a:rPr>
              <a:t>Note the special syntax if you don’t want to override any of the default options.</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3</a:t>
            </a:fld>
            <a:endParaRPr lang="en-US"/>
          </a:p>
        </p:txBody>
      </p:sp>
    </p:spTree>
    <p:extLst>
      <p:ext uri="{BB962C8B-B14F-4D97-AF65-F5344CB8AC3E}">
        <p14:creationId xmlns:p14="http://schemas.microsoft.com/office/powerpoint/2010/main" val="3459830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previous chapter focused on the default </a:t>
            </a:r>
            <a:r>
              <a:rPr lang="en-US" sz="1200" b="0" i="0" kern="1200" dirty="0" err="1">
                <a:solidFill>
                  <a:schemeClr val="tx1"/>
                </a:solidFill>
                <a:effectLst/>
                <a:latin typeface="+mn-lt"/>
                <a:ea typeface="+mn-ea"/>
                <a:cs typeface="+mn-cs"/>
              </a:rPr>
              <a:t>html_document</a:t>
            </a:r>
            <a:r>
              <a:rPr lang="en-US" sz="1200" b="0" i="0" kern="1200" dirty="0">
                <a:solidFill>
                  <a:schemeClr val="tx1"/>
                </a:solidFill>
                <a:effectLst/>
                <a:latin typeface="+mn-lt"/>
                <a:ea typeface="+mn-ea"/>
                <a:cs typeface="+mn-cs"/>
              </a:rPr>
              <a:t> output. There are a number of basic variations on that theme, generating different types of documents:</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pdf_document</a:t>
            </a:r>
            <a:r>
              <a:rPr lang="en-US" sz="1200" b="0" i="0" kern="1200" dirty="0">
                <a:solidFill>
                  <a:schemeClr val="tx1"/>
                </a:solidFill>
                <a:effectLst/>
                <a:latin typeface="+mn-lt"/>
                <a:ea typeface="+mn-ea"/>
                <a:cs typeface="+mn-cs"/>
              </a:rPr>
              <a:t> makes a PDF with LaTeX (an open source document layout system), which you’ll need to install. RStudio will prompt you if you don’t already have it.</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word_document</a:t>
            </a:r>
            <a:r>
              <a:rPr lang="en-US" sz="1200" b="0" i="0" kern="1200" dirty="0">
                <a:solidFill>
                  <a:schemeClr val="tx1"/>
                </a:solidFill>
                <a:effectLst/>
                <a:latin typeface="+mn-lt"/>
                <a:ea typeface="+mn-ea"/>
                <a:cs typeface="+mn-cs"/>
              </a:rPr>
              <a:t> for Microsoft Word documents (.docx).</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odt_document</a:t>
            </a:r>
            <a:r>
              <a:rPr lang="en-US" sz="1200" b="0" i="0" kern="1200" dirty="0">
                <a:solidFill>
                  <a:schemeClr val="tx1"/>
                </a:solidFill>
                <a:effectLst/>
                <a:latin typeface="+mn-lt"/>
                <a:ea typeface="+mn-ea"/>
                <a:cs typeface="+mn-cs"/>
              </a:rPr>
              <a:t> for OpenDocument Text documents (.</a:t>
            </a:r>
            <a:r>
              <a:rPr lang="en-US" sz="1200" b="0" i="0" kern="1200" dirty="0" err="1">
                <a:solidFill>
                  <a:schemeClr val="tx1"/>
                </a:solidFill>
                <a:effectLst/>
                <a:latin typeface="+mn-lt"/>
                <a:ea typeface="+mn-ea"/>
                <a:cs typeface="+mn-cs"/>
              </a:rPr>
              <a:t>odt</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rtf_document</a:t>
            </a:r>
            <a:r>
              <a:rPr lang="en-US" sz="1200" b="0" i="0" kern="1200" dirty="0">
                <a:solidFill>
                  <a:schemeClr val="tx1"/>
                </a:solidFill>
                <a:effectLst/>
                <a:latin typeface="+mn-lt"/>
                <a:ea typeface="+mn-ea"/>
                <a:cs typeface="+mn-cs"/>
              </a:rPr>
              <a:t> for Rich Text Format (.rtf) documents.</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md_document</a:t>
            </a:r>
            <a:r>
              <a:rPr lang="en-US" sz="1200" b="0" i="0" kern="1200" dirty="0">
                <a:solidFill>
                  <a:schemeClr val="tx1"/>
                </a:solidFill>
                <a:effectLst/>
                <a:latin typeface="+mn-lt"/>
                <a:ea typeface="+mn-ea"/>
                <a:cs typeface="+mn-cs"/>
              </a:rPr>
              <a:t> for a Markdown document. This isn’t typically useful by itself, but you might use it if, for example, your corporate CMS or lab wiki uses markdown.</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github_document</a:t>
            </a:r>
            <a:r>
              <a:rPr lang="en-US" sz="1200" b="0" i="0" kern="1200" dirty="0">
                <a:solidFill>
                  <a:schemeClr val="tx1"/>
                </a:solidFill>
                <a:effectLst/>
                <a:latin typeface="+mn-lt"/>
                <a:ea typeface="+mn-ea"/>
                <a:cs typeface="+mn-cs"/>
              </a:rPr>
              <a:t>: this is a tailored version of </a:t>
            </a:r>
            <a:r>
              <a:rPr lang="en-US" sz="1200" b="0" i="0" kern="1200" dirty="0" err="1">
                <a:solidFill>
                  <a:schemeClr val="tx1"/>
                </a:solidFill>
                <a:effectLst/>
                <a:latin typeface="+mn-lt"/>
                <a:ea typeface="+mn-ea"/>
                <a:cs typeface="+mn-cs"/>
              </a:rPr>
              <a:t>md_document</a:t>
            </a:r>
            <a:r>
              <a:rPr lang="en-US" sz="1200" b="0" i="0" kern="1200" dirty="0">
                <a:solidFill>
                  <a:schemeClr val="tx1"/>
                </a:solidFill>
                <a:effectLst/>
                <a:latin typeface="+mn-lt"/>
                <a:ea typeface="+mn-ea"/>
                <a:cs typeface="+mn-cs"/>
              </a:rPr>
              <a:t> designed for sharing on GitHub.</a:t>
            </a:r>
          </a:p>
          <a:p>
            <a:r>
              <a:rPr lang="en-US" sz="1200" b="0" i="0" kern="1200" dirty="0">
                <a:solidFill>
                  <a:schemeClr val="tx1"/>
                </a:solidFill>
                <a:effectLst/>
                <a:latin typeface="+mn-lt"/>
                <a:ea typeface="+mn-ea"/>
                <a:cs typeface="+mn-cs"/>
              </a:rPr>
              <a:t>Remember, when generating a document to share with decision makers, you can turn off the default display of code by setting global options in the setup chunk:</a:t>
            </a:r>
          </a:p>
          <a:p>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4</a:t>
            </a:fld>
            <a:endParaRPr lang="en-US"/>
          </a:p>
        </p:txBody>
      </p:sp>
    </p:spTree>
    <p:extLst>
      <p:ext uri="{BB962C8B-B14F-4D97-AF65-F5344CB8AC3E}">
        <p14:creationId xmlns:p14="http://schemas.microsoft.com/office/powerpoint/2010/main" val="750712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Remember, when generating a document to share with decision makers, you can turn off the default display of code by setting global options in the setup chunk:</a:t>
            </a:r>
          </a:p>
          <a:p>
            <a:r>
              <a:rPr lang="en-US" sz="1200" b="0" i="0" u="none" strike="noStrike" kern="1200" dirty="0" err="1">
                <a:solidFill>
                  <a:schemeClr val="tx1"/>
                </a:solidFill>
                <a:effectLst/>
                <a:latin typeface="+mn-lt"/>
                <a:ea typeface="+mn-ea"/>
                <a:cs typeface="+mn-cs"/>
              </a:rPr>
              <a:t>knitr</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opts_chunk$</a:t>
            </a:r>
            <a:r>
              <a:rPr lang="en-US" sz="1200" b="1" i="0" u="none" strike="noStrike" kern="1200" dirty="0" err="1">
                <a:solidFill>
                  <a:schemeClr val="tx1"/>
                </a:solidFill>
                <a:effectLst/>
                <a:latin typeface="+mn-lt"/>
                <a:ea typeface="+mn-ea"/>
                <a:cs typeface="+mn-cs"/>
              </a:rPr>
              <a:t>set</a:t>
            </a:r>
            <a:r>
              <a:rPr lang="en-US" sz="1200" b="0" i="0" u="none" strike="noStrike" kern="1200" dirty="0">
                <a:solidFill>
                  <a:schemeClr val="tx1"/>
                </a:solidFill>
                <a:effectLst/>
                <a:latin typeface="+mn-lt"/>
                <a:ea typeface="+mn-ea"/>
                <a:cs typeface="+mn-cs"/>
              </a:rPr>
              <a:t>(echo = FALSE)</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a:t>
            </a:r>
            <a:r>
              <a:rPr lang="en-US" sz="1200" b="0" i="0" kern="1200" dirty="0" err="1">
                <a:solidFill>
                  <a:schemeClr val="tx1"/>
                </a:solidFill>
                <a:effectLst/>
                <a:latin typeface="+mn-lt"/>
                <a:ea typeface="+mn-ea"/>
                <a:cs typeface="+mn-cs"/>
              </a:rPr>
              <a:t>html_documents</a:t>
            </a:r>
            <a:r>
              <a:rPr lang="en-US" sz="1200" b="0" i="0" kern="1200" dirty="0">
                <a:solidFill>
                  <a:schemeClr val="tx1"/>
                </a:solidFill>
                <a:effectLst/>
                <a:latin typeface="+mn-lt"/>
                <a:ea typeface="+mn-ea"/>
                <a:cs typeface="+mn-cs"/>
              </a:rPr>
              <a:t> another option is to make the code chunks hidden by default, but visible with a click:</a:t>
            </a:r>
          </a:p>
          <a:p>
            <a:r>
              <a:rPr lang="en-US" sz="1200" b="0" i="0" u="none" strike="noStrike" kern="1200" dirty="0">
                <a:solidFill>
                  <a:schemeClr val="tx1"/>
                </a:solidFill>
                <a:effectLst/>
                <a:latin typeface="+mn-lt"/>
                <a:ea typeface="+mn-ea"/>
                <a:cs typeface="+mn-cs"/>
              </a:rPr>
              <a:t>output:</a:t>
            </a:r>
            <a:r>
              <a:rPr lang="en-US" sz="1200" b="0" i="0"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html_document</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code_folding</a:t>
            </a:r>
            <a:r>
              <a:rPr lang="en-US" sz="1200" b="0" i="0" u="none" strike="noStrike" kern="1200" dirty="0">
                <a:solidFill>
                  <a:schemeClr val="tx1"/>
                </a:solidFill>
                <a:effectLst/>
                <a:latin typeface="+mn-lt"/>
                <a:ea typeface="+mn-ea"/>
                <a:cs typeface="+mn-cs"/>
              </a:rPr>
              <a:t>: hide</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5</a:t>
            </a:fld>
            <a:endParaRPr lang="en-US"/>
          </a:p>
        </p:txBody>
      </p:sp>
    </p:spTree>
    <p:extLst>
      <p:ext uri="{BB962C8B-B14F-4D97-AF65-F5344CB8AC3E}">
        <p14:creationId xmlns:p14="http://schemas.microsoft.com/office/powerpoint/2010/main" val="1008869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notebook, </a:t>
            </a:r>
            <a:r>
              <a:rPr lang="en-US" dirty="0" err="1"/>
              <a:t>html_notebook</a:t>
            </a:r>
            <a:r>
              <a:rPr lang="en-US" sz="1200" b="0" i="0" kern="1200" dirty="0">
                <a:solidFill>
                  <a:schemeClr val="tx1"/>
                </a:solidFill>
                <a:effectLst/>
                <a:latin typeface="+mn-lt"/>
                <a:ea typeface="+mn-ea"/>
                <a:cs typeface="+mn-cs"/>
              </a:rPr>
              <a:t>, is a variation on a </a:t>
            </a:r>
            <a:r>
              <a:rPr lang="en-US" dirty="0" err="1"/>
              <a:t>html_document</a:t>
            </a:r>
            <a:r>
              <a:rPr lang="en-US" sz="1200" b="0" i="0" kern="1200" dirty="0">
                <a:solidFill>
                  <a:schemeClr val="tx1"/>
                </a:solidFill>
                <a:effectLst/>
                <a:latin typeface="+mn-lt"/>
                <a:ea typeface="+mn-ea"/>
                <a:cs typeface="+mn-cs"/>
              </a:rPr>
              <a:t>. The rendered outputs are very similar, but the purpose is different. A </a:t>
            </a:r>
            <a:r>
              <a:rPr lang="en-US" dirty="0" err="1"/>
              <a:t>html_document</a:t>
            </a:r>
            <a:r>
              <a:rPr lang="en-US" sz="1200" b="0" i="0" kern="1200" dirty="0">
                <a:solidFill>
                  <a:schemeClr val="tx1"/>
                </a:solidFill>
                <a:effectLst/>
                <a:latin typeface="+mn-lt"/>
                <a:ea typeface="+mn-ea"/>
                <a:cs typeface="+mn-cs"/>
              </a:rPr>
              <a:t> is focused on communicating with decision makers, while a notebook is focused on collaborating with other data scientists. These different purposes lead to using the HTML output in different ways. Both HTML outputs will contain the fully rendered output, but the notebook also contains the full source code. That means you can use the </a:t>
            </a:r>
            <a:r>
              <a:rPr lang="en-US" dirty="0"/>
              <a:t>.nb.html</a:t>
            </a:r>
            <a:r>
              <a:rPr lang="en-US" sz="1200" b="0" i="0" kern="1200" dirty="0">
                <a:solidFill>
                  <a:schemeClr val="tx1"/>
                </a:solidFill>
                <a:effectLst/>
                <a:latin typeface="+mn-lt"/>
                <a:ea typeface="+mn-ea"/>
                <a:cs typeface="+mn-cs"/>
              </a:rPr>
              <a:t> generated by the notebook in two ways:</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You can view it in a web browser, and see the rendered output. Unlike </a:t>
            </a:r>
            <a:r>
              <a:rPr lang="en-US" sz="1200" b="0" i="0" kern="1200" dirty="0" err="1">
                <a:solidFill>
                  <a:schemeClr val="tx1"/>
                </a:solidFill>
                <a:effectLst/>
                <a:latin typeface="+mn-lt"/>
                <a:ea typeface="+mn-ea"/>
                <a:cs typeface="+mn-cs"/>
              </a:rPr>
              <a:t>html_document</a:t>
            </a:r>
            <a:r>
              <a:rPr lang="en-US" sz="1200" b="0" i="0" kern="1200" dirty="0">
                <a:solidFill>
                  <a:schemeClr val="tx1"/>
                </a:solidFill>
                <a:effectLst/>
                <a:latin typeface="+mn-lt"/>
                <a:ea typeface="+mn-ea"/>
                <a:cs typeface="+mn-cs"/>
              </a:rPr>
              <a:t>, this rendering always includes an embedded copy of the source code that generated it.</a:t>
            </a:r>
          </a:p>
          <a:p>
            <a:pPr marL="228600" indent="-228600">
              <a:buFont typeface="+mj-lt"/>
              <a:buAutoNum type="arabicPeriod"/>
            </a:pPr>
            <a:r>
              <a:rPr lang="en-US" sz="1200" b="0" i="0" kern="1200" dirty="0">
                <a:solidFill>
                  <a:schemeClr val="tx1"/>
                </a:solidFill>
                <a:effectLst/>
                <a:latin typeface="+mn-lt"/>
                <a:ea typeface="+mn-ea"/>
                <a:cs typeface="+mn-cs"/>
              </a:rPr>
              <a:t>You can edit it in RStudio. When you open an .nb.html file, RStudio will automatically recreate the .</a:t>
            </a:r>
            <a:r>
              <a:rPr lang="en-US" sz="1200" b="0" i="0" kern="1200" dirty="0" err="1">
                <a:solidFill>
                  <a:schemeClr val="tx1"/>
                </a:solidFill>
                <a:effectLst/>
                <a:latin typeface="+mn-lt"/>
                <a:ea typeface="+mn-ea"/>
                <a:cs typeface="+mn-cs"/>
              </a:rPr>
              <a:t>Rmd</a:t>
            </a:r>
            <a:r>
              <a:rPr lang="en-US" sz="1200" b="0" i="0" kern="1200" dirty="0">
                <a:solidFill>
                  <a:schemeClr val="tx1"/>
                </a:solidFill>
                <a:effectLst/>
                <a:latin typeface="+mn-lt"/>
                <a:ea typeface="+mn-ea"/>
                <a:cs typeface="+mn-cs"/>
              </a:rPr>
              <a:t> file that generated it. In the future, you will also be able to include supporting files (e.g. .csv data files), which will be automatically extracted when needed.</a:t>
            </a:r>
          </a:p>
          <a:p>
            <a:endParaRPr lang="en-US" dirty="0"/>
          </a:p>
          <a:p>
            <a:r>
              <a:rPr lang="en-US" sz="1200" b="0" i="0" kern="1200" dirty="0">
                <a:solidFill>
                  <a:schemeClr val="tx1"/>
                </a:solidFill>
                <a:effectLst/>
                <a:latin typeface="+mn-lt"/>
                <a:ea typeface="+mn-ea"/>
                <a:cs typeface="+mn-cs"/>
              </a:rPr>
              <a:t>Emailing .nb.html files is a simple way to share analyses with your colleagues. But things will get painful as soon as they want to make changes. If this starts to happen, it’s a good time to learn Git and GitHub. Learning Git and GitHub is definitely painful at first, but the collaboration payoff is huge. As mentioned earlier, Git and GitHub are outside the scope of the book, but there’s one tip that’s useful if you’re already using them: use both </a:t>
            </a:r>
            <a:r>
              <a:rPr lang="en-US" sz="1200" b="0" i="0" kern="1200" dirty="0" err="1">
                <a:solidFill>
                  <a:schemeClr val="tx1"/>
                </a:solidFill>
                <a:effectLst/>
                <a:latin typeface="+mn-lt"/>
                <a:ea typeface="+mn-ea"/>
                <a:cs typeface="+mn-cs"/>
              </a:rPr>
              <a:t>html_notebook</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github_document</a:t>
            </a:r>
            <a:r>
              <a:rPr lang="en-US" sz="1200" b="0" i="0" kern="1200" dirty="0">
                <a:solidFill>
                  <a:schemeClr val="tx1"/>
                </a:solidFill>
                <a:effectLst/>
                <a:latin typeface="+mn-lt"/>
                <a:ea typeface="+mn-ea"/>
                <a:cs typeface="+mn-cs"/>
              </a:rPr>
              <a:t> outputs: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output:</a:t>
            </a:r>
            <a:r>
              <a:rPr lang="en-US" sz="1200" b="0" i="0"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html_notebook</a:t>
            </a:r>
            <a:r>
              <a:rPr lang="en-US" sz="1200" b="0" i="0" u="none" strike="noStrike" kern="1200" dirty="0">
                <a:solidFill>
                  <a:schemeClr val="tx1"/>
                </a:solidFill>
                <a:effectLst/>
                <a:latin typeface="+mn-lt"/>
                <a:ea typeface="+mn-ea"/>
                <a:cs typeface="+mn-cs"/>
              </a:rPr>
              <a:t>: default</a:t>
            </a:r>
            <a:r>
              <a:rPr lang="en-US" sz="1200" b="0" i="0"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github_document</a:t>
            </a:r>
            <a:r>
              <a:rPr lang="en-US" sz="1200" b="0" i="0" u="none" strike="noStrike" kern="1200" dirty="0">
                <a:solidFill>
                  <a:schemeClr val="tx1"/>
                </a:solidFill>
                <a:effectLst/>
                <a:latin typeface="+mn-lt"/>
                <a:ea typeface="+mn-ea"/>
                <a:cs typeface="+mn-cs"/>
              </a:rPr>
              <a:t>: default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html_notebook</a:t>
            </a:r>
            <a:r>
              <a:rPr lang="en-US" sz="1200" b="0" i="0" kern="1200" dirty="0">
                <a:solidFill>
                  <a:schemeClr val="tx1"/>
                </a:solidFill>
                <a:effectLst/>
                <a:latin typeface="+mn-lt"/>
                <a:ea typeface="+mn-ea"/>
                <a:cs typeface="+mn-cs"/>
              </a:rPr>
              <a:t> gives you a local preview, and a file that you can share via email. </a:t>
            </a:r>
            <a:r>
              <a:rPr lang="en-US" sz="1200" b="0" i="0" kern="1200" dirty="0" err="1">
                <a:solidFill>
                  <a:schemeClr val="tx1"/>
                </a:solidFill>
                <a:effectLst/>
                <a:latin typeface="+mn-lt"/>
                <a:ea typeface="+mn-ea"/>
                <a:cs typeface="+mn-cs"/>
              </a:rPr>
              <a:t>github_document</a:t>
            </a:r>
            <a:r>
              <a:rPr lang="en-US" sz="1200" b="0" i="0" kern="1200" dirty="0">
                <a:solidFill>
                  <a:schemeClr val="tx1"/>
                </a:solidFill>
                <a:effectLst/>
                <a:latin typeface="+mn-lt"/>
                <a:ea typeface="+mn-ea"/>
                <a:cs typeface="+mn-cs"/>
              </a:rPr>
              <a:t> creates a minimal md file that you can check into git. You can easily see how the results of your analysis (not just the code) change over time, and GitHub will render it for you nicely online.</a:t>
            </a:r>
          </a:p>
          <a:p>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6</a:t>
            </a:fld>
            <a:endParaRPr lang="en-US"/>
          </a:p>
        </p:txBody>
      </p:sp>
    </p:spTree>
    <p:extLst>
      <p:ext uri="{BB962C8B-B14F-4D97-AF65-F5344CB8AC3E}">
        <p14:creationId xmlns:p14="http://schemas.microsoft.com/office/powerpoint/2010/main" val="1678882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also use R Markdown to produce presentations. You get less visual control than with a tool like Keynote or PowerPoint, but automatically inserting the results of your R code into a presentation can save a huge amount of time. Presentations work by dividing your content into slides, with a new slide beginning at each first (</a:t>
            </a:r>
            <a:r>
              <a:rPr lang="en-US" dirty="0"/>
              <a:t>#</a:t>
            </a:r>
            <a:r>
              <a:rPr lang="en-US" sz="1200" b="0" i="0" kern="1200" dirty="0">
                <a:solidFill>
                  <a:schemeClr val="tx1"/>
                </a:solidFill>
                <a:effectLst/>
                <a:latin typeface="+mn-lt"/>
                <a:ea typeface="+mn-ea"/>
                <a:cs typeface="+mn-cs"/>
              </a:rPr>
              <a:t>) or second (</a:t>
            </a:r>
            <a:r>
              <a:rPr lang="en-US" dirty="0"/>
              <a:t>##</a:t>
            </a:r>
            <a:r>
              <a:rPr lang="en-US" sz="1200" b="0" i="0" kern="1200" dirty="0">
                <a:solidFill>
                  <a:schemeClr val="tx1"/>
                </a:solidFill>
                <a:effectLst/>
                <a:latin typeface="+mn-lt"/>
                <a:ea typeface="+mn-ea"/>
                <a:cs typeface="+mn-cs"/>
              </a:rPr>
              <a:t>) level header. You can also insert a horizontal rule (</a:t>
            </a:r>
            <a:r>
              <a:rPr lang="en-US" dirty="0"/>
              <a:t>***</a:t>
            </a:r>
            <a:r>
              <a:rPr lang="en-US" sz="1200" b="0" i="0" kern="1200" dirty="0">
                <a:solidFill>
                  <a:schemeClr val="tx1"/>
                </a:solidFill>
                <a:effectLst/>
                <a:latin typeface="+mn-lt"/>
                <a:ea typeface="+mn-ea"/>
                <a:cs typeface="+mn-cs"/>
              </a:rPr>
              <a:t>) to create a new slide without a header.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 Markdown comes with three presentation formats built-in:</a:t>
            </a:r>
          </a:p>
          <a:p>
            <a:pPr marL="228600" indent="-228600">
              <a:buFont typeface="+mj-lt"/>
              <a:buAutoNum type="arabicPeriod"/>
            </a:pPr>
            <a:r>
              <a:rPr lang="en-US" sz="1200" b="0" i="0" kern="1200" dirty="0" err="1">
                <a:solidFill>
                  <a:schemeClr val="tx1"/>
                </a:solidFill>
                <a:effectLst/>
                <a:latin typeface="+mn-lt"/>
                <a:ea typeface="+mn-ea"/>
                <a:cs typeface="+mn-cs"/>
              </a:rPr>
              <a:t>ioslides_presentation</a:t>
            </a:r>
            <a:r>
              <a:rPr lang="en-US" sz="1200" b="0" i="0" kern="1200" dirty="0">
                <a:solidFill>
                  <a:schemeClr val="tx1"/>
                </a:solidFill>
                <a:effectLst/>
                <a:latin typeface="+mn-lt"/>
                <a:ea typeface="+mn-ea"/>
                <a:cs typeface="+mn-cs"/>
              </a:rPr>
              <a:t> - HTML presentation with </a:t>
            </a:r>
            <a:r>
              <a:rPr lang="en-US" sz="1200" b="0" i="0" kern="1200" dirty="0" err="1">
                <a:solidFill>
                  <a:schemeClr val="tx1"/>
                </a:solidFill>
                <a:effectLst/>
                <a:latin typeface="+mn-lt"/>
                <a:ea typeface="+mn-ea"/>
                <a:cs typeface="+mn-cs"/>
              </a:rPr>
              <a:t>ioslides</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err="1">
                <a:solidFill>
                  <a:schemeClr val="tx1"/>
                </a:solidFill>
                <a:effectLst/>
                <a:latin typeface="+mn-lt"/>
                <a:ea typeface="+mn-ea"/>
                <a:cs typeface="+mn-cs"/>
              </a:rPr>
              <a:t>slidy_presentation</a:t>
            </a:r>
            <a:r>
              <a:rPr lang="en-US" sz="1200" b="0" i="0" kern="1200" dirty="0">
                <a:solidFill>
                  <a:schemeClr val="tx1"/>
                </a:solidFill>
                <a:effectLst/>
                <a:latin typeface="+mn-lt"/>
                <a:ea typeface="+mn-ea"/>
                <a:cs typeface="+mn-cs"/>
              </a:rPr>
              <a:t> - HTML presentation with W3C </a:t>
            </a:r>
            <a:r>
              <a:rPr lang="en-US" sz="1200" b="0" i="0" kern="1200" dirty="0" err="1">
                <a:solidFill>
                  <a:schemeClr val="tx1"/>
                </a:solidFill>
                <a:effectLst/>
                <a:latin typeface="+mn-lt"/>
                <a:ea typeface="+mn-ea"/>
                <a:cs typeface="+mn-cs"/>
              </a:rPr>
              <a:t>Slidy</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err="1">
                <a:solidFill>
                  <a:schemeClr val="tx1"/>
                </a:solidFill>
                <a:effectLst/>
                <a:latin typeface="+mn-lt"/>
                <a:ea typeface="+mn-ea"/>
                <a:cs typeface="+mn-cs"/>
              </a:rPr>
              <a:t>beamer_presentation</a:t>
            </a:r>
            <a:r>
              <a:rPr lang="en-US" sz="1200" b="0" i="0" kern="1200" dirty="0">
                <a:solidFill>
                  <a:schemeClr val="tx1"/>
                </a:solidFill>
                <a:effectLst/>
                <a:latin typeface="+mn-lt"/>
                <a:ea typeface="+mn-ea"/>
                <a:cs typeface="+mn-cs"/>
              </a:rPr>
              <a:t> - PDF presentation with LaTeX Beamer.</a:t>
            </a:r>
          </a:p>
          <a:p>
            <a:r>
              <a:rPr lang="en-US" sz="1200" b="0" i="0" kern="1200" dirty="0">
                <a:solidFill>
                  <a:schemeClr val="tx1"/>
                </a:solidFill>
                <a:effectLst/>
                <a:latin typeface="+mn-lt"/>
                <a:ea typeface="+mn-ea"/>
                <a:cs typeface="+mn-cs"/>
              </a:rPr>
              <a:t>Two other popular formats are provided by packages:</a:t>
            </a:r>
          </a:p>
          <a:p>
            <a:pPr marL="228600" indent="-228600">
              <a:buFont typeface="+mj-lt"/>
              <a:buAutoNum type="arabicPeriod"/>
            </a:pPr>
            <a:r>
              <a:rPr lang="en-US" sz="1200" b="0" i="0" kern="1200" dirty="0" err="1">
                <a:solidFill>
                  <a:schemeClr val="tx1"/>
                </a:solidFill>
                <a:effectLst/>
                <a:latin typeface="+mn-lt"/>
                <a:ea typeface="+mn-ea"/>
                <a:cs typeface="+mn-cs"/>
              </a:rPr>
              <a:t>revealjs</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revealjs_presentation</a:t>
            </a:r>
            <a:r>
              <a:rPr lang="en-US" sz="1200" b="0" i="0" kern="1200" dirty="0">
                <a:solidFill>
                  <a:schemeClr val="tx1"/>
                </a:solidFill>
                <a:effectLst/>
                <a:latin typeface="+mn-lt"/>
                <a:ea typeface="+mn-ea"/>
                <a:cs typeface="+mn-cs"/>
              </a:rPr>
              <a:t> - HTML presentation with reveal.js. Requires the </a:t>
            </a:r>
            <a:r>
              <a:rPr lang="en-US" sz="1200" b="1" i="0" kern="1200" dirty="0" err="1">
                <a:solidFill>
                  <a:schemeClr val="tx1"/>
                </a:solidFill>
                <a:effectLst/>
                <a:latin typeface="+mn-lt"/>
                <a:ea typeface="+mn-ea"/>
                <a:cs typeface="+mn-cs"/>
              </a:rPr>
              <a:t>revealjs</a:t>
            </a:r>
            <a:r>
              <a:rPr lang="en-US" sz="1200" b="0" i="0" kern="1200" dirty="0">
                <a:solidFill>
                  <a:schemeClr val="tx1"/>
                </a:solidFill>
                <a:effectLst/>
                <a:latin typeface="+mn-lt"/>
                <a:ea typeface="+mn-ea"/>
                <a:cs typeface="+mn-cs"/>
              </a:rPr>
              <a:t> package.</a:t>
            </a:r>
          </a:p>
          <a:p>
            <a:pPr marL="228600" indent="-228600">
              <a:buFont typeface="+mj-lt"/>
              <a:buAutoNum type="arabicPeriod"/>
            </a:pPr>
            <a:r>
              <a:rPr lang="en-US" sz="1200" b="1" i="0" kern="1200" dirty="0" err="1">
                <a:solidFill>
                  <a:schemeClr val="tx1"/>
                </a:solidFill>
                <a:effectLst/>
                <a:latin typeface="+mn-lt"/>
                <a:ea typeface="+mn-ea"/>
                <a:cs typeface="+mn-cs"/>
              </a:rPr>
              <a:t>rmdshower</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3"/>
              </a:rPr>
              <a:t>https://github.com/MangoTheCat/rmdshower</a:t>
            </a:r>
            <a:r>
              <a:rPr lang="en-US" sz="1200" b="0" i="0" kern="1200" dirty="0">
                <a:solidFill>
                  <a:schemeClr val="tx1"/>
                </a:solidFill>
                <a:effectLst/>
                <a:latin typeface="+mn-lt"/>
                <a:ea typeface="+mn-ea"/>
                <a:cs typeface="+mn-cs"/>
              </a:rPr>
              <a:t>, provides a wrapper around the </a:t>
            </a:r>
            <a:r>
              <a:rPr lang="en-US" sz="1200" b="1" i="0" kern="1200" dirty="0">
                <a:solidFill>
                  <a:schemeClr val="tx1"/>
                </a:solidFill>
                <a:effectLst/>
                <a:latin typeface="+mn-lt"/>
                <a:ea typeface="+mn-ea"/>
                <a:cs typeface="+mn-cs"/>
              </a:rPr>
              <a:t>shower</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a:rPr>
              <a:t>https://github.com/shower/shower</a:t>
            </a:r>
            <a:r>
              <a:rPr lang="en-US" sz="1200" b="0" i="0" kern="1200" dirty="0">
                <a:solidFill>
                  <a:schemeClr val="tx1"/>
                </a:solidFill>
                <a:effectLst/>
                <a:latin typeface="+mn-lt"/>
                <a:ea typeface="+mn-ea"/>
                <a:cs typeface="+mn-cs"/>
              </a:rPr>
              <a:t>, presentation engine</a:t>
            </a:r>
          </a:p>
          <a:p>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7</a:t>
            </a:fld>
            <a:endParaRPr lang="en-US"/>
          </a:p>
        </p:txBody>
      </p:sp>
    </p:spTree>
    <p:extLst>
      <p:ext uri="{BB962C8B-B14F-4D97-AF65-F5344CB8AC3E}">
        <p14:creationId xmlns:p14="http://schemas.microsoft.com/office/powerpoint/2010/main" val="2702051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Dashboards are a useful way to communicate large amounts of information visually and quickly. </a:t>
            </a:r>
            <a:r>
              <a:rPr lang="en-US" sz="1200" b="0" i="0" kern="1200" dirty="0" err="1">
                <a:solidFill>
                  <a:schemeClr val="tx1"/>
                </a:solidFill>
                <a:effectLst/>
                <a:latin typeface="+mn-lt"/>
                <a:ea typeface="+mn-ea"/>
                <a:cs typeface="+mn-cs"/>
              </a:rPr>
              <a:t>Flexdashboard</a:t>
            </a:r>
            <a:r>
              <a:rPr lang="en-US" sz="1200" b="0" i="0" kern="1200" dirty="0">
                <a:solidFill>
                  <a:schemeClr val="tx1"/>
                </a:solidFill>
                <a:effectLst/>
                <a:latin typeface="+mn-lt"/>
                <a:ea typeface="+mn-ea"/>
                <a:cs typeface="+mn-cs"/>
              </a:rPr>
              <a:t> makes it particularly easy to create dashboards using R Markdown and a convention for how the headers affect the layout: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Each level 1 header (#) begins a new page in the dashboard.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Each level 2 header (##) begins a new column.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Each level 3 header (###) begins a new row.</a:t>
            </a:r>
          </a:p>
          <a:p>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8</a:t>
            </a:fld>
            <a:endParaRPr lang="en-US"/>
          </a:p>
        </p:txBody>
      </p:sp>
    </p:spTree>
    <p:extLst>
      <p:ext uri="{BB962C8B-B14F-4D97-AF65-F5344CB8AC3E}">
        <p14:creationId xmlns:p14="http://schemas.microsoft.com/office/powerpoint/2010/main" val="3115732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Using this code:</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9</a:t>
            </a:fld>
            <a:endParaRPr lang="en-US"/>
          </a:p>
        </p:txBody>
      </p:sp>
    </p:spTree>
    <p:extLst>
      <p:ext uri="{BB962C8B-B14F-4D97-AF65-F5344CB8AC3E}">
        <p14:creationId xmlns:p14="http://schemas.microsoft.com/office/powerpoint/2010/main" val="2068997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4/4/2020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rstudio.github.io/dygraph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rich-iannone.github.io/DiagrammeR/" TargetMode="External"/><Relationship Id="rId5" Type="http://schemas.openxmlformats.org/officeDocument/2006/relationships/hyperlink" Target="https://github.com/bwlewis/rthreejs" TargetMode="External"/><Relationship Id="rId4" Type="http://schemas.openxmlformats.org/officeDocument/2006/relationships/hyperlink" Target="http://rstudio.github.io/D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hiny.rstudio.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rmarkdown.rstudio.com/rmarkdown_websites.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rmarkdown.rstudio.com/formats.html" TargetMode="External"/><Relationship Id="rId3" Type="http://schemas.openxmlformats.org/officeDocument/2006/relationships/hyperlink" Target="https://github.com/rstudio/bookdown" TargetMode="External"/><Relationship Id="rId7" Type="http://schemas.openxmlformats.org/officeDocument/2006/relationships/hyperlink" Target="https://github.com/rstudio/rticle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github.com/yixuan/prettydoc/" TargetMode="External"/><Relationship Id="rId5" Type="http://schemas.openxmlformats.org/officeDocument/2006/relationships/hyperlink" Target="http://www.bookdown.org/" TargetMode="External"/><Relationship Id="rId4" Type="http://schemas.openxmlformats.org/officeDocument/2006/relationships/hyperlink" Target="https://bookdown.org/yihui/bookdown/" TargetMode="External"/><Relationship Id="rId9" Type="http://schemas.openxmlformats.org/officeDocument/2006/relationships/hyperlink" Target="http://rmarkdown.rstudio.com/developer_custom_formats.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amzn.com/0321820800" TargetMode="External"/><Relationship Id="rId7" Type="http://schemas.openxmlformats.org/officeDocument/2006/relationships/hyperlink" Target="http://amzn.com/0133966151"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amzn.com/0596100167" TargetMode="External"/><Relationship Id="rId5" Type="http://schemas.openxmlformats.org/officeDocument/2006/relationships/hyperlink" Target="https://www.coursera.org/learn/public-speaking" TargetMode="External"/><Relationship Id="rId4" Type="http://schemas.openxmlformats.org/officeDocument/2006/relationships/hyperlink" Target="https://github.com/jtleek/talkguide"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colinpurrington.com/tips/lab-notebook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rstudio.github.io/packrat/"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colinpurrington.com/tips/lab-notebooks" TargetMode="External"/><Relationship Id="rId4" Type="http://schemas.openxmlformats.org/officeDocument/2006/relationships/hyperlink" Target="https://github.com/RevolutionAnalytics/checkpoin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angoTheCat/rmdshower"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github.com/shower/showe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7D1084-3B23-46B2-9273-4A18DEF534DA}"/>
              </a:ext>
            </a:extLst>
          </p:cNvPr>
          <p:cNvSpPr>
            <a:spLocks noGrp="1"/>
          </p:cNvSpPr>
          <p:nvPr>
            <p:ph type="title"/>
          </p:nvPr>
        </p:nvSpPr>
        <p:spPr/>
        <p:txBody>
          <a:bodyPr>
            <a:normAutofit/>
          </a:bodyPr>
          <a:lstStyle/>
          <a:p>
            <a:r>
              <a:rPr lang="en-US" dirty="0"/>
              <a:t>R Markdown formats</a:t>
            </a:r>
          </a:p>
        </p:txBody>
      </p:sp>
      <p:sp>
        <p:nvSpPr>
          <p:cNvPr id="6" name="Text Placeholder 5">
            <a:extLst>
              <a:ext uri="{FF2B5EF4-FFF2-40B4-BE49-F238E27FC236}">
                <a16:creationId xmlns:a16="http://schemas.microsoft.com/office/drawing/2014/main" id="{543A4F7E-9783-4C43-B926-981A2FEC3FDF}"/>
              </a:ext>
            </a:extLst>
          </p:cNvPr>
          <p:cNvSpPr>
            <a:spLocks noGrp="1"/>
          </p:cNvSpPr>
          <p:nvPr>
            <p:ph type="body" sz="half" idx="2"/>
          </p:nvPr>
        </p:nvSpPr>
        <p:spPr/>
        <p:txBody>
          <a:bodyPr/>
          <a:lstStyle/>
          <a:p>
            <a:r>
              <a:rPr lang="en-US" dirty="0">
                <a:solidFill>
                  <a:schemeClr val="accent1"/>
                </a:solidFill>
              </a:rPr>
              <a:t>STA 4233 </a:t>
            </a:r>
            <a:r>
              <a:rPr lang="en-US" dirty="0"/>
              <a:t>Introduction to Programming and Data Management in R</a:t>
            </a:r>
          </a:p>
        </p:txBody>
      </p:sp>
      <p:pic>
        <p:nvPicPr>
          <p:cNvPr id="7" name="Picture 2" descr="Image result for r programming">
            <a:extLst>
              <a:ext uri="{FF2B5EF4-FFF2-40B4-BE49-F238E27FC236}">
                <a16:creationId xmlns:a16="http://schemas.microsoft.com/office/drawing/2014/main" id="{5101EA91-6985-40E2-825B-5DE5D8CACC0E}"/>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6784" b="16784"/>
          <a:stretch>
            <a:fillRect/>
          </a:stretch>
        </p:blipFill>
        <p:spPr bwMode="auto">
          <a:xfrm>
            <a:off x="0" y="0"/>
            <a:ext cx="1218882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312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626C-9987-4EB9-825F-95EB597A157E}"/>
              </a:ext>
            </a:extLst>
          </p:cNvPr>
          <p:cNvSpPr>
            <a:spLocks noGrp="1"/>
          </p:cNvSpPr>
          <p:nvPr>
            <p:ph type="title"/>
          </p:nvPr>
        </p:nvSpPr>
        <p:spPr/>
        <p:txBody>
          <a:bodyPr>
            <a:normAutofit/>
          </a:bodyPr>
          <a:lstStyle/>
          <a:p>
            <a:r>
              <a:rPr lang="en-US" dirty="0" err="1"/>
              <a:t>htmlwidgets</a:t>
            </a:r>
            <a:endParaRPr lang="en-US" dirty="0"/>
          </a:p>
        </p:txBody>
      </p:sp>
      <p:sp>
        <p:nvSpPr>
          <p:cNvPr id="4" name="Rectangle 1">
            <a:extLst>
              <a:ext uri="{FF2B5EF4-FFF2-40B4-BE49-F238E27FC236}">
                <a16:creationId xmlns:a16="http://schemas.microsoft.com/office/drawing/2014/main" id="{9BE18C5D-14E9-4D4D-8DFD-B377C4E6B4DC}"/>
              </a:ext>
            </a:extLst>
          </p:cNvPr>
          <p:cNvSpPr>
            <a:spLocks noChangeArrowheads="1"/>
          </p:cNvSpPr>
          <p:nvPr/>
        </p:nvSpPr>
        <p:spPr bwMode="auto">
          <a:xfrm>
            <a:off x="1024128" y="1736229"/>
            <a:ext cx="9720072" cy="169277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7020"/>
                </a:solidFill>
                <a:effectLst/>
                <a:latin typeface="Consolas" panose="020B0609020204030204" pitchFamily="49" charset="0"/>
              </a:rPr>
              <a:t>library</a:t>
            </a:r>
            <a:r>
              <a:rPr kumimoji="0" lang="en-US" altLang="en-US" sz="2200" b="0" i="0" u="none" strike="noStrike" cap="none" normalizeH="0" baseline="0" dirty="0">
                <a:ln>
                  <a:noFill/>
                </a:ln>
                <a:solidFill>
                  <a:srgbClr val="4183C4"/>
                </a:solidFill>
                <a:effectLst/>
                <a:latin typeface="Consolas" panose="020B0609020204030204" pitchFamily="49" charset="0"/>
              </a:rPr>
              <a:t>(leaflet)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7020"/>
                </a:solidFill>
                <a:effectLst/>
                <a:latin typeface="Consolas" panose="020B0609020204030204" pitchFamily="49" charset="0"/>
              </a:rPr>
              <a:t>leaflet</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setView</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174.764</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-36.877</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zoom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16</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addTiles</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addMarkers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174.764</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-36.877</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popup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err="1">
                <a:ln>
                  <a:noFill/>
                </a:ln>
                <a:solidFill>
                  <a:srgbClr val="4070A0"/>
                </a:solidFill>
                <a:effectLst/>
                <a:latin typeface="Consolas" panose="020B0609020204030204" pitchFamily="49" charset="0"/>
              </a:rPr>
              <a:t>Maungawhau</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9FDFC755-37CB-467E-90A6-88A19D96C106}"/>
              </a:ext>
            </a:extLst>
          </p:cNvPr>
          <p:cNvPicPr>
            <a:picLocks noChangeAspect="1"/>
          </p:cNvPicPr>
          <p:nvPr/>
        </p:nvPicPr>
        <p:blipFill>
          <a:blip r:embed="rId3"/>
          <a:stretch>
            <a:fillRect/>
          </a:stretch>
        </p:blipFill>
        <p:spPr>
          <a:xfrm>
            <a:off x="4052887" y="3438525"/>
            <a:ext cx="4086225" cy="3419475"/>
          </a:xfrm>
          <a:prstGeom prst="rect">
            <a:avLst/>
          </a:prstGeom>
        </p:spPr>
      </p:pic>
    </p:spTree>
    <p:extLst>
      <p:ext uri="{BB962C8B-B14F-4D97-AF65-F5344CB8AC3E}">
        <p14:creationId xmlns:p14="http://schemas.microsoft.com/office/powerpoint/2010/main" val="3984531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E51D4-30FC-4E0C-9734-EB0E7094807C}"/>
              </a:ext>
            </a:extLst>
          </p:cNvPr>
          <p:cNvSpPr>
            <a:spLocks noGrp="1"/>
          </p:cNvSpPr>
          <p:nvPr>
            <p:ph type="title"/>
          </p:nvPr>
        </p:nvSpPr>
        <p:spPr/>
        <p:txBody>
          <a:bodyPr/>
          <a:lstStyle/>
          <a:p>
            <a:r>
              <a:rPr lang="en-US" dirty="0" err="1"/>
              <a:t>htmlwidgets</a:t>
            </a:r>
            <a:endParaRPr lang="en-US" dirty="0"/>
          </a:p>
        </p:txBody>
      </p:sp>
      <p:sp>
        <p:nvSpPr>
          <p:cNvPr id="3" name="Content Placeholder 2">
            <a:extLst>
              <a:ext uri="{FF2B5EF4-FFF2-40B4-BE49-F238E27FC236}">
                <a16:creationId xmlns:a16="http://schemas.microsoft.com/office/drawing/2014/main" id="{E5F88F60-C79E-42EF-9764-899851A91E3A}"/>
              </a:ext>
            </a:extLst>
          </p:cNvPr>
          <p:cNvSpPr>
            <a:spLocks noGrp="1"/>
          </p:cNvSpPr>
          <p:nvPr>
            <p:ph idx="1"/>
          </p:nvPr>
        </p:nvSpPr>
        <p:spPr/>
        <p:txBody>
          <a:bodyPr>
            <a:normAutofit/>
          </a:bodyPr>
          <a:lstStyle/>
          <a:p>
            <a:pPr marL="341313" indent="-341313">
              <a:buSzPct val="120000"/>
              <a:buFont typeface="Arial" panose="020B0604020202020204" pitchFamily="34" charset="0"/>
              <a:buChar char="•"/>
            </a:pPr>
            <a:r>
              <a:rPr lang="en-US" sz="2800" b="1" dirty="0" err="1"/>
              <a:t>dygraphs</a:t>
            </a:r>
            <a:r>
              <a:rPr lang="en-US" sz="2800" dirty="0"/>
              <a:t>, </a:t>
            </a:r>
            <a:r>
              <a:rPr lang="en-US" sz="2800" dirty="0">
                <a:hlinkClick r:id="rId3"/>
              </a:rPr>
              <a:t>http://rstudio.github.io/dygraphs/</a:t>
            </a:r>
            <a:r>
              <a:rPr lang="en-US" sz="2800" dirty="0"/>
              <a:t>, for interactive time series </a:t>
            </a:r>
            <a:r>
              <a:rPr lang="en-US" sz="2800" dirty="0" err="1"/>
              <a:t>visualisations</a:t>
            </a:r>
            <a:r>
              <a:rPr lang="en-US" sz="2800" dirty="0"/>
              <a:t>.</a:t>
            </a:r>
          </a:p>
          <a:p>
            <a:pPr marL="341313" indent="-341313">
              <a:buSzPct val="120000"/>
              <a:buFont typeface="Arial" panose="020B0604020202020204" pitchFamily="34" charset="0"/>
              <a:buChar char="•"/>
            </a:pPr>
            <a:r>
              <a:rPr lang="en-US" sz="2800" b="1" dirty="0"/>
              <a:t>DT</a:t>
            </a:r>
            <a:r>
              <a:rPr lang="en-US" sz="2800" dirty="0"/>
              <a:t>, </a:t>
            </a:r>
            <a:r>
              <a:rPr lang="en-US" sz="2800" dirty="0">
                <a:hlinkClick r:id="rId4"/>
              </a:rPr>
              <a:t>http://rstudio.github.io/DT/</a:t>
            </a:r>
            <a:r>
              <a:rPr lang="en-US" sz="2800" dirty="0"/>
              <a:t>, for interactive tables.</a:t>
            </a:r>
          </a:p>
          <a:p>
            <a:pPr marL="341313" indent="-341313">
              <a:buSzPct val="120000"/>
              <a:buFont typeface="Arial" panose="020B0604020202020204" pitchFamily="34" charset="0"/>
              <a:buChar char="•"/>
            </a:pPr>
            <a:r>
              <a:rPr lang="en-US" sz="2800" b="1" dirty="0" err="1"/>
              <a:t>threejs</a:t>
            </a:r>
            <a:r>
              <a:rPr lang="en-US" sz="2800" dirty="0"/>
              <a:t>, </a:t>
            </a:r>
            <a:r>
              <a:rPr lang="en-US" sz="2800" dirty="0">
                <a:hlinkClick r:id="rId5"/>
              </a:rPr>
              <a:t>https://github.com/bwlewis/rthreejs</a:t>
            </a:r>
            <a:r>
              <a:rPr lang="en-US" sz="2800" dirty="0"/>
              <a:t> for interactive 3d plots.</a:t>
            </a:r>
          </a:p>
          <a:p>
            <a:pPr marL="341313" indent="-341313">
              <a:buSzPct val="120000"/>
              <a:buFont typeface="Arial" panose="020B0604020202020204" pitchFamily="34" charset="0"/>
              <a:buChar char="•"/>
            </a:pPr>
            <a:r>
              <a:rPr lang="en-US" sz="2800" b="1" dirty="0" err="1"/>
              <a:t>DiagrammeR</a:t>
            </a:r>
            <a:r>
              <a:rPr lang="en-US" sz="2800" dirty="0"/>
              <a:t>, </a:t>
            </a:r>
            <a:r>
              <a:rPr lang="en-US" sz="2800" dirty="0">
                <a:hlinkClick r:id="rId6"/>
              </a:rPr>
              <a:t>http://rich-iannone.github.io/DiagrammeR/</a:t>
            </a:r>
            <a:r>
              <a:rPr lang="en-US" sz="2800" dirty="0"/>
              <a:t> for diagrams (like flow charts and simple node-link diagrams).</a:t>
            </a:r>
          </a:p>
          <a:p>
            <a:pPr marL="341313" indent="-341313">
              <a:buSzPct val="120000"/>
              <a:buFont typeface="Arial" panose="020B0604020202020204" pitchFamily="34" charset="0"/>
              <a:buChar char="•"/>
            </a:pPr>
            <a:endParaRPr lang="en-US" sz="2400" dirty="0"/>
          </a:p>
        </p:txBody>
      </p:sp>
    </p:spTree>
    <p:extLst>
      <p:ext uri="{BB962C8B-B14F-4D97-AF65-F5344CB8AC3E}">
        <p14:creationId xmlns:p14="http://schemas.microsoft.com/office/powerpoint/2010/main" val="1715935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11BBB-8B5C-42AC-8E6B-5AE155425AD4}"/>
              </a:ext>
            </a:extLst>
          </p:cNvPr>
          <p:cNvSpPr>
            <a:spLocks noGrp="1"/>
          </p:cNvSpPr>
          <p:nvPr>
            <p:ph type="title"/>
          </p:nvPr>
        </p:nvSpPr>
        <p:spPr/>
        <p:txBody>
          <a:bodyPr/>
          <a:lstStyle/>
          <a:p>
            <a:r>
              <a:rPr lang="en-US" dirty="0"/>
              <a:t>Shiny</a:t>
            </a:r>
          </a:p>
        </p:txBody>
      </p:sp>
      <p:sp>
        <p:nvSpPr>
          <p:cNvPr id="4" name="Rectangle 1">
            <a:extLst>
              <a:ext uri="{FF2B5EF4-FFF2-40B4-BE49-F238E27FC236}">
                <a16:creationId xmlns:a16="http://schemas.microsoft.com/office/drawing/2014/main" id="{B118A15C-27A2-4A25-B05A-D504164EB1AA}"/>
              </a:ext>
            </a:extLst>
          </p:cNvPr>
          <p:cNvSpPr>
            <a:spLocks noGrp="1" noChangeArrowheads="1"/>
          </p:cNvSpPr>
          <p:nvPr>
            <p:ph idx="1"/>
          </p:nvPr>
        </p:nvSpPr>
        <p:spPr bwMode="auto">
          <a:xfrm>
            <a:off x="1024128" y="1746278"/>
            <a:ext cx="9874498" cy="101566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6287E"/>
                </a:solidFill>
                <a:effectLst/>
                <a:latin typeface="Consolas" panose="020B0609020204030204" pitchFamily="49" charset="0"/>
              </a:rPr>
              <a:t>title:</a:t>
            </a:r>
            <a:r>
              <a:rPr kumimoji="0" lang="en-US" altLang="en-US" b="0" i="0" u="none" strike="noStrike" cap="none" normalizeH="0" baseline="0" dirty="0">
                <a:ln>
                  <a:noFill/>
                </a:ln>
                <a:solidFill>
                  <a:srgbClr val="7D9029"/>
                </a:solidFill>
                <a:effectLst/>
                <a:latin typeface="Consolas" panose="020B0609020204030204" pitchFamily="49" charset="0"/>
              </a:rPr>
              <a:t> </a:t>
            </a:r>
            <a:r>
              <a:rPr kumimoji="0" lang="en-US" altLang="en-US" b="0" i="0" u="none" strike="noStrike" cap="none" normalizeH="0" baseline="0" dirty="0">
                <a:ln>
                  <a:noFill/>
                </a:ln>
                <a:solidFill>
                  <a:srgbClr val="4070A0"/>
                </a:solidFill>
                <a:effectLst/>
                <a:latin typeface="Consolas" panose="020B0609020204030204" pitchFamily="49" charset="0"/>
              </a:rPr>
              <a:t>"Shiny Web App"</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6287E"/>
                </a:solidFill>
                <a:effectLst/>
                <a:latin typeface="Consolas" panose="020B0609020204030204" pitchFamily="49" charset="0"/>
              </a:rPr>
              <a:t>output:</a:t>
            </a:r>
            <a:r>
              <a:rPr kumimoji="0" lang="en-US" altLang="en-US" b="0" i="0" u="none" strike="noStrike" cap="none" normalizeH="0" baseline="0" dirty="0">
                <a:ln>
                  <a:noFill/>
                </a:ln>
                <a:solidFill>
                  <a:srgbClr val="7D9029"/>
                </a:solidFill>
                <a:effectLst/>
                <a:latin typeface="Consolas" panose="020B0609020204030204" pitchFamily="49" charset="0"/>
              </a:rPr>
              <a:t> </a:t>
            </a:r>
            <a:r>
              <a:rPr kumimoji="0" lang="en-US" altLang="en-US" b="0" i="0" u="none" strike="noStrike" cap="none" normalizeH="0" baseline="0" dirty="0" err="1">
                <a:ln>
                  <a:noFill/>
                </a:ln>
                <a:solidFill>
                  <a:srgbClr val="7D9029"/>
                </a:solidFill>
                <a:effectLst/>
                <a:latin typeface="Consolas" panose="020B0609020204030204" pitchFamily="49" charset="0"/>
              </a:rPr>
              <a:t>html_document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6287E"/>
                </a:solidFill>
                <a:effectLst/>
                <a:latin typeface="Consolas" panose="020B0609020204030204" pitchFamily="49" charset="0"/>
              </a:rPr>
              <a:t>runtime:</a:t>
            </a:r>
            <a:r>
              <a:rPr kumimoji="0" lang="en-US" altLang="en-US" b="0" i="0" u="none" strike="noStrike" cap="none" normalizeH="0" baseline="0" dirty="0">
                <a:ln>
                  <a:noFill/>
                </a:ln>
                <a:solidFill>
                  <a:srgbClr val="7D9029"/>
                </a:solidFill>
                <a:effectLst/>
                <a:latin typeface="Consolas" panose="020B0609020204030204" pitchFamily="49" charset="0"/>
              </a:rPr>
              <a:t> shiny</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3DD798A-8FA5-4FD6-A408-8E572159A896}"/>
              </a:ext>
            </a:extLst>
          </p:cNvPr>
          <p:cNvSpPr>
            <a:spLocks noChangeArrowheads="1"/>
          </p:cNvSpPr>
          <p:nvPr/>
        </p:nvSpPr>
        <p:spPr bwMode="auto">
          <a:xfrm>
            <a:off x="1024128" y="3011868"/>
            <a:ext cx="9874498" cy="135421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7020"/>
                </a:solidFill>
                <a:effectLst/>
                <a:latin typeface="Consolas" panose="020B0609020204030204" pitchFamily="49" charset="0"/>
              </a:rPr>
              <a:t>library</a:t>
            </a:r>
            <a:r>
              <a:rPr kumimoji="0" lang="en-US" altLang="en-US" sz="2200" b="0" i="0" u="none" strike="noStrike" cap="none" normalizeH="0" baseline="0" dirty="0">
                <a:ln>
                  <a:noFill/>
                </a:ln>
                <a:solidFill>
                  <a:srgbClr val="4183C4"/>
                </a:solidFill>
                <a:effectLst/>
                <a:latin typeface="Consolas" panose="020B0609020204030204" pitchFamily="49" charset="0"/>
              </a:rPr>
              <a:t>(shiny)</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textInput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"name"</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"What is your name?"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numericInput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"age"</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"How old are you?"</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007020"/>
                </a:solidFill>
                <a:effectLst/>
                <a:latin typeface="Consolas" panose="020B0609020204030204" pitchFamily="49" charset="0"/>
              </a:rPr>
              <a:t>NA</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min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0</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max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150</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51204" name="Picture 4">
            <a:extLst>
              <a:ext uri="{FF2B5EF4-FFF2-40B4-BE49-F238E27FC236}">
                <a16:creationId xmlns:a16="http://schemas.microsoft.com/office/drawing/2014/main" id="{32C5C339-2672-417E-85A0-0CC4E6ABE3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5575" y="4882134"/>
            <a:ext cx="6800850" cy="13906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9C6196D-D775-44D6-BC2C-E901C05B58B8}"/>
              </a:ext>
            </a:extLst>
          </p:cNvPr>
          <p:cNvSpPr/>
          <p:nvPr/>
        </p:nvSpPr>
        <p:spPr>
          <a:xfrm>
            <a:off x="1024128" y="6385440"/>
            <a:ext cx="7210244" cy="461665"/>
          </a:xfrm>
          <a:prstGeom prst="rect">
            <a:avLst/>
          </a:prstGeom>
        </p:spPr>
        <p:txBody>
          <a:bodyPr wrap="none">
            <a:spAutoFit/>
          </a:bodyPr>
          <a:lstStyle/>
          <a:p>
            <a:r>
              <a:rPr lang="en-US" sz="2400" dirty="0">
                <a:solidFill>
                  <a:srgbClr val="333333"/>
                </a:solidFill>
                <a:latin typeface="Helvetica Neue"/>
              </a:rPr>
              <a:t>Learn more about Shiny at </a:t>
            </a:r>
            <a:r>
              <a:rPr lang="en-US" sz="2400" dirty="0">
                <a:solidFill>
                  <a:srgbClr val="4183C4"/>
                </a:solidFill>
                <a:latin typeface="Helvetica Neue"/>
                <a:hlinkClick r:id="rId4"/>
              </a:rPr>
              <a:t>http://shiny.rstudio.com/</a:t>
            </a:r>
            <a:r>
              <a:rPr lang="en-US" sz="2400" dirty="0">
                <a:solidFill>
                  <a:srgbClr val="333333"/>
                </a:solidFill>
                <a:latin typeface="Helvetica Neue"/>
              </a:rPr>
              <a:t>.</a:t>
            </a:r>
            <a:endParaRPr lang="en-US" sz="2400" dirty="0"/>
          </a:p>
        </p:txBody>
      </p:sp>
    </p:spTree>
    <p:extLst>
      <p:ext uri="{BB962C8B-B14F-4D97-AF65-F5344CB8AC3E}">
        <p14:creationId xmlns:p14="http://schemas.microsoft.com/office/powerpoint/2010/main" val="313253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684C6-2122-4436-9952-300FE3B69C6B}"/>
              </a:ext>
            </a:extLst>
          </p:cNvPr>
          <p:cNvSpPr>
            <a:spLocks noGrp="1"/>
          </p:cNvSpPr>
          <p:nvPr>
            <p:ph type="title"/>
          </p:nvPr>
        </p:nvSpPr>
        <p:spPr/>
        <p:txBody>
          <a:bodyPr/>
          <a:lstStyle/>
          <a:p>
            <a:r>
              <a:rPr lang="en-US" dirty="0"/>
              <a:t>Websites</a:t>
            </a:r>
          </a:p>
        </p:txBody>
      </p:sp>
      <p:sp>
        <p:nvSpPr>
          <p:cNvPr id="3" name="Content Placeholder 2">
            <a:extLst>
              <a:ext uri="{FF2B5EF4-FFF2-40B4-BE49-F238E27FC236}">
                <a16:creationId xmlns:a16="http://schemas.microsoft.com/office/drawing/2014/main" id="{636B89FF-1D67-4CA3-8E93-C568C2C8F993}"/>
              </a:ext>
            </a:extLst>
          </p:cNvPr>
          <p:cNvSpPr>
            <a:spLocks noGrp="1"/>
          </p:cNvSpPr>
          <p:nvPr>
            <p:ph idx="1"/>
          </p:nvPr>
        </p:nvSpPr>
        <p:spPr>
          <a:xfrm>
            <a:off x="1024128" y="1807350"/>
            <a:ext cx="9720073" cy="4023360"/>
          </a:xfrm>
        </p:spPr>
        <p:txBody>
          <a:bodyPr/>
          <a:lstStyle/>
          <a:p>
            <a:pPr marL="346075" indent="-346075">
              <a:buSzPct val="120000"/>
              <a:buFont typeface="Arial" panose="020B0604020202020204" pitchFamily="34" charset="0"/>
              <a:buChar char="•"/>
            </a:pPr>
            <a:r>
              <a:rPr lang="en-US" sz="2400" dirty="0"/>
              <a:t>Put your </a:t>
            </a:r>
            <a:r>
              <a:rPr lang="en-US" sz="2000" dirty="0">
                <a:latin typeface="Consolas" panose="020B0609020204030204" pitchFamily="49" charset="0"/>
              </a:rPr>
              <a:t>.</a:t>
            </a:r>
            <a:r>
              <a:rPr lang="en-US" sz="2000" dirty="0" err="1">
                <a:latin typeface="Consolas" panose="020B0609020204030204" pitchFamily="49" charset="0"/>
              </a:rPr>
              <a:t>Rmd</a:t>
            </a:r>
            <a:r>
              <a:rPr lang="en-US" sz="2400" dirty="0"/>
              <a:t> files in a single directory. </a:t>
            </a:r>
            <a:r>
              <a:rPr lang="en-US" sz="2000" dirty="0" err="1">
                <a:latin typeface="Consolas" panose="020B0609020204030204" pitchFamily="49" charset="0"/>
              </a:rPr>
              <a:t>index.Rmd</a:t>
            </a:r>
            <a:r>
              <a:rPr lang="en-US" sz="2400" dirty="0"/>
              <a:t> will become the home page.</a:t>
            </a:r>
          </a:p>
          <a:p>
            <a:pPr marL="346075" indent="-346075">
              <a:buSzPct val="120000"/>
              <a:buFont typeface="Arial" panose="020B0604020202020204" pitchFamily="34" charset="0"/>
              <a:buChar char="•"/>
            </a:pPr>
            <a:r>
              <a:rPr lang="en-US" sz="2400" dirty="0"/>
              <a:t>Add a YAML file named </a:t>
            </a:r>
            <a:r>
              <a:rPr lang="en-US" sz="2000" dirty="0">
                <a:latin typeface="Consolas" panose="020B0609020204030204" pitchFamily="49" charset="0"/>
              </a:rPr>
              <a:t>_</a:t>
            </a:r>
            <a:r>
              <a:rPr lang="en-US" sz="2000" dirty="0" err="1">
                <a:latin typeface="Consolas" panose="020B0609020204030204" pitchFamily="49" charset="0"/>
              </a:rPr>
              <a:t>site.yml</a:t>
            </a:r>
            <a:r>
              <a:rPr lang="en-US" sz="2400" dirty="0"/>
              <a:t> provides the navigation for the site. For example:</a:t>
            </a:r>
          </a:p>
          <a:p>
            <a:pPr marL="346075" indent="-346075">
              <a:buSzPct val="120000"/>
              <a:buFont typeface="Arial" panose="020B0604020202020204" pitchFamily="34" charset="0"/>
              <a:buChar char="•"/>
            </a:pPr>
            <a:endParaRPr lang="en-US" dirty="0"/>
          </a:p>
        </p:txBody>
      </p:sp>
      <p:sp>
        <p:nvSpPr>
          <p:cNvPr id="5" name="Rectangle 2">
            <a:extLst>
              <a:ext uri="{FF2B5EF4-FFF2-40B4-BE49-F238E27FC236}">
                <a16:creationId xmlns:a16="http://schemas.microsoft.com/office/drawing/2014/main" id="{8A280EDF-28E2-45D7-A3E5-0FA3DDA08F3D}"/>
              </a:ext>
            </a:extLst>
          </p:cNvPr>
          <p:cNvSpPr>
            <a:spLocks noChangeArrowheads="1"/>
          </p:cNvSpPr>
          <p:nvPr/>
        </p:nvSpPr>
        <p:spPr bwMode="auto">
          <a:xfrm>
            <a:off x="1374916" y="3427870"/>
            <a:ext cx="4509248" cy="338554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Consolas" panose="020B0609020204030204" pitchFamily="49" charset="0"/>
              </a:rPr>
              <a:t>name: "my-website"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Consolas" panose="020B0609020204030204" pitchFamily="49" charset="0"/>
              </a:rPr>
              <a:t>navbar: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0" i="0" u="none" strike="noStrike" cap="none" normalizeH="0" baseline="0" dirty="0">
                <a:ln>
                  <a:noFill/>
                </a:ln>
                <a:solidFill>
                  <a:srgbClr val="333333"/>
                </a:solidFill>
                <a:effectLst/>
                <a:latin typeface="Consolas" panose="020B0609020204030204" pitchFamily="49" charset="0"/>
              </a:rPr>
              <a:t>title: "My Website"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Consolas" panose="020B0609020204030204" pitchFamily="49" charset="0"/>
              </a:rPr>
              <a:t>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Consolas" panose="020B0609020204030204" pitchFamily="49" charset="0"/>
              </a:rPr>
              <a:t>    - text: "Home"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0" i="0" u="none" strike="noStrike" cap="none" normalizeH="0" baseline="0" dirty="0" err="1">
                <a:ln>
                  <a:noFill/>
                </a:ln>
                <a:solidFill>
                  <a:srgbClr val="333333"/>
                </a:solidFill>
                <a:effectLst/>
                <a:latin typeface="Consolas" panose="020B0609020204030204" pitchFamily="49" charset="0"/>
              </a:rPr>
              <a:t>href</a:t>
            </a:r>
            <a:r>
              <a:rPr kumimoji="0" lang="en-US" altLang="en-US" sz="2200" b="0" i="0" u="none" strike="noStrike" cap="none" normalizeH="0" baseline="0" dirty="0">
                <a:ln>
                  <a:noFill/>
                </a:ln>
                <a:solidFill>
                  <a:srgbClr val="333333"/>
                </a:solidFill>
                <a:effectLst/>
                <a:latin typeface="Consolas" panose="020B0609020204030204" pitchFamily="49" charset="0"/>
              </a:rPr>
              <a:t>: index.html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0" i="0" u="none" strike="noStrike" cap="none" normalizeH="0" baseline="0" dirty="0">
                <a:ln>
                  <a:noFill/>
                </a:ln>
                <a:solidFill>
                  <a:srgbClr val="333333"/>
                </a:solidFill>
                <a:effectLst/>
                <a:latin typeface="Consolas" panose="020B0609020204030204" pitchFamily="49" charset="0"/>
              </a:rPr>
              <a:t>- text: "</a:t>
            </a:r>
            <a:r>
              <a:rPr kumimoji="0" lang="en-US" altLang="en-US" sz="2200" b="0" i="0" u="none" strike="noStrike" cap="none" normalizeH="0" baseline="0" dirty="0" err="1">
                <a:ln>
                  <a:noFill/>
                </a:ln>
                <a:solidFill>
                  <a:srgbClr val="333333"/>
                </a:solidFill>
                <a:effectLst/>
                <a:latin typeface="Consolas" panose="020B0609020204030204" pitchFamily="49" charset="0"/>
              </a:rPr>
              <a:t>Viridis</a:t>
            </a:r>
            <a:r>
              <a:rPr kumimoji="0" lang="en-US" altLang="en-US" sz="2200" b="0" i="0" u="none" strike="noStrike" cap="none" normalizeH="0" baseline="0" dirty="0">
                <a:ln>
                  <a:noFill/>
                </a:ln>
                <a:solidFill>
                  <a:srgbClr val="333333"/>
                </a:solidFill>
                <a:effectLst/>
                <a:latin typeface="Consolas" panose="020B0609020204030204" pitchFamily="49" charset="0"/>
              </a:rPr>
              <a:t> Colors"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0" i="0" u="none" strike="noStrike" cap="none" normalizeH="0" baseline="0" dirty="0" err="1">
                <a:ln>
                  <a:noFill/>
                </a:ln>
                <a:solidFill>
                  <a:srgbClr val="333333"/>
                </a:solidFill>
                <a:effectLst/>
                <a:latin typeface="Consolas" panose="020B0609020204030204" pitchFamily="49" charset="0"/>
              </a:rPr>
              <a:t>href</a:t>
            </a:r>
            <a:r>
              <a:rPr kumimoji="0" lang="en-US" altLang="en-US" sz="2200" b="0" i="0" u="none" strike="noStrike" cap="none" normalizeH="0" baseline="0" dirty="0">
                <a:ln>
                  <a:noFill/>
                </a:ln>
                <a:solidFill>
                  <a:srgbClr val="333333"/>
                </a:solidFill>
                <a:effectLst/>
                <a:latin typeface="Consolas" panose="020B0609020204030204" pitchFamily="49" charset="0"/>
              </a:rPr>
              <a:t>: 1-example.html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0" i="0" u="none" strike="noStrike" cap="none" normalizeH="0" baseline="0" dirty="0">
                <a:ln>
                  <a:noFill/>
                </a:ln>
                <a:solidFill>
                  <a:srgbClr val="333333"/>
                </a:solidFill>
                <a:effectLst/>
                <a:latin typeface="Consolas" panose="020B0609020204030204" pitchFamily="49" charset="0"/>
              </a:rPr>
              <a:t>- text: "Terrain Colors"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0" i="0" u="none" strike="noStrike" cap="none" normalizeH="0" baseline="0" dirty="0" err="1">
                <a:ln>
                  <a:noFill/>
                </a:ln>
                <a:solidFill>
                  <a:srgbClr val="333333"/>
                </a:solidFill>
                <a:effectLst/>
                <a:latin typeface="Consolas" panose="020B0609020204030204" pitchFamily="49" charset="0"/>
              </a:rPr>
              <a:t>href</a:t>
            </a:r>
            <a:r>
              <a:rPr kumimoji="0" lang="en-US" altLang="en-US" sz="2200" b="0" i="0" u="none" strike="noStrike" cap="none" normalizeH="0" baseline="0" dirty="0">
                <a:ln>
                  <a:noFill/>
                </a:ln>
                <a:solidFill>
                  <a:srgbClr val="333333"/>
                </a:solidFill>
                <a:effectLst/>
                <a:latin typeface="Consolas" panose="020B0609020204030204" pitchFamily="49" charset="0"/>
              </a:rPr>
              <a:t>: 3-inline.html</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FCDCB8AE-96EA-4E02-938F-3923A8A6416C}"/>
              </a:ext>
            </a:extLst>
          </p:cNvPr>
          <p:cNvSpPr/>
          <p:nvPr/>
        </p:nvSpPr>
        <p:spPr>
          <a:xfrm>
            <a:off x="7436081" y="3480476"/>
            <a:ext cx="3731791" cy="33855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sz="2200" dirty="0" err="1">
                <a:solidFill>
                  <a:srgbClr val="333333"/>
                </a:solidFill>
                <a:latin typeface="Consolas" panose="020B0609020204030204" pitchFamily="49" charset="0"/>
              </a:rPr>
              <a:t>rmarkdown</a:t>
            </a:r>
            <a:r>
              <a:rPr lang="en-US" sz="2200" dirty="0">
                <a:solidFill>
                  <a:srgbClr val="333333"/>
                </a:solidFill>
                <a:latin typeface="Consolas" panose="020B0609020204030204" pitchFamily="49" charset="0"/>
              </a:rPr>
              <a:t>::</a:t>
            </a:r>
            <a:r>
              <a:rPr lang="en-US" sz="2200" dirty="0" err="1">
                <a:solidFill>
                  <a:srgbClr val="333333"/>
                </a:solidFill>
                <a:latin typeface="Consolas" panose="020B0609020204030204" pitchFamily="49" charset="0"/>
              </a:rPr>
              <a:t>render_site</a:t>
            </a:r>
            <a:r>
              <a:rPr lang="en-US" sz="2200" dirty="0">
                <a:solidFill>
                  <a:srgbClr val="333333"/>
                </a:solidFill>
                <a:latin typeface="Consolas" panose="020B0609020204030204" pitchFamily="49" charset="0"/>
              </a:rPr>
              <a:t>()</a:t>
            </a:r>
          </a:p>
        </p:txBody>
      </p:sp>
      <p:sp>
        <p:nvSpPr>
          <p:cNvPr id="7" name="Rectangle 6">
            <a:extLst>
              <a:ext uri="{FF2B5EF4-FFF2-40B4-BE49-F238E27FC236}">
                <a16:creationId xmlns:a16="http://schemas.microsoft.com/office/drawing/2014/main" id="{190EE554-607A-4543-85E6-B1651E32F5EF}"/>
              </a:ext>
            </a:extLst>
          </p:cNvPr>
          <p:cNvSpPr/>
          <p:nvPr/>
        </p:nvSpPr>
        <p:spPr>
          <a:xfrm>
            <a:off x="7306033" y="4392297"/>
            <a:ext cx="4321316" cy="1200329"/>
          </a:xfrm>
          <a:prstGeom prst="rect">
            <a:avLst/>
          </a:prstGeom>
        </p:spPr>
        <p:txBody>
          <a:bodyPr wrap="square">
            <a:spAutoFit/>
          </a:bodyPr>
          <a:lstStyle/>
          <a:p>
            <a:r>
              <a:rPr lang="en-US" sz="2400" dirty="0">
                <a:solidFill>
                  <a:srgbClr val="333333"/>
                </a:solidFill>
                <a:latin typeface="Helvetica Neue"/>
              </a:rPr>
              <a:t>Read more at</a:t>
            </a:r>
          </a:p>
          <a:p>
            <a:r>
              <a:rPr lang="en-US" sz="2400" dirty="0">
                <a:solidFill>
                  <a:srgbClr val="4183C4"/>
                </a:solidFill>
                <a:latin typeface="Helvetica Neue"/>
                <a:hlinkClick r:id="rId3"/>
              </a:rPr>
              <a:t>http://rmarkdown.rstudio.com/rmarkdown_websites.html</a:t>
            </a:r>
            <a:r>
              <a:rPr lang="en-US" sz="2400" dirty="0">
                <a:solidFill>
                  <a:srgbClr val="333333"/>
                </a:solidFill>
                <a:latin typeface="Helvetica Neue"/>
              </a:rPr>
              <a:t>.</a:t>
            </a:r>
            <a:endParaRPr lang="en-US" sz="2400" dirty="0"/>
          </a:p>
        </p:txBody>
      </p:sp>
    </p:spTree>
    <p:extLst>
      <p:ext uri="{BB962C8B-B14F-4D97-AF65-F5344CB8AC3E}">
        <p14:creationId xmlns:p14="http://schemas.microsoft.com/office/powerpoint/2010/main" val="242102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49099-E316-454E-BE56-0AD6807E3024}"/>
              </a:ext>
            </a:extLst>
          </p:cNvPr>
          <p:cNvSpPr>
            <a:spLocks noGrp="1"/>
          </p:cNvSpPr>
          <p:nvPr>
            <p:ph type="title"/>
          </p:nvPr>
        </p:nvSpPr>
        <p:spPr/>
        <p:txBody>
          <a:bodyPr/>
          <a:lstStyle/>
          <a:p>
            <a:r>
              <a:rPr lang="en-US" dirty="0"/>
              <a:t>Other formats</a:t>
            </a:r>
          </a:p>
        </p:txBody>
      </p:sp>
      <p:sp>
        <p:nvSpPr>
          <p:cNvPr id="3" name="Content Placeholder 2">
            <a:extLst>
              <a:ext uri="{FF2B5EF4-FFF2-40B4-BE49-F238E27FC236}">
                <a16:creationId xmlns:a16="http://schemas.microsoft.com/office/drawing/2014/main" id="{63E2144B-FA5C-4A86-8F28-F16C74C825A6}"/>
              </a:ext>
            </a:extLst>
          </p:cNvPr>
          <p:cNvSpPr>
            <a:spLocks noGrp="1"/>
          </p:cNvSpPr>
          <p:nvPr>
            <p:ph idx="1"/>
          </p:nvPr>
        </p:nvSpPr>
        <p:spPr>
          <a:xfrm>
            <a:off x="1024128" y="1900518"/>
            <a:ext cx="9720073" cy="4957482"/>
          </a:xfrm>
        </p:spPr>
        <p:txBody>
          <a:bodyPr>
            <a:normAutofit fontScale="92500"/>
          </a:bodyPr>
          <a:lstStyle/>
          <a:p>
            <a:pPr marL="346075" indent="-346075">
              <a:buSzPct val="120000"/>
              <a:buFont typeface="Arial" panose="020B0604020202020204" pitchFamily="34" charset="0"/>
              <a:buChar char="•"/>
            </a:pPr>
            <a:r>
              <a:rPr lang="en-US" sz="2400" dirty="0"/>
              <a:t>The </a:t>
            </a:r>
            <a:r>
              <a:rPr lang="en-US" sz="2400" b="1" dirty="0" err="1"/>
              <a:t>bookdown</a:t>
            </a:r>
            <a:r>
              <a:rPr lang="en-US" sz="2400" dirty="0"/>
              <a:t> package, </a:t>
            </a:r>
            <a:r>
              <a:rPr lang="en-US" sz="2400" dirty="0">
                <a:hlinkClick r:id="rId3"/>
              </a:rPr>
              <a:t>https://github.com/rstudio/bookdown</a:t>
            </a:r>
            <a:r>
              <a:rPr lang="en-US" sz="2400" dirty="0"/>
              <a:t>, makes it easy to write books</a:t>
            </a:r>
          </a:p>
          <a:p>
            <a:pPr marL="735013" indent="-393700">
              <a:buSzPct val="80000"/>
              <a:buFont typeface="Courier New" panose="02070309020205020404" pitchFamily="49" charset="0"/>
              <a:buChar char="o"/>
            </a:pPr>
            <a:r>
              <a:rPr lang="en-US" sz="2400" dirty="0"/>
              <a:t>To learn more, read </a:t>
            </a:r>
            <a:r>
              <a:rPr lang="en-US" sz="2400" i="1" dirty="0">
                <a:hlinkClick r:id="rId4"/>
              </a:rPr>
              <a:t>Authoring Books with R Markdown</a:t>
            </a:r>
            <a:r>
              <a:rPr lang="en-US" sz="2400" dirty="0"/>
              <a:t>, by </a:t>
            </a:r>
            <a:r>
              <a:rPr lang="en-US" sz="2400" dirty="0" err="1"/>
              <a:t>Yihui</a:t>
            </a:r>
            <a:r>
              <a:rPr lang="en-US" sz="2400" dirty="0"/>
              <a:t> </a:t>
            </a:r>
            <a:r>
              <a:rPr lang="en-US" sz="2400" dirty="0" err="1"/>
              <a:t>Xie</a:t>
            </a:r>
            <a:r>
              <a:rPr lang="en-US" sz="2400" dirty="0"/>
              <a:t>, which is, of course, written in </a:t>
            </a:r>
            <a:r>
              <a:rPr lang="en-US" sz="2400" dirty="0" err="1"/>
              <a:t>bookdown</a:t>
            </a:r>
            <a:r>
              <a:rPr lang="en-US" sz="2400" dirty="0"/>
              <a:t>. </a:t>
            </a:r>
          </a:p>
          <a:p>
            <a:pPr marL="735013" indent="-393700">
              <a:buSzPct val="80000"/>
              <a:buFont typeface="Courier New" panose="02070309020205020404" pitchFamily="49" charset="0"/>
              <a:buChar char="o"/>
            </a:pPr>
            <a:r>
              <a:rPr lang="en-US" sz="2400" dirty="0"/>
              <a:t>Visit </a:t>
            </a:r>
            <a:r>
              <a:rPr lang="en-US" sz="2400" dirty="0">
                <a:hlinkClick r:id="rId5"/>
              </a:rPr>
              <a:t>http://www.bookdown.org</a:t>
            </a:r>
            <a:r>
              <a:rPr lang="en-US" sz="2400" dirty="0"/>
              <a:t> to see other </a:t>
            </a:r>
            <a:r>
              <a:rPr lang="en-US" sz="2400" dirty="0" err="1"/>
              <a:t>bookdown</a:t>
            </a:r>
            <a:r>
              <a:rPr lang="en-US" sz="2400" dirty="0"/>
              <a:t> books written by the wider R community.</a:t>
            </a:r>
          </a:p>
          <a:p>
            <a:pPr marL="346075" indent="-346075">
              <a:buSzPct val="120000"/>
              <a:buFont typeface="Arial" panose="020B0604020202020204" pitchFamily="34" charset="0"/>
              <a:buChar char="•"/>
            </a:pPr>
            <a:r>
              <a:rPr lang="en-US" sz="2400" dirty="0"/>
              <a:t>The </a:t>
            </a:r>
            <a:r>
              <a:rPr lang="en-US" sz="2400" b="1" dirty="0" err="1"/>
              <a:t>prettydoc</a:t>
            </a:r>
            <a:r>
              <a:rPr lang="en-US" sz="2400" dirty="0"/>
              <a:t> package, </a:t>
            </a:r>
            <a:r>
              <a:rPr lang="en-US" sz="2400" dirty="0">
                <a:hlinkClick r:id="rId6"/>
              </a:rPr>
              <a:t>https://github.com/yixuan/prettydoc/</a:t>
            </a:r>
            <a:r>
              <a:rPr lang="en-US" sz="2400" dirty="0"/>
              <a:t>, provides lightweight document formats with a range of attractive themes.</a:t>
            </a:r>
          </a:p>
          <a:p>
            <a:pPr marL="346075" indent="-346075">
              <a:buSzPct val="120000"/>
              <a:buFont typeface="Arial" panose="020B0604020202020204" pitchFamily="34" charset="0"/>
              <a:buChar char="•"/>
            </a:pPr>
            <a:r>
              <a:rPr lang="en-US" sz="2400" dirty="0"/>
              <a:t>The </a:t>
            </a:r>
            <a:r>
              <a:rPr lang="en-US" sz="2400" b="1" dirty="0" err="1"/>
              <a:t>rticles</a:t>
            </a:r>
            <a:r>
              <a:rPr lang="en-US" sz="2400" dirty="0"/>
              <a:t> package, </a:t>
            </a:r>
            <a:r>
              <a:rPr lang="en-US" sz="2400" dirty="0">
                <a:hlinkClick r:id="rId7"/>
              </a:rPr>
              <a:t>https://github.com/rstudio/rticles</a:t>
            </a:r>
            <a:r>
              <a:rPr lang="en-US" sz="2400" dirty="0"/>
              <a:t>, compiles a selection of formats tailored for specific scientific journals.</a:t>
            </a:r>
          </a:p>
          <a:p>
            <a:pPr marL="346075" indent="-346075">
              <a:buSzPct val="120000"/>
              <a:buFont typeface="Arial" panose="020B0604020202020204" pitchFamily="34" charset="0"/>
              <a:buChar char="•"/>
            </a:pPr>
            <a:r>
              <a:rPr lang="en-US" sz="2400" dirty="0">
                <a:hlinkClick r:id="rId8"/>
              </a:rPr>
              <a:t>http://rmarkdown.rstudio.com/formats.html</a:t>
            </a:r>
            <a:r>
              <a:rPr lang="en-US" sz="2400" dirty="0"/>
              <a:t> for a list of even more formats</a:t>
            </a:r>
          </a:p>
          <a:p>
            <a:pPr marL="346075" indent="-346075">
              <a:buSzPct val="120000"/>
              <a:buFont typeface="Arial" panose="020B0604020202020204" pitchFamily="34" charset="0"/>
              <a:buChar char="•"/>
            </a:pPr>
            <a:r>
              <a:rPr lang="en-US" sz="2400" dirty="0"/>
              <a:t>create your own </a:t>
            </a:r>
            <a:r>
              <a:rPr lang="en-US" sz="2400" dirty="0">
                <a:hlinkClick r:id="rId9"/>
              </a:rPr>
              <a:t>http://rmarkdown.rstudio.com/developer_custom_formats.html</a:t>
            </a:r>
            <a:r>
              <a:rPr lang="en-US" sz="2400" dirty="0"/>
              <a:t>.</a:t>
            </a:r>
          </a:p>
          <a:p>
            <a:pPr marL="346075" indent="-346075">
              <a:buSzPct val="120000"/>
              <a:buFont typeface="Arial" panose="020B0604020202020204" pitchFamily="34" charset="0"/>
              <a:buChar char="•"/>
            </a:pPr>
            <a:endParaRPr lang="en-US" sz="2400" dirty="0"/>
          </a:p>
          <a:p>
            <a:pPr marL="346075" indent="-346075">
              <a:buSzPct val="120000"/>
              <a:buFont typeface="Arial" panose="020B0604020202020204" pitchFamily="34" charset="0"/>
              <a:buChar char="•"/>
            </a:pPr>
            <a:endParaRPr lang="en-US" dirty="0"/>
          </a:p>
        </p:txBody>
      </p:sp>
    </p:spTree>
    <p:extLst>
      <p:ext uri="{BB962C8B-B14F-4D97-AF65-F5344CB8AC3E}">
        <p14:creationId xmlns:p14="http://schemas.microsoft.com/office/powerpoint/2010/main" val="3859975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6C79A-F072-4042-9860-8397E84FDEB7}"/>
              </a:ext>
            </a:extLst>
          </p:cNvPr>
          <p:cNvSpPr>
            <a:spLocks noGrp="1"/>
          </p:cNvSpPr>
          <p:nvPr>
            <p:ph type="title"/>
          </p:nvPr>
        </p:nvSpPr>
        <p:spPr/>
        <p:txBody>
          <a:bodyPr/>
          <a:lstStyle/>
          <a:p>
            <a:r>
              <a:rPr lang="en-US" dirty="0"/>
              <a:t>Learning more</a:t>
            </a:r>
          </a:p>
        </p:txBody>
      </p:sp>
      <p:sp>
        <p:nvSpPr>
          <p:cNvPr id="3" name="Content Placeholder 2">
            <a:extLst>
              <a:ext uri="{FF2B5EF4-FFF2-40B4-BE49-F238E27FC236}">
                <a16:creationId xmlns:a16="http://schemas.microsoft.com/office/drawing/2014/main" id="{2F8778FB-765A-4A80-A062-06E469A29C17}"/>
              </a:ext>
            </a:extLst>
          </p:cNvPr>
          <p:cNvSpPr>
            <a:spLocks noGrp="1"/>
          </p:cNvSpPr>
          <p:nvPr>
            <p:ph idx="1"/>
          </p:nvPr>
        </p:nvSpPr>
        <p:spPr>
          <a:xfrm>
            <a:off x="1024128" y="1864659"/>
            <a:ext cx="9720073" cy="4444701"/>
          </a:xfrm>
        </p:spPr>
        <p:txBody>
          <a:bodyPr>
            <a:normAutofit/>
          </a:bodyPr>
          <a:lstStyle/>
          <a:p>
            <a:pPr marL="341313" indent="-341313">
              <a:buSzPct val="120000"/>
              <a:buFont typeface="Arial" panose="020B0604020202020204" pitchFamily="34" charset="0"/>
              <a:buChar char="•"/>
            </a:pPr>
            <a:r>
              <a:rPr lang="en-US" sz="2800" i="1" dirty="0">
                <a:hlinkClick r:id="rId3"/>
              </a:rPr>
              <a:t>Presentation Patterns</a:t>
            </a:r>
            <a:r>
              <a:rPr lang="en-US" sz="2800" dirty="0"/>
              <a:t>, by Neal Ford, Matthew McCollough, and Nathaniel </a:t>
            </a:r>
            <a:r>
              <a:rPr lang="en-US" sz="2800" dirty="0" err="1"/>
              <a:t>Schutta</a:t>
            </a:r>
            <a:r>
              <a:rPr lang="en-US" sz="2800" dirty="0"/>
              <a:t>. </a:t>
            </a:r>
          </a:p>
          <a:p>
            <a:pPr marL="341313" indent="-341313">
              <a:buSzPct val="120000"/>
              <a:buFont typeface="Arial" panose="020B0604020202020204" pitchFamily="34" charset="0"/>
              <a:buChar char="•"/>
            </a:pPr>
            <a:r>
              <a:rPr lang="en-US" sz="2800" i="1" dirty="0">
                <a:hlinkClick r:id="rId4"/>
              </a:rPr>
              <a:t>Leek group guide to giving talks</a:t>
            </a:r>
            <a:r>
              <a:rPr lang="en-US" sz="2800" dirty="0"/>
              <a:t>.</a:t>
            </a:r>
          </a:p>
          <a:p>
            <a:pPr marL="341313" indent="-341313">
              <a:buSzPct val="120000"/>
              <a:buFont typeface="Arial" panose="020B0604020202020204" pitchFamily="34" charset="0"/>
              <a:buChar char="•"/>
            </a:pPr>
            <a:r>
              <a:rPr lang="en-US" sz="2800" dirty="0"/>
              <a:t>Matt McGarrity’s online course on public speaking: </a:t>
            </a:r>
            <a:r>
              <a:rPr lang="en-US" sz="2800" dirty="0">
                <a:hlinkClick r:id="rId5"/>
              </a:rPr>
              <a:t>https://www.coursera.org/learn/public-speaking</a:t>
            </a:r>
            <a:r>
              <a:rPr lang="en-US" sz="2800" dirty="0"/>
              <a:t>.</a:t>
            </a:r>
          </a:p>
          <a:p>
            <a:pPr marL="341313" indent="-341313">
              <a:buSzPct val="120000"/>
              <a:buFont typeface="Arial" panose="020B0604020202020204" pitchFamily="34" charset="0"/>
              <a:buChar char="•"/>
            </a:pPr>
            <a:r>
              <a:rPr lang="en-US" sz="2800" dirty="0">
                <a:hlinkClick r:id="rId6"/>
              </a:rPr>
              <a:t>Information Dashboard Design: The Effective Visual Communication of Data</a:t>
            </a:r>
            <a:r>
              <a:rPr lang="en-US" sz="2800" dirty="0"/>
              <a:t>. by Stephen Few</a:t>
            </a:r>
          </a:p>
          <a:p>
            <a:pPr marL="341313" indent="-341313">
              <a:buSzPct val="120000"/>
              <a:buFont typeface="Arial" panose="020B0604020202020204" pitchFamily="34" charset="0"/>
              <a:buChar char="•"/>
            </a:pPr>
            <a:r>
              <a:rPr lang="en-US" sz="2800" i="1" dirty="0">
                <a:hlinkClick r:id="rId7"/>
              </a:rPr>
              <a:t>The Non-Designer’s Design Book</a:t>
            </a:r>
            <a:endParaRPr lang="en-US" sz="2800" dirty="0"/>
          </a:p>
          <a:p>
            <a:pPr marL="341313" indent="-341313">
              <a:buSzPct val="120000"/>
              <a:buFont typeface="Arial" panose="020B0604020202020204" pitchFamily="34" charset="0"/>
              <a:buChar char="•"/>
            </a:pPr>
            <a:endParaRPr lang="en-US" sz="2400" dirty="0"/>
          </a:p>
        </p:txBody>
      </p:sp>
    </p:spTree>
    <p:extLst>
      <p:ext uri="{BB962C8B-B14F-4D97-AF65-F5344CB8AC3E}">
        <p14:creationId xmlns:p14="http://schemas.microsoft.com/office/powerpoint/2010/main" val="268606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68B95-D40E-4DEB-ACF0-6C5A94B461E9}"/>
              </a:ext>
            </a:extLst>
          </p:cNvPr>
          <p:cNvSpPr>
            <a:spLocks noGrp="1"/>
          </p:cNvSpPr>
          <p:nvPr>
            <p:ph type="title"/>
          </p:nvPr>
        </p:nvSpPr>
        <p:spPr/>
        <p:txBody>
          <a:bodyPr/>
          <a:lstStyle/>
          <a:p>
            <a:r>
              <a:rPr lang="en-US" dirty="0"/>
              <a:t>R Markdown workflow</a:t>
            </a:r>
          </a:p>
        </p:txBody>
      </p:sp>
      <p:sp>
        <p:nvSpPr>
          <p:cNvPr id="3" name="Content Placeholder 2">
            <a:extLst>
              <a:ext uri="{FF2B5EF4-FFF2-40B4-BE49-F238E27FC236}">
                <a16:creationId xmlns:a16="http://schemas.microsoft.com/office/drawing/2014/main" id="{40B3AAB5-2EC0-4F83-A36D-A16D9061B326}"/>
              </a:ext>
            </a:extLst>
          </p:cNvPr>
          <p:cNvSpPr>
            <a:spLocks noGrp="1"/>
          </p:cNvSpPr>
          <p:nvPr>
            <p:ph idx="1"/>
          </p:nvPr>
        </p:nvSpPr>
        <p:spPr>
          <a:xfrm>
            <a:off x="1024128" y="2084832"/>
            <a:ext cx="9720073" cy="4224528"/>
          </a:xfrm>
        </p:spPr>
        <p:txBody>
          <a:bodyPr>
            <a:normAutofit/>
          </a:bodyPr>
          <a:lstStyle/>
          <a:p>
            <a:pPr marL="346075" indent="-346075">
              <a:buSzPct val="120000"/>
              <a:buFont typeface="Arial" panose="020B0604020202020204" pitchFamily="34" charset="0"/>
              <a:buChar char="•"/>
            </a:pPr>
            <a:r>
              <a:rPr lang="en-US" sz="2800" dirty="0"/>
              <a:t>Records what you did and why you did it. </a:t>
            </a:r>
          </a:p>
          <a:p>
            <a:pPr marL="346075" indent="-346075">
              <a:buSzPct val="120000"/>
              <a:buFont typeface="Arial" panose="020B0604020202020204" pitchFamily="34" charset="0"/>
              <a:buChar char="•"/>
            </a:pPr>
            <a:r>
              <a:rPr lang="en-US" sz="2800" dirty="0"/>
              <a:t>Supports rigorous thinking. </a:t>
            </a:r>
          </a:p>
          <a:p>
            <a:pPr marL="346075" indent="-346075">
              <a:buSzPct val="120000"/>
              <a:buFont typeface="Arial" panose="020B0604020202020204" pitchFamily="34" charset="0"/>
              <a:buChar char="•"/>
            </a:pPr>
            <a:r>
              <a:rPr lang="en-US" sz="2800" dirty="0"/>
              <a:t>Helps others understand your work. </a:t>
            </a:r>
          </a:p>
          <a:p>
            <a:pPr marL="346075" indent="-346075">
              <a:buSzPct val="120000"/>
            </a:pPr>
            <a:endParaRPr lang="en-US" sz="2400" dirty="0"/>
          </a:p>
        </p:txBody>
      </p:sp>
    </p:spTree>
    <p:extLst>
      <p:ext uri="{BB962C8B-B14F-4D97-AF65-F5344CB8AC3E}">
        <p14:creationId xmlns:p14="http://schemas.microsoft.com/office/powerpoint/2010/main" val="271297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D2081-47CD-4FE5-97E5-4117171DE1DB}"/>
              </a:ext>
            </a:extLst>
          </p:cNvPr>
          <p:cNvSpPr>
            <a:spLocks noGrp="1"/>
          </p:cNvSpPr>
          <p:nvPr>
            <p:ph type="title"/>
          </p:nvPr>
        </p:nvSpPr>
        <p:spPr>
          <a:xfrm>
            <a:off x="1024128" y="585216"/>
            <a:ext cx="11167872" cy="1499616"/>
          </a:xfrm>
        </p:spPr>
        <p:txBody>
          <a:bodyPr/>
          <a:lstStyle/>
          <a:p>
            <a:r>
              <a:rPr lang="en-US" sz="5400" dirty="0"/>
              <a:t>Colin </a:t>
            </a:r>
            <a:r>
              <a:rPr lang="en-US" sz="5400" dirty="0" err="1"/>
              <a:t>Purrington’s</a:t>
            </a:r>
            <a:r>
              <a:rPr lang="en-US" sz="5400" dirty="0"/>
              <a:t> advice on lab notebooks:</a:t>
            </a:r>
            <a:endParaRPr lang="en-US" dirty="0"/>
          </a:p>
        </p:txBody>
      </p:sp>
      <p:sp>
        <p:nvSpPr>
          <p:cNvPr id="3" name="Content Placeholder 2">
            <a:extLst>
              <a:ext uri="{FF2B5EF4-FFF2-40B4-BE49-F238E27FC236}">
                <a16:creationId xmlns:a16="http://schemas.microsoft.com/office/drawing/2014/main" id="{8AE184FB-BF25-414E-A714-9DC73D6FF93D}"/>
              </a:ext>
            </a:extLst>
          </p:cNvPr>
          <p:cNvSpPr>
            <a:spLocks noGrp="1"/>
          </p:cNvSpPr>
          <p:nvPr>
            <p:ph idx="1"/>
          </p:nvPr>
        </p:nvSpPr>
        <p:spPr>
          <a:xfrm>
            <a:off x="1024128" y="2084832"/>
            <a:ext cx="9720073" cy="4224528"/>
          </a:xfrm>
        </p:spPr>
        <p:txBody>
          <a:bodyPr>
            <a:normAutofit/>
          </a:bodyPr>
          <a:lstStyle/>
          <a:p>
            <a:pPr marL="342900" indent="-342900">
              <a:buSzPct val="120000"/>
              <a:buFont typeface="Arial" panose="020B0604020202020204" pitchFamily="34" charset="0"/>
              <a:buChar char="•"/>
            </a:pPr>
            <a:r>
              <a:rPr lang="en-US" sz="2400" dirty="0"/>
              <a:t>Give your notebook a descriptive title, a filename, and a paragraph that describes the analysis.</a:t>
            </a:r>
          </a:p>
          <a:p>
            <a:pPr marL="342900" indent="-342900">
              <a:buSzPct val="120000"/>
              <a:buFont typeface="Arial" panose="020B0604020202020204" pitchFamily="34" charset="0"/>
              <a:buChar char="•"/>
            </a:pPr>
            <a:r>
              <a:rPr lang="en-US" sz="2400" dirty="0"/>
              <a:t>Use the YAML header date field to record the date you started working on the notebook:</a:t>
            </a:r>
          </a:p>
          <a:p>
            <a:pPr marL="342900" indent="0">
              <a:buSzPct val="120000"/>
              <a:buNone/>
            </a:pPr>
            <a:r>
              <a:rPr lang="en-US" sz="2400" dirty="0"/>
              <a:t>Use ISO8601 YYYY-MM-DD format so that’s there no ambiguity. </a:t>
            </a:r>
          </a:p>
          <a:p>
            <a:pPr marL="342900" indent="-342900">
              <a:buSzPct val="120000"/>
              <a:buFont typeface="Arial" panose="020B0604020202020204" pitchFamily="34" charset="0"/>
              <a:buChar char="•"/>
            </a:pPr>
            <a:r>
              <a:rPr lang="en-US" sz="2400" dirty="0"/>
              <a:t>If you spend a lot of time on an analysis idea and it turns out to be a dead end, don’t delete it! </a:t>
            </a:r>
          </a:p>
          <a:p>
            <a:pPr marL="342900" indent="-342900">
              <a:buSzPct val="120000"/>
              <a:buFont typeface="Arial" panose="020B0604020202020204" pitchFamily="34" charset="0"/>
              <a:buChar char="•"/>
            </a:pPr>
            <a:r>
              <a:rPr lang="en-US" sz="2400" dirty="0"/>
              <a:t>Clearly lay out data entry using </a:t>
            </a:r>
            <a:r>
              <a:rPr lang="en-US" dirty="0" err="1">
                <a:latin typeface="Consolas" panose="020B0609020204030204" pitchFamily="49" charset="0"/>
              </a:rPr>
              <a:t>tibble</a:t>
            </a:r>
            <a:r>
              <a:rPr lang="en-US" dirty="0">
                <a:latin typeface="Consolas" panose="020B0609020204030204" pitchFamily="49" charset="0"/>
              </a:rPr>
              <a:t>::tribble()</a:t>
            </a:r>
            <a:r>
              <a:rPr lang="en-US" sz="2400" dirty="0"/>
              <a:t>.</a:t>
            </a:r>
          </a:p>
          <a:p>
            <a:pPr marL="342900" indent="-342900">
              <a:buSzPct val="120000"/>
              <a:buFont typeface="Arial" panose="020B0604020202020204" pitchFamily="34" charset="0"/>
              <a:buChar char="•"/>
            </a:pPr>
            <a:r>
              <a:rPr lang="en-US" sz="2400" dirty="0"/>
              <a:t>Never modify data errors directly, write code to correct the value. </a:t>
            </a:r>
            <a:endParaRPr lang="en-US" dirty="0"/>
          </a:p>
        </p:txBody>
      </p:sp>
      <p:sp>
        <p:nvSpPr>
          <p:cNvPr id="5" name="Rectangle 4">
            <a:extLst>
              <a:ext uri="{FF2B5EF4-FFF2-40B4-BE49-F238E27FC236}">
                <a16:creationId xmlns:a16="http://schemas.microsoft.com/office/drawing/2014/main" id="{F5B6649D-D3CA-48D9-BB35-6EA21630D20C}"/>
              </a:ext>
            </a:extLst>
          </p:cNvPr>
          <p:cNvSpPr/>
          <p:nvPr/>
        </p:nvSpPr>
        <p:spPr>
          <a:xfrm>
            <a:off x="7476639" y="6488668"/>
            <a:ext cx="4429611" cy="369332"/>
          </a:xfrm>
          <a:prstGeom prst="rect">
            <a:avLst/>
          </a:prstGeom>
        </p:spPr>
        <p:txBody>
          <a:bodyPr wrap="none">
            <a:spAutoFit/>
          </a:bodyPr>
          <a:lstStyle/>
          <a:p>
            <a:r>
              <a:rPr lang="en-US" dirty="0">
                <a:hlinkClick r:id="rId3"/>
              </a:rPr>
              <a:t>http://colinpurrington.com/tips/lab-notebooks</a:t>
            </a:r>
            <a:endParaRPr lang="en-US" dirty="0"/>
          </a:p>
        </p:txBody>
      </p:sp>
      <p:sp>
        <p:nvSpPr>
          <p:cNvPr id="7" name="Rectangle 2">
            <a:extLst>
              <a:ext uri="{FF2B5EF4-FFF2-40B4-BE49-F238E27FC236}">
                <a16:creationId xmlns:a16="http://schemas.microsoft.com/office/drawing/2014/main" id="{FDD597EA-69C9-41FA-85C7-F3B801C2093E}"/>
              </a:ext>
            </a:extLst>
          </p:cNvPr>
          <p:cNvSpPr>
            <a:spLocks noChangeArrowheads="1"/>
          </p:cNvSpPr>
          <p:nvPr/>
        </p:nvSpPr>
        <p:spPr bwMode="auto">
          <a:xfrm>
            <a:off x="3162300" y="3207794"/>
            <a:ext cx="2566408" cy="33855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6287E"/>
                </a:solidFill>
                <a:effectLst/>
                <a:latin typeface="Consolas" panose="020B0609020204030204" pitchFamily="49" charset="0"/>
              </a:rPr>
              <a:t>date:</a:t>
            </a:r>
            <a:r>
              <a:rPr kumimoji="0" lang="en-US" altLang="en-US" sz="2200" b="0" i="0" u="none" strike="noStrike" cap="none" normalizeH="0" baseline="0" dirty="0">
                <a:ln>
                  <a:noFill/>
                </a:ln>
                <a:solidFill>
                  <a:srgbClr val="7D9029"/>
                </a:solidFill>
                <a:effectLst/>
                <a:latin typeface="Consolas" panose="020B0609020204030204" pitchFamily="49" charset="0"/>
              </a:rPr>
              <a:t> 2016-08-23</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238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372F6-ACAE-4403-AE17-C741540C94EB}"/>
              </a:ext>
            </a:extLst>
          </p:cNvPr>
          <p:cNvSpPr>
            <a:spLocks noGrp="1"/>
          </p:cNvSpPr>
          <p:nvPr>
            <p:ph type="title"/>
          </p:nvPr>
        </p:nvSpPr>
        <p:spPr>
          <a:xfrm>
            <a:off x="1024128" y="585216"/>
            <a:ext cx="10517632" cy="1499616"/>
          </a:xfrm>
        </p:spPr>
        <p:txBody>
          <a:bodyPr/>
          <a:lstStyle/>
          <a:p>
            <a:r>
              <a:rPr lang="en-US" sz="4800" dirty="0"/>
              <a:t>Colin </a:t>
            </a:r>
            <a:r>
              <a:rPr lang="en-US" sz="4800" dirty="0" err="1"/>
              <a:t>Purrington’s</a:t>
            </a:r>
            <a:r>
              <a:rPr lang="en-US" sz="4800" dirty="0"/>
              <a:t> advice on lab notebooks:</a:t>
            </a:r>
            <a:endParaRPr lang="en-US" dirty="0"/>
          </a:p>
        </p:txBody>
      </p:sp>
      <p:sp>
        <p:nvSpPr>
          <p:cNvPr id="3" name="Content Placeholder 2">
            <a:extLst>
              <a:ext uri="{FF2B5EF4-FFF2-40B4-BE49-F238E27FC236}">
                <a16:creationId xmlns:a16="http://schemas.microsoft.com/office/drawing/2014/main" id="{C8FBC71E-68BA-4F4D-AA24-D21C8BF4F59B}"/>
              </a:ext>
            </a:extLst>
          </p:cNvPr>
          <p:cNvSpPr>
            <a:spLocks noGrp="1"/>
          </p:cNvSpPr>
          <p:nvPr>
            <p:ph idx="1"/>
          </p:nvPr>
        </p:nvSpPr>
        <p:spPr/>
        <p:txBody>
          <a:bodyPr>
            <a:normAutofit/>
          </a:bodyPr>
          <a:lstStyle/>
          <a:p>
            <a:pPr marL="342900" indent="-342900">
              <a:buSzPct val="120000"/>
              <a:buFont typeface="Arial" panose="020B0604020202020204" pitchFamily="34" charset="0"/>
              <a:buChar char="•"/>
            </a:pPr>
            <a:r>
              <a:rPr lang="en-US" sz="2400" dirty="0"/>
              <a:t>Make sure you can knit the notebook (clear the caches). </a:t>
            </a:r>
          </a:p>
          <a:p>
            <a:pPr marL="342900" indent="-342900">
              <a:buSzPct val="120000"/>
              <a:buFont typeface="Arial" panose="020B0604020202020204" pitchFamily="34" charset="0"/>
              <a:buChar char="•"/>
            </a:pPr>
            <a:r>
              <a:rPr lang="en-US" sz="2400" dirty="0"/>
              <a:t>Track the versions of the packages that your code uses.</a:t>
            </a:r>
          </a:p>
          <a:p>
            <a:pPr marL="742950" indent="-400050">
              <a:buSzPct val="80000"/>
              <a:buFont typeface="Courier New" panose="02070309020205020404" pitchFamily="49" charset="0"/>
              <a:buChar char="o"/>
            </a:pPr>
            <a:r>
              <a:rPr lang="en-US" sz="2400" b="1" dirty="0">
                <a:hlinkClick r:id="rId3"/>
              </a:rPr>
              <a:t>packrat</a:t>
            </a:r>
            <a:r>
              <a:rPr lang="en-US" sz="2400" dirty="0"/>
              <a:t> stores packages in your project directory </a:t>
            </a:r>
          </a:p>
          <a:p>
            <a:pPr marL="742950" indent="-400050">
              <a:buSzPct val="80000"/>
              <a:buFont typeface="Courier New" panose="02070309020205020404" pitchFamily="49" charset="0"/>
              <a:buChar char="o"/>
            </a:pPr>
            <a:r>
              <a:rPr lang="en-US" sz="2400" b="1" dirty="0">
                <a:hlinkClick r:id="rId4"/>
              </a:rPr>
              <a:t>checkpoint</a:t>
            </a:r>
            <a:r>
              <a:rPr lang="en-US" sz="2400" dirty="0"/>
              <a:t> will reinstall packages available on a specified date. </a:t>
            </a:r>
          </a:p>
          <a:p>
            <a:pPr marL="742950" indent="-400050">
              <a:buSzPct val="80000"/>
              <a:buFont typeface="Courier New" panose="02070309020205020404" pitchFamily="49" charset="0"/>
              <a:buChar char="o"/>
            </a:pPr>
            <a:r>
              <a:rPr lang="en-US" sz="2400" dirty="0"/>
              <a:t>include a chunk that runs </a:t>
            </a:r>
            <a:r>
              <a:rPr lang="en-US" sz="2400" dirty="0" err="1">
                <a:latin typeface="Consolas" panose="020B0609020204030204" pitchFamily="49" charset="0"/>
              </a:rPr>
              <a:t>sessionInfo</a:t>
            </a:r>
            <a:r>
              <a:rPr lang="en-US" sz="2400" dirty="0">
                <a:latin typeface="Consolas" panose="020B0609020204030204" pitchFamily="49" charset="0"/>
              </a:rPr>
              <a:t>() </a:t>
            </a:r>
          </a:p>
          <a:p>
            <a:pPr marL="342900" indent="-342900">
              <a:buSzPct val="120000"/>
              <a:buFont typeface="Arial" panose="020B0604020202020204" pitchFamily="34" charset="0"/>
              <a:buChar char="•"/>
            </a:pPr>
            <a:r>
              <a:rPr lang="en-US" sz="2400" dirty="0"/>
              <a:t>Store analysis notebooks in individual projects, and coming up with a good naming scheme.</a:t>
            </a:r>
          </a:p>
        </p:txBody>
      </p:sp>
      <p:sp>
        <p:nvSpPr>
          <p:cNvPr id="4" name="Rectangle 3">
            <a:extLst>
              <a:ext uri="{FF2B5EF4-FFF2-40B4-BE49-F238E27FC236}">
                <a16:creationId xmlns:a16="http://schemas.microsoft.com/office/drawing/2014/main" id="{7C843FAB-A674-4EA0-8CE2-412DF59A4128}"/>
              </a:ext>
            </a:extLst>
          </p:cNvPr>
          <p:cNvSpPr/>
          <p:nvPr/>
        </p:nvSpPr>
        <p:spPr>
          <a:xfrm>
            <a:off x="7476639" y="6488668"/>
            <a:ext cx="4429611" cy="369332"/>
          </a:xfrm>
          <a:prstGeom prst="rect">
            <a:avLst/>
          </a:prstGeom>
        </p:spPr>
        <p:txBody>
          <a:bodyPr wrap="none">
            <a:spAutoFit/>
          </a:bodyPr>
          <a:lstStyle/>
          <a:p>
            <a:r>
              <a:rPr lang="en-US" dirty="0">
                <a:hlinkClick r:id="rId5"/>
              </a:rPr>
              <a:t>http://colinpurrington.com/tips/lab-notebooks</a:t>
            </a:r>
            <a:endParaRPr lang="en-US" dirty="0"/>
          </a:p>
        </p:txBody>
      </p:sp>
    </p:spTree>
    <p:extLst>
      <p:ext uri="{BB962C8B-B14F-4D97-AF65-F5344CB8AC3E}">
        <p14:creationId xmlns:p14="http://schemas.microsoft.com/office/powerpoint/2010/main" val="366842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C7EA86-FA0C-4D32-AF20-B531F417EFBB}"/>
              </a:ext>
            </a:extLst>
          </p:cNvPr>
          <p:cNvSpPr>
            <a:spLocks noGrp="1"/>
          </p:cNvSpPr>
          <p:nvPr>
            <p:ph type="title"/>
          </p:nvPr>
        </p:nvSpPr>
        <p:spPr/>
        <p:txBody>
          <a:bodyPr/>
          <a:lstStyle/>
          <a:p>
            <a:r>
              <a:rPr lang="en-US" dirty="0"/>
              <a:t>R Markdown formats</a:t>
            </a:r>
          </a:p>
        </p:txBody>
      </p:sp>
      <p:sp>
        <p:nvSpPr>
          <p:cNvPr id="6" name="Content Placeholder 5">
            <a:extLst>
              <a:ext uri="{FF2B5EF4-FFF2-40B4-BE49-F238E27FC236}">
                <a16:creationId xmlns:a16="http://schemas.microsoft.com/office/drawing/2014/main" id="{C72236F4-2890-4825-84DF-F6C0A3E531CA}"/>
              </a:ext>
            </a:extLst>
          </p:cNvPr>
          <p:cNvSpPr>
            <a:spLocks noGrp="1"/>
          </p:cNvSpPr>
          <p:nvPr>
            <p:ph idx="1"/>
          </p:nvPr>
        </p:nvSpPr>
        <p:spPr/>
        <p:txBody>
          <a:bodyPr>
            <a:normAutofit/>
          </a:bodyPr>
          <a:lstStyle/>
          <a:p>
            <a:pPr marL="457200" indent="-457200">
              <a:buFont typeface="+mj-lt"/>
              <a:buAutoNum type="arabicPeriod"/>
            </a:pPr>
            <a:r>
              <a:rPr lang="en-US" sz="2400" dirty="0"/>
              <a:t>Modifying the YAML header</a:t>
            </a:r>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r>
              <a:rPr lang="en-US" sz="2400" dirty="0"/>
              <a:t>Calling </a:t>
            </a:r>
            <a:r>
              <a:rPr lang="en-US" sz="2000" dirty="0" err="1">
                <a:latin typeface="Consolas" panose="020B0609020204030204" pitchFamily="49" charset="0"/>
              </a:rPr>
              <a:t>rmarkdown</a:t>
            </a:r>
            <a:r>
              <a:rPr lang="en-US" sz="2000" dirty="0">
                <a:latin typeface="Consolas" panose="020B0609020204030204" pitchFamily="49" charset="0"/>
              </a:rPr>
              <a:t>::render()</a:t>
            </a:r>
            <a:endParaRPr lang="en-US" sz="2400" dirty="0">
              <a:latin typeface="Consolas" panose="020B0609020204030204" pitchFamily="49" charset="0"/>
            </a:endParaRPr>
          </a:p>
        </p:txBody>
      </p:sp>
      <p:sp>
        <p:nvSpPr>
          <p:cNvPr id="8" name="Rectangle 2">
            <a:extLst>
              <a:ext uri="{FF2B5EF4-FFF2-40B4-BE49-F238E27FC236}">
                <a16:creationId xmlns:a16="http://schemas.microsoft.com/office/drawing/2014/main" id="{E6ABDDF5-13DF-4915-B9AD-21C40200A1B7}"/>
              </a:ext>
            </a:extLst>
          </p:cNvPr>
          <p:cNvSpPr>
            <a:spLocks noChangeArrowheads="1"/>
          </p:cNvSpPr>
          <p:nvPr/>
        </p:nvSpPr>
        <p:spPr bwMode="auto">
          <a:xfrm>
            <a:off x="1550893" y="2871409"/>
            <a:ext cx="3738203"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6287E"/>
                </a:solidFill>
                <a:effectLst/>
                <a:latin typeface="Consolas" panose="020B0609020204030204" pitchFamily="49" charset="0"/>
              </a:rPr>
              <a:t>title:</a:t>
            </a:r>
            <a:r>
              <a:rPr kumimoji="0" lang="en-US" altLang="en-US" sz="2400" b="0" i="0" u="none" strike="noStrike" cap="none" normalizeH="0" baseline="0" dirty="0">
                <a:ln>
                  <a:noFill/>
                </a:ln>
                <a:solidFill>
                  <a:srgbClr val="7D9029"/>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err="1">
                <a:ln>
                  <a:noFill/>
                </a:ln>
                <a:solidFill>
                  <a:srgbClr val="4070A0"/>
                </a:solidFill>
                <a:effectLst/>
                <a:latin typeface="Consolas" panose="020B0609020204030204" pitchFamily="49" charset="0"/>
              </a:rPr>
              <a:t>Viridis</a:t>
            </a:r>
            <a:r>
              <a:rPr kumimoji="0" lang="en-US" altLang="en-US" sz="2400" b="0" i="0" u="none" strike="noStrike" cap="none" normalizeH="0" baseline="0" dirty="0">
                <a:ln>
                  <a:noFill/>
                </a:ln>
                <a:solidFill>
                  <a:srgbClr val="4070A0"/>
                </a:solidFill>
                <a:effectLst/>
                <a:latin typeface="Consolas" panose="020B0609020204030204" pitchFamily="49" charset="0"/>
              </a:rPr>
              <a:t> Demo"</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6287E"/>
                </a:solidFill>
                <a:effectLst/>
                <a:latin typeface="Consolas" panose="020B0609020204030204" pitchFamily="49" charset="0"/>
              </a:rPr>
              <a:t>output:</a:t>
            </a:r>
            <a:r>
              <a:rPr kumimoji="0" lang="en-US" altLang="en-US" sz="2400" b="0" i="0" u="none" strike="noStrike" cap="none" normalizeH="0" baseline="0" dirty="0">
                <a:ln>
                  <a:noFill/>
                </a:ln>
                <a:solidFill>
                  <a:srgbClr val="7D9029"/>
                </a:solidFill>
                <a:effectLst/>
                <a:latin typeface="Consolas" panose="020B0609020204030204" pitchFamily="49" charset="0"/>
              </a:rPr>
              <a:t> </a:t>
            </a:r>
            <a:r>
              <a:rPr kumimoji="0" lang="en-US" altLang="en-US" sz="2400" b="0" i="0" u="none" strike="noStrike" cap="none" normalizeH="0" baseline="0" dirty="0" err="1">
                <a:ln>
                  <a:noFill/>
                </a:ln>
                <a:solidFill>
                  <a:srgbClr val="7D9029"/>
                </a:solidFill>
                <a:effectLst/>
                <a:latin typeface="Consolas" panose="020B0609020204030204" pitchFamily="49" charset="0"/>
              </a:rPr>
              <a:t>html_document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3CDC71FA-D0C0-4EBB-BA7C-A9F81B9E4BDD}"/>
              </a:ext>
            </a:extLst>
          </p:cNvPr>
          <p:cNvSpPr>
            <a:spLocks noChangeArrowheads="1"/>
          </p:cNvSpPr>
          <p:nvPr/>
        </p:nvSpPr>
        <p:spPr bwMode="auto">
          <a:xfrm>
            <a:off x="1550893" y="4805828"/>
            <a:ext cx="10086094" cy="30777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4183C4"/>
                </a:solidFill>
                <a:effectLst/>
                <a:latin typeface="Consolas" panose="020B0609020204030204" pitchFamily="49" charset="0"/>
              </a:rPr>
              <a:t>rmarkdown</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1" i="0" u="none" strike="noStrike" cap="none" normalizeH="0" baseline="0" dirty="0">
                <a:ln>
                  <a:noFill/>
                </a:ln>
                <a:solidFill>
                  <a:srgbClr val="007020"/>
                </a:solidFill>
                <a:effectLst/>
                <a:latin typeface="Consolas" panose="020B0609020204030204" pitchFamily="49" charset="0"/>
              </a:rPr>
              <a:t>render</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"diamond-</a:t>
            </a:r>
            <a:r>
              <a:rPr kumimoji="0" lang="en-US" altLang="en-US" sz="2000" b="0" i="0" u="none" strike="noStrike" cap="none" normalizeH="0" baseline="0" dirty="0" err="1">
                <a:ln>
                  <a:noFill/>
                </a:ln>
                <a:solidFill>
                  <a:srgbClr val="4070A0"/>
                </a:solidFill>
                <a:effectLst/>
                <a:latin typeface="Consolas" panose="020B0609020204030204" pitchFamily="49" charset="0"/>
              </a:rPr>
              <a:t>sizes.Rmd</a:t>
            </a:r>
            <a:r>
              <a:rPr kumimoji="0" lang="en-US" altLang="en-US" sz="2000" b="0" i="0" u="none" strike="noStrike" cap="none" normalizeH="0" baseline="0" dirty="0">
                <a:ln>
                  <a:noFill/>
                </a:ln>
                <a:solidFill>
                  <a:srgbClr val="4070A0"/>
                </a:solidFill>
                <a:effectLst/>
                <a:latin typeface="Consolas" panose="020B0609020204030204" pitchFamily="49" charset="0"/>
              </a:rPr>
              <a:t>"</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902000"/>
                </a:solidFill>
                <a:effectLst/>
                <a:latin typeface="Consolas" panose="020B0609020204030204" pitchFamily="49" charset="0"/>
              </a:rPr>
              <a:t>output_format</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70A0"/>
                </a:solidFill>
                <a:effectLst/>
                <a:latin typeface="Consolas" panose="020B0609020204030204" pitchFamily="49" charset="0"/>
              </a:rPr>
              <a:t>"</a:t>
            </a:r>
            <a:r>
              <a:rPr kumimoji="0" lang="en-US" altLang="en-US" sz="2000" b="0" i="0" u="none" strike="noStrike" cap="none" normalizeH="0" baseline="0" dirty="0" err="1">
                <a:ln>
                  <a:noFill/>
                </a:ln>
                <a:solidFill>
                  <a:srgbClr val="4070A0"/>
                </a:solidFill>
                <a:effectLst/>
                <a:latin typeface="Consolas" panose="020B0609020204030204" pitchFamily="49" charset="0"/>
              </a:rPr>
              <a:t>word_document</a:t>
            </a:r>
            <a:r>
              <a:rPr kumimoji="0" lang="en-US" altLang="en-US" sz="2000" b="0" i="0" u="none" strike="noStrike" cap="none" normalizeH="0" baseline="0" dirty="0">
                <a:ln>
                  <a:noFill/>
                </a:ln>
                <a:solidFill>
                  <a:srgbClr val="4070A0"/>
                </a:solidFill>
                <a:effectLst/>
                <a:latin typeface="Consolas" panose="020B0609020204030204" pitchFamily="49" charset="0"/>
              </a:rPr>
              <a: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43013" name="Picture 5">
            <a:extLst>
              <a:ext uri="{FF2B5EF4-FFF2-40B4-BE49-F238E27FC236}">
                <a16:creationId xmlns:a16="http://schemas.microsoft.com/office/drawing/2014/main" id="{4514724E-206F-4C03-A5FC-075AE88541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4831" y="1541369"/>
            <a:ext cx="39243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18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908EE-2CBB-4CD9-961E-216B0B206D94}"/>
              </a:ext>
            </a:extLst>
          </p:cNvPr>
          <p:cNvSpPr>
            <a:spLocks noGrp="1"/>
          </p:cNvSpPr>
          <p:nvPr>
            <p:ph type="title"/>
          </p:nvPr>
        </p:nvSpPr>
        <p:spPr/>
        <p:txBody>
          <a:bodyPr/>
          <a:lstStyle/>
          <a:p>
            <a:r>
              <a:rPr lang="en-US" dirty="0"/>
              <a:t>Output options</a:t>
            </a:r>
          </a:p>
        </p:txBody>
      </p:sp>
      <p:sp>
        <p:nvSpPr>
          <p:cNvPr id="4" name="Rectangle 1">
            <a:extLst>
              <a:ext uri="{FF2B5EF4-FFF2-40B4-BE49-F238E27FC236}">
                <a16:creationId xmlns:a16="http://schemas.microsoft.com/office/drawing/2014/main" id="{37210B37-52F6-455A-B182-A9B3D7B4B46D}"/>
              </a:ext>
            </a:extLst>
          </p:cNvPr>
          <p:cNvSpPr>
            <a:spLocks noChangeArrowheads="1"/>
          </p:cNvSpPr>
          <p:nvPr/>
        </p:nvSpPr>
        <p:spPr bwMode="auto">
          <a:xfrm>
            <a:off x="1024128" y="1951672"/>
            <a:ext cx="3653244"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6287E"/>
                </a:solidFill>
                <a:effectLst/>
                <a:latin typeface="Consolas" panose="020B0609020204030204" pitchFamily="49" charset="0"/>
              </a:rPr>
              <a:t>output: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err="1">
                <a:ln>
                  <a:noFill/>
                </a:ln>
                <a:solidFill>
                  <a:srgbClr val="06287E"/>
                </a:solidFill>
                <a:effectLst/>
                <a:latin typeface="Consolas" panose="020B0609020204030204" pitchFamily="49" charset="0"/>
              </a:rPr>
              <a:t>html_document</a:t>
            </a:r>
            <a:r>
              <a:rPr kumimoji="0" lang="en-US" altLang="en-US" sz="2400" b="0" i="0" u="none" strike="noStrike" cap="none" normalizeH="0" baseline="0" dirty="0">
                <a:ln>
                  <a:noFill/>
                </a:ln>
                <a:solidFill>
                  <a:srgbClr val="06287E"/>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06287E"/>
                </a:solidFill>
                <a:effectLst/>
                <a:latin typeface="Consolas" panose="020B0609020204030204" pitchFamily="49" charset="0"/>
              </a:rPr>
              <a:t>toc:</a:t>
            </a:r>
            <a:r>
              <a:rPr kumimoji="0" lang="en-US" altLang="en-US" sz="2400" b="0" i="0" u="none" strike="noStrike" cap="none" normalizeH="0" baseline="0" dirty="0">
                <a:ln>
                  <a:noFill/>
                </a:ln>
                <a:solidFill>
                  <a:srgbClr val="7D9029"/>
                </a:solidFill>
                <a:effectLst/>
                <a:latin typeface="Consolas" panose="020B0609020204030204" pitchFamily="49" charset="0"/>
              </a:rPr>
              <a:t> true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err="1">
                <a:ln>
                  <a:noFill/>
                </a:ln>
                <a:solidFill>
                  <a:srgbClr val="06287E"/>
                </a:solidFill>
                <a:effectLst/>
                <a:latin typeface="Consolas" panose="020B0609020204030204" pitchFamily="49" charset="0"/>
              </a:rPr>
              <a:t>toc_float</a:t>
            </a:r>
            <a:r>
              <a:rPr kumimoji="0" lang="en-US" altLang="en-US" sz="2400" b="0" i="0" u="none" strike="noStrike" cap="none" normalizeH="0" baseline="0" dirty="0">
                <a:ln>
                  <a:noFill/>
                </a:ln>
                <a:solidFill>
                  <a:srgbClr val="06287E"/>
                </a:solidFill>
                <a:effectLst/>
                <a:latin typeface="Consolas" panose="020B0609020204030204" pitchFamily="49" charset="0"/>
              </a:rPr>
              <a:t>:</a:t>
            </a:r>
            <a:r>
              <a:rPr kumimoji="0" lang="en-US" altLang="en-US" sz="2400" b="0" i="0" u="none" strike="noStrike" cap="none" normalizeH="0" baseline="0" dirty="0">
                <a:ln>
                  <a:noFill/>
                </a:ln>
                <a:solidFill>
                  <a:srgbClr val="7D9029"/>
                </a:solidFill>
                <a:effectLst/>
                <a:latin typeface="Consolas" panose="020B0609020204030204" pitchFamily="49" charset="0"/>
              </a:rPr>
              <a:t> true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1DFC4A8-60A8-40C4-9743-99AFA6333C89}"/>
              </a:ext>
            </a:extLst>
          </p:cNvPr>
          <p:cNvSpPr>
            <a:spLocks noChangeArrowheads="1"/>
          </p:cNvSpPr>
          <p:nvPr/>
        </p:nvSpPr>
        <p:spPr bwMode="auto">
          <a:xfrm>
            <a:off x="1024128" y="3872126"/>
            <a:ext cx="3653244"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6287E"/>
                </a:solidFill>
                <a:effectLst/>
                <a:latin typeface="Consolas" panose="020B0609020204030204" pitchFamily="49" charset="0"/>
              </a:rPr>
              <a:t>output: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err="1">
                <a:ln>
                  <a:noFill/>
                </a:ln>
                <a:solidFill>
                  <a:srgbClr val="06287E"/>
                </a:solidFill>
                <a:effectLst/>
                <a:latin typeface="Consolas" panose="020B0609020204030204" pitchFamily="49" charset="0"/>
              </a:rPr>
              <a:t>html_document</a:t>
            </a:r>
            <a:r>
              <a:rPr kumimoji="0" lang="en-US" altLang="en-US" sz="2400" b="0" i="0" u="none" strike="noStrike" cap="none" normalizeH="0" baseline="0" dirty="0">
                <a:ln>
                  <a:noFill/>
                </a:ln>
                <a:solidFill>
                  <a:srgbClr val="06287E"/>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06287E"/>
                </a:solidFill>
                <a:effectLst/>
                <a:latin typeface="Consolas" panose="020B0609020204030204" pitchFamily="49" charset="0"/>
              </a:rPr>
              <a:t>toc:</a:t>
            </a:r>
            <a:r>
              <a:rPr kumimoji="0" lang="en-US" altLang="en-US" sz="2400" b="0" i="0" u="none" strike="noStrike" cap="none" normalizeH="0" baseline="0" dirty="0">
                <a:ln>
                  <a:noFill/>
                </a:ln>
                <a:solidFill>
                  <a:srgbClr val="7D9029"/>
                </a:solidFill>
                <a:effectLst/>
                <a:latin typeface="Consolas" panose="020B0609020204030204" pitchFamily="49" charset="0"/>
              </a:rPr>
              <a:t> true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err="1">
                <a:ln>
                  <a:noFill/>
                </a:ln>
                <a:solidFill>
                  <a:srgbClr val="06287E"/>
                </a:solidFill>
                <a:effectLst/>
                <a:latin typeface="Consolas" panose="020B0609020204030204" pitchFamily="49" charset="0"/>
              </a:rPr>
              <a:t>toc_float</a:t>
            </a:r>
            <a:r>
              <a:rPr kumimoji="0" lang="en-US" altLang="en-US" sz="2400" b="0" i="0" u="none" strike="noStrike" cap="none" normalizeH="0" baseline="0" dirty="0">
                <a:ln>
                  <a:noFill/>
                </a:ln>
                <a:solidFill>
                  <a:srgbClr val="06287E"/>
                </a:solidFill>
                <a:effectLst/>
                <a:latin typeface="Consolas" panose="020B0609020204030204" pitchFamily="49" charset="0"/>
              </a:rPr>
              <a:t>:</a:t>
            </a:r>
            <a:r>
              <a:rPr kumimoji="0" lang="en-US" altLang="en-US" sz="2400" b="0" i="0" u="none" strike="noStrike" cap="none" normalizeH="0" baseline="0" dirty="0">
                <a:ln>
                  <a:noFill/>
                </a:ln>
                <a:solidFill>
                  <a:srgbClr val="7D9029"/>
                </a:solidFill>
                <a:effectLst/>
                <a:latin typeface="Consolas" panose="020B0609020204030204" pitchFamily="49" charset="0"/>
              </a:rPr>
              <a:t> true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6287E"/>
                </a:solidFill>
                <a:effectLst/>
                <a:latin typeface="Consolas" panose="020B0609020204030204" pitchFamily="49" charset="0"/>
              </a:rPr>
              <a:t>pdf_document</a:t>
            </a:r>
            <a:r>
              <a:rPr kumimoji="0" lang="en-US" altLang="en-US" sz="2400" b="0" i="0" u="none" strike="noStrike" cap="none" normalizeH="0" baseline="0" dirty="0">
                <a:ln>
                  <a:noFill/>
                </a:ln>
                <a:solidFill>
                  <a:srgbClr val="06287E"/>
                </a:solidFill>
                <a:effectLst/>
                <a:latin typeface="Consolas" panose="020B0609020204030204" pitchFamily="49" charset="0"/>
              </a:rPr>
              <a:t>:</a:t>
            </a:r>
            <a:r>
              <a:rPr kumimoji="0" lang="en-US" altLang="en-US" sz="2400" b="0" i="0" u="none" strike="noStrike" cap="none" normalizeH="0" baseline="0" dirty="0">
                <a:ln>
                  <a:noFill/>
                </a:ln>
                <a:solidFill>
                  <a:srgbClr val="7D9029"/>
                </a:solidFill>
                <a:effectLst/>
                <a:latin typeface="Consolas" panose="020B0609020204030204" pitchFamily="49" charset="0"/>
              </a:rPr>
              <a:t> default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C452E355-5D09-4881-852B-F33900CEE0A4}"/>
              </a:ext>
            </a:extLst>
          </p:cNvPr>
          <p:cNvSpPr/>
          <p:nvPr/>
        </p:nvSpPr>
        <p:spPr>
          <a:xfrm>
            <a:off x="1024128" y="5323840"/>
            <a:ext cx="3653244" cy="394945"/>
          </a:xfrm>
          <a:prstGeom prst="rect">
            <a:avLst/>
          </a:prstGeom>
          <a:noFill/>
          <a:ln w="762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645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7A88D-22DD-434C-BEB1-14016153C1F1}"/>
              </a:ext>
            </a:extLst>
          </p:cNvPr>
          <p:cNvSpPr>
            <a:spLocks noGrp="1"/>
          </p:cNvSpPr>
          <p:nvPr>
            <p:ph type="title"/>
          </p:nvPr>
        </p:nvSpPr>
        <p:spPr/>
        <p:txBody>
          <a:bodyPr/>
          <a:lstStyle/>
          <a:p>
            <a:r>
              <a:rPr lang="en-US" dirty="0"/>
              <a:t>Documents</a:t>
            </a:r>
          </a:p>
        </p:txBody>
      </p:sp>
      <p:sp>
        <p:nvSpPr>
          <p:cNvPr id="3" name="Content Placeholder 2">
            <a:extLst>
              <a:ext uri="{FF2B5EF4-FFF2-40B4-BE49-F238E27FC236}">
                <a16:creationId xmlns:a16="http://schemas.microsoft.com/office/drawing/2014/main" id="{8ABD5E90-B164-4B4F-B8D1-B1C37874F24E}"/>
              </a:ext>
            </a:extLst>
          </p:cNvPr>
          <p:cNvSpPr>
            <a:spLocks noGrp="1"/>
          </p:cNvSpPr>
          <p:nvPr>
            <p:ph idx="1"/>
          </p:nvPr>
        </p:nvSpPr>
        <p:spPr>
          <a:xfrm>
            <a:off x="1024128" y="1992854"/>
            <a:ext cx="9720073" cy="4023360"/>
          </a:xfrm>
        </p:spPr>
        <p:txBody>
          <a:bodyPr>
            <a:normAutofit/>
          </a:bodyPr>
          <a:lstStyle/>
          <a:p>
            <a:pPr marL="346075" indent="-346075">
              <a:buSzPct val="120000"/>
              <a:buFont typeface="Arial" panose="020B0604020202020204" pitchFamily="34" charset="0"/>
              <a:buChar char="•"/>
            </a:pPr>
            <a:r>
              <a:rPr lang="en-US" sz="2400" dirty="0" err="1">
                <a:latin typeface="Consolas" panose="020B0609020204030204" pitchFamily="49" charset="0"/>
              </a:rPr>
              <a:t>pdf_document</a:t>
            </a:r>
            <a:r>
              <a:rPr lang="en-US" sz="2800" dirty="0"/>
              <a:t> makes a PDF with LaTeX</a:t>
            </a:r>
          </a:p>
          <a:p>
            <a:pPr marL="346075" indent="-346075">
              <a:buSzPct val="120000"/>
              <a:buFont typeface="Arial" panose="020B0604020202020204" pitchFamily="34" charset="0"/>
              <a:buChar char="•"/>
            </a:pPr>
            <a:r>
              <a:rPr lang="en-US" sz="2400" dirty="0" err="1">
                <a:latin typeface="Consolas" panose="020B0609020204030204" pitchFamily="49" charset="0"/>
              </a:rPr>
              <a:t>word_document</a:t>
            </a:r>
            <a:r>
              <a:rPr lang="en-US" sz="2800" dirty="0"/>
              <a:t> for Microsoft Word documents (</a:t>
            </a:r>
            <a:r>
              <a:rPr lang="en-US" sz="2400" dirty="0">
                <a:latin typeface="Consolas" panose="020B0609020204030204" pitchFamily="49" charset="0"/>
              </a:rPr>
              <a:t>.docx</a:t>
            </a:r>
            <a:r>
              <a:rPr lang="en-US" sz="2800" dirty="0"/>
              <a:t>).</a:t>
            </a:r>
          </a:p>
          <a:p>
            <a:pPr marL="346075" indent="-346075">
              <a:buSzPct val="120000"/>
              <a:buFont typeface="Arial" panose="020B0604020202020204" pitchFamily="34" charset="0"/>
              <a:buChar char="•"/>
            </a:pPr>
            <a:r>
              <a:rPr lang="en-US" sz="2400" dirty="0" err="1">
                <a:latin typeface="Consolas" panose="020B0609020204030204" pitchFamily="49" charset="0"/>
              </a:rPr>
              <a:t>odt_document</a:t>
            </a:r>
            <a:r>
              <a:rPr lang="en-US" sz="2800" dirty="0"/>
              <a:t> for OpenDocument Text documents (</a:t>
            </a:r>
            <a:r>
              <a:rPr lang="en-US" sz="2400" dirty="0">
                <a:latin typeface="Consolas" panose="020B0609020204030204" pitchFamily="49" charset="0"/>
              </a:rPr>
              <a:t>.</a:t>
            </a:r>
            <a:r>
              <a:rPr lang="en-US" sz="2400" dirty="0" err="1">
                <a:latin typeface="Consolas" panose="020B0609020204030204" pitchFamily="49" charset="0"/>
              </a:rPr>
              <a:t>odt</a:t>
            </a:r>
            <a:r>
              <a:rPr lang="en-US" sz="2800" dirty="0"/>
              <a:t>).</a:t>
            </a:r>
          </a:p>
          <a:p>
            <a:pPr marL="346075" indent="-346075">
              <a:buSzPct val="120000"/>
              <a:buFont typeface="Arial" panose="020B0604020202020204" pitchFamily="34" charset="0"/>
              <a:buChar char="•"/>
            </a:pPr>
            <a:r>
              <a:rPr lang="en-US" sz="2400" dirty="0" err="1">
                <a:latin typeface="Consolas" panose="020B0609020204030204" pitchFamily="49" charset="0"/>
              </a:rPr>
              <a:t>rtf_document</a:t>
            </a:r>
            <a:r>
              <a:rPr lang="en-US" sz="2400" dirty="0">
                <a:latin typeface="Consolas" panose="020B0609020204030204" pitchFamily="49" charset="0"/>
              </a:rPr>
              <a:t> </a:t>
            </a:r>
            <a:r>
              <a:rPr lang="en-US" sz="2800" dirty="0"/>
              <a:t>for Rich Text Format (.rtf) documents.</a:t>
            </a:r>
          </a:p>
          <a:p>
            <a:pPr marL="346075" indent="-346075">
              <a:buSzPct val="120000"/>
              <a:buFont typeface="Arial" panose="020B0604020202020204" pitchFamily="34" charset="0"/>
              <a:buChar char="•"/>
            </a:pPr>
            <a:r>
              <a:rPr lang="en-US" sz="2400" dirty="0" err="1">
                <a:latin typeface="Consolas" panose="020B0609020204030204" pitchFamily="49" charset="0"/>
              </a:rPr>
              <a:t>md_document</a:t>
            </a:r>
            <a:r>
              <a:rPr lang="en-US" sz="2400" dirty="0">
                <a:latin typeface="Consolas" panose="020B0609020204030204" pitchFamily="49" charset="0"/>
              </a:rPr>
              <a:t> </a:t>
            </a:r>
            <a:r>
              <a:rPr lang="en-US" sz="2800" dirty="0"/>
              <a:t>for a Markdown document. </a:t>
            </a:r>
          </a:p>
          <a:p>
            <a:pPr marL="346075" indent="-346075">
              <a:buSzPct val="120000"/>
              <a:buFont typeface="Arial" panose="020B0604020202020204" pitchFamily="34" charset="0"/>
              <a:buChar char="•"/>
            </a:pPr>
            <a:r>
              <a:rPr lang="en-US" sz="2400" dirty="0" err="1">
                <a:latin typeface="Consolas" panose="020B0609020204030204" pitchFamily="49" charset="0"/>
              </a:rPr>
              <a:t>github_document</a:t>
            </a:r>
            <a:r>
              <a:rPr lang="en-US" sz="2800" dirty="0"/>
              <a:t>: a tailored version of </a:t>
            </a:r>
            <a:r>
              <a:rPr lang="en-US" sz="2400" dirty="0" err="1">
                <a:latin typeface="Consolas" panose="020B0609020204030204" pitchFamily="49" charset="0"/>
              </a:rPr>
              <a:t>md_document</a:t>
            </a:r>
            <a:r>
              <a:rPr lang="en-US" sz="2400" dirty="0">
                <a:latin typeface="Consolas" panose="020B0609020204030204" pitchFamily="49" charset="0"/>
              </a:rPr>
              <a:t> </a:t>
            </a:r>
            <a:r>
              <a:rPr lang="en-US" sz="2800" dirty="0"/>
              <a:t>designed for sharing on </a:t>
            </a:r>
            <a:r>
              <a:rPr lang="en-US" sz="2800" dirty="0">
                <a:hlinkClick r:id="rId3"/>
              </a:rPr>
              <a:t>GitHub</a:t>
            </a:r>
            <a:r>
              <a:rPr lang="en-US" sz="2800" dirty="0"/>
              <a:t>.</a:t>
            </a:r>
            <a:endParaRPr lang="en-US" sz="2400" dirty="0"/>
          </a:p>
        </p:txBody>
      </p:sp>
    </p:spTree>
    <p:extLst>
      <p:ext uri="{BB962C8B-B14F-4D97-AF65-F5344CB8AC3E}">
        <p14:creationId xmlns:p14="http://schemas.microsoft.com/office/powerpoint/2010/main" val="176629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81F60-3655-4B27-B117-1DCE148778EF}"/>
              </a:ext>
            </a:extLst>
          </p:cNvPr>
          <p:cNvSpPr>
            <a:spLocks noGrp="1"/>
          </p:cNvSpPr>
          <p:nvPr>
            <p:ph type="title"/>
          </p:nvPr>
        </p:nvSpPr>
        <p:spPr/>
        <p:txBody>
          <a:bodyPr/>
          <a:lstStyle/>
          <a:p>
            <a:r>
              <a:rPr lang="en-US" dirty="0"/>
              <a:t>Turn off the default display of code</a:t>
            </a:r>
          </a:p>
        </p:txBody>
      </p:sp>
      <p:sp>
        <p:nvSpPr>
          <p:cNvPr id="4" name="Rectangle 1">
            <a:extLst>
              <a:ext uri="{FF2B5EF4-FFF2-40B4-BE49-F238E27FC236}">
                <a16:creationId xmlns:a16="http://schemas.microsoft.com/office/drawing/2014/main" id="{42E182B7-5B80-4F28-816B-560460B0F0D2}"/>
              </a:ext>
            </a:extLst>
          </p:cNvPr>
          <p:cNvSpPr>
            <a:spLocks noChangeArrowheads="1"/>
          </p:cNvSpPr>
          <p:nvPr/>
        </p:nvSpPr>
        <p:spPr bwMode="auto">
          <a:xfrm>
            <a:off x="1024128" y="2227284"/>
            <a:ext cx="9720072"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knitr</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opts_chunk</a:t>
            </a:r>
            <a:r>
              <a:rPr kumimoji="0" lang="en-US" altLang="en-US" sz="2400" b="0" i="0" u="none" strike="noStrike" cap="none" normalizeH="0" baseline="0" dirty="0" err="1">
                <a:ln>
                  <a:noFill/>
                </a:ln>
                <a:solidFill>
                  <a:srgbClr val="666666"/>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set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echo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FALSE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05E7A1F-162E-461E-8A27-FDCB8DF68B05}"/>
              </a:ext>
            </a:extLst>
          </p:cNvPr>
          <p:cNvSpPr>
            <a:spLocks noChangeArrowheads="1"/>
          </p:cNvSpPr>
          <p:nvPr/>
        </p:nvSpPr>
        <p:spPr bwMode="auto">
          <a:xfrm>
            <a:off x="1024128" y="2875002"/>
            <a:ext cx="9720072"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6287E"/>
                </a:solidFill>
                <a:effectLst/>
                <a:latin typeface="Consolas" panose="020B0609020204030204" pitchFamily="49" charset="0"/>
              </a:rPr>
              <a:t>output: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err="1">
                <a:ln>
                  <a:noFill/>
                </a:ln>
                <a:solidFill>
                  <a:srgbClr val="06287E"/>
                </a:solidFill>
                <a:effectLst/>
                <a:latin typeface="Consolas" panose="020B0609020204030204" pitchFamily="49" charset="0"/>
              </a:rPr>
              <a:t>html_document</a:t>
            </a:r>
            <a:r>
              <a:rPr kumimoji="0" lang="en-US" altLang="en-US" sz="2400" b="0" i="0" u="none" strike="noStrike" cap="none" normalizeH="0" baseline="0" dirty="0">
                <a:ln>
                  <a:noFill/>
                </a:ln>
                <a:solidFill>
                  <a:srgbClr val="06287E"/>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err="1">
                <a:ln>
                  <a:noFill/>
                </a:ln>
                <a:solidFill>
                  <a:srgbClr val="06287E"/>
                </a:solidFill>
                <a:effectLst/>
                <a:latin typeface="Consolas" panose="020B0609020204030204" pitchFamily="49" charset="0"/>
              </a:rPr>
              <a:t>code_folding</a:t>
            </a:r>
            <a:r>
              <a:rPr kumimoji="0" lang="en-US" altLang="en-US" sz="2400" b="0" i="0" u="none" strike="noStrike" cap="none" normalizeH="0" baseline="0" dirty="0">
                <a:ln>
                  <a:noFill/>
                </a:ln>
                <a:solidFill>
                  <a:srgbClr val="06287E"/>
                </a:solidFill>
                <a:effectLst/>
                <a:latin typeface="Consolas" panose="020B0609020204030204" pitchFamily="49" charset="0"/>
              </a:rPr>
              <a:t>:</a:t>
            </a:r>
            <a:r>
              <a:rPr kumimoji="0" lang="en-US" altLang="en-US" sz="2400" b="0" i="0" u="none" strike="noStrike" cap="none" normalizeH="0" baseline="0" dirty="0">
                <a:ln>
                  <a:noFill/>
                </a:ln>
                <a:solidFill>
                  <a:srgbClr val="7D9029"/>
                </a:solidFill>
                <a:effectLst/>
                <a:latin typeface="Consolas" panose="020B0609020204030204" pitchFamily="49" charset="0"/>
              </a:rPr>
              <a:t> hide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710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D7F8-935B-47B7-92EE-102BED6EEAC2}"/>
              </a:ext>
            </a:extLst>
          </p:cNvPr>
          <p:cNvSpPr>
            <a:spLocks noGrp="1"/>
          </p:cNvSpPr>
          <p:nvPr>
            <p:ph type="title"/>
          </p:nvPr>
        </p:nvSpPr>
        <p:spPr/>
        <p:txBody>
          <a:bodyPr/>
          <a:lstStyle/>
          <a:p>
            <a:r>
              <a:rPr lang="en-US" dirty="0"/>
              <a:t>Notebooks</a:t>
            </a:r>
          </a:p>
        </p:txBody>
      </p:sp>
      <p:sp>
        <p:nvSpPr>
          <p:cNvPr id="3" name="Content Placeholder 2">
            <a:extLst>
              <a:ext uri="{FF2B5EF4-FFF2-40B4-BE49-F238E27FC236}">
                <a16:creationId xmlns:a16="http://schemas.microsoft.com/office/drawing/2014/main" id="{A6DC6557-077B-43EE-A53E-51A8D863C51E}"/>
              </a:ext>
            </a:extLst>
          </p:cNvPr>
          <p:cNvSpPr>
            <a:spLocks noGrp="1"/>
          </p:cNvSpPr>
          <p:nvPr>
            <p:ph idx="1"/>
          </p:nvPr>
        </p:nvSpPr>
        <p:spPr/>
        <p:txBody>
          <a:bodyPr>
            <a:normAutofit/>
          </a:bodyPr>
          <a:lstStyle/>
          <a:p>
            <a:pPr marL="457200" indent="-457200">
              <a:buFont typeface="+mj-lt"/>
              <a:buAutoNum type="arabicPeriod"/>
            </a:pPr>
            <a:r>
              <a:rPr lang="en-US" sz="2800" dirty="0"/>
              <a:t>You can view it in a web browser, and see the rendered output. </a:t>
            </a:r>
          </a:p>
          <a:p>
            <a:pPr marL="457200" indent="-457200">
              <a:buFont typeface="+mj-lt"/>
              <a:buAutoNum type="arabicPeriod"/>
            </a:pPr>
            <a:r>
              <a:rPr lang="en-US" sz="2800" dirty="0"/>
              <a:t>You can edit it in RStudio. When you open an </a:t>
            </a:r>
            <a:r>
              <a:rPr lang="en-US" sz="2400" dirty="0">
                <a:latin typeface="Consolas" panose="020B0609020204030204" pitchFamily="49" charset="0"/>
              </a:rPr>
              <a:t>.nb.html</a:t>
            </a:r>
            <a:r>
              <a:rPr lang="en-US" sz="2800" dirty="0"/>
              <a:t> file, RStudio will automatically recreate the </a:t>
            </a:r>
            <a:r>
              <a:rPr lang="en-US" sz="2400" dirty="0">
                <a:latin typeface="Consolas" panose="020B0609020204030204" pitchFamily="49" charset="0"/>
              </a:rPr>
              <a:t>.</a:t>
            </a:r>
            <a:r>
              <a:rPr lang="en-US" sz="2400" dirty="0" err="1">
                <a:latin typeface="Consolas" panose="020B0609020204030204" pitchFamily="49" charset="0"/>
              </a:rPr>
              <a:t>Rmd</a:t>
            </a:r>
            <a:r>
              <a:rPr lang="en-US" sz="2800" dirty="0"/>
              <a:t> file that generated it. </a:t>
            </a:r>
          </a:p>
          <a:p>
            <a:pPr marL="457200" indent="-457200">
              <a:buFont typeface="+mj-lt"/>
              <a:buAutoNum type="arabicPeriod"/>
            </a:pPr>
            <a:endParaRPr lang="en-US" sz="2400" dirty="0"/>
          </a:p>
        </p:txBody>
      </p:sp>
      <p:sp>
        <p:nvSpPr>
          <p:cNvPr id="5" name="Rectangle 2">
            <a:extLst>
              <a:ext uri="{FF2B5EF4-FFF2-40B4-BE49-F238E27FC236}">
                <a16:creationId xmlns:a16="http://schemas.microsoft.com/office/drawing/2014/main" id="{98EF1569-FBB3-4D47-8DAF-84E62577CA4F}"/>
              </a:ext>
            </a:extLst>
          </p:cNvPr>
          <p:cNvSpPr>
            <a:spLocks noChangeArrowheads="1"/>
          </p:cNvSpPr>
          <p:nvPr/>
        </p:nvSpPr>
        <p:spPr bwMode="auto">
          <a:xfrm>
            <a:off x="1447798" y="4425896"/>
            <a:ext cx="9296401"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6287E"/>
                </a:solidFill>
                <a:effectLst/>
                <a:latin typeface="Consolas" panose="020B0609020204030204" pitchFamily="49" charset="0"/>
              </a:rPr>
              <a:t>output: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err="1">
                <a:ln>
                  <a:noFill/>
                </a:ln>
                <a:solidFill>
                  <a:srgbClr val="06287E"/>
                </a:solidFill>
                <a:effectLst/>
                <a:latin typeface="Consolas" panose="020B0609020204030204" pitchFamily="49" charset="0"/>
              </a:rPr>
              <a:t>html_notebook</a:t>
            </a:r>
            <a:r>
              <a:rPr kumimoji="0" lang="en-US" altLang="en-US" sz="2400" b="0" i="0" u="none" strike="noStrike" cap="none" normalizeH="0" baseline="0" dirty="0">
                <a:ln>
                  <a:noFill/>
                </a:ln>
                <a:solidFill>
                  <a:srgbClr val="06287E"/>
                </a:solidFill>
                <a:effectLst/>
                <a:latin typeface="Consolas" panose="020B0609020204030204" pitchFamily="49" charset="0"/>
              </a:rPr>
              <a:t>:</a:t>
            </a:r>
            <a:r>
              <a:rPr kumimoji="0" lang="en-US" altLang="en-US" sz="2400" b="0" i="0" u="none" strike="noStrike" cap="none" normalizeH="0" baseline="0" dirty="0">
                <a:ln>
                  <a:noFill/>
                </a:ln>
                <a:solidFill>
                  <a:srgbClr val="7D9029"/>
                </a:solidFill>
                <a:effectLst/>
                <a:latin typeface="Consolas" panose="020B0609020204030204" pitchFamily="49" charset="0"/>
              </a:rPr>
              <a:t> default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err="1">
                <a:ln>
                  <a:noFill/>
                </a:ln>
                <a:solidFill>
                  <a:srgbClr val="06287E"/>
                </a:solidFill>
                <a:effectLst/>
                <a:latin typeface="Consolas" panose="020B0609020204030204" pitchFamily="49" charset="0"/>
              </a:rPr>
              <a:t>github_document</a:t>
            </a:r>
            <a:r>
              <a:rPr kumimoji="0" lang="en-US" altLang="en-US" sz="2400" b="0" i="0" u="none" strike="noStrike" cap="none" normalizeH="0" baseline="0" dirty="0">
                <a:ln>
                  <a:noFill/>
                </a:ln>
                <a:solidFill>
                  <a:srgbClr val="06287E"/>
                </a:solidFill>
                <a:effectLst/>
                <a:latin typeface="Consolas" panose="020B0609020204030204" pitchFamily="49" charset="0"/>
              </a:rPr>
              <a:t>:</a:t>
            </a:r>
            <a:r>
              <a:rPr kumimoji="0" lang="en-US" altLang="en-US" sz="2400" b="0" i="0" u="none" strike="noStrike" cap="none" normalizeH="0" baseline="0" dirty="0">
                <a:ln>
                  <a:noFill/>
                </a:ln>
                <a:solidFill>
                  <a:srgbClr val="7D9029"/>
                </a:solidFill>
                <a:effectLst/>
                <a:latin typeface="Consolas" panose="020B0609020204030204" pitchFamily="49" charset="0"/>
              </a:rPr>
              <a:t> default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810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228B1-BAB1-4CA5-BD7C-60503071882A}"/>
              </a:ext>
            </a:extLst>
          </p:cNvPr>
          <p:cNvSpPr>
            <a:spLocks noGrp="1"/>
          </p:cNvSpPr>
          <p:nvPr>
            <p:ph type="title"/>
          </p:nvPr>
        </p:nvSpPr>
        <p:spPr/>
        <p:txBody>
          <a:bodyPr/>
          <a:lstStyle/>
          <a:p>
            <a:r>
              <a:rPr lang="en-US" dirty="0"/>
              <a:t>Presentations</a:t>
            </a:r>
          </a:p>
        </p:txBody>
      </p:sp>
      <p:sp>
        <p:nvSpPr>
          <p:cNvPr id="3" name="Content Placeholder 2">
            <a:extLst>
              <a:ext uri="{FF2B5EF4-FFF2-40B4-BE49-F238E27FC236}">
                <a16:creationId xmlns:a16="http://schemas.microsoft.com/office/drawing/2014/main" id="{C6B1E0D9-7168-49F2-8044-40B03631D240}"/>
              </a:ext>
            </a:extLst>
          </p:cNvPr>
          <p:cNvSpPr>
            <a:spLocks noGrp="1"/>
          </p:cNvSpPr>
          <p:nvPr>
            <p:ph idx="1"/>
          </p:nvPr>
        </p:nvSpPr>
        <p:spPr>
          <a:xfrm>
            <a:off x="1024128" y="1918447"/>
            <a:ext cx="9720073" cy="4390913"/>
          </a:xfrm>
        </p:spPr>
        <p:txBody>
          <a:bodyPr>
            <a:normAutofit lnSpcReduction="10000"/>
          </a:bodyPr>
          <a:lstStyle/>
          <a:p>
            <a:pPr marL="0" indent="0">
              <a:buNone/>
            </a:pPr>
            <a:r>
              <a:rPr lang="en-US" sz="2400" dirty="0"/>
              <a:t>R Markdown comes with three presentation formats built-in:</a:t>
            </a:r>
          </a:p>
          <a:p>
            <a:pPr marL="457200" indent="-457200">
              <a:buFont typeface="+mj-lt"/>
              <a:buAutoNum type="arabicPeriod"/>
            </a:pPr>
            <a:r>
              <a:rPr lang="en-US" sz="2000" dirty="0" err="1">
                <a:latin typeface="Consolas" panose="020B0609020204030204" pitchFamily="49" charset="0"/>
              </a:rPr>
              <a:t>ioslides_presentation</a:t>
            </a:r>
            <a:r>
              <a:rPr lang="en-US" sz="2000" dirty="0">
                <a:latin typeface="Consolas" panose="020B0609020204030204" pitchFamily="49" charset="0"/>
              </a:rPr>
              <a:t> </a:t>
            </a:r>
            <a:r>
              <a:rPr lang="en-US" sz="2400" dirty="0"/>
              <a:t>- HTML presentation with </a:t>
            </a:r>
            <a:r>
              <a:rPr lang="en-US" sz="2400" dirty="0" err="1"/>
              <a:t>ioslides</a:t>
            </a:r>
            <a:endParaRPr lang="en-US" sz="2400" dirty="0"/>
          </a:p>
          <a:p>
            <a:pPr marL="457200" indent="-457200">
              <a:buFont typeface="+mj-lt"/>
              <a:buAutoNum type="arabicPeriod"/>
            </a:pPr>
            <a:r>
              <a:rPr lang="en-US" sz="2000" dirty="0" err="1">
                <a:latin typeface="Consolas" panose="020B0609020204030204" pitchFamily="49" charset="0"/>
              </a:rPr>
              <a:t>slidy_presentation</a:t>
            </a:r>
            <a:r>
              <a:rPr lang="en-US" sz="2000" dirty="0">
                <a:latin typeface="Consolas" panose="020B0609020204030204" pitchFamily="49" charset="0"/>
              </a:rPr>
              <a:t> </a:t>
            </a:r>
            <a:r>
              <a:rPr lang="en-US" sz="2400" dirty="0"/>
              <a:t>- HTML presentation with W3C </a:t>
            </a:r>
            <a:r>
              <a:rPr lang="en-US" sz="2400" dirty="0" err="1"/>
              <a:t>Slidy</a:t>
            </a:r>
            <a:endParaRPr lang="en-US" sz="2400" dirty="0"/>
          </a:p>
          <a:p>
            <a:pPr marL="457200" indent="-457200">
              <a:buFont typeface="+mj-lt"/>
              <a:buAutoNum type="arabicPeriod"/>
            </a:pPr>
            <a:r>
              <a:rPr lang="en-US" sz="2000" dirty="0" err="1">
                <a:latin typeface="Consolas" panose="020B0609020204030204" pitchFamily="49" charset="0"/>
              </a:rPr>
              <a:t>beamer_presentation</a:t>
            </a:r>
            <a:r>
              <a:rPr lang="en-US" sz="2000" dirty="0">
                <a:latin typeface="Consolas" panose="020B0609020204030204" pitchFamily="49" charset="0"/>
              </a:rPr>
              <a:t> </a:t>
            </a:r>
            <a:r>
              <a:rPr lang="en-US" sz="2400" dirty="0"/>
              <a:t>- PDF presentation with LaTeX Beamer.</a:t>
            </a:r>
          </a:p>
          <a:p>
            <a:pPr marL="0" indent="0">
              <a:buNone/>
            </a:pPr>
            <a:r>
              <a:rPr lang="en-US" sz="2400" dirty="0"/>
              <a:t>Two other popular formats are provided by packages:</a:t>
            </a:r>
          </a:p>
          <a:p>
            <a:pPr marL="457200" indent="-457200">
              <a:buFont typeface="+mj-lt"/>
              <a:buAutoNum type="arabicPeriod"/>
            </a:pPr>
            <a:r>
              <a:rPr lang="en-US" sz="2000" dirty="0" err="1">
                <a:latin typeface="Consolas" panose="020B0609020204030204" pitchFamily="49" charset="0"/>
              </a:rPr>
              <a:t>revealjs</a:t>
            </a:r>
            <a:r>
              <a:rPr lang="en-US" sz="2000" dirty="0">
                <a:latin typeface="Consolas" panose="020B0609020204030204" pitchFamily="49" charset="0"/>
              </a:rPr>
              <a:t>::</a:t>
            </a:r>
            <a:r>
              <a:rPr lang="en-US" sz="2000" dirty="0" err="1">
                <a:latin typeface="Consolas" panose="020B0609020204030204" pitchFamily="49" charset="0"/>
              </a:rPr>
              <a:t>revealjs_presentation</a:t>
            </a:r>
            <a:r>
              <a:rPr lang="en-US" sz="2000" dirty="0">
                <a:latin typeface="Consolas" panose="020B0609020204030204" pitchFamily="49" charset="0"/>
              </a:rPr>
              <a:t> </a:t>
            </a:r>
            <a:r>
              <a:rPr lang="en-US" sz="2400" dirty="0"/>
              <a:t>- HTML presentation with reveal.js. Requires the </a:t>
            </a:r>
            <a:r>
              <a:rPr lang="en-US" sz="2400" b="1" dirty="0" err="1">
                <a:solidFill>
                  <a:schemeClr val="accent1"/>
                </a:solidFill>
              </a:rPr>
              <a:t>revealjs</a:t>
            </a:r>
            <a:r>
              <a:rPr lang="en-US" sz="2400" dirty="0"/>
              <a:t> package.</a:t>
            </a:r>
          </a:p>
          <a:p>
            <a:pPr marL="457200" indent="-457200">
              <a:buFont typeface="+mj-lt"/>
              <a:buAutoNum type="arabicPeriod"/>
            </a:pPr>
            <a:r>
              <a:rPr lang="en-US" sz="2400" dirty="0" err="1">
                <a:solidFill>
                  <a:schemeClr val="accent1"/>
                </a:solidFill>
              </a:rPr>
              <a:t>rmdshower</a:t>
            </a:r>
            <a:r>
              <a:rPr lang="en-US" sz="2400" dirty="0"/>
              <a:t>, </a:t>
            </a:r>
            <a:r>
              <a:rPr lang="en-US" sz="2400" dirty="0">
                <a:hlinkClick r:id="rId3"/>
              </a:rPr>
              <a:t>https://github.com/MangoTheCat/rmdshower</a:t>
            </a:r>
            <a:r>
              <a:rPr lang="en-US" sz="2400" dirty="0"/>
              <a:t>, provides a wrapper around the </a:t>
            </a:r>
            <a:r>
              <a:rPr lang="en-US" sz="2400" b="1" dirty="0">
                <a:solidFill>
                  <a:schemeClr val="accent1"/>
                </a:solidFill>
              </a:rPr>
              <a:t>shower</a:t>
            </a:r>
            <a:r>
              <a:rPr lang="en-US" sz="2400" dirty="0"/>
              <a:t>, </a:t>
            </a:r>
            <a:r>
              <a:rPr lang="en-US" sz="2400" dirty="0">
                <a:hlinkClick r:id="rId4"/>
              </a:rPr>
              <a:t>https://github.com/shower/shower</a:t>
            </a:r>
            <a:r>
              <a:rPr lang="en-US" sz="2400" dirty="0"/>
              <a:t>, presentation engine</a:t>
            </a:r>
          </a:p>
        </p:txBody>
      </p:sp>
    </p:spTree>
    <p:extLst>
      <p:ext uri="{BB962C8B-B14F-4D97-AF65-F5344CB8AC3E}">
        <p14:creationId xmlns:p14="http://schemas.microsoft.com/office/powerpoint/2010/main" val="719700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2A5C-AFBC-49E4-8470-C215D6D044E2}"/>
              </a:ext>
            </a:extLst>
          </p:cNvPr>
          <p:cNvSpPr>
            <a:spLocks noGrp="1"/>
          </p:cNvSpPr>
          <p:nvPr>
            <p:ph type="title"/>
          </p:nvPr>
        </p:nvSpPr>
        <p:spPr/>
        <p:txBody>
          <a:bodyPr/>
          <a:lstStyle/>
          <a:p>
            <a:r>
              <a:rPr lang="en-US" dirty="0"/>
              <a:t>Dashboards</a:t>
            </a:r>
          </a:p>
        </p:txBody>
      </p:sp>
      <p:pic>
        <p:nvPicPr>
          <p:cNvPr id="48130" name="Picture 2">
            <a:extLst>
              <a:ext uri="{FF2B5EF4-FFF2-40B4-BE49-F238E27FC236}">
                <a16:creationId xmlns:a16="http://schemas.microsoft.com/office/drawing/2014/main" id="{EB2C47BF-4B68-41B6-B7B9-CC1468BB6F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1429" y="1617028"/>
            <a:ext cx="6949141" cy="524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942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83FEFE1-2957-4EE4-B843-2859715F4D81}"/>
              </a:ext>
            </a:extLst>
          </p:cNvPr>
          <p:cNvSpPr/>
          <p:nvPr/>
        </p:nvSpPr>
        <p:spPr>
          <a:xfrm>
            <a:off x="312040" y="351234"/>
            <a:ext cx="6844823" cy="615553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spAutoFit/>
          </a:bodyPr>
          <a:lstStyle/>
          <a:p>
            <a:pPr defTabSz="914400" eaLnBrk="0" fontAlgn="base" hangingPunct="0">
              <a:spcBef>
                <a:spcPct val="0"/>
              </a:spcBef>
              <a:spcAft>
                <a:spcPct val="0"/>
              </a:spcAft>
            </a:pPr>
            <a:r>
              <a:rPr lang="en-US" sz="1600" dirty="0">
                <a:solidFill>
                  <a:srgbClr val="333333"/>
                </a:solidFill>
                <a:latin typeface="Consolas" panose="020B0609020204030204" pitchFamily="49" charset="0"/>
              </a:rPr>
              <a:t>---</a:t>
            </a:r>
          </a:p>
          <a:p>
            <a:pPr defTabSz="914400" eaLnBrk="0" fontAlgn="base" hangingPunct="0">
              <a:spcBef>
                <a:spcPct val="0"/>
              </a:spcBef>
              <a:spcAft>
                <a:spcPct val="0"/>
              </a:spcAft>
            </a:pPr>
            <a:r>
              <a:rPr lang="en-US" sz="1600" dirty="0">
                <a:solidFill>
                  <a:srgbClr val="333333"/>
                </a:solidFill>
                <a:latin typeface="Consolas" panose="020B0609020204030204" pitchFamily="49" charset="0"/>
              </a:rPr>
              <a:t>title: "Diamonds distribution dashboard"</a:t>
            </a:r>
          </a:p>
          <a:p>
            <a:pPr defTabSz="914400" eaLnBrk="0" fontAlgn="base" hangingPunct="0">
              <a:spcBef>
                <a:spcPct val="0"/>
              </a:spcBef>
              <a:spcAft>
                <a:spcPct val="0"/>
              </a:spcAft>
            </a:pPr>
            <a:r>
              <a:rPr lang="en-US" sz="1600" dirty="0">
                <a:solidFill>
                  <a:srgbClr val="333333"/>
                </a:solidFill>
                <a:latin typeface="Consolas" panose="020B0609020204030204" pitchFamily="49" charset="0"/>
              </a:rPr>
              <a:t>output: </a:t>
            </a:r>
            <a:r>
              <a:rPr lang="en-US" sz="1600" dirty="0" err="1">
                <a:solidFill>
                  <a:srgbClr val="333333"/>
                </a:solidFill>
                <a:latin typeface="Consolas" panose="020B0609020204030204" pitchFamily="49" charset="0"/>
              </a:rPr>
              <a:t>flexdashboard</a:t>
            </a:r>
            <a:r>
              <a:rPr lang="en-US" sz="1600" dirty="0">
                <a:solidFill>
                  <a:srgbClr val="333333"/>
                </a:solidFill>
                <a:latin typeface="Consolas" panose="020B0609020204030204" pitchFamily="49" charset="0"/>
              </a:rPr>
              <a:t>::</a:t>
            </a:r>
            <a:r>
              <a:rPr lang="en-US" sz="1600" dirty="0" err="1">
                <a:solidFill>
                  <a:srgbClr val="333333"/>
                </a:solidFill>
                <a:latin typeface="Consolas" panose="020B0609020204030204" pitchFamily="49" charset="0"/>
              </a:rPr>
              <a:t>flex_dashboard</a:t>
            </a:r>
            <a:endParaRPr lang="en-US" sz="1600" dirty="0">
              <a:solidFill>
                <a:srgbClr val="333333"/>
              </a:solidFill>
              <a:latin typeface="Consolas" panose="020B0609020204030204" pitchFamily="49" charset="0"/>
            </a:endParaRPr>
          </a:p>
          <a:p>
            <a:pPr defTabSz="914400" eaLnBrk="0" fontAlgn="base" hangingPunct="0">
              <a:spcBef>
                <a:spcPct val="0"/>
              </a:spcBef>
              <a:spcAft>
                <a:spcPct val="0"/>
              </a:spcAft>
            </a:pPr>
            <a:r>
              <a:rPr lang="en-US" sz="1600" dirty="0">
                <a:solidFill>
                  <a:srgbClr val="333333"/>
                </a:solidFill>
                <a:latin typeface="Consolas" panose="020B0609020204030204" pitchFamily="49" charset="0"/>
              </a:rPr>
              <a:t>---</a:t>
            </a:r>
          </a:p>
          <a:p>
            <a:pPr defTabSz="914400" eaLnBrk="0" fontAlgn="base" hangingPunct="0">
              <a:spcBef>
                <a:spcPct val="0"/>
              </a:spcBef>
              <a:spcAft>
                <a:spcPct val="0"/>
              </a:spcAft>
            </a:pPr>
            <a:endParaRPr lang="en-US" sz="1600" dirty="0">
              <a:solidFill>
                <a:srgbClr val="333333"/>
              </a:solidFill>
              <a:latin typeface="Consolas" panose="020B0609020204030204" pitchFamily="49" charset="0"/>
            </a:endParaRPr>
          </a:p>
          <a:p>
            <a:pPr defTabSz="914400" eaLnBrk="0" fontAlgn="base" hangingPunct="0">
              <a:spcBef>
                <a:spcPct val="0"/>
              </a:spcBef>
              <a:spcAft>
                <a:spcPct val="0"/>
              </a:spcAft>
            </a:pPr>
            <a:r>
              <a:rPr lang="en-US" sz="1600" dirty="0">
                <a:solidFill>
                  <a:srgbClr val="333333"/>
                </a:solidFill>
                <a:latin typeface="Consolas" panose="020B0609020204030204" pitchFamily="49" charset="0"/>
              </a:rPr>
              <a:t>```{r setup, include = FALSE}</a:t>
            </a:r>
          </a:p>
          <a:p>
            <a:pPr defTabSz="914400" eaLnBrk="0" fontAlgn="base" hangingPunct="0">
              <a:spcBef>
                <a:spcPct val="0"/>
              </a:spcBef>
              <a:spcAft>
                <a:spcPct val="0"/>
              </a:spcAft>
            </a:pPr>
            <a:r>
              <a:rPr lang="en-US" sz="1600" dirty="0">
                <a:solidFill>
                  <a:srgbClr val="333333"/>
                </a:solidFill>
                <a:latin typeface="Consolas" panose="020B0609020204030204" pitchFamily="49" charset="0"/>
              </a:rPr>
              <a:t>library(ggplot2)</a:t>
            </a:r>
          </a:p>
          <a:p>
            <a:pPr defTabSz="914400" eaLnBrk="0" fontAlgn="base" hangingPunct="0">
              <a:spcBef>
                <a:spcPct val="0"/>
              </a:spcBef>
              <a:spcAft>
                <a:spcPct val="0"/>
              </a:spcAft>
            </a:pPr>
            <a:r>
              <a:rPr lang="en-US" sz="1600" dirty="0">
                <a:solidFill>
                  <a:srgbClr val="333333"/>
                </a:solidFill>
                <a:latin typeface="Consolas" panose="020B0609020204030204" pitchFamily="49" charset="0"/>
              </a:rPr>
              <a:t>library(</a:t>
            </a:r>
            <a:r>
              <a:rPr lang="en-US" sz="1600" dirty="0" err="1">
                <a:solidFill>
                  <a:srgbClr val="333333"/>
                </a:solidFill>
                <a:latin typeface="Consolas" panose="020B0609020204030204" pitchFamily="49" charset="0"/>
              </a:rPr>
              <a:t>dplyr</a:t>
            </a:r>
            <a:r>
              <a:rPr lang="en-US" sz="1600" dirty="0">
                <a:solidFill>
                  <a:srgbClr val="333333"/>
                </a:solidFill>
                <a:latin typeface="Consolas" panose="020B0609020204030204" pitchFamily="49" charset="0"/>
              </a:rPr>
              <a:t>)</a:t>
            </a:r>
          </a:p>
          <a:p>
            <a:pPr defTabSz="914400" eaLnBrk="0" fontAlgn="base" hangingPunct="0">
              <a:spcBef>
                <a:spcPct val="0"/>
              </a:spcBef>
              <a:spcAft>
                <a:spcPct val="0"/>
              </a:spcAft>
            </a:pPr>
            <a:r>
              <a:rPr lang="en-US" sz="1600" dirty="0" err="1">
                <a:solidFill>
                  <a:srgbClr val="333333"/>
                </a:solidFill>
                <a:latin typeface="Consolas" panose="020B0609020204030204" pitchFamily="49" charset="0"/>
              </a:rPr>
              <a:t>knitr</a:t>
            </a:r>
            <a:r>
              <a:rPr lang="en-US" sz="1600" dirty="0">
                <a:solidFill>
                  <a:srgbClr val="333333"/>
                </a:solidFill>
                <a:latin typeface="Consolas" panose="020B0609020204030204" pitchFamily="49" charset="0"/>
              </a:rPr>
              <a:t>::</a:t>
            </a:r>
            <a:r>
              <a:rPr lang="en-US" sz="1600" dirty="0" err="1">
                <a:solidFill>
                  <a:srgbClr val="333333"/>
                </a:solidFill>
                <a:latin typeface="Consolas" panose="020B0609020204030204" pitchFamily="49" charset="0"/>
              </a:rPr>
              <a:t>opts_chunk$set</a:t>
            </a:r>
            <a:r>
              <a:rPr lang="en-US" sz="1600" dirty="0">
                <a:solidFill>
                  <a:srgbClr val="333333"/>
                </a:solidFill>
                <a:latin typeface="Consolas" panose="020B0609020204030204" pitchFamily="49" charset="0"/>
              </a:rPr>
              <a:t>(</a:t>
            </a:r>
            <a:r>
              <a:rPr lang="en-US" sz="1600" dirty="0" err="1">
                <a:solidFill>
                  <a:srgbClr val="333333"/>
                </a:solidFill>
                <a:latin typeface="Consolas" panose="020B0609020204030204" pitchFamily="49" charset="0"/>
              </a:rPr>
              <a:t>fig.width</a:t>
            </a:r>
            <a:r>
              <a:rPr lang="en-US" sz="1600" dirty="0">
                <a:solidFill>
                  <a:srgbClr val="333333"/>
                </a:solidFill>
                <a:latin typeface="Consolas" panose="020B0609020204030204" pitchFamily="49" charset="0"/>
              </a:rPr>
              <a:t> = 5, fig.asp = 1/3)</a:t>
            </a:r>
          </a:p>
          <a:p>
            <a:pPr defTabSz="914400" eaLnBrk="0" fontAlgn="base" hangingPunct="0">
              <a:spcBef>
                <a:spcPct val="0"/>
              </a:spcBef>
              <a:spcAft>
                <a:spcPct val="0"/>
              </a:spcAft>
            </a:pPr>
            <a:r>
              <a:rPr lang="en-US" sz="1600" dirty="0">
                <a:solidFill>
                  <a:srgbClr val="333333"/>
                </a:solidFill>
                <a:latin typeface="Consolas" panose="020B0609020204030204" pitchFamily="49" charset="0"/>
              </a:rPr>
              <a:t>```</a:t>
            </a:r>
          </a:p>
          <a:p>
            <a:pPr defTabSz="914400" eaLnBrk="0" fontAlgn="base" hangingPunct="0">
              <a:spcBef>
                <a:spcPct val="0"/>
              </a:spcBef>
              <a:spcAft>
                <a:spcPct val="0"/>
              </a:spcAft>
            </a:pPr>
            <a:endParaRPr lang="en-US" sz="1600" dirty="0">
              <a:solidFill>
                <a:srgbClr val="333333"/>
              </a:solidFill>
              <a:latin typeface="Consolas" panose="020B0609020204030204" pitchFamily="49" charset="0"/>
            </a:endParaRPr>
          </a:p>
          <a:p>
            <a:pPr defTabSz="914400" eaLnBrk="0" fontAlgn="base" hangingPunct="0">
              <a:spcBef>
                <a:spcPct val="0"/>
              </a:spcBef>
              <a:spcAft>
                <a:spcPct val="0"/>
              </a:spcAft>
            </a:pPr>
            <a:r>
              <a:rPr lang="en-US" sz="1600" dirty="0">
                <a:solidFill>
                  <a:srgbClr val="333333"/>
                </a:solidFill>
                <a:latin typeface="Consolas" panose="020B0609020204030204" pitchFamily="49" charset="0"/>
              </a:rPr>
              <a:t>## Column 1</a:t>
            </a:r>
          </a:p>
          <a:p>
            <a:pPr defTabSz="914400" eaLnBrk="0" fontAlgn="base" hangingPunct="0">
              <a:spcBef>
                <a:spcPct val="0"/>
              </a:spcBef>
              <a:spcAft>
                <a:spcPct val="0"/>
              </a:spcAft>
            </a:pPr>
            <a:endParaRPr lang="en-US" sz="1600" dirty="0">
              <a:solidFill>
                <a:srgbClr val="333333"/>
              </a:solidFill>
              <a:latin typeface="Consolas" panose="020B0609020204030204" pitchFamily="49" charset="0"/>
            </a:endParaRPr>
          </a:p>
          <a:p>
            <a:pPr defTabSz="914400" eaLnBrk="0" fontAlgn="base" hangingPunct="0">
              <a:spcBef>
                <a:spcPct val="0"/>
              </a:spcBef>
              <a:spcAft>
                <a:spcPct val="0"/>
              </a:spcAft>
            </a:pPr>
            <a:r>
              <a:rPr lang="en-US" sz="1600" dirty="0">
                <a:solidFill>
                  <a:srgbClr val="333333"/>
                </a:solidFill>
                <a:latin typeface="Consolas" panose="020B0609020204030204" pitchFamily="49" charset="0"/>
              </a:rPr>
              <a:t>### Carat</a:t>
            </a:r>
          </a:p>
          <a:p>
            <a:pPr defTabSz="914400" eaLnBrk="0" fontAlgn="base" hangingPunct="0">
              <a:spcBef>
                <a:spcPct val="0"/>
              </a:spcBef>
              <a:spcAft>
                <a:spcPct val="0"/>
              </a:spcAft>
            </a:pPr>
            <a:endParaRPr lang="en-US" sz="1600" dirty="0">
              <a:solidFill>
                <a:srgbClr val="333333"/>
              </a:solidFill>
              <a:latin typeface="Consolas" panose="020B0609020204030204" pitchFamily="49" charset="0"/>
            </a:endParaRPr>
          </a:p>
          <a:p>
            <a:pPr defTabSz="914400" eaLnBrk="0" fontAlgn="base" hangingPunct="0">
              <a:spcBef>
                <a:spcPct val="0"/>
              </a:spcBef>
              <a:spcAft>
                <a:spcPct val="0"/>
              </a:spcAft>
            </a:pPr>
            <a:r>
              <a:rPr lang="en-US" sz="1600" dirty="0">
                <a:solidFill>
                  <a:srgbClr val="333333"/>
                </a:solidFill>
                <a:latin typeface="Consolas" panose="020B0609020204030204" pitchFamily="49" charset="0"/>
              </a:rPr>
              <a:t>```{r}</a:t>
            </a:r>
          </a:p>
          <a:p>
            <a:pPr defTabSz="914400" eaLnBrk="0" fontAlgn="base" hangingPunct="0">
              <a:spcBef>
                <a:spcPct val="0"/>
              </a:spcBef>
              <a:spcAft>
                <a:spcPct val="0"/>
              </a:spcAft>
            </a:pPr>
            <a:r>
              <a:rPr lang="en-US" sz="1600" dirty="0" err="1">
                <a:solidFill>
                  <a:srgbClr val="333333"/>
                </a:solidFill>
                <a:latin typeface="Consolas" panose="020B0609020204030204" pitchFamily="49" charset="0"/>
              </a:rPr>
              <a:t>ggplot</a:t>
            </a:r>
            <a:r>
              <a:rPr lang="en-US" sz="1600" dirty="0">
                <a:solidFill>
                  <a:srgbClr val="333333"/>
                </a:solidFill>
                <a:latin typeface="Consolas" panose="020B0609020204030204" pitchFamily="49" charset="0"/>
              </a:rPr>
              <a:t>(diamonds, </a:t>
            </a:r>
            <a:r>
              <a:rPr lang="en-US" sz="1600" dirty="0" err="1">
                <a:solidFill>
                  <a:srgbClr val="333333"/>
                </a:solidFill>
                <a:latin typeface="Consolas" panose="020B0609020204030204" pitchFamily="49" charset="0"/>
              </a:rPr>
              <a:t>aes</a:t>
            </a:r>
            <a:r>
              <a:rPr lang="en-US" sz="1600" dirty="0">
                <a:solidFill>
                  <a:srgbClr val="333333"/>
                </a:solidFill>
                <a:latin typeface="Consolas" panose="020B0609020204030204" pitchFamily="49" charset="0"/>
              </a:rPr>
              <a:t>(carat)) + </a:t>
            </a:r>
            <a:r>
              <a:rPr lang="en-US" sz="1600" dirty="0" err="1">
                <a:solidFill>
                  <a:srgbClr val="333333"/>
                </a:solidFill>
                <a:latin typeface="Consolas" panose="020B0609020204030204" pitchFamily="49" charset="0"/>
              </a:rPr>
              <a:t>geom_histogram</a:t>
            </a:r>
            <a:r>
              <a:rPr lang="en-US" sz="1600" dirty="0">
                <a:solidFill>
                  <a:srgbClr val="333333"/>
                </a:solidFill>
                <a:latin typeface="Consolas" panose="020B0609020204030204" pitchFamily="49" charset="0"/>
              </a:rPr>
              <a:t>(</a:t>
            </a:r>
            <a:r>
              <a:rPr lang="en-US" sz="1600" dirty="0" err="1">
                <a:solidFill>
                  <a:srgbClr val="333333"/>
                </a:solidFill>
                <a:latin typeface="Consolas" panose="020B0609020204030204" pitchFamily="49" charset="0"/>
              </a:rPr>
              <a:t>binwidth</a:t>
            </a:r>
            <a:r>
              <a:rPr lang="en-US" sz="1600" dirty="0">
                <a:solidFill>
                  <a:srgbClr val="333333"/>
                </a:solidFill>
                <a:latin typeface="Consolas" panose="020B0609020204030204" pitchFamily="49" charset="0"/>
              </a:rPr>
              <a:t> = 0.1)</a:t>
            </a:r>
          </a:p>
          <a:p>
            <a:pPr defTabSz="914400" eaLnBrk="0" fontAlgn="base" hangingPunct="0">
              <a:spcBef>
                <a:spcPct val="0"/>
              </a:spcBef>
              <a:spcAft>
                <a:spcPct val="0"/>
              </a:spcAft>
            </a:pPr>
            <a:r>
              <a:rPr lang="en-US" sz="1600" dirty="0">
                <a:solidFill>
                  <a:srgbClr val="333333"/>
                </a:solidFill>
                <a:latin typeface="Consolas" panose="020B0609020204030204" pitchFamily="49" charset="0"/>
              </a:rPr>
              <a:t>```</a:t>
            </a:r>
          </a:p>
          <a:p>
            <a:pPr defTabSz="914400" eaLnBrk="0" fontAlgn="base" hangingPunct="0">
              <a:spcBef>
                <a:spcPct val="0"/>
              </a:spcBef>
              <a:spcAft>
                <a:spcPct val="0"/>
              </a:spcAft>
            </a:pPr>
            <a:endParaRPr lang="en-US" sz="1600" dirty="0">
              <a:solidFill>
                <a:srgbClr val="333333"/>
              </a:solidFill>
              <a:latin typeface="Consolas" panose="020B0609020204030204" pitchFamily="49" charset="0"/>
            </a:endParaRPr>
          </a:p>
          <a:p>
            <a:pPr defTabSz="914400" eaLnBrk="0" fontAlgn="base" hangingPunct="0">
              <a:spcBef>
                <a:spcPct val="0"/>
              </a:spcBef>
              <a:spcAft>
                <a:spcPct val="0"/>
              </a:spcAft>
            </a:pPr>
            <a:r>
              <a:rPr lang="en-US" sz="1600" dirty="0">
                <a:solidFill>
                  <a:srgbClr val="333333"/>
                </a:solidFill>
                <a:latin typeface="Consolas" panose="020B0609020204030204" pitchFamily="49" charset="0"/>
              </a:rPr>
              <a:t>### Cut</a:t>
            </a:r>
          </a:p>
          <a:p>
            <a:pPr defTabSz="914400" eaLnBrk="0" fontAlgn="base" hangingPunct="0">
              <a:spcBef>
                <a:spcPct val="0"/>
              </a:spcBef>
              <a:spcAft>
                <a:spcPct val="0"/>
              </a:spcAft>
            </a:pPr>
            <a:endParaRPr lang="en-US" sz="1600" dirty="0">
              <a:solidFill>
                <a:srgbClr val="333333"/>
              </a:solidFill>
              <a:latin typeface="Consolas" panose="020B0609020204030204" pitchFamily="49" charset="0"/>
            </a:endParaRPr>
          </a:p>
          <a:p>
            <a:pPr defTabSz="914400" eaLnBrk="0" fontAlgn="base" hangingPunct="0">
              <a:spcBef>
                <a:spcPct val="0"/>
              </a:spcBef>
              <a:spcAft>
                <a:spcPct val="0"/>
              </a:spcAft>
            </a:pPr>
            <a:r>
              <a:rPr lang="en-US" sz="1600" dirty="0">
                <a:solidFill>
                  <a:srgbClr val="333333"/>
                </a:solidFill>
                <a:latin typeface="Consolas" panose="020B0609020204030204" pitchFamily="49" charset="0"/>
              </a:rPr>
              <a:t>```{r}</a:t>
            </a:r>
          </a:p>
          <a:p>
            <a:pPr defTabSz="914400" eaLnBrk="0" fontAlgn="base" hangingPunct="0">
              <a:spcBef>
                <a:spcPct val="0"/>
              </a:spcBef>
              <a:spcAft>
                <a:spcPct val="0"/>
              </a:spcAft>
            </a:pPr>
            <a:r>
              <a:rPr lang="en-US" sz="1600" dirty="0" err="1">
                <a:solidFill>
                  <a:srgbClr val="333333"/>
                </a:solidFill>
                <a:latin typeface="Consolas" panose="020B0609020204030204" pitchFamily="49" charset="0"/>
              </a:rPr>
              <a:t>ggplot</a:t>
            </a:r>
            <a:r>
              <a:rPr lang="en-US" sz="1600" dirty="0">
                <a:solidFill>
                  <a:srgbClr val="333333"/>
                </a:solidFill>
                <a:latin typeface="Consolas" panose="020B0609020204030204" pitchFamily="49" charset="0"/>
              </a:rPr>
              <a:t>(diamonds, </a:t>
            </a:r>
            <a:r>
              <a:rPr lang="en-US" sz="1600" dirty="0" err="1">
                <a:solidFill>
                  <a:srgbClr val="333333"/>
                </a:solidFill>
                <a:latin typeface="Consolas" panose="020B0609020204030204" pitchFamily="49" charset="0"/>
              </a:rPr>
              <a:t>aes</a:t>
            </a:r>
            <a:r>
              <a:rPr lang="en-US" sz="1600" dirty="0">
                <a:solidFill>
                  <a:srgbClr val="333333"/>
                </a:solidFill>
                <a:latin typeface="Consolas" panose="020B0609020204030204" pitchFamily="49" charset="0"/>
              </a:rPr>
              <a:t>(cut)) + </a:t>
            </a:r>
            <a:r>
              <a:rPr lang="en-US" sz="1600" dirty="0" err="1">
                <a:solidFill>
                  <a:srgbClr val="333333"/>
                </a:solidFill>
                <a:latin typeface="Consolas" panose="020B0609020204030204" pitchFamily="49" charset="0"/>
              </a:rPr>
              <a:t>geom_bar</a:t>
            </a:r>
            <a:r>
              <a:rPr lang="en-US" sz="1600" dirty="0">
                <a:solidFill>
                  <a:srgbClr val="333333"/>
                </a:solidFill>
                <a:latin typeface="Consolas" panose="020B0609020204030204" pitchFamily="49" charset="0"/>
              </a:rPr>
              <a:t>()</a:t>
            </a:r>
          </a:p>
          <a:p>
            <a:pPr defTabSz="914400" eaLnBrk="0" fontAlgn="base" hangingPunct="0">
              <a:spcBef>
                <a:spcPct val="0"/>
              </a:spcBef>
              <a:spcAft>
                <a:spcPct val="0"/>
              </a:spcAft>
            </a:pPr>
            <a:r>
              <a:rPr lang="en-US" sz="1600" dirty="0">
                <a:solidFill>
                  <a:srgbClr val="333333"/>
                </a:solidFill>
                <a:latin typeface="Consolas" panose="020B0609020204030204" pitchFamily="49" charset="0"/>
              </a:rPr>
              <a:t>```</a:t>
            </a:r>
          </a:p>
          <a:p>
            <a:pPr defTabSz="914400" eaLnBrk="0" fontAlgn="base" hangingPunct="0">
              <a:spcBef>
                <a:spcPct val="0"/>
              </a:spcBef>
              <a:spcAft>
                <a:spcPct val="0"/>
              </a:spcAft>
            </a:pPr>
            <a:endParaRPr lang="en-US" sz="1600" dirty="0">
              <a:solidFill>
                <a:srgbClr val="333333"/>
              </a:solidFill>
              <a:latin typeface="Consolas" panose="020B0609020204030204" pitchFamily="49" charset="0"/>
            </a:endParaRPr>
          </a:p>
        </p:txBody>
      </p:sp>
      <p:sp>
        <p:nvSpPr>
          <p:cNvPr id="7" name="Rectangle 6">
            <a:extLst>
              <a:ext uri="{FF2B5EF4-FFF2-40B4-BE49-F238E27FC236}">
                <a16:creationId xmlns:a16="http://schemas.microsoft.com/office/drawing/2014/main" id="{6C640499-D31B-431C-99FB-4E142BB7E423}"/>
              </a:ext>
            </a:extLst>
          </p:cNvPr>
          <p:cNvSpPr/>
          <p:nvPr/>
        </p:nvSpPr>
        <p:spPr>
          <a:xfrm>
            <a:off x="7279342" y="1089897"/>
            <a:ext cx="4607858" cy="467820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p>
            <a:pPr defTabSz="914400" eaLnBrk="0" fontAlgn="base" hangingPunct="0">
              <a:spcBef>
                <a:spcPct val="0"/>
              </a:spcBef>
              <a:spcAft>
                <a:spcPct val="0"/>
              </a:spcAft>
            </a:pPr>
            <a:endParaRPr lang="en-US" sz="1600" dirty="0">
              <a:solidFill>
                <a:srgbClr val="333333"/>
              </a:solidFill>
              <a:latin typeface="Consolas" panose="020B0609020204030204" pitchFamily="49" charset="0"/>
            </a:endParaRPr>
          </a:p>
          <a:p>
            <a:pPr defTabSz="914400" eaLnBrk="0" fontAlgn="base" hangingPunct="0">
              <a:spcBef>
                <a:spcPct val="0"/>
              </a:spcBef>
              <a:spcAft>
                <a:spcPct val="0"/>
              </a:spcAft>
            </a:pPr>
            <a:r>
              <a:rPr lang="en-US" sz="1600" dirty="0">
                <a:solidFill>
                  <a:srgbClr val="333333"/>
                </a:solidFill>
                <a:latin typeface="Consolas" panose="020B0609020204030204" pitchFamily="49" charset="0"/>
              </a:rPr>
              <a:t>### </a:t>
            </a:r>
            <a:r>
              <a:rPr lang="en-US" sz="1600" dirty="0" err="1">
                <a:solidFill>
                  <a:srgbClr val="333333"/>
                </a:solidFill>
                <a:latin typeface="Consolas" panose="020B0609020204030204" pitchFamily="49" charset="0"/>
              </a:rPr>
              <a:t>Colour</a:t>
            </a:r>
            <a:endParaRPr lang="en-US" sz="1600" dirty="0">
              <a:solidFill>
                <a:srgbClr val="333333"/>
              </a:solidFill>
              <a:latin typeface="Consolas" panose="020B0609020204030204" pitchFamily="49" charset="0"/>
            </a:endParaRPr>
          </a:p>
          <a:p>
            <a:pPr defTabSz="914400" eaLnBrk="0" fontAlgn="base" hangingPunct="0">
              <a:spcBef>
                <a:spcPct val="0"/>
              </a:spcBef>
              <a:spcAft>
                <a:spcPct val="0"/>
              </a:spcAft>
            </a:pPr>
            <a:endParaRPr lang="en-US" sz="1600" dirty="0">
              <a:solidFill>
                <a:srgbClr val="333333"/>
              </a:solidFill>
              <a:latin typeface="Consolas" panose="020B0609020204030204" pitchFamily="49" charset="0"/>
            </a:endParaRPr>
          </a:p>
          <a:p>
            <a:pPr defTabSz="914400" eaLnBrk="0" fontAlgn="base" hangingPunct="0">
              <a:spcBef>
                <a:spcPct val="0"/>
              </a:spcBef>
              <a:spcAft>
                <a:spcPct val="0"/>
              </a:spcAft>
            </a:pPr>
            <a:r>
              <a:rPr lang="en-US" sz="1600" dirty="0">
                <a:solidFill>
                  <a:srgbClr val="333333"/>
                </a:solidFill>
                <a:latin typeface="Consolas" panose="020B0609020204030204" pitchFamily="49" charset="0"/>
              </a:rPr>
              <a:t>```{r}</a:t>
            </a:r>
          </a:p>
          <a:p>
            <a:pPr defTabSz="914400" eaLnBrk="0" fontAlgn="base" hangingPunct="0">
              <a:spcBef>
                <a:spcPct val="0"/>
              </a:spcBef>
              <a:spcAft>
                <a:spcPct val="0"/>
              </a:spcAft>
            </a:pPr>
            <a:r>
              <a:rPr lang="en-US" sz="1600" dirty="0" err="1">
                <a:solidFill>
                  <a:srgbClr val="333333"/>
                </a:solidFill>
                <a:latin typeface="Consolas" panose="020B0609020204030204" pitchFamily="49" charset="0"/>
              </a:rPr>
              <a:t>ggplot</a:t>
            </a:r>
            <a:r>
              <a:rPr lang="en-US" sz="1600" dirty="0">
                <a:solidFill>
                  <a:srgbClr val="333333"/>
                </a:solidFill>
                <a:latin typeface="Consolas" panose="020B0609020204030204" pitchFamily="49" charset="0"/>
              </a:rPr>
              <a:t>(diamonds, </a:t>
            </a:r>
            <a:r>
              <a:rPr lang="en-US" sz="1600" dirty="0" err="1">
                <a:solidFill>
                  <a:srgbClr val="333333"/>
                </a:solidFill>
                <a:latin typeface="Consolas" panose="020B0609020204030204" pitchFamily="49" charset="0"/>
              </a:rPr>
              <a:t>aes</a:t>
            </a:r>
            <a:r>
              <a:rPr lang="en-US" sz="1600" dirty="0">
                <a:solidFill>
                  <a:srgbClr val="333333"/>
                </a:solidFill>
                <a:latin typeface="Consolas" panose="020B0609020204030204" pitchFamily="49" charset="0"/>
              </a:rPr>
              <a:t>(color)) + </a:t>
            </a:r>
            <a:r>
              <a:rPr lang="en-US" sz="1600" dirty="0" err="1">
                <a:solidFill>
                  <a:srgbClr val="333333"/>
                </a:solidFill>
                <a:latin typeface="Consolas" panose="020B0609020204030204" pitchFamily="49" charset="0"/>
              </a:rPr>
              <a:t>geom_bar</a:t>
            </a:r>
            <a:r>
              <a:rPr lang="en-US" sz="1600" dirty="0">
                <a:solidFill>
                  <a:srgbClr val="333333"/>
                </a:solidFill>
                <a:latin typeface="Consolas" panose="020B0609020204030204" pitchFamily="49" charset="0"/>
              </a:rPr>
              <a:t>()</a:t>
            </a:r>
          </a:p>
          <a:p>
            <a:pPr defTabSz="914400" eaLnBrk="0" fontAlgn="base" hangingPunct="0">
              <a:spcBef>
                <a:spcPct val="0"/>
              </a:spcBef>
              <a:spcAft>
                <a:spcPct val="0"/>
              </a:spcAft>
            </a:pPr>
            <a:r>
              <a:rPr lang="en-US" sz="1600" dirty="0">
                <a:solidFill>
                  <a:srgbClr val="333333"/>
                </a:solidFill>
                <a:latin typeface="Consolas" panose="020B0609020204030204" pitchFamily="49" charset="0"/>
              </a:rPr>
              <a:t>```</a:t>
            </a:r>
          </a:p>
          <a:p>
            <a:pPr defTabSz="914400" eaLnBrk="0" fontAlgn="base" hangingPunct="0">
              <a:spcBef>
                <a:spcPct val="0"/>
              </a:spcBef>
              <a:spcAft>
                <a:spcPct val="0"/>
              </a:spcAft>
            </a:pPr>
            <a:endParaRPr lang="en-US" sz="1600" dirty="0">
              <a:solidFill>
                <a:srgbClr val="333333"/>
              </a:solidFill>
              <a:latin typeface="Consolas" panose="020B0609020204030204" pitchFamily="49" charset="0"/>
            </a:endParaRPr>
          </a:p>
          <a:p>
            <a:pPr defTabSz="914400" eaLnBrk="0" fontAlgn="base" hangingPunct="0">
              <a:spcBef>
                <a:spcPct val="0"/>
              </a:spcBef>
              <a:spcAft>
                <a:spcPct val="0"/>
              </a:spcAft>
            </a:pPr>
            <a:endParaRPr lang="en-US" sz="1600" dirty="0">
              <a:solidFill>
                <a:srgbClr val="333333"/>
              </a:solidFill>
              <a:latin typeface="Consolas" panose="020B0609020204030204" pitchFamily="49" charset="0"/>
            </a:endParaRPr>
          </a:p>
          <a:p>
            <a:pPr defTabSz="914400" eaLnBrk="0" fontAlgn="base" hangingPunct="0">
              <a:spcBef>
                <a:spcPct val="0"/>
              </a:spcBef>
              <a:spcAft>
                <a:spcPct val="0"/>
              </a:spcAft>
            </a:pPr>
            <a:r>
              <a:rPr lang="en-US" sz="1600" dirty="0">
                <a:solidFill>
                  <a:srgbClr val="333333"/>
                </a:solidFill>
                <a:latin typeface="Consolas" panose="020B0609020204030204" pitchFamily="49" charset="0"/>
              </a:rPr>
              <a:t>## Column 2</a:t>
            </a:r>
          </a:p>
          <a:p>
            <a:pPr defTabSz="914400" eaLnBrk="0" fontAlgn="base" hangingPunct="0">
              <a:spcBef>
                <a:spcPct val="0"/>
              </a:spcBef>
              <a:spcAft>
                <a:spcPct val="0"/>
              </a:spcAft>
            </a:pPr>
            <a:endParaRPr lang="en-US" sz="1600" dirty="0">
              <a:solidFill>
                <a:srgbClr val="333333"/>
              </a:solidFill>
              <a:latin typeface="Consolas" panose="020B0609020204030204" pitchFamily="49" charset="0"/>
            </a:endParaRPr>
          </a:p>
          <a:p>
            <a:pPr defTabSz="914400" eaLnBrk="0" fontAlgn="base" hangingPunct="0">
              <a:spcBef>
                <a:spcPct val="0"/>
              </a:spcBef>
              <a:spcAft>
                <a:spcPct val="0"/>
              </a:spcAft>
            </a:pPr>
            <a:r>
              <a:rPr lang="en-US" sz="1600" dirty="0">
                <a:solidFill>
                  <a:srgbClr val="333333"/>
                </a:solidFill>
                <a:latin typeface="Consolas" panose="020B0609020204030204" pitchFamily="49" charset="0"/>
              </a:rPr>
              <a:t>### The largest diamonds</a:t>
            </a:r>
          </a:p>
          <a:p>
            <a:pPr defTabSz="914400" eaLnBrk="0" fontAlgn="base" hangingPunct="0">
              <a:spcBef>
                <a:spcPct val="0"/>
              </a:spcBef>
              <a:spcAft>
                <a:spcPct val="0"/>
              </a:spcAft>
            </a:pPr>
            <a:endParaRPr lang="en-US" sz="1600" dirty="0">
              <a:solidFill>
                <a:srgbClr val="333333"/>
              </a:solidFill>
              <a:latin typeface="Consolas" panose="020B0609020204030204" pitchFamily="49" charset="0"/>
            </a:endParaRPr>
          </a:p>
          <a:p>
            <a:pPr defTabSz="914400" eaLnBrk="0" fontAlgn="base" hangingPunct="0">
              <a:spcBef>
                <a:spcPct val="0"/>
              </a:spcBef>
              <a:spcAft>
                <a:spcPct val="0"/>
              </a:spcAft>
            </a:pPr>
            <a:r>
              <a:rPr lang="en-US" sz="1600" dirty="0">
                <a:solidFill>
                  <a:srgbClr val="333333"/>
                </a:solidFill>
                <a:latin typeface="Consolas" panose="020B0609020204030204" pitchFamily="49" charset="0"/>
              </a:rPr>
              <a:t>```{r}</a:t>
            </a:r>
          </a:p>
          <a:p>
            <a:pPr defTabSz="914400" eaLnBrk="0" fontAlgn="base" hangingPunct="0">
              <a:spcBef>
                <a:spcPct val="0"/>
              </a:spcBef>
              <a:spcAft>
                <a:spcPct val="0"/>
              </a:spcAft>
            </a:pPr>
            <a:r>
              <a:rPr lang="en-US" sz="1600" dirty="0">
                <a:solidFill>
                  <a:srgbClr val="333333"/>
                </a:solidFill>
                <a:latin typeface="Consolas" panose="020B0609020204030204" pitchFamily="49" charset="0"/>
              </a:rPr>
              <a:t>diamonds %&gt;% </a:t>
            </a:r>
          </a:p>
          <a:p>
            <a:pPr defTabSz="914400" eaLnBrk="0" fontAlgn="base" hangingPunct="0">
              <a:spcBef>
                <a:spcPct val="0"/>
              </a:spcBef>
              <a:spcAft>
                <a:spcPct val="0"/>
              </a:spcAft>
            </a:pPr>
            <a:r>
              <a:rPr lang="en-US" sz="1600" dirty="0">
                <a:solidFill>
                  <a:srgbClr val="333333"/>
                </a:solidFill>
                <a:latin typeface="Consolas" panose="020B0609020204030204" pitchFamily="49" charset="0"/>
              </a:rPr>
              <a:t>  arrange(desc(carat)) %&gt;% </a:t>
            </a:r>
          </a:p>
          <a:p>
            <a:pPr defTabSz="914400" eaLnBrk="0" fontAlgn="base" hangingPunct="0">
              <a:spcBef>
                <a:spcPct val="0"/>
              </a:spcBef>
              <a:spcAft>
                <a:spcPct val="0"/>
              </a:spcAft>
            </a:pPr>
            <a:r>
              <a:rPr lang="en-US" sz="1600" dirty="0">
                <a:solidFill>
                  <a:srgbClr val="333333"/>
                </a:solidFill>
                <a:latin typeface="Consolas" panose="020B0609020204030204" pitchFamily="49" charset="0"/>
              </a:rPr>
              <a:t>  head(100) %&gt;% </a:t>
            </a:r>
          </a:p>
          <a:p>
            <a:pPr defTabSz="914400" eaLnBrk="0" fontAlgn="base" hangingPunct="0">
              <a:spcBef>
                <a:spcPct val="0"/>
              </a:spcBef>
              <a:spcAft>
                <a:spcPct val="0"/>
              </a:spcAft>
            </a:pPr>
            <a:r>
              <a:rPr lang="en-US" sz="1600" dirty="0">
                <a:solidFill>
                  <a:srgbClr val="333333"/>
                </a:solidFill>
                <a:latin typeface="Consolas" panose="020B0609020204030204" pitchFamily="49" charset="0"/>
              </a:rPr>
              <a:t>  select(carat, cut, color, price) %&gt;% </a:t>
            </a:r>
          </a:p>
          <a:p>
            <a:pPr defTabSz="914400" eaLnBrk="0" fontAlgn="base" hangingPunct="0">
              <a:spcBef>
                <a:spcPct val="0"/>
              </a:spcBef>
              <a:spcAft>
                <a:spcPct val="0"/>
              </a:spcAft>
            </a:pPr>
            <a:r>
              <a:rPr lang="en-US" sz="1600" dirty="0">
                <a:solidFill>
                  <a:srgbClr val="333333"/>
                </a:solidFill>
                <a:latin typeface="Consolas" panose="020B0609020204030204" pitchFamily="49" charset="0"/>
              </a:rPr>
              <a:t>  DT::</a:t>
            </a:r>
            <a:r>
              <a:rPr lang="en-US" sz="1600" dirty="0" err="1">
                <a:solidFill>
                  <a:srgbClr val="333333"/>
                </a:solidFill>
                <a:latin typeface="Consolas" panose="020B0609020204030204" pitchFamily="49" charset="0"/>
              </a:rPr>
              <a:t>datatable</a:t>
            </a:r>
            <a:r>
              <a:rPr lang="en-US" sz="1600" dirty="0">
                <a:solidFill>
                  <a:srgbClr val="333333"/>
                </a:solidFill>
                <a:latin typeface="Consolas" panose="020B0609020204030204" pitchFamily="49" charset="0"/>
              </a:rPr>
              <a:t>()</a:t>
            </a:r>
          </a:p>
          <a:p>
            <a:pPr defTabSz="914400" eaLnBrk="0" fontAlgn="base" hangingPunct="0">
              <a:spcBef>
                <a:spcPct val="0"/>
              </a:spcBef>
              <a:spcAft>
                <a:spcPct val="0"/>
              </a:spcAft>
            </a:pPr>
            <a:r>
              <a:rPr lang="en-US" sz="1600" dirty="0">
                <a:solidFill>
                  <a:srgbClr val="333333"/>
                </a:solidFill>
                <a:latin typeface="Consolas" panose="020B0609020204030204" pitchFamily="49" charset="0"/>
              </a:rPr>
              <a:t>```</a:t>
            </a:r>
          </a:p>
        </p:txBody>
      </p:sp>
    </p:spTree>
    <p:extLst>
      <p:ext uri="{BB962C8B-B14F-4D97-AF65-F5344CB8AC3E}">
        <p14:creationId xmlns:p14="http://schemas.microsoft.com/office/powerpoint/2010/main" val="1220938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235</TotalTime>
  <Words>4185</Words>
  <Application>Microsoft Office PowerPoint</Application>
  <PresentationFormat>Widescreen</PresentationFormat>
  <Paragraphs>288</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Consolas</vt:lpstr>
      <vt:lpstr>Courier New</vt:lpstr>
      <vt:lpstr>Helvetica Neue</vt:lpstr>
      <vt:lpstr>Tw Cen MT</vt:lpstr>
      <vt:lpstr>Tw Cen MT Condensed</vt:lpstr>
      <vt:lpstr>Wingdings 3</vt:lpstr>
      <vt:lpstr>Integral</vt:lpstr>
      <vt:lpstr>R Markdown formats</vt:lpstr>
      <vt:lpstr>R Markdown formats</vt:lpstr>
      <vt:lpstr>Output options</vt:lpstr>
      <vt:lpstr>Documents</vt:lpstr>
      <vt:lpstr>Turn off the default display of code</vt:lpstr>
      <vt:lpstr>Notebooks</vt:lpstr>
      <vt:lpstr>Presentations</vt:lpstr>
      <vt:lpstr>Dashboards</vt:lpstr>
      <vt:lpstr>PowerPoint Presentation</vt:lpstr>
      <vt:lpstr>htmlwidgets</vt:lpstr>
      <vt:lpstr>htmlwidgets</vt:lpstr>
      <vt:lpstr>Shiny</vt:lpstr>
      <vt:lpstr>Websites</vt:lpstr>
      <vt:lpstr>Other formats</vt:lpstr>
      <vt:lpstr>Learning more</vt:lpstr>
      <vt:lpstr>R Markdown workflow</vt:lpstr>
      <vt:lpstr>Colin Purrington’s advice on lab notebooks:</vt:lpstr>
      <vt:lpstr>Colin Purrington’s advice on lab notebooks: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Graphics for communication</dc:title>
  <dc:creator>Joey Campbell</dc:creator>
  <cp:lastModifiedBy>Joey Campbell</cp:lastModifiedBy>
  <cp:revision>33</cp:revision>
  <dcterms:created xsi:type="dcterms:W3CDTF">2020-03-19T18:36:23Z</dcterms:created>
  <dcterms:modified xsi:type="dcterms:W3CDTF">2020-04-04T22:40:09Z</dcterms:modified>
</cp:coreProperties>
</file>