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8" r:id="rId52"/>
    <p:sldId id="309" r:id="rId53"/>
    <p:sldId id="310" r:id="rId54"/>
    <p:sldId id="311" r:id="rId55"/>
    <p:sldId id="312" r:id="rId56"/>
    <p:sldId id="313" r:id="rId57"/>
    <p:sldId id="314" r:id="rId58"/>
    <p:sldId id="315" r:id="rId59"/>
    <p:sldId id="316" r:id="rId60"/>
    <p:sldId id="317" r:id="rId61"/>
    <p:sldId id="306" r:id="rId62"/>
    <p:sldId id="30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4631" autoAdjust="0"/>
  </p:normalViewPr>
  <p:slideViewPr>
    <p:cSldViewPr snapToGrid="0">
      <p:cViewPr varScale="1">
        <p:scale>
          <a:sx n="59" d="100"/>
          <a:sy n="59" d="100"/>
        </p:scale>
        <p:origin x="16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7DD9C-8BA5-4E4C-BA37-20538ED3CB8E}"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429A1-2A75-4BDD-A68F-4CB22D4035DA}" type="slidenum">
              <a:rPr lang="en-US" smtClean="0"/>
              <a:t>‹#›</a:t>
            </a:fld>
            <a:endParaRPr lang="en-US"/>
          </a:p>
        </p:txBody>
      </p:sp>
    </p:spTree>
    <p:extLst>
      <p:ext uri="{BB962C8B-B14F-4D97-AF65-F5344CB8AC3E}">
        <p14:creationId xmlns:p14="http://schemas.microsoft.com/office/powerpoint/2010/main" val="122587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pubs.com/uky994/583910"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pubs.com/uky994/58392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rpubs.com/uky994/583943"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pubs.com/uky994/583974"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rpubs.com/uky994/584219"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rpubs.com/uky994/584233"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is an important tool for insight generation, but it is rare that you get the data in exactly the right form you need. Often you’ll need to create some new variables or summaries, or maybe you just want to rename the variables or reorder the observations in order to make the data a little easier to work with. You’ll learn how to do all that (and more!) in this lecture, which will teach you how to transform your data using the </a:t>
            </a:r>
            <a:r>
              <a:rPr lang="en-US" dirty="0" err="1"/>
              <a:t>dplyr</a:t>
            </a:r>
            <a:r>
              <a:rPr lang="en-US" dirty="0"/>
              <a:t> package and a new dataset on flights departing New York City in 2013.</a:t>
            </a:r>
          </a:p>
        </p:txBody>
      </p:sp>
      <p:sp>
        <p:nvSpPr>
          <p:cNvPr id="4" name="Slide Number Placeholder 3"/>
          <p:cNvSpPr>
            <a:spLocks noGrp="1"/>
          </p:cNvSpPr>
          <p:nvPr>
            <p:ph type="sldNum" sz="quarter" idx="5"/>
          </p:nvPr>
        </p:nvSpPr>
        <p:spPr/>
        <p:txBody>
          <a:bodyPr/>
          <a:lstStyle/>
          <a:p>
            <a:fld id="{7B4429A1-2A75-4BDD-A68F-4CB22D4035DA}" type="slidenum">
              <a:rPr lang="en-US" smtClean="0"/>
              <a:t>1</a:t>
            </a:fld>
            <a:endParaRPr lang="en-US"/>
          </a:p>
        </p:txBody>
      </p:sp>
    </p:spTree>
    <p:extLst>
      <p:ext uri="{BB962C8B-B14F-4D97-AF65-F5344CB8AC3E}">
        <p14:creationId xmlns:p14="http://schemas.microsoft.com/office/powerpoint/2010/main" val="2375127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code finds all flights that departed in November or December:</a:t>
            </a:r>
          </a:p>
          <a:p>
            <a:endParaRPr lang="en-US" dirty="0"/>
          </a:p>
          <a:p>
            <a:r>
              <a:rPr lang="en-US" dirty="0"/>
              <a:t>The order of operations doesn’t work like English. You can’t </a:t>
            </a:r>
            <a:r>
              <a:rPr lang="en-US" b="1" dirty="0"/>
              <a:t>write filter(flights, month == 11 | 12), </a:t>
            </a:r>
            <a:r>
              <a:rPr lang="en-US" dirty="0"/>
              <a:t>which you might literally translate into “finds all flights that departed in November or December.” Instead it finds all months that equal 11 | 12, an expression that evaluates to TRUE. In a numeric context (like here), TRUE becomes one, so this finds all flights in January, not November or December. This is quite confusing! </a:t>
            </a:r>
          </a:p>
          <a:p>
            <a:endParaRPr lang="en-US" dirty="0"/>
          </a:p>
          <a:p>
            <a:r>
              <a:rPr lang="en-US" dirty="0"/>
              <a:t>A useful shorthand for this </a:t>
            </a:r>
            <a:r>
              <a:rPr lang="en-US" b="1" dirty="0"/>
              <a:t>problem is x %in% y. This </a:t>
            </a:r>
            <a:r>
              <a:rPr lang="en-US" dirty="0"/>
              <a:t>will select every row where x is one of the values in y. We could use it to rewrite the preceding code:</a:t>
            </a:r>
          </a:p>
        </p:txBody>
      </p:sp>
      <p:sp>
        <p:nvSpPr>
          <p:cNvPr id="4" name="Slide Number Placeholder 3"/>
          <p:cNvSpPr>
            <a:spLocks noGrp="1"/>
          </p:cNvSpPr>
          <p:nvPr>
            <p:ph type="sldNum" sz="quarter" idx="5"/>
          </p:nvPr>
        </p:nvSpPr>
        <p:spPr/>
        <p:txBody>
          <a:bodyPr/>
          <a:lstStyle/>
          <a:p>
            <a:fld id="{7B4429A1-2A75-4BDD-A68F-4CB22D4035DA}" type="slidenum">
              <a:rPr lang="en-US" smtClean="0"/>
              <a:t>10</a:t>
            </a:fld>
            <a:endParaRPr lang="en-US"/>
          </a:p>
        </p:txBody>
      </p:sp>
    </p:spTree>
    <p:extLst>
      <p:ext uri="{BB962C8B-B14F-4D97-AF65-F5344CB8AC3E}">
        <p14:creationId xmlns:p14="http://schemas.microsoft.com/office/powerpoint/2010/main" val="4289248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can simplify complicated </a:t>
            </a:r>
            <a:r>
              <a:rPr lang="en-US" dirty="0" err="1"/>
              <a:t>subsetting</a:t>
            </a:r>
            <a:r>
              <a:rPr lang="en-US" dirty="0"/>
              <a:t> by remembering De Morgan’s law: !(x &amp; y) is the same as !x | !y, and !(x | y) is the same as !x &amp; !y. For example, if you wanted to find flights that weren’t delayed (on arrival or departure) by more than two hours, </a:t>
            </a:r>
            <a:r>
              <a:rPr lang="en-US" b="1" dirty="0"/>
              <a:t>you could use either of the following two filters:</a:t>
            </a:r>
          </a:p>
          <a:p>
            <a:endParaRPr lang="en-US" dirty="0"/>
          </a:p>
          <a:p>
            <a:r>
              <a:rPr lang="en-US" dirty="0"/>
              <a:t>As well as &amp; and |, R also has &amp;&amp; and ||. Don’t use them here! </a:t>
            </a:r>
          </a:p>
          <a:p>
            <a:endParaRPr lang="en-US" dirty="0"/>
          </a:p>
          <a:p>
            <a:r>
              <a:rPr lang="en-US" dirty="0"/>
              <a:t>Whenever you start using complicated, multipart expressions in filter(), consider making them explicit variables instead. That makes it much easier to check your work. You’ll learn how to create new variables shortly</a:t>
            </a:r>
          </a:p>
        </p:txBody>
      </p:sp>
      <p:sp>
        <p:nvSpPr>
          <p:cNvPr id="4" name="Slide Number Placeholder 3"/>
          <p:cNvSpPr>
            <a:spLocks noGrp="1"/>
          </p:cNvSpPr>
          <p:nvPr>
            <p:ph type="sldNum" sz="quarter" idx="5"/>
          </p:nvPr>
        </p:nvSpPr>
        <p:spPr/>
        <p:txBody>
          <a:bodyPr/>
          <a:lstStyle/>
          <a:p>
            <a:fld id="{7B4429A1-2A75-4BDD-A68F-4CB22D4035DA}" type="slidenum">
              <a:rPr lang="en-US" smtClean="0"/>
              <a:t>11</a:t>
            </a:fld>
            <a:endParaRPr lang="en-US"/>
          </a:p>
        </p:txBody>
      </p:sp>
    </p:spTree>
    <p:extLst>
      <p:ext uri="{BB962C8B-B14F-4D97-AF65-F5344CB8AC3E}">
        <p14:creationId xmlns:p14="http://schemas.microsoft.com/office/powerpoint/2010/main" val="1745929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feature of R that can make comparison tricky is missing values, or NAs (“not </a:t>
            </a:r>
            <a:r>
              <a:rPr lang="en-US" dirty="0" err="1"/>
              <a:t>availables</a:t>
            </a:r>
            <a:r>
              <a:rPr lang="en-US" dirty="0"/>
              <a:t>”). NA represents an unknown value so missing values are “contagious”; almost any operation involving an unknown value will also be unknown:</a:t>
            </a:r>
          </a:p>
        </p:txBody>
      </p:sp>
      <p:sp>
        <p:nvSpPr>
          <p:cNvPr id="4" name="Slide Number Placeholder 3"/>
          <p:cNvSpPr>
            <a:spLocks noGrp="1"/>
          </p:cNvSpPr>
          <p:nvPr>
            <p:ph type="sldNum" sz="quarter" idx="5"/>
          </p:nvPr>
        </p:nvSpPr>
        <p:spPr/>
        <p:txBody>
          <a:bodyPr/>
          <a:lstStyle/>
          <a:p>
            <a:fld id="{7B4429A1-2A75-4BDD-A68F-4CB22D4035DA}" type="slidenum">
              <a:rPr lang="en-US" smtClean="0"/>
              <a:t>12</a:t>
            </a:fld>
            <a:endParaRPr lang="en-US"/>
          </a:p>
        </p:txBody>
      </p:sp>
    </p:spTree>
    <p:extLst>
      <p:ext uri="{BB962C8B-B14F-4D97-AF65-F5344CB8AC3E}">
        <p14:creationId xmlns:p14="http://schemas.microsoft.com/office/powerpoint/2010/main" val="2100240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4429A1-2A75-4BDD-A68F-4CB22D4035DA}" type="slidenum">
              <a:rPr lang="en-US" smtClean="0"/>
              <a:t>13</a:t>
            </a:fld>
            <a:endParaRPr lang="en-US"/>
          </a:p>
        </p:txBody>
      </p:sp>
    </p:spTree>
    <p:extLst>
      <p:ext uri="{BB962C8B-B14F-4D97-AF65-F5344CB8AC3E}">
        <p14:creationId xmlns:p14="http://schemas.microsoft.com/office/powerpoint/2010/main" val="1619015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only includes rows where the condition is TRUE; it excludes both FALSE and NA values. If you want to preserve missing values, ask for them explicitly:</a:t>
            </a:r>
          </a:p>
          <a:p>
            <a:endParaRPr lang="en-US" dirty="0"/>
          </a:p>
        </p:txBody>
      </p:sp>
      <p:sp>
        <p:nvSpPr>
          <p:cNvPr id="4" name="Slide Number Placeholder 3"/>
          <p:cNvSpPr>
            <a:spLocks noGrp="1"/>
          </p:cNvSpPr>
          <p:nvPr>
            <p:ph type="sldNum" sz="quarter" idx="5"/>
          </p:nvPr>
        </p:nvSpPr>
        <p:spPr/>
        <p:txBody>
          <a:bodyPr/>
          <a:lstStyle/>
          <a:p>
            <a:fld id="{7B4429A1-2A75-4BDD-A68F-4CB22D4035DA}" type="slidenum">
              <a:rPr lang="en-US" smtClean="0"/>
              <a:t>14</a:t>
            </a:fld>
            <a:endParaRPr lang="en-US"/>
          </a:p>
        </p:txBody>
      </p:sp>
    </p:spTree>
    <p:extLst>
      <p:ext uri="{BB962C8B-B14F-4D97-AF65-F5344CB8AC3E}">
        <p14:creationId xmlns:p14="http://schemas.microsoft.com/office/powerpoint/2010/main" val="2300131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https://rpubs.com/uky994/583910</a:t>
            </a:r>
            <a:endParaRPr lang="en-US" dirty="0"/>
          </a:p>
          <a:p>
            <a:pPr marL="228600" indent="-228600">
              <a:buFont typeface="+mj-lt"/>
              <a:buAutoNum type="arabicPeriod"/>
            </a:pPr>
            <a:r>
              <a:rPr lang="en-US" dirty="0"/>
              <a:t>Find all flights that: </a:t>
            </a:r>
          </a:p>
          <a:p>
            <a:pPr marL="685800" lvl="1" indent="-228600">
              <a:buFont typeface="+mj-lt"/>
              <a:buAutoNum type="arabicPeriod"/>
            </a:pPr>
            <a:r>
              <a:rPr lang="en-US" dirty="0"/>
              <a:t>Had an arrival delay of two or more hours </a:t>
            </a:r>
          </a:p>
          <a:p>
            <a:pPr marL="685800" lvl="1" indent="-228600">
              <a:buFont typeface="+mj-lt"/>
              <a:buAutoNum type="arabicPeriod"/>
            </a:pPr>
            <a:r>
              <a:rPr lang="en-US" dirty="0"/>
              <a:t>Flew to Houston (IAH or HOU) </a:t>
            </a:r>
          </a:p>
          <a:p>
            <a:pPr marL="685800" lvl="1" indent="-228600">
              <a:buFont typeface="+mj-lt"/>
              <a:buAutoNum type="arabicPeriod"/>
            </a:pPr>
            <a:r>
              <a:rPr lang="en-US" dirty="0"/>
              <a:t>Were operated by United, American, or Delta </a:t>
            </a:r>
          </a:p>
          <a:p>
            <a:pPr marL="685800" lvl="1" indent="-228600">
              <a:buFont typeface="+mj-lt"/>
              <a:buAutoNum type="arabicPeriod"/>
            </a:pPr>
            <a:r>
              <a:rPr lang="en-US" dirty="0"/>
              <a:t>Departed in summer (July, August, and September) </a:t>
            </a:r>
          </a:p>
          <a:p>
            <a:pPr marL="685800" lvl="1" indent="-228600">
              <a:buFont typeface="+mj-lt"/>
              <a:buAutoNum type="arabicPeriod"/>
            </a:pPr>
            <a:r>
              <a:rPr lang="en-US" dirty="0"/>
              <a:t>Arrived more than two hours late, but didn’t leave late </a:t>
            </a:r>
          </a:p>
          <a:p>
            <a:pPr marL="685800" lvl="1" indent="-228600">
              <a:buFont typeface="+mj-lt"/>
              <a:buAutoNum type="arabicPeriod"/>
            </a:pPr>
            <a:r>
              <a:rPr lang="en-US" dirty="0"/>
              <a:t>Were delayed by at least an hour, but made up over 30 minutes in flight </a:t>
            </a:r>
          </a:p>
          <a:p>
            <a:pPr marL="685800" lvl="1" indent="-228600">
              <a:buFont typeface="+mj-lt"/>
              <a:buAutoNum type="arabicPeriod"/>
            </a:pPr>
            <a:r>
              <a:rPr lang="en-US" dirty="0"/>
              <a:t>Departed between midnight and 6 a.m. (inclusive) </a:t>
            </a:r>
          </a:p>
          <a:p>
            <a:pPr marL="228600" lvl="0" indent="-228600">
              <a:buFont typeface="+mj-lt"/>
              <a:buAutoNum type="arabicPeriod"/>
            </a:pPr>
            <a:r>
              <a:rPr lang="en-US" dirty="0"/>
              <a:t>Another useful </a:t>
            </a:r>
            <a:r>
              <a:rPr lang="en-US" dirty="0" err="1"/>
              <a:t>dplyr</a:t>
            </a:r>
            <a:r>
              <a:rPr lang="en-US" dirty="0"/>
              <a:t> filtering helper is between(). What does it do? Can you use it to simplify the code needed to answer the previous challenges? </a:t>
            </a:r>
          </a:p>
          <a:p>
            <a:pPr marL="228600" lvl="0" indent="-228600">
              <a:buFont typeface="+mj-lt"/>
              <a:buAutoNum type="arabicPeriod"/>
            </a:pPr>
            <a:r>
              <a:rPr lang="en-US" dirty="0"/>
              <a:t>How many flights have a missing </a:t>
            </a:r>
            <a:r>
              <a:rPr lang="en-US" dirty="0" err="1"/>
              <a:t>dep_time</a:t>
            </a:r>
            <a:r>
              <a:rPr lang="en-US" dirty="0"/>
              <a:t>? What other variables are missing? What might these rows represent? </a:t>
            </a:r>
          </a:p>
          <a:p>
            <a:pPr marL="228600" lvl="0" indent="-228600">
              <a:buFont typeface="+mj-lt"/>
              <a:buAutoNum type="arabicPeriod"/>
            </a:pPr>
            <a:r>
              <a:rPr lang="en-US" dirty="0"/>
              <a:t>Why is NA ^ 0 not missing? Why is NA | TRUE not missing? Why is FALSE &amp; NA not missing? Can you figure out the general rule? (NA * 0 is a tricky counterexample!)</a:t>
            </a:r>
          </a:p>
        </p:txBody>
      </p:sp>
      <p:sp>
        <p:nvSpPr>
          <p:cNvPr id="4" name="Slide Number Placeholder 3"/>
          <p:cNvSpPr>
            <a:spLocks noGrp="1"/>
          </p:cNvSpPr>
          <p:nvPr>
            <p:ph type="sldNum" sz="quarter" idx="5"/>
          </p:nvPr>
        </p:nvSpPr>
        <p:spPr/>
        <p:txBody>
          <a:bodyPr/>
          <a:lstStyle/>
          <a:p>
            <a:fld id="{7B4429A1-2A75-4BDD-A68F-4CB22D4035DA}" type="slidenum">
              <a:rPr lang="en-US" smtClean="0"/>
              <a:t>15</a:t>
            </a:fld>
            <a:endParaRPr lang="en-US"/>
          </a:p>
        </p:txBody>
      </p:sp>
    </p:spTree>
    <p:extLst>
      <p:ext uri="{BB962C8B-B14F-4D97-AF65-F5344CB8AC3E}">
        <p14:creationId xmlns:p14="http://schemas.microsoft.com/office/powerpoint/2010/main" val="2045141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works similarly to filter() except that instead of selecting rows, it changes their order. It takes a data frame and a set of column names (or more complicated expressions) to order by. If you provide more than one column name, each additional column will be used to break ties in the values of preceding columns:</a:t>
            </a:r>
          </a:p>
          <a:p>
            <a:endParaRPr lang="en-US" dirty="0"/>
          </a:p>
          <a:p>
            <a:r>
              <a:rPr lang="en-US" dirty="0"/>
              <a:t>In this example I’m sorting the flights data set by year, month, then day, so the resulting table is </a:t>
            </a:r>
            <a:r>
              <a:rPr lang="en-US" b="1" dirty="0"/>
              <a:t>sorting in year order </a:t>
            </a:r>
            <a:r>
              <a:rPr lang="en-US" dirty="0"/>
              <a:t>first, then </a:t>
            </a:r>
            <a:r>
              <a:rPr lang="en-US" b="1" dirty="0"/>
              <a:t>month order within </a:t>
            </a:r>
            <a:r>
              <a:rPr lang="en-US" dirty="0"/>
              <a:t>year, then </a:t>
            </a:r>
            <a:r>
              <a:rPr lang="en-US" b="1" dirty="0"/>
              <a:t>day order within </a:t>
            </a:r>
            <a:r>
              <a:rPr lang="en-US" dirty="0"/>
              <a:t>month</a:t>
            </a:r>
          </a:p>
        </p:txBody>
      </p:sp>
      <p:sp>
        <p:nvSpPr>
          <p:cNvPr id="4" name="Slide Number Placeholder 3"/>
          <p:cNvSpPr>
            <a:spLocks noGrp="1"/>
          </p:cNvSpPr>
          <p:nvPr>
            <p:ph type="sldNum" sz="quarter" idx="5"/>
          </p:nvPr>
        </p:nvSpPr>
        <p:spPr/>
        <p:txBody>
          <a:bodyPr/>
          <a:lstStyle/>
          <a:p>
            <a:fld id="{7B4429A1-2A75-4BDD-A68F-4CB22D4035DA}" type="slidenum">
              <a:rPr lang="en-US" smtClean="0"/>
              <a:t>16</a:t>
            </a:fld>
            <a:endParaRPr lang="en-US"/>
          </a:p>
        </p:txBody>
      </p:sp>
    </p:spTree>
    <p:extLst>
      <p:ext uri="{BB962C8B-B14F-4D97-AF65-F5344CB8AC3E}">
        <p14:creationId xmlns:p14="http://schemas.microsoft.com/office/powerpoint/2010/main" val="3044250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b="1" dirty="0"/>
              <a:t>desc</a:t>
            </a:r>
            <a:r>
              <a:rPr lang="en-US" dirty="0"/>
              <a:t>() to reorder by a column in descending order:</a:t>
            </a:r>
          </a:p>
        </p:txBody>
      </p:sp>
      <p:sp>
        <p:nvSpPr>
          <p:cNvPr id="4" name="Slide Number Placeholder 3"/>
          <p:cNvSpPr>
            <a:spLocks noGrp="1"/>
          </p:cNvSpPr>
          <p:nvPr>
            <p:ph type="sldNum" sz="quarter" idx="5"/>
          </p:nvPr>
        </p:nvSpPr>
        <p:spPr/>
        <p:txBody>
          <a:bodyPr/>
          <a:lstStyle/>
          <a:p>
            <a:fld id="{7B4429A1-2A75-4BDD-A68F-4CB22D4035DA}" type="slidenum">
              <a:rPr lang="en-US" smtClean="0"/>
              <a:t>17</a:t>
            </a:fld>
            <a:endParaRPr lang="en-US"/>
          </a:p>
        </p:txBody>
      </p:sp>
    </p:spTree>
    <p:extLst>
      <p:ext uri="{BB962C8B-B14F-4D97-AF65-F5344CB8AC3E}">
        <p14:creationId xmlns:p14="http://schemas.microsoft.com/office/powerpoint/2010/main" val="4108371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values are always sorted at the end: </a:t>
            </a:r>
          </a:p>
        </p:txBody>
      </p:sp>
      <p:sp>
        <p:nvSpPr>
          <p:cNvPr id="4" name="Slide Number Placeholder 3"/>
          <p:cNvSpPr>
            <a:spLocks noGrp="1"/>
          </p:cNvSpPr>
          <p:nvPr>
            <p:ph type="sldNum" sz="quarter" idx="5"/>
          </p:nvPr>
        </p:nvSpPr>
        <p:spPr/>
        <p:txBody>
          <a:bodyPr/>
          <a:lstStyle/>
          <a:p>
            <a:fld id="{7B4429A1-2A75-4BDD-A68F-4CB22D4035DA}" type="slidenum">
              <a:rPr lang="en-US" smtClean="0"/>
              <a:t>18</a:t>
            </a:fld>
            <a:endParaRPr lang="en-US"/>
          </a:p>
        </p:txBody>
      </p:sp>
    </p:spTree>
    <p:extLst>
      <p:ext uri="{BB962C8B-B14F-4D97-AF65-F5344CB8AC3E}">
        <p14:creationId xmlns:p14="http://schemas.microsoft.com/office/powerpoint/2010/main" val="1262197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https://rpubs.com/uky994/583924</a:t>
            </a:r>
            <a:endParaRPr lang="en-US" dirty="0"/>
          </a:p>
          <a:p>
            <a:pPr marL="228600" indent="-228600">
              <a:buFont typeface="+mj-lt"/>
              <a:buAutoNum type="arabicPeriod"/>
            </a:pPr>
            <a:r>
              <a:rPr lang="en-US" dirty="0"/>
              <a:t>How could you use arrange() to sort all missing values to the start? (Hint: use is.na().) </a:t>
            </a:r>
          </a:p>
          <a:p>
            <a:pPr marL="228600" indent="-228600">
              <a:buFont typeface="+mj-lt"/>
              <a:buAutoNum type="arabicPeriod"/>
            </a:pPr>
            <a:r>
              <a:rPr lang="en-US" dirty="0"/>
              <a:t>Sort flights to find the most delayed flights. Find the flights that left earliest. </a:t>
            </a:r>
          </a:p>
          <a:p>
            <a:pPr marL="228600" indent="-228600">
              <a:buFont typeface="+mj-lt"/>
              <a:buAutoNum type="arabicPeriod"/>
            </a:pPr>
            <a:r>
              <a:rPr lang="en-US" dirty="0"/>
              <a:t>Sort flights to find the fastest flights. </a:t>
            </a:r>
          </a:p>
          <a:p>
            <a:pPr marL="228600" indent="-228600">
              <a:buFont typeface="+mj-lt"/>
              <a:buAutoNum type="arabicPeriod"/>
            </a:pPr>
            <a:r>
              <a:rPr lang="en-US" dirty="0"/>
              <a:t>Which flights traveled the longest? Which traveled the shortest? </a:t>
            </a:r>
          </a:p>
        </p:txBody>
      </p:sp>
      <p:sp>
        <p:nvSpPr>
          <p:cNvPr id="4" name="Slide Number Placeholder 3"/>
          <p:cNvSpPr>
            <a:spLocks noGrp="1"/>
          </p:cNvSpPr>
          <p:nvPr>
            <p:ph type="sldNum" sz="quarter" idx="5"/>
          </p:nvPr>
        </p:nvSpPr>
        <p:spPr/>
        <p:txBody>
          <a:bodyPr/>
          <a:lstStyle/>
          <a:p>
            <a:fld id="{7B4429A1-2A75-4BDD-A68F-4CB22D4035DA}" type="slidenum">
              <a:rPr lang="en-US" smtClean="0"/>
              <a:t>19</a:t>
            </a:fld>
            <a:endParaRPr lang="en-US"/>
          </a:p>
        </p:txBody>
      </p:sp>
    </p:spTree>
    <p:extLst>
      <p:ext uri="{BB962C8B-B14F-4D97-AF65-F5344CB8AC3E}">
        <p14:creationId xmlns:p14="http://schemas.microsoft.com/office/powerpoint/2010/main" val="4224642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we’re going to focus on how to use the </a:t>
            </a:r>
            <a:r>
              <a:rPr lang="en-US" dirty="0" err="1"/>
              <a:t>dplyr</a:t>
            </a:r>
            <a:r>
              <a:rPr lang="en-US" dirty="0"/>
              <a:t> package, another core member of the </a:t>
            </a:r>
            <a:r>
              <a:rPr lang="en-US" dirty="0" err="1"/>
              <a:t>tidyverse</a:t>
            </a:r>
            <a:r>
              <a:rPr lang="en-US" dirty="0"/>
              <a:t>. We’ll illustrate the key ideas using data from the nycights13 package, and use ggplot2 to help us understand the data. </a:t>
            </a:r>
          </a:p>
          <a:p>
            <a:endParaRPr lang="en-US" dirty="0"/>
          </a:p>
          <a:p>
            <a:r>
              <a:rPr lang="en-US" dirty="0"/>
              <a:t>library(nycflights13) </a:t>
            </a:r>
          </a:p>
          <a:p>
            <a:r>
              <a:rPr lang="en-US" dirty="0"/>
              <a:t>library(</a:t>
            </a:r>
            <a:r>
              <a:rPr lang="en-US" dirty="0" err="1"/>
              <a:t>tidyverse</a:t>
            </a:r>
            <a:r>
              <a:rPr lang="en-US" dirty="0"/>
              <a:t>) </a:t>
            </a:r>
          </a:p>
          <a:p>
            <a:endParaRPr lang="en-US" dirty="0"/>
          </a:p>
          <a:p>
            <a:r>
              <a:rPr lang="en-US" dirty="0"/>
              <a:t>Take careful note of the </a:t>
            </a:r>
            <a:r>
              <a:rPr lang="en-US" b="1" dirty="0"/>
              <a:t>conflicts</a:t>
            </a:r>
            <a:r>
              <a:rPr lang="en-US" dirty="0"/>
              <a:t> message that’s printed when you load the </a:t>
            </a:r>
            <a:r>
              <a:rPr lang="en-US" dirty="0" err="1"/>
              <a:t>tidyverse</a:t>
            </a:r>
            <a:r>
              <a:rPr lang="en-US" dirty="0"/>
              <a:t>. It tells you that </a:t>
            </a:r>
            <a:r>
              <a:rPr lang="en-US" dirty="0" err="1"/>
              <a:t>dplyr</a:t>
            </a:r>
            <a:r>
              <a:rPr lang="en-US" dirty="0"/>
              <a:t> overwrites some functions in base R. If you want to use the base version of these functions after loading </a:t>
            </a:r>
            <a:r>
              <a:rPr lang="en-US" dirty="0" err="1"/>
              <a:t>dplyr</a:t>
            </a:r>
            <a:r>
              <a:rPr lang="en-US" dirty="0"/>
              <a:t>, you’ll need to use their full names: stats::filter() and stats::lag().</a:t>
            </a:r>
          </a:p>
        </p:txBody>
      </p:sp>
      <p:sp>
        <p:nvSpPr>
          <p:cNvPr id="4" name="Slide Number Placeholder 3"/>
          <p:cNvSpPr>
            <a:spLocks noGrp="1"/>
          </p:cNvSpPr>
          <p:nvPr>
            <p:ph type="sldNum" sz="quarter" idx="5"/>
          </p:nvPr>
        </p:nvSpPr>
        <p:spPr/>
        <p:txBody>
          <a:bodyPr/>
          <a:lstStyle/>
          <a:p>
            <a:fld id="{7B4429A1-2A75-4BDD-A68F-4CB22D4035DA}" type="slidenum">
              <a:rPr lang="en-US" smtClean="0"/>
              <a:t>2</a:t>
            </a:fld>
            <a:endParaRPr lang="en-US"/>
          </a:p>
        </p:txBody>
      </p:sp>
    </p:spTree>
    <p:extLst>
      <p:ext uri="{BB962C8B-B14F-4D97-AF65-F5344CB8AC3E}">
        <p14:creationId xmlns:p14="http://schemas.microsoft.com/office/powerpoint/2010/main" val="240357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uncommon to get datasets with hundreds or even thousands of variables. In this case, the first challenge is often narrowing in on the variables you’re actually interested in. select() allows you to rapidly zoom in on a useful subset using operations based on the names of the variables. </a:t>
            </a:r>
          </a:p>
          <a:p>
            <a:endParaRPr lang="en-US" dirty="0"/>
          </a:p>
          <a:p>
            <a:r>
              <a:rPr lang="en-US" dirty="0"/>
              <a:t>select() is not terribly useful with the flight data because we only have 19 variables, but you can still get the general idea:</a:t>
            </a:r>
          </a:p>
        </p:txBody>
      </p:sp>
      <p:sp>
        <p:nvSpPr>
          <p:cNvPr id="4" name="Slide Number Placeholder 3"/>
          <p:cNvSpPr>
            <a:spLocks noGrp="1"/>
          </p:cNvSpPr>
          <p:nvPr>
            <p:ph type="sldNum" sz="quarter" idx="5"/>
          </p:nvPr>
        </p:nvSpPr>
        <p:spPr/>
        <p:txBody>
          <a:bodyPr/>
          <a:lstStyle/>
          <a:p>
            <a:fld id="{7B4429A1-2A75-4BDD-A68F-4CB22D4035DA}" type="slidenum">
              <a:rPr lang="en-US" smtClean="0"/>
              <a:t>20</a:t>
            </a:fld>
            <a:endParaRPr lang="en-US"/>
          </a:p>
        </p:txBody>
      </p:sp>
    </p:spTree>
    <p:extLst>
      <p:ext uri="{BB962C8B-B14F-4D97-AF65-F5344CB8AC3E}">
        <p14:creationId xmlns:p14="http://schemas.microsoft.com/office/powerpoint/2010/main" val="4005652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regular expression matches any variables that contain repeated characters. You’ll learn more about regular expressions in Chapter 11. </a:t>
            </a:r>
            <a:endParaRPr lang="en-US" dirty="0"/>
          </a:p>
        </p:txBody>
      </p:sp>
      <p:sp>
        <p:nvSpPr>
          <p:cNvPr id="4" name="Slide Number Placeholder 3"/>
          <p:cNvSpPr>
            <a:spLocks noGrp="1"/>
          </p:cNvSpPr>
          <p:nvPr>
            <p:ph type="sldNum" sz="quarter" idx="5"/>
          </p:nvPr>
        </p:nvSpPr>
        <p:spPr/>
        <p:txBody>
          <a:bodyPr/>
          <a:lstStyle/>
          <a:p>
            <a:fld id="{7B4429A1-2A75-4BDD-A68F-4CB22D4035DA}" type="slidenum">
              <a:rPr lang="en-US" smtClean="0"/>
              <a:t>23</a:t>
            </a:fld>
            <a:endParaRPr lang="en-US"/>
          </a:p>
        </p:txBody>
      </p:sp>
    </p:spTree>
    <p:extLst>
      <p:ext uri="{BB962C8B-B14F-4D97-AF65-F5344CB8AC3E}">
        <p14:creationId xmlns:p14="http://schemas.microsoft.com/office/powerpoint/2010/main" val="1992459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can be used to rename variables, but it’s rarely useful because it drops all of the variables not explicitly mentioned. Instead, use rename(), which is a variant of select() that keeps all the variables that </a:t>
            </a:r>
            <a:r>
              <a:rPr lang="en-US" b="1" dirty="0"/>
              <a:t>aren’t</a:t>
            </a:r>
            <a:r>
              <a:rPr lang="en-US" dirty="0"/>
              <a:t> explicitly mentioned:</a:t>
            </a:r>
          </a:p>
        </p:txBody>
      </p:sp>
      <p:sp>
        <p:nvSpPr>
          <p:cNvPr id="4" name="Slide Number Placeholder 3"/>
          <p:cNvSpPr>
            <a:spLocks noGrp="1"/>
          </p:cNvSpPr>
          <p:nvPr>
            <p:ph type="sldNum" sz="quarter" idx="5"/>
          </p:nvPr>
        </p:nvSpPr>
        <p:spPr/>
        <p:txBody>
          <a:bodyPr/>
          <a:lstStyle/>
          <a:p>
            <a:fld id="{7B4429A1-2A75-4BDD-A68F-4CB22D4035DA}" type="slidenum">
              <a:rPr lang="en-US" smtClean="0"/>
              <a:t>24</a:t>
            </a:fld>
            <a:endParaRPr lang="en-US"/>
          </a:p>
        </p:txBody>
      </p:sp>
    </p:spTree>
    <p:extLst>
      <p:ext uri="{BB962C8B-B14F-4D97-AF65-F5344CB8AC3E}">
        <p14:creationId xmlns:p14="http://schemas.microsoft.com/office/powerpoint/2010/main" val="3490262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is to use select() in conjunction with the </a:t>
            </a:r>
            <a:r>
              <a:rPr lang="en-US" b="1" dirty="0"/>
              <a:t>everything() </a:t>
            </a:r>
            <a:r>
              <a:rPr lang="en-US" dirty="0"/>
              <a:t>helper. This is useful if you have a handful of variables you’d like to move to the start of the data frame: </a:t>
            </a:r>
          </a:p>
        </p:txBody>
      </p:sp>
      <p:sp>
        <p:nvSpPr>
          <p:cNvPr id="4" name="Slide Number Placeholder 3"/>
          <p:cNvSpPr>
            <a:spLocks noGrp="1"/>
          </p:cNvSpPr>
          <p:nvPr>
            <p:ph type="sldNum" sz="quarter" idx="5"/>
          </p:nvPr>
        </p:nvSpPr>
        <p:spPr/>
        <p:txBody>
          <a:bodyPr/>
          <a:lstStyle/>
          <a:p>
            <a:fld id="{7B4429A1-2A75-4BDD-A68F-4CB22D4035DA}" type="slidenum">
              <a:rPr lang="en-US" smtClean="0"/>
              <a:t>25</a:t>
            </a:fld>
            <a:endParaRPr lang="en-US"/>
          </a:p>
        </p:txBody>
      </p:sp>
    </p:spTree>
    <p:extLst>
      <p:ext uri="{BB962C8B-B14F-4D97-AF65-F5344CB8AC3E}">
        <p14:creationId xmlns:p14="http://schemas.microsoft.com/office/powerpoint/2010/main" val="1237531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https://rpubs.com/uky994/583943</a:t>
            </a:r>
            <a:endParaRPr lang="en-US" dirty="0"/>
          </a:p>
          <a:p>
            <a:pPr marL="228600" indent="-228600">
              <a:buFont typeface="+mj-lt"/>
              <a:buAutoNum type="arabicPeriod"/>
            </a:pPr>
            <a:r>
              <a:rPr lang="en-US" dirty="0"/>
              <a:t>Brainstorm as many ways as possible to select </a:t>
            </a:r>
            <a:r>
              <a:rPr lang="en-US" dirty="0" err="1"/>
              <a:t>dep_time</a:t>
            </a:r>
            <a:r>
              <a:rPr lang="en-US" dirty="0"/>
              <a:t>, </a:t>
            </a:r>
            <a:r>
              <a:rPr lang="en-US" dirty="0" err="1"/>
              <a:t>dep_delay</a:t>
            </a:r>
            <a:r>
              <a:rPr lang="en-US" dirty="0"/>
              <a:t>, </a:t>
            </a:r>
            <a:r>
              <a:rPr lang="en-US" dirty="0" err="1"/>
              <a:t>arr_time</a:t>
            </a:r>
            <a:r>
              <a:rPr lang="en-US" dirty="0"/>
              <a:t>, and </a:t>
            </a:r>
            <a:r>
              <a:rPr lang="en-US" dirty="0" err="1"/>
              <a:t>arr_delay</a:t>
            </a:r>
            <a:r>
              <a:rPr lang="en-US" dirty="0"/>
              <a:t> from flights. </a:t>
            </a:r>
          </a:p>
          <a:p>
            <a:pPr marL="228600" indent="-228600">
              <a:buFont typeface="+mj-lt"/>
              <a:buAutoNum type="arabicPeriod"/>
            </a:pPr>
            <a:r>
              <a:rPr lang="en-US" dirty="0"/>
              <a:t>What happens if you include the name of a variable multiple times in a select() call? </a:t>
            </a:r>
          </a:p>
          <a:p>
            <a:pPr marL="228600" indent="-228600">
              <a:buFont typeface="+mj-lt"/>
              <a:buAutoNum type="arabicPeriod"/>
            </a:pPr>
            <a:r>
              <a:rPr lang="en-US" dirty="0"/>
              <a:t>What does the </a:t>
            </a:r>
            <a:r>
              <a:rPr lang="en-US" dirty="0" err="1"/>
              <a:t>one_of</a:t>
            </a:r>
            <a:r>
              <a:rPr lang="en-US" dirty="0"/>
              <a:t>() function do? Why might it be helpful in conjunction with this vector? vars &lt;- c( "year", "month", "day", "</a:t>
            </a:r>
            <a:r>
              <a:rPr lang="en-US" dirty="0" err="1"/>
              <a:t>dep_delay</a:t>
            </a:r>
            <a:r>
              <a:rPr lang="en-US" dirty="0"/>
              <a:t>", "</a:t>
            </a:r>
            <a:r>
              <a:rPr lang="en-US" dirty="0" err="1"/>
              <a:t>arr_delay</a:t>
            </a:r>
            <a:r>
              <a:rPr lang="en-US" dirty="0"/>
              <a:t>" ) </a:t>
            </a:r>
          </a:p>
          <a:p>
            <a:pPr marL="228600" indent="-228600">
              <a:buFont typeface="+mj-lt"/>
              <a:buAutoNum type="arabicPeriod"/>
            </a:pPr>
            <a:r>
              <a:rPr lang="en-US" dirty="0"/>
              <a:t>Does the result of running the following code surprise you? How do the select helpers deal with case by default? How can you change that default? select(flights, contains("TIME")) </a:t>
            </a:r>
          </a:p>
        </p:txBody>
      </p:sp>
      <p:sp>
        <p:nvSpPr>
          <p:cNvPr id="4" name="Slide Number Placeholder 3"/>
          <p:cNvSpPr>
            <a:spLocks noGrp="1"/>
          </p:cNvSpPr>
          <p:nvPr>
            <p:ph type="sldNum" sz="quarter" idx="5"/>
          </p:nvPr>
        </p:nvSpPr>
        <p:spPr/>
        <p:txBody>
          <a:bodyPr/>
          <a:lstStyle/>
          <a:p>
            <a:fld id="{7B4429A1-2A75-4BDD-A68F-4CB22D4035DA}" type="slidenum">
              <a:rPr lang="en-US" smtClean="0"/>
              <a:t>26</a:t>
            </a:fld>
            <a:endParaRPr lang="en-US"/>
          </a:p>
        </p:txBody>
      </p:sp>
    </p:spTree>
    <p:extLst>
      <p:ext uri="{BB962C8B-B14F-4D97-AF65-F5344CB8AC3E}">
        <p14:creationId xmlns:p14="http://schemas.microsoft.com/office/powerpoint/2010/main" val="551088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selecting sets of existing columns, it’s often useful to add new columns that are functions of existing columns. That’s the job of mutate(). </a:t>
            </a:r>
          </a:p>
          <a:p>
            <a:endParaRPr lang="en-US" dirty="0"/>
          </a:p>
          <a:p>
            <a:r>
              <a:rPr lang="en-US" dirty="0"/>
              <a:t>mutate() always adds new columns at the end of your dataset so we’ll start by creating a narrower dataset so we can see the new </a:t>
            </a:r>
            <a:r>
              <a:rPr lang="en-US" dirty="0" err="1"/>
              <a:t>vari</a:t>
            </a:r>
            <a:r>
              <a:rPr lang="en-US" dirty="0"/>
              <a:t>‐ </a:t>
            </a:r>
            <a:r>
              <a:rPr lang="en-US" dirty="0" err="1"/>
              <a:t>ables</a:t>
            </a:r>
            <a:r>
              <a:rPr lang="en-US" dirty="0"/>
              <a:t>. Remember that when you’re in RStudio, the easiest way to see all the columns is View():</a:t>
            </a:r>
          </a:p>
        </p:txBody>
      </p:sp>
      <p:sp>
        <p:nvSpPr>
          <p:cNvPr id="4" name="Slide Number Placeholder 3"/>
          <p:cNvSpPr>
            <a:spLocks noGrp="1"/>
          </p:cNvSpPr>
          <p:nvPr>
            <p:ph type="sldNum" sz="quarter" idx="5"/>
          </p:nvPr>
        </p:nvSpPr>
        <p:spPr/>
        <p:txBody>
          <a:bodyPr/>
          <a:lstStyle/>
          <a:p>
            <a:fld id="{7B4429A1-2A75-4BDD-A68F-4CB22D4035DA}" type="slidenum">
              <a:rPr lang="en-US" smtClean="0"/>
              <a:t>27</a:t>
            </a:fld>
            <a:endParaRPr lang="en-US"/>
          </a:p>
        </p:txBody>
      </p:sp>
    </p:spTree>
    <p:extLst>
      <p:ext uri="{BB962C8B-B14F-4D97-AF65-F5344CB8AC3E}">
        <p14:creationId xmlns:p14="http://schemas.microsoft.com/office/powerpoint/2010/main" val="3769384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used an assignment statement to create gain to be the difference between arrival delay and departure delay, but I’ve also called it in the assignment statement for gain per hour.</a:t>
            </a:r>
          </a:p>
        </p:txBody>
      </p:sp>
      <p:sp>
        <p:nvSpPr>
          <p:cNvPr id="4" name="Slide Number Placeholder 3"/>
          <p:cNvSpPr>
            <a:spLocks noGrp="1"/>
          </p:cNvSpPr>
          <p:nvPr>
            <p:ph type="sldNum" sz="quarter" idx="5"/>
          </p:nvPr>
        </p:nvSpPr>
        <p:spPr/>
        <p:txBody>
          <a:bodyPr/>
          <a:lstStyle/>
          <a:p>
            <a:fld id="{7B4429A1-2A75-4BDD-A68F-4CB22D4035DA}" type="slidenum">
              <a:rPr lang="en-US" smtClean="0"/>
              <a:t>28</a:t>
            </a:fld>
            <a:endParaRPr lang="en-US"/>
          </a:p>
        </p:txBody>
      </p:sp>
    </p:spTree>
    <p:extLst>
      <p:ext uri="{BB962C8B-B14F-4D97-AF65-F5344CB8AC3E}">
        <p14:creationId xmlns:p14="http://schemas.microsoft.com/office/powerpoint/2010/main" val="2090929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Transmute is sort of like mutate and select</a:t>
            </a:r>
          </a:p>
        </p:txBody>
      </p:sp>
      <p:sp>
        <p:nvSpPr>
          <p:cNvPr id="4" name="Slide Number Placeholder 3"/>
          <p:cNvSpPr>
            <a:spLocks noGrp="1"/>
          </p:cNvSpPr>
          <p:nvPr>
            <p:ph type="sldNum" sz="quarter" idx="5"/>
          </p:nvPr>
        </p:nvSpPr>
        <p:spPr/>
        <p:txBody>
          <a:bodyPr/>
          <a:lstStyle/>
          <a:p>
            <a:fld id="{7B4429A1-2A75-4BDD-A68F-4CB22D4035DA}" type="slidenum">
              <a:rPr lang="en-US" smtClean="0"/>
              <a:t>29</a:t>
            </a:fld>
            <a:endParaRPr lang="en-US"/>
          </a:p>
        </p:txBody>
      </p:sp>
    </p:spTree>
    <p:extLst>
      <p:ext uri="{BB962C8B-B14F-4D97-AF65-F5344CB8AC3E}">
        <p14:creationId xmlns:p14="http://schemas.microsoft.com/office/powerpoint/2010/main" val="67098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functions for creating new variables that you can use with mutate(). The key property is that the function must be vectorized: it must take a vector of values as input, and return a </a:t>
            </a:r>
            <a:r>
              <a:rPr lang="en-US" dirty="0" err="1"/>
              <a:t>vec</a:t>
            </a:r>
            <a:r>
              <a:rPr lang="en-US" dirty="0"/>
              <a:t>‐ tor with the same number of values as output. There’s no way to list every possible function that you might use, but here’s a selection of functions that are frequently useful: </a:t>
            </a:r>
          </a:p>
        </p:txBody>
      </p:sp>
      <p:sp>
        <p:nvSpPr>
          <p:cNvPr id="4" name="Slide Number Placeholder 3"/>
          <p:cNvSpPr>
            <a:spLocks noGrp="1"/>
          </p:cNvSpPr>
          <p:nvPr>
            <p:ph type="sldNum" sz="quarter" idx="5"/>
          </p:nvPr>
        </p:nvSpPr>
        <p:spPr/>
        <p:txBody>
          <a:bodyPr/>
          <a:lstStyle/>
          <a:p>
            <a:fld id="{7B4429A1-2A75-4BDD-A68F-4CB22D4035DA}" type="slidenum">
              <a:rPr lang="en-US" smtClean="0"/>
              <a:t>30</a:t>
            </a:fld>
            <a:endParaRPr lang="en-US"/>
          </a:p>
        </p:txBody>
      </p:sp>
    </p:spTree>
    <p:extLst>
      <p:ext uri="{BB962C8B-B14F-4D97-AF65-F5344CB8AC3E}">
        <p14:creationId xmlns:p14="http://schemas.microsoft.com/office/powerpoint/2010/main" val="243094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vectorized, using the so-called “recycling rules.” If one parameter is shorter than the other, it will be automatically extended to be the same length. This is most useful when one of the arguments is a single number: </a:t>
            </a:r>
            <a:r>
              <a:rPr lang="en-US" dirty="0" err="1"/>
              <a:t>air_time</a:t>
            </a:r>
            <a:r>
              <a:rPr lang="en-US" dirty="0"/>
              <a:t> / 60, hours * 60 + minute, etc. Arithmetic operators are also useful in conjunction with the aggregate functions you’ll learn about later. For example, x / sum(x) calculates the proportion of a total, and y - mean(y) computes the difference from the mean.</a:t>
            </a:r>
          </a:p>
        </p:txBody>
      </p:sp>
      <p:sp>
        <p:nvSpPr>
          <p:cNvPr id="4" name="Slide Number Placeholder 3"/>
          <p:cNvSpPr>
            <a:spLocks noGrp="1"/>
          </p:cNvSpPr>
          <p:nvPr>
            <p:ph type="sldNum" sz="quarter" idx="5"/>
          </p:nvPr>
        </p:nvSpPr>
        <p:spPr/>
        <p:txBody>
          <a:bodyPr/>
          <a:lstStyle/>
          <a:p>
            <a:fld id="{7B4429A1-2A75-4BDD-A68F-4CB22D4035DA}" type="slidenum">
              <a:rPr lang="en-US" smtClean="0"/>
              <a:t>31</a:t>
            </a:fld>
            <a:endParaRPr lang="en-US"/>
          </a:p>
        </p:txBody>
      </p:sp>
    </p:spTree>
    <p:extLst>
      <p:ext uri="{BB962C8B-B14F-4D97-AF65-F5344CB8AC3E}">
        <p14:creationId xmlns:p14="http://schemas.microsoft.com/office/powerpoint/2010/main" val="61044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basic data manipulation verbs of </a:t>
            </a:r>
            <a:r>
              <a:rPr lang="en-US" dirty="0" err="1"/>
              <a:t>dplyr</a:t>
            </a:r>
            <a:r>
              <a:rPr lang="en-US" dirty="0"/>
              <a:t>, we’ll use nycflights13::flights. This data frame contains all 336,776 flights that departed from New York City in 2013. The data comes from the US Bureau of Transportation Statistics, and is documented in ?flights:</a:t>
            </a:r>
          </a:p>
          <a:p>
            <a:endParaRPr lang="en-US" dirty="0"/>
          </a:p>
          <a:p>
            <a:r>
              <a:rPr lang="en-US" dirty="0"/>
              <a:t>You might notice that this data frame prints a little differently from other data frames you might have used in the past: it only shows the first few rows and all the columns that fit on one screen. (To see the whole dataset, you can run View(flights), which will open the dataset in the RStudio viewer.) It prints differently because it’s a </a:t>
            </a:r>
            <a:r>
              <a:rPr lang="en-US" dirty="0" err="1"/>
              <a:t>tibble</a:t>
            </a:r>
            <a:r>
              <a:rPr lang="en-US" dirty="0"/>
              <a:t>. Tibbles are data frames, but slightly tweaked to work better in the </a:t>
            </a:r>
            <a:r>
              <a:rPr lang="en-US" dirty="0" err="1"/>
              <a:t>tidyverse</a:t>
            </a:r>
            <a:r>
              <a:rPr lang="en-US" dirty="0"/>
              <a:t>. For now, you don’t need to worry about the differences; we’ll come back to </a:t>
            </a:r>
            <a:r>
              <a:rPr lang="en-US" dirty="0" err="1"/>
              <a:t>tibbles</a:t>
            </a:r>
            <a:r>
              <a:rPr lang="en-US" dirty="0"/>
              <a:t> in more detail in Part II of the course.</a:t>
            </a:r>
          </a:p>
          <a:p>
            <a:endParaRPr lang="en-US" dirty="0"/>
          </a:p>
          <a:p>
            <a:r>
              <a:rPr lang="en-US" dirty="0"/>
              <a:t>You might also have noticed the row </a:t>
            </a:r>
            <a:r>
              <a:rPr lang="en-US" b="1" dirty="0"/>
              <a:t>of three- </a:t>
            </a:r>
            <a:r>
              <a:rPr lang="en-US" dirty="0"/>
              <a:t>(or four-) letter abbreviations under the column names. These describe the type of each variable: </a:t>
            </a:r>
          </a:p>
          <a:p>
            <a:pPr marL="171450" indent="-171450">
              <a:buFont typeface="Arial" panose="020B0604020202020204" pitchFamily="34" charset="0"/>
              <a:buChar char="•"/>
            </a:pPr>
            <a:r>
              <a:rPr lang="en-US" b="1" dirty="0"/>
              <a:t>int</a:t>
            </a:r>
            <a:r>
              <a:rPr lang="en-US" dirty="0"/>
              <a:t> stands for integers. </a:t>
            </a:r>
          </a:p>
          <a:p>
            <a:pPr marL="171450" indent="-171450">
              <a:buFont typeface="Arial" panose="020B0604020202020204" pitchFamily="34" charset="0"/>
              <a:buChar char="•"/>
            </a:pPr>
            <a:r>
              <a:rPr lang="en-US" b="1" dirty="0" err="1"/>
              <a:t>dbl</a:t>
            </a:r>
            <a:r>
              <a:rPr lang="en-US" b="1" dirty="0"/>
              <a:t> stands </a:t>
            </a:r>
            <a:r>
              <a:rPr lang="en-US" dirty="0"/>
              <a:t>for doubles, or real numbers. </a:t>
            </a:r>
          </a:p>
          <a:p>
            <a:pPr marL="171450" indent="-171450">
              <a:buFont typeface="Arial" panose="020B0604020202020204" pitchFamily="34" charset="0"/>
              <a:buChar char="•"/>
            </a:pPr>
            <a:r>
              <a:rPr lang="en-US" dirty="0" err="1"/>
              <a:t>chr</a:t>
            </a:r>
            <a:r>
              <a:rPr lang="en-US" dirty="0"/>
              <a:t> stands for character vectors, or strings. </a:t>
            </a:r>
          </a:p>
          <a:p>
            <a:pPr marL="171450" indent="-171450">
              <a:buFont typeface="Arial" panose="020B0604020202020204" pitchFamily="34" charset="0"/>
              <a:buChar char="•"/>
            </a:pPr>
            <a:r>
              <a:rPr lang="en-US" b="1" dirty="0" err="1"/>
              <a:t>dttm</a:t>
            </a:r>
            <a:r>
              <a:rPr lang="en-US" b="1" dirty="0"/>
              <a:t> stands </a:t>
            </a:r>
            <a:r>
              <a:rPr lang="en-US" dirty="0"/>
              <a:t>for date-times (a date + a time). </a:t>
            </a:r>
          </a:p>
          <a:p>
            <a:endParaRPr lang="en-US" dirty="0"/>
          </a:p>
          <a:p>
            <a:r>
              <a:rPr lang="en-US" dirty="0"/>
              <a:t>There are </a:t>
            </a:r>
            <a:r>
              <a:rPr lang="en-US" b="1" dirty="0"/>
              <a:t>three other common </a:t>
            </a:r>
            <a:r>
              <a:rPr lang="en-US" dirty="0"/>
              <a:t>types of variables that aren’t used in this dataset but you’ll encounter later in the book:</a:t>
            </a:r>
          </a:p>
          <a:p>
            <a:endParaRPr lang="en-US" dirty="0"/>
          </a:p>
          <a:p>
            <a:pPr marL="171450" indent="-171450">
              <a:buFont typeface="Arial" panose="020B0604020202020204" pitchFamily="34" charset="0"/>
              <a:buChar char="•"/>
            </a:pPr>
            <a:r>
              <a:rPr lang="en-US" dirty="0" err="1"/>
              <a:t>lgl</a:t>
            </a:r>
            <a:r>
              <a:rPr lang="en-US" dirty="0"/>
              <a:t> stands for logical, vectors that contain only TRUE or FALSE. </a:t>
            </a:r>
          </a:p>
          <a:p>
            <a:pPr marL="171450" indent="-171450">
              <a:buFont typeface="Arial" panose="020B0604020202020204" pitchFamily="34" charset="0"/>
              <a:buChar char="•"/>
            </a:pPr>
            <a:r>
              <a:rPr lang="en-US" dirty="0" err="1"/>
              <a:t>fctr</a:t>
            </a:r>
            <a:r>
              <a:rPr lang="en-US" dirty="0"/>
              <a:t> stands for factors, which R uses to represent categorical variables with fixed possible values. </a:t>
            </a:r>
          </a:p>
          <a:p>
            <a:pPr marL="171450" indent="-171450">
              <a:buFont typeface="Arial" panose="020B0604020202020204" pitchFamily="34" charset="0"/>
              <a:buChar char="•"/>
            </a:pPr>
            <a:r>
              <a:rPr lang="en-US" dirty="0"/>
              <a:t>date stands for dates.</a:t>
            </a:r>
          </a:p>
        </p:txBody>
      </p:sp>
      <p:sp>
        <p:nvSpPr>
          <p:cNvPr id="4" name="Slide Number Placeholder 3"/>
          <p:cNvSpPr>
            <a:spLocks noGrp="1"/>
          </p:cNvSpPr>
          <p:nvPr>
            <p:ph type="sldNum" sz="quarter" idx="5"/>
          </p:nvPr>
        </p:nvSpPr>
        <p:spPr/>
        <p:txBody>
          <a:bodyPr/>
          <a:lstStyle/>
          <a:p>
            <a:fld id="{7B4429A1-2A75-4BDD-A68F-4CB22D4035DA}" type="slidenum">
              <a:rPr lang="en-US" smtClean="0"/>
              <a:t>3</a:t>
            </a:fld>
            <a:endParaRPr lang="en-US"/>
          </a:p>
        </p:txBody>
      </p:sp>
    </p:spTree>
    <p:extLst>
      <p:ext uri="{BB962C8B-B14F-4D97-AF65-F5344CB8AC3E}">
        <p14:creationId xmlns:p14="http://schemas.microsoft.com/office/powerpoint/2010/main" val="1678631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(integer division) and %% (remainder), where x == y * (x %/% y) + (x %% y). Modular arithmetic is a handy tool because it allows you to break integers into pieces. For example, in the flights dataset, you can compute hour and minute from </a:t>
            </a:r>
            <a:r>
              <a:rPr lang="en-US" dirty="0" err="1"/>
              <a:t>dep_time</a:t>
            </a:r>
            <a:r>
              <a:rPr lang="en-US" dirty="0"/>
              <a:t> with:</a:t>
            </a:r>
          </a:p>
        </p:txBody>
      </p:sp>
      <p:sp>
        <p:nvSpPr>
          <p:cNvPr id="4" name="Slide Number Placeholder 3"/>
          <p:cNvSpPr>
            <a:spLocks noGrp="1"/>
          </p:cNvSpPr>
          <p:nvPr>
            <p:ph type="sldNum" sz="quarter" idx="5"/>
          </p:nvPr>
        </p:nvSpPr>
        <p:spPr/>
        <p:txBody>
          <a:bodyPr/>
          <a:lstStyle/>
          <a:p>
            <a:fld id="{7B4429A1-2A75-4BDD-A68F-4CB22D4035DA}" type="slidenum">
              <a:rPr lang="en-US" smtClean="0"/>
              <a:t>32</a:t>
            </a:fld>
            <a:endParaRPr lang="en-US"/>
          </a:p>
        </p:txBody>
      </p:sp>
    </p:spTree>
    <p:extLst>
      <p:ext uri="{BB962C8B-B14F-4D97-AF65-F5344CB8AC3E}">
        <p14:creationId xmlns:p14="http://schemas.microsoft.com/office/powerpoint/2010/main" val="2701260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Logarithms are an incredibly useful transformation for dealing with data that ranges across multiple orders of magnitude. They also convert multiplicative relationships to additive, a feature we’ll come back to in Part IV. All else being equal, I recommend using log2() because it’s easy to interpret: a difference of 1 on the log scale corresponds to doubling on the original scale and a difference of –1 corresponds to halving.</a:t>
            </a:r>
          </a:p>
        </p:txBody>
      </p:sp>
      <p:sp>
        <p:nvSpPr>
          <p:cNvPr id="4" name="Slide Number Placeholder 3"/>
          <p:cNvSpPr>
            <a:spLocks noGrp="1"/>
          </p:cNvSpPr>
          <p:nvPr>
            <p:ph type="sldNum" sz="quarter" idx="5"/>
          </p:nvPr>
        </p:nvSpPr>
        <p:spPr/>
        <p:txBody>
          <a:bodyPr/>
          <a:lstStyle/>
          <a:p>
            <a:fld id="{7B4429A1-2A75-4BDD-A68F-4CB22D4035DA}" type="slidenum">
              <a:rPr lang="en-US" smtClean="0"/>
              <a:t>33</a:t>
            </a:fld>
            <a:endParaRPr lang="en-US"/>
          </a:p>
        </p:txBody>
      </p:sp>
    </p:spTree>
    <p:extLst>
      <p:ext uri="{BB962C8B-B14F-4D97-AF65-F5344CB8AC3E}">
        <p14:creationId xmlns:p14="http://schemas.microsoft.com/office/powerpoint/2010/main" val="412347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 and lag() allow you to refer to leading or lagging values. This allows you to compute running differences (e.g., x - lag(x)) or find when values change (x != lag(x)). They are most useful in conjunction with </a:t>
            </a:r>
            <a:r>
              <a:rPr lang="en-US" dirty="0" err="1"/>
              <a:t>group_by</a:t>
            </a:r>
            <a:r>
              <a:rPr lang="en-US" dirty="0"/>
              <a:t>(), which you’ll learn about shortly:</a:t>
            </a:r>
          </a:p>
        </p:txBody>
      </p:sp>
      <p:sp>
        <p:nvSpPr>
          <p:cNvPr id="4" name="Slide Number Placeholder 3"/>
          <p:cNvSpPr>
            <a:spLocks noGrp="1"/>
          </p:cNvSpPr>
          <p:nvPr>
            <p:ph type="sldNum" sz="quarter" idx="5"/>
          </p:nvPr>
        </p:nvSpPr>
        <p:spPr/>
        <p:txBody>
          <a:bodyPr/>
          <a:lstStyle/>
          <a:p>
            <a:fld id="{7B4429A1-2A75-4BDD-A68F-4CB22D4035DA}" type="slidenum">
              <a:rPr lang="en-US" smtClean="0"/>
              <a:t>34</a:t>
            </a:fld>
            <a:endParaRPr lang="en-US"/>
          </a:p>
        </p:txBody>
      </p:sp>
    </p:spTree>
    <p:extLst>
      <p:ext uri="{BB962C8B-B14F-4D97-AF65-F5344CB8AC3E}">
        <p14:creationId xmlns:p14="http://schemas.microsoft.com/office/powerpoint/2010/main" val="1799399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provides functions for running sums, products, mins, and maxes: </a:t>
            </a:r>
            <a:r>
              <a:rPr lang="en-US" dirty="0" err="1"/>
              <a:t>cumsum</a:t>
            </a:r>
            <a:r>
              <a:rPr lang="en-US" dirty="0"/>
              <a:t>(), </a:t>
            </a:r>
            <a:r>
              <a:rPr lang="en-US" dirty="0" err="1"/>
              <a:t>cumprod</a:t>
            </a:r>
            <a:r>
              <a:rPr lang="en-US" dirty="0"/>
              <a:t>(), </a:t>
            </a:r>
            <a:r>
              <a:rPr lang="en-US" dirty="0" err="1"/>
              <a:t>cummin</a:t>
            </a:r>
            <a:r>
              <a:rPr lang="en-US" dirty="0"/>
              <a:t>(), </a:t>
            </a:r>
            <a:r>
              <a:rPr lang="en-US" dirty="0" err="1"/>
              <a:t>cummax</a:t>
            </a:r>
            <a:r>
              <a:rPr lang="en-US" dirty="0"/>
              <a:t>(); and </a:t>
            </a:r>
            <a:r>
              <a:rPr lang="en-US" dirty="0" err="1"/>
              <a:t>dplyr</a:t>
            </a:r>
            <a:r>
              <a:rPr lang="en-US" dirty="0"/>
              <a:t> provides </a:t>
            </a:r>
            <a:r>
              <a:rPr lang="en-US" dirty="0" err="1"/>
              <a:t>cummean</a:t>
            </a:r>
            <a:r>
              <a:rPr lang="en-US" dirty="0"/>
              <a:t>() for cumulative means. If you need rolling aggregates (i.e., a sum computed over a rolling window), try the </a:t>
            </a:r>
            <a:r>
              <a:rPr lang="en-US" dirty="0" err="1"/>
              <a:t>RcppRoll</a:t>
            </a:r>
            <a:r>
              <a:rPr lang="en-US" dirty="0"/>
              <a:t> package:</a:t>
            </a:r>
          </a:p>
        </p:txBody>
      </p:sp>
      <p:sp>
        <p:nvSpPr>
          <p:cNvPr id="4" name="Slide Number Placeholder 3"/>
          <p:cNvSpPr>
            <a:spLocks noGrp="1"/>
          </p:cNvSpPr>
          <p:nvPr>
            <p:ph type="sldNum" sz="quarter" idx="5"/>
          </p:nvPr>
        </p:nvSpPr>
        <p:spPr/>
        <p:txBody>
          <a:bodyPr/>
          <a:lstStyle/>
          <a:p>
            <a:fld id="{7B4429A1-2A75-4BDD-A68F-4CB22D4035DA}" type="slidenum">
              <a:rPr lang="en-US" smtClean="0"/>
              <a:t>35</a:t>
            </a:fld>
            <a:endParaRPr lang="en-US"/>
          </a:p>
        </p:txBody>
      </p:sp>
    </p:spTree>
    <p:extLst>
      <p:ext uri="{BB962C8B-B14F-4D97-AF65-F5344CB8AC3E}">
        <p14:creationId xmlns:p14="http://schemas.microsoft.com/office/powerpoint/2010/main" val="1805791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doing a complex sequence of logical operations it’s often a good idea to store the interim values in new variables so you can check that each step is working as expected.</a:t>
            </a:r>
          </a:p>
        </p:txBody>
      </p:sp>
      <p:sp>
        <p:nvSpPr>
          <p:cNvPr id="4" name="Slide Number Placeholder 3"/>
          <p:cNvSpPr>
            <a:spLocks noGrp="1"/>
          </p:cNvSpPr>
          <p:nvPr>
            <p:ph type="sldNum" sz="quarter" idx="5"/>
          </p:nvPr>
        </p:nvSpPr>
        <p:spPr/>
        <p:txBody>
          <a:bodyPr/>
          <a:lstStyle/>
          <a:p>
            <a:fld id="{7B4429A1-2A75-4BDD-A68F-4CB22D4035DA}" type="slidenum">
              <a:rPr lang="en-US" smtClean="0"/>
              <a:t>36</a:t>
            </a:fld>
            <a:endParaRPr lang="en-US"/>
          </a:p>
        </p:txBody>
      </p:sp>
    </p:spTree>
    <p:extLst>
      <p:ext uri="{BB962C8B-B14F-4D97-AF65-F5344CB8AC3E}">
        <p14:creationId xmlns:p14="http://schemas.microsoft.com/office/powerpoint/2010/main" val="943365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ranking functions, but you should start with </a:t>
            </a:r>
            <a:r>
              <a:rPr lang="en-US" dirty="0" err="1"/>
              <a:t>min_rank</a:t>
            </a:r>
            <a:r>
              <a:rPr lang="en-US" dirty="0"/>
              <a:t>(). It does the most usual type of ranking (e.g., first, second, third, fourth). The default gives the smallest values the smallest ranks; use desc(x) to give the largest values the smallest ranks:</a:t>
            </a:r>
          </a:p>
          <a:p>
            <a:endParaRPr lang="en-US" dirty="0"/>
          </a:p>
          <a:p>
            <a:r>
              <a:rPr lang="en-US" dirty="0"/>
              <a:t>If </a:t>
            </a:r>
            <a:r>
              <a:rPr lang="en-US" dirty="0" err="1"/>
              <a:t>min_rank</a:t>
            </a:r>
            <a:r>
              <a:rPr lang="en-US" dirty="0"/>
              <a:t>() doesn’t do what you need, look at the variants </a:t>
            </a:r>
            <a:r>
              <a:rPr lang="en-US" dirty="0" err="1"/>
              <a:t>row_number</a:t>
            </a:r>
            <a:r>
              <a:rPr lang="en-US" dirty="0"/>
              <a:t>(), </a:t>
            </a:r>
            <a:r>
              <a:rPr lang="en-US" dirty="0" err="1"/>
              <a:t>dense_rank</a:t>
            </a:r>
            <a:r>
              <a:rPr lang="en-US" dirty="0"/>
              <a:t>(), </a:t>
            </a:r>
            <a:r>
              <a:rPr lang="en-US" dirty="0" err="1"/>
              <a:t>percent_rank</a:t>
            </a:r>
            <a:r>
              <a:rPr lang="en-US" dirty="0"/>
              <a:t>(), </a:t>
            </a:r>
            <a:r>
              <a:rPr lang="en-US" dirty="0" err="1"/>
              <a:t>cume_dist</a:t>
            </a:r>
            <a:r>
              <a:rPr lang="en-US" dirty="0"/>
              <a:t>(), and </a:t>
            </a:r>
            <a:r>
              <a:rPr lang="en-US" dirty="0" err="1"/>
              <a:t>ntile</a:t>
            </a:r>
            <a:r>
              <a:rPr lang="en-US" dirty="0"/>
              <a:t>(). See their help pages for more details:</a:t>
            </a:r>
          </a:p>
        </p:txBody>
      </p:sp>
      <p:sp>
        <p:nvSpPr>
          <p:cNvPr id="4" name="Slide Number Placeholder 3"/>
          <p:cNvSpPr>
            <a:spLocks noGrp="1"/>
          </p:cNvSpPr>
          <p:nvPr>
            <p:ph type="sldNum" sz="quarter" idx="5"/>
          </p:nvPr>
        </p:nvSpPr>
        <p:spPr/>
        <p:txBody>
          <a:bodyPr/>
          <a:lstStyle/>
          <a:p>
            <a:fld id="{7B4429A1-2A75-4BDD-A68F-4CB22D4035DA}" type="slidenum">
              <a:rPr lang="en-US" smtClean="0"/>
              <a:t>37</a:t>
            </a:fld>
            <a:endParaRPr lang="en-US"/>
          </a:p>
        </p:txBody>
      </p:sp>
    </p:spTree>
    <p:extLst>
      <p:ext uri="{BB962C8B-B14F-4D97-AF65-F5344CB8AC3E}">
        <p14:creationId xmlns:p14="http://schemas.microsoft.com/office/powerpoint/2010/main" val="1126640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https://rpubs.com/uky994/583974</a:t>
            </a:r>
            <a:endParaRPr lang="en-US" dirty="0"/>
          </a:p>
          <a:p>
            <a:endParaRPr lang="en-US" dirty="0"/>
          </a:p>
          <a:p>
            <a:pPr marL="228600" indent="-228600">
              <a:buFont typeface="+mj-lt"/>
              <a:buAutoNum type="arabicPeriod"/>
            </a:pPr>
            <a:r>
              <a:rPr lang="en-US" dirty="0"/>
              <a:t>Currently </a:t>
            </a:r>
            <a:r>
              <a:rPr lang="en-US" dirty="0" err="1"/>
              <a:t>dep_time</a:t>
            </a:r>
            <a:r>
              <a:rPr lang="en-US" dirty="0"/>
              <a:t> and </a:t>
            </a:r>
            <a:r>
              <a:rPr lang="en-US" dirty="0" err="1"/>
              <a:t>sched_dep_time</a:t>
            </a:r>
            <a:r>
              <a:rPr lang="en-US" dirty="0"/>
              <a:t> are convenient to look at, but hard to compute with because they’re not really continuous numbers. Convert them to a more convenient representation of number of minutes since midnight. </a:t>
            </a:r>
          </a:p>
          <a:p>
            <a:pPr marL="228600" indent="-228600">
              <a:buFont typeface="+mj-lt"/>
              <a:buAutoNum type="arabicPeriod"/>
            </a:pPr>
            <a:r>
              <a:rPr lang="en-US" dirty="0"/>
              <a:t>Compare </a:t>
            </a:r>
            <a:r>
              <a:rPr lang="en-US" dirty="0" err="1"/>
              <a:t>air_time</a:t>
            </a:r>
            <a:r>
              <a:rPr lang="en-US" dirty="0"/>
              <a:t> with </a:t>
            </a:r>
            <a:r>
              <a:rPr lang="en-US" dirty="0" err="1"/>
              <a:t>arr_time</a:t>
            </a:r>
            <a:r>
              <a:rPr lang="en-US" dirty="0"/>
              <a:t> - </a:t>
            </a:r>
            <a:r>
              <a:rPr lang="en-US" dirty="0" err="1"/>
              <a:t>dep_time</a:t>
            </a:r>
            <a:r>
              <a:rPr lang="en-US" dirty="0"/>
              <a:t>. What do you expect to see? What do you see? What do you need to do to fix it? </a:t>
            </a:r>
          </a:p>
          <a:p>
            <a:pPr marL="228600" indent="-228600">
              <a:buFont typeface="+mj-lt"/>
              <a:buAutoNum type="arabicPeriod"/>
            </a:pPr>
            <a:r>
              <a:rPr lang="en-US" dirty="0"/>
              <a:t>Compare </a:t>
            </a:r>
            <a:r>
              <a:rPr lang="en-US" dirty="0" err="1"/>
              <a:t>dep_time</a:t>
            </a:r>
            <a:r>
              <a:rPr lang="en-US" dirty="0"/>
              <a:t>, </a:t>
            </a:r>
            <a:r>
              <a:rPr lang="en-US" dirty="0" err="1"/>
              <a:t>sched_dep_time</a:t>
            </a:r>
            <a:r>
              <a:rPr lang="en-US" dirty="0"/>
              <a:t>, and </a:t>
            </a:r>
            <a:r>
              <a:rPr lang="en-US" dirty="0" err="1"/>
              <a:t>dep_delay</a:t>
            </a:r>
            <a:r>
              <a:rPr lang="en-US" dirty="0"/>
              <a:t>. How would you expect those three numbers to be related? </a:t>
            </a:r>
          </a:p>
          <a:p>
            <a:pPr marL="228600" indent="-228600">
              <a:buFont typeface="+mj-lt"/>
              <a:buAutoNum type="arabicPeriod"/>
            </a:pPr>
            <a:r>
              <a:rPr lang="en-US" dirty="0"/>
              <a:t>Find the 10 most delayed flights using a ranking function. How do you want to handle ties? Carefully read the documentation for </a:t>
            </a:r>
            <a:r>
              <a:rPr lang="en-US" dirty="0" err="1"/>
              <a:t>min_rank</a:t>
            </a:r>
            <a:r>
              <a:rPr lang="en-US" dirty="0"/>
              <a:t>(). </a:t>
            </a:r>
          </a:p>
          <a:p>
            <a:pPr marL="228600" indent="-228600">
              <a:buFont typeface="+mj-lt"/>
              <a:buAutoNum type="arabicPeriod"/>
            </a:pPr>
            <a:r>
              <a:rPr lang="en-US" dirty="0"/>
              <a:t>What does 1:3 + 1:10 return? Why? </a:t>
            </a:r>
          </a:p>
          <a:p>
            <a:pPr marL="228600" indent="-228600">
              <a:buFont typeface="+mj-lt"/>
              <a:buAutoNum type="arabicPeriod"/>
            </a:pPr>
            <a:r>
              <a:rPr lang="en-US" dirty="0"/>
              <a:t>What trigonometric functions does R provide?</a:t>
            </a:r>
          </a:p>
        </p:txBody>
      </p:sp>
      <p:sp>
        <p:nvSpPr>
          <p:cNvPr id="4" name="Slide Number Placeholder 3"/>
          <p:cNvSpPr>
            <a:spLocks noGrp="1"/>
          </p:cNvSpPr>
          <p:nvPr>
            <p:ph type="sldNum" sz="quarter" idx="5"/>
          </p:nvPr>
        </p:nvSpPr>
        <p:spPr/>
        <p:txBody>
          <a:bodyPr/>
          <a:lstStyle/>
          <a:p>
            <a:fld id="{7B4429A1-2A75-4BDD-A68F-4CB22D4035DA}" type="slidenum">
              <a:rPr lang="en-US" smtClean="0"/>
              <a:t>38</a:t>
            </a:fld>
            <a:endParaRPr lang="en-US"/>
          </a:p>
        </p:txBody>
      </p:sp>
    </p:spTree>
    <p:extLst>
      <p:ext uri="{BB962C8B-B14F-4D97-AF65-F5344CB8AC3E}">
        <p14:creationId xmlns:p14="http://schemas.microsoft.com/office/powerpoint/2010/main" val="4187283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key verb is summarize(). It collapses a data frame to a single row:</a:t>
            </a:r>
          </a:p>
          <a:p>
            <a:endParaRPr lang="en-US" dirty="0"/>
          </a:p>
          <a:p>
            <a:r>
              <a:rPr lang="en-US" dirty="0"/>
              <a:t>(We’ll come back to what that na.rm = TRUE means very shortly.)</a:t>
            </a:r>
          </a:p>
        </p:txBody>
      </p:sp>
      <p:sp>
        <p:nvSpPr>
          <p:cNvPr id="4" name="Slide Number Placeholder 3"/>
          <p:cNvSpPr>
            <a:spLocks noGrp="1"/>
          </p:cNvSpPr>
          <p:nvPr>
            <p:ph type="sldNum" sz="quarter" idx="5"/>
          </p:nvPr>
        </p:nvSpPr>
        <p:spPr/>
        <p:txBody>
          <a:bodyPr/>
          <a:lstStyle/>
          <a:p>
            <a:fld id="{7B4429A1-2A75-4BDD-A68F-4CB22D4035DA}" type="slidenum">
              <a:rPr lang="en-US" smtClean="0"/>
              <a:t>39</a:t>
            </a:fld>
            <a:endParaRPr lang="en-US"/>
          </a:p>
        </p:txBody>
      </p:sp>
    </p:spTree>
    <p:extLst>
      <p:ext uri="{BB962C8B-B14F-4D97-AF65-F5344CB8AC3E}">
        <p14:creationId xmlns:p14="http://schemas.microsoft.com/office/powerpoint/2010/main" val="1618581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is not terribly useful unless we pair it with </a:t>
            </a:r>
            <a:r>
              <a:rPr lang="en-US" dirty="0" err="1"/>
              <a:t>group_by</a:t>
            </a:r>
            <a:r>
              <a:rPr lang="en-US" dirty="0"/>
              <a:t>(). This changes the unit of analysis from the complete dataset to individual groups. Then, when you use the </a:t>
            </a:r>
            <a:r>
              <a:rPr lang="en-US" dirty="0" err="1"/>
              <a:t>dplyr</a:t>
            </a:r>
            <a:r>
              <a:rPr lang="en-US" dirty="0"/>
              <a:t> verbs on a grouped data frame they’ll be automatically applied “by group.” For example, if we applied exactly the same code to a data frame grouped by date, we get the average delay per date:</a:t>
            </a:r>
          </a:p>
          <a:p>
            <a:endParaRPr lang="en-US" dirty="0"/>
          </a:p>
          <a:p>
            <a:r>
              <a:rPr lang="en-US" dirty="0"/>
              <a:t>Together </a:t>
            </a:r>
            <a:r>
              <a:rPr lang="en-US" dirty="0" err="1"/>
              <a:t>group_by</a:t>
            </a:r>
            <a:r>
              <a:rPr lang="en-US" dirty="0"/>
              <a:t>() and summarize() provide one of the tools that you’ll use most commonly when working with </a:t>
            </a:r>
            <a:r>
              <a:rPr lang="en-US" dirty="0" err="1"/>
              <a:t>dplyr</a:t>
            </a:r>
            <a:r>
              <a:rPr lang="en-US" dirty="0"/>
              <a:t>: grouped summaries. But before we go any further with this, we need to introduce a powerful new idea: the pipe.</a:t>
            </a:r>
          </a:p>
        </p:txBody>
      </p:sp>
      <p:sp>
        <p:nvSpPr>
          <p:cNvPr id="4" name="Slide Number Placeholder 3"/>
          <p:cNvSpPr>
            <a:spLocks noGrp="1"/>
          </p:cNvSpPr>
          <p:nvPr>
            <p:ph type="sldNum" sz="quarter" idx="5"/>
          </p:nvPr>
        </p:nvSpPr>
        <p:spPr/>
        <p:txBody>
          <a:bodyPr/>
          <a:lstStyle/>
          <a:p>
            <a:fld id="{7B4429A1-2A75-4BDD-A68F-4CB22D4035DA}" type="slidenum">
              <a:rPr lang="en-US" smtClean="0"/>
              <a:t>40</a:t>
            </a:fld>
            <a:endParaRPr lang="en-US"/>
          </a:p>
        </p:txBody>
      </p:sp>
    </p:spTree>
    <p:extLst>
      <p:ext uri="{BB962C8B-B14F-4D97-AF65-F5344CB8AC3E}">
        <p14:creationId xmlns:p14="http://schemas.microsoft.com/office/powerpoint/2010/main" val="1944198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we want to explore the relationship between the distance and average delay for each location. Using what you know about </a:t>
            </a:r>
            <a:r>
              <a:rPr lang="en-US" dirty="0" err="1"/>
              <a:t>dplyr</a:t>
            </a:r>
            <a:r>
              <a:rPr lang="en-US" dirty="0"/>
              <a:t>, you might write code like this:</a:t>
            </a:r>
          </a:p>
        </p:txBody>
      </p:sp>
      <p:sp>
        <p:nvSpPr>
          <p:cNvPr id="4" name="Slide Number Placeholder 3"/>
          <p:cNvSpPr>
            <a:spLocks noGrp="1"/>
          </p:cNvSpPr>
          <p:nvPr>
            <p:ph type="sldNum" sz="quarter" idx="5"/>
          </p:nvPr>
        </p:nvSpPr>
        <p:spPr/>
        <p:txBody>
          <a:bodyPr/>
          <a:lstStyle/>
          <a:p>
            <a:fld id="{7B4429A1-2A75-4BDD-A68F-4CB22D4035DA}" type="slidenum">
              <a:rPr lang="en-US" smtClean="0"/>
              <a:t>41</a:t>
            </a:fld>
            <a:endParaRPr lang="en-US"/>
          </a:p>
        </p:txBody>
      </p:sp>
    </p:spTree>
    <p:extLst>
      <p:ext uri="{BB962C8B-B14F-4D97-AF65-F5344CB8AC3E}">
        <p14:creationId xmlns:p14="http://schemas.microsoft.com/office/powerpoint/2010/main" val="96744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you are going to learn the five key </a:t>
            </a:r>
            <a:r>
              <a:rPr lang="en-US" dirty="0" err="1"/>
              <a:t>dplyr</a:t>
            </a:r>
            <a:r>
              <a:rPr lang="en-US" dirty="0"/>
              <a:t> functions that allow you to solve the vast majority of your data-manipulation challenges:</a:t>
            </a:r>
          </a:p>
          <a:p>
            <a:endParaRPr lang="en-US" dirty="0"/>
          </a:p>
          <a:p>
            <a:r>
              <a:rPr lang="en-US" dirty="0"/>
              <a:t>These can all be used in conjunction with </a:t>
            </a:r>
            <a:r>
              <a:rPr lang="en-US" b="1" dirty="0" err="1"/>
              <a:t>group_by</a:t>
            </a:r>
            <a:r>
              <a:rPr lang="en-US" b="1" dirty="0"/>
              <a:t>(), which </a:t>
            </a:r>
            <a:r>
              <a:rPr lang="en-US" dirty="0"/>
              <a:t>changes the scope of each function from operating on the entire dataset to operating on it group-by-group. These six functions pro‐ vide the verbs for a language of data manipulation.</a:t>
            </a:r>
          </a:p>
        </p:txBody>
      </p:sp>
      <p:sp>
        <p:nvSpPr>
          <p:cNvPr id="4" name="Slide Number Placeholder 3"/>
          <p:cNvSpPr>
            <a:spLocks noGrp="1"/>
          </p:cNvSpPr>
          <p:nvPr>
            <p:ph type="sldNum" sz="quarter" idx="5"/>
          </p:nvPr>
        </p:nvSpPr>
        <p:spPr/>
        <p:txBody>
          <a:bodyPr/>
          <a:lstStyle/>
          <a:p>
            <a:fld id="{7B4429A1-2A75-4BDD-A68F-4CB22D4035DA}" type="slidenum">
              <a:rPr lang="en-US" smtClean="0"/>
              <a:t>4</a:t>
            </a:fld>
            <a:endParaRPr lang="en-US"/>
          </a:p>
        </p:txBody>
      </p:sp>
    </p:spTree>
    <p:extLst>
      <p:ext uri="{BB962C8B-B14F-4D97-AF65-F5344CB8AC3E}">
        <p14:creationId xmlns:p14="http://schemas.microsoft.com/office/powerpoint/2010/main" val="3018028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little frustrating to write because we have to give each intermediate data frame a name, even though we don’t care about it. Naming things is hard, so this slows down our analysis. </a:t>
            </a:r>
          </a:p>
        </p:txBody>
      </p:sp>
      <p:sp>
        <p:nvSpPr>
          <p:cNvPr id="4" name="Slide Number Placeholder 3"/>
          <p:cNvSpPr>
            <a:spLocks noGrp="1"/>
          </p:cNvSpPr>
          <p:nvPr>
            <p:ph type="sldNum" sz="quarter" idx="5"/>
          </p:nvPr>
        </p:nvSpPr>
        <p:spPr/>
        <p:txBody>
          <a:bodyPr/>
          <a:lstStyle/>
          <a:p>
            <a:fld id="{7B4429A1-2A75-4BDD-A68F-4CB22D4035DA}" type="slidenum">
              <a:rPr lang="en-US" smtClean="0"/>
              <a:t>42</a:t>
            </a:fld>
            <a:endParaRPr lang="en-US"/>
          </a:p>
        </p:txBody>
      </p:sp>
    </p:spTree>
    <p:extLst>
      <p:ext uri="{BB962C8B-B14F-4D97-AF65-F5344CB8AC3E}">
        <p14:creationId xmlns:p14="http://schemas.microsoft.com/office/powerpoint/2010/main" val="11758379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focuses on the transformations, not what’s being transformed, which makes the code easier to read. You can read it as a series of imperative statements: group, then summarize, then filter. As suggested by this reading, a good way to pronounce %&gt;% when reading code is “then.” </a:t>
            </a:r>
          </a:p>
          <a:p>
            <a:endParaRPr lang="en-US" dirty="0"/>
          </a:p>
          <a:p>
            <a:r>
              <a:rPr lang="en-US" dirty="0"/>
              <a:t>Behind the scenes, x %&gt;% f(y) turns into f(x, y), and x %&gt;% f(y) %&gt;% g(z) turns into g(f(x, y), z), and so on. You can use the pipe to rewrite multiple operations in a way that you can read left-</a:t>
            </a:r>
            <a:r>
              <a:rPr lang="en-US" dirty="0" err="1"/>
              <a:t>toright</a:t>
            </a:r>
            <a:r>
              <a:rPr lang="en-US" dirty="0"/>
              <a:t>, top-to-bottom. We’ll use piping frequently from now on because it considerably improves the readability of code, and we’ll come back to it in more detail later.</a:t>
            </a:r>
          </a:p>
          <a:p>
            <a:endParaRPr lang="en-US" dirty="0"/>
          </a:p>
          <a:p>
            <a:r>
              <a:rPr lang="en-US" dirty="0"/>
              <a:t>Working with the pipe is one of the key criteria for belonging to the </a:t>
            </a:r>
            <a:r>
              <a:rPr lang="en-US" dirty="0" err="1"/>
              <a:t>tidyverse</a:t>
            </a:r>
            <a:r>
              <a:rPr lang="en-US" dirty="0"/>
              <a:t>. The only exception is ggplot2: it was written before the pipe was discovered. Unfortunately, the next iteration of ggplot2, </a:t>
            </a:r>
            <a:r>
              <a:rPr lang="en-US" dirty="0" err="1"/>
              <a:t>ggvis</a:t>
            </a:r>
            <a:r>
              <a:rPr lang="en-US" dirty="0"/>
              <a:t>, which does use the pipe, isn’t ready for prime time yet.</a:t>
            </a:r>
          </a:p>
        </p:txBody>
      </p:sp>
      <p:sp>
        <p:nvSpPr>
          <p:cNvPr id="4" name="Slide Number Placeholder 3"/>
          <p:cNvSpPr>
            <a:spLocks noGrp="1"/>
          </p:cNvSpPr>
          <p:nvPr>
            <p:ph type="sldNum" sz="quarter" idx="5"/>
          </p:nvPr>
        </p:nvSpPr>
        <p:spPr/>
        <p:txBody>
          <a:bodyPr/>
          <a:lstStyle/>
          <a:p>
            <a:fld id="{7B4429A1-2A75-4BDD-A68F-4CB22D4035DA}" type="slidenum">
              <a:rPr lang="en-US" smtClean="0"/>
              <a:t>43</a:t>
            </a:fld>
            <a:endParaRPr lang="en-US"/>
          </a:p>
        </p:txBody>
      </p:sp>
    </p:spTree>
    <p:extLst>
      <p:ext uri="{BB962C8B-B14F-4D97-AF65-F5344CB8AC3E}">
        <p14:creationId xmlns:p14="http://schemas.microsoft.com/office/powerpoint/2010/main" val="1987422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wondered about the na.rm argument we used earlier. What happens if we don’t set it?</a:t>
            </a:r>
          </a:p>
          <a:p>
            <a:endParaRPr lang="en-US" dirty="0"/>
          </a:p>
          <a:p>
            <a:r>
              <a:rPr lang="en-US" dirty="0"/>
              <a:t>We get a lot of missing values! That’s because aggregation functions obey the usual rule of missing values: if there’s any missing value in the input, the output will be a missing value. </a:t>
            </a:r>
          </a:p>
        </p:txBody>
      </p:sp>
      <p:sp>
        <p:nvSpPr>
          <p:cNvPr id="4" name="Slide Number Placeholder 3"/>
          <p:cNvSpPr>
            <a:spLocks noGrp="1"/>
          </p:cNvSpPr>
          <p:nvPr>
            <p:ph type="sldNum" sz="quarter" idx="5"/>
          </p:nvPr>
        </p:nvSpPr>
        <p:spPr/>
        <p:txBody>
          <a:bodyPr/>
          <a:lstStyle/>
          <a:p>
            <a:fld id="{7B4429A1-2A75-4BDD-A68F-4CB22D4035DA}" type="slidenum">
              <a:rPr lang="en-US" smtClean="0"/>
              <a:t>44</a:t>
            </a:fld>
            <a:endParaRPr lang="en-US"/>
          </a:p>
        </p:txBody>
      </p:sp>
    </p:spTree>
    <p:extLst>
      <p:ext uri="{BB962C8B-B14F-4D97-AF65-F5344CB8AC3E}">
        <p14:creationId xmlns:p14="http://schemas.microsoft.com/office/powerpoint/2010/main" val="4041847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all aggregation functions have an na.rm argument, which removes the miss‐ </a:t>
            </a:r>
            <a:r>
              <a:rPr lang="en-US" dirty="0" err="1"/>
              <a:t>ing</a:t>
            </a:r>
            <a:r>
              <a:rPr lang="en-US" dirty="0"/>
              <a:t> values prior to computation: </a:t>
            </a:r>
          </a:p>
          <a:p>
            <a:endParaRPr lang="en-US" dirty="0"/>
          </a:p>
          <a:p>
            <a:r>
              <a:rPr lang="en-US" dirty="0"/>
              <a:t>In this case, where missing values represent cancelled flights, we could also tackle the problem by first removing the cancelled flights. </a:t>
            </a:r>
          </a:p>
        </p:txBody>
      </p:sp>
      <p:sp>
        <p:nvSpPr>
          <p:cNvPr id="4" name="Slide Number Placeholder 3"/>
          <p:cNvSpPr>
            <a:spLocks noGrp="1"/>
          </p:cNvSpPr>
          <p:nvPr>
            <p:ph type="sldNum" sz="quarter" idx="5"/>
          </p:nvPr>
        </p:nvSpPr>
        <p:spPr/>
        <p:txBody>
          <a:bodyPr/>
          <a:lstStyle/>
          <a:p>
            <a:fld id="{7B4429A1-2A75-4BDD-A68F-4CB22D4035DA}" type="slidenum">
              <a:rPr lang="en-US" smtClean="0"/>
              <a:t>45</a:t>
            </a:fld>
            <a:endParaRPr lang="en-US"/>
          </a:p>
        </p:txBody>
      </p:sp>
    </p:spTree>
    <p:extLst>
      <p:ext uri="{BB962C8B-B14F-4D97-AF65-F5344CB8AC3E}">
        <p14:creationId xmlns:p14="http://schemas.microsoft.com/office/powerpoint/2010/main" val="2713272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save this dataset so we can reuse it in the next few examples:</a:t>
            </a:r>
          </a:p>
        </p:txBody>
      </p:sp>
      <p:sp>
        <p:nvSpPr>
          <p:cNvPr id="4" name="Slide Number Placeholder 3"/>
          <p:cNvSpPr>
            <a:spLocks noGrp="1"/>
          </p:cNvSpPr>
          <p:nvPr>
            <p:ph type="sldNum" sz="quarter" idx="5"/>
          </p:nvPr>
        </p:nvSpPr>
        <p:spPr/>
        <p:txBody>
          <a:bodyPr/>
          <a:lstStyle/>
          <a:p>
            <a:fld id="{7B4429A1-2A75-4BDD-A68F-4CB22D4035DA}" type="slidenum">
              <a:rPr lang="en-US" smtClean="0"/>
              <a:t>46</a:t>
            </a:fld>
            <a:endParaRPr lang="en-US"/>
          </a:p>
        </p:txBody>
      </p:sp>
    </p:spTree>
    <p:extLst>
      <p:ext uri="{BB962C8B-B14F-4D97-AF65-F5344CB8AC3E}">
        <p14:creationId xmlns:p14="http://schemas.microsoft.com/office/powerpoint/2010/main" val="619566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do any aggregation, it’s always a good idea to include either a count (</a:t>
            </a:r>
            <a:r>
              <a:rPr lang="en-US" b="1" dirty="0"/>
              <a:t>n()</a:t>
            </a:r>
            <a:r>
              <a:rPr lang="en-US" dirty="0"/>
              <a:t>), or a count of </a:t>
            </a:r>
            <a:r>
              <a:rPr lang="en-US" dirty="0" err="1"/>
              <a:t>nonmissing</a:t>
            </a:r>
            <a:r>
              <a:rPr lang="en-US" dirty="0"/>
              <a:t> values (</a:t>
            </a:r>
            <a:r>
              <a:rPr lang="en-US" b="1" dirty="0"/>
              <a:t>sum(!is.na(x))</a:t>
            </a:r>
            <a:r>
              <a:rPr lang="en-US" dirty="0"/>
              <a:t>). That way you can check that you’re not drawing conclusions based on very small amounts of data. For example, let’s look at the planes (identified by their tail number) that have the highest average delays:</a:t>
            </a:r>
          </a:p>
          <a:p>
            <a:endParaRPr lang="en-US" dirty="0"/>
          </a:p>
          <a:p>
            <a:r>
              <a:rPr lang="en-US" dirty="0"/>
              <a:t>Wow, there are some planes that have an average delay </a:t>
            </a:r>
            <a:r>
              <a:rPr lang="en-US" b="1" dirty="0"/>
              <a:t>of 5 hours (300 </a:t>
            </a:r>
            <a:r>
              <a:rPr lang="en-US" dirty="0"/>
              <a:t>minutes)! </a:t>
            </a:r>
          </a:p>
        </p:txBody>
      </p:sp>
      <p:sp>
        <p:nvSpPr>
          <p:cNvPr id="4" name="Slide Number Placeholder 3"/>
          <p:cNvSpPr>
            <a:spLocks noGrp="1"/>
          </p:cNvSpPr>
          <p:nvPr>
            <p:ph type="sldNum" sz="quarter" idx="5"/>
          </p:nvPr>
        </p:nvSpPr>
        <p:spPr/>
        <p:txBody>
          <a:bodyPr/>
          <a:lstStyle/>
          <a:p>
            <a:fld id="{7B4429A1-2A75-4BDD-A68F-4CB22D4035DA}" type="slidenum">
              <a:rPr lang="en-US" smtClean="0"/>
              <a:t>47</a:t>
            </a:fld>
            <a:endParaRPr lang="en-US"/>
          </a:p>
        </p:txBody>
      </p:sp>
    </p:spTree>
    <p:extLst>
      <p:ext uri="{BB962C8B-B14F-4D97-AF65-F5344CB8AC3E}">
        <p14:creationId xmlns:p14="http://schemas.microsoft.com/office/powerpoint/2010/main" val="17905161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story is actually a little more nuanced. We can get more insight if we draw a scatterplot of number of flights versus average delay: </a:t>
            </a:r>
          </a:p>
          <a:p>
            <a:endParaRPr lang="en-US" dirty="0"/>
          </a:p>
          <a:p>
            <a:r>
              <a:rPr lang="en-US" dirty="0"/>
              <a:t>Not surprisingly, there is much greater variation in the average delay when there are few flights. The shape of this plot is very characteristic: whenever you plot a mean (or other summary) versus group size, you’ll see that the variation decreases as the sample size increases. </a:t>
            </a:r>
          </a:p>
        </p:txBody>
      </p:sp>
      <p:sp>
        <p:nvSpPr>
          <p:cNvPr id="4" name="Slide Number Placeholder 3"/>
          <p:cNvSpPr>
            <a:spLocks noGrp="1"/>
          </p:cNvSpPr>
          <p:nvPr>
            <p:ph type="sldNum" sz="quarter" idx="5"/>
          </p:nvPr>
        </p:nvSpPr>
        <p:spPr/>
        <p:txBody>
          <a:bodyPr/>
          <a:lstStyle/>
          <a:p>
            <a:fld id="{7B4429A1-2A75-4BDD-A68F-4CB22D4035DA}" type="slidenum">
              <a:rPr lang="en-US" smtClean="0"/>
              <a:t>48</a:t>
            </a:fld>
            <a:endParaRPr lang="en-US"/>
          </a:p>
        </p:txBody>
      </p:sp>
    </p:spTree>
    <p:extLst>
      <p:ext uri="{BB962C8B-B14F-4D97-AF65-F5344CB8AC3E}">
        <p14:creationId xmlns:p14="http://schemas.microsoft.com/office/powerpoint/2010/main" val="6075324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this sort of plot, it’s often useful to filter out the groups with the smallest numbers of observations, so you can see more of the pattern and less of the extreme variation in the smallest groups. This is what the following code does, as well as showing you a handy pattern for integrating ggplot2 into </a:t>
            </a:r>
            <a:r>
              <a:rPr lang="en-US" dirty="0" err="1"/>
              <a:t>dplyr</a:t>
            </a:r>
            <a:r>
              <a:rPr lang="en-US" dirty="0"/>
              <a:t> flows. It’s a bit painful that you have to switch from %&gt;% to +, but once you get the hang of it, it’s quite convenient:</a:t>
            </a:r>
          </a:p>
        </p:txBody>
      </p:sp>
      <p:sp>
        <p:nvSpPr>
          <p:cNvPr id="4" name="Slide Number Placeholder 3"/>
          <p:cNvSpPr>
            <a:spLocks noGrp="1"/>
          </p:cNvSpPr>
          <p:nvPr>
            <p:ph type="sldNum" sz="quarter" idx="5"/>
          </p:nvPr>
        </p:nvSpPr>
        <p:spPr/>
        <p:txBody>
          <a:bodyPr/>
          <a:lstStyle/>
          <a:p>
            <a:fld id="{7B4429A1-2A75-4BDD-A68F-4CB22D4035DA}" type="slidenum">
              <a:rPr lang="en-US" smtClean="0"/>
              <a:t>49</a:t>
            </a:fld>
            <a:endParaRPr lang="en-US"/>
          </a:p>
        </p:txBody>
      </p:sp>
    </p:spTree>
    <p:extLst>
      <p:ext uri="{BB962C8B-B14F-4D97-AF65-F5344CB8AC3E}">
        <p14:creationId xmlns:p14="http://schemas.microsoft.com/office/powerpoint/2010/main" val="1033226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using means, counts, and sum can get you a long way, but R provides many other useful summary functions:</a:t>
            </a:r>
          </a:p>
        </p:txBody>
      </p:sp>
      <p:sp>
        <p:nvSpPr>
          <p:cNvPr id="4" name="Slide Number Placeholder 3"/>
          <p:cNvSpPr>
            <a:spLocks noGrp="1"/>
          </p:cNvSpPr>
          <p:nvPr>
            <p:ph type="sldNum" sz="quarter" idx="5"/>
          </p:nvPr>
        </p:nvSpPr>
        <p:spPr/>
        <p:txBody>
          <a:bodyPr/>
          <a:lstStyle/>
          <a:p>
            <a:fld id="{7B4429A1-2A75-4BDD-A68F-4CB22D4035DA}" type="slidenum">
              <a:rPr lang="en-US" smtClean="0"/>
              <a:t>50</a:t>
            </a:fld>
            <a:endParaRPr lang="en-US"/>
          </a:p>
        </p:txBody>
      </p:sp>
    </p:spTree>
    <p:extLst>
      <p:ext uri="{BB962C8B-B14F-4D97-AF65-F5344CB8AC3E}">
        <p14:creationId xmlns:p14="http://schemas.microsoft.com/office/powerpoint/2010/main" val="589961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used mean(x), but median(x) is also useful. The mean is the sum divided by the length; the median is a value where 50% of x is above it, and 50% is below it</a:t>
            </a:r>
          </a:p>
          <a:p>
            <a:endParaRPr lang="en-US" dirty="0"/>
          </a:p>
          <a:p>
            <a:r>
              <a:rPr lang="en-US" dirty="0"/>
              <a:t>It’s sometimes useful to combine aggregation with logical </a:t>
            </a:r>
            <a:r>
              <a:rPr lang="en-US" dirty="0" err="1"/>
              <a:t>subsetting</a:t>
            </a:r>
            <a:r>
              <a:rPr lang="en-US" dirty="0"/>
              <a:t>. We haven’t talked about this sort of </a:t>
            </a:r>
            <a:r>
              <a:rPr lang="en-US" dirty="0" err="1"/>
              <a:t>subsetting</a:t>
            </a:r>
            <a:r>
              <a:rPr lang="en-US" dirty="0"/>
              <a:t> yet, but you’ll learn more about it later</a:t>
            </a:r>
          </a:p>
        </p:txBody>
      </p:sp>
      <p:sp>
        <p:nvSpPr>
          <p:cNvPr id="4" name="Slide Number Placeholder 3"/>
          <p:cNvSpPr>
            <a:spLocks noGrp="1"/>
          </p:cNvSpPr>
          <p:nvPr>
            <p:ph type="sldNum" sz="quarter" idx="5"/>
          </p:nvPr>
        </p:nvSpPr>
        <p:spPr/>
        <p:txBody>
          <a:bodyPr/>
          <a:lstStyle/>
          <a:p>
            <a:fld id="{7B4429A1-2A75-4BDD-A68F-4CB22D4035DA}" type="slidenum">
              <a:rPr lang="en-US" smtClean="0"/>
              <a:t>51</a:t>
            </a:fld>
            <a:endParaRPr lang="en-US"/>
          </a:p>
        </p:txBody>
      </p:sp>
    </p:spTree>
    <p:extLst>
      <p:ext uri="{BB962C8B-B14F-4D97-AF65-F5344CB8AC3E}">
        <p14:creationId xmlns:p14="http://schemas.microsoft.com/office/powerpoint/2010/main" val="27938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 these properties make it easy to chain together multiple simple steps to achieve a complex result. Let’s dive in and see how these verbs work.</a:t>
            </a:r>
          </a:p>
        </p:txBody>
      </p:sp>
      <p:sp>
        <p:nvSpPr>
          <p:cNvPr id="4" name="Slide Number Placeholder 3"/>
          <p:cNvSpPr>
            <a:spLocks noGrp="1"/>
          </p:cNvSpPr>
          <p:nvPr>
            <p:ph type="sldNum" sz="quarter" idx="5"/>
          </p:nvPr>
        </p:nvSpPr>
        <p:spPr/>
        <p:txBody>
          <a:bodyPr/>
          <a:lstStyle/>
          <a:p>
            <a:fld id="{7B4429A1-2A75-4BDD-A68F-4CB22D4035DA}" type="slidenum">
              <a:rPr lang="en-US" smtClean="0"/>
              <a:t>5</a:t>
            </a:fld>
            <a:endParaRPr lang="en-US"/>
          </a:p>
        </p:txBody>
      </p:sp>
    </p:spTree>
    <p:extLst>
      <p:ext uri="{BB962C8B-B14F-4D97-AF65-F5344CB8AC3E}">
        <p14:creationId xmlns:p14="http://schemas.microsoft.com/office/powerpoint/2010/main" val="15087428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mean squared deviation, or standard deviation or </a:t>
            </a:r>
            <a:r>
              <a:rPr lang="en-US" dirty="0" err="1"/>
              <a:t>sd</a:t>
            </a:r>
            <a:r>
              <a:rPr lang="en-US" dirty="0"/>
              <a:t> for short, is the standard measure of spread. The interquartile range IQR() and median absolute deviation mad(x) are robust </a:t>
            </a:r>
            <a:r>
              <a:rPr lang="en-US" dirty="0" err="1"/>
              <a:t>equiva</a:t>
            </a:r>
            <a:r>
              <a:rPr lang="en-US" dirty="0"/>
              <a:t>‐ </a:t>
            </a:r>
            <a:r>
              <a:rPr lang="en-US" dirty="0" err="1"/>
              <a:t>lents</a:t>
            </a:r>
            <a:r>
              <a:rPr lang="en-US" dirty="0"/>
              <a:t> that may be more useful if you have outliers:</a:t>
            </a:r>
          </a:p>
        </p:txBody>
      </p:sp>
      <p:sp>
        <p:nvSpPr>
          <p:cNvPr id="4" name="Slide Number Placeholder 3"/>
          <p:cNvSpPr>
            <a:spLocks noGrp="1"/>
          </p:cNvSpPr>
          <p:nvPr>
            <p:ph type="sldNum" sz="quarter" idx="5"/>
          </p:nvPr>
        </p:nvSpPr>
        <p:spPr/>
        <p:txBody>
          <a:bodyPr/>
          <a:lstStyle/>
          <a:p>
            <a:fld id="{7B4429A1-2A75-4BDD-A68F-4CB22D4035DA}" type="slidenum">
              <a:rPr lang="en-US" smtClean="0"/>
              <a:t>52</a:t>
            </a:fld>
            <a:endParaRPr lang="en-US"/>
          </a:p>
        </p:txBody>
      </p:sp>
    </p:spTree>
    <p:extLst>
      <p:ext uri="{BB962C8B-B14F-4D97-AF65-F5344CB8AC3E}">
        <p14:creationId xmlns:p14="http://schemas.microsoft.com/office/powerpoint/2010/main" val="116482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Quantiles are a generalization of the median. For example, </a:t>
            </a:r>
            <a:r>
              <a:rPr lang="en-US" dirty="0" err="1"/>
              <a:t>quan</a:t>
            </a:r>
            <a:r>
              <a:rPr lang="en-US" dirty="0"/>
              <a:t> tile(x, 0.25) will find a value of x that is greater than 25% of the values, and less than the remaining 75%: </a:t>
            </a:r>
          </a:p>
        </p:txBody>
      </p:sp>
      <p:sp>
        <p:nvSpPr>
          <p:cNvPr id="4" name="Slide Number Placeholder 3"/>
          <p:cNvSpPr>
            <a:spLocks noGrp="1"/>
          </p:cNvSpPr>
          <p:nvPr>
            <p:ph type="sldNum" sz="quarter" idx="5"/>
          </p:nvPr>
        </p:nvSpPr>
        <p:spPr/>
        <p:txBody>
          <a:bodyPr/>
          <a:lstStyle/>
          <a:p>
            <a:fld id="{7B4429A1-2A75-4BDD-A68F-4CB22D4035DA}" type="slidenum">
              <a:rPr lang="en-US" smtClean="0"/>
              <a:t>53</a:t>
            </a:fld>
            <a:endParaRPr lang="en-US"/>
          </a:p>
        </p:txBody>
      </p:sp>
    </p:spTree>
    <p:extLst>
      <p:ext uri="{BB962C8B-B14F-4D97-AF65-F5344CB8AC3E}">
        <p14:creationId xmlns:p14="http://schemas.microsoft.com/office/powerpoint/2010/main" val="235964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work similarly to x[1], x[2], and x[length(x)] but let you set a default value if that position does not exist (i.e., you’re trying to get the third element from a group that only has two elements). For example, we can find the first and last departure for each day:</a:t>
            </a:r>
          </a:p>
        </p:txBody>
      </p:sp>
      <p:sp>
        <p:nvSpPr>
          <p:cNvPr id="4" name="Slide Number Placeholder 3"/>
          <p:cNvSpPr>
            <a:spLocks noGrp="1"/>
          </p:cNvSpPr>
          <p:nvPr>
            <p:ph type="sldNum" sz="quarter" idx="5"/>
          </p:nvPr>
        </p:nvSpPr>
        <p:spPr/>
        <p:txBody>
          <a:bodyPr/>
          <a:lstStyle/>
          <a:p>
            <a:fld id="{7B4429A1-2A75-4BDD-A68F-4CB22D4035DA}" type="slidenum">
              <a:rPr lang="en-US" smtClean="0"/>
              <a:t>54</a:t>
            </a:fld>
            <a:endParaRPr lang="en-US"/>
          </a:p>
        </p:txBody>
      </p:sp>
    </p:spTree>
    <p:extLst>
      <p:ext uri="{BB962C8B-B14F-4D97-AF65-F5344CB8AC3E}">
        <p14:creationId xmlns:p14="http://schemas.microsoft.com/office/powerpoint/2010/main" val="1084225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functions are complementary to filtering on ranks. Filter‐ </a:t>
            </a:r>
            <a:r>
              <a:rPr lang="en-US" dirty="0" err="1"/>
              <a:t>ing</a:t>
            </a:r>
            <a:r>
              <a:rPr lang="en-US" dirty="0"/>
              <a:t> gives you all variables, with each observation in a separate row:</a:t>
            </a:r>
          </a:p>
        </p:txBody>
      </p:sp>
      <p:sp>
        <p:nvSpPr>
          <p:cNvPr id="4" name="Slide Number Placeholder 3"/>
          <p:cNvSpPr>
            <a:spLocks noGrp="1"/>
          </p:cNvSpPr>
          <p:nvPr>
            <p:ph type="sldNum" sz="quarter" idx="5"/>
          </p:nvPr>
        </p:nvSpPr>
        <p:spPr/>
        <p:txBody>
          <a:bodyPr/>
          <a:lstStyle/>
          <a:p>
            <a:fld id="{7B4429A1-2A75-4BDD-A68F-4CB22D4035DA}" type="slidenum">
              <a:rPr lang="en-US" smtClean="0"/>
              <a:t>55</a:t>
            </a:fld>
            <a:endParaRPr lang="en-US"/>
          </a:p>
        </p:txBody>
      </p:sp>
    </p:spTree>
    <p:extLst>
      <p:ext uri="{BB962C8B-B14F-4D97-AF65-F5344CB8AC3E}">
        <p14:creationId xmlns:p14="http://schemas.microsoft.com/office/powerpoint/2010/main" val="1509763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seen n(), which takes no arguments, and returns the size of the current group. To count the number of non-missing </a:t>
            </a:r>
            <a:r>
              <a:rPr lang="en-US" dirty="0" err="1"/>
              <a:t>val</a:t>
            </a:r>
            <a:r>
              <a:rPr lang="en-US" dirty="0"/>
              <a:t>‐ </a:t>
            </a:r>
            <a:r>
              <a:rPr lang="en-US" dirty="0" err="1"/>
              <a:t>ues</a:t>
            </a:r>
            <a:r>
              <a:rPr lang="en-US" dirty="0"/>
              <a:t>, use sum(!is.na(x)). To count the number of distinct (unique) values, use </a:t>
            </a:r>
            <a:r>
              <a:rPr lang="en-US" dirty="0" err="1"/>
              <a:t>n_distinct</a:t>
            </a:r>
            <a:r>
              <a:rPr lang="en-US" dirty="0"/>
              <a:t>(x):</a:t>
            </a:r>
          </a:p>
        </p:txBody>
      </p:sp>
      <p:sp>
        <p:nvSpPr>
          <p:cNvPr id="4" name="Slide Number Placeholder 3"/>
          <p:cNvSpPr>
            <a:spLocks noGrp="1"/>
          </p:cNvSpPr>
          <p:nvPr>
            <p:ph type="sldNum" sz="quarter" idx="5"/>
          </p:nvPr>
        </p:nvSpPr>
        <p:spPr/>
        <p:txBody>
          <a:bodyPr/>
          <a:lstStyle/>
          <a:p>
            <a:fld id="{7B4429A1-2A75-4BDD-A68F-4CB22D4035DA}" type="slidenum">
              <a:rPr lang="en-US" smtClean="0"/>
              <a:t>56</a:t>
            </a:fld>
            <a:endParaRPr lang="en-US"/>
          </a:p>
        </p:txBody>
      </p:sp>
    </p:spTree>
    <p:extLst>
      <p:ext uri="{BB962C8B-B14F-4D97-AF65-F5344CB8AC3E}">
        <p14:creationId xmlns:p14="http://schemas.microsoft.com/office/powerpoint/2010/main" val="15911829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Counts are so useful that </a:t>
            </a:r>
            <a:r>
              <a:rPr lang="en-US" dirty="0" err="1"/>
              <a:t>dplyr</a:t>
            </a:r>
            <a:r>
              <a:rPr lang="en-US" dirty="0"/>
              <a:t> provides a simple helper if all you want is a count: </a:t>
            </a:r>
          </a:p>
        </p:txBody>
      </p:sp>
      <p:sp>
        <p:nvSpPr>
          <p:cNvPr id="4" name="Slide Number Placeholder 3"/>
          <p:cNvSpPr>
            <a:spLocks noGrp="1"/>
          </p:cNvSpPr>
          <p:nvPr>
            <p:ph type="sldNum" sz="quarter" idx="5"/>
          </p:nvPr>
        </p:nvSpPr>
        <p:spPr/>
        <p:txBody>
          <a:bodyPr/>
          <a:lstStyle/>
          <a:p>
            <a:fld id="{7B4429A1-2A75-4BDD-A68F-4CB22D4035DA}" type="slidenum">
              <a:rPr lang="en-US" smtClean="0"/>
              <a:t>57</a:t>
            </a:fld>
            <a:endParaRPr lang="en-US"/>
          </a:p>
        </p:txBody>
      </p:sp>
    </p:spTree>
    <p:extLst>
      <p:ext uri="{BB962C8B-B14F-4D97-AF65-F5344CB8AC3E}">
        <p14:creationId xmlns:p14="http://schemas.microsoft.com/office/powerpoint/2010/main" val="20991947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optionally provide a weight variable. For example, you could use this to “count” (sum) the total number of miles a plane flew:</a:t>
            </a:r>
          </a:p>
        </p:txBody>
      </p:sp>
      <p:sp>
        <p:nvSpPr>
          <p:cNvPr id="4" name="Slide Number Placeholder 3"/>
          <p:cNvSpPr>
            <a:spLocks noGrp="1"/>
          </p:cNvSpPr>
          <p:nvPr>
            <p:ph type="sldNum" sz="quarter" idx="5"/>
          </p:nvPr>
        </p:nvSpPr>
        <p:spPr/>
        <p:txBody>
          <a:bodyPr/>
          <a:lstStyle/>
          <a:p>
            <a:fld id="{7B4429A1-2A75-4BDD-A68F-4CB22D4035DA}" type="slidenum">
              <a:rPr lang="en-US" smtClean="0"/>
              <a:t>58</a:t>
            </a:fld>
            <a:endParaRPr lang="en-US"/>
          </a:p>
        </p:txBody>
      </p:sp>
    </p:spTree>
    <p:extLst>
      <p:ext uri="{BB962C8B-B14F-4D97-AF65-F5344CB8AC3E}">
        <p14:creationId xmlns:p14="http://schemas.microsoft.com/office/powerpoint/2010/main" val="7100331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used with numeric functions, TRUE is converted to 1 and FALSE to 0. This makes sum() and mean() very useful: sum(x) gives the number of TRUEs in x, and mean(x) gives the </a:t>
            </a:r>
            <a:r>
              <a:rPr lang="en-US" dirty="0" err="1"/>
              <a:t>propor</a:t>
            </a:r>
            <a:r>
              <a:rPr lang="en-US" dirty="0"/>
              <a:t>‐ </a:t>
            </a:r>
            <a:r>
              <a:rPr lang="en-US" dirty="0" err="1"/>
              <a:t>tion</a:t>
            </a:r>
            <a:r>
              <a:rPr lang="en-US" dirty="0"/>
              <a:t>: # </a:t>
            </a:r>
          </a:p>
        </p:txBody>
      </p:sp>
      <p:sp>
        <p:nvSpPr>
          <p:cNvPr id="4" name="Slide Number Placeholder 3"/>
          <p:cNvSpPr>
            <a:spLocks noGrp="1"/>
          </p:cNvSpPr>
          <p:nvPr>
            <p:ph type="sldNum" sz="quarter" idx="5"/>
          </p:nvPr>
        </p:nvSpPr>
        <p:spPr/>
        <p:txBody>
          <a:bodyPr/>
          <a:lstStyle/>
          <a:p>
            <a:fld id="{7B4429A1-2A75-4BDD-A68F-4CB22D4035DA}" type="slidenum">
              <a:rPr lang="en-US" smtClean="0"/>
              <a:t>59</a:t>
            </a:fld>
            <a:endParaRPr lang="en-US"/>
          </a:p>
        </p:txBody>
      </p:sp>
    </p:spTree>
    <p:extLst>
      <p:ext uri="{BB962C8B-B14F-4D97-AF65-F5344CB8AC3E}">
        <p14:creationId xmlns:p14="http://schemas.microsoft.com/office/powerpoint/2010/main" val="28853441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group by multiple variables, each summary peels off one level of the grouping. That makes it easy to progressively roll up a dataset:</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per_year</a:t>
            </a:r>
            <a:r>
              <a:rPr lang="en-US" dirty="0">
                <a:latin typeface="Courier New" panose="02070309020205020404" pitchFamily="49" charset="0"/>
                <a:cs typeface="Courier New" panose="02070309020205020404" pitchFamily="49" charset="0"/>
              </a:rPr>
              <a:t> &lt;- summarize(</a:t>
            </a:r>
            <a:r>
              <a:rPr lang="en-US" dirty="0" err="1">
                <a:latin typeface="Courier New" panose="02070309020205020404" pitchFamily="49" charset="0"/>
                <a:cs typeface="Courier New" panose="02070309020205020404" pitchFamily="49" charset="0"/>
              </a:rPr>
              <a:t>per_month</a:t>
            </a:r>
            <a:r>
              <a:rPr lang="en-US" dirty="0">
                <a:latin typeface="Courier New" panose="02070309020205020404" pitchFamily="49" charset="0"/>
                <a:cs typeface="Courier New" panose="02070309020205020404" pitchFamily="49" charset="0"/>
              </a:rPr>
              <a:t>, flights = sum(flights)))</a:t>
            </a:r>
          </a:p>
          <a:p>
            <a:r>
              <a:rPr lang="en-US" dirty="0">
                <a:latin typeface="Courier New" panose="02070309020205020404" pitchFamily="49" charset="0"/>
                <a:cs typeface="Courier New" panose="02070309020205020404" pitchFamily="49" charset="0"/>
              </a:rPr>
              <a:t>#&gt; # A </a:t>
            </a:r>
            <a:r>
              <a:rPr lang="en-US" dirty="0" err="1">
                <a:latin typeface="Courier New" panose="02070309020205020404" pitchFamily="49" charset="0"/>
                <a:cs typeface="Courier New" panose="02070309020205020404" pitchFamily="49" charset="0"/>
              </a:rPr>
              <a:t>tibble</a:t>
            </a:r>
            <a:r>
              <a:rPr lang="en-US" dirty="0">
                <a:latin typeface="Courier New" panose="02070309020205020404" pitchFamily="49" charset="0"/>
                <a:cs typeface="Courier New" panose="02070309020205020404" pitchFamily="49" charset="0"/>
              </a:rPr>
              <a:t>: 1 × 2</a:t>
            </a:r>
          </a:p>
          <a:p>
            <a:r>
              <a:rPr lang="en-US" dirty="0">
                <a:latin typeface="Courier New" panose="02070309020205020404" pitchFamily="49" charset="0"/>
                <a:cs typeface="Courier New" panose="02070309020205020404" pitchFamily="49" charset="0"/>
              </a:rPr>
              <a:t>#&gt; year flights</a:t>
            </a:r>
          </a:p>
          <a:p>
            <a:r>
              <a:rPr lang="en-US" dirty="0">
                <a:latin typeface="Courier New" panose="02070309020205020404" pitchFamily="49" charset="0"/>
                <a:cs typeface="Courier New" panose="02070309020205020404" pitchFamily="49" charset="0"/>
              </a:rPr>
              <a:t>#&gt; &lt;int&gt; &lt;int&gt;</a:t>
            </a:r>
          </a:p>
          <a:p>
            <a:r>
              <a:rPr lang="en-US" dirty="0">
                <a:latin typeface="Courier New" panose="02070309020205020404" pitchFamily="49" charset="0"/>
                <a:cs typeface="Courier New" panose="02070309020205020404" pitchFamily="49" charset="0"/>
              </a:rPr>
              <a:t>#&gt; 1 2013 336776</a:t>
            </a:r>
          </a:p>
          <a:p>
            <a:endParaRPr lang="en-US" dirty="0">
              <a:latin typeface="Courier New" panose="02070309020205020404" pitchFamily="49" charset="0"/>
              <a:cs typeface="Courier New" panose="02070309020205020404" pitchFamily="49" charset="0"/>
            </a:endParaRPr>
          </a:p>
          <a:p>
            <a:r>
              <a:rPr lang="en-US" dirty="0"/>
              <a:t>Be careful when progressively rolling up summaries: it’s OK for sums and counts, but you need to think about weighting means and variances, and it’s not possible to do it exactly for rank-based </a:t>
            </a:r>
            <a:r>
              <a:rPr lang="en-US" dirty="0" err="1"/>
              <a:t>statis</a:t>
            </a:r>
            <a:r>
              <a:rPr lang="en-US" dirty="0"/>
              <a:t>‐ tics like the median. In other words, the sum of groupwise sums is the overall sum, but the median of groupwise medians is not the overall median.</a:t>
            </a:r>
          </a:p>
        </p:txBody>
      </p:sp>
      <p:sp>
        <p:nvSpPr>
          <p:cNvPr id="4" name="Slide Number Placeholder 3"/>
          <p:cNvSpPr>
            <a:spLocks noGrp="1"/>
          </p:cNvSpPr>
          <p:nvPr>
            <p:ph type="sldNum" sz="quarter" idx="5"/>
          </p:nvPr>
        </p:nvSpPr>
        <p:spPr/>
        <p:txBody>
          <a:bodyPr/>
          <a:lstStyle/>
          <a:p>
            <a:fld id="{7B4429A1-2A75-4BDD-A68F-4CB22D4035DA}" type="slidenum">
              <a:rPr lang="en-US" smtClean="0"/>
              <a:t>61</a:t>
            </a:fld>
            <a:endParaRPr lang="en-US"/>
          </a:p>
        </p:txBody>
      </p:sp>
    </p:spTree>
    <p:extLst>
      <p:ext uri="{BB962C8B-B14F-4D97-AF65-F5344CB8AC3E}">
        <p14:creationId xmlns:p14="http://schemas.microsoft.com/office/powerpoint/2010/main" val="11581318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remove grouping, and return to operations on ungrouped data, use ungroup(): </a:t>
            </a:r>
          </a:p>
        </p:txBody>
      </p:sp>
      <p:sp>
        <p:nvSpPr>
          <p:cNvPr id="4" name="Slide Number Placeholder 3"/>
          <p:cNvSpPr>
            <a:spLocks noGrp="1"/>
          </p:cNvSpPr>
          <p:nvPr>
            <p:ph type="sldNum" sz="quarter" idx="5"/>
          </p:nvPr>
        </p:nvSpPr>
        <p:spPr/>
        <p:txBody>
          <a:bodyPr/>
          <a:lstStyle/>
          <a:p>
            <a:fld id="{7B4429A1-2A75-4BDD-A68F-4CB22D4035DA}" type="slidenum">
              <a:rPr lang="en-US" smtClean="0"/>
              <a:t>62</a:t>
            </a:fld>
            <a:endParaRPr lang="en-US"/>
          </a:p>
        </p:txBody>
      </p:sp>
    </p:spTree>
    <p:extLst>
      <p:ext uri="{BB962C8B-B14F-4D97-AF65-F5344CB8AC3E}">
        <p14:creationId xmlns:p14="http://schemas.microsoft.com/office/powerpoint/2010/main" val="4295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 allows you to subset observations based on their values. The first argument is the name of the data frame. The second and subsequent arguments are the expressions that filter the data frame. For example, we can select all flights on January 1st with:</a:t>
            </a:r>
          </a:p>
          <a:p>
            <a:endParaRPr lang="en-US" dirty="0"/>
          </a:p>
          <a:p>
            <a:r>
              <a:rPr lang="en-US" dirty="0"/>
              <a:t>(1) </a:t>
            </a:r>
            <a:r>
              <a:rPr lang="en-US" b="1" dirty="0"/>
              <a:t>When y</a:t>
            </a:r>
            <a:r>
              <a:rPr lang="en-US" dirty="0"/>
              <a:t>ou run that line of code, </a:t>
            </a:r>
            <a:r>
              <a:rPr lang="en-US" dirty="0" err="1"/>
              <a:t>dplyr</a:t>
            </a:r>
            <a:r>
              <a:rPr lang="en-US" dirty="0"/>
              <a:t> executes the filtering opera‐ </a:t>
            </a:r>
            <a:r>
              <a:rPr lang="en-US" dirty="0" err="1"/>
              <a:t>tion</a:t>
            </a:r>
            <a:r>
              <a:rPr lang="en-US" dirty="0"/>
              <a:t> and returns a new data frame. </a:t>
            </a:r>
            <a:r>
              <a:rPr lang="en-US" dirty="0" err="1"/>
              <a:t>dplyr</a:t>
            </a:r>
            <a:r>
              <a:rPr lang="en-US" dirty="0"/>
              <a:t> functions never modify their inputs, so if you want to save the result, you’ll need to use the assignment operator, &lt;-:</a:t>
            </a:r>
          </a:p>
          <a:p>
            <a:endParaRPr lang="en-US" dirty="0"/>
          </a:p>
          <a:p>
            <a:r>
              <a:rPr lang="en-US" dirty="0"/>
              <a:t>(2) </a:t>
            </a:r>
            <a:r>
              <a:rPr lang="en-US" b="1" dirty="0"/>
              <a:t>R either </a:t>
            </a:r>
            <a:r>
              <a:rPr lang="en-US" dirty="0"/>
              <a:t>prints out the results, or saves them to a variable. If you want to do both, you can wrap the assignment in parentheses:</a:t>
            </a:r>
          </a:p>
        </p:txBody>
      </p:sp>
      <p:sp>
        <p:nvSpPr>
          <p:cNvPr id="4" name="Slide Number Placeholder 3"/>
          <p:cNvSpPr>
            <a:spLocks noGrp="1"/>
          </p:cNvSpPr>
          <p:nvPr>
            <p:ph type="sldNum" sz="quarter" idx="5"/>
          </p:nvPr>
        </p:nvSpPr>
        <p:spPr/>
        <p:txBody>
          <a:bodyPr/>
          <a:lstStyle/>
          <a:p>
            <a:fld id="{7B4429A1-2A75-4BDD-A68F-4CB22D4035DA}" type="slidenum">
              <a:rPr lang="en-US" smtClean="0"/>
              <a:t>6</a:t>
            </a:fld>
            <a:endParaRPr lang="en-US"/>
          </a:p>
        </p:txBody>
      </p:sp>
    </p:spTree>
    <p:extLst>
      <p:ext uri="{BB962C8B-B14F-4D97-AF65-F5344CB8AC3E}">
        <p14:creationId xmlns:p14="http://schemas.microsoft.com/office/powerpoint/2010/main" val="36128920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https://rpubs.com/uky994/584219</a:t>
            </a:r>
            <a:endParaRPr lang="en-US" dirty="0"/>
          </a:p>
          <a:p>
            <a:pPr marL="228600" indent="-228600">
              <a:buFont typeface="+mj-lt"/>
              <a:buAutoNum type="arabicPeriod"/>
            </a:pPr>
            <a:r>
              <a:rPr lang="en-US" dirty="0"/>
              <a:t>Brainstorm at least five different ways to assess the typical delay characteristics of a group of flights. Consider the following scenarios: </a:t>
            </a:r>
          </a:p>
          <a:p>
            <a:pPr marL="628650" lvl="1" indent="-171450">
              <a:buFont typeface="Arial" panose="020B0604020202020204" pitchFamily="34" charset="0"/>
              <a:buChar char="•"/>
            </a:pPr>
            <a:r>
              <a:rPr lang="en-US" dirty="0"/>
              <a:t>A flight is 15 minutes early 50% of the time, and 15 minutes late 50% of the time. </a:t>
            </a:r>
          </a:p>
          <a:p>
            <a:pPr marL="628650" lvl="1" indent="-171450">
              <a:buFont typeface="Arial" panose="020B0604020202020204" pitchFamily="34" charset="0"/>
              <a:buChar char="•"/>
            </a:pPr>
            <a:r>
              <a:rPr lang="en-US" dirty="0"/>
              <a:t>A flight is always 10 minutes late. </a:t>
            </a:r>
          </a:p>
          <a:p>
            <a:pPr marL="628650" lvl="1" indent="-171450">
              <a:buFont typeface="Arial" panose="020B0604020202020204" pitchFamily="34" charset="0"/>
              <a:buChar char="•"/>
            </a:pPr>
            <a:r>
              <a:rPr lang="en-US" dirty="0"/>
              <a:t>A flight is 30 minutes early 50% of the time, and 30 minutes late 50% of the time. </a:t>
            </a:r>
          </a:p>
          <a:p>
            <a:pPr marL="628650" lvl="1" indent="-171450">
              <a:buFont typeface="Arial" panose="020B0604020202020204" pitchFamily="34" charset="0"/>
              <a:buChar char="•"/>
            </a:pPr>
            <a:r>
              <a:rPr lang="en-US" dirty="0"/>
              <a:t>99% of the time a flight is on time. 1% of the time it’s 2 hours late. </a:t>
            </a:r>
          </a:p>
          <a:p>
            <a:pPr marL="628650" lvl="1" indent="-171450">
              <a:buFont typeface="Arial" panose="020B0604020202020204" pitchFamily="34" charset="0"/>
              <a:buChar char="•"/>
            </a:pPr>
            <a:r>
              <a:rPr lang="en-US" dirty="0"/>
              <a:t>Which is more important: arrival delay or departure delay? </a:t>
            </a:r>
          </a:p>
          <a:p>
            <a:pPr marL="228600" indent="-228600">
              <a:buFont typeface="+mj-lt"/>
              <a:buAutoNum type="arabicPeriod"/>
            </a:pPr>
            <a:r>
              <a:rPr lang="en-US" dirty="0"/>
              <a:t>Come up with another approach that will give you the same output as </a:t>
            </a:r>
            <a:r>
              <a:rPr lang="en-US" dirty="0" err="1"/>
              <a:t>not_cancelled</a:t>
            </a:r>
            <a:r>
              <a:rPr lang="en-US" dirty="0"/>
              <a:t> %&gt;% count(</a:t>
            </a:r>
            <a:r>
              <a:rPr lang="en-US" dirty="0" err="1"/>
              <a:t>dest</a:t>
            </a:r>
            <a:r>
              <a:rPr lang="en-US" dirty="0"/>
              <a:t>) and </a:t>
            </a:r>
            <a:r>
              <a:rPr lang="en-US" dirty="0" err="1"/>
              <a:t>not_cancel</a:t>
            </a:r>
            <a:r>
              <a:rPr lang="en-US" dirty="0"/>
              <a:t> led %&gt;% count(</a:t>
            </a:r>
            <a:r>
              <a:rPr lang="en-US" dirty="0" err="1"/>
              <a:t>tailnum</a:t>
            </a:r>
            <a:r>
              <a:rPr lang="en-US" dirty="0"/>
              <a:t>, </a:t>
            </a:r>
            <a:r>
              <a:rPr lang="en-US" dirty="0" err="1"/>
              <a:t>wt</a:t>
            </a:r>
            <a:r>
              <a:rPr lang="en-US" dirty="0"/>
              <a:t> = distance) (without using count()). </a:t>
            </a:r>
          </a:p>
          <a:p>
            <a:pPr marL="228600" indent="-228600">
              <a:buFont typeface="+mj-lt"/>
              <a:buAutoNum type="arabicPeriod"/>
            </a:pPr>
            <a:r>
              <a:rPr lang="en-US" dirty="0"/>
              <a:t>Our definition of cancelled flights (is.na(</a:t>
            </a:r>
            <a:r>
              <a:rPr lang="en-US" dirty="0" err="1"/>
              <a:t>dep_delay</a:t>
            </a:r>
            <a:r>
              <a:rPr lang="en-US" dirty="0"/>
              <a:t>) | is.na(</a:t>
            </a:r>
            <a:r>
              <a:rPr lang="en-US" dirty="0" err="1"/>
              <a:t>arr_delay</a:t>
            </a:r>
            <a:r>
              <a:rPr lang="en-US" dirty="0"/>
              <a:t>) ) is slightly suboptimal. Why? Which is the most important column? </a:t>
            </a:r>
          </a:p>
          <a:p>
            <a:pPr marL="228600" indent="-228600">
              <a:buFont typeface="+mj-lt"/>
              <a:buAutoNum type="arabicPeriod"/>
            </a:pPr>
            <a:r>
              <a:rPr lang="en-US" dirty="0"/>
              <a:t>Look at the number of cancelled flights per day. Is there a pat‐ tern? Is the proportion of cancelled flights related to the average delay? </a:t>
            </a:r>
          </a:p>
          <a:p>
            <a:pPr marL="228600" indent="-228600">
              <a:buFont typeface="+mj-lt"/>
              <a:buAutoNum type="arabicPeriod"/>
            </a:pPr>
            <a:r>
              <a:rPr lang="en-US" dirty="0"/>
              <a:t>Which carrier has the worst delays? Challenge: can you </a:t>
            </a:r>
            <a:r>
              <a:rPr lang="en-US" dirty="0" err="1"/>
              <a:t>disen</a:t>
            </a:r>
            <a:r>
              <a:rPr lang="en-US" dirty="0"/>
              <a:t>‐ tangle the effects of bad airports versus bad carriers? Why/why not? (Hint: think about flights %&gt;% </a:t>
            </a:r>
            <a:r>
              <a:rPr lang="en-US" dirty="0" err="1"/>
              <a:t>group_by</a:t>
            </a:r>
            <a:r>
              <a:rPr lang="en-US" dirty="0"/>
              <a:t>(carrier, </a:t>
            </a:r>
            <a:r>
              <a:rPr lang="en-US" dirty="0" err="1"/>
              <a:t>dest</a:t>
            </a:r>
            <a:r>
              <a:rPr lang="en-US" dirty="0"/>
              <a:t>) %&gt;% summarize(n()).) </a:t>
            </a:r>
          </a:p>
          <a:p>
            <a:pPr marL="228600" indent="-228600">
              <a:buFont typeface="+mj-lt"/>
              <a:buAutoNum type="arabicPeriod"/>
            </a:pPr>
            <a:r>
              <a:rPr lang="en-US" dirty="0"/>
              <a:t>For each plane, count the number of flights before the first delay of greater than 1 hour. </a:t>
            </a:r>
          </a:p>
          <a:p>
            <a:pPr marL="228600" indent="-228600">
              <a:buFont typeface="+mj-lt"/>
              <a:buAutoNum type="arabicPeriod"/>
            </a:pPr>
            <a:r>
              <a:rPr lang="en-US" dirty="0"/>
              <a:t>What does the sort argument to count() do? When might you use it? </a:t>
            </a:r>
          </a:p>
        </p:txBody>
      </p:sp>
      <p:sp>
        <p:nvSpPr>
          <p:cNvPr id="4" name="Slide Number Placeholder 3"/>
          <p:cNvSpPr>
            <a:spLocks noGrp="1"/>
          </p:cNvSpPr>
          <p:nvPr>
            <p:ph type="sldNum" sz="quarter" idx="5"/>
          </p:nvPr>
        </p:nvSpPr>
        <p:spPr/>
        <p:txBody>
          <a:bodyPr/>
          <a:lstStyle/>
          <a:p>
            <a:fld id="{7B4429A1-2A75-4BDD-A68F-4CB22D4035DA}" type="slidenum">
              <a:rPr lang="en-US" smtClean="0"/>
              <a:t>63</a:t>
            </a:fld>
            <a:endParaRPr lang="en-US"/>
          </a:p>
        </p:txBody>
      </p:sp>
    </p:spTree>
    <p:extLst>
      <p:ext uri="{BB962C8B-B14F-4D97-AF65-F5344CB8AC3E}">
        <p14:creationId xmlns:p14="http://schemas.microsoft.com/office/powerpoint/2010/main" val="1107818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Grouping is most useful in conjunction with summarize(), but you can also do convenient operations with mutate() and filter():</a:t>
            </a:r>
          </a:p>
        </p:txBody>
      </p:sp>
      <p:sp>
        <p:nvSpPr>
          <p:cNvPr id="4" name="Slide Number Placeholder 3"/>
          <p:cNvSpPr>
            <a:spLocks noGrp="1"/>
          </p:cNvSpPr>
          <p:nvPr>
            <p:ph type="sldNum" sz="quarter" idx="5"/>
          </p:nvPr>
        </p:nvSpPr>
        <p:spPr/>
        <p:txBody>
          <a:bodyPr/>
          <a:lstStyle/>
          <a:p>
            <a:fld id="{7B4429A1-2A75-4BDD-A68F-4CB22D4035DA}" type="slidenum">
              <a:rPr lang="en-US" smtClean="0"/>
              <a:t>64</a:t>
            </a:fld>
            <a:endParaRPr lang="en-US"/>
          </a:p>
        </p:txBody>
      </p:sp>
    </p:spTree>
    <p:extLst>
      <p:ext uri="{BB962C8B-B14F-4D97-AF65-F5344CB8AC3E}">
        <p14:creationId xmlns:p14="http://schemas.microsoft.com/office/powerpoint/2010/main" val="5146333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grouped filter is a grouped mutate followed by an ungrouped filter. I generally avoid them except for quick and dirty manipulations: otherwise it’s hard to check that you’ve done the manipulation correctly.</a:t>
            </a: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Functions that work most naturally in grouped mutates and filters are known as window functions (vs. the summary functions used for summaries). You can learn more about useful window functions in the corresponding vignette: vignette("window-functions").</a:t>
            </a:r>
          </a:p>
          <a:p>
            <a:endParaRPr lang="en-US" dirty="0"/>
          </a:p>
        </p:txBody>
      </p:sp>
      <p:sp>
        <p:nvSpPr>
          <p:cNvPr id="4" name="Slide Number Placeholder 3"/>
          <p:cNvSpPr>
            <a:spLocks noGrp="1"/>
          </p:cNvSpPr>
          <p:nvPr>
            <p:ph type="sldNum" sz="quarter" idx="5"/>
          </p:nvPr>
        </p:nvSpPr>
        <p:spPr/>
        <p:txBody>
          <a:bodyPr/>
          <a:lstStyle/>
          <a:p>
            <a:fld id="{7B4429A1-2A75-4BDD-A68F-4CB22D4035DA}" type="slidenum">
              <a:rPr lang="en-US" smtClean="0"/>
              <a:t>66</a:t>
            </a:fld>
            <a:endParaRPr lang="en-US"/>
          </a:p>
        </p:txBody>
      </p:sp>
    </p:spTree>
    <p:extLst>
      <p:ext uri="{BB962C8B-B14F-4D97-AF65-F5344CB8AC3E}">
        <p14:creationId xmlns:p14="http://schemas.microsoft.com/office/powerpoint/2010/main" val="365331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https://rpubs.com/uky994/584233</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Refer back to the lists of useful mutate and filtering functions. Describe how each operation changes when you combine it with grouping.</a:t>
            </a:r>
          </a:p>
          <a:p>
            <a:pPr marL="228600" indent="-228600">
              <a:buFont typeface="+mj-lt"/>
              <a:buAutoNum type="arabicPeriod"/>
            </a:pPr>
            <a:r>
              <a:rPr lang="en-US" sz="1200" b="0" i="0" kern="1200" dirty="0">
                <a:solidFill>
                  <a:schemeClr val="tx1"/>
                </a:solidFill>
                <a:effectLst/>
                <a:latin typeface="+mn-lt"/>
                <a:ea typeface="+mn-ea"/>
                <a:cs typeface="+mn-cs"/>
              </a:rPr>
              <a:t>Which plane (</a:t>
            </a:r>
            <a:r>
              <a:rPr lang="en-US" sz="1200" b="0" i="0" kern="1200" dirty="0" err="1">
                <a:solidFill>
                  <a:schemeClr val="tx1"/>
                </a:solidFill>
                <a:effectLst/>
                <a:latin typeface="+mn-lt"/>
                <a:ea typeface="+mn-ea"/>
                <a:cs typeface="+mn-cs"/>
              </a:rPr>
              <a:t>tailnum</a:t>
            </a:r>
            <a:r>
              <a:rPr lang="en-US" sz="1200" b="0" i="0" kern="1200" dirty="0">
                <a:solidFill>
                  <a:schemeClr val="tx1"/>
                </a:solidFill>
                <a:effectLst/>
                <a:latin typeface="+mn-lt"/>
                <a:ea typeface="+mn-ea"/>
                <a:cs typeface="+mn-cs"/>
              </a:rPr>
              <a:t>) has the worst on-time record?</a:t>
            </a:r>
          </a:p>
          <a:p>
            <a:pPr marL="228600" indent="-228600">
              <a:buFont typeface="+mj-lt"/>
              <a:buAutoNum type="arabicPeriod"/>
            </a:pPr>
            <a:r>
              <a:rPr lang="en-US" sz="1200" b="0" i="0" kern="1200" dirty="0">
                <a:solidFill>
                  <a:schemeClr val="tx1"/>
                </a:solidFill>
                <a:effectLst/>
                <a:latin typeface="+mn-lt"/>
                <a:ea typeface="+mn-ea"/>
                <a:cs typeface="+mn-cs"/>
              </a:rPr>
              <a:t>What time of day should you fly if you want to avoid delays as much as possible?</a:t>
            </a:r>
          </a:p>
          <a:p>
            <a:pPr marL="228600" indent="-228600">
              <a:buFont typeface="+mj-lt"/>
              <a:buAutoNum type="arabicPeriod"/>
            </a:pPr>
            <a:r>
              <a:rPr lang="en-US" sz="1200" b="0" i="0" kern="1200" dirty="0">
                <a:solidFill>
                  <a:schemeClr val="tx1"/>
                </a:solidFill>
                <a:effectLst/>
                <a:latin typeface="+mn-lt"/>
                <a:ea typeface="+mn-ea"/>
                <a:cs typeface="+mn-cs"/>
              </a:rPr>
              <a:t>For each destination, compute the total minutes of delay. For each flight, compute the proportion of the total delay for its destination.</a:t>
            </a:r>
          </a:p>
          <a:p>
            <a:pPr marL="228600" indent="-228600">
              <a:buFont typeface="+mj-lt"/>
              <a:buAutoNum type="arabicPeriod"/>
            </a:pPr>
            <a:r>
              <a:rPr lang="en-US" sz="1200" b="0" i="0" kern="1200" dirty="0">
                <a:solidFill>
                  <a:schemeClr val="tx1"/>
                </a:solidFill>
                <a:effectLst/>
                <a:latin typeface="+mn-lt"/>
                <a:ea typeface="+mn-ea"/>
                <a:cs typeface="+mn-cs"/>
              </a:rPr>
              <a:t>Delays are typically temporally correlated: even once the problem that caused the initial delay has been resolved, later flights are delayed to allow earlier flights to leave. Using lag(), explore how the delay of a flight is related to the delay of the immediately preceding flight.</a:t>
            </a:r>
          </a:p>
          <a:p>
            <a:pPr marL="228600" indent="-228600">
              <a:buFont typeface="+mj-lt"/>
              <a:buAutoNum type="arabicPeriod"/>
            </a:pPr>
            <a:r>
              <a:rPr lang="en-US" sz="1200" b="0" i="0" kern="1200" dirty="0">
                <a:solidFill>
                  <a:schemeClr val="tx1"/>
                </a:solidFill>
                <a:effectLst/>
                <a:latin typeface="+mn-lt"/>
                <a:ea typeface="+mn-ea"/>
                <a:cs typeface="+mn-cs"/>
              </a:rPr>
              <a:t>Look at each destination. Can you find flights that are suspiciously fast? (i.e. flights that represent a potential data entry error). Compute the air time of a flight relative to the shortest flight to that destination. Which flights were most delayed in the air?</a:t>
            </a:r>
          </a:p>
          <a:p>
            <a:pPr marL="228600" indent="-228600">
              <a:buFont typeface="+mj-lt"/>
              <a:buAutoNum type="arabicPeriod"/>
            </a:pPr>
            <a:r>
              <a:rPr lang="en-US" sz="1200" b="0" i="0" kern="1200" dirty="0">
                <a:solidFill>
                  <a:schemeClr val="tx1"/>
                </a:solidFill>
                <a:effectLst/>
                <a:latin typeface="+mn-lt"/>
                <a:ea typeface="+mn-ea"/>
                <a:cs typeface="+mn-cs"/>
              </a:rPr>
              <a:t>Find all destinations that are flown by at least two carriers. Use that information to rank the carriers.</a:t>
            </a:r>
          </a:p>
          <a:p>
            <a:pPr marL="228600" indent="-228600">
              <a:buFont typeface="+mj-lt"/>
              <a:buAutoNum type="arabicPeriod"/>
            </a:pPr>
            <a:r>
              <a:rPr lang="en-US" sz="1200" b="0" i="0" kern="1200" dirty="0">
                <a:solidFill>
                  <a:schemeClr val="tx1"/>
                </a:solidFill>
                <a:effectLst/>
                <a:latin typeface="+mn-lt"/>
                <a:ea typeface="+mn-ea"/>
                <a:cs typeface="+mn-cs"/>
              </a:rPr>
              <a:t>For each plane, count the number of flights before the first delay of greater than 1 hour.</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7B4429A1-2A75-4BDD-A68F-4CB22D4035DA}" type="slidenum">
              <a:rPr lang="en-US" smtClean="0"/>
              <a:t>67</a:t>
            </a:fld>
            <a:endParaRPr lang="en-US"/>
          </a:p>
        </p:txBody>
      </p:sp>
    </p:spTree>
    <p:extLst>
      <p:ext uri="{BB962C8B-B14F-4D97-AF65-F5344CB8AC3E}">
        <p14:creationId xmlns:p14="http://schemas.microsoft.com/office/powerpoint/2010/main" val="369431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filtering effectively, you have to know how to select the </a:t>
            </a:r>
            <a:r>
              <a:rPr lang="en-US" dirty="0" err="1"/>
              <a:t>obser</a:t>
            </a:r>
            <a:r>
              <a:rPr lang="en-US" dirty="0"/>
              <a:t>‐ </a:t>
            </a:r>
            <a:r>
              <a:rPr lang="en-US" dirty="0" err="1"/>
              <a:t>vations</a:t>
            </a:r>
            <a:r>
              <a:rPr lang="en-US" dirty="0"/>
              <a:t> that you want using the comparison operators. R provides the standard suite: &gt;, &gt;=, &lt;=, != (not equal), and == (equal).</a:t>
            </a:r>
          </a:p>
          <a:p>
            <a:endParaRPr lang="en-US" dirty="0"/>
          </a:p>
          <a:p>
            <a:r>
              <a:rPr lang="en-US" dirty="0"/>
              <a:t>When you’re starting out with R, the easiest mistake to make is to </a:t>
            </a:r>
            <a:r>
              <a:rPr lang="en-US" b="1" dirty="0"/>
              <a:t>use = instead of == </a:t>
            </a:r>
            <a:r>
              <a:rPr lang="en-US" dirty="0"/>
              <a:t>when testing for equality. When this happens you’ll get an informative error: </a:t>
            </a:r>
          </a:p>
        </p:txBody>
      </p:sp>
      <p:sp>
        <p:nvSpPr>
          <p:cNvPr id="4" name="Slide Number Placeholder 3"/>
          <p:cNvSpPr>
            <a:spLocks noGrp="1"/>
          </p:cNvSpPr>
          <p:nvPr>
            <p:ph type="sldNum" sz="quarter" idx="5"/>
          </p:nvPr>
        </p:nvSpPr>
        <p:spPr/>
        <p:txBody>
          <a:bodyPr/>
          <a:lstStyle/>
          <a:p>
            <a:fld id="{7B4429A1-2A75-4BDD-A68F-4CB22D4035DA}" type="slidenum">
              <a:rPr lang="en-US" smtClean="0"/>
              <a:t>7</a:t>
            </a:fld>
            <a:endParaRPr lang="en-US"/>
          </a:p>
        </p:txBody>
      </p:sp>
    </p:spTree>
    <p:extLst>
      <p:ext uri="{BB962C8B-B14F-4D97-AF65-F5344CB8AC3E}">
        <p14:creationId xmlns:p14="http://schemas.microsoft.com/office/powerpoint/2010/main" val="227189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another common problem you might encounter when using ==: floating-point numbers. These results might surprise you! sqrt(2) ^ 2 == 2 #&gt; [1] FALSE 1/49 * 49 == 1 #&gt; [1] FALSE Computers use finite precision arithmetic (they obviously can’t store an infinite number of digits!) so remember that every number you see is an approximation. Instead of relying on ==, use </a:t>
            </a:r>
            <a:r>
              <a:rPr lang="en-US" b="1" dirty="0"/>
              <a:t>near</a:t>
            </a:r>
            <a:r>
              <a:rPr lang="en-US" dirty="0"/>
              <a:t>(): near(sqrt(2) ^ 2, 2) #&gt; [1] TRUE near(1 / 49 * 49, 1) #&gt; [1] TRUE</a:t>
            </a:r>
          </a:p>
        </p:txBody>
      </p:sp>
      <p:sp>
        <p:nvSpPr>
          <p:cNvPr id="4" name="Slide Number Placeholder 3"/>
          <p:cNvSpPr>
            <a:spLocks noGrp="1"/>
          </p:cNvSpPr>
          <p:nvPr>
            <p:ph type="sldNum" sz="quarter" idx="5"/>
          </p:nvPr>
        </p:nvSpPr>
        <p:spPr/>
        <p:txBody>
          <a:bodyPr/>
          <a:lstStyle/>
          <a:p>
            <a:fld id="{7B4429A1-2A75-4BDD-A68F-4CB22D4035DA}" type="slidenum">
              <a:rPr lang="en-US" smtClean="0"/>
              <a:t>8</a:t>
            </a:fld>
            <a:endParaRPr lang="en-US"/>
          </a:p>
        </p:txBody>
      </p:sp>
    </p:spTree>
    <p:extLst>
      <p:ext uri="{BB962C8B-B14F-4D97-AF65-F5344CB8AC3E}">
        <p14:creationId xmlns:p14="http://schemas.microsoft.com/office/powerpoint/2010/main" val="29089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arguments to filter() are combined with “</a:t>
            </a:r>
            <a:r>
              <a:rPr lang="en-US" b="0" dirty="0"/>
              <a:t>and</a:t>
            </a:r>
            <a:r>
              <a:rPr lang="en-US" dirty="0"/>
              <a:t>”: every expression must be true in order for a row to be included in the output. For other types of combinations, you’ll need to use Boolean operators yourself</a:t>
            </a:r>
            <a:r>
              <a:rPr lang="en-US" b="1" dirty="0"/>
              <a:t>: &amp;</a:t>
            </a:r>
            <a:r>
              <a:rPr lang="en-US" dirty="0"/>
              <a:t> is “and</a:t>
            </a:r>
            <a:r>
              <a:rPr lang="en-US" b="1" dirty="0"/>
              <a:t>,” | is </a:t>
            </a:r>
            <a:r>
              <a:rPr lang="en-US" dirty="0"/>
              <a:t>“or,” </a:t>
            </a:r>
            <a:r>
              <a:rPr lang="en-US" b="1" dirty="0"/>
              <a:t>and ! is </a:t>
            </a:r>
            <a:r>
              <a:rPr lang="en-US" dirty="0"/>
              <a:t>“not.” The following figure shows the complete set of Boolean operations. </a:t>
            </a:r>
          </a:p>
        </p:txBody>
      </p:sp>
      <p:sp>
        <p:nvSpPr>
          <p:cNvPr id="4" name="Slide Number Placeholder 3"/>
          <p:cNvSpPr>
            <a:spLocks noGrp="1"/>
          </p:cNvSpPr>
          <p:nvPr>
            <p:ph type="sldNum" sz="quarter" idx="5"/>
          </p:nvPr>
        </p:nvSpPr>
        <p:spPr/>
        <p:txBody>
          <a:bodyPr/>
          <a:lstStyle/>
          <a:p>
            <a:fld id="{7B4429A1-2A75-4BDD-A68F-4CB22D4035DA}" type="slidenum">
              <a:rPr lang="en-US" smtClean="0"/>
              <a:t>9</a:t>
            </a:fld>
            <a:endParaRPr lang="en-US"/>
          </a:p>
        </p:txBody>
      </p:sp>
    </p:spTree>
    <p:extLst>
      <p:ext uri="{BB962C8B-B14F-4D97-AF65-F5344CB8AC3E}">
        <p14:creationId xmlns:p14="http://schemas.microsoft.com/office/powerpoint/2010/main" val="33536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transsta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geeksforgeeks.org/i-cant-use-logic-in-programming-what-should-i-do/"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3DE3-38C8-4097-BA69-C0F4A95C6748}"/>
              </a:ext>
            </a:extLst>
          </p:cNvPr>
          <p:cNvSpPr>
            <a:spLocks noGrp="1"/>
          </p:cNvSpPr>
          <p:nvPr>
            <p:ph type="title"/>
          </p:nvPr>
        </p:nvSpPr>
        <p:spPr/>
        <p:txBody>
          <a:bodyPr/>
          <a:lstStyle/>
          <a:p>
            <a:r>
              <a:rPr lang="en-US" dirty="0"/>
              <a:t>Data Transformation with </a:t>
            </a:r>
            <a:r>
              <a:rPr lang="en-US" dirty="0" err="1"/>
              <a:t>dplyr</a:t>
            </a:r>
            <a:endParaRPr lang="en-US" dirty="0"/>
          </a:p>
        </p:txBody>
      </p:sp>
      <p:sp>
        <p:nvSpPr>
          <p:cNvPr id="3" name="Subtitle 2">
            <a:extLst>
              <a:ext uri="{FF2B5EF4-FFF2-40B4-BE49-F238E27FC236}">
                <a16:creationId xmlns:a16="http://schemas.microsoft.com/office/drawing/2014/main" id="{14CBE2B5-EA1C-4C4C-AE2B-D073DB9D589B}"/>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5" name="Picture 2" descr="Image result for r programming">
            <a:extLst>
              <a:ext uri="{FF2B5EF4-FFF2-40B4-BE49-F238E27FC236}">
                <a16:creationId xmlns:a16="http://schemas.microsoft.com/office/drawing/2014/main" id="{A342E48C-3149-4EDA-A2DF-9B833374F054}"/>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3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90EC-60CB-4E65-A602-01A0CC141862}"/>
              </a:ext>
            </a:extLst>
          </p:cNvPr>
          <p:cNvSpPr>
            <a:spLocks noGrp="1"/>
          </p:cNvSpPr>
          <p:nvPr>
            <p:ph type="title"/>
          </p:nvPr>
        </p:nvSpPr>
        <p:spPr/>
        <p:txBody>
          <a:bodyPr/>
          <a:lstStyle/>
          <a:p>
            <a:r>
              <a:rPr lang="en-US" dirty="0"/>
              <a:t>Logical Operators</a:t>
            </a:r>
          </a:p>
        </p:txBody>
      </p:sp>
      <p:sp>
        <p:nvSpPr>
          <p:cNvPr id="4" name="Rectangle 3">
            <a:extLst>
              <a:ext uri="{FF2B5EF4-FFF2-40B4-BE49-F238E27FC236}">
                <a16:creationId xmlns:a16="http://schemas.microsoft.com/office/drawing/2014/main" id="{26E3C5FC-D9C4-4274-A78D-9C555AFDC802}"/>
              </a:ext>
            </a:extLst>
          </p:cNvPr>
          <p:cNvSpPr/>
          <p:nvPr/>
        </p:nvSpPr>
        <p:spPr>
          <a:xfrm>
            <a:off x="1024128" y="2122972"/>
            <a:ext cx="9033242" cy="461665"/>
          </a:xfrm>
          <a:prstGeom prst="rect">
            <a:avLst/>
          </a:prstGeom>
          <a:solidFill>
            <a:schemeClr val="bg2"/>
          </a:solidFill>
        </p:spPr>
        <p:txBody>
          <a:bodyPr wrap="square">
            <a:spAutoFit/>
          </a:bodyPr>
          <a:lstStyle/>
          <a:p>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month</a:t>
            </a:r>
            <a:r>
              <a:rPr lang="en-US" sz="2400" dirty="0">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11</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month</a:t>
            </a:r>
            <a:r>
              <a:rPr lang="en-US" sz="2400" dirty="0">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12</a:t>
            </a:r>
            <a:r>
              <a:rPr lang="en-US" sz="2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A4235592-EB33-40CB-933E-2A04A9423946}"/>
              </a:ext>
            </a:extLst>
          </p:cNvPr>
          <p:cNvSpPr/>
          <p:nvPr/>
        </p:nvSpPr>
        <p:spPr>
          <a:xfrm>
            <a:off x="1024128" y="5442180"/>
            <a:ext cx="9033242" cy="461665"/>
          </a:xfrm>
          <a:prstGeom prst="rect">
            <a:avLst/>
          </a:prstGeom>
          <a:solidFill>
            <a:schemeClr val="bg2"/>
          </a:solidFill>
        </p:spPr>
        <p:txBody>
          <a:bodyPr wrap="none">
            <a:spAutoFit/>
          </a:bodyPr>
          <a:lstStyle/>
          <a:p>
            <a:r>
              <a:rPr lang="en-US" sz="2400" dirty="0" err="1">
                <a:solidFill>
                  <a:srgbClr val="002060"/>
                </a:solidFill>
                <a:latin typeface="Courier New" panose="02070309020205020404" pitchFamily="49" charset="0"/>
                <a:cs typeface="Courier New" panose="02070309020205020404" pitchFamily="49" charset="0"/>
              </a:rPr>
              <a:t>nov_dec</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 </a:t>
            </a:r>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month</a:t>
            </a:r>
            <a:r>
              <a:rPr lang="en-US" sz="2400" dirty="0">
                <a:latin typeface="Courier New" panose="02070309020205020404" pitchFamily="49" charset="0"/>
                <a:cs typeface="Courier New" panose="02070309020205020404" pitchFamily="49" charset="0"/>
              </a:rPr>
              <a:t> %in% </a:t>
            </a:r>
            <a:r>
              <a:rPr lang="en-US" sz="2400" dirty="0">
                <a:solidFill>
                  <a:srgbClr val="7030A0"/>
                </a:solidFill>
                <a:latin typeface="Courier New" panose="02070309020205020404" pitchFamily="49" charset="0"/>
                <a:cs typeface="Courier New" panose="02070309020205020404" pitchFamily="49" charset="0"/>
              </a:rPr>
              <a:t>c</a:t>
            </a:r>
            <a:r>
              <a:rPr lang="en-US" sz="2400" dirty="0">
                <a:latin typeface="Courier New" panose="02070309020205020404" pitchFamily="49" charset="0"/>
                <a:cs typeface="Courier New" panose="02070309020205020404" pitchFamily="49" charset="0"/>
              </a:rPr>
              <a:t>(</a:t>
            </a:r>
            <a:r>
              <a:rPr lang="en-US" sz="2400" b="1" dirty="0">
                <a:solidFill>
                  <a:srgbClr val="FF9900"/>
                </a:solidFill>
                <a:latin typeface="Courier New" panose="02070309020205020404" pitchFamily="49" charset="0"/>
                <a:cs typeface="Courier New" panose="02070309020205020404" pitchFamily="49" charset="0"/>
              </a:rPr>
              <a:t>11</a:t>
            </a:r>
            <a:r>
              <a:rPr lang="en-US" sz="2400" dirty="0">
                <a:latin typeface="Courier New" panose="02070309020205020404" pitchFamily="49" charset="0"/>
                <a:cs typeface="Courier New" panose="02070309020205020404" pitchFamily="49" charset="0"/>
              </a:rPr>
              <a:t>, </a:t>
            </a:r>
            <a:r>
              <a:rPr lang="en-US" sz="2400" b="1" dirty="0">
                <a:solidFill>
                  <a:srgbClr val="FF9900"/>
                </a:solidFill>
                <a:latin typeface="Courier New" panose="02070309020205020404" pitchFamily="49" charset="0"/>
                <a:cs typeface="Courier New" panose="02070309020205020404" pitchFamily="49" charset="0"/>
              </a:rPr>
              <a:t>12</a:t>
            </a:r>
            <a:r>
              <a:rPr lang="en-US" sz="2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BB171739-D138-486C-B100-46B52AD4BB45}"/>
              </a:ext>
            </a:extLst>
          </p:cNvPr>
          <p:cNvSpPr/>
          <p:nvPr/>
        </p:nvSpPr>
        <p:spPr>
          <a:xfrm>
            <a:off x="1024128" y="3747878"/>
            <a:ext cx="6268063" cy="461665"/>
          </a:xfrm>
          <a:prstGeom prst="rect">
            <a:avLst/>
          </a:prstGeom>
          <a:solidFill>
            <a:schemeClr val="bg2"/>
          </a:solidFill>
        </p:spPr>
        <p:txBody>
          <a:bodyPr wrap="square">
            <a:spAutoFit/>
          </a:bodyPr>
          <a:lstStyle/>
          <a:p>
            <a:r>
              <a:rPr lang="en-US" sz="2400" dirty="0">
                <a:solidFill>
                  <a:srgbClr val="7030A0"/>
                </a:solidFill>
                <a:latin typeface="Courier New" panose="02070309020205020404" pitchFamily="49" charset="0"/>
                <a:cs typeface="Courier New" panose="02070309020205020404" pitchFamily="49" charset="0"/>
              </a:rPr>
              <a:t>filter(</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solidFill>
                  <a:srgbClr val="7030A0"/>
                </a:solidFill>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month</a:t>
            </a:r>
            <a:r>
              <a:rPr lang="en-US" sz="2400" dirty="0">
                <a:solidFill>
                  <a:srgbClr val="7030A0"/>
                </a:solidFill>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11</a:t>
            </a:r>
            <a:r>
              <a:rPr lang="en-US" sz="2400" dirty="0">
                <a:solidFill>
                  <a:srgbClr val="7030A0"/>
                </a:solidFill>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12</a:t>
            </a:r>
            <a:r>
              <a:rPr lang="en-US" sz="2400" dirty="0">
                <a:solidFill>
                  <a:srgbClr val="7030A0"/>
                </a:solidFill>
                <a:latin typeface="Courier New" panose="02070309020205020404" pitchFamily="49" charset="0"/>
                <a:cs typeface="Courier New" panose="02070309020205020404" pitchFamily="49" charset="0"/>
              </a:rPr>
              <a:t>)</a:t>
            </a:r>
          </a:p>
        </p:txBody>
      </p:sp>
      <p:sp>
        <p:nvSpPr>
          <p:cNvPr id="7" name="&quot;Not Allowed&quot; Symbol 6">
            <a:extLst>
              <a:ext uri="{FF2B5EF4-FFF2-40B4-BE49-F238E27FC236}">
                <a16:creationId xmlns:a16="http://schemas.microsoft.com/office/drawing/2014/main" id="{0606757A-DA01-4756-85D6-BDBE9A3DF72E}"/>
              </a:ext>
            </a:extLst>
          </p:cNvPr>
          <p:cNvSpPr/>
          <p:nvPr/>
        </p:nvSpPr>
        <p:spPr>
          <a:xfrm>
            <a:off x="2838450" y="3317469"/>
            <a:ext cx="1524000" cy="1276393"/>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259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66C0-54A2-4DFE-B106-7E83E2313C88}"/>
              </a:ext>
            </a:extLst>
          </p:cNvPr>
          <p:cNvSpPr>
            <a:spLocks noGrp="1"/>
          </p:cNvSpPr>
          <p:nvPr>
            <p:ph type="title"/>
          </p:nvPr>
        </p:nvSpPr>
        <p:spPr/>
        <p:txBody>
          <a:bodyPr/>
          <a:lstStyle/>
          <a:p>
            <a:r>
              <a:rPr lang="en-US" dirty="0"/>
              <a:t>Logical Operators</a:t>
            </a:r>
          </a:p>
        </p:txBody>
      </p:sp>
      <p:sp>
        <p:nvSpPr>
          <p:cNvPr id="4" name="Rectangle 3">
            <a:extLst>
              <a:ext uri="{FF2B5EF4-FFF2-40B4-BE49-F238E27FC236}">
                <a16:creationId xmlns:a16="http://schemas.microsoft.com/office/drawing/2014/main" id="{7575D758-69FC-4F20-846D-E21A35FF82F9}"/>
              </a:ext>
            </a:extLst>
          </p:cNvPr>
          <p:cNvSpPr/>
          <p:nvPr/>
        </p:nvSpPr>
        <p:spPr>
          <a:xfrm>
            <a:off x="1026343" y="5678977"/>
            <a:ext cx="10139314" cy="830997"/>
          </a:xfrm>
          <a:prstGeom prst="rect">
            <a:avLst/>
          </a:prstGeom>
          <a:solidFill>
            <a:schemeClr val="bg2"/>
          </a:solidFill>
        </p:spPr>
        <p:txBody>
          <a:bodyPr wrap="none">
            <a:spAutoFit/>
          </a:bodyPr>
          <a:lstStyle/>
          <a:p>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arr_delay</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&gt;</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FF9900"/>
                </a:solidFill>
                <a:latin typeface="Courier New" panose="02070309020205020404" pitchFamily="49" charset="0"/>
                <a:cs typeface="Courier New" panose="02070309020205020404" pitchFamily="49" charset="0"/>
              </a:rPr>
              <a:t>120</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dep_delay</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&gt;</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FF9900"/>
                </a:solidFill>
                <a:latin typeface="Courier New" panose="02070309020205020404" pitchFamily="49" charset="0"/>
                <a:cs typeface="Courier New" panose="02070309020205020404" pitchFamily="49" charset="0"/>
              </a:rPr>
              <a:t>120</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t>
            </a:r>
          </a:p>
          <a:p>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arr_delay</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FF9900"/>
                </a:solidFill>
                <a:latin typeface="Courier New" panose="02070309020205020404" pitchFamily="49" charset="0"/>
                <a:cs typeface="Courier New" panose="02070309020205020404" pitchFamily="49" charset="0"/>
              </a:rPr>
              <a:t>120</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t>
            </a:r>
            <a:r>
              <a:rPr lang="en-US" sz="2400" dirty="0" err="1">
                <a:solidFill>
                  <a:srgbClr val="002060"/>
                </a:solidFill>
                <a:latin typeface="Courier New" panose="02070309020205020404" pitchFamily="49" charset="0"/>
                <a:cs typeface="Courier New" panose="02070309020205020404" pitchFamily="49" charset="0"/>
              </a:rPr>
              <a:t>dep_delay</a:t>
            </a:r>
            <a:r>
              <a:rPr lang="en-US" sz="2400" dirty="0">
                <a:solidFill>
                  <a:srgbClr val="00206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a:t>
            </a:r>
            <a:r>
              <a:rPr lang="en-US" sz="2400" dirty="0">
                <a:solidFill>
                  <a:srgbClr val="002060"/>
                </a:solidFill>
                <a:latin typeface="Courier New" panose="02070309020205020404" pitchFamily="49" charset="0"/>
                <a:cs typeface="Courier New" panose="02070309020205020404" pitchFamily="49" charset="0"/>
              </a:rPr>
              <a:t> </a:t>
            </a:r>
            <a:r>
              <a:rPr lang="en-US" sz="2400" b="1" dirty="0">
                <a:solidFill>
                  <a:srgbClr val="FF9900"/>
                </a:solidFill>
                <a:latin typeface="Courier New" panose="02070309020205020404" pitchFamily="49" charset="0"/>
                <a:cs typeface="Courier New" panose="02070309020205020404" pitchFamily="49" charset="0"/>
              </a:rPr>
              <a:t>120</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A6023CD4-AA06-4E1B-B290-063600D52CC8}"/>
              </a:ext>
            </a:extLst>
          </p:cNvPr>
          <p:cNvSpPr/>
          <p:nvPr/>
        </p:nvSpPr>
        <p:spPr>
          <a:xfrm>
            <a:off x="3575844" y="2041219"/>
            <a:ext cx="6096000" cy="1200329"/>
          </a:xfrm>
          <a:prstGeom prst="rect">
            <a:avLst/>
          </a:prstGeom>
        </p:spPr>
        <p:txBody>
          <a:bodyPr>
            <a:spAutoFit/>
          </a:bodyPr>
          <a:lstStyle/>
          <a:p>
            <a:r>
              <a:rPr lang="en-US" sz="2400" dirty="0"/>
              <a:t>De Morgan’s law: </a:t>
            </a:r>
          </a:p>
          <a:p>
            <a:pPr marL="342900" indent="-342900">
              <a:buClr>
                <a:schemeClr val="accent1"/>
              </a:buClr>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!(x &amp; y) </a:t>
            </a:r>
            <a:r>
              <a:rPr lang="en-US" sz="2400" dirty="0"/>
              <a:t>is the same as </a:t>
            </a:r>
            <a:r>
              <a:rPr lang="en-US" sz="2400" dirty="0">
                <a:latin typeface="Courier New" panose="02070309020205020404" pitchFamily="49" charset="0"/>
                <a:cs typeface="Courier New" panose="02070309020205020404" pitchFamily="49" charset="0"/>
              </a:rPr>
              <a:t>!x | !y</a:t>
            </a:r>
            <a:r>
              <a:rPr lang="en-US" sz="2400" dirty="0"/>
              <a:t>, </a:t>
            </a:r>
          </a:p>
          <a:p>
            <a:pPr marL="342900" indent="-342900">
              <a:buClr>
                <a:schemeClr val="accent1"/>
              </a:buClr>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!(x | y) </a:t>
            </a:r>
            <a:r>
              <a:rPr lang="en-US" sz="2400" dirty="0"/>
              <a:t>is the same as </a:t>
            </a:r>
            <a:r>
              <a:rPr lang="en-US" sz="2400" dirty="0">
                <a:latin typeface="Courier New" panose="02070309020205020404" pitchFamily="49" charset="0"/>
                <a:cs typeface="Courier New" panose="02070309020205020404" pitchFamily="49" charset="0"/>
              </a:rPr>
              <a:t>!x &amp; !y</a:t>
            </a:r>
            <a:r>
              <a:rPr lang="en-US" sz="2400" dirty="0"/>
              <a:t>.</a:t>
            </a:r>
          </a:p>
        </p:txBody>
      </p:sp>
      <p:pic>
        <p:nvPicPr>
          <p:cNvPr id="3074" name="Picture 2" descr="Image result for demorgan's law">
            <a:extLst>
              <a:ext uri="{FF2B5EF4-FFF2-40B4-BE49-F238E27FC236}">
                <a16:creationId xmlns:a16="http://schemas.microsoft.com/office/drawing/2014/main" id="{FB42A398-DDA2-4F9D-9FE8-1841B0424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56" y="1714500"/>
            <a:ext cx="3036888"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E61A-C41F-4877-B9B7-918A687C242B}"/>
              </a:ext>
            </a:extLst>
          </p:cNvPr>
          <p:cNvSpPr>
            <a:spLocks noGrp="1"/>
          </p:cNvSpPr>
          <p:nvPr>
            <p:ph type="title"/>
          </p:nvPr>
        </p:nvSpPr>
        <p:spPr/>
        <p:txBody>
          <a:bodyPr/>
          <a:lstStyle/>
          <a:p>
            <a:r>
              <a:rPr lang="en-US" dirty="0"/>
              <a:t>Missing Values</a:t>
            </a:r>
          </a:p>
        </p:txBody>
      </p:sp>
      <p:sp>
        <p:nvSpPr>
          <p:cNvPr id="4" name="Rectangle 3">
            <a:extLst>
              <a:ext uri="{FF2B5EF4-FFF2-40B4-BE49-F238E27FC236}">
                <a16:creationId xmlns:a16="http://schemas.microsoft.com/office/drawing/2014/main" id="{0DE60992-7902-4B56-9830-30260D39E7FB}"/>
              </a:ext>
            </a:extLst>
          </p:cNvPr>
          <p:cNvSpPr/>
          <p:nvPr/>
        </p:nvSpPr>
        <p:spPr>
          <a:xfrm>
            <a:off x="1024128" y="2084832"/>
            <a:ext cx="8919972" cy="4524315"/>
          </a:xfrm>
          <a:prstGeom prst="rect">
            <a:avLst/>
          </a:prstGeom>
        </p:spPr>
        <p:txBody>
          <a:bodyPr wrap="square">
            <a:spAutoFit/>
          </a:bodyPr>
          <a:lstStyle/>
          <a:p>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&gt; </a:t>
            </a:r>
            <a:r>
              <a:rPr lang="en-US" sz="2400" b="1" dirty="0">
                <a:solidFill>
                  <a:srgbClr val="FF9900"/>
                </a:solidFill>
                <a:latin typeface="Courier New" panose="02070309020205020404" pitchFamily="49" charset="0"/>
                <a:cs typeface="Courier New" panose="02070309020205020404" pitchFamily="49" charset="0"/>
              </a:rPr>
              <a:t>5</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NA </a:t>
            </a:r>
          </a:p>
          <a:p>
            <a:r>
              <a:rPr lang="en-US" sz="2400" b="1" dirty="0">
                <a:solidFill>
                  <a:srgbClr val="FF9900"/>
                </a:solidFill>
                <a:latin typeface="Courier New" panose="02070309020205020404" pitchFamily="49" charset="0"/>
                <a:cs typeface="Courier New" panose="02070309020205020404" pitchFamily="49" charset="0"/>
              </a:rPr>
              <a:t>10</a:t>
            </a:r>
            <a:r>
              <a:rPr lang="en-US" sz="2400" dirty="0">
                <a:latin typeface="Courier New" panose="02070309020205020404" pitchFamily="49" charset="0"/>
                <a:cs typeface="Courier New" panose="02070309020205020404" pitchFamily="49" charset="0"/>
              </a:rPr>
              <a:t> == </a:t>
            </a:r>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NA </a:t>
            </a:r>
          </a:p>
          <a:p>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10</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NA </a:t>
            </a:r>
          </a:p>
          <a:p>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NA </a:t>
            </a:r>
          </a:p>
          <a:p>
            <a:endParaRPr lang="en-US" sz="2400" dirty="0">
              <a:cs typeface="Courier New" panose="02070309020205020404" pitchFamily="49" charset="0"/>
            </a:endParaRPr>
          </a:p>
          <a:p>
            <a:r>
              <a:rPr lang="en-US" sz="2400" dirty="0"/>
              <a:t>The most confusing result is this one: </a:t>
            </a:r>
          </a:p>
          <a:p>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 </a:t>
            </a:r>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[1] NA</a:t>
            </a:r>
          </a:p>
        </p:txBody>
      </p:sp>
    </p:spTree>
    <p:extLst>
      <p:ext uri="{BB962C8B-B14F-4D97-AF65-F5344CB8AC3E}">
        <p14:creationId xmlns:p14="http://schemas.microsoft.com/office/powerpoint/2010/main" val="37005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A011-B7BF-4BC9-B8FF-8F533BEDE5D3}"/>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7CCE2BED-90C4-4A7C-8933-8D3950BE139E}"/>
              </a:ext>
            </a:extLst>
          </p:cNvPr>
          <p:cNvSpPr>
            <a:spLocks noGrp="1"/>
          </p:cNvSpPr>
          <p:nvPr>
            <p:ph idx="1"/>
          </p:nvPr>
        </p:nvSpPr>
        <p:spPr>
          <a:xfrm>
            <a:off x="1024128" y="1790700"/>
            <a:ext cx="9720073" cy="4819650"/>
          </a:xfrm>
        </p:spPr>
        <p:txBody>
          <a:bodyPr>
            <a:normAutofit/>
          </a:bodyPr>
          <a:lstStyle/>
          <a:p>
            <a:pPr marL="0" indent="0">
              <a:buNone/>
            </a:pPr>
            <a:r>
              <a:rPr lang="en-US" sz="2800" dirty="0"/>
              <a:t>It’s easiest to understand why this is true with a bit more context:</a:t>
            </a:r>
          </a:p>
          <a:p>
            <a:pPr marL="173736" lvl="1" indent="0">
              <a:buNone/>
            </a:pPr>
            <a:r>
              <a:rPr lang="en-US" sz="1900" i="1" dirty="0">
                <a:solidFill>
                  <a:schemeClr val="bg1">
                    <a:lumMod val="50000"/>
                  </a:schemeClr>
                </a:solidFill>
                <a:latin typeface="Courier New" panose="02070309020205020404" pitchFamily="49" charset="0"/>
                <a:cs typeface="Courier New" panose="02070309020205020404" pitchFamily="49" charset="0"/>
              </a:rPr>
              <a:t># Let x be Mary's age. We don't know how old she is.</a:t>
            </a:r>
          </a:p>
          <a:p>
            <a:pPr marL="173736" lvl="1" indent="0">
              <a:buNone/>
            </a:pPr>
            <a:r>
              <a:rPr lang="en-US" sz="1900" dirty="0">
                <a:solidFill>
                  <a:srgbClr val="002060"/>
                </a:solidFill>
                <a:latin typeface="Courier New" panose="02070309020205020404" pitchFamily="49" charset="0"/>
                <a:cs typeface="Courier New" panose="02070309020205020404" pitchFamily="49" charset="0"/>
              </a:rPr>
              <a:t>x</a:t>
            </a:r>
            <a:r>
              <a:rPr lang="en-US" sz="1900" dirty="0">
                <a:latin typeface="Courier New" panose="02070309020205020404" pitchFamily="49" charset="0"/>
                <a:cs typeface="Courier New" panose="02070309020205020404" pitchFamily="49" charset="0"/>
              </a:rPr>
              <a:t> &lt;- </a:t>
            </a:r>
            <a:r>
              <a:rPr lang="en-US" sz="1900" b="1" dirty="0">
                <a:solidFill>
                  <a:schemeClr val="accent2"/>
                </a:solidFill>
                <a:latin typeface="Courier New" panose="02070309020205020404" pitchFamily="49" charset="0"/>
                <a:cs typeface="Courier New" panose="02070309020205020404" pitchFamily="49" charset="0"/>
              </a:rPr>
              <a:t>NA</a:t>
            </a:r>
            <a:endParaRPr lang="en-US" sz="1900" dirty="0">
              <a:latin typeface="Courier New" panose="02070309020205020404" pitchFamily="49" charset="0"/>
              <a:cs typeface="Courier New" panose="02070309020205020404" pitchFamily="49" charset="0"/>
            </a:endParaRPr>
          </a:p>
          <a:p>
            <a:pPr marL="173736" lvl="1" indent="0">
              <a:buNone/>
            </a:pPr>
            <a:r>
              <a:rPr lang="en-US" sz="1900" i="1" dirty="0">
                <a:solidFill>
                  <a:schemeClr val="bg1">
                    <a:lumMod val="50000"/>
                  </a:schemeClr>
                </a:solidFill>
                <a:latin typeface="Courier New" panose="02070309020205020404" pitchFamily="49" charset="0"/>
                <a:cs typeface="Courier New" panose="02070309020205020404" pitchFamily="49" charset="0"/>
              </a:rPr>
              <a:t># Let y be John's age. We don't know how old he is.</a:t>
            </a:r>
          </a:p>
          <a:p>
            <a:pPr marL="173736" lvl="1" indent="0">
              <a:buNone/>
            </a:pPr>
            <a:r>
              <a:rPr lang="en-US" sz="1900" dirty="0">
                <a:solidFill>
                  <a:srgbClr val="002060"/>
                </a:solidFill>
                <a:latin typeface="Courier New" panose="02070309020205020404" pitchFamily="49" charset="0"/>
                <a:cs typeface="Courier New" panose="02070309020205020404" pitchFamily="49" charset="0"/>
              </a:rPr>
              <a:t>y</a:t>
            </a:r>
            <a:r>
              <a:rPr lang="en-US" sz="1900" dirty="0">
                <a:latin typeface="Courier New" panose="02070309020205020404" pitchFamily="49" charset="0"/>
                <a:cs typeface="Courier New" panose="02070309020205020404" pitchFamily="49" charset="0"/>
              </a:rPr>
              <a:t> &lt;- </a:t>
            </a:r>
            <a:r>
              <a:rPr lang="en-US" sz="1900" b="1" dirty="0">
                <a:solidFill>
                  <a:schemeClr val="accent2"/>
                </a:solidFill>
                <a:latin typeface="Courier New" panose="02070309020205020404" pitchFamily="49" charset="0"/>
                <a:cs typeface="Courier New" panose="02070309020205020404" pitchFamily="49" charset="0"/>
              </a:rPr>
              <a:t>NA</a:t>
            </a:r>
            <a:endParaRPr lang="en-US" sz="1900" dirty="0">
              <a:latin typeface="Courier New" panose="02070309020205020404" pitchFamily="49" charset="0"/>
              <a:cs typeface="Courier New" panose="02070309020205020404" pitchFamily="49" charset="0"/>
            </a:endParaRPr>
          </a:p>
          <a:p>
            <a:pPr marL="173736" lvl="1" indent="0">
              <a:buNone/>
            </a:pPr>
            <a:r>
              <a:rPr lang="en-US" sz="1900" i="1" dirty="0">
                <a:solidFill>
                  <a:schemeClr val="bg1">
                    <a:lumMod val="50000"/>
                  </a:schemeClr>
                </a:solidFill>
                <a:latin typeface="Courier New" panose="02070309020205020404" pitchFamily="49" charset="0"/>
                <a:cs typeface="Courier New" panose="02070309020205020404" pitchFamily="49" charset="0"/>
              </a:rPr>
              <a:t># Are John and Mary the same age?</a:t>
            </a:r>
          </a:p>
          <a:p>
            <a:pPr marL="173736" lvl="1" indent="0">
              <a:buNone/>
            </a:pPr>
            <a:r>
              <a:rPr lang="en-US" sz="1900" dirty="0">
                <a:solidFill>
                  <a:srgbClr val="002060"/>
                </a:solidFill>
                <a:latin typeface="Courier New" panose="02070309020205020404" pitchFamily="49" charset="0"/>
                <a:cs typeface="Courier New" panose="02070309020205020404" pitchFamily="49" charset="0"/>
              </a:rPr>
              <a:t>x</a:t>
            </a:r>
            <a:r>
              <a:rPr lang="en-US" sz="1900" dirty="0">
                <a:latin typeface="Courier New" panose="02070309020205020404" pitchFamily="49" charset="0"/>
                <a:cs typeface="Courier New" panose="02070309020205020404" pitchFamily="49" charset="0"/>
              </a:rPr>
              <a:t> == </a:t>
            </a:r>
            <a:r>
              <a:rPr lang="en-US" sz="1900" dirty="0">
                <a:solidFill>
                  <a:srgbClr val="002060"/>
                </a:solidFill>
                <a:latin typeface="Courier New" panose="02070309020205020404" pitchFamily="49" charset="0"/>
                <a:cs typeface="Courier New" panose="02070309020205020404" pitchFamily="49" charset="0"/>
              </a:rPr>
              <a:t>y</a:t>
            </a:r>
          </a:p>
          <a:p>
            <a:pPr marL="173736" lvl="1" indent="0">
              <a:buNone/>
            </a:pPr>
            <a:r>
              <a:rPr lang="en-US" sz="1900" i="1" dirty="0">
                <a:solidFill>
                  <a:schemeClr val="bg1">
                    <a:lumMod val="50000"/>
                  </a:schemeClr>
                </a:solidFill>
                <a:latin typeface="Courier New" panose="02070309020205020404" pitchFamily="49" charset="0"/>
                <a:cs typeface="Courier New" panose="02070309020205020404" pitchFamily="49" charset="0"/>
              </a:rPr>
              <a:t>#&gt; [1] NA</a:t>
            </a:r>
          </a:p>
          <a:p>
            <a:pPr marL="173736" lvl="1" indent="0">
              <a:buNone/>
            </a:pPr>
            <a:r>
              <a:rPr lang="en-US" sz="1900" i="1" dirty="0">
                <a:solidFill>
                  <a:schemeClr val="bg1">
                    <a:lumMod val="50000"/>
                  </a:schemeClr>
                </a:solidFill>
                <a:latin typeface="Courier New" panose="02070309020205020404" pitchFamily="49" charset="0"/>
                <a:cs typeface="Courier New" panose="02070309020205020404" pitchFamily="49" charset="0"/>
              </a:rPr>
              <a:t># We don't know!</a:t>
            </a:r>
          </a:p>
          <a:p>
            <a:pPr marL="0" indent="0">
              <a:buNone/>
            </a:pPr>
            <a:r>
              <a:rPr lang="en-US" sz="2800" dirty="0"/>
              <a:t>If you want to determine if a value is missing, use is.na():</a:t>
            </a:r>
          </a:p>
          <a:p>
            <a:pPr marL="173736" lvl="1" indent="0">
              <a:buNone/>
            </a:pPr>
            <a:r>
              <a:rPr lang="en-US" sz="1900" dirty="0">
                <a:solidFill>
                  <a:srgbClr val="7030A0"/>
                </a:solidFill>
                <a:latin typeface="Courier New" panose="02070309020205020404" pitchFamily="49" charset="0"/>
                <a:cs typeface="Courier New" panose="02070309020205020404" pitchFamily="49" charset="0"/>
              </a:rPr>
              <a:t>is.na</a:t>
            </a:r>
            <a:r>
              <a:rPr lang="en-US" sz="1900" dirty="0">
                <a:latin typeface="Courier New" panose="02070309020205020404" pitchFamily="49" charset="0"/>
                <a:cs typeface="Courier New" panose="02070309020205020404" pitchFamily="49" charset="0"/>
              </a:rPr>
              <a:t>(</a:t>
            </a:r>
            <a:r>
              <a:rPr lang="en-US" sz="1900" dirty="0">
                <a:solidFill>
                  <a:srgbClr val="002060"/>
                </a:solidFill>
                <a:latin typeface="Courier New" panose="02070309020205020404" pitchFamily="49" charset="0"/>
                <a:cs typeface="Courier New" panose="02070309020205020404" pitchFamily="49" charset="0"/>
              </a:rPr>
              <a:t>x</a:t>
            </a:r>
            <a:r>
              <a:rPr lang="en-US" sz="1900" dirty="0">
                <a:latin typeface="Courier New" panose="02070309020205020404" pitchFamily="49" charset="0"/>
                <a:cs typeface="Courier New" panose="02070309020205020404" pitchFamily="49" charset="0"/>
              </a:rPr>
              <a:t>)</a:t>
            </a:r>
          </a:p>
          <a:p>
            <a:pPr marL="173736" lvl="1" indent="0">
              <a:buNone/>
            </a:pPr>
            <a:r>
              <a:rPr lang="en-US" sz="1900" i="1" dirty="0">
                <a:solidFill>
                  <a:schemeClr val="bg1">
                    <a:lumMod val="50000"/>
                  </a:schemeClr>
                </a:solidFill>
                <a:latin typeface="Courier New" panose="02070309020205020404" pitchFamily="49" charset="0"/>
                <a:cs typeface="Courier New" panose="02070309020205020404" pitchFamily="49" charset="0"/>
              </a:rPr>
              <a:t>#&gt; [1] TRUE</a:t>
            </a:r>
          </a:p>
        </p:txBody>
      </p:sp>
    </p:spTree>
    <p:extLst>
      <p:ext uri="{BB962C8B-B14F-4D97-AF65-F5344CB8AC3E}">
        <p14:creationId xmlns:p14="http://schemas.microsoft.com/office/powerpoint/2010/main" val="61451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1013-C53F-4D37-AF9E-6682CBF1FDCF}"/>
              </a:ext>
            </a:extLst>
          </p:cNvPr>
          <p:cNvSpPr>
            <a:spLocks noGrp="1"/>
          </p:cNvSpPr>
          <p:nvPr>
            <p:ph type="title"/>
          </p:nvPr>
        </p:nvSpPr>
        <p:spPr/>
        <p:txBody>
          <a:bodyPr/>
          <a:lstStyle/>
          <a:p>
            <a:r>
              <a:rPr lang="en-US" dirty="0"/>
              <a:t>Missing Values</a:t>
            </a:r>
          </a:p>
        </p:txBody>
      </p:sp>
      <p:sp>
        <p:nvSpPr>
          <p:cNvPr id="4" name="Rectangle 3">
            <a:extLst>
              <a:ext uri="{FF2B5EF4-FFF2-40B4-BE49-F238E27FC236}">
                <a16:creationId xmlns:a16="http://schemas.microsoft.com/office/drawing/2014/main" id="{97FC0555-7DF8-4152-9CBD-FCA3D67EDA23}"/>
              </a:ext>
            </a:extLst>
          </p:cNvPr>
          <p:cNvSpPr/>
          <p:nvPr/>
        </p:nvSpPr>
        <p:spPr>
          <a:xfrm>
            <a:off x="1024128" y="1930390"/>
            <a:ext cx="9720072" cy="4524315"/>
          </a:xfrm>
          <a:prstGeom prst="rect">
            <a:avLst/>
          </a:prstGeom>
          <a:solidFill>
            <a:schemeClr val="bg2"/>
          </a:solidFill>
        </p:spPr>
        <p:txBody>
          <a:bodyPr wrap="square">
            <a:spAutoFit/>
          </a:bodyPr>
          <a:lstStyle/>
          <a:p>
            <a:r>
              <a:rPr lang="en-US" sz="2400" dirty="0">
                <a:solidFill>
                  <a:srgbClr val="002060"/>
                </a:solidFill>
                <a:latin typeface="Courier New" panose="02070309020205020404" pitchFamily="49" charset="0"/>
                <a:cs typeface="Courier New" panose="02070309020205020404" pitchFamily="49" charset="0"/>
              </a:rPr>
              <a:t>df</a:t>
            </a:r>
            <a:r>
              <a:rPr lang="en-US" sz="2400" dirty="0">
                <a:latin typeface="Courier New" panose="02070309020205020404" pitchFamily="49" charset="0"/>
                <a:cs typeface="Courier New" panose="02070309020205020404" pitchFamily="49" charset="0"/>
              </a:rPr>
              <a:t> &lt;- </a:t>
            </a:r>
            <a:r>
              <a:rPr lang="en-US" sz="2400" dirty="0" err="1">
                <a:solidFill>
                  <a:srgbClr val="7030A0"/>
                </a:solidFill>
                <a:latin typeface="Courier New" panose="02070309020205020404" pitchFamily="49" charset="0"/>
                <a:cs typeface="Courier New" panose="02070309020205020404" pitchFamily="49" charset="0"/>
              </a:rPr>
              <a:t>tibble</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7030A0"/>
                </a:solidFill>
                <a:latin typeface="Courier New" panose="02070309020205020404" pitchFamily="49" charset="0"/>
                <a:cs typeface="Courier New" panose="02070309020205020404" pitchFamily="49" charset="0"/>
              </a:rPr>
              <a:t>c</a:t>
            </a:r>
            <a:r>
              <a:rPr lang="en-US" sz="2400" dirty="0">
                <a:latin typeface="Courier New" panose="02070309020205020404" pitchFamily="49" charset="0"/>
                <a:cs typeface="Courier New" panose="02070309020205020404" pitchFamily="49" charset="0"/>
              </a:rPr>
              <a:t>(</a:t>
            </a:r>
            <a:r>
              <a:rPr lang="en-US" sz="2400" b="1"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a:t>
            </a:r>
            <a:r>
              <a:rPr lang="en-US" sz="2400" b="1" dirty="0">
                <a:solidFill>
                  <a:schemeClr val="accent2"/>
                </a:solidFill>
                <a:latin typeface="Courier New" panose="02070309020205020404" pitchFamily="49" charset="0"/>
                <a:cs typeface="Courier New" panose="02070309020205020404" pitchFamily="49" charset="0"/>
              </a:rPr>
              <a:t>NA</a:t>
            </a:r>
            <a:r>
              <a:rPr lang="en-US" sz="2400" dirty="0">
                <a:latin typeface="Courier New" panose="02070309020205020404" pitchFamily="49" charset="0"/>
                <a:cs typeface="Courier New" panose="02070309020205020404" pitchFamily="49" charset="0"/>
              </a:rPr>
              <a:t>, </a:t>
            </a:r>
            <a:r>
              <a:rPr lang="en-US" sz="2400" b="1" dirty="0">
                <a:solidFill>
                  <a:srgbClr val="FF9900"/>
                </a:solidFill>
                <a:latin typeface="Courier New" panose="02070309020205020404" pitchFamily="49" charset="0"/>
                <a:cs typeface="Courier New" panose="02070309020205020404" pitchFamily="49" charset="0"/>
              </a:rPr>
              <a:t>3</a:t>
            </a:r>
            <a:r>
              <a:rPr lang="en-US" sz="2400" dirty="0">
                <a:latin typeface="Courier New" panose="02070309020205020404" pitchFamily="49" charset="0"/>
                <a:cs typeface="Courier New" panose="02070309020205020404" pitchFamily="49" charset="0"/>
              </a:rPr>
              <a:t>))</a:t>
            </a:r>
          </a:p>
          <a:p>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df</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&gt; </a:t>
            </a:r>
            <a:r>
              <a:rPr lang="en-US" sz="2400" b="1"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a:t>
            </a:r>
          </a:p>
          <a:p>
            <a:r>
              <a:rPr lang="en-US" sz="2400" i="1" dirty="0">
                <a:solidFill>
                  <a:schemeClr val="bg1">
                    <a:lumMod val="50000"/>
                  </a:schemeClr>
                </a:solidFill>
                <a:latin typeface="Courier New" panose="02070309020205020404" pitchFamily="49" charset="0"/>
                <a:cs typeface="Courier New" panose="02070309020205020404" pitchFamily="49" charset="0"/>
              </a:rPr>
              <a:t>#&gt; # A </a:t>
            </a:r>
            <a:r>
              <a:rPr lang="en-US" sz="2400" i="1" dirty="0" err="1">
                <a:solidFill>
                  <a:schemeClr val="bg1">
                    <a:lumMod val="50000"/>
                  </a:schemeClr>
                </a:solidFill>
                <a:latin typeface="Courier New" panose="02070309020205020404" pitchFamily="49" charset="0"/>
                <a:cs typeface="Courier New" panose="02070309020205020404" pitchFamily="49" charset="0"/>
              </a:rPr>
              <a:t>tibble</a:t>
            </a:r>
            <a:r>
              <a:rPr lang="en-US" sz="2400" i="1" dirty="0">
                <a:solidFill>
                  <a:schemeClr val="bg1">
                    <a:lumMod val="50000"/>
                  </a:schemeClr>
                </a:solidFill>
                <a:latin typeface="Courier New" panose="02070309020205020404" pitchFamily="49" charset="0"/>
                <a:cs typeface="Courier New" panose="02070309020205020404" pitchFamily="49" charset="0"/>
              </a:rPr>
              <a:t>: 1 × 1</a:t>
            </a:r>
          </a:p>
          <a:p>
            <a:r>
              <a:rPr lang="en-US" sz="2400" i="1" dirty="0">
                <a:solidFill>
                  <a:schemeClr val="bg1">
                    <a:lumMod val="50000"/>
                  </a:schemeClr>
                </a:solidFill>
                <a:latin typeface="Courier New" panose="02070309020205020404" pitchFamily="49" charset="0"/>
                <a:cs typeface="Courier New" panose="02070309020205020404" pitchFamily="49" charset="0"/>
              </a:rPr>
              <a:t>#&gt; x</a:t>
            </a:r>
          </a:p>
          <a:p>
            <a:r>
              <a:rPr lang="en-US" sz="2400" i="1" dirty="0">
                <a:solidFill>
                  <a:schemeClr val="bg1">
                    <a:lumMod val="50000"/>
                  </a:schemeClr>
                </a:solidFill>
                <a:latin typeface="Courier New" panose="02070309020205020404" pitchFamily="49" charset="0"/>
                <a:cs typeface="Courier New" panose="02070309020205020404" pitchFamily="49" charset="0"/>
              </a:rPr>
              <a:t>#&gt; &lt;</a:t>
            </a:r>
            <a:r>
              <a:rPr lang="en-US" sz="2400" i="1" dirty="0" err="1">
                <a:solidFill>
                  <a:schemeClr val="bg1">
                    <a:lumMod val="50000"/>
                  </a:schemeClr>
                </a:solidFill>
                <a:latin typeface="Courier New" panose="02070309020205020404" pitchFamily="49" charset="0"/>
                <a:cs typeface="Courier New" panose="02070309020205020404" pitchFamily="49" charset="0"/>
              </a:rPr>
              <a:t>dbl</a:t>
            </a:r>
            <a:r>
              <a:rPr lang="en-US" sz="2400" i="1" dirty="0">
                <a:solidFill>
                  <a:schemeClr val="bg1">
                    <a:lumMod val="50000"/>
                  </a:schemeClr>
                </a:solidFill>
                <a:latin typeface="Courier New" panose="02070309020205020404" pitchFamily="49" charset="0"/>
                <a:cs typeface="Courier New" panose="02070309020205020404" pitchFamily="49" charset="0"/>
              </a:rPr>
              <a:t>&gt;</a:t>
            </a:r>
          </a:p>
          <a:p>
            <a:r>
              <a:rPr lang="en-US" sz="2400" i="1" dirty="0">
                <a:solidFill>
                  <a:schemeClr val="bg1">
                    <a:lumMod val="50000"/>
                  </a:schemeClr>
                </a:solidFill>
                <a:latin typeface="Courier New" panose="02070309020205020404" pitchFamily="49" charset="0"/>
                <a:cs typeface="Courier New" panose="02070309020205020404" pitchFamily="49" charset="0"/>
              </a:rPr>
              <a:t>#&gt; 1 3</a:t>
            </a:r>
          </a:p>
          <a:p>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df</a:t>
            </a:r>
            <a:r>
              <a:rPr lang="en-US" sz="2400" dirty="0">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is.na</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&gt; </a:t>
            </a:r>
            <a:r>
              <a:rPr lang="en-US" sz="2400" b="1"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a:t>
            </a:r>
          </a:p>
          <a:p>
            <a:r>
              <a:rPr lang="en-US" sz="2400" i="1" dirty="0">
                <a:solidFill>
                  <a:schemeClr val="bg1">
                    <a:lumMod val="50000"/>
                  </a:schemeClr>
                </a:solidFill>
                <a:latin typeface="Courier New" panose="02070309020205020404" pitchFamily="49" charset="0"/>
                <a:cs typeface="Courier New" panose="02070309020205020404" pitchFamily="49" charset="0"/>
              </a:rPr>
              <a:t>#&gt; # A </a:t>
            </a:r>
            <a:r>
              <a:rPr lang="en-US" sz="2400" i="1" dirty="0" err="1">
                <a:solidFill>
                  <a:schemeClr val="bg1">
                    <a:lumMod val="50000"/>
                  </a:schemeClr>
                </a:solidFill>
                <a:latin typeface="Courier New" panose="02070309020205020404" pitchFamily="49" charset="0"/>
                <a:cs typeface="Courier New" panose="02070309020205020404" pitchFamily="49" charset="0"/>
              </a:rPr>
              <a:t>tibble</a:t>
            </a:r>
            <a:r>
              <a:rPr lang="en-US" sz="2400" i="1" dirty="0">
                <a:solidFill>
                  <a:schemeClr val="bg1">
                    <a:lumMod val="50000"/>
                  </a:schemeClr>
                </a:solidFill>
                <a:latin typeface="Courier New" panose="02070309020205020404" pitchFamily="49" charset="0"/>
                <a:cs typeface="Courier New" panose="02070309020205020404" pitchFamily="49" charset="0"/>
              </a:rPr>
              <a:t>: 2 × 1</a:t>
            </a:r>
          </a:p>
          <a:p>
            <a:r>
              <a:rPr lang="en-US" sz="2400" i="1" dirty="0">
                <a:solidFill>
                  <a:schemeClr val="bg1">
                    <a:lumMod val="50000"/>
                  </a:schemeClr>
                </a:solidFill>
                <a:latin typeface="Courier New" panose="02070309020205020404" pitchFamily="49" charset="0"/>
                <a:cs typeface="Courier New" panose="02070309020205020404" pitchFamily="49" charset="0"/>
              </a:rPr>
              <a:t>#&gt; x</a:t>
            </a:r>
          </a:p>
          <a:p>
            <a:r>
              <a:rPr lang="en-US" sz="2400" i="1" dirty="0">
                <a:solidFill>
                  <a:schemeClr val="bg1">
                    <a:lumMod val="50000"/>
                  </a:schemeClr>
                </a:solidFill>
                <a:latin typeface="Courier New" panose="02070309020205020404" pitchFamily="49" charset="0"/>
                <a:cs typeface="Courier New" panose="02070309020205020404" pitchFamily="49" charset="0"/>
              </a:rPr>
              <a:t>#&gt; &lt;</a:t>
            </a:r>
            <a:r>
              <a:rPr lang="en-US" sz="2400" i="1" dirty="0" err="1">
                <a:solidFill>
                  <a:schemeClr val="bg1">
                    <a:lumMod val="50000"/>
                  </a:schemeClr>
                </a:solidFill>
                <a:latin typeface="Courier New" panose="02070309020205020404" pitchFamily="49" charset="0"/>
                <a:cs typeface="Courier New" panose="02070309020205020404" pitchFamily="49" charset="0"/>
              </a:rPr>
              <a:t>dbl</a:t>
            </a:r>
            <a:r>
              <a:rPr lang="en-US" sz="2400" i="1" dirty="0">
                <a:solidFill>
                  <a:schemeClr val="bg1">
                    <a:lumMod val="50000"/>
                  </a:schemeClr>
                </a:solidFill>
                <a:latin typeface="Courier New" panose="02070309020205020404" pitchFamily="49" charset="0"/>
                <a:cs typeface="Courier New" panose="02070309020205020404" pitchFamily="49" charset="0"/>
              </a:rPr>
              <a:t>&gt;</a:t>
            </a:r>
          </a:p>
          <a:p>
            <a:r>
              <a:rPr lang="en-US" sz="2400" i="1" dirty="0">
                <a:solidFill>
                  <a:schemeClr val="bg1">
                    <a:lumMod val="50000"/>
                  </a:schemeClr>
                </a:solidFill>
                <a:latin typeface="Courier New" panose="02070309020205020404" pitchFamily="49" charset="0"/>
                <a:cs typeface="Courier New" panose="02070309020205020404" pitchFamily="49" charset="0"/>
              </a:rPr>
              <a:t>#&gt; 1 NA</a:t>
            </a:r>
          </a:p>
          <a:p>
            <a:r>
              <a:rPr lang="en-US" sz="2400" i="1" dirty="0">
                <a:solidFill>
                  <a:schemeClr val="bg1">
                    <a:lumMod val="50000"/>
                  </a:schemeClr>
                </a:solidFill>
                <a:latin typeface="Courier New" panose="02070309020205020404" pitchFamily="49" charset="0"/>
                <a:cs typeface="Courier New" panose="02070309020205020404" pitchFamily="49" charset="0"/>
              </a:rPr>
              <a:t>#&gt; 2 3</a:t>
            </a:r>
          </a:p>
        </p:txBody>
      </p:sp>
    </p:spTree>
    <p:extLst>
      <p:ext uri="{BB962C8B-B14F-4D97-AF65-F5344CB8AC3E}">
        <p14:creationId xmlns:p14="http://schemas.microsoft.com/office/powerpoint/2010/main" val="62882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969034-1BE8-45F7-AD8C-C1B83A99C14B}"/>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E5046BC-C354-4F23-A215-B5CA2C8D1C05}"/>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8567E27-E547-49C9-B6E2-5F90A2BEBAFE}"/>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FILTER ROWS WITH FILTER()</a:t>
            </a:r>
          </a:p>
        </p:txBody>
      </p:sp>
    </p:spTree>
    <p:extLst>
      <p:ext uri="{BB962C8B-B14F-4D97-AF65-F5344CB8AC3E}">
        <p14:creationId xmlns:p14="http://schemas.microsoft.com/office/powerpoint/2010/main" val="316854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234D-B50E-4F88-B940-D31AE978029A}"/>
              </a:ext>
            </a:extLst>
          </p:cNvPr>
          <p:cNvSpPr>
            <a:spLocks noGrp="1"/>
          </p:cNvSpPr>
          <p:nvPr>
            <p:ph type="title"/>
          </p:nvPr>
        </p:nvSpPr>
        <p:spPr/>
        <p:txBody>
          <a:bodyPr/>
          <a:lstStyle/>
          <a:p>
            <a:r>
              <a:rPr lang="en-US" dirty="0"/>
              <a:t>Arrange Rows with </a:t>
            </a:r>
            <a:r>
              <a:rPr lang="en-US" dirty="0">
                <a:latin typeface="Courier New" panose="02070309020205020404" pitchFamily="49" charset="0"/>
                <a:cs typeface="Courier New" panose="02070309020205020404" pitchFamily="49" charset="0"/>
              </a:rPr>
              <a:t>arrange()</a:t>
            </a:r>
          </a:p>
        </p:txBody>
      </p:sp>
      <p:sp>
        <p:nvSpPr>
          <p:cNvPr id="5" name="Rectangle 4">
            <a:extLst>
              <a:ext uri="{FF2B5EF4-FFF2-40B4-BE49-F238E27FC236}">
                <a16:creationId xmlns:a16="http://schemas.microsoft.com/office/drawing/2014/main" id="{8A5C7109-7146-40FD-BE12-411278617413}"/>
              </a:ext>
            </a:extLst>
          </p:cNvPr>
          <p:cNvSpPr/>
          <p:nvPr/>
        </p:nvSpPr>
        <p:spPr>
          <a:xfrm>
            <a:off x="133350" y="1938100"/>
            <a:ext cx="12058650" cy="3539430"/>
          </a:xfrm>
          <a:prstGeom prst="rect">
            <a:avLst/>
          </a:prstGeom>
          <a:solidFill>
            <a:schemeClr val="bg2"/>
          </a:solidFill>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arrange</a:t>
            </a:r>
            <a:r>
              <a:rPr lang="en-US" sz="1400" dirty="0">
                <a:latin typeface="Courier New" panose="02070309020205020404" pitchFamily="49" charset="0"/>
                <a:cs typeface="Courier New" panose="02070309020205020404" pitchFamily="49" charset="0"/>
              </a:rPr>
              <a:t>(</a:t>
            </a:r>
            <a:r>
              <a:rPr lang="en-US" sz="1400" dirty="0">
                <a:solidFill>
                  <a:srgbClr val="002060"/>
                </a:solidFill>
                <a:latin typeface="Courier New" panose="02070309020205020404" pitchFamily="49" charset="0"/>
                <a:cs typeface="Courier New" panose="02070309020205020404" pitchFamily="49" charset="0"/>
              </a:rPr>
              <a:t>flights</a:t>
            </a:r>
            <a:r>
              <a:rPr lang="en-US" sz="1400" dirty="0">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year</a:t>
            </a:r>
            <a:r>
              <a:rPr lang="en-US" sz="1400" dirty="0">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month</a:t>
            </a:r>
            <a:r>
              <a:rPr lang="en-US" sz="1400" dirty="0">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day</a:t>
            </a:r>
            <a:r>
              <a:rPr lang="en-US" sz="1400" dirty="0">
                <a:latin typeface="Courier New" panose="02070309020205020404" pitchFamily="49" charset="0"/>
                <a:cs typeface="Courier New" panose="02070309020205020404" pitchFamily="49" charset="0"/>
              </a:rPr>
              <a:t>)</a:t>
            </a:r>
          </a:p>
          <a:p>
            <a:r>
              <a:rPr lang="en-US" sz="1400" i="1" dirty="0">
                <a:solidFill>
                  <a:schemeClr val="bg1">
                    <a:lumMod val="50000"/>
                  </a:schemeClr>
                </a:solidFill>
                <a:latin typeface="Courier New" panose="02070309020205020404" pitchFamily="49" charset="0"/>
                <a:cs typeface="Courier New" panose="02070309020205020404" pitchFamily="49" charset="0"/>
              </a:rPr>
              <a:t># A </a:t>
            </a:r>
            <a:r>
              <a:rPr lang="en-US" sz="1400" i="1" dirty="0" err="1">
                <a:solidFill>
                  <a:schemeClr val="bg1">
                    <a:lumMod val="50000"/>
                  </a:schemeClr>
                </a:solidFill>
                <a:latin typeface="Courier New" panose="02070309020205020404" pitchFamily="49" charset="0"/>
                <a:cs typeface="Courier New" panose="02070309020205020404" pitchFamily="49" charset="0"/>
              </a:rPr>
              <a:t>tibble</a:t>
            </a:r>
            <a:r>
              <a:rPr lang="en-US" sz="1400" i="1" dirty="0">
                <a:solidFill>
                  <a:schemeClr val="bg1">
                    <a:lumMod val="50000"/>
                  </a:schemeClr>
                </a:solidFill>
                <a:latin typeface="Courier New" panose="02070309020205020404" pitchFamily="49" charset="0"/>
                <a:cs typeface="Courier New" panose="02070309020205020404" pitchFamily="49" charset="0"/>
              </a:rPr>
              <a:t>: 336,776 x 19</a:t>
            </a:r>
          </a:p>
          <a:p>
            <a:r>
              <a:rPr lang="en-US" sz="1400" i="1" dirty="0">
                <a:solidFill>
                  <a:schemeClr val="bg1">
                    <a:lumMod val="50000"/>
                  </a:schemeClr>
                </a:solidFill>
                <a:latin typeface="Courier New" panose="02070309020205020404" pitchFamily="49" charset="0"/>
                <a:cs typeface="Courier New" panose="02070309020205020404" pitchFamily="49" charset="0"/>
              </a:rPr>
              <a:t>    year month   day </a:t>
            </a:r>
            <a:r>
              <a:rPr lang="en-US" sz="1400" i="1" dirty="0" err="1">
                <a:solidFill>
                  <a:schemeClr val="bg1">
                    <a:lumMod val="50000"/>
                  </a:schemeClr>
                </a:solidFill>
                <a:latin typeface="Courier New" panose="02070309020205020404" pitchFamily="49" charset="0"/>
                <a:cs typeface="Courier New" panose="02070309020205020404" pitchFamily="49" charset="0"/>
              </a:rPr>
              <a:t>dep_time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sched_dep_time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dep_delay</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arr_time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sched_arr_time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arr_delay</a:t>
            </a:r>
            <a:r>
              <a:rPr lang="en-US" sz="1400" i="1" dirty="0">
                <a:solidFill>
                  <a:schemeClr val="bg1">
                    <a:lumMod val="50000"/>
                  </a:schemeClr>
                </a:solidFill>
                <a:latin typeface="Courier New" panose="02070309020205020404" pitchFamily="49" charset="0"/>
                <a:cs typeface="Courier New" panose="02070309020205020404" pitchFamily="49" charset="0"/>
              </a:rPr>
              <a:t> carrier flight </a:t>
            </a:r>
            <a:r>
              <a:rPr lang="en-US" sz="1400" i="1" dirty="0" err="1">
                <a:solidFill>
                  <a:schemeClr val="bg1">
                    <a:lumMod val="50000"/>
                  </a:schemeClr>
                </a:solidFill>
                <a:latin typeface="Courier New" panose="02070309020205020404" pitchFamily="49" charset="0"/>
                <a:cs typeface="Courier New" panose="02070309020205020404" pitchFamily="49" charset="0"/>
              </a:rPr>
              <a:t>tailnum</a:t>
            </a:r>
            <a:endParaRPr lang="en-US" sz="1400" i="1" dirty="0">
              <a:solidFill>
                <a:schemeClr val="bg1">
                  <a:lumMod val="50000"/>
                </a:schemeClr>
              </a:solidFill>
              <a:latin typeface="Courier New" panose="02070309020205020404" pitchFamily="49" charset="0"/>
              <a:cs typeface="Courier New" panose="02070309020205020404" pitchFamily="49" charset="0"/>
            </a:endParaRPr>
          </a:p>
          <a:p>
            <a:r>
              <a:rPr lang="en-US" sz="1400" i="1" dirty="0">
                <a:solidFill>
                  <a:schemeClr val="bg1">
                    <a:lumMod val="50000"/>
                  </a:schemeClr>
                </a:solidFill>
                <a:latin typeface="Courier New" panose="02070309020205020404" pitchFamily="49" charset="0"/>
                <a:cs typeface="Courier New" panose="02070309020205020404" pitchFamily="49" charset="0"/>
              </a:rPr>
              <a:t>   &lt;int&gt; &lt;int&gt; &lt;int&gt;    &lt;int&gt;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&lt;int&gt;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p>
          <a:p>
            <a:r>
              <a:rPr lang="en-US" sz="1400" i="1" dirty="0">
                <a:solidFill>
                  <a:schemeClr val="bg1">
                    <a:lumMod val="50000"/>
                  </a:schemeClr>
                </a:solidFill>
                <a:latin typeface="Courier New" panose="02070309020205020404" pitchFamily="49" charset="0"/>
                <a:cs typeface="Courier New" panose="02070309020205020404" pitchFamily="49" charset="0"/>
              </a:rPr>
              <a:t> 1  2013     1     1      517            515         2      830            819        11 UA        1545 N14228 </a:t>
            </a:r>
          </a:p>
          <a:p>
            <a:r>
              <a:rPr lang="en-US" sz="1400" i="1" dirty="0">
                <a:solidFill>
                  <a:schemeClr val="bg1">
                    <a:lumMod val="50000"/>
                  </a:schemeClr>
                </a:solidFill>
                <a:latin typeface="Courier New" panose="02070309020205020404" pitchFamily="49" charset="0"/>
                <a:cs typeface="Courier New" panose="02070309020205020404" pitchFamily="49" charset="0"/>
              </a:rPr>
              <a:t> 2  2013     1     1      533            529         4      850            830        20 UA        1714 N24211 </a:t>
            </a:r>
          </a:p>
          <a:p>
            <a:r>
              <a:rPr lang="en-US" sz="1400" i="1" dirty="0">
                <a:solidFill>
                  <a:schemeClr val="bg1">
                    <a:lumMod val="50000"/>
                  </a:schemeClr>
                </a:solidFill>
                <a:latin typeface="Courier New" panose="02070309020205020404" pitchFamily="49" charset="0"/>
                <a:cs typeface="Courier New" panose="02070309020205020404" pitchFamily="49" charset="0"/>
              </a:rPr>
              <a:t> 3  2013     1     1      542            540         2      923            850        33 AA        1141 N619AA </a:t>
            </a:r>
          </a:p>
          <a:p>
            <a:r>
              <a:rPr lang="en-US" sz="1400" i="1" dirty="0">
                <a:solidFill>
                  <a:schemeClr val="bg1">
                    <a:lumMod val="50000"/>
                  </a:schemeClr>
                </a:solidFill>
                <a:latin typeface="Courier New" panose="02070309020205020404" pitchFamily="49" charset="0"/>
                <a:cs typeface="Courier New" panose="02070309020205020404" pitchFamily="49" charset="0"/>
              </a:rPr>
              <a:t> 4  2013     1     1      544            545        -1     1004           1022       -18 B6         725 N804JB </a:t>
            </a:r>
          </a:p>
          <a:p>
            <a:r>
              <a:rPr lang="en-US" sz="1400" i="1" dirty="0">
                <a:solidFill>
                  <a:schemeClr val="bg1">
                    <a:lumMod val="50000"/>
                  </a:schemeClr>
                </a:solidFill>
                <a:latin typeface="Courier New" panose="02070309020205020404" pitchFamily="49" charset="0"/>
                <a:cs typeface="Courier New" panose="02070309020205020404" pitchFamily="49" charset="0"/>
              </a:rPr>
              <a:t> 5  2013     1     1      554            600        -6      812            837       -25 DL         461 N668DN </a:t>
            </a:r>
          </a:p>
          <a:p>
            <a:r>
              <a:rPr lang="en-US" sz="1400" i="1" dirty="0">
                <a:solidFill>
                  <a:schemeClr val="bg1">
                    <a:lumMod val="50000"/>
                  </a:schemeClr>
                </a:solidFill>
                <a:latin typeface="Courier New" panose="02070309020205020404" pitchFamily="49" charset="0"/>
                <a:cs typeface="Courier New" panose="02070309020205020404" pitchFamily="49" charset="0"/>
              </a:rPr>
              <a:t> 6  2013     1     1      554            558        -4      740            728        12 UA        1696 N39463 </a:t>
            </a:r>
          </a:p>
          <a:p>
            <a:r>
              <a:rPr lang="en-US" sz="1400" i="1" dirty="0">
                <a:solidFill>
                  <a:schemeClr val="bg1">
                    <a:lumMod val="50000"/>
                  </a:schemeClr>
                </a:solidFill>
                <a:latin typeface="Courier New" panose="02070309020205020404" pitchFamily="49" charset="0"/>
                <a:cs typeface="Courier New" panose="02070309020205020404" pitchFamily="49" charset="0"/>
              </a:rPr>
              <a:t> 7  2013     1     1      555            600        -5      913            854        19 B6         507 N516JB </a:t>
            </a:r>
          </a:p>
          <a:p>
            <a:r>
              <a:rPr lang="en-US" sz="1400" i="1" dirty="0">
                <a:solidFill>
                  <a:schemeClr val="bg1">
                    <a:lumMod val="50000"/>
                  </a:schemeClr>
                </a:solidFill>
                <a:latin typeface="Courier New" panose="02070309020205020404" pitchFamily="49" charset="0"/>
                <a:cs typeface="Courier New" panose="02070309020205020404" pitchFamily="49" charset="0"/>
              </a:rPr>
              <a:t> 8  2013     1     1      557            600        -3      709            723       -14 EV        5708 N829AS </a:t>
            </a:r>
          </a:p>
          <a:p>
            <a:r>
              <a:rPr lang="en-US" sz="1400" i="1" dirty="0">
                <a:solidFill>
                  <a:schemeClr val="bg1">
                    <a:lumMod val="50000"/>
                  </a:schemeClr>
                </a:solidFill>
                <a:latin typeface="Courier New" panose="02070309020205020404" pitchFamily="49" charset="0"/>
                <a:cs typeface="Courier New" panose="02070309020205020404" pitchFamily="49" charset="0"/>
              </a:rPr>
              <a:t> 9  2013     1     1      557            600        -3      838            846        -8 B6          79 N593JB </a:t>
            </a:r>
          </a:p>
          <a:p>
            <a:r>
              <a:rPr lang="en-US" sz="1400" i="1" dirty="0">
                <a:solidFill>
                  <a:schemeClr val="bg1">
                    <a:lumMod val="50000"/>
                  </a:schemeClr>
                </a:solidFill>
                <a:latin typeface="Courier New" panose="02070309020205020404" pitchFamily="49" charset="0"/>
                <a:cs typeface="Courier New" panose="02070309020205020404" pitchFamily="49" charset="0"/>
              </a:rPr>
              <a:t>10  2013     1     1      558            600        -2      753            745         8 AA         301 N3ALAA </a:t>
            </a:r>
          </a:p>
          <a:p>
            <a:r>
              <a:rPr lang="en-US" sz="1400" i="1" dirty="0">
                <a:solidFill>
                  <a:schemeClr val="bg1">
                    <a:lumMod val="50000"/>
                  </a:schemeClr>
                </a:solidFill>
                <a:latin typeface="Courier New" panose="02070309020205020404" pitchFamily="49" charset="0"/>
                <a:cs typeface="Courier New" panose="02070309020205020404" pitchFamily="49" charset="0"/>
              </a:rPr>
              <a:t># ... with 336,766 more rows, and 7 more variables: origin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dest</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air_time</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distance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a:t>
            </a:r>
          </a:p>
          <a:p>
            <a:r>
              <a:rPr lang="en-US" sz="1400" i="1" dirty="0">
                <a:solidFill>
                  <a:schemeClr val="bg1">
                    <a:lumMod val="50000"/>
                  </a:schemeClr>
                </a:solidFill>
                <a:latin typeface="Courier New" panose="02070309020205020404" pitchFamily="49" charset="0"/>
                <a:cs typeface="Courier New" panose="02070309020205020404" pitchFamily="49" charset="0"/>
              </a:rPr>
              <a:t>#   hour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minute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time_hour</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dttm</a:t>
            </a:r>
            <a:r>
              <a:rPr lang="en-US" sz="1400" i="1" dirty="0">
                <a:solidFill>
                  <a:schemeClr val="bg1">
                    <a:lumMod val="50000"/>
                  </a:schemeClr>
                </a:solidFill>
                <a:latin typeface="Courier New" panose="02070309020205020404" pitchFamily="49" charset="0"/>
                <a:cs typeface="Courier New" panose="02070309020205020404" pitchFamily="49" charset="0"/>
              </a:rPr>
              <a:t>&gt;</a:t>
            </a:r>
          </a:p>
        </p:txBody>
      </p:sp>
      <p:grpSp>
        <p:nvGrpSpPr>
          <p:cNvPr id="11" name="Group 10">
            <a:extLst>
              <a:ext uri="{FF2B5EF4-FFF2-40B4-BE49-F238E27FC236}">
                <a16:creationId xmlns:a16="http://schemas.microsoft.com/office/drawing/2014/main" id="{8AAE7D10-D7E7-4403-9DDB-EC4CD55807CA}"/>
              </a:ext>
            </a:extLst>
          </p:cNvPr>
          <p:cNvGrpSpPr/>
          <p:nvPr/>
        </p:nvGrpSpPr>
        <p:grpSpPr>
          <a:xfrm>
            <a:off x="605036" y="5081170"/>
            <a:ext cx="547870" cy="1191614"/>
            <a:chOff x="476250" y="5638800"/>
            <a:chExt cx="547870" cy="1191614"/>
          </a:xfrm>
        </p:grpSpPr>
        <p:cxnSp>
          <p:nvCxnSpPr>
            <p:cNvPr id="7" name="Straight Arrow Connector 6">
              <a:extLst>
                <a:ext uri="{FF2B5EF4-FFF2-40B4-BE49-F238E27FC236}">
                  <a16:creationId xmlns:a16="http://schemas.microsoft.com/office/drawing/2014/main" id="{79AE3657-998A-43A1-98B3-9D8BBF847C10}"/>
                </a:ext>
              </a:extLst>
            </p:cNvPr>
            <p:cNvCxnSpPr>
              <a:cxnSpLocks/>
              <a:stCxn id="8" idx="0"/>
            </p:cNvCxnSpPr>
            <p:nvPr/>
          </p:nvCxnSpPr>
          <p:spPr>
            <a:xfrm flipV="1">
              <a:off x="750185" y="5638800"/>
              <a:ext cx="0" cy="685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12290BF-749A-42B8-9A5A-1B87DD8E3985}"/>
                </a:ext>
              </a:extLst>
            </p:cNvPr>
            <p:cNvSpPr/>
            <p:nvPr/>
          </p:nvSpPr>
          <p:spPr>
            <a:xfrm>
              <a:off x="476250" y="6324600"/>
              <a:ext cx="547870" cy="505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grpSp>
      <p:sp>
        <p:nvSpPr>
          <p:cNvPr id="12" name="Rectangle 11">
            <a:extLst>
              <a:ext uri="{FF2B5EF4-FFF2-40B4-BE49-F238E27FC236}">
                <a16:creationId xmlns:a16="http://schemas.microsoft.com/office/drawing/2014/main" id="{4813D434-1728-46C8-B8E6-B9B175F434FB}"/>
              </a:ext>
            </a:extLst>
          </p:cNvPr>
          <p:cNvSpPr/>
          <p:nvPr/>
        </p:nvSpPr>
        <p:spPr>
          <a:xfrm>
            <a:off x="1962150" y="1938100"/>
            <a:ext cx="571500" cy="328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48BA854-8446-427A-89B9-C0549527B207}"/>
              </a:ext>
            </a:extLst>
          </p:cNvPr>
          <p:cNvSpPr/>
          <p:nvPr/>
        </p:nvSpPr>
        <p:spPr>
          <a:xfrm>
            <a:off x="2609850" y="1938100"/>
            <a:ext cx="571500" cy="328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642C5D-3903-4140-A684-651382F558F8}"/>
              </a:ext>
            </a:extLst>
          </p:cNvPr>
          <p:cNvSpPr/>
          <p:nvPr/>
        </p:nvSpPr>
        <p:spPr>
          <a:xfrm>
            <a:off x="3352800" y="1938100"/>
            <a:ext cx="419100" cy="3288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24819B8-A28D-4CFE-8BC0-1DFBB8819994}"/>
              </a:ext>
            </a:extLst>
          </p:cNvPr>
          <p:cNvGrpSpPr/>
          <p:nvPr/>
        </p:nvGrpSpPr>
        <p:grpSpPr>
          <a:xfrm>
            <a:off x="1379597" y="5081170"/>
            <a:ext cx="547870" cy="1191614"/>
            <a:chOff x="476250" y="5638800"/>
            <a:chExt cx="547870" cy="1191614"/>
          </a:xfrm>
        </p:grpSpPr>
        <p:cxnSp>
          <p:nvCxnSpPr>
            <p:cNvPr id="16" name="Straight Arrow Connector 15">
              <a:extLst>
                <a:ext uri="{FF2B5EF4-FFF2-40B4-BE49-F238E27FC236}">
                  <a16:creationId xmlns:a16="http://schemas.microsoft.com/office/drawing/2014/main" id="{0ACFB859-D776-435D-9C0B-0B6DC7365A3B}"/>
                </a:ext>
              </a:extLst>
            </p:cNvPr>
            <p:cNvCxnSpPr>
              <a:cxnSpLocks/>
              <a:stCxn id="17" idx="0"/>
            </p:cNvCxnSpPr>
            <p:nvPr/>
          </p:nvCxnSpPr>
          <p:spPr>
            <a:xfrm flipV="1">
              <a:off x="750185" y="5638800"/>
              <a:ext cx="0" cy="685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0676547-7EE7-4C1F-B134-CFA5AEB96FA9}"/>
                </a:ext>
              </a:extLst>
            </p:cNvPr>
            <p:cNvSpPr/>
            <p:nvPr/>
          </p:nvSpPr>
          <p:spPr>
            <a:xfrm>
              <a:off x="476250" y="6324600"/>
              <a:ext cx="547870" cy="505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grpSp>
      <p:grpSp>
        <p:nvGrpSpPr>
          <p:cNvPr id="18" name="Group 17">
            <a:extLst>
              <a:ext uri="{FF2B5EF4-FFF2-40B4-BE49-F238E27FC236}">
                <a16:creationId xmlns:a16="http://schemas.microsoft.com/office/drawing/2014/main" id="{051A1C9B-4F15-42E4-8933-BC9F768BC6B1}"/>
              </a:ext>
            </a:extLst>
          </p:cNvPr>
          <p:cNvGrpSpPr/>
          <p:nvPr/>
        </p:nvGrpSpPr>
        <p:grpSpPr>
          <a:xfrm>
            <a:off x="2042930" y="5081170"/>
            <a:ext cx="547870" cy="1191614"/>
            <a:chOff x="476250" y="5638800"/>
            <a:chExt cx="547870" cy="1191614"/>
          </a:xfrm>
        </p:grpSpPr>
        <p:cxnSp>
          <p:nvCxnSpPr>
            <p:cNvPr id="19" name="Straight Arrow Connector 18">
              <a:extLst>
                <a:ext uri="{FF2B5EF4-FFF2-40B4-BE49-F238E27FC236}">
                  <a16:creationId xmlns:a16="http://schemas.microsoft.com/office/drawing/2014/main" id="{5D184394-F7B4-452B-A682-D86666754DDB}"/>
                </a:ext>
              </a:extLst>
            </p:cNvPr>
            <p:cNvCxnSpPr>
              <a:cxnSpLocks/>
              <a:stCxn id="20" idx="0"/>
            </p:cNvCxnSpPr>
            <p:nvPr/>
          </p:nvCxnSpPr>
          <p:spPr>
            <a:xfrm flipV="1">
              <a:off x="750185" y="5638800"/>
              <a:ext cx="0" cy="685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A1F1E8-C40D-422D-BA39-BAA8F4AF07DD}"/>
                </a:ext>
              </a:extLst>
            </p:cNvPr>
            <p:cNvSpPr/>
            <p:nvPr/>
          </p:nvSpPr>
          <p:spPr>
            <a:xfrm>
              <a:off x="476250" y="6324600"/>
              <a:ext cx="547870" cy="5058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grpSp>
    </p:spTree>
    <p:extLst>
      <p:ext uri="{BB962C8B-B14F-4D97-AF65-F5344CB8AC3E}">
        <p14:creationId xmlns:p14="http://schemas.microsoft.com/office/powerpoint/2010/main" val="9416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FA4B-96BD-4961-A7A8-168722B0697B}"/>
              </a:ext>
            </a:extLst>
          </p:cNvPr>
          <p:cNvSpPr>
            <a:spLocks noGrp="1"/>
          </p:cNvSpPr>
          <p:nvPr>
            <p:ph type="title"/>
          </p:nvPr>
        </p:nvSpPr>
        <p:spPr/>
        <p:txBody>
          <a:bodyPr/>
          <a:lstStyle/>
          <a:p>
            <a:r>
              <a:rPr lang="en-US" dirty="0"/>
              <a:t>Arrange Rows with </a:t>
            </a:r>
            <a:r>
              <a:rPr lang="en-US" dirty="0">
                <a:latin typeface="Courier New" panose="02070309020205020404" pitchFamily="49" charset="0"/>
                <a:cs typeface="Courier New" panose="02070309020205020404" pitchFamily="49" charset="0"/>
              </a:rPr>
              <a:t>arrange()</a:t>
            </a:r>
            <a:endParaRPr lang="en-US" dirty="0"/>
          </a:p>
        </p:txBody>
      </p:sp>
      <p:sp>
        <p:nvSpPr>
          <p:cNvPr id="3" name="Content Placeholder 2">
            <a:extLst>
              <a:ext uri="{FF2B5EF4-FFF2-40B4-BE49-F238E27FC236}">
                <a16:creationId xmlns:a16="http://schemas.microsoft.com/office/drawing/2014/main" id="{AAF3102C-417E-453C-9550-98AE75B22CE9}"/>
              </a:ext>
            </a:extLst>
          </p:cNvPr>
          <p:cNvSpPr>
            <a:spLocks noGrp="1"/>
          </p:cNvSpPr>
          <p:nvPr>
            <p:ph idx="1"/>
          </p:nvPr>
        </p:nvSpPr>
        <p:spPr/>
        <p:txBody>
          <a:bodyPr/>
          <a:lstStyle/>
          <a:p>
            <a:r>
              <a:rPr lang="en-US" dirty="0"/>
              <a:t>Use </a:t>
            </a:r>
            <a:r>
              <a:rPr lang="en-US" dirty="0">
                <a:latin typeface="Courier New" panose="02070309020205020404" pitchFamily="49" charset="0"/>
                <a:cs typeface="Courier New" panose="02070309020205020404" pitchFamily="49" charset="0"/>
              </a:rPr>
              <a:t>desc()</a:t>
            </a:r>
            <a:r>
              <a:rPr lang="en-US" dirty="0"/>
              <a:t> to reorder by a column in descending order:</a:t>
            </a:r>
          </a:p>
        </p:txBody>
      </p:sp>
      <p:sp>
        <p:nvSpPr>
          <p:cNvPr id="4" name="Rectangle 3">
            <a:extLst>
              <a:ext uri="{FF2B5EF4-FFF2-40B4-BE49-F238E27FC236}">
                <a16:creationId xmlns:a16="http://schemas.microsoft.com/office/drawing/2014/main" id="{50733484-FBCB-4A48-8A64-656FF81C4783}"/>
              </a:ext>
            </a:extLst>
          </p:cNvPr>
          <p:cNvSpPr/>
          <p:nvPr/>
        </p:nvSpPr>
        <p:spPr>
          <a:xfrm>
            <a:off x="57150" y="2769930"/>
            <a:ext cx="12077700" cy="3539430"/>
          </a:xfrm>
          <a:prstGeom prst="rect">
            <a:avLst/>
          </a:prstGeom>
          <a:solidFill>
            <a:schemeClr val="bg2"/>
          </a:solidFill>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arrange</a:t>
            </a:r>
            <a:r>
              <a:rPr lang="en-US" sz="1400" dirty="0">
                <a:latin typeface="Courier New" panose="02070309020205020404" pitchFamily="49" charset="0"/>
                <a:cs typeface="Courier New" panose="02070309020205020404" pitchFamily="49" charset="0"/>
              </a:rPr>
              <a:t>(</a:t>
            </a:r>
            <a:r>
              <a:rPr lang="en-US" sz="1400" dirty="0">
                <a:solidFill>
                  <a:srgbClr val="002060"/>
                </a:solidFill>
                <a:latin typeface="Courier New" panose="02070309020205020404" pitchFamily="49" charset="0"/>
                <a:cs typeface="Courier New" panose="02070309020205020404" pitchFamily="49" charset="0"/>
              </a:rPr>
              <a:t>flights</a:t>
            </a:r>
            <a:r>
              <a:rPr lang="en-US" sz="1400" dirty="0">
                <a:latin typeface="Courier New" panose="02070309020205020404" pitchFamily="49" charset="0"/>
                <a:cs typeface="Courier New" panose="02070309020205020404" pitchFamily="49" charset="0"/>
              </a:rPr>
              <a:t>, </a:t>
            </a:r>
            <a:r>
              <a:rPr lang="en-US" sz="1400" dirty="0">
                <a:solidFill>
                  <a:srgbClr val="7030A0"/>
                </a:solidFill>
                <a:latin typeface="Courier New" panose="02070309020205020404" pitchFamily="49" charset="0"/>
                <a:cs typeface="Courier New" panose="02070309020205020404" pitchFamily="49" charset="0"/>
              </a:rPr>
              <a:t>desc</a:t>
            </a:r>
            <a:r>
              <a:rPr lang="en-US" sz="1400" dirty="0">
                <a:latin typeface="Courier New" panose="02070309020205020404" pitchFamily="49" charset="0"/>
                <a:cs typeface="Courier New" panose="02070309020205020404" pitchFamily="49" charset="0"/>
              </a:rPr>
              <a:t>(</a:t>
            </a:r>
            <a:r>
              <a:rPr lang="en-US" sz="1400" dirty="0" err="1">
                <a:solidFill>
                  <a:srgbClr val="002060"/>
                </a:solidFill>
                <a:latin typeface="Courier New" panose="02070309020205020404" pitchFamily="49" charset="0"/>
                <a:cs typeface="Courier New" panose="02070309020205020404" pitchFamily="49" charset="0"/>
              </a:rPr>
              <a:t>arr_delay</a:t>
            </a:r>
            <a:r>
              <a:rPr lang="en-US" sz="1400" dirty="0">
                <a:latin typeface="Courier New" panose="02070309020205020404" pitchFamily="49" charset="0"/>
                <a:cs typeface="Courier New" panose="02070309020205020404" pitchFamily="49" charset="0"/>
              </a:rPr>
              <a:t>))</a:t>
            </a:r>
          </a:p>
          <a:p>
            <a:r>
              <a:rPr lang="en-US" sz="1400" i="1" dirty="0">
                <a:solidFill>
                  <a:schemeClr val="bg1">
                    <a:lumMod val="50000"/>
                  </a:schemeClr>
                </a:solidFill>
                <a:latin typeface="Courier New" panose="02070309020205020404" pitchFamily="49" charset="0"/>
                <a:cs typeface="Courier New" panose="02070309020205020404" pitchFamily="49" charset="0"/>
              </a:rPr>
              <a:t># A </a:t>
            </a:r>
            <a:r>
              <a:rPr lang="en-US" sz="1400" i="1" dirty="0" err="1">
                <a:solidFill>
                  <a:schemeClr val="bg1">
                    <a:lumMod val="50000"/>
                  </a:schemeClr>
                </a:solidFill>
                <a:latin typeface="Courier New" panose="02070309020205020404" pitchFamily="49" charset="0"/>
                <a:cs typeface="Courier New" panose="02070309020205020404" pitchFamily="49" charset="0"/>
              </a:rPr>
              <a:t>tibble</a:t>
            </a:r>
            <a:r>
              <a:rPr lang="en-US" sz="1400" i="1" dirty="0">
                <a:solidFill>
                  <a:schemeClr val="bg1">
                    <a:lumMod val="50000"/>
                  </a:schemeClr>
                </a:solidFill>
                <a:latin typeface="Courier New" panose="02070309020205020404" pitchFamily="49" charset="0"/>
                <a:cs typeface="Courier New" panose="02070309020205020404" pitchFamily="49" charset="0"/>
              </a:rPr>
              <a:t>: 336,776 x 19</a:t>
            </a:r>
          </a:p>
          <a:p>
            <a:r>
              <a:rPr lang="en-US" sz="1400" i="1" dirty="0">
                <a:solidFill>
                  <a:schemeClr val="bg1">
                    <a:lumMod val="50000"/>
                  </a:schemeClr>
                </a:solidFill>
                <a:latin typeface="Courier New" panose="02070309020205020404" pitchFamily="49" charset="0"/>
                <a:cs typeface="Courier New" panose="02070309020205020404" pitchFamily="49" charset="0"/>
              </a:rPr>
              <a:t>    year month   day </a:t>
            </a:r>
            <a:r>
              <a:rPr lang="en-US" sz="1400" i="1" dirty="0" err="1">
                <a:solidFill>
                  <a:schemeClr val="bg1">
                    <a:lumMod val="50000"/>
                  </a:schemeClr>
                </a:solidFill>
                <a:latin typeface="Courier New" panose="02070309020205020404" pitchFamily="49" charset="0"/>
                <a:cs typeface="Courier New" panose="02070309020205020404" pitchFamily="49" charset="0"/>
              </a:rPr>
              <a:t>dep_time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sched_dep_time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dep_delay</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arr_time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sched_arr_time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arr_delay</a:t>
            </a:r>
            <a:r>
              <a:rPr lang="en-US" sz="1400" i="1" dirty="0">
                <a:solidFill>
                  <a:schemeClr val="bg1">
                    <a:lumMod val="50000"/>
                  </a:schemeClr>
                </a:solidFill>
                <a:latin typeface="Courier New" panose="02070309020205020404" pitchFamily="49" charset="0"/>
                <a:cs typeface="Courier New" panose="02070309020205020404" pitchFamily="49" charset="0"/>
              </a:rPr>
              <a:t> carrier flight </a:t>
            </a:r>
            <a:r>
              <a:rPr lang="en-US" sz="1400" i="1" dirty="0" err="1">
                <a:solidFill>
                  <a:schemeClr val="bg1">
                    <a:lumMod val="50000"/>
                  </a:schemeClr>
                </a:solidFill>
                <a:latin typeface="Courier New" panose="02070309020205020404" pitchFamily="49" charset="0"/>
                <a:cs typeface="Courier New" panose="02070309020205020404" pitchFamily="49" charset="0"/>
              </a:rPr>
              <a:t>tailnum</a:t>
            </a:r>
            <a:endParaRPr lang="en-US" sz="1400" i="1" dirty="0">
              <a:solidFill>
                <a:schemeClr val="bg1">
                  <a:lumMod val="50000"/>
                </a:schemeClr>
              </a:solidFill>
              <a:latin typeface="Courier New" panose="02070309020205020404" pitchFamily="49" charset="0"/>
              <a:cs typeface="Courier New" panose="02070309020205020404" pitchFamily="49" charset="0"/>
            </a:endParaRPr>
          </a:p>
          <a:p>
            <a:r>
              <a:rPr lang="en-US" sz="1400" i="1" dirty="0">
                <a:solidFill>
                  <a:schemeClr val="bg1">
                    <a:lumMod val="50000"/>
                  </a:schemeClr>
                </a:solidFill>
                <a:latin typeface="Courier New" panose="02070309020205020404" pitchFamily="49" charset="0"/>
                <a:cs typeface="Courier New" panose="02070309020205020404" pitchFamily="49" charset="0"/>
              </a:rPr>
              <a:t>   &lt;int&gt; &lt;int&gt; &lt;int&gt;    &lt;int&gt;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&lt;int&gt;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p>
          <a:p>
            <a:r>
              <a:rPr lang="en-US" sz="1400" i="1" dirty="0">
                <a:solidFill>
                  <a:schemeClr val="bg1">
                    <a:lumMod val="50000"/>
                  </a:schemeClr>
                </a:solidFill>
                <a:latin typeface="Courier New" panose="02070309020205020404" pitchFamily="49" charset="0"/>
                <a:cs typeface="Courier New" panose="02070309020205020404" pitchFamily="49" charset="0"/>
              </a:rPr>
              <a:t> 1  2013     1     9      641            900      1301     1242           1530      1272 HA          51 N384HA </a:t>
            </a:r>
          </a:p>
          <a:p>
            <a:r>
              <a:rPr lang="en-US" sz="1400" i="1" dirty="0">
                <a:solidFill>
                  <a:schemeClr val="bg1">
                    <a:lumMod val="50000"/>
                  </a:schemeClr>
                </a:solidFill>
                <a:latin typeface="Courier New" panose="02070309020205020404" pitchFamily="49" charset="0"/>
                <a:cs typeface="Courier New" panose="02070309020205020404" pitchFamily="49" charset="0"/>
              </a:rPr>
              <a:t> 2  2013     6    15     1432           1935      1137     1607           2120      1127 MQ        3535 N504MQ </a:t>
            </a:r>
          </a:p>
          <a:p>
            <a:r>
              <a:rPr lang="en-US" sz="1400" i="1" dirty="0">
                <a:solidFill>
                  <a:schemeClr val="bg1">
                    <a:lumMod val="50000"/>
                  </a:schemeClr>
                </a:solidFill>
                <a:latin typeface="Courier New" panose="02070309020205020404" pitchFamily="49" charset="0"/>
                <a:cs typeface="Courier New" panose="02070309020205020404" pitchFamily="49" charset="0"/>
              </a:rPr>
              <a:t> 3  2013     1    10     1121           1635      1126     1239           1810      1109 MQ        3695 N517MQ </a:t>
            </a:r>
          </a:p>
          <a:p>
            <a:r>
              <a:rPr lang="en-US" sz="1400" i="1" dirty="0">
                <a:solidFill>
                  <a:schemeClr val="bg1">
                    <a:lumMod val="50000"/>
                  </a:schemeClr>
                </a:solidFill>
                <a:latin typeface="Courier New" panose="02070309020205020404" pitchFamily="49" charset="0"/>
                <a:cs typeface="Courier New" panose="02070309020205020404" pitchFamily="49" charset="0"/>
              </a:rPr>
              <a:t> 4  2013     9    20     1139           1845      1014     1457           2210      1007 AA         177 N338AA </a:t>
            </a:r>
          </a:p>
          <a:p>
            <a:r>
              <a:rPr lang="en-US" sz="1400" i="1" dirty="0">
                <a:solidFill>
                  <a:schemeClr val="bg1">
                    <a:lumMod val="50000"/>
                  </a:schemeClr>
                </a:solidFill>
                <a:latin typeface="Courier New" panose="02070309020205020404" pitchFamily="49" charset="0"/>
                <a:cs typeface="Courier New" panose="02070309020205020404" pitchFamily="49" charset="0"/>
              </a:rPr>
              <a:t> 5  2013     7    22      845           1600      1005     1044           1815       989 MQ        3075 N665MQ </a:t>
            </a:r>
          </a:p>
          <a:p>
            <a:r>
              <a:rPr lang="en-US" sz="1400" i="1" dirty="0">
                <a:solidFill>
                  <a:schemeClr val="bg1">
                    <a:lumMod val="50000"/>
                  </a:schemeClr>
                </a:solidFill>
                <a:latin typeface="Courier New" panose="02070309020205020404" pitchFamily="49" charset="0"/>
                <a:cs typeface="Courier New" panose="02070309020205020404" pitchFamily="49" charset="0"/>
              </a:rPr>
              <a:t> 6  2013     4    10     1100           1900       960     1342           2211       931 DL        2391 N959DL </a:t>
            </a:r>
          </a:p>
          <a:p>
            <a:r>
              <a:rPr lang="en-US" sz="1400" i="1" dirty="0">
                <a:solidFill>
                  <a:schemeClr val="bg1">
                    <a:lumMod val="50000"/>
                  </a:schemeClr>
                </a:solidFill>
                <a:latin typeface="Courier New" panose="02070309020205020404" pitchFamily="49" charset="0"/>
                <a:cs typeface="Courier New" panose="02070309020205020404" pitchFamily="49" charset="0"/>
              </a:rPr>
              <a:t> 7  2013     3    17     2321            810       911      135           1020       915 DL        2119 N927DA </a:t>
            </a:r>
          </a:p>
          <a:p>
            <a:r>
              <a:rPr lang="en-US" sz="1400" i="1" dirty="0">
                <a:solidFill>
                  <a:schemeClr val="bg1">
                    <a:lumMod val="50000"/>
                  </a:schemeClr>
                </a:solidFill>
                <a:latin typeface="Courier New" panose="02070309020205020404" pitchFamily="49" charset="0"/>
                <a:cs typeface="Courier New" panose="02070309020205020404" pitchFamily="49" charset="0"/>
              </a:rPr>
              <a:t> 8  2013     7    22     2257            759       898      121           1026       895 DL        2047 N6716C </a:t>
            </a:r>
          </a:p>
          <a:p>
            <a:r>
              <a:rPr lang="en-US" sz="1400" i="1" dirty="0">
                <a:solidFill>
                  <a:schemeClr val="bg1">
                    <a:lumMod val="50000"/>
                  </a:schemeClr>
                </a:solidFill>
                <a:latin typeface="Courier New" panose="02070309020205020404" pitchFamily="49" charset="0"/>
                <a:cs typeface="Courier New" panose="02070309020205020404" pitchFamily="49" charset="0"/>
              </a:rPr>
              <a:t> 9  2013    12     5      756           1700       896     1058           2020       878 AA         172 N5DMAA </a:t>
            </a:r>
          </a:p>
          <a:p>
            <a:r>
              <a:rPr lang="en-US" sz="1400" i="1" dirty="0">
                <a:solidFill>
                  <a:schemeClr val="bg1">
                    <a:lumMod val="50000"/>
                  </a:schemeClr>
                </a:solidFill>
                <a:latin typeface="Courier New" panose="02070309020205020404" pitchFamily="49" charset="0"/>
                <a:cs typeface="Courier New" panose="02070309020205020404" pitchFamily="49" charset="0"/>
              </a:rPr>
              <a:t>10  2013     5     3     1133           2055       878     1250           2215       875 MQ        3744 N523MQ </a:t>
            </a:r>
          </a:p>
          <a:p>
            <a:r>
              <a:rPr lang="en-US" sz="1400" i="1" dirty="0">
                <a:solidFill>
                  <a:schemeClr val="bg1">
                    <a:lumMod val="50000"/>
                  </a:schemeClr>
                </a:solidFill>
                <a:latin typeface="Courier New" panose="02070309020205020404" pitchFamily="49" charset="0"/>
                <a:cs typeface="Courier New" panose="02070309020205020404" pitchFamily="49" charset="0"/>
              </a:rPr>
              <a:t># ... with 336,766 more rows, and 7 more variables: origin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dest</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air_time</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distance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a:t>
            </a:r>
          </a:p>
          <a:p>
            <a:r>
              <a:rPr lang="en-US" sz="1400" i="1" dirty="0">
                <a:solidFill>
                  <a:schemeClr val="bg1">
                    <a:lumMod val="50000"/>
                  </a:schemeClr>
                </a:solidFill>
                <a:latin typeface="Courier New" panose="02070309020205020404" pitchFamily="49" charset="0"/>
                <a:cs typeface="Courier New" panose="02070309020205020404" pitchFamily="49" charset="0"/>
              </a:rPr>
              <a:t>#   hour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minute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time_hour</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dttm</a:t>
            </a:r>
            <a:r>
              <a:rPr lang="en-US" sz="1400" i="1" dirty="0">
                <a:solidFill>
                  <a:schemeClr val="bg1">
                    <a:lumMod val="50000"/>
                  </a:schemeClr>
                </a:solidFill>
                <a:latin typeface="Courier New" panose="02070309020205020404" pitchFamily="49" charset="0"/>
                <a:cs typeface="Courier New" panose="02070309020205020404" pitchFamily="49" charset="0"/>
              </a:rPr>
              <a:t>&gt;</a:t>
            </a:r>
          </a:p>
        </p:txBody>
      </p:sp>
      <p:sp>
        <p:nvSpPr>
          <p:cNvPr id="5" name="Rectangle 4">
            <a:extLst>
              <a:ext uri="{FF2B5EF4-FFF2-40B4-BE49-F238E27FC236}">
                <a16:creationId xmlns:a16="http://schemas.microsoft.com/office/drawing/2014/main" id="{E3142EE5-136E-4948-A618-51110730AA42}"/>
              </a:ext>
            </a:extLst>
          </p:cNvPr>
          <p:cNvSpPr/>
          <p:nvPr/>
        </p:nvSpPr>
        <p:spPr>
          <a:xfrm>
            <a:off x="1905000" y="2769930"/>
            <a:ext cx="628650" cy="297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C01F91D-536A-4921-A016-B2CD84077886}"/>
              </a:ext>
            </a:extLst>
          </p:cNvPr>
          <p:cNvCxnSpPr>
            <a:cxnSpLocks/>
            <a:stCxn id="8" idx="2"/>
          </p:cNvCxnSpPr>
          <p:nvPr/>
        </p:nvCxnSpPr>
        <p:spPr>
          <a:xfrm>
            <a:off x="9144000" y="2454164"/>
            <a:ext cx="0" cy="797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318BEDB-3089-43DF-873D-B6A2102FD27F}"/>
              </a:ext>
            </a:extLst>
          </p:cNvPr>
          <p:cNvSpPr txBox="1"/>
          <p:nvPr/>
        </p:nvSpPr>
        <p:spPr>
          <a:xfrm>
            <a:off x="8191500" y="2084832"/>
            <a:ext cx="1905000" cy="369332"/>
          </a:xfrm>
          <a:prstGeom prst="rect">
            <a:avLst/>
          </a:prstGeom>
          <a:noFill/>
        </p:spPr>
        <p:txBody>
          <a:bodyPr wrap="square" rtlCol="0">
            <a:spAutoFit/>
          </a:bodyPr>
          <a:lstStyle/>
          <a:p>
            <a:pPr algn="ctr"/>
            <a:r>
              <a:rPr lang="en-US" dirty="0">
                <a:solidFill>
                  <a:srgbClr val="FF0000"/>
                </a:solidFill>
              </a:rPr>
              <a:t>largest value first</a:t>
            </a:r>
          </a:p>
        </p:txBody>
      </p:sp>
    </p:spTree>
    <p:extLst>
      <p:ext uri="{BB962C8B-B14F-4D97-AF65-F5344CB8AC3E}">
        <p14:creationId xmlns:p14="http://schemas.microsoft.com/office/powerpoint/2010/main" val="20286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FAF9-8F62-494C-BD41-A3FD12BBFC3C}"/>
              </a:ext>
            </a:extLst>
          </p:cNvPr>
          <p:cNvSpPr>
            <a:spLocks noGrp="1"/>
          </p:cNvSpPr>
          <p:nvPr>
            <p:ph type="title"/>
          </p:nvPr>
        </p:nvSpPr>
        <p:spPr/>
        <p:txBody>
          <a:bodyPr/>
          <a:lstStyle/>
          <a:p>
            <a:r>
              <a:rPr lang="en-US" dirty="0"/>
              <a:t>Arrange Rows with </a:t>
            </a:r>
            <a:r>
              <a:rPr lang="en-US" dirty="0">
                <a:latin typeface="Courier New" panose="02070309020205020404" pitchFamily="49" charset="0"/>
                <a:cs typeface="Courier New" panose="02070309020205020404" pitchFamily="49" charset="0"/>
              </a:rPr>
              <a:t>arrange()</a:t>
            </a:r>
            <a:endParaRPr lang="en-US" dirty="0"/>
          </a:p>
        </p:txBody>
      </p:sp>
      <p:sp>
        <p:nvSpPr>
          <p:cNvPr id="3" name="Content Placeholder 2">
            <a:extLst>
              <a:ext uri="{FF2B5EF4-FFF2-40B4-BE49-F238E27FC236}">
                <a16:creationId xmlns:a16="http://schemas.microsoft.com/office/drawing/2014/main" id="{6E39C5B9-9DAD-4275-87EA-BEFE223A8FF9}"/>
              </a:ext>
            </a:extLst>
          </p:cNvPr>
          <p:cNvSpPr>
            <a:spLocks noGrp="1"/>
          </p:cNvSpPr>
          <p:nvPr>
            <p:ph idx="1"/>
          </p:nvPr>
        </p:nvSpPr>
        <p:spPr>
          <a:xfrm>
            <a:off x="1024128" y="2152650"/>
            <a:ext cx="9720073" cy="4023360"/>
          </a:xfrm>
        </p:spPr>
        <p:txBody>
          <a:bodyPr/>
          <a:lstStyle/>
          <a:p>
            <a:r>
              <a:rPr lang="en-US" dirty="0"/>
              <a:t>Missing values are always sorted at the end: </a:t>
            </a:r>
          </a:p>
        </p:txBody>
      </p:sp>
      <p:sp>
        <p:nvSpPr>
          <p:cNvPr id="4" name="Rectangle 3">
            <a:extLst>
              <a:ext uri="{FF2B5EF4-FFF2-40B4-BE49-F238E27FC236}">
                <a16:creationId xmlns:a16="http://schemas.microsoft.com/office/drawing/2014/main" id="{86240747-46AD-4DDA-927C-6ED9D95CD5C5}"/>
              </a:ext>
            </a:extLst>
          </p:cNvPr>
          <p:cNvSpPr/>
          <p:nvPr/>
        </p:nvSpPr>
        <p:spPr>
          <a:xfrm>
            <a:off x="1290828" y="2569666"/>
            <a:ext cx="8119872" cy="4154984"/>
          </a:xfrm>
          <a:prstGeom prst="rect">
            <a:avLst/>
          </a:prstGeom>
          <a:solidFill>
            <a:schemeClr val="bg2"/>
          </a:solidFill>
        </p:spPr>
        <p:txBody>
          <a:bodyPr wrap="square">
            <a:spAutoFit/>
          </a:bodyPr>
          <a:lstStyle/>
          <a:p>
            <a:r>
              <a:rPr lang="pt-BR" sz="1600" dirty="0">
                <a:solidFill>
                  <a:srgbClr val="002060"/>
                </a:solidFill>
                <a:latin typeface="Courier New" panose="02070309020205020404" pitchFamily="49" charset="0"/>
                <a:cs typeface="Courier New" panose="02070309020205020404" pitchFamily="49" charset="0"/>
              </a:rPr>
              <a:t>df</a:t>
            </a:r>
            <a:r>
              <a:rPr lang="pt-BR" sz="1600" dirty="0">
                <a:latin typeface="Courier New" panose="02070309020205020404" pitchFamily="49" charset="0"/>
                <a:cs typeface="Courier New" panose="02070309020205020404" pitchFamily="49" charset="0"/>
              </a:rPr>
              <a:t> &lt;- </a:t>
            </a:r>
            <a:r>
              <a:rPr lang="pt-BR" sz="1600" dirty="0">
                <a:solidFill>
                  <a:srgbClr val="7030A0"/>
                </a:solidFill>
                <a:latin typeface="Courier New" panose="02070309020205020404" pitchFamily="49" charset="0"/>
                <a:cs typeface="Courier New" panose="02070309020205020404" pitchFamily="49" charset="0"/>
              </a:rPr>
              <a:t>tibble</a:t>
            </a:r>
            <a:r>
              <a:rPr lang="pt-BR" sz="1600" dirty="0">
                <a:latin typeface="Courier New" panose="02070309020205020404" pitchFamily="49" charset="0"/>
                <a:cs typeface="Courier New" panose="02070309020205020404" pitchFamily="49" charset="0"/>
              </a:rPr>
              <a:t>(</a:t>
            </a:r>
            <a:r>
              <a:rPr lang="pt-BR" sz="1600" dirty="0">
                <a:solidFill>
                  <a:srgbClr val="002060"/>
                </a:solidFill>
                <a:latin typeface="Courier New" panose="02070309020205020404" pitchFamily="49" charset="0"/>
                <a:cs typeface="Courier New" panose="02070309020205020404" pitchFamily="49" charset="0"/>
              </a:rPr>
              <a:t>x</a:t>
            </a:r>
            <a:r>
              <a:rPr lang="pt-BR" sz="1600" dirty="0">
                <a:latin typeface="Courier New" panose="02070309020205020404" pitchFamily="49" charset="0"/>
                <a:cs typeface="Courier New" panose="02070309020205020404" pitchFamily="49" charset="0"/>
              </a:rPr>
              <a:t> = </a:t>
            </a:r>
            <a:r>
              <a:rPr lang="pt-BR" sz="1600" dirty="0">
                <a:solidFill>
                  <a:srgbClr val="7030A0"/>
                </a:solidFill>
                <a:latin typeface="Courier New" panose="02070309020205020404" pitchFamily="49" charset="0"/>
                <a:cs typeface="Courier New" panose="02070309020205020404" pitchFamily="49" charset="0"/>
              </a:rPr>
              <a:t>c</a:t>
            </a:r>
            <a:r>
              <a:rPr lang="pt-BR" sz="1600" dirty="0">
                <a:latin typeface="Courier New" panose="02070309020205020404" pitchFamily="49" charset="0"/>
                <a:cs typeface="Courier New" panose="02070309020205020404" pitchFamily="49" charset="0"/>
              </a:rPr>
              <a:t>(</a:t>
            </a:r>
            <a:r>
              <a:rPr lang="pt-BR" sz="1600" b="1" dirty="0">
                <a:solidFill>
                  <a:srgbClr val="FF9900"/>
                </a:solidFill>
                <a:latin typeface="Courier New" panose="02070309020205020404" pitchFamily="49" charset="0"/>
                <a:cs typeface="Courier New" panose="02070309020205020404" pitchFamily="49" charset="0"/>
              </a:rPr>
              <a:t>5</a:t>
            </a:r>
            <a:r>
              <a:rPr lang="pt-BR" sz="1600" dirty="0">
                <a:latin typeface="Courier New" panose="02070309020205020404" pitchFamily="49" charset="0"/>
                <a:cs typeface="Courier New" panose="02070309020205020404" pitchFamily="49" charset="0"/>
              </a:rPr>
              <a:t>, </a:t>
            </a:r>
            <a:r>
              <a:rPr lang="pt-BR" sz="1600" b="1" dirty="0">
                <a:solidFill>
                  <a:srgbClr val="FF9900"/>
                </a:solidFill>
                <a:latin typeface="Courier New" panose="02070309020205020404" pitchFamily="49" charset="0"/>
                <a:cs typeface="Courier New" panose="02070309020205020404" pitchFamily="49" charset="0"/>
              </a:rPr>
              <a:t>2</a:t>
            </a:r>
            <a:r>
              <a:rPr lang="pt-BR" sz="1600" dirty="0">
                <a:latin typeface="Courier New" panose="02070309020205020404" pitchFamily="49" charset="0"/>
                <a:cs typeface="Courier New" panose="02070309020205020404" pitchFamily="49" charset="0"/>
              </a:rPr>
              <a:t>, </a:t>
            </a:r>
            <a:r>
              <a:rPr lang="pt-BR" sz="1600" b="1" dirty="0">
                <a:solidFill>
                  <a:srgbClr val="1CADE4"/>
                </a:solidFill>
                <a:latin typeface="Courier New" panose="02070309020205020404" pitchFamily="49" charset="0"/>
                <a:cs typeface="Courier New" panose="02070309020205020404" pitchFamily="49" charset="0"/>
              </a:rPr>
              <a:t>NA</a:t>
            </a:r>
            <a:r>
              <a:rPr lang="pt-BR" sz="1600" dirty="0">
                <a:latin typeface="Courier New" panose="02070309020205020404" pitchFamily="49" charset="0"/>
                <a:cs typeface="Courier New" panose="02070309020205020404" pitchFamily="49" charset="0"/>
              </a:rPr>
              <a:t>)) </a:t>
            </a:r>
          </a:p>
          <a:p>
            <a:r>
              <a:rPr lang="pt-BR" sz="1600" dirty="0">
                <a:solidFill>
                  <a:srgbClr val="7030A0"/>
                </a:solidFill>
                <a:latin typeface="Courier New" panose="02070309020205020404" pitchFamily="49" charset="0"/>
                <a:cs typeface="Courier New" panose="02070309020205020404" pitchFamily="49" charset="0"/>
              </a:rPr>
              <a:t>arrange</a:t>
            </a:r>
            <a:r>
              <a:rPr lang="pt-BR" sz="1600" dirty="0">
                <a:latin typeface="Courier New" panose="02070309020205020404" pitchFamily="49" charset="0"/>
                <a:cs typeface="Courier New" panose="02070309020205020404" pitchFamily="49" charset="0"/>
              </a:rPr>
              <a:t>(</a:t>
            </a:r>
            <a:r>
              <a:rPr lang="pt-BR" sz="1600" dirty="0">
                <a:solidFill>
                  <a:srgbClr val="002060"/>
                </a:solidFill>
                <a:latin typeface="Courier New" panose="02070309020205020404" pitchFamily="49" charset="0"/>
                <a:cs typeface="Courier New" panose="02070309020205020404" pitchFamily="49" charset="0"/>
              </a:rPr>
              <a:t>df</a:t>
            </a:r>
            <a:r>
              <a:rPr lang="pt-BR" sz="1600" dirty="0">
                <a:latin typeface="Courier New" panose="02070309020205020404" pitchFamily="49" charset="0"/>
                <a:cs typeface="Courier New" panose="02070309020205020404" pitchFamily="49" charset="0"/>
              </a:rPr>
              <a:t>, </a:t>
            </a:r>
            <a:r>
              <a:rPr lang="pt-BR" sz="1600" dirty="0">
                <a:solidFill>
                  <a:srgbClr val="002060"/>
                </a:solidFill>
                <a:latin typeface="Courier New" panose="02070309020205020404" pitchFamily="49" charset="0"/>
                <a:cs typeface="Courier New" panose="02070309020205020404" pitchFamily="49" charset="0"/>
              </a:rPr>
              <a:t>x</a:t>
            </a:r>
            <a:r>
              <a:rPr lang="pt-BR" sz="1600" dirty="0">
                <a:latin typeface="Courier New" panose="02070309020205020404" pitchFamily="49" charset="0"/>
                <a:cs typeface="Courier New" panose="02070309020205020404" pitchFamily="49" charset="0"/>
              </a:rPr>
              <a:t>) </a:t>
            </a:r>
          </a:p>
          <a:p>
            <a:r>
              <a:rPr lang="pt-BR" sz="1600" i="1" dirty="0">
                <a:solidFill>
                  <a:schemeClr val="bg1">
                    <a:lumMod val="50000"/>
                  </a:schemeClr>
                </a:solidFill>
                <a:latin typeface="Courier New" panose="02070309020205020404" pitchFamily="49" charset="0"/>
                <a:cs typeface="Courier New" panose="02070309020205020404" pitchFamily="49" charset="0"/>
              </a:rPr>
              <a:t>#&gt; # A tibble: 3 × 1 </a:t>
            </a:r>
          </a:p>
          <a:p>
            <a:r>
              <a:rPr lang="pt-BR" sz="1600" i="1" dirty="0">
                <a:solidFill>
                  <a:schemeClr val="bg1">
                    <a:lumMod val="50000"/>
                  </a:schemeClr>
                </a:solidFill>
                <a:latin typeface="Courier New" panose="02070309020205020404" pitchFamily="49" charset="0"/>
                <a:cs typeface="Courier New" panose="02070309020205020404" pitchFamily="49" charset="0"/>
              </a:rPr>
              <a:t>#&gt;       x </a:t>
            </a:r>
          </a:p>
          <a:p>
            <a:r>
              <a:rPr lang="pt-BR" sz="1600" i="1" dirty="0">
                <a:solidFill>
                  <a:schemeClr val="bg1">
                    <a:lumMod val="50000"/>
                  </a:schemeClr>
                </a:solidFill>
                <a:latin typeface="Courier New" panose="02070309020205020404" pitchFamily="49" charset="0"/>
                <a:cs typeface="Courier New" panose="02070309020205020404" pitchFamily="49" charset="0"/>
              </a:rPr>
              <a:t>#&gt;   &lt;dbl&gt;</a:t>
            </a:r>
          </a:p>
          <a:p>
            <a:r>
              <a:rPr lang="pt-BR" sz="1600" i="1" dirty="0">
                <a:solidFill>
                  <a:schemeClr val="bg1">
                    <a:lumMod val="50000"/>
                  </a:schemeClr>
                </a:solidFill>
                <a:latin typeface="Courier New" panose="02070309020205020404" pitchFamily="49" charset="0"/>
                <a:cs typeface="Courier New" panose="02070309020205020404" pitchFamily="49" charset="0"/>
              </a:rPr>
              <a:t>#&gt; 1     2 </a:t>
            </a:r>
          </a:p>
          <a:p>
            <a:r>
              <a:rPr lang="pt-BR" sz="1600" i="1" dirty="0">
                <a:solidFill>
                  <a:schemeClr val="bg1">
                    <a:lumMod val="50000"/>
                  </a:schemeClr>
                </a:solidFill>
                <a:latin typeface="Courier New" panose="02070309020205020404" pitchFamily="49" charset="0"/>
                <a:cs typeface="Courier New" panose="02070309020205020404" pitchFamily="49" charset="0"/>
              </a:rPr>
              <a:t>#&gt; 2     5 </a:t>
            </a:r>
          </a:p>
          <a:p>
            <a:r>
              <a:rPr lang="pt-BR" sz="1600" i="1" dirty="0">
                <a:solidFill>
                  <a:schemeClr val="bg1">
                    <a:lumMod val="50000"/>
                  </a:schemeClr>
                </a:solidFill>
                <a:latin typeface="Courier New" panose="02070309020205020404" pitchFamily="49" charset="0"/>
                <a:cs typeface="Courier New" panose="02070309020205020404" pitchFamily="49" charset="0"/>
              </a:rPr>
              <a:t>#&gt; 3    NA </a:t>
            </a:r>
          </a:p>
          <a:p>
            <a:endParaRPr lang="pt-BR" sz="1600" dirty="0">
              <a:latin typeface="Courier New" panose="02070309020205020404" pitchFamily="49" charset="0"/>
              <a:cs typeface="Courier New" panose="02070309020205020404" pitchFamily="49" charset="0"/>
            </a:endParaRPr>
          </a:p>
          <a:p>
            <a:r>
              <a:rPr lang="pt-BR" sz="1600" dirty="0">
                <a:solidFill>
                  <a:srgbClr val="7030A0"/>
                </a:solidFill>
                <a:latin typeface="Courier New" panose="02070309020205020404" pitchFamily="49" charset="0"/>
                <a:cs typeface="Courier New" panose="02070309020205020404" pitchFamily="49" charset="0"/>
              </a:rPr>
              <a:t>arrange</a:t>
            </a:r>
            <a:r>
              <a:rPr lang="pt-BR" sz="1600" dirty="0">
                <a:latin typeface="Courier New" panose="02070309020205020404" pitchFamily="49" charset="0"/>
                <a:cs typeface="Courier New" panose="02070309020205020404" pitchFamily="49" charset="0"/>
              </a:rPr>
              <a:t>(</a:t>
            </a:r>
            <a:r>
              <a:rPr lang="pt-BR" sz="1600" dirty="0">
                <a:solidFill>
                  <a:srgbClr val="002060"/>
                </a:solidFill>
                <a:latin typeface="Courier New" panose="02070309020205020404" pitchFamily="49" charset="0"/>
                <a:cs typeface="Courier New" panose="02070309020205020404" pitchFamily="49" charset="0"/>
              </a:rPr>
              <a:t>df</a:t>
            </a:r>
            <a:r>
              <a:rPr lang="pt-BR" sz="1600" dirty="0">
                <a:latin typeface="Courier New" panose="02070309020205020404" pitchFamily="49" charset="0"/>
                <a:cs typeface="Courier New" panose="02070309020205020404" pitchFamily="49" charset="0"/>
              </a:rPr>
              <a:t>, </a:t>
            </a:r>
            <a:r>
              <a:rPr lang="pt-BR" sz="1600" dirty="0">
                <a:solidFill>
                  <a:srgbClr val="7030A0"/>
                </a:solidFill>
                <a:latin typeface="Courier New" panose="02070309020205020404" pitchFamily="49" charset="0"/>
                <a:cs typeface="Courier New" panose="02070309020205020404" pitchFamily="49" charset="0"/>
              </a:rPr>
              <a:t>desc</a:t>
            </a:r>
            <a:r>
              <a:rPr lang="pt-BR" sz="1600" dirty="0">
                <a:latin typeface="Courier New" panose="02070309020205020404" pitchFamily="49" charset="0"/>
                <a:cs typeface="Courier New" panose="02070309020205020404" pitchFamily="49" charset="0"/>
              </a:rPr>
              <a:t>(</a:t>
            </a:r>
            <a:r>
              <a:rPr lang="pt-BR" sz="1600" dirty="0">
                <a:solidFill>
                  <a:srgbClr val="002060"/>
                </a:solidFill>
                <a:latin typeface="Courier New" panose="02070309020205020404" pitchFamily="49" charset="0"/>
                <a:cs typeface="Courier New" panose="02070309020205020404" pitchFamily="49" charset="0"/>
              </a:rPr>
              <a:t>x</a:t>
            </a:r>
            <a:r>
              <a:rPr lang="pt-BR" sz="1600" dirty="0">
                <a:latin typeface="Courier New" panose="02070309020205020404" pitchFamily="49" charset="0"/>
                <a:cs typeface="Courier New" panose="02070309020205020404" pitchFamily="49" charset="0"/>
              </a:rPr>
              <a:t>)) </a:t>
            </a:r>
          </a:p>
          <a:p>
            <a:r>
              <a:rPr lang="pt-BR" sz="1600" i="1" dirty="0">
                <a:solidFill>
                  <a:schemeClr val="bg1">
                    <a:lumMod val="50000"/>
                  </a:schemeClr>
                </a:solidFill>
                <a:latin typeface="Courier New" panose="02070309020205020404" pitchFamily="49" charset="0"/>
                <a:cs typeface="Courier New" panose="02070309020205020404" pitchFamily="49" charset="0"/>
              </a:rPr>
              <a:t>#&gt; # A tibble: 3 × 1 </a:t>
            </a:r>
          </a:p>
          <a:p>
            <a:r>
              <a:rPr lang="pt-BR" sz="1600" i="1" dirty="0">
                <a:solidFill>
                  <a:schemeClr val="bg1">
                    <a:lumMod val="50000"/>
                  </a:schemeClr>
                </a:solidFill>
                <a:latin typeface="Courier New" panose="02070309020205020404" pitchFamily="49" charset="0"/>
                <a:cs typeface="Courier New" panose="02070309020205020404" pitchFamily="49" charset="0"/>
              </a:rPr>
              <a:t>#&gt;       x </a:t>
            </a:r>
          </a:p>
          <a:p>
            <a:r>
              <a:rPr lang="pt-BR" sz="1600" i="1" dirty="0">
                <a:solidFill>
                  <a:schemeClr val="bg1">
                    <a:lumMod val="50000"/>
                  </a:schemeClr>
                </a:solidFill>
                <a:latin typeface="Courier New" panose="02070309020205020404" pitchFamily="49" charset="0"/>
                <a:cs typeface="Courier New" panose="02070309020205020404" pitchFamily="49" charset="0"/>
              </a:rPr>
              <a:t>#&gt;   &lt;dbl&gt;</a:t>
            </a:r>
          </a:p>
          <a:p>
            <a:r>
              <a:rPr lang="pt-BR" sz="1600" i="1" dirty="0">
                <a:solidFill>
                  <a:schemeClr val="bg1">
                    <a:lumMod val="50000"/>
                  </a:schemeClr>
                </a:solidFill>
                <a:latin typeface="Courier New" panose="02070309020205020404" pitchFamily="49" charset="0"/>
                <a:cs typeface="Courier New" panose="02070309020205020404" pitchFamily="49" charset="0"/>
              </a:rPr>
              <a:t>#&gt; 1     5 </a:t>
            </a:r>
          </a:p>
          <a:p>
            <a:r>
              <a:rPr lang="pt-BR" sz="1600" i="1" dirty="0">
                <a:solidFill>
                  <a:schemeClr val="bg1">
                    <a:lumMod val="50000"/>
                  </a:schemeClr>
                </a:solidFill>
                <a:latin typeface="Courier New" panose="02070309020205020404" pitchFamily="49" charset="0"/>
                <a:cs typeface="Courier New" panose="02070309020205020404" pitchFamily="49" charset="0"/>
              </a:rPr>
              <a:t>#&gt; 2     2 </a:t>
            </a:r>
          </a:p>
          <a:p>
            <a:r>
              <a:rPr lang="pt-BR" sz="1600" i="1" dirty="0">
                <a:solidFill>
                  <a:schemeClr val="bg1">
                    <a:lumMod val="50000"/>
                  </a:schemeClr>
                </a:solidFill>
                <a:latin typeface="Courier New" panose="02070309020205020404" pitchFamily="49" charset="0"/>
                <a:cs typeface="Courier New" panose="02070309020205020404" pitchFamily="49" charset="0"/>
              </a:rPr>
              <a:t>#&gt; 3    NA</a:t>
            </a:r>
            <a:endParaRPr lang="en-US" sz="1600" i="1"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712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210AA0-ECDD-4B2E-85E1-76EB0360F695}"/>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FD48BC3-05FA-4663-952F-B583C9FEDFEB}"/>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30FCB98-DE74-4F18-8A1C-0E3109DF4BD9}"/>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ARRANGE ROWS WITH Arrange()</a:t>
            </a:r>
          </a:p>
        </p:txBody>
      </p:sp>
    </p:spTree>
    <p:extLst>
      <p:ext uri="{BB962C8B-B14F-4D97-AF65-F5344CB8AC3E}">
        <p14:creationId xmlns:p14="http://schemas.microsoft.com/office/powerpoint/2010/main" val="164655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B05B66-487B-4B73-891B-49AC019E5B63}"/>
              </a:ext>
            </a:extLst>
          </p:cNvPr>
          <p:cNvSpPr>
            <a:spLocks noGrp="1"/>
          </p:cNvSpPr>
          <p:nvPr>
            <p:ph type="title"/>
          </p:nvPr>
        </p:nvSpPr>
        <p:spPr/>
        <p:txBody>
          <a:bodyPr/>
          <a:lstStyle/>
          <a:p>
            <a:r>
              <a:rPr lang="en-US" dirty="0"/>
              <a:t>Prerequisites</a:t>
            </a:r>
          </a:p>
        </p:txBody>
      </p:sp>
      <p:pic>
        <p:nvPicPr>
          <p:cNvPr id="1028" name="Picture 4" descr="Image result for dplyr">
            <a:extLst>
              <a:ext uri="{FF2B5EF4-FFF2-40B4-BE49-F238E27FC236}">
                <a16:creationId xmlns:a16="http://schemas.microsoft.com/office/drawing/2014/main" id="{349B093E-2D0C-488B-8B68-21A015159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872" y="73152"/>
            <a:ext cx="3471080" cy="4023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794AECD-AE10-4787-A79F-7F134A4CB648}"/>
              </a:ext>
            </a:extLst>
          </p:cNvPr>
          <p:cNvSpPr/>
          <p:nvPr/>
        </p:nvSpPr>
        <p:spPr>
          <a:xfrm>
            <a:off x="1024128" y="2181397"/>
            <a:ext cx="4055919" cy="830997"/>
          </a:xfrm>
          <a:prstGeom prst="rect">
            <a:avLst/>
          </a:prstGeom>
          <a:solidFill>
            <a:schemeClr val="bg2"/>
          </a:solidFill>
        </p:spPr>
        <p:txBody>
          <a:bodyPr wrap="none">
            <a:spAutoFit/>
          </a:bodyPr>
          <a:lstStyle/>
          <a:p>
            <a:r>
              <a:rPr lang="en-US" sz="2400" dirty="0">
                <a:solidFill>
                  <a:srgbClr val="7030A0"/>
                </a:solidFill>
                <a:latin typeface="Courier New" panose="02070309020205020404" pitchFamily="49" charset="0"/>
                <a:cs typeface="Courier New" panose="02070309020205020404" pitchFamily="49" charset="0"/>
              </a:rPr>
              <a:t>library</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nycflights13</a:t>
            </a:r>
            <a:r>
              <a:rPr lang="en-US" sz="2400" dirty="0">
                <a:latin typeface="Courier New" panose="02070309020205020404" pitchFamily="49" charset="0"/>
                <a:cs typeface="Courier New" panose="02070309020205020404" pitchFamily="49" charset="0"/>
              </a:rPr>
              <a:t>)</a:t>
            </a:r>
          </a:p>
          <a:p>
            <a:r>
              <a:rPr lang="en-US" sz="2400" dirty="0">
                <a:solidFill>
                  <a:srgbClr val="7030A0"/>
                </a:solidFill>
                <a:latin typeface="Courier New" panose="02070309020205020404" pitchFamily="49" charset="0"/>
                <a:cs typeface="Courier New" panose="02070309020205020404" pitchFamily="49" charset="0"/>
              </a:rPr>
              <a:t>library</a:t>
            </a:r>
            <a:r>
              <a:rPr lang="en-US" sz="2400" dirty="0">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tidyverse</a:t>
            </a:r>
            <a:r>
              <a:rPr lang="en-US" sz="2400" dirty="0">
                <a:latin typeface="Courier New" panose="02070309020205020404" pitchFamily="49" charset="0"/>
                <a:cs typeface="Courier New" panose="02070309020205020404" pitchFamily="49" charset="0"/>
              </a:rPr>
              <a:t>)</a:t>
            </a:r>
          </a:p>
        </p:txBody>
      </p:sp>
      <p:sp>
        <p:nvSpPr>
          <p:cNvPr id="8" name="Rectangle 5">
            <a:extLst>
              <a:ext uri="{FF2B5EF4-FFF2-40B4-BE49-F238E27FC236}">
                <a16:creationId xmlns:a16="http://schemas.microsoft.com/office/drawing/2014/main" id="{D4E7E4DC-207A-4A76-A401-BAF69532C063}"/>
              </a:ext>
            </a:extLst>
          </p:cNvPr>
          <p:cNvSpPr>
            <a:spLocks noChangeArrowheads="1"/>
          </p:cNvSpPr>
          <p:nvPr/>
        </p:nvSpPr>
        <p:spPr bwMode="auto">
          <a:xfrm>
            <a:off x="1116622" y="4548354"/>
            <a:ext cx="7926850" cy="110799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Conflicts</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 </a:t>
            </a:r>
            <a:r>
              <a:rPr kumimoji="0" lang="en-US" altLang="en-US" sz="2400" b="0" i="0" u="none" strike="noStrike" cap="none" normalizeH="0" baseline="0" dirty="0" err="1">
                <a:ln>
                  <a:noFill/>
                </a:ln>
                <a:solidFill>
                  <a:srgbClr val="2E3436"/>
                </a:solidFill>
                <a:effectLst/>
                <a:latin typeface="Courier New" panose="02070309020205020404" pitchFamily="49" charset="0"/>
                <a:cs typeface="Courier New" panose="02070309020205020404" pitchFamily="49" charset="0"/>
              </a:rPr>
              <a:t>tidyverse_conflicts</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C5060B"/>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3465A4"/>
                </a:solidFill>
                <a:effectLst/>
                <a:latin typeface="Courier New" panose="02070309020205020404" pitchFamily="49" charset="0"/>
                <a:cs typeface="Courier New" panose="02070309020205020404" pitchFamily="49" charset="0"/>
              </a:rPr>
              <a:t>dplyr</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filter()</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masks </a:t>
            </a:r>
            <a:r>
              <a:rPr kumimoji="0" lang="en-US" altLang="en-US" sz="2400" b="0" i="0" u="none" strike="noStrike" cap="none" normalizeH="0" baseline="0" dirty="0">
                <a:ln>
                  <a:noFill/>
                </a:ln>
                <a:solidFill>
                  <a:srgbClr val="3465A4"/>
                </a:solidFill>
                <a:effectLst/>
                <a:latin typeface="Courier New" panose="02070309020205020404" pitchFamily="49" charset="0"/>
                <a:cs typeface="Courier New" panose="02070309020205020404" pitchFamily="49" charset="0"/>
              </a:rPr>
              <a:t>stats</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::filter()</a:t>
            </a:r>
            <a:r>
              <a:rPr kumimoji="0" lang="en-US" altLang="en-US" sz="2400" b="0" i="0" u="none" strike="noStrike" cap="none" normalizeH="0" baseline="0" dirty="0">
                <a:ln>
                  <a:noFill/>
                </a:ln>
                <a:solidFill>
                  <a:srgbClr val="C5060B"/>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3465A4"/>
                </a:solidFill>
                <a:effectLst/>
                <a:latin typeface="Courier New" panose="02070309020205020404" pitchFamily="49" charset="0"/>
                <a:cs typeface="Courier New" panose="02070309020205020404" pitchFamily="49" charset="0"/>
              </a:rPr>
              <a:t>dplyr</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4E9A06"/>
                </a:solidFill>
                <a:effectLst/>
                <a:latin typeface="Courier New" panose="02070309020205020404" pitchFamily="49" charset="0"/>
                <a:cs typeface="Courier New" panose="02070309020205020404" pitchFamily="49" charset="0"/>
              </a:rPr>
              <a:t>lag()</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    masks </a:t>
            </a:r>
            <a:r>
              <a:rPr kumimoji="0" lang="en-US" altLang="en-US" sz="2400" b="0" i="0" u="none" strike="noStrike" cap="none" normalizeH="0" baseline="0" dirty="0">
                <a:ln>
                  <a:noFill/>
                </a:ln>
                <a:solidFill>
                  <a:srgbClr val="3465A4"/>
                </a:solidFill>
                <a:effectLst/>
                <a:latin typeface="Courier New" panose="02070309020205020404" pitchFamily="49" charset="0"/>
                <a:cs typeface="Courier New" panose="02070309020205020404" pitchFamily="49" charset="0"/>
              </a:rPr>
              <a:t>stats</a:t>
            </a:r>
            <a:r>
              <a:rPr kumimoji="0" lang="en-US" altLang="en-US" sz="2400" b="0" i="0" u="none" strike="noStrike" cap="none" normalizeH="0" baseline="0" dirty="0">
                <a:ln>
                  <a:noFill/>
                </a:ln>
                <a:solidFill>
                  <a:srgbClr val="2E3436"/>
                </a:solidFill>
                <a:effectLst/>
                <a:latin typeface="Courier New" panose="02070309020205020404" pitchFamily="49" charset="0"/>
                <a:cs typeface="Courier New" panose="02070309020205020404" pitchFamily="49" charset="0"/>
              </a:rPr>
              <a:t>::lag()</a:t>
            </a:r>
            <a:endPar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32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1B2F-5541-456D-AAB2-1364B9E6134E}"/>
              </a:ext>
            </a:extLst>
          </p:cNvPr>
          <p:cNvSpPr>
            <a:spLocks noGrp="1"/>
          </p:cNvSpPr>
          <p:nvPr>
            <p:ph type="title"/>
          </p:nvPr>
        </p:nvSpPr>
        <p:spPr/>
        <p:txBody>
          <a:bodyPr/>
          <a:lstStyle/>
          <a:p>
            <a:r>
              <a:rPr lang="en-US" dirty="0"/>
              <a:t>Select Columns with </a:t>
            </a:r>
            <a:r>
              <a:rPr lang="en-US" dirty="0">
                <a:latin typeface="Courier New" panose="02070309020205020404" pitchFamily="49" charset="0"/>
                <a:cs typeface="Courier New" panose="02070309020205020404" pitchFamily="49" charset="0"/>
              </a:rPr>
              <a:t>select()</a:t>
            </a:r>
          </a:p>
        </p:txBody>
      </p:sp>
      <p:sp>
        <p:nvSpPr>
          <p:cNvPr id="4" name="Rectangle 3">
            <a:extLst>
              <a:ext uri="{FF2B5EF4-FFF2-40B4-BE49-F238E27FC236}">
                <a16:creationId xmlns:a16="http://schemas.microsoft.com/office/drawing/2014/main" id="{679C6E33-08F9-4EB2-BDE8-23CDF56C1EB9}"/>
              </a:ext>
            </a:extLst>
          </p:cNvPr>
          <p:cNvSpPr/>
          <p:nvPr/>
        </p:nvSpPr>
        <p:spPr>
          <a:xfrm>
            <a:off x="1024128" y="2084832"/>
            <a:ext cx="9720072" cy="3416320"/>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Select columns by name </a:t>
            </a:r>
          </a:p>
          <a:p>
            <a:r>
              <a:rPr lang="en-US" dirty="0">
                <a:solidFill>
                  <a:srgbClr val="7030A0"/>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3 </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a:t>
            </a:r>
          </a:p>
          <a:p>
            <a:r>
              <a:rPr lang="en-US" i="1" dirty="0">
                <a:solidFill>
                  <a:schemeClr val="bg1">
                    <a:lumMod val="50000"/>
                  </a:schemeClr>
                </a:solidFill>
                <a:latin typeface="Courier New" panose="02070309020205020404" pitchFamily="49" charset="0"/>
                <a:cs typeface="Courier New" panose="02070309020205020404" pitchFamily="49" charset="0"/>
              </a:rPr>
              <a:t>#&gt; 2 	2013 		1 		1 </a:t>
            </a:r>
          </a:p>
          <a:p>
            <a:r>
              <a:rPr lang="en-US" i="1" dirty="0">
                <a:solidFill>
                  <a:schemeClr val="bg1">
                    <a:lumMod val="50000"/>
                  </a:schemeClr>
                </a:solidFill>
                <a:latin typeface="Courier New" panose="02070309020205020404" pitchFamily="49" charset="0"/>
                <a:cs typeface="Courier New" panose="02070309020205020404" pitchFamily="49" charset="0"/>
              </a:rPr>
              <a:t>#&gt; 3 	2013 		1 		1 </a:t>
            </a:r>
          </a:p>
          <a:p>
            <a:r>
              <a:rPr lang="en-US" i="1" dirty="0">
                <a:solidFill>
                  <a:schemeClr val="bg1">
                    <a:lumMod val="50000"/>
                  </a:schemeClr>
                </a:solidFill>
                <a:latin typeface="Courier New" panose="02070309020205020404" pitchFamily="49" charset="0"/>
                <a:cs typeface="Courier New" panose="02070309020205020404" pitchFamily="49" charset="0"/>
              </a:rPr>
              <a:t>#&gt; 4 	2013 		1 		1 </a:t>
            </a:r>
          </a:p>
          <a:p>
            <a:r>
              <a:rPr lang="en-US" i="1" dirty="0">
                <a:solidFill>
                  <a:schemeClr val="bg1">
                    <a:lumMod val="50000"/>
                  </a:schemeClr>
                </a:solidFill>
                <a:latin typeface="Courier New" panose="02070309020205020404" pitchFamily="49" charset="0"/>
                <a:cs typeface="Courier New" panose="02070309020205020404" pitchFamily="49" charset="0"/>
              </a:rPr>
              <a:t>#&gt; 5 	2013 		1 		1 </a:t>
            </a:r>
          </a:p>
          <a:p>
            <a:r>
              <a:rPr lang="en-US" i="1" dirty="0">
                <a:solidFill>
                  <a:schemeClr val="bg1">
                    <a:lumMod val="50000"/>
                  </a:schemeClr>
                </a:solidFill>
                <a:latin typeface="Courier New" panose="02070309020205020404" pitchFamily="49" charset="0"/>
                <a:cs typeface="Courier New" panose="02070309020205020404" pitchFamily="49" charset="0"/>
              </a:rPr>
              <a:t>#&gt; 6 	2013 		1 		1 </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 </a:t>
            </a:r>
          </a:p>
        </p:txBody>
      </p:sp>
    </p:spTree>
    <p:extLst>
      <p:ext uri="{BB962C8B-B14F-4D97-AF65-F5344CB8AC3E}">
        <p14:creationId xmlns:p14="http://schemas.microsoft.com/office/powerpoint/2010/main" val="282283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E4C5-C110-46FA-9036-E57C89A7577F}"/>
              </a:ext>
            </a:extLst>
          </p:cNvPr>
          <p:cNvSpPr>
            <a:spLocks noGrp="1"/>
          </p:cNvSpPr>
          <p:nvPr>
            <p:ph type="title"/>
          </p:nvPr>
        </p:nvSpPr>
        <p:spPr/>
        <p:txBody>
          <a:bodyPr/>
          <a:lstStyle/>
          <a:p>
            <a:r>
              <a:rPr lang="en-US" dirty="0"/>
              <a:t>Select Columns with </a:t>
            </a:r>
            <a:r>
              <a:rPr lang="en-US" dirty="0">
                <a:latin typeface="Courier New" panose="02070309020205020404" pitchFamily="49" charset="0"/>
                <a:cs typeface="Courier New" panose="02070309020205020404" pitchFamily="49" charset="0"/>
              </a:rPr>
              <a:t>select()</a:t>
            </a:r>
            <a:endParaRPr lang="en-US" dirty="0"/>
          </a:p>
        </p:txBody>
      </p:sp>
      <p:sp>
        <p:nvSpPr>
          <p:cNvPr id="4" name="Rectangle 3">
            <a:extLst>
              <a:ext uri="{FF2B5EF4-FFF2-40B4-BE49-F238E27FC236}">
                <a16:creationId xmlns:a16="http://schemas.microsoft.com/office/drawing/2014/main" id="{35393DA5-DECD-4E80-A353-046B061B68A1}"/>
              </a:ext>
            </a:extLst>
          </p:cNvPr>
          <p:cNvSpPr/>
          <p:nvPr/>
        </p:nvSpPr>
        <p:spPr>
          <a:xfrm>
            <a:off x="1024128" y="2305705"/>
            <a:ext cx="10143744" cy="3416320"/>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Select all columns between year and day (inclusive) </a:t>
            </a:r>
          </a:p>
          <a:p>
            <a:r>
              <a:rPr lang="en-US" dirty="0">
                <a:solidFill>
                  <a:srgbClr val="7030A0"/>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year</a:t>
            </a:r>
            <a:r>
              <a:rPr lang="en-US" dirty="0" err="1">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3 </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a:t>
            </a:r>
          </a:p>
          <a:p>
            <a:r>
              <a:rPr lang="en-US" i="1" dirty="0">
                <a:solidFill>
                  <a:schemeClr val="bg1">
                    <a:lumMod val="50000"/>
                  </a:schemeClr>
                </a:solidFill>
                <a:latin typeface="Courier New" panose="02070309020205020404" pitchFamily="49" charset="0"/>
                <a:cs typeface="Courier New" panose="02070309020205020404" pitchFamily="49" charset="0"/>
              </a:rPr>
              <a:t>#&gt; 2 	2013 		1 		1 </a:t>
            </a:r>
          </a:p>
          <a:p>
            <a:r>
              <a:rPr lang="en-US" i="1" dirty="0">
                <a:solidFill>
                  <a:schemeClr val="bg1">
                    <a:lumMod val="50000"/>
                  </a:schemeClr>
                </a:solidFill>
                <a:latin typeface="Courier New" panose="02070309020205020404" pitchFamily="49" charset="0"/>
                <a:cs typeface="Courier New" panose="02070309020205020404" pitchFamily="49" charset="0"/>
              </a:rPr>
              <a:t>#&gt; 3 	2013 		1 		1 </a:t>
            </a:r>
          </a:p>
          <a:p>
            <a:r>
              <a:rPr lang="en-US" i="1" dirty="0">
                <a:solidFill>
                  <a:schemeClr val="bg1">
                    <a:lumMod val="50000"/>
                  </a:schemeClr>
                </a:solidFill>
                <a:latin typeface="Courier New" panose="02070309020205020404" pitchFamily="49" charset="0"/>
                <a:cs typeface="Courier New" panose="02070309020205020404" pitchFamily="49" charset="0"/>
              </a:rPr>
              <a:t>#&gt; 4 	2013 		1 		1 </a:t>
            </a:r>
          </a:p>
          <a:p>
            <a:r>
              <a:rPr lang="en-US" i="1" dirty="0">
                <a:solidFill>
                  <a:schemeClr val="bg1">
                    <a:lumMod val="50000"/>
                  </a:schemeClr>
                </a:solidFill>
                <a:latin typeface="Courier New" panose="02070309020205020404" pitchFamily="49" charset="0"/>
                <a:cs typeface="Courier New" panose="02070309020205020404" pitchFamily="49" charset="0"/>
              </a:rPr>
              <a:t>#&gt; 5 	2013 		1 		1 </a:t>
            </a:r>
          </a:p>
          <a:p>
            <a:r>
              <a:rPr lang="en-US" i="1" dirty="0">
                <a:solidFill>
                  <a:schemeClr val="bg1">
                    <a:lumMod val="50000"/>
                  </a:schemeClr>
                </a:solidFill>
                <a:latin typeface="Courier New" panose="02070309020205020404" pitchFamily="49" charset="0"/>
                <a:cs typeface="Courier New" panose="02070309020205020404" pitchFamily="49" charset="0"/>
              </a:rPr>
              <a:t>#&gt; 6 	2013 		1 		1 </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 </a:t>
            </a:r>
          </a:p>
        </p:txBody>
      </p:sp>
    </p:spTree>
    <p:extLst>
      <p:ext uri="{BB962C8B-B14F-4D97-AF65-F5344CB8AC3E}">
        <p14:creationId xmlns:p14="http://schemas.microsoft.com/office/powerpoint/2010/main" val="317331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6B77-87E6-4F35-92EC-F4B1D49DD605}"/>
              </a:ext>
            </a:extLst>
          </p:cNvPr>
          <p:cNvSpPr>
            <a:spLocks noGrp="1"/>
          </p:cNvSpPr>
          <p:nvPr>
            <p:ph type="title"/>
          </p:nvPr>
        </p:nvSpPr>
        <p:spPr/>
        <p:txBody>
          <a:bodyPr/>
          <a:lstStyle/>
          <a:p>
            <a:r>
              <a:rPr lang="en-US" dirty="0"/>
              <a:t>Select Columns with </a:t>
            </a:r>
            <a:r>
              <a:rPr lang="en-US" dirty="0">
                <a:latin typeface="Courier New" panose="02070309020205020404" pitchFamily="49" charset="0"/>
                <a:cs typeface="Courier New" panose="02070309020205020404" pitchFamily="49" charset="0"/>
              </a:rPr>
              <a:t>select()</a:t>
            </a:r>
            <a:endParaRPr lang="en-US" dirty="0"/>
          </a:p>
        </p:txBody>
      </p:sp>
      <p:sp>
        <p:nvSpPr>
          <p:cNvPr id="4" name="Rectangle 3">
            <a:extLst>
              <a:ext uri="{FF2B5EF4-FFF2-40B4-BE49-F238E27FC236}">
                <a16:creationId xmlns:a16="http://schemas.microsoft.com/office/drawing/2014/main" id="{3FE03C9C-BE93-49EB-8258-BA532B9C5BE3}"/>
              </a:ext>
            </a:extLst>
          </p:cNvPr>
          <p:cNvSpPr/>
          <p:nvPr/>
        </p:nvSpPr>
        <p:spPr>
          <a:xfrm>
            <a:off x="1024128" y="2302466"/>
            <a:ext cx="9720072" cy="3970318"/>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Select all columns except those from year to day (inclusive) </a:t>
            </a:r>
            <a:r>
              <a:rPr lang="en-US" dirty="0">
                <a:solidFill>
                  <a:srgbClr val="7030A0"/>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year</a:t>
            </a:r>
            <a:r>
              <a:rPr lang="en-US" dirty="0" err="1">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16 </a:t>
            </a:r>
          </a:p>
          <a:p>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dep_time</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sched_dep_time</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dep_delay</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arr_time</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sched_arr_time</a:t>
            </a:r>
            <a:r>
              <a:rPr lang="en-US" i="1" dirty="0">
                <a:solidFill>
                  <a:schemeClr val="bg1">
                    <a:lumMod val="50000"/>
                  </a:schemeClr>
                </a:solidFill>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517 		  		515 		  2 	   830 			819 </a:t>
            </a:r>
          </a:p>
          <a:p>
            <a:r>
              <a:rPr lang="en-US" i="1" dirty="0">
                <a:solidFill>
                  <a:schemeClr val="bg1">
                    <a:lumMod val="50000"/>
                  </a:schemeClr>
                </a:solidFill>
                <a:latin typeface="Courier New" panose="02070309020205020404" pitchFamily="49" charset="0"/>
                <a:cs typeface="Courier New" panose="02070309020205020404" pitchFamily="49" charset="0"/>
              </a:rPr>
              <a:t>#&gt; 2 		 533  		  		529  		  4  	   850 			830 </a:t>
            </a:r>
          </a:p>
          <a:p>
            <a:r>
              <a:rPr lang="en-US" i="1" dirty="0">
                <a:solidFill>
                  <a:schemeClr val="bg1">
                    <a:lumMod val="50000"/>
                  </a:schemeClr>
                </a:solidFill>
                <a:latin typeface="Courier New" panose="02070309020205020404" pitchFamily="49" charset="0"/>
                <a:cs typeface="Courier New" panose="02070309020205020404" pitchFamily="49" charset="0"/>
              </a:rPr>
              <a:t>#&gt; 3 		 542  		  		540  		  2  	   923 			850 </a:t>
            </a:r>
          </a:p>
          <a:p>
            <a:r>
              <a:rPr lang="en-US" i="1" dirty="0">
                <a:solidFill>
                  <a:schemeClr val="bg1">
                    <a:lumMod val="50000"/>
                  </a:schemeClr>
                </a:solidFill>
                <a:latin typeface="Courier New" panose="02070309020205020404" pitchFamily="49" charset="0"/>
                <a:cs typeface="Courier New" panose="02070309020205020404" pitchFamily="49" charset="0"/>
              </a:rPr>
              <a:t>#&gt; 4 		 544  		  		545  		 -1  	  1004 		   1022 </a:t>
            </a:r>
          </a:p>
          <a:p>
            <a:r>
              <a:rPr lang="en-US" i="1" dirty="0">
                <a:solidFill>
                  <a:schemeClr val="bg1">
                    <a:lumMod val="50000"/>
                  </a:schemeClr>
                </a:solidFill>
                <a:latin typeface="Courier New" panose="02070309020205020404" pitchFamily="49" charset="0"/>
                <a:cs typeface="Courier New" panose="02070309020205020404" pitchFamily="49" charset="0"/>
              </a:rPr>
              <a:t>#&gt; 5 		 554  		  		600  		 -6  	   812 			837 </a:t>
            </a:r>
          </a:p>
          <a:p>
            <a:r>
              <a:rPr lang="en-US" i="1" dirty="0">
                <a:solidFill>
                  <a:schemeClr val="bg1">
                    <a:lumMod val="50000"/>
                  </a:schemeClr>
                </a:solidFill>
                <a:latin typeface="Courier New" panose="02070309020205020404" pitchFamily="49" charset="0"/>
                <a:cs typeface="Courier New" panose="02070309020205020404" pitchFamily="49" charset="0"/>
              </a:rPr>
              <a:t>#&gt; 6 		 554  		  		558 		 -4  	   740 			728 </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 and 12 more variables: #&gt; # </a:t>
            </a:r>
            <a:r>
              <a:rPr lang="en-US" i="1" dirty="0" err="1">
                <a:solidFill>
                  <a:schemeClr val="bg1">
                    <a:lumMod val="50000"/>
                  </a:schemeClr>
                </a:solidFill>
                <a:latin typeface="Courier New" panose="02070309020205020404" pitchFamily="49" charset="0"/>
                <a:cs typeface="Courier New" panose="02070309020205020404" pitchFamily="49" charset="0"/>
              </a:rPr>
              <a:t>arr_delay</a:t>
            </a:r>
            <a:r>
              <a:rPr lang="en-US" i="1" dirty="0">
                <a:solidFill>
                  <a:schemeClr val="bg1">
                    <a:lumMod val="50000"/>
                  </a:schemeClr>
                </a:solidFill>
                <a:latin typeface="Courier New" panose="02070309020205020404" pitchFamily="49" charset="0"/>
                <a:cs typeface="Courier New" panose="02070309020205020404" pitchFamily="49" charset="0"/>
              </a:rPr>
              <a:t> , carrier , flight , #&gt; # </a:t>
            </a:r>
            <a:r>
              <a:rPr lang="en-US" i="1" dirty="0" err="1">
                <a:solidFill>
                  <a:schemeClr val="bg1">
                    <a:lumMod val="50000"/>
                  </a:schemeClr>
                </a:solidFill>
                <a:latin typeface="Courier New" panose="02070309020205020404" pitchFamily="49" charset="0"/>
                <a:cs typeface="Courier New" panose="02070309020205020404" pitchFamily="49" charset="0"/>
              </a:rPr>
              <a:t>tailnum</a:t>
            </a:r>
            <a:r>
              <a:rPr lang="en-US" i="1" dirty="0">
                <a:solidFill>
                  <a:schemeClr val="bg1">
                    <a:lumMod val="50000"/>
                  </a:schemeClr>
                </a:solidFill>
                <a:latin typeface="Courier New" panose="02070309020205020404" pitchFamily="49" charset="0"/>
                <a:cs typeface="Courier New" panose="02070309020205020404" pitchFamily="49" charset="0"/>
              </a:rPr>
              <a:t> , origin , </a:t>
            </a:r>
            <a:r>
              <a:rPr lang="en-US" i="1" dirty="0" err="1">
                <a:solidFill>
                  <a:schemeClr val="bg1">
                    <a:lumMod val="50000"/>
                  </a:schemeClr>
                </a:solidFill>
                <a:latin typeface="Courier New" panose="02070309020205020404" pitchFamily="49" charset="0"/>
                <a:cs typeface="Courier New" panose="02070309020205020404" pitchFamily="49" charset="0"/>
              </a:rPr>
              <a:t>dest</a:t>
            </a:r>
            <a:r>
              <a:rPr lang="en-US" i="1" dirty="0">
                <a:solidFill>
                  <a:schemeClr val="bg1">
                    <a:lumMod val="50000"/>
                  </a:schemeClr>
                </a:solidFill>
                <a:latin typeface="Courier New" panose="02070309020205020404" pitchFamily="49" charset="0"/>
                <a:cs typeface="Courier New" panose="02070309020205020404" pitchFamily="49" charset="0"/>
              </a:rPr>
              <a:t> , </a:t>
            </a:r>
            <a:r>
              <a:rPr lang="en-US" i="1" dirty="0" err="1">
                <a:solidFill>
                  <a:schemeClr val="bg1">
                    <a:lumMod val="50000"/>
                  </a:schemeClr>
                </a:solidFill>
                <a:latin typeface="Courier New" panose="02070309020205020404" pitchFamily="49" charset="0"/>
                <a:cs typeface="Courier New" panose="02070309020205020404" pitchFamily="49" charset="0"/>
              </a:rPr>
              <a:t>air_time</a:t>
            </a:r>
            <a:r>
              <a:rPr lang="en-US" i="1" dirty="0">
                <a:solidFill>
                  <a:schemeClr val="bg1">
                    <a:lumMod val="50000"/>
                  </a:schemeClr>
                </a:solidFill>
                <a:latin typeface="Courier New" panose="02070309020205020404" pitchFamily="49" charset="0"/>
                <a:cs typeface="Courier New" panose="02070309020205020404" pitchFamily="49" charset="0"/>
              </a:rPr>
              <a:t> , #&gt; # distance , hour , minute , #&gt; # </a:t>
            </a:r>
            <a:r>
              <a:rPr lang="en-US" i="1" dirty="0" err="1">
                <a:solidFill>
                  <a:schemeClr val="bg1">
                    <a:lumMod val="50000"/>
                  </a:schemeClr>
                </a:solidFill>
                <a:latin typeface="Courier New" panose="02070309020205020404" pitchFamily="49" charset="0"/>
                <a:cs typeface="Courier New" panose="02070309020205020404" pitchFamily="49" charset="0"/>
              </a:rPr>
              <a:t>time_hour</a:t>
            </a:r>
            <a:r>
              <a:rPr lang="en-US" i="1" dirty="0">
                <a:solidFill>
                  <a:schemeClr val="bg1">
                    <a:lumMod val="50000"/>
                  </a:schemeClr>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05129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66AD-744E-4FC7-ACEF-AE778D17A55E}"/>
              </a:ext>
            </a:extLst>
          </p:cNvPr>
          <p:cNvSpPr>
            <a:spLocks noGrp="1"/>
          </p:cNvSpPr>
          <p:nvPr>
            <p:ph type="title"/>
          </p:nvPr>
        </p:nvSpPr>
        <p:spPr/>
        <p:txBody>
          <a:bodyPr/>
          <a:lstStyle/>
          <a:p>
            <a:r>
              <a:rPr lang="en-US" dirty="0"/>
              <a:t>Helper functions for </a:t>
            </a:r>
            <a:r>
              <a:rPr lang="en-US" dirty="0">
                <a:latin typeface="Courier New" panose="02070309020205020404" pitchFamily="49" charset="0"/>
                <a:cs typeface="Courier New" panose="02070309020205020404" pitchFamily="49" charset="0"/>
              </a:rPr>
              <a:t>select()</a:t>
            </a:r>
          </a:p>
        </p:txBody>
      </p:sp>
      <p:sp>
        <p:nvSpPr>
          <p:cNvPr id="3" name="Content Placeholder 2">
            <a:extLst>
              <a:ext uri="{FF2B5EF4-FFF2-40B4-BE49-F238E27FC236}">
                <a16:creationId xmlns:a16="http://schemas.microsoft.com/office/drawing/2014/main" id="{5D3EA594-371F-479E-8706-E068B1133CF1}"/>
              </a:ext>
            </a:extLst>
          </p:cNvPr>
          <p:cNvSpPr>
            <a:spLocks noGrp="1"/>
          </p:cNvSpPr>
          <p:nvPr>
            <p:ph idx="1"/>
          </p:nvPr>
        </p:nvSpPr>
        <p:spPr/>
        <p:txBody>
          <a:bodyPr>
            <a:normAutofit/>
          </a:bodyPr>
          <a:lstStyle/>
          <a:p>
            <a:pPr marL="0" indent="0">
              <a:buNone/>
            </a:pPr>
            <a:r>
              <a:rPr lang="en-US" sz="2400" dirty="0"/>
              <a:t>There are a number of helper functions you can use within select():</a:t>
            </a:r>
          </a:p>
          <a:p>
            <a:pPr marL="342900" indent="-342900">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starts_with</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abc</a:t>
            </a:r>
            <a:r>
              <a:rPr lang="en-US" sz="2400" dirty="0">
                <a:latin typeface="Courier New" panose="02070309020205020404" pitchFamily="49" charset="0"/>
                <a:cs typeface="Courier New" panose="02070309020205020404" pitchFamily="49" charset="0"/>
              </a:rPr>
              <a:t>")</a:t>
            </a:r>
            <a:r>
              <a:rPr lang="en-US" sz="2400" dirty="0"/>
              <a:t> matches names that begin with “</a:t>
            </a:r>
            <a:r>
              <a:rPr lang="en-US" sz="2400" dirty="0" err="1"/>
              <a:t>abc</a:t>
            </a:r>
            <a:r>
              <a:rPr lang="en-US" sz="2400" dirty="0"/>
              <a:t>”.</a:t>
            </a:r>
          </a:p>
          <a:p>
            <a:pPr marL="342900" indent="-342900">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ends_with</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xyz</a:t>
            </a:r>
            <a:r>
              <a:rPr lang="en-US" sz="2400" dirty="0">
                <a:latin typeface="Courier New" panose="02070309020205020404" pitchFamily="49" charset="0"/>
                <a:cs typeface="Courier New" panose="02070309020205020404" pitchFamily="49" charset="0"/>
              </a:rPr>
              <a:t>")</a:t>
            </a:r>
            <a:r>
              <a:rPr lang="en-US" sz="2400" dirty="0"/>
              <a:t> matches names that end with “</a:t>
            </a:r>
            <a:r>
              <a:rPr lang="en-US" sz="2400" dirty="0" err="1"/>
              <a:t>xyz</a:t>
            </a:r>
            <a:r>
              <a:rPr lang="en-US" sz="2400" dirty="0"/>
              <a:t>”. </a:t>
            </a:r>
          </a:p>
          <a:p>
            <a:pPr marL="342900" indent="-342900">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contains("</a:t>
            </a:r>
            <a:r>
              <a:rPr lang="en-US" sz="2400" dirty="0" err="1">
                <a:latin typeface="Courier New" panose="02070309020205020404" pitchFamily="49" charset="0"/>
                <a:cs typeface="Courier New" panose="02070309020205020404" pitchFamily="49" charset="0"/>
              </a:rPr>
              <a:t>ijk</a:t>
            </a:r>
            <a:r>
              <a:rPr lang="en-US" sz="2400" dirty="0">
                <a:latin typeface="Courier New" panose="02070309020205020404" pitchFamily="49" charset="0"/>
                <a:cs typeface="Courier New" panose="02070309020205020404" pitchFamily="49" charset="0"/>
              </a:rPr>
              <a:t>")</a:t>
            </a:r>
            <a:r>
              <a:rPr lang="en-US" sz="2400" dirty="0"/>
              <a:t> matches names that contain “</a:t>
            </a:r>
            <a:r>
              <a:rPr lang="en-US" sz="2400" dirty="0" err="1"/>
              <a:t>ijk</a:t>
            </a:r>
            <a:r>
              <a:rPr lang="en-US" sz="2400" dirty="0"/>
              <a:t>”. </a:t>
            </a:r>
          </a:p>
          <a:p>
            <a:pPr marL="342900" indent="-342900">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matches("(.)\\1")</a:t>
            </a:r>
            <a:r>
              <a:rPr lang="en-US" sz="2400" dirty="0"/>
              <a:t> selects variables that match a regular expression. </a:t>
            </a:r>
          </a:p>
          <a:p>
            <a:pPr marL="342900" indent="-342900">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num_range</a:t>
            </a:r>
            <a:r>
              <a:rPr lang="en-US" sz="2400" dirty="0">
                <a:latin typeface="Courier New" panose="02070309020205020404" pitchFamily="49" charset="0"/>
                <a:cs typeface="Courier New" panose="02070309020205020404" pitchFamily="49" charset="0"/>
              </a:rPr>
              <a:t>("x", 1:3) </a:t>
            </a:r>
            <a:r>
              <a:rPr lang="en-US" sz="2400" dirty="0"/>
              <a:t>matches </a:t>
            </a:r>
            <a:r>
              <a:rPr lang="en-US" sz="2400" dirty="0">
                <a:latin typeface="Courier New" panose="02070309020205020404" pitchFamily="49" charset="0"/>
                <a:cs typeface="Courier New" panose="02070309020205020404" pitchFamily="49" charset="0"/>
              </a:rPr>
              <a:t>x1</a:t>
            </a:r>
            <a:r>
              <a:rPr lang="en-US" sz="2400" dirty="0"/>
              <a:t>, </a:t>
            </a:r>
            <a:r>
              <a:rPr lang="en-US" sz="2400" dirty="0">
                <a:latin typeface="Courier New" panose="02070309020205020404" pitchFamily="49" charset="0"/>
                <a:cs typeface="Courier New" panose="02070309020205020404" pitchFamily="49" charset="0"/>
              </a:rPr>
              <a:t>x2</a:t>
            </a:r>
            <a:r>
              <a:rPr lang="en-US" sz="2400" dirty="0"/>
              <a:t>, and </a:t>
            </a:r>
            <a:r>
              <a:rPr lang="en-US" sz="2400" dirty="0">
                <a:latin typeface="Courier New" panose="02070309020205020404" pitchFamily="49" charset="0"/>
                <a:cs typeface="Courier New" panose="02070309020205020404" pitchFamily="49" charset="0"/>
              </a:rPr>
              <a:t>x3</a:t>
            </a:r>
            <a:r>
              <a:rPr lang="en-US" sz="2400" dirty="0"/>
              <a:t>.</a:t>
            </a:r>
          </a:p>
          <a:p>
            <a:pPr marL="0" indent="0">
              <a:buNone/>
            </a:pPr>
            <a:r>
              <a:rPr lang="en-US" sz="2400" dirty="0"/>
              <a:t>See </a:t>
            </a:r>
            <a:r>
              <a:rPr lang="en-US" sz="2400" dirty="0">
                <a:latin typeface="Courier New" panose="02070309020205020404" pitchFamily="49" charset="0"/>
                <a:cs typeface="Courier New" panose="02070309020205020404" pitchFamily="49" charset="0"/>
              </a:rPr>
              <a:t>?select </a:t>
            </a:r>
            <a:r>
              <a:rPr lang="en-US" sz="2400" dirty="0"/>
              <a:t>for more details.</a:t>
            </a:r>
          </a:p>
        </p:txBody>
      </p:sp>
    </p:spTree>
    <p:extLst>
      <p:ext uri="{BB962C8B-B14F-4D97-AF65-F5344CB8AC3E}">
        <p14:creationId xmlns:p14="http://schemas.microsoft.com/office/powerpoint/2010/main" val="3710241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1524-39F6-4B29-881C-BDBDEC10892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Rename()</a:t>
            </a:r>
          </a:p>
        </p:txBody>
      </p:sp>
      <p:sp>
        <p:nvSpPr>
          <p:cNvPr id="4" name="Rectangle 3">
            <a:extLst>
              <a:ext uri="{FF2B5EF4-FFF2-40B4-BE49-F238E27FC236}">
                <a16:creationId xmlns:a16="http://schemas.microsoft.com/office/drawing/2014/main" id="{E34C49B0-4CFB-4886-B07A-512000BFAFC3}"/>
              </a:ext>
            </a:extLst>
          </p:cNvPr>
          <p:cNvSpPr/>
          <p:nvPr/>
        </p:nvSpPr>
        <p:spPr>
          <a:xfrm>
            <a:off x="1024128" y="2136339"/>
            <a:ext cx="9720072" cy="4401205"/>
          </a:xfrm>
          <a:prstGeom prst="rect">
            <a:avLst/>
          </a:prstGeom>
          <a:solidFill>
            <a:schemeClr val="bg2"/>
          </a:solidFill>
        </p:spPr>
        <p:txBody>
          <a:bodyPr wrap="square">
            <a:spAutoFit/>
          </a:bodyPr>
          <a:lstStyle/>
          <a:p>
            <a:r>
              <a:rPr lang="en-US" sz="2000" dirty="0">
                <a:solidFill>
                  <a:srgbClr val="7030A0"/>
                </a:solidFill>
                <a:latin typeface="Courier New" panose="02070309020205020404" pitchFamily="49" charset="0"/>
                <a:cs typeface="Courier New" panose="02070309020205020404" pitchFamily="49" charset="0"/>
              </a:rPr>
              <a:t>rename</a:t>
            </a:r>
            <a:r>
              <a:rPr lang="en-US" sz="2000" dirty="0">
                <a:latin typeface="Courier New" panose="02070309020205020404" pitchFamily="49" charset="0"/>
                <a:cs typeface="Courier New" panose="02070309020205020404" pitchFamily="49" charset="0"/>
              </a:rPr>
              <a:t>(</a:t>
            </a:r>
            <a:r>
              <a:rPr lang="en-US" sz="2000" dirty="0">
                <a:solidFill>
                  <a:srgbClr val="002060"/>
                </a:solidFill>
                <a:latin typeface="Courier New" panose="02070309020205020404" pitchFamily="49" charset="0"/>
                <a:cs typeface="Courier New" panose="02070309020205020404" pitchFamily="49" charset="0"/>
              </a:rPr>
              <a:t>flights</a:t>
            </a:r>
            <a:r>
              <a:rPr lang="en-US" sz="2000" dirty="0">
                <a:latin typeface="Courier New" panose="02070309020205020404" pitchFamily="49" charset="0"/>
                <a:cs typeface="Courier New" panose="02070309020205020404" pitchFamily="49" charset="0"/>
              </a:rPr>
              <a:t>, </a:t>
            </a:r>
            <a:r>
              <a:rPr lang="en-US" sz="2000" dirty="0" err="1">
                <a:solidFill>
                  <a:srgbClr val="002060"/>
                </a:solidFill>
                <a:latin typeface="Courier New" panose="02070309020205020404" pitchFamily="49" charset="0"/>
                <a:cs typeface="Courier New" panose="02070309020205020404" pitchFamily="49" charset="0"/>
              </a:rPr>
              <a:t>tail_num</a:t>
            </a:r>
            <a:r>
              <a:rPr lang="en-US" sz="2000" dirty="0">
                <a:solidFill>
                  <a:srgbClr val="00206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solidFill>
                  <a:srgbClr val="002060"/>
                </a:solidFill>
                <a:latin typeface="Courier New" panose="02070309020205020404" pitchFamily="49" charset="0"/>
                <a:cs typeface="Courier New" panose="02070309020205020404" pitchFamily="49" charset="0"/>
              </a:rPr>
              <a:t>tailnum</a:t>
            </a:r>
            <a:r>
              <a:rPr lang="en-US" sz="2000" dirty="0">
                <a:latin typeface="Courier New" panose="02070309020205020404" pitchFamily="49" charset="0"/>
                <a:cs typeface="Courier New" panose="02070309020205020404" pitchFamily="49" charset="0"/>
              </a:rPr>
              <a:t>) </a:t>
            </a:r>
          </a:p>
          <a:p>
            <a:r>
              <a:rPr lang="en-US" sz="2000" i="1" dirty="0">
                <a:solidFill>
                  <a:schemeClr val="bg1">
                    <a:lumMod val="50000"/>
                  </a:schemeClr>
                </a:solidFill>
                <a:latin typeface="Courier New" panose="02070309020205020404" pitchFamily="49" charset="0"/>
                <a:cs typeface="Courier New" panose="02070309020205020404" pitchFamily="49" charset="0"/>
              </a:rPr>
              <a:t>#&gt; # A </a:t>
            </a:r>
            <a:r>
              <a:rPr lang="en-US" sz="2000" i="1" dirty="0" err="1">
                <a:solidFill>
                  <a:schemeClr val="bg1">
                    <a:lumMod val="50000"/>
                  </a:schemeClr>
                </a:solidFill>
                <a:latin typeface="Courier New" panose="02070309020205020404" pitchFamily="49" charset="0"/>
                <a:cs typeface="Courier New" panose="02070309020205020404" pitchFamily="49" charset="0"/>
              </a:rPr>
              <a:t>tibble</a:t>
            </a:r>
            <a:r>
              <a:rPr lang="en-US" sz="2000" i="1" dirty="0">
                <a:solidFill>
                  <a:schemeClr val="bg1">
                    <a:lumMod val="50000"/>
                  </a:schemeClr>
                </a:solidFill>
                <a:latin typeface="Courier New" panose="02070309020205020404" pitchFamily="49" charset="0"/>
                <a:cs typeface="Courier New" panose="02070309020205020404" pitchFamily="49" charset="0"/>
              </a:rPr>
              <a:t>: 336,776 × 19 </a:t>
            </a:r>
          </a:p>
          <a:p>
            <a:r>
              <a:rPr lang="en-US" sz="2000" i="1" dirty="0">
                <a:solidFill>
                  <a:schemeClr val="bg1">
                    <a:lumMod val="50000"/>
                  </a:schemeClr>
                </a:solidFill>
                <a:latin typeface="Courier New" panose="02070309020205020404" pitchFamily="49" charset="0"/>
                <a:cs typeface="Courier New" panose="02070309020205020404" pitchFamily="49" charset="0"/>
              </a:rPr>
              <a:t>#&gt; 	year month day </a:t>
            </a:r>
            <a:r>
              <a:rPr lang="en-US" sz="2000" i="1" dirty="0" err="1">
                <a:solidFill>
                  <a:schemeClr val="bg1">
                    <a:lumMod val="50000"/>
                  </a:schemeClr>
                </a:solidFill>
                <a:latin typeface="Courier New" panose="02070309020205020404" pitchFamily="49" charset="0"/>
                <a:cs typeface="Courier New" panose="02070309020205020404" pitchFamily="49" charset="0"/>
              </a:rPr>
              <a:t>dep_time</a:t>
            </a:r>
            <a:r>
              <a:rPr lang="en-US" sz="2000" i="1" dirty="0">
                <a:solidFill>
                  <a:schemeClr val="bg1">
                    <a:lumMod val="50000"/>
                  </a:schemeClr>
                </a:solidFill>
                <a:latin typeface="Courier New" panose="02070309020205020404" pitchFamily="49" charset="0"/>
                <a:cs typeface="Courier New" panose="02070309020205020404" pitchFamily="49" charset="0"/>
              </a:rPr>
              <a:t> </a:t>
            </a:r>
            <a:r>
              <a:rPr lang="en-US" sz="2000" i="1" dirty="0" err="1">
                <a:solidFill>
                  <a:schemeClr val="bg1">
                    <a:lumMod val="50000"/>
                  </a:schemeClr>
                </a:solidFill>
                <a:latin typeface="Courier New" panose="02070309020205020404" pitchFamily="49" charset="0"/>
                <a:cs typeface="Courier New" panose="02070309020205020404" pitchFamily="49" charset="0"/>
              </a:rPr>
              <a:t>sched_dep_time</a:t>
            </a:r>
            <a:r>
              <a:rPr lang="en-US" sz="2000" i="1" dirty="0">
                <a:solidFill>
                  <a:schemeClr val="bg1">
                    <a:lumMod val="50000"/>
                  </a:schemeClr>
                </a:solidFill>
                <a:latin typeface="Courier New" panose="02070309020205020404" pitchFamily="49" charset="0"/>
                <a:cs typeface="Courier New" panose="02070309020205020404" pitchFamily="49" charset="0"/>
              </a:rPr>
              <a:t> </a:t>
            </a:r>
            <a:r>
              <a:rPr lang="en-US" sz="2000" i="1" dirty="0" err="1">
                <a:solidFill>
                  <a:schemeClr val="bg1">
                    <a:lumMod val="50000"/>
                  </a:schemeClr>
                </a:solidFill>
                <a:latin typeface="Courier New" panose="02070309020205020404" pitchFamily="49" charset="0"/>
                <a:cs typeface="Courier New" panose="02070309020205020404" pitchFamily="49" charset="0"/>
              </a:rPr>
              <a:t>dep_delay</a:t>
            </a:r>
            <a:r>
              <a:rPr lang="en-US" sz="2000" i="1" dirty="0">
                <a:solidFill>
                  <a:schemeClr val="bg1">
                    <a:lumMod val="50000"/>
                  </a:schemeClr>
                </a:solidFill>
                <a:latin typeface="Courier New" panose="02070309020205020404" pitchFamily="49" charset="0"/>
                <a:cs typeface="Courier New" panose="02070309020205020404" pitchFamily="49" charset="0"/>
              </a:rPr>
              <a:t> </a:t>
            </a:r>
          </a:p>
          <a:p>
            <a:r>
              <a:rPr lang="en-US" sz="2000" i="1" dirty="0">
                <a:solidFill>
                  <a:schemeClr val="bg1">
                    <a:lumMod val="50000"/>
                  </a:schemeClr>
                </a:solidFill>
                <a:latin typeface="Courier New" panose="02070309020205020404" pitchFamily="49" charset="0"/>
                <a:cs typeface="Courier New" panose="02070309020205020404" pitchFamily="49" charset="0"/>
              </a:rPr>
              <a:t>#&gt;    &lt;int&gt; &lt;int&gt;&lt;int&gt;  &lt;int&gt;     &lt;int&gt; 		    &lt;</a:t>
            </a:r>
            <a:r>
              <a:rPr lang="en-US" sz="2000" i="1" dirty="0" err="1">
                <a:solidFill>
                  <a:schemeClr val="bg1">
                    <a:lumMod val="50000"/>
                  </a:schemeClr>
                </a:solidFill>
                <a:latin typeface="Courier New" panose="02070309020205020404" pitchFamily="49" charset="0"/>
                <a:cs typeface="Courier New" panose="02070309020205020404" pitchFamily="49" charset="0"/>
              </a:rPr>
              <a:t>dbl</a:t>
            </a:r>
            <a:r>
              <a:rPr lang="en-US" sz="2000" i="1" dirty="0">
                <a:solidFill>
                  <a:schemeClr val="bg1">
                    <a:lumMod val="50000"/>
                  </a:schemeClr>
                </a:solidFill>
                <a:latin typeface="Courier New" panose="02070309020205020404" pitchFamily="49" charset="0"/>
                <a:cs typeface="Courier New" panose="02070309020205020404" pitchFamily="49" charset="0"/>
              </a:rPr>
              <a:t>&gt;</a:t>
            </a:r>
          </a:p>
          <a:p>
            <a:r>
              <a:rPr lang="en-US" sz="2000" i="1" dirty="0">
                <a:solidFill>
                  <a:schemeClr val="bg1">
                    <a:lumMod val="50000"/>
                  </a:schemeClr>
                </a:solidFill>
                <a:latin typeface="Courier New" panose="02070309020205020404" pitchFamily="49" charset="0"/>
                <a:cs typeface="Courier New" panose="02070309020205020404" pitchFamily="49" charset="0"/>
              </a:rPr>
              <a:t>#&gt; 1 	2013 		1 	1 		  517 		515 				  2 </a:t>
            </a:r>
          </a:p>
          <a:p>
            <a:r>
              <a:rPr lang="en-US" sz="2000" i="1" dirty="0">
                <a:solidFill>
                  <a:schemeClr val="bg1">
                    <a:lumMod val="50000"/>
                  </a:schemeClr>
                </a:solidFill>
                <a:latin typeface="Courier New" panose="02070309020205020404" pitchFamily="49" charset="0"/>
                <a:cs typeface="Courier New" panose="02070309020205020404" pitchFamily="49" charset="0"/>
              </a:rPr>
              <a:t>#&gt; 2 	2013 		1 	1  	  533 		529 				  4 </a:t>
            </a:r>
          </a:p>
          <a:p>
            <a:r>
              <a:rPr lang="en-US" sz="2000" i="1" dirty="0">
                <a:solidFill>
                  <a:schemeClr val="bg1">
                    <a:lumMod val="50000"/>
                  </a:schemeClr>
                </a:solidFill>
                <a:latin typeface="Courier New" panose="02070309020205020404" pitchFamily="49" charset="0"/>
                <a:cs typeface="Courier New" panose="02070309020205020404" pitchFamily="49" charset="0"/>
              </a:rPr>
              <a:t>#&gt; 3 	2013 		1 	1  	  542 		540 				  2 </a:t>
            </a:r>
          </a:p>
          <a:p>
            <a:r>
              <a:rPr lang="en-US" sz="2000" i="1" dirty="0">
                <a:solidFill>
                  <a:schemeClr val="bg1">
                    <a:lumMod val="50000"/>
                  </a:schemeClr>
                </a:solidFill>
                <a:latin typeface="Courier New" panose="02070309020205020404" pitchFamily="49" charset="0"/>
                <a:cs typeface="Courier New" panose="02070309020205020404" pitchFamily="49" charset="0"/>
              </a:rPr>
              <a:t>#&gt; 4 	2013 		1 	1  	  544 		545 				 -1 </a:t>
            </a:r>
          </a:p>
          <a:p>
            <a:r>
              <a:rPr lang="en-US" sz="2000" i="1" dirty="0">
                <a:solidFill>
                  <a:schemeClr val="bg1">
                    <a:lumMod val="50000"/>
                  </a:schemeClr>
                </a:solidFill>
                <a:latin typeface="Courier New" panose="02070309020205020404" pitchFamily="49" charset="0"/>
                <a:cs typeface="Courier New" panose="02070309020205020404" pitchFamily="49" charset="0"/>
              </a:rPr>
              <a:t>#&gt; 5 	2013 		1 	1  	  554 		600 				 -6 </a:t>
            </a:r>
          </a:p>
          <a:p>
            <a:r>
              <a:rPr lang="en-US" sz="2000" i="1" dirty="0">
                <a:solidFill>
                  <a:schemeClr val="bg1">
                    <a:lumMod val="50000"/>
                  </a:schemeClr>
                </a:solidFill>
                <a:latin typeface="Courier New" panose="02070309020205020404" pitchFamily="49" charset="0"/>
                <a:cs typeface="Courier New" panose="02070309020205020404" pitchFamily="49" charset="0"/>
              </a:rPr>
              <a:t>#&gt; 6 	2013 		1 	1  	  554 		558  				 -4 </a:t>
            </a:r>
          </a:p>
          <a:p>
            <a:r>
              <a:rPr lang="en-US" sz="2000" i="1" dirty="0">
                <a:solidFill>
                  <a:schemeClr val="bg1">
                    <a:lumMod val="50000"/>
                  </a:schemeClr>
                </a:solidFill>
                <a:latin typeface="Courier New" panose="02070309020205020404" pitchFamily="49" charset="0"/>
                <a:cs typeface="Courier New" panose="02070309020205020404" pitchFamily="49" charset="0"/>
              </a:rPr>
              <a:t>#&gt; # ... with 3.368e+05 more rows, and 13 more variables: </a:t>
            </a:r>
          </a:p>
          <a:p>
            <a:r>
              <a:rPr lang="en-US" sz="2000" i="1" dirty="0">
                <a:solidFill>
                  <a:schemeClr val="bg1">
                    <a:lumMod val="50000"/>
                  </a:schemeClr>
                </a:solidFill>
                <a:latin typeface="Courier New" panose="02070309020205020404" pitchFamily="49" charset="0"/>
                <a:cs typeface="Courier New" panose="02070309020205020404" pitchFamily="49" charset="0"/>
              </a:rPr>
              <a:t>#&gt; # </a:t>
            </a:r>
            <a:r>
              <a:rPr lang="en-US" sz="2000" i="1" dirty="0" err="1">
                <a:solidFill>
                  <a:schemeClr val="bg1">
                    <a:lumMod val="50000"/>
                  </a:schemeClr>
                </a:solidFill>
                <a:latin typeface="Courier New" panose="02070309020205020404" pitchFamily="49" charset="0"/>
                <a:cs typeface="Courier New" panose="02070309020205020404" pitchFamily="49" charset="0"/>
              </a:rPr>
              <a:t>arr_time</a:t>
            </a:r>
            <a:r>
              <a:rPr lang="en-US" sz="2000" i="1" dirty="0">
                <a:solidFill>
                  <a:schemeClr val="bg1">
                    <a:lumMod val="50000"/>
                  </a:schemeClr>
                </a:solidFill>
                <a:latin typeface="Courier New" panose="02070309020205020404" pitchFamily="49" charset="0"/>
                <a:cs typeface="Courier New" panose="02070309020205020404" pitchFamily="49" charset="0"/>
              </a:rPr>
              <a:t> , </a:t>
            </a:r>
            <a:r>
              <a:rPr lang="en-US" sz="2000" i="1" dirty="0" err="1">
                <a:solidFill>
                  <a:schemeClr val="bg1">
                    <a:lumMod val="50000"/>
                  </a:schemeClr>
                </a:solidFill>
                <a:latin typeface="Courier New" panose="02070309020205020404" pitchFamily="49" charset="0"/>
                <a:cs typeface="Courier New" panose="02070309020205020404" pitchFamily="49" charset="0"/>
              </a:rPr>
              <a:t>sched_arr_time</a:t>
            </a:r>
            <a:r>
              <a:rPr lang="en-US" sz="2000" i="1" dirty="0">
                <a:solidFill>
                  <a:schemeClr val="bg1">
                    <a:lumMod val="50000"/>
                  </a:schemeClr>
                </a:solidFill>
                <a:latin typeface="Courier New" panose="02070309020205020404" pitchFamily="49" charset="0"/>
                <a:cs typeface="Courier New" panose="02070309020205020404" pitchFamily="49" charset="0"/>
              </a:rPr>
              <a:t> , </a:t>
            </a:r>
            <a:r>
              <a:rPr lang="en-US" sz="2000" i="1" dirty="0" err="1">
                <a:solidFill>
                  <a:schemeClr val="bg1">
                    <a:lumMod val="50000"/>
                  </a:schemeClr>
                </a:solidFill>
                <a:latin typeface="Courier New" panose="02070309020205020404" pitchFamily="49" charset="0"/>
                <a:cs typeface="Courier New" panose="02070309020205020404" pitchFamily="49" charset="0"/>
              </a:rPr>
              <a:t>arr_delay</a:t>
            </a:r>
            <a:r>
              <a:rPr lang="en-US" sz="2000" i="1" dirty="0">
                <a:solidFill>
                  <a:schemeClr val="bg1">
                    <a:lumMod val="50000"/>
                  </a:schemeClr>
                </a:solidFill>
                <a:latin typeface="Courier New" panose="02070309020205020404" pitchFamily="49" charset="0"/>
                <a:cs typeface="Courier New" panose="02070309020205020404" pitchFamily="49" charset="0"/>
              </a:rPr>
              <a:t> , carrier , flight, #&gt; # </a:t>
            </a:r>
            <a:r>
              <a:rPr lang="en-US" sz="2000" i="1" dirty="0" err="1">
                <a:solidFill>
                  <a:schemeClr val="bg1">
                    <a:lumMod val="50000"/>
                  </a:schemeClr>
                </a:solidFill>
                <a:latin typeface="Courier New" panose="02070309020205020404" pitchFamily="49" charset="0"/>
                <a:cs typeface="Courier New" panose="02070309020205020404" pitchFamily="49" charset="0"/>
              </a:rPr>
              <a:t>tail_num</a:t>
            </a:r>
            <a:r>
              <a:rPr lang="en-US" sz="2000" i="1" dirty="0">
                <a:solidFill>
                  <a:schemeClr val="bg1">
                    <a:lumMod val="50000"/>
                  </a:schemeClr>
                </a:solidFill>
                <a:latin typeface="Courier New" panose="02070309020205020404" pitchFamily="49" charset="0"/>
                <a:cs typeface="Courier New" panose="02070309020205020404" pitchFamily="49" charset="0"/>
              </a:rPr>
              <a:t> , #&gt; # origin , </a:t>
            </a:r>
            <a:r>
              <a:rPr lang="en-US" sz="2000" i="1" dirty="0" err="1">
                <a:solidFill>
                  <a:schemeClr val="bg1">
                    <a:lumMod val="50000"/>
                  </a:schemeClr>
                </a:solidFill>
                <a:latin typeface="Courier New" panose="02070309020205020404" pitchFamily="49" charset="0"/>
                <a:cs typeface="Courier New" panose="02070309020205020404" pitchFamily="49" charset="0"/>
              </a:rPr>
              <a:t>dest</a:t>
            </a:r>
            <a:r>
              <a:rPr lang="en-US" sz="2000" i="1" dirty="0">
                <a:solidFill>
                  <a:schemeClr val="bg1">
                    <a:lumMod val="50000"/>
                  </a:schemeClr>
                </a:solidFill>
                <a:latin typeface="Courier New" panose="02070309020205020404" pitchFamily="49" charset="0"/>
                <a:cs typeface="Courier New" panose="02070309020205020404" pitchFamily="49" charset="0"/>
              </a:rPr>
              <a:t> , </a:t>
            </a:r>
            <a:r>
              <a:rPr lang="en-US" sz="2000" i="1" dirty="0" err="1">
                <a:solidFill>
                  <a:schemeClr val="bg1">
                    <a:lumMod val="50000"/>
                  </a:schemeClr>
                </a:solidFill>
                <a:latin typeface="Courier New" panose="02070309020205020404" pitchFamily="49" charset="0"/>
                <a:cs typeface="Courier New" panose="02070309020205020404" pitchFamily="49" charset="0"/>
              </a:rPr>
              <a:t>air_time</a:t>
            </a:r>
            <a:r>
              <a:rPr lang="en-US" sz="2000" i="1" dirty="0">
                <a:solidFill>
                  <a:schemeClr val="bg1">
                    <a:lumMod val="50000"/>
                  </a:schemeClr>
                </a:solidFill>
                <a:latin typeface="Courier New" panose="02070309020205020404" pitchFamily="49" charset="0"/>
                <a:cs typeface="Courier New" panose="02070309020205020404" pitchFamily="49" charset="0"/>
              </a:rPr>
              <a:t> , distance , </a:t>
            </a:r>
          </a:p>
          <a:p>
            <a:r>
              <a:rPr lang="en-US" sz="2000" i="1" dirty="0">
                <a:solidFill>
                  <a:schemeClr val="bg1">
                    <a:lumMod val="50000"/>
                  </a:schemeClr>
                </a:solidFill>
                <a:latin typeface="Courier New" panose="02070309020205020404" pitchFamily="49" charset="0"/>
                <a:cs typeface="Courier New" panose="02070309020205020404" pitchFamily="49" charset="0"/>
              </a:rPr>
              <a:t>#&gt; # hour , minute , #&gt; # </a:t>
            </a:r>
            <a:r>
              <a:rPr lang="en-US" sz="2000" i="1" dirty="0" err="1">
                <a:solidFill>
                  <a:schemeClr val="bg1">
                    <a:lumMod val="50000"/>
                  </a:schemeClr>
                </a:solidFill>
                <a:latin typeface="Courier New" panose="02070309020205020404" pitchFamily="49" charset="0"/>
                <a:cs typeface="Courier New" panose="02070309020205020404" pitchFamily="49" charset="0"/>
              </a:rPr>
              <a:t>time_hour</a:t>
            </a:r>
            <a:r>
              <a:rPr lang="en-US" sz="2000" i="1" dirty="0">
                <a:solidFill>
                  <a:schemeClr val="bg1">
                    <a:lumMod val="50000"/>
                  </a:schemeClr>
                </a:solidFill>
                <a:latin typeface="Courier New" panose="02070309020205020404" pitchFamily="49" charset="0"/>
                <a:cs typeface="Courier New" panose="02070309020205020404" pitchFamily="49" charset="0"/>
              </a:rPr>
              <a:t> </a:t>
            </a:r>
          </a:p>
        </p:txBody>
      </p:sp>
      <p:sp>
        <p:nvSpPr>
          <p:cNvPr id="6" name="Rectangle 5">
            <a:extLst>
              <a:ext uri="{FF2B5EF4-FFF2-40B4-BE49-F238E27FC236}">
                <a16:creationId xmlns:a16="http://schemas.microsoft.com/office/drawing/2014/main" id="{7FD9DDE1-752C-4036-AE69-00E616669756}"/>
              </a:ext>
            </a:extLst>
          </p:cNvPr>
          <p:cNvSpPr/>
          <p:nvPr/>
        </p:nvSpPr>
        <p:spPr>
          <a:xfrm>
            <a:off x="1823358" y="5763988"/>
            <a:ext cx="1371600" cy="476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0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F900-F704-4147-B7B8-3A9518EF708A}"/>
              </a:ext>
            </a:extLst>
          </p:cNvPr>
          <p:cNvSpPr>
            <a:spLocks noGrp="1"/>
          </p:cNvSpPr>
          <p:nvPr>
            <p:ph type="title"/>
          </p:nvPr>
        </p:nvSpPr>
        <p:spPr/>
        <p:txBody>
          <a:bodyPr/>
          <a:lstStyle/>
          <a:p>
            <a:r>
              <a:rPr lang="en-US" dirty="0"/>
              <a:t>Select Columns with </a:t>
            </a:r>
            <a:r>
              <a:rPr lang="en-US" dirty="0">
                <a:latin typeface="Courier New" panose="02070309020205020404" pitchFamily="49" charset="0"/>
                <a:cs typeface="Courier New" panose="02070309020205020404" pitchFamily="49" charset="0"/>
              </a:rPr>
              <a:t>select()</a:t>
            </a:r>
            <a:endParaRPr lang="en-US" dirty="0"/>
          </a:p>
        </p:txBody>
      </p:sp>
      <p:sp>
        <p:nvSpPr>
          <p:cNvPr id="4" name="Rectangle 3">
            <a:extLst>
              <a:ext uri="{FF2B5EF4-FFF2-40B4-BE49-F238E27FC236}">
                <a16:creationId xmlns:a16="http://schemas.microsoft.com/office/drawing/2014/main" id="{3E144940-9971-46AA-A999-EC4F15862B03}"/>
              </a:ext>
            </a:extLst>
          </p:cNvPr>
          <p:cNvSpPr/>
          <p:nvPr/>
        </p:nvSpPr>
        <p:spPr>
          <a:xfrm>
            <a:off x="1024128" y="1910626"/>
            <a:ext cx="9720072" cy="4247317"/>
          </a:xfrm>
          <a:prstGeom prst="rect">
            <a:avLst/>
          </a:prstGeom>
          <a:solidFill>
            <a:schemeClr val="bg2"/>
          </a:solidFill>
        </p:spPr>
        <p:txBody>
          <a:bodyPr wrap="square">
            <a:spAutoFit/>
          </a:bodyPr>
          <a:lstStyle/>
          <a:p>
            <a:r>
              <a:rPr lang="en-US" dirty="0">
                <a:solidFill>
                  <a:srgbClr val="7030A0"/>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time_hour</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air_time</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everything</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19</a:t>
            </a:r>
          </a:p>
          <a:p>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time_hour</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air_time</a:t>
            </a:r>
            <a:r>
              <a:rPr lang="en-US" i="1" dirty="0">
                <a:solidFill>
                  <a:schemeClr val="bg1">
                    <a:lumMod val="50000"/>
                  </a:schemeClr>
                </a:solidFill>
                <a:latin typeface="Courier New" panose="02070309020205020404" pitchFamily="49" charset="0"/>
                <a:cs typeface="Courier New" panose="02070309020205020404" pitchFamily="49" charset="0"/>
              </a:rPr>
              <a: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dep_time</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dttm</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2013-01-01 05:00:00 	227 	2013 		1 		1 		  517</a:t>
            </a:r>
          </a:p>
          <a:p>
            <a:r>
              <a:rPr lang="en-US" i="1" dirty="0">
                <a:solidFill>
                  <a:schemeClr val="bg1">
                    <a:lumMod val="50000"/>
                  </a:schemeClr>
                </a:solidFill>
                <a:latin typeface="Courier New" panose="02070309020205020404" pitchFamily="49" charset="0"/>
                <a:cs typeface="Courier New" panose="02070309020205020404" pitchFamily="49" charset="0"/>
              </a:rPr>
              <a:t>#&gt; 2 2013-01-01 05:00:00 	227 	2013 		1 		1 		  533</a:t>
            </a:r>
          </a:p>
          <a:p>
            <a:r>
              <a:rPr lang="en-US" i="1" dirty="0">
                <a:solidFill>
                  <a:schemeClr val="bg1">
                    <a:lumMod val="50000"/>
                  </a:schemeClr>
                </a:solidFill>
                <a:latin typeface="Courier New" panose="02070309020205020404" pitchFamily="49" charset="0"/>
                <a:cs typeface="Courier New" panose="02070309020205020404" pitchFamily="49" charset="0"/>
              </a:rPr>
              <a:t>#&gt; 3 2013-01-01 05:00:00 	160 	2013 		1 		1 		  542</a:t>
            </a:r>
          </a:p>
          <a:p>
            <a:r>
              <a:rPr lang="en-US" i="1" dirty="0">
                <a:solidFill>
                  <a:schemeClr val="bg1">
                    <a:lumMod val="50000"/>
                  </a:schemeClr>
                </a:solidFill>
                <a:latin typeface="Courier New" panose="02070309020205020404" pitchFamily="49" charset="0"/>
                <a:cs typeface="Courier New" panose="02070309020205020404" pitchFamily="49" charset="0"/>
              </a:rPr>
              <a:t>#&gt; 4 2013-01-01 05:00:00 	183 	2013 		1 		1 		  544</a:t>
            </a:r>
          </a:p>
          <a:p>
            <a:r>
              <a:rPr lang="en-US" i="1" dirty="0">
                <a:solidFill>
                  <a:schemeClr val="bg1">
                    <a:lumMod val="50000"/>
                  </a:schemeClr>
                </a:solidFill>
                <a:latin typeface="Courier New" panose="02070309020205020404" pitchFamily="49" charset="0"/>
                <a:cs typeface="Courier New" panose="02070309020205020404" pitchFamily="49" charset="0"/>
              </a:rPr>
              <a:t>#&gt; 5 2013-01-01 06:00:00 	116 	2013 		1 		1 		  554</a:t>
            </a:r>
          </a:p>
          <a:p>
            <a:r>
              <a:rPr lang="en-US" i="1" dirty="0">
                <a:solidFill>
                  <a:schemeClr val="bg1">
                    <a:lumMod val="50000"/>
                  </a:schemeClr>
                </a:solidFill>
                <a:latin typeface="Courier New" panose="02070309020205020404" pitchFamily="49" charset="0"/>
                <a:cs typeface="Courier New" panose="02070309020205020404" pitchFamily="49" charset="0"/>
              </a:rPr>
              <a:t>#&gt; 6 2013-01-01 05:00:00 	150 	2013 		1 		1 		  554</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 and 13 more variables:</a:t>
            </a:r>
          </a:p>
          <a:p>
            <a:r>
              <a:rPr lang="en-US" i="1" dirty="0">
                <a:solidFill>
                  <a:schemeClr val="bg1">
                    <a:lumMod val="50000"/>
                  </a:schemeClr>
                </a:solidFill>
                <a:latin typeface="Courier New" panose="02070309020205020404" pitchFamily="49" charset="0"/>
                <a:cs typeface="Courier New" panose="02070309020205020404" pitchFamily="49" charset="0"/>
              </a:rPr>
              <a:t>#&gt; # </a:t>
            </a:r>
            <a:r>
              <a:rPr lang="en-US" i="1" dirty="0" err="1">
                <a:solidFill>
                  <a:schemeClr val="bg1">
                    <a:lumMod val="50000"/>
                  </a:schemeClr>
                </a:solidFill>
                <a:latin typeface="Courier New" panose="02070309020205020404" pitchFamily="49" charset="0"/>
                <a:cs typeface="Courier New" panose="02070309020205020404" pitchFamily="49" charset="0"/>
              </a:rPr>
              <a:t>sched_dep_time</a:t>
            </a:r>
            <a:r>
              <a:rPr lang="en-US" i="1" dirty="0">
                <a:solidFill>
                  <a:schemeClr val="bg1">
                    <a:lumMod val="50000"/>
                  </a:schemeClr>
                </a:solidFill>
                <a:latin typeface="Courier New" panose="02070309020205020404" pitchFamily="49" charset="0"/>
                <a:cs typeface="Courier New" panose="02070309020205020404" pitchFamily="49" charset="0"/>
              </a:rPr>
              <a:t> &lt;int&gt;, </a:t>
            </a:r>
            <a:r>
              <a:rPr lang="en-US" i="1" dirty="0" err="1">
                <a:solidFill>
                  <a:schemeClr val="bg1">
                    <a:lumMod val="50000"/>
                  </a:schemeClr>
                </a:solidFill>
                <a:latin typeface="Courier New" panose="02070309020205020404" pitchFamily="49" charset="0"/>
                <a:cs typeface="Courier New" panose="02070309020205020404" pitchFamily="49" charset="0"/>
              </a:rPr>
              <a:t>dep_delay</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arr_time</a:t>
            </a:r>
            <a:r>
              <a:rPr lang="en-US" i="1" dirty="0">
                <a:solidFill>
                  <a:schemeClr val="bg1">
                    <a:lumMod val="50000"/>
                  </a:schemeClr>
                </a:solidFill>
                <a:latin typeface="Courier New" panose="02070309020205020404" pitchFamily="49" charset="0"/>
                <a:cs typeface="Courier New" panose="02070309020205020404" pitchFamily="49" charset="0"/>
              </a:rPr>
              <a:t> &lt;int&gt;,</a:t>
            </a:r>
          </a:p>
          <a:p>
            <a:r>
              <a:rPr lang="en-US" i="1" dirty="0">
                <a:solidFill>
                  <a:schemeClr val="bg1">
                    <a:lumMod val="50000"/>
                  </a:schemeClr>
                </a:solidFill>
                <a:latin typeface="Courier New" panose="02070309020205020404" pitchFamily="49" charset="0"/>
                <a:cs typeface="Courier New" panose="02070309020205020404" pitchFamily="49" charset="0"/>
              </a:rPr>
              <a:t>#&gt; # </a:t>
            </a:r>
            <a:r>
              <a:rPr lang="en-US" i="1" dirty="0" err="1">
                <a:solidFill>
                  <a:schemeClr val="bg1">
                    <a:lumMod val="50000"/>
                  </a:schemeClr>
                </a:solidFill>
                <a:latin typeface="Courier New" panose="02070309020205020404" pitchFamily="49" charset="0"/>
                <a:cs typeface="Courier New" panose="02070309020205020404" pitchFamily="49" charset="0"/>
              </a:rPr>
              <a:t>sched_arr_time</a:t>
            </a:r>
            <a:r>
              <a:rPr lang="en-US" i="1" dirty="0">
                <a:solidFill>
                  <a:schemeClr val="bg1">
                    <a:lumMod val="50000"/>
                  </a:schemeClr>
                </a:solidFill>
                <a:latin typeface="Courier New" panose="02070309020205020404" pitchFamily="49" charset="0"/>
                <a:cs typeface="Courier New" panose="02070309020205020404" pitchFamily="49" charset="0"/>
              </a:rPr>
              <a:t> &lt;int&gt;, </a:t>
            </a:r>
            <a:r>
              <a:rPr lang="en-US" i="1" dirty="0" err="1">
                <a:solidFill>
                  <a:schemeClr val="bg1">
                    <a:lumMod val="50000"/>
                  </a:schemeClr>
                </a:solidFill>
                <a:latin typeface="Courier New" panose="02070309020205020404" pitchFamily="49" charset="0"/>
                <a:cs typeface="Courier New" panose="02070309020205020404" pitchFamily="49" charset="0"/>
              </a:rPr>
              <a:t>arr_delay</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carrier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 flight &lt;int&gt;, </a:t>
            </a:r>
            <a:r>
              <a:rPr lang="en-US" i="1" dirty="0" err="1">
                <a:solidFill>
                  <a:schemeClr val="bg1">
                    <a:lumMod val="50000"/>
                  </a:schemeClr>
                </a:solidFill>
                <a:latin typeface="Courier New" panose="02070309020205020404" pitchFamily="49" charset="0"/>
                <a:cs typeface="Courier New" panose="02070309020205020404" pitchFamily="49" charset="0"/>
              </a:rPr>
              <a:t>tailnum</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origin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dest</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 distance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hour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minute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p:txBody>
      </p:sp>
      <p:sp>
        <p:nvSpPr>
          <p:cNvPr id="5" name="Rectangle 4">
            <a:extLst>
              <a:ext uri="{FF2B5EF4-FFF2-40B4-BE49-F238E27FC236}">
                <a16:creationId xmlns:a16="http://schemas.microsoft.com/office/drawing/2014/main" id="{1B024A66-99FE-4F2D-A4AE-21742F3565B5}"/>
              </a:ext>
            </a:extLst>
          </p:cNvPr>
          <p:cNvSpPr/>
          <p:nvPr/>
        </p:nvSpPr>
        <p:spPr>
          <a:xfrm>
            <a:off x="6096000" y="1910626"/>
            <a:ext cx="1695450" cy="413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43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2B3AC4-E371-469C-98FA-C41F5C568E5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AB85D14-D480-4E88-A02C-8CCBB0736F46}"/>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4549171-70F3-4C44-AC80-1E3E5334A773}"/>
              </a:ext>
            </a:extLst>
          </p:cNvPr>
          <p:cNvSpPr txBox="1">
            <a:spLocks/>
          </p:cNvSpPr>
          <p:nvPr/>
        </p:nvSpPr>
        <p:spPr>
          <a:xfrm>
            <a:off x="700278" y="5214366"/>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select ROWS WITH select()</a:t>
            </a:r>
          </a:p>
        </p:txBody>
      </p:sp>
    </p:spTree>
    <p:extLst>
      <p:ext uri="{BB962C8B-B14F-4D97-AF65-F5344CB8AC3E}">
        <p14:creationId xmlns:p14="http://schemas.microsoft.com/office/powerpoint/2010/main" val="3244583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BEC-A879-4A8B-8660-D4937FC88D95}"/>
              </a:ext>
            </a:extLst>
          </p:cNvPr>
          <p:cNvSpPr>
            <a:spLocks noGrp="1"/>
          </p:cNvSpPr>
          <p:nvPr>
            <p:ph type="title"/>
          </p:nvPr>
        </p:nvSpPr>
        <p:spPr/>
        <p:txBody>
          <a:bodyPr/>
          <a:lstStyle/>
          <a:p>
            <a:r>
              <a:rPr lang="en-US" dirty="0"/>
              <a:t>Add New Variables with </a:t>
            </a:r>
            <a:r>
              <a:rPr lang="en-US" dirty="0">
                <a:latin typeface="Courier New" panose="02070309020205020404" pitchFamily="49" charset="0"/>
                <a:cs typeface="Courier New" panose="02070309020205020404" pitchFamily="49" charset="0"/>
              </a:rPr>
              <a:t>mutate()</a:t>
            </a:r>
          </a:p>
        </p:txBody>
      </p:sp>
      <p:sp>
        <p:nvSpPr>
          <p:cNvPr id="4" name="Rectangle 3">
            <a:extLst>
              <a:ext uri="{FF2B5EF4-FFF2-40B4-BE49-F238E27FC236}">
                <a16:creationId xmlns:a16="http://schemas.microsoft.com/office/drawing/2014/main" id="{05A7F3A4-CE19-45D5-9472-2084A2A883DF}"/>
              </a:ext>
            </a:extLst>
          </p:cNvPr>
          <p:cNvSpPr/>
          <p:nvPr/>
        </p:nvSpPr>
        <p:spPr>
          <a:xfrm>
            <a:off x="1024128" y="1685164"/>
            <a:ext cx="9720072" cy="5078313"/>
          </a:xfrm>
          <a:prstGeom prst="rect">
            <a:avLst/>
          </a:prstGeom>
          <a:solidFill>
            <a:schemeClr val="bg2"/>
          </a:solidFill>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flights_sml</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a:solidFill>
                  <a:srgbClr val="7030A0"/>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(flights,</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year</a:t>
            </a:r>
            <a:r>
              <a:rPr lang="en-US" dirty="0" err="1">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ends_with</a:t>
            </a:r>
            <a:r>
              <a:rPr lang="en-US" dirty="0">
                <a:latin typeface="Courier New" panose="02070309020205020404" pitchFamily="49" charset="0"/>
                <a:cs typeface="Courier New" panose="02070309020205020404" pitchFamily="49" charset="0"/>
              </a:rPr>
              <a:t>(</a:t>
            </a:r>
            <a:r>
              <a:rPr lang="en-US" b="1" dirty="0">
                <a:solidFill>
                  <a:srgbClr val="FF990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distance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air_time</a:t>
            </a:r>
            <a:endParaRPr lang="en-US" dirty="0">
              <a:solidFill>
                <a:srgbClr val="00206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solidFill>
                  <a:srgbClr val="7030A0"/>
                </a:solidFill>
                <a:latin typeface="Courier New" panose="02070309020205020404" pitchFamily="49" charset="0"/>
                <a:cs typeface="Courier New" panose="02070309020205020404" pitchFamily="49" charset="0"/>
              </a:rPr>
              <a:t>mutate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flights_sml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gain</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arr_delay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speed</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distance</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air_time</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60</a:t>
            </a:r>
          </a:p>
          <a:p>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9</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dep_delay</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arr_delay</a:t>
            </a:r>
            <a:r>
              <a:rPr lang="en-US" i="1" dirty="0">
                <a:solidFill>
                  <a:schemeClr val="bg1">
                    <a:lumMod val="50000"/>
                  </a:schemeClr>
                </a:solidFill>
                <a:latin typeface="Courier New" panose="02070309020205020404" pitchFamily="49" charset="0"/>
                <a:cs typeface="Courier New" panose="02070309020205020404" pitchFamily="49" charset="0"/>
              </a:rPr>
              <a:t> distance </a:t>
            </a:r>
            <a:r>
              <a:rPr lang="en-US" i="1" dirty="0" err="1">
                <a:solidFill>
                  <a:schemeClr val="bg1">
                    <a:lumMod val="50000"/>
                  </a:schemeClr>
                </a:solidFill>
                <a:latin typeface="Courier New" panose="02070309020205020404" pitchFamily="49" charset="0"/>
                <a:cs typeface="Courier New" panose="02070309020205020404" pitchFamily="49" charset="0"/>
              </a:rPr>
              <a:t>air_time</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2 			11 		1400 		227</a:t>
            </a:r>
          </a:p>
          <a:p>
            <a:r>
              <a:rPr lang="en-US" i="1" dirty="0">
                <a:solidFill>
                  <a:schemeClr val="bg1">
                    <a:lumMod val="50000"/>
                  </a:schemeClr>
                </a:solidFill>
                <a:latin typeface="Courier New" panose="02070309020205020404" pitchFamily="49" charset="0"/>
                <a:cs typeface="Courier New" panose="02070309020205020404" pitchFamily="49" charset="0"/>
              </a:rPr>
              <a:t>#&gt; 2 	2013 		1 	  1 			4 			20 		1416 		227</a:t>
            </a:r>
          </a:p>
          <a:p>
            <a:r>
              <a:rPr lang="en-US" i="1" dirty="0">
                <a:solidFill>
                  <a:schemeClr val="bg1">
                    <a:lumMod val="50000"/>
                  </a:schemeClr>
                </a:solidFill>
                <a:latin typeface="Courier New" panose="02070309020205020404" pitchFamily="49" charset="0"/>
                <a:cs typeface="Courier New" panose="02070309020205020404" pitchFamily="49" charset="0"/>
              </a:rPr>
              <a:t>#&gt; 3 	2013 		1 	  1 			2 			33 		1089 		160</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 and 2 more variables:</a:t>
            </a:r>
          </a:p>
          <a:p>
            <a:r>
              <a:rPr lang="en-US" i="1" dirty="0">
                <a:solidFill>
                  <a:schemeClr val="bg1">
                    <a:lumMod val="50000"/>
                  </a:schemeClr>
                </a:solidFill>
                <a:latin typeface="Courier New" panose="02070309020205020404" pitchFamily="49" charset="0"/>
                <a:cs typeface="Courier New" panose="02070309020205020404" pitchFamily="49" charset="0"/>
              </a:rPr>
              <a:t>#&gt; # gain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speed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14205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566B-28E6-43E6-99EA-D3F0033F381B}"/>
              </a:ext>
            </a:extLst>
          </p:cNvPr>
          <p:cNvSpPr>
            <a:spLocks noGrp="1"/>
          </p:cNvSpPr>
          <p:nvPr>
            <p:ph type="title"/>
          </p:nvPr>
        </p:nvSpPr>
        <p:spPr/>
        <p:txBody>
          <a:bodyPr/>
          <a:lstStyle/>
          <a:p>
            <a:r>
              <a:rPr lang="en-US" dirty="0"/>
              <a:t>Add New Variables with </a:t>
            </a:r>
            <a:r>
              <a:rPr lang="en-US" dirty="0">
                <a:latin typeface="Courier New" panose="02070309020205020404" pitchFamily="49" charset="0"/>
                <a:cs typeface="Courier New" panose="02070309020205020404" pitchFamily="49" charset="0"/>
              </a:rPr>
              <a:t>mutate()</a:t>
            </a:r>
            <a:endParaRPr lang="en-US" dirty="0"/>
          </a:p>
        </p:txBody>
      </p:sp>
      <p:sp>
        <p:nvSpPr>
          <p:cNvPr id="3" name="Content Placeholder 2">
            <a:extLst>
              <a:ext uri="{FF2B5EF4-FFF2-40B4-BE49-F238E27FC236}">
                <a16:creationId xmlns:a16="http://schemas.microsoft.com/office/drawing/2014/main" id="{FF0D6414-0599-445B-91CC-1A83C1E64B38}"/>
              </a:ext>
            </a:extLst>
          </p:cNvPr>
          <p:cNvSpPr>
            <a:spLocks noGrp="1"/>
          </p:cNvSpPr>
          <p:nvPr>
            <p:ph idx="1"/>
          </p:nvPr>
        </p:nvSpPr>
        <p:spPr>
          <a:xfrm>
            <a:off x="1024128" y="2209800"/>
            <a:ext cx="9720073" cy="495300"/>
          </a:xfrm>
        </p:spPr>
        <p:txBody>
          <a:bodyPr>
            <a:normAutofit/>
          </a:bodyPr>
          <a:lstStyle/>
          <a:p>
            <a:r>
              <a:rPr lang="en-US" sz="2400" dirty="0"/>
              <a:t>Note that you can refer to columns that you’ve just created:</a:t>
            </a:r>
          </a:p>
        </p:txBody>
      </p:sp>
      <p:sp>
        <p:nvSpPr>
          <p:cNvPr id="4" name="Rectangle 3">
            <a:extLst>
              <a:ext uri="{FF2B5EF4-FFF2-40B4-BE49-F238E27FC236}">
                <a16:creationId xmlns:a16="http://schemas.microsoft.com/office/drawing/2014/main" id="{2D2636B1-07DE-4657-BC1B-37F9DC5D9AD9}"/>
              </a:ext>
            </a:extLst>
          </p:cNvPr>
          <p:cNvSpPr/>
          <p:nvPr/>
        </p:nvSpPr>
        <p:spPr>
          <a:xfrm>
            <a:off x="1024128" y="2595593"/>
            <a:ext cx="9720072" cy="3970318"/>
          </a:xfrm>
          <a:prstGeom prst="rect">
            <a:avLst/>
          </a:prstGeom>
          <a:solidFill>
            <a:schemeClr val="bg2"/>
          </a:solidFill>
        </p:spPr>
        <p:txBody>
          <a:bodyPr wrap="square">
            <a:spAutoFit/>
          </a:bodyPr>
          <a:lstStyle/>
          <a:p>
            <a:r>
              <a:rPr lang="en-US" dirty="0">
                <a:solidFill>
                  <a:srgbClr val="7030A0"/>
                </a:solidFill>
                <a:latin typeface="Courier New" panose="02070309020205020404" pitchFamily="49" charset="0"/>
                <a:cs typeface="Courier New" panose="02070309020205020404" pitchFamily="49" charset="0"/>
              </a:rPr>
              <a:t>mutate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flights_sml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gain</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arr_delay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hours</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air_time</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60,</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gain_per_hour</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gain</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hours</a:t>
            </a:r>
          </a:p>
          <a:p>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10</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dep_delay</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arr_delay</a:t>
            </a:r>
            <a:r>
              <a:rPr lang="en-US" i="1" dirty="0">
                <a:solidFill>
                  <a:schemeClr val="bg1">
                    <a:lumMod val="50000"/>
                  </a:schemeClr>
                </a:solidFill>
                <a:latin typeface="Courier New" panose="02070309020205020404" pitchFamily="49" charset="0"/>
                <a:cs typeface="Courier New" panose="02070309020205020404" pitchFamily="49" charset="0"/>
              </a:rPr>
              <a:t> distance </a:t>
            </a:r>
            <a:r>
              <a:rPr lang="en-US" i="1" dirty="0" err="1">
                <a:solidFill>
                  <a:schemeClr val="bg1">
                    <a:lumMod val="50000"/>
                  </a:schemeClr>
                </a:solidFill>
                <a:latin typeface="Courier New" panose="02070309020205020404" pitchFamily="49" charset="0"/>
                <a:cs typeface="Courier New" panose="02070309020205020404" pitchFamily="49" charset="0"/>
              </a:rPr>
              <a:t>air_time</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2 			11 		1400 		227</a:t>
            </a:r>
          </a:p>
          <a:p>
            <a:r>
              <a:rPr lang="en-US" i="1" dirty="0">
                <a:solidFill>
                  <a:schemeClr val="bg1">
                    <a:lumMod val="50000"/>
                  </a:schemeClr>
                </a:solidFill>
                <a:latin typeface="Courier New" panose="02070309020205020404" pitchFamily="49" charset="0"/>
                <a:cs typeface="Courier New" panose="02070309020205020404" pitchFamily="49" charset="0"/>
              </a:rPr>
              <a:t>#&gt; 2 	2013 		1 		1 			4 			20 		1416 		227</a:t>
            </a:r>
          </a:p>
          <a:p>
            <a:r>
              <a:rPr lang="en-US" i="1" dirty="0">
                <a:solidFill>
                  <a:schemeClr val="bg1">
                    <a:lumMod val="50000"/>
                  </a:schemeClr>
                </a:solidFill>
                <a:latin typeface="Courier New" panose="02070309020205020404" pitchFamily="49" charset="0"/>
                <a:cs typeface="Courier New" panose="02070309020205020404" pitchFamily="49" charset="0"/>
              </a:rPr>
              <a:t>#&gt; 3 	2013 		1 		1 			2 			33 		1089 		160</a:t>
            </a:r>
          </a:p>
          <a:p>
            <a:r>
              <a:rPr lang="en-US" i="1" dirty="0">
                <a:solidFill>
                  <a:schemeClr val="bg1">
                    <a:lumMod val="50000"/>
                  </a:schemeClr>
                </a:solidFill>
                <a:latin typeface="Courier New" panose="02070309020205020404" pitchFamily="49" charset="0"/>
                <a:cs typeface="Courier New" panose="02070309020205020404" pitchFamily="49" charset="0"/>
              </a:rPr>
              <a:t>#&gt; 4 	2013 		1 		1 		  -1 			-18 	1576 		183</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 and 3 more variables:</a:t>
            </a:r>
          </a:p>
          <a:p>
            <a:r>
              <a:rPr lang="en-US" i="1" dirty="0">
                <a:solidFill>
                  <a:schemeClr val="bg1">
                    <a:lumMod val="50000"/>
                  </a:schemeClr>
                </a:solidFill>
                <a:latin typeface="Courier New" panose="02070309020205020404" pitchFamily="49" charset="0"/>
                <a:cs typeface="Courier New" panose="02070309020205020404" pitchFamily="49" charset="0"/>
              </a:rPr>
              <a:t>#&gt; # gain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hours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gain_per_hour</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p:txBody>
      </p:sp>
      <p:sp>
        <p:nvSpPr>
          <p:cNvPr id="5" name="Rectangle 4">
            <a:extLst>
              <a:ext uri="{FF2B5EF4-FFF2-40B4-BE49-F238E27FC236}">
                <a16:creationId xmlns:a16="http://schemas.microsoft.com/office/drawing/2014/main" id="{8D7D2A05-4408-4F9D-B48D-2C15C174EC03}"/>
              </a:ext>
            </a:extLst>
          </p:cNvPr>
          <p:cNvSpPr/>
          <p:nvPr/>
        </p:nvSpPr>
        <p:spPr>
          <a:xfrm>
            <a:off x="1181100" y="2914650"/>
            <a:ext cx="723900" cy="361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6A7FA7-4DBA-415A-8D53-EB293945C588}"/>
              </a:ext>
            </a:extLst>
          </p:cNvPr>
          <p:cNvSpPr/>
          <p:nvPr/>
        </p:nvSpPr>
        <p:spPr>
          <a:xfrm>
            <a:off x="3314700" y="3448050"/>
            <a:ext cx="723900" cy="361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0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7766-6457-403A-A500-82E6FE1DA29C}"/>
              </a:ext>
            </a:extLst>
          </p:cNvPr>
          <p:cNvSpPr>
            <a:spLocks noGrp="1"/>
          </p:cNvSpPr>
          <p:nvPr>
            <p:ph type="title"/>
          </p:nvPr>
        </p:nvSpPr>
        <p:spPr/>
        <p:txBody>
          <a:bodyPr/>
          <a:lstStyle/>
          <a:p>
            <a:r>
              <a:rPr lang="en-US" dirty="0"/>
              <a:t>Add New Variables with </a:t>
            </a:r>
            <a:r>
              <a:rPr lang="en-US" dirty="0">
                <a:latin typeface="Courier New" panose="02070309020205020404" pitchFamily="49" charset="0"/>
                <a:cs typeface="Courier New" panose="02070309020205020404" pitchFamily="49" charset="0"/>
              </a:rPr>
              <a:t>mutate()</a:t>
            </a:r>
            <a:endParaRPr lang="en-US" dirty="0"/>
          </a:p>
        </p:txBody>
      </p:sp>
      <p:sp>
        <p:nvSpPr>
          <p:cNvPr id="3" name="Content Placeholder 2">
            <a:extLst>
              <a:ext uri="{FF2B5EF4-FFF2-40B4-BE49-F238E27FC236}">
                <a16:creationId xmlns:a16="http://schemas.microsoft.com/office/drawing/2014/main" id="{1D3C1B15-FFAC-4697-B93A-7B3FE06907D9}"/>
              </a:ext>
            </a:extLst>
          </p:cNvPr>
          <p:cNvSpPr>
            <a:spLocks noGrp="1"/>
          </p:cNvSpPr>
          <p:nvPr>
            <p:ph idx="1"/>
          </p:nvPr>
        </p:nvSpPr>
        <p:spPr>
          <a:xfrm>
            <a:off x="1024128" y="2286000"/>
            <a:ext cx="9720073" cy="495300"/>
          </a:xfrm>
        </p:spPr>
        <p:txBody>
          <a:bodyPr>
            <a:normAutofit/>
          </a:bodyPr>
          <a:lstStyle/>
          <a:p>
            <a:r>
              <a:rPr lang="en-US" sz="2400" dirty="0"/>
              <a:t>If you only want to keep the new variables, use transmute():</a:t>
            </a:r>
          </a:p>
        </p:txBody>
      </p:sp>
      <p:sp>
        <p:nvSpPr>
          <p:cNvPr id="4" name="Rectangle 3">
            <a:extLst>
              <a:ext uri="{FF2B5EF4-FFF2-40B4-BE49-F238E27FC236}">
                <a16:creationId xmlns:a16="http://schemas.microsoft.com/office/drawing/2014/main" id="{754E2D3E-99F1-4220-9E7E-9F25FF301327}"/>
              </a:ext>
            </a:extLst>
          </p:cNvPr>
          <p:cNvSpPr/>
          <p:nvPr/>
        </p:nvSpPr>
        <p:spPr>
          <a:xfrm>
            <a:off x="1024128" y="2781300"/>
            <a:ext cx="9720072" cy="3970318"/>
          </a:xfrm>
          <a:prstGeom prst="rect">
            <a:avLst/>
          </a:prstGeom>
          <a:solidFill>
            <a:schemeClr val="bg2"/>
          </a:solidFill>
        </p:spPr>
        <p:txBody>
          <a:bodyPr wrap="square">
            <a:spAutoFit/>
          </a:bodyPr>
          <a:lstStyle/>
          <a:p>
            <a:r>
              <a:rPr lang="en-US" dirty="0">
                <a:solidFill>
                  <a:srgbClr val="7030A0"/>
                </a:solidFill>
                <a:latin typeface="Courier New" panose="02070309020205020404" pitchFamily="49" charset="0"/>
                <a:cs typeface="Courier New" panose="02070309020205020404" pitchFamily="49" charset="0"/>
              </a:rPr>
              <a:t>transmute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gain</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arr_delay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hours</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air_time</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60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gain_per_hour</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gain</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hours</a:t>
            </a:r>
          </a:p>
          <a:p>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3</a:t>
            </a:r>
          </a:p>
          <a:p>
            <a:r>
              <a:rPr lang="en-US" i="1" dirty="0">
                <a:solidFill>
                  <a:schemeClr val="bg1">
                    <a:lumMod val="50000"/>
                  </a:schemeClr>
                </a:solidFill>
                <a:latin typeface="Courier New" panose="02070309020205020404" pitchFamily="49" charset="0"/>
                <a:cs typeface="Courier New" panose="02070309020205020404" pitchFamily="49" charset="0"/>
              </a:rPr>
              <a:t>#&gt; 		gain 	hours 	</a:t>
            </a:r>
            <a:r>
              <a:rPr lang="en-US" i="1" dirty="0" err="1">
                <a:solidFill>
                  <a:schemeClr val="bg1">
                    <a:lumMod val="50000"/>
                  </a:schemeClr>
                </a:solidFill>
                <a:latin typeface="Courier New" panose="02070309020205020404" pitchFamily="49" charset="0"/>
                <a:cs typeface="Courier New" panose="02070309020205020404" pitchFamily="49" charset="0"/>
              </a:rPr>
              <a:t>gain_per_hour</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9 	3.78 			2.38</a:t>
            </a:r>
          </a:p>
          <a:p>
            <a:r>
              <a:rPr lang="en-US" i="1" dirty="0">
                <a:solidFill>
                  <a:schemeClr val="bg1">
                    <a:lumMod val="50000"/>
                  </a:schemeClr>
                </a:solidFill>
                <a:latin typeface="Courier New" panose="02070309020205020404" pitchFamily="49" charset="0"/>
                <a:cs typeface="Courier New" panose="02070309020205020404" pitchFamily="49" charset="0"/>
              </a:rPr>
              <a:t>#&gt; 2 	  16 	3.78 			4.23</a:t>
            </a:r>
          </a:p>
          <a:p>
            <a:r>
              <a:rPr lang="en-US" i="1" dirty="0">
                <a:solidFill>
                  <a:schemeClr val="bg1">
                    <a:lumMod val="50000"/>
                  </a:schemeClr>
                </a:solidFill>
                <a:latin typeface="Courier New" panose="02070309020205020404" pitchFamily="49" charset="0"/>
                <a:cs typeface="Courier New" panose="02070309020205020404" pitchFamily="49" charset="0"/>
              </a:rPr>
              <a:t>#&gt; 3 	  31 	2.67 		  11.62</a:t>
            </a:r>
          </a:p>
          <a:p>
            <a:r>
              <a:rPr lang="en-US" i="1" dirty="0">
                <a:solidFill>
                  <a:schemeClr val="bg1">
                    <a:lumMod val="50000"/>
                  </a:schemeClr>
                </a:solidFill>
                <a:latin typeface="Courier New" panose="02070309020205020404" pitchFamily="49" charset="0"/>
                <a:cs typeface="Courier New" panose="02070309020205020404" pitchFamily="49" charset="0"/>
              </a:rPr>
              <a:t>#&gt; 4 	 -17 	3.05 		  -5.57</a:t>
            </a:r>
          </a:p>
          <a:p>
            <a:r>
              <a:rPr lang="en-US" i="1" dirty="0">
                <a:solidFill>
                  <a:schemeClr val="bg1">
                    <a:lumMod val="50000"/>
                  </a:schemeClr>
                </a:solidFill>
                <a:latin typeface="Courier New" panose="02070309020205020404" pitchFamily="49" charset="0"/>
                <a:cs typeface="Courier New" panose="02070309020205020404" pitchFamily="49" charset="0"/>
              </a:rPr>
              <a:t>#&gt; 5 	 -19 	1.93 		  -9.83</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a:t>
            </a:r>
          </a:p>
        </p:txBody>
      </p:sp>
    </p:spTree>
    <p:extLst>
      <p:ext uri="{BB962C8B-B14F-4D97-AF65-F5344CB8AC3E}">
        <p14:creationId xmlns:p14="http://schemas.microsoft.com/office/powerpoint/2010/main" val="385258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CF68-FB9D-4593-AC39-32E70C1D458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nycflight13</a:t>
            </a:r>
          </a:p>
        </p:txBody>
      </p:sp>
      <p:sp>
        <p:nvSpPr>
          <p:cNvPr id="6" name="Rectangle 5">
            <a:extLst>
              <a:ext uri="{FF2B5EF4-FFF2-40B4-BE49-F238E27FC236}">
                <a16:creationId xmlns:a16="http://schemas.microsoft.com/office/drawing/2014/main" id="{80FFD078-DD46-4892-8FCE-5A9A8E88285B}"/>
              </a:ext>
            </a:extLst>
          </p:cNvPr>
          <p:cNvSpPr/>
          <p:nvPr/>
        </p:nvSpPr>
        <p:spPr>
          <a:xfrm>
            <a:off x="1493139" y="1587127"/>
            <a:ext cx="9429750" cy="5170646"/>
          </a:xfrm>
          <a:prstGeom prst="rect">
            <a:avLst/>
          </a:prstGeom>
          <a:solidFill>
            <a:schemeClr val="bg2"/>
          </a:solidFill>
        </p:spPr>
        <p:txBody>
          <a:bodyPr wrap="square">
            <a:spAutoFit/>
          </a:bodyPr>
          <a:lstStyle/>
          <a:p>
            <a:r>
              <a:rPr lang="en-US" sz="1600" dirty="0">
                <a:solidFill>
                  <a:srgbClr val="002060"/>
                </a:solidFill>
                <a:latin typeface="Courier New" panose="02070309020205020404" pitchFamily="49" charset="0"/>
                <a:cs typeface="Courier New" panose="02070309020205020404" pitchFamily="49" charset="0"/>
              </a:rPr>
              <a:t>flights</a:t>
            </a:r>
          </a:p>
          <a:p>
            <a:r>
              <a:rPr lang="en-US" sz="1600" i="1" dirty="0">
                <a:solidFill>
                  <a:schemeClr val="bg1">
                    <a:lumMod val="50000"/>
                  </a:schemeClr>
                </a:solidFill>
                <a:latin typeface="Courier New" panose="02070309020205020404" pitchFamily="49" charset="0"/>
                <a:cs typeface="Courier New" panose="02070309020205020404" pitchFamily="49" charset="0"/>
              </a:rPr>
              <a:t># A </a:t>
            </a:r>
            <a:r>
              <a:rPr lang="en-US" sz="1600" i="1" dirty="0" err="1">
                <a:solidFill>
                  <a:schemeClr val="bg1">
                    <a:lumMod val="50000"/>
                  </a:schemeClr>
                </a:solidFill>
                <a:latin typeface="Courier New" panose="02070309020205020404" pitchFamily="49" charset="0"/>
                <a:cs typeface="Courier New" panose="02070309020205020404" pitchFamily="49" charset="0"/>
              </a:rPr>
              <a:t>tibble</a:t>
            </a:r>
            <a:r>
              <a:rPr lang="en-US" sz="1600" i="1" dirty="0">
                <a:solidFill>
                  <a:schemeClr val="bg1">
                    <a:lumMod val="50000"/>
                  </a:schemeClr>
                </a:solidFill>
                <a:latin typeface="Courier New" panose="02070309020205020404" pitchFamily="49" charset="0"/>
                <a:cs typeface="Courier New" panose="02070309020205020404" pitchFamily="49" charset="0"/>
              </a:rPr>
              <a:t>: 336,776 x 19</a:t>
            </a:r>
          </a:p>
          <a:p>
            <a:r>
              <a:rPr lang="en-US" sz="1600" i="1" dirty="0">
                <a:solidFill>
                  <a:schemeClr val="bg1">
                    <a:lumMod val="50000"/>
                  </a:schemeClr>
                </a:solidFill>
                <a:latin typeface="Courier New" panose="02070309020205020404" pitchFamily="49" charset="0"/>
                <a:cs typeface="Courier New" panose="02070309020205020404" pitchFamily="49" charset="0"/>
              </a:rPr>
              <a:t>    year month   day </a:t>
            </a:r>
            <a:r>
              <a:rPr lang="en-US" sz="1600" i="1" dirty="0" err="1">
                <a:solidFill>
                  <a:schemeClr val="bg1">
                    <a:lumMod val="50000"/>
                  </a:schemeClr>
                </a:solidFill>
                <a:latin typeface="Courier New" panose="02070309020205020404" pitchFamily="49" charset="0"/>
                <a:cs typeface="Courier New" panose="02070309020205020404" pitchFamily="49" charset="0"/>
              </a:rPr>
              <a:t>dep_time</a:t>
            </a:r>
            <a:r>
              <a:rPr lang="en-US" sz="1600" i="1" dirty="0">
                <a:solidFill>
                  <a:schemeClr val="bg1">
                    <a:lumMod val="50000"/>
                  </a:schemeClr>
                </a:solidFill>
                <a:latin typeface="Courier New" panose="02070309020205020404" pitchFamily="49" charset="0"/>
                <a:cs typeface="Courier New" panose="02070309020205020404" pitchFamily="49" charset="0"/>
              </a:rPr>
              <a:t> </a:t>
            </a:r>
            <a:r>
              <a:rPr lang="en-US" sz="1600" i="1" dirty="0" err="1">
                <a:solidFill>
                  <a:schemeClr val="bg1">
                    <a:lumMod val="50000"/>
                  </a:schemeClr>
                </a:solidFill>
                <a:latin typeface="Courier New" panose="02070309020205020404" pitchFamily="49" charset="0"/>
                <a:cs typeface="Courier New" panose="02070309020205020404" pitchFamily="49" charset="0"/>
              </a:rPr>
              <a:t>sched_dep_time</a:t>
            </a:r>
            <a:r>
              <a:rPr lang="en-US" sz="1600" i="1" dirty="0">
                <a:solidFill>
                  <a:schemeClr val="bg1">
                    <a:lumMod val="50000"/>
                  </a:schemeClr>
                </a:solidFill>
                <a:latin typeface="Courier New" panose="02070309020205020404" pitchFamily="49" charset="0"/>
                <a:cs typeface="Courier New" panose="02070309020205020404" pitchFamily="49" charset="0"/>
              </a:rPr>
              <a:t> </a:t>
            </a:r>
            <a:r>
              <a:rPr lang="en-US" sz="1600" i="1" dirty="0" err="1">
                <a:solidFill>
                  <a:schemeClr val="bg1">
                    <a:lumMod val="50000"/>
                  </a:schemeClr>
                </a:solidFill>
                <a:latin typeface="Courier New" panose="02070309020205020404" pitchFamily="49" charset="0"/>
                <a:cs typeface="Courier New" panose="02070309020205020404" pitchFamily="49" charset="0"/>
              </a:rPr>
              <a:t>dep_delay</a:t>
            </a:r>
            <a:endParaRPr lang="en-US" sz="1600" i="1" dirty="0">
              <a:solidFill>
                <a:schemeClr val="bg1">
                  <a:lumMod val="50000"/>
                </a:schemeClr>
              </a:solidFill>
              <a:latin typeface="Courier New" panose="02070309020205020404" pitchFamily="49" charset="0"/>
              <a:cs typeface="Courier New" panose="02070309020205020404" pitchFamily="49" charset="0"/>
            </a:endParaRPr>
          </a:p>
          <a:p>
            <a:r>
              <a:rPr lang="en-US" sz="1600" i="1" dirty="0">
                <a:solidFill>
                  <a:schemeClr val="bg1">
                    <a:lumMod val="50000"/>
                  </a:schemeClr>
                </a:solidFill>
                <a:latin typeface="Courier New" panose="02070309020205020404" pitchFamily="49" charset="0"/>
                <a:cs typeface="Courier New" panose="02070309020205020404" pitchFamily="49" charset="0"/>
              </a:rPr>
              <a:t>   &lt;int&gt; &lt;int&gt; &lt;int&gt;    &lt;int&gt;          &lt;int&gt;     &lt;</a:t>
            </a:r>
            <a:r>
              <a:rPr lang="en-US" sz="1600" i="1" dirty="0" err="1">
                <a:solidFill>
                  <a:schemeClr val="bg1">
                    <a:lumMod val="50000"/>
                  </a:schemeClr>
                </a:solidFill>
                <a:latin typeface="Courier New" panose="02070309020205020404" pitchFamily="49" charset="0"/>
                <a:cs typeface="Courier New" panose="02070309020205020404" pitchFamily="49" charset="0"/>
              </a:rPr>
              <a:t>dbl</a:t>
            </a:r>
            <a:r>
              <a:rPr lang="en-US" sz="1600" i="1" dirty="0">
                <a:solidFill>
                  <a:schemeClr val="bg1">
                    <a:lumMod val="50000"/>
                  </a:schemeClr>
                </a:solidFill>
                <a:latin typeface="Courier New" panose="02070309020205020404" pitchFamily="49" charset="0"/>
                <a:cs typeface="Courier New" panose="02070309020205020404" pitchFamily="49" charset="0"/>
              </a:rPr>
              <a:t>&gt;</a:t>
            </a:r>
          </a:p>
          <a:p>
            <a:r>
              <a:rPr lang="en-US" sz="1600" i="1" dirty="0">
                <a:solidFill>
                  <a:schemeClr val="bg1">
                    <a:lumMod val="50000"/>
                  </a:schemeClr>
                </a:solidFill>
                <a:latin typeface="Courier New" panose="02070309020205020404" pitchFamily="49" charset="0"/>
                <a:cs typeface="Courier New" panose="02070309020205020404" pitchFamily="49" charset="0"/>
              </a:rPr>
              <a:t> 1  2013     1     1      517            515         2</a:t>
            </a:r>
          </a:p>
          <a:p>
            <a:r>
              <a:rPr lang="en-US" sz="1600" i="1" dirty="0">
                <a:solidFill>
                  <a:schemeClr val="bg1">
                    <a:lumMod val="50000"/>
                  </a:schemeClr>
                </a:solidFill>
                <a:latin typeface="Courier New" panose="02070309020205020404" pitchFamily="49" charset="0"/>
                <a:cs typeface="Courier New" panose="02070309020205020404" pitchFamily="49" charset="0"/>
              </a:rPr>
              <a:t> 2  2013     1     1      533            529         4</a:t>
            </a:r>
          </a:p>
          <a:p>
            <a:r>
              <a:rPr lang="en-US" sz="1600" i="1" dirty="0">
                <a:solidFill>
                  <a:schemeClr val="bg1">
                    <a:lumMod val="50000"/>
                  </a:schemeClr>
                </a:solidFill>
                <a:latin typeface="Courier New" panose="02070309020205020404" pitchFamily="49" charset="0"/>
                <a:cs typeface="Courier New" panose="02070309020205020404" pitchFamily="49" charset="0"/>
              </a:rPr>
              <a:t> 3  2013     1     1      542            540         2</a:t>
            </a:r>
          </a:p>
          <a:p>
            <a:r>
              <a:rPr lang="en-US" sz="1600" i="1" dirty="0">
                <a:solidFill>
                  <a:schemeClr val="bg1">
                    <a:lumMod val="50000"/>
                  </a:schemeClr>
                </a:solidFill>
                <a:latin typeface="Courier New" panose="02070309020205020404" pitchFamily="49" charset="0"/>
                <a:cs typeface="Courier New" panose="02070309020205020404" pitchFamily="49" charset="0"/>
              </a:rPr>
              <a:t> 4  2013     1     1      544            545        -1</a:t>
            </a:r>
          </a:p>
          <a:p>
            <a:r>
              <a:rPr lang="en-US" sz="1600" i="1" dirty="0">
                <a:solidFill>
                  <a:schemeClr val="bg1">
                    <a:lumMod val="50000"/>
                  </a:schemeClr>
                </a:solidFill>
                <a:latin typeface="Courier New" panose="02070309020205020404" pitchFamily="49" charset="0"/>
                <a:cs typeface="Courier New" panose="02070309020205020404" pitchFamily="49" charset="0"/>
              </a:rPr>
              <a:t> 5  2013     1     1      554            600        -6</a:t>
            </a:r>
          </a:p>
          <a:p>
            <a:r>
              <a:rPr lang="en-US" sz="1600" i="1" dirty="0">
                <a:solidFill>
                  <a:schemeClr val="bg1">
                    <a:lumMod val="50000"/>
                  </a:schemeClr>
                </a:solidFill>
                <a:latin typeface="Courier New" panose="02070309020205020404" pitchFamily="49" charset="0"/>
                <a:cs typeface="Courier New" panose="02070309020205020404" pitchFamily="49" charset="0"/>
              </a:rPr>
              <a:t> 6  2013     1     1      554            558        -4</a:t>
            </a:r>
          </a:p>
          <a:p>
            <a:r>
              <a:rPr lang="en-US" sz="1600" i="1" dirty="0">
                <a:solidFill>
                  <a:schemeClr val="bg1">
                    <a:lumMod val="50000"/>
                  </a:schemeClr>
                </a:solidFill>
                <a:latin typeface="Courier New" panose="02070309020205020404" pitchFamily="49" charset="0"/>
                <a:cs typeface="Courier New" panose="02070309020205020404" pitchFamily="49" charset="0"/>
              </a:rPr>
              <a:t> 7  2013     1     1      555            600        -5</a:t>
            </a:r>
          </a:p>
          <a:p>
            <a:r>
              <a:rPr lang="en-US" sz="1600" i="1" dirty="0">
                <a:solidFill>
                  <a:schemeClr val="bg1">
                    <a:lumMod val="50000"/>
                  </a:schemeClr>
                </a:solidFill>
                <a:latin typeface="Courier New" panose="02070309020205020404" pitchFamily="49" charset="0"/>
                <a:cs typeface="Courier New" panose="02070309020205020404" pitchFamily="49" charset="0"/>
              </a:rPr>
              <a:t> 8  2013     1     1      557            600        -3</a:t>
            </a:r>
          </a:p>
          <a:p>
            <a:r>
              <a:rPr lang="en-US" sz="1600" i="1" dirty="0">
                <a:solidFill>
                  <a:schemeClr val="bg1">
                    <a:lumMod val="50000"/>
                  </a:schemeClr>
                </a:solidFill>
                <a:latin typeface="Courier New" panose="02070309020205020404" pitchFamily="49" charset="0"/>
                <a:cs typeface="Courier New" panose="02070309020205020404" pitchFamily="49" charset="0"/>
              </a:rPr>
              <a:t> 9  2013     1     1      557            600        -3</a:t>
            </a:r>
          </a:p>
          <a:p>
            <a:r>
              <a:rPr lang="en-US" sz="1600" i="1" dirty="0">
                <a:solidFill>
                  <a:schemeClr val="bg1">
                    <a:lumMod val="50000"/>
                  </a:schemeClr>
                </a:solidFill>
                <a:latin typeface="Courier New" panose="02070309020205020404" pitchFamily="49" charset="0"/>
                <a:cs typeface="Courier New" panose="02070309020205020404" pitchFamily="49" charset="0"/>
              </a:rPr>
              <a:t>10  2013     1     1      558            600        -2</a:t>
            </a:r>
          </a:p>
          <a:p>
            <a:r>
              <a:rPr lang="en-US" sz="1600" i="1" dirty="0">
                <a:solidFill>
                  <a:schemeClr val="bg1">
                    <a:lumMod val="50000"/>
                  </a:schemeClr>
                </a:solidFill>
                <a:latin typeface="Courier New" panose="02070309020205020404" pitchFamily="49" charset="0"/>
                <a:cs typeface="Courier New" panose="02070309020205020404" pitchFamily="49" charset="0"/>
              </a:rPr>
              <a:t># ... with 336,766 more rows, and 13 more variables:</a:t>
            </a:r>
          </a:p>
          <a:p>
            <a:r>
              <a:rPr lang="en-US" sz="1600" i="1" dirty="0">
                <a:solidFill>
                  <a:schemeClr val="bg1">
                    <a:lumMod val="50000"/>
                  </a:schemeClr>
                </a:solidFill>
                <a:latin typeface="Courier New" panose="02070309020205020404" pitchFamily="49" charset="0"/>
                <a:cs typeface="Courier New" panose="02070309020205020404" pitchFamily="49" charset="0"/>
              </a:rPr>
              <a:t>#   </a:t>
            </a:r>
            <a:r>
              <a:rPr lang="en-US" sz="1600" i="1" dirty="0" err="1">
                <a:solidFill>
                  <a:schemeClr val="bg1">
                    <a:lumMod val="50000"/>
                  </a:schemeClr>
                </a:solidFill>
                <a:latin typeface="Courier New" panose="02070309020205020404" pitchFamily="49" charset="0"/>
                <a:cs typeface="Courier New" panose="02070309020205020404" pitchFamily="49" charset="0"/>
              </a:rPr>
              <a:t>arr_time</a:t>
            </a:r>
            <a:r>
              <a:rPr lang="en-US" sz="1600" i="1" dirty="0">
                <a:solidFill>
                  <a:schemeClr val="bg1">
                    <a:lumMod val="50000"/>
                  </a:schemeClr>
                </a:solidFill>
                <a:latin typeface="Courier New" panose="02070309020205020404" pitchFamily="49" charset="0"/>
                <a:cs typeface="Courier New" panose="02070309020205020404" pitchFamily="49" charset="0"/>
              </a:rPr>
              <a:t> &lt;int&gt;, </a:t>
            </a:r>
            <a:r>
              <a:rPr lang="en-US" sz="1600" i="1" dirty="0" err="1">
                <a:solidFill>
                  <a:schemeClr val="bg1">
                    <a:lumMod val="50000"/>
                  </a:schemeClr>
                </a:solidFill>
                <a:latin typeface="Courier New" panose="02070309020205020404" pitchFamily="49" charset="0"/>
                <a:cs typeface="Courier New" panose="02070309020205020404" pitchFamily="49" charset="0"/>
              </a:rPr>
              <a:t>sched_arr_time</a:t>
            </a:r>
            <a:r>
              <a:rPr lang="en-US" sz="1600" i="1" dirty="0">
                <a:solidFill>
                  <a:schemeClr val="bg1">
                    <a:lumMod val="50000"/>
                  </a:schemeClr>
                </a:solidFill>
                <a:latin typeface="Courier New" panose="02070309020205020404" pitchFamily="49" charset="0"/>
                <a:cs typeface="Courier New" panose="02070309020205020404" pitchFamily="49" charset="0"/>
              </a:rPr>
              <a:t> &lt;int&gt;,</a:t>
            </a:r>
          </a:p>
          <a:p>
            <a:r>
              <a:rPr lang="en-US" sz="1600" i="1" dirty="0">
                <a:solidFill>
                  <a:schemeClr val="bg1">
                    <a:lumMod val="50000"/>
                  </a:schemeClr>
                </a:solidFill>
                <a:latin typeface="Courier New" panose="02070309020205020404" pitchFamily="49" charset="0"/>
                <a:cs typeface="Courier New" panose="02070309020205020404" pitchFamily="49" charset="0"/>
              </a:rPr>
              <a:t>#   </a:t>
            </a:r>
            <a:r>
              <a:rPr lang="en-US" sz="1600" i="1" dirty="0" err="1">
                <a:solidFill>
                  <a:schemeClr val="bg1">
                    <a:lumMod val="50000"/>
                  </a:schemeClr>
                </a:solidFill>
                <a:latin typeface="Courier New" panose="02070309020205020404" pitchFamily="49" charset="0"/>
                <a:cs typeface="Courier New" panose="02070309020205020404" pitchFamily="49" charset="0"/>
              </a:rPr>
              <a:t>arr_delay</a:t>
            </a:r>
            <a:r>
              <a:rPr lang="en-US" sz="1600" i="1" dirty="0">
                <a:solidFill>
                  <a:schemeClr val="bg1">
                    <a:lumMod val="50000"/>
                  </a:schemeClr>
                </a:solidFill>
                <a:latin typeface="Courier New" panose="02070309020205020404" pitchFamily="49" charset="0"/>
                <a:cs typeface="Courier New" panose="02070309020205020404" pitchFamily="49" charset="0"/>
              </a:rPr>
              <a:t> &lt;</a:t>
            </a:r>
            <a:r>
              <a:rPr lang="en-US" sz="1600" i="1" dirty="0" err="1">
                <a:solidFill>
                  <a:schemeClr val="bg1">
                    <a:lumMod val="50000"/>
                  </a:schemeClr>
                </a:solidFill>
                <a:latin typeface="Courier New" panose="02070309020205020404" pitchFamily="49" charset="0"/>
                <a:cs typeface="Courier New" panose="02070309020205020404" pitchFamily="49" charset="0"/>
              </a:rPr>
              <a:t>dbl</a:t>
            </a:r>
            <a:r>
              <a:rPr lang="en-US" sz="1600" i="1" dirty="0">
                <a:solidFill>
                  <a:schemeClr val="bg1">
                    <a:lumMod val="50000"/>
                  </a:schemeClr>
                </a:solidFill>
                <a:latin typeface="Courier New" panose="02070309020205020404" pitchFamily="49" charset="0"/>
                <a:cs typeface="Courier New" panose="02070309020205020404" pitchFamily="49" charset="0"/>
              </a:rPr>
              <a:t>&gt;, carrier &lt;</a:t>
            </a:r>
            <a:r>
              <a:rPr lang="en-US" sz="1600" i="1" dirty="0" err="1">
                <a:solidFill>
                  <a:schemeClr val="bg1">
                    <a:lumMod val="50000"/>
                  </a:schemeClr>
                </a:solidFill>
                <a:latin typeface="Courier New" panose="02070309020205020404" pitchFamily="49" charset="0"/>
                <a:cs typeface="Courier New" panose="02070309020205020404" pitchFamily="49" charset="0"/>
              </a:rPr>
              <a:t>chr</a:t>
            </a:r>
            <a:r>
              <a:rPr lang="en-US" sz="1600" i="1" dirty="0">
                <a:solidFill>
                  <a:schemeClr val="bg1">
                    <a:lumMod val="50000"/>
                  </a:schemeClr>
                </a:solidFill>
                <a:latin typeface="Courier New" panose="02070309020205020404" pitchFamily="49" charset="0"/>
                <a:cs typeface="Courier New" panose="02070309020205020404" pitchFamily="49" charset="0"/>
              </a:rPr>
              <a:t>&gt;, flight &lt;int&gt;,</a:t>
            </a:r>
          </a:p>
          <a:p>
            <a:r>
              <a:rPr lang="en-US" sz="1600" i="1" dirty="0">
                <a:solidFill>
                  <a:schemeClr val="bg1">
                    <a:lumMod val="50000"/>
                  </a:schemeClr>
                </a:solidFill>
                <a:latin typeface="Courier New" panose="02070309020205020404" pitchFamily="49" charset="0"/>
                <a:cs typeface="Courier New" panose="02070309020205020404" pitchFamily="49" charset="0"/>
              </a:rPr>
              <a:t>#   </a:t>
            </a:r>
            <a:r>
              <a:rPr lang="en-US" sz="1600" i="1" dirty="0" err="1">
                <a:solidFill>
                  <a:schemeClr val="bg1">
                    <a:lumMod val="50000"/>
                  </a:schemeClr>
                </a:solidFill>
                <a:latin typeface="Courier New" panose="02070309020205020404" pitchFamily="49" charset="0"/>
                <a:cs typeface="Courier New" panose="02070309020205020404" pitchFamily="49" charset="0"/>
              </a:rPr>
              <a:t>tailnum</a:t>
            </a:r>
            <a:r>
              <a:rPr lang="en-US" sz="1600" i="1" dirty="0">
                <a:solidFill>
                  <a:schemeClr val="bg1">
                    <a:lumMod val="50000"/>
                  </a:schemeClr>
                </a:solidFill>
                <a:latin typeface="Courier New" panose="02070309020205020404" pitchFamily="49" charset="0"/>
                <a:cs typeface="Courier New" panose="02070309020205020404" pitchFamily="49" charset="0"/>
              </a:rPr>
              <a:t> &lt;</a:t>
            </a:r>
            <a:r>
              <a:rPr lang="en-US" sz="1600" i="1" dirty="0" err="1">
                <a:solidFill>
                  <a:schemeClr val="bg1">
                    <a:lumMod val="50000"/>
                  </a:schemeClr>
                </a:solidFill>
                <a:latin typeface="Courier New" panose="02070309020205020404" pitchFamily="49" charset="0"/>
                <a:cs typeface="Courier New" panose="02070309020205020404" pitchFamily="49" charset="0"/>
              </a:rPr>
              <a:t>chr</a:t>
            </a:r>
            <a:r>
              <a:rPr lang="en-US" sz="1600" i="1" dirty="0">
                <a:solidFill>
                  <a:schemeClr val="bg1">
                    <a:lumMod val="50000"/>
                  </a:schemeClr>
                </a:solidFill>
                <a:latin typeface="Courier New" panose="02070309020205020404" pitchFamily="49" charset="0"/>
                <a:cs typeface="Courier New" panose="02070309020205020404" pitchFamily="49" charset="0"/>
              </a:rPr>
              <a:t>&gt;, origin &lt;</a:t>
            </a:r>
            <a:r>
              <a:rPr lang="en-US" sz="1600" i="1" dirty="0" err="1">
                <a:solidFill>
                  <a:schemeClr val="bg1">
                    <a:lumMod val="50000"/>
                  </a:schemeClr>
                </a:solidFill>
                <a:latin typeface="Courier New" panose="02070309020205020404" pitchFamily="49" charset="0"/>
                <a:cs typeface="Courier New" panose="02070309020205020404" pitchFamily="49" charset="0"/>
              </a:rPr>
              <a:t>chr</a:t>
            </a:r>
            <a:r>
              <a:rPr lang="en-US" sz="1600" i="1" dirty="0">
                <a:solidFill>
                  <a:schemeClr val="bg1">
                    <a:lumMod val="50000"/>
                  </a:schemeClr>
                </a:solidFill>
                <a:latin typeface="Courier New" panose="02070309020205020404" pitchFamily="49" charset="0"/>
                <a:cs typeface="Courier New" panose="02070309020205020404" pitchFamily="49" charset="0"/>
              </a:rPr>
              <a:t>&gt;, </a:t>
            </a:r>
            <a:r>
              <a:rPr lang="en-US" sz="1600" i="1" dirty="0" err="1">
                <a:solidFill>
                  <a:schemeClr val="bg1">
                    <a:lumMod val="50000"/>
                  </a:schemeClr>
                </a:solidFill>
                <a:latin typeface="Courier New" panose="02070309020205020404" pitchFamily="49" charset="0"/>
                <a:cs typeface="Courier New" panose="02070309020205020404" pitchFamily="49" charset="0"/>
              </a:rPr>
              <a:t>dest</a:t>
            </a:r>
            <a:r>
              <a:rPr lang="en-US" sz="1600" i="1" dirty="0">
                <a:solidFill>
                  <a:schemeClr val="bg1">
                    <a:lumMod val="50000"/>
                  </a:schemeClr>
                </a:solidFill>
                <a:latin typeface="Courier New" panose="02070309020205020404" pitchFamily="49" charset="0"/>
                <a:cs typeface="Courier New" panose="02070309020205020404" pitchFamily="49" charset="0"/>
              </a:rPr>
              <a:t> &lt;</a:t>
            </a:r>
            <a:r>
              <a:rPr lang="en-US" sz="1600" i="1" dirty="0" err="1">
                <a:solidFill>
                  <a:schemeClr val="bg1">
                    <a:lumMod val="50000"/>
                  </a:schemeClr>
                </a:solidFill>
                <a:latin typeface="Courier New" panose="02070309020205020404" pitchFamily="49" charset="0"/>
                <a:cs typeface="Courier New" panose="02070309020205020404" pitchFamily="49" charset="0"/>
              </a:rPr>
              <a:t>chr</a:t>
            </a:r>
            <a:r>
              <a:rPr lang="en-US" sz="1600" i="1" dirty="0">
                <a:solidFill>
                  <a:schemeClr val="bg1">
                    <a:lumMod val="50000"/>
                  </a:schemeClr>
                </a:solidFill>
                <a:latin typeface="Courier New" panose="02070309020205020404" pitchFamily="49" charset="0"/>
                <a:cs typeface="Courier New" panose="02070309020205020404" pitchFamily="49" charset="0"/>
              </a:rPr>
              <a:t>&gt;,</a:t>
            </a:r>
          </a:p>
          <a:p>
            <a:r>
              <a:rPr lang="en-US" sz="1600" i="1" dirty="0">
                <a:solidFill>
                  <a:schemeClr val="bg1">
                    <a:lumMod val="50000"/>
                  </a:schemeClr>
                </a:solidFill>
                <a:latin typeface="Courier New" panose="02070309020205020404" pitchFamily="49" charset="0"/>
                <a:cs typeface="Courier New" panose="02070309020205020404" pitchFamily="49" charset="0"/>
              </a:rPr>
              <a:t>#   </a:t>
            </a:r>
            <a:r>
              <a:rPr lang="en-US" sz="1600" i="1" dirty="0" err="1">
                <a:solidFill>
                  <a:schemeClr val="bg1">
                    <a:lumMod val="50000"/>
                  </a:schemeClr>
                </a:solidFill>
                <a:latin typeface="Courier New" panose="02070309020205020404" pitchFamily="49" charset="0"/>
                <a:cs typeface="Courier New" panose="02070309020205020404" pitchFamily="49" charset="0"/>
              </a:rPr>
              <a:t>air_time</a:t>
            </a:r>
            <a:r>
              <a:rPr lang="en-US" sz="1600" i="1" dirty="0">
                <a:solidFill>
                  <a:schemeClr val="bg1">
                    <a:lumMod val="50000"/>
                  </a:schemeClr>
                </a:solidFill>
                <a:latin typeface="Courier New" panose="02070309020205020404" pitchFamily="49" charset="0"/>
                <a:cs typeface="Courier New" panose="02070309020205020404" pitchFamily="49" charset="0"/>
              </a:rPr>
              <a:t> &lt;</a:t>
            </a:r>
            <a:r>
              <a:rPr lang="en-US" sz="1600" i="1" dirty="0" err="1">
                <a:solidFill>
                  <a:schemeClr val="bg1">
                    <a:lumMod val="50000"/>
                  </a:schemeClr>
                </a:solidFill>
                <a:latin typeface="Courier New" panose="02070309020205020404" pitchFamily="49" charset="0"/>
                <a:cs typeface="Courier New" panose="02070309020205020404" pitchFamily="49" charset="0"/>
              </a:rPr>
              <a:t>dbl</a:t>
            </a:r>
            <a:r>
              <a:rPr lang="en-US" sz="1600" i="1" dirty="0">
                <a:solidFill>
                  <a:schemeClr val="bg1">
                    <a:lumMod val="50000"/>
                  </a:schemeClr>
                </a:solidFill>
                <a:latin typeface="Courier New" panose="02070309020205020404" pitchFamily="49" charset="0"/>
                <a:cs typeface="Courier New" panose="02070309020205020404" pitchFamily="49" charset="0"/>
              </a:rPr>
              <a:t>&gt;, distance &lt;</a:t>
            </a:r>
            <a:r>
              <a:rPr lang="en-US" sz="1600" i="1" dirty="0" err="1">
                <a:solidFill>
                  <a:schemeClr val="bg1">
                    <a:lumMod val="50000"/>
                  </a:schemeClr>
                </a:solidFill>
                <a:latin typeface="Courier New" panose="02070309020205020404" pitchFamily="49" charset="0"/>
                <a:cs typeface="Courier New" panose="02070309020205020404" pitchFamily="49" charset="0"/>
              </a:rPr>
              <a:t>dbl</a:t>
            </a:r>
            <a:r>
              <a:rPr lang="en-US" sz="1600" i="1" dirty="0">
                <a:solidFill>
                  <a:schemeClr val="bg1">
                    <a:lumMod val="50000"/>
                  </a:schemeClr>
                </a:solidFill>
                <a:latin typeface="Courier New" panose="02070309020205020404" pitchFamily="49" charset="0"/>
                <a:cs typeface="Courier New" panose="02070309020205020404" pitchFamily="49" charset="0"/>
              </a:rPr>
              <a:t>&gt;, hour &lt;</a:t>
            </a:r>
            <a:r>
              <a:rPr lang="en-US" sz="1600" i="1" dirty="0" err="1">
                <a:solidFill>
                  <a:schemeClr val="bg1">
                    <a:lumMod val="50000"/>
                  </a:schemeClr>
                </a:solidFill>
                <a:latin typeface="Courier New" panose="02070309020205020404" pitchFamily="49" charset="0"/>
                <a:cs typeface="Courier New" panose="02070309020205020404" pitchFamily="49" charset="0"/>
              </a:rPr>
              <a:t>dbl</a:t>
            </a:r>
            <a:r>
              <a:rPr lang="en-US" sz="1600" i="1" dirty="0">
                <a:solidFill>
                  <a:schemeClr val="bg1">
                    <a:lumMod val="50000"/>
                  </a:schemeClr>
                </a:solidFill>
                <a:latin typeface="Courier New" panose="02070309020205020404" pitchFamily="49" charset="0"/>
                <a:cs typeface="Courier New" panose="02070309020205020404" pitchFamily="49" charset="0"/>
              </a:rPr>
              <a:t>&gt;,</a:t>
            </a:r>
          </a:p>
          <a:p>
            <a:r>
              <a:rPr lang="en-US" sz="1600" i="1" dirty="0">
                <a:solidFill>
                  <a:schemeClr val="bg1">
                    <a:lumMod val="50000"/>
                  </a:schemeClr>
                </a:solidFill>
                <a:latin typeface="Courier New" panose="02070309020205020404" pitchFamily="49" charset="0"/>
                <a:cs typeface="Courier New" panose="02070309020205020404" pitchFamily="49" charset="0"/>
              </a:rPr>
              <a:t>#   minute &lt;</a:t>
            </a:r>
            <a:r>
              <a:rPr lang="en-US" sz="1600" i="1" dirty="0" err="1">
                <a:solidFill>
                  <a:schemeClr val="bg1">
                    <a:lumMod val="50000"/>
                  </a:schemeClr>
                </a:solidFill>
                <a:latin typeface="Courier New" panose="02070309020205020404" pitchFamily="49" charset="0"/>
                <a:cs typeface="Courier New" panose="02070309020205020404" pitchFamily="49" charset="0"/>
              </a:rPr>
              <a:t>dbl</a:t>
            </a:r>
            <a:r>
              <a:rPr lang="en-US" sz="1600" i="1" dirty="0">
                <a:solidFill>
                  <a:schemeClr val="bg1">
                    <a:lumMod val="50000"/>
                  </a:schemeClr>
                </a:solidFill>
                <a:latin typeface="Courier New" panose="02070309020205020404" pitchFamily="49" charset="0"/>
                <a:cs typeface="Courier New" panose="02070309020205020404" pitchFamily="49" charset="0"/>
              </a:rPr>
              <a:t>&gt;, </a:t>
            </a:r>
            <a:r>
              <a:rPr lang="en-US" sz="1600" i="1" dirty="0" err="1">
                <a:solidFill>
                  <a:schemeClr val="bg1">
                    <a:lumMod val="50000"/>
                  </a:schemeClr>
                </a:solidFill>
                <a:latin typeface="Courier New" panose="02070309020205020404" pitchFamily="49" charset="0"/>
                <a:cs typeface="Courier New" panose="02070309020205020404" pitchFamily="49" charset="0"/>
              </a:rPr>
              <a:t>time_hour</a:t>
            </a:r>
            <a:r>
              <a:rPr lang="en-US" sz="1600" i="1" dirty="0">
                <a:solidFill>
                  <a:schemeClr val="bg1">
                    <a:lumMod val="50000"/>
                  </a:schemeClr>
                </a:solidFill>
                <a:latin typeface="Courier New" panose="02070309020205020404" pitchFamily="49" charset="0"/>
                <a:cs typeface="Courier New" panose="02070309020205020404" pitchFamily="49" charset="0"/>
              </a:rPr>
              <a:t> &lt;</a:t>
            </a:r>
            <a:r>
              <a:rPr lang="en-US" sz="1600" i="1" dirty="0" err="1">
                <a:solidFill>
                  <a:schemeClr val="bg1">
                    <a:lumMod val="50000"/>
                  </a:schemeClr>
                </a:solidFill>
                <a:latin typeface="Courier New" panose="02070309020205020404" pitchFamily="49" charset="0"/>
                <a:cs typeface="Courier New" panose="02070309020205020404" pitchFamily="49" charset="0"/>
              </a:rPr>
              <a:t>dttm</a:t>
            </a:r>
            <a:r>
              <a:rPr lang="en-US" sz="1600" i="1" dirty="0">
                <a:solidFill>
                  <a:schemeClr val="bg1">
                    <a:lumMod val="50000"/>
                  </a:schemeClr>
                </a:solidFill>
                <a:latin typeface="Courier New" panose="02070309020205020404" pitchFamily="49" charset="0"/>
                <a:cs typeface="Courier New" panose="02070309020205020404" pitchFamily="49" charset="0"/>
              </a:rPr>
              <a:t>&gt;</a:t>
            </a:r>
          </a:p>
        </p:txBody>
      </p:sp>
      <p:sp>
        <p:nvSpPr>
          <p:cNvPr id="4" name="Rectangle 3">
            <a:extLst>
              <a:ext uri="{FF2B5EF4-FFF2-40B4-BE49-F238E27FC236}">
                <a16:creationId xmlns:a16="http://schemas.microsoft.com/office/drawing/2014/main" id="{922127F2-9866-494F-AC36-2CAE73B9C13F}"/>
              </a:ext>
            </a:extLst>
          </p:cNvPr>
          <p:cNvSpPr/>
          <p:nvPr/>
        </p:nvSpPr>
        <p:spPr>
          <a:xfrm>
            <a:off x="9947711" y="6488668"/>
            <a:ext cx="2240678" cy="369332"/>
          </a:xfrm>
          <a:prstGeom prst="rect">
            <a:avLst/>
          </a:prstGeom>
        </p:spPr>
        <p:txBody>
          <a:bodyPr wrap="none">
            <a:spAutoFit/>
          </a:bodyPr>
          <a:lstStyle/>
          <a:p>
            <a:r>
              <a:rPr lang="en-US" dirty="0">
                <a:hlinkClick r:id="rId3"/>
              </a:rPr>
              <a:t>http://bit.ly/transstats</a:t>
            </a:r>
            <a:endParaRPr lang="en-US" dirty="0"/>
          </a:p>
        </p:txBody>
      </p:sp>
      <p:sp>
        <p:nvSpPr>
          <p:cNvPr id="7" name="Rectangle 6">
            <a:extLst>
              <a:ext uri="{FF2B5EF4-FFF2-40B4-BE49-F238E27FC236}">
                <a16:creationId xmlns:a16="http://schemas.microsoft.com/office/drawing/2014/main" id="{6DCB65D1-D481-4AD9-BD94-64B03806E771}"/>
              </a:ext>
            </a:extLst>
          </p:cNvPr>
          <p:cNvSpPr/>
          <p:nvPr/>
        </p:nvSpPr>
        <p:spPr>
          <a:xfrm>
            <a:off x="1790700" y="2343150"/>
            <a:ext cx="6705600"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5E7D6-4874-4C1E-9E8E-2F633A5BE0C0}"/>
              </a:ext>
            </a:extLst>
          </p:cNvPr>
          <p:cNvSpPr/>
          <p:nvPr/>
        </p:nvSpPr>
        <p:spPr>
          <a:xfrm>
            <a:off x="1863281" y="2352675"/>
            <a:ext cx="803719" cy="276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212D6D-BD59-4FC5-A9A2-C0EFF3A3B4FB}"/>
              </a:ext>
            </a:extLst>
          </p:cNvPr>
          <p:cNvSpPr/>
          <p:nvPr/>
        </p:nvSpPr>
        <p:spPr>
          <a:xfrm>
            <a:off x="7521131" y="2352675"/>
            <a:ext cx="803719" cy="276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FF2712-F8B1-48E0-8540-6B835EF6C860}"/>
              </a:ext>
            </a:extLst>
          </p:cNvPr>
          <p:cNvSpPr/>
          <p:nvPr/>
        </p:nvSpPr>
        <p:spPr>
          <a:xfrm>
            <a:off x="5010150" y="6272784"/>
            <a:ext cx="803719" cy="276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4EDD427-4DFD-4458-86B8-E5C8A262AC0E}"/>
              </a:ext>
            </a:extLst>
          </p:cNvPr>
          <p:cNvGrpSpPr/>
          <p:nvPr/>
        </p:nvGrpSpPr>
        <p:grpSpPr>
          <a:xfrm>
            <a:off x="223010" y="2781300"/>
            <a:ext cx="1046101" cy="2308324"/>
            <a:chOff x="223010" y="2781300"/>
            <a:chExt cx="1046101" cy="2308324"/>
          </a:xfrm>
        </p:grpSpPr>
        <p:sp>
          <p:nvSpPr>
            <p:cNvPr id="11" name="Rectangle 10">
              <a:extLst>
                <a:ext uri="{FF2B5EF4-FFF2-40B4-BE49-F238E27FC236}">
                  <a16:creationId xmlns:a16="http://schemas.microsoft.com/office/drawing/2014/main" id="{4794F96F-4FB7-4193-9F1A-EBFB1593F95A}"/>
                </a:ext>
              </a:extLst>
            </p:cNvPr>
            <p:cNvSpPr/>
            <p:nvPr/>
          </p:nvSpPr>
          <p:spPr>
            <a:xfrm>
              <a:off x="227639" y="3803118"/>
              <a:ext cx="873957" cy="369332"/>
            </a:xfrm>
            <a:prstGeom prst="rect">
              <a:avLst/>
            </a:prstGeom>
            <a:solidFill>
              <a:schemeClr val="bg2"/>
            </a:solidFill>
          </p:spPr>
          <p:txBody>
            <a:bodyPr wrap="non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&lt;</a:t>
              </a:r>
              <a:r>
                <a:rPr lang="en-US" i="1" dirty="0" err="1">
                  <a:solidFill>
                    <a:schemeClr val="bg1">
                      <a:lumMod val="50000"/>
                    </a:schemeClr>
                  </a:solidFill>
                  <a:latin typeface="Courier New" panose="02070309020205020404" pitchFamily="49" charset="0"/>
                  <a:cs typeface="Courier New" panose="02070309020205020404" pitchFamily="49" charset="0"/>
                </a:rPr>
                <a:t>lgl</a:t>
              </a:r>
              <a:r>
                <a:rPr lang="en-US" i="1" dirty="0">
                  <a:solidFill>
                    <a:schemeClr val="bg1">
                      <a:lumMod val="50000"/>
                    </a:schemeClr>
                  </a:solidFill>
                  <a:latin typeface="Courier New" panose="02070309020205020404" pitchFamily="49" charset="0"/>
                  <a:cs typeface="Courier New" panose="02070309020205020404" pitchFamily="49" charset="0"/>
                </a:rPr>
                <a:t>&gt;</a:t>
              </a:r>
              <a:endParaRPr lang="en-US" dirty="0"/>
            </a:p>
          </p:txBody>
        </p:sp>
        <p:sp>
          <p:nvSpPr>
            <p:cNvPr id="12" name="Rectangle 11">
              <a:extLst>
                <a:ext uri="{FF2B5EF4-FFF2-40B4-BE49-F238E27FC236}">
                  <a16:creationId xmlns:a16="http://schemas.microsoft.com/office/drawing/2014/main" id="{006B92EA-D176-4C17-91CE-30DAAFD36780}"/>
                </a:ext>
              </a:extLst>
            </p:cNvPr>
            <p:cNvSpPr/>
            <p:nvPr/>
          </p:nvSpPr>
          <p:spPr>
            <a:xfrm>
              <a:off x="227639" y="4204025"/>
              <a:ext cx="1011815" cy="369332"/>
            </a:xfrm>
            <a:prstGeom prst="rect">
              <a:avLst/>
            </a:prstGeom>
            <a:solidFill>
              <a:schemeClr val="bg2"/>
            </a:solidFill>
          </p:spPr>
          <p:txBody>
            <a:bodyPr wrap="non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&lt;</a:t>
              </a:r>
              <a:r>
                <a:rPr lang="en-US" i="1" dirty="0" err="1">
                  <a:solidFill>
                    <a:schemeClr val="bg1">
                      <a:lumMod val="50000"/>
                    </a:schemeClr>
                  </a:solidFill>
                  <a:latin typeface="Courier New" panose="02070309020205020404" pitchFamily="49" charset="0"/>
                  <a:cs typeface="Courier New" panose="02070309020205020404" pitchFamily="49" charset="0"/>
                </a:rPr>
                <a:t>fctr</a:t>
              </a:r>
              <a:r>
                <a:rPr lang="en-US" i="1" dirty="0">
                  <a:solidFill>
                    <a:schemeClr val="bg1">
                      <a:lumMod val="50000"/>
                    </a:schemeClr>
                  </a:solidFill>
                  <a:latin typeface="Courier New" panose="02070309020205020404" pitchFamily="49" charset="0"/>
                  <a:cs typeface="Courier New" panose="02070309020205020404" pitchFamily="49" charset="0"/>
                </a:rPr>
                <a:t>&gt;</a:t>
              </a:r>
              <a:endParaRPr lang="en-US" dirty="0"/>
            </a:p>
          </p:txBody>
        </p:sp>
        <p:sp>
          <p:nvSpPr>
            <p:cNvPr id="13" name="Rectangle 12">
              <a:extLst>
                <a:ext uri="{FF2B5EF4-FFF2-40B4-BE49-F238E27FC236}">
                  <a16:creationId xmlns:a16="http://schemas.microsoft.com/office/drawing/2014/main" id="{FA9B9D13-142A-4F4F-A993-16C5647909C0}"/>
                </a:ext>
              </a:extLst>
            </p:cNvPr>
            <p:cNvSpPr/>
            <p:nvPr/>
          </p:nvSpPr>
          <p:spPr>
            <a:xfrm>
              <a:off x="223010" y="4611266"/>
              <a:ext cx="1011815" cy="369332"/>
            </a:xfrm>
            <a:prstGeom prst="rect">
              <a:avLst/>
            </a:prstGeom>
            <a:solidFill>
              <a:schemeClr val="bg2"/>
            </a:solidFill>
          </p:spPr>
          <p:txBody>
            <a:bodyPr wrap="non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&lt;date&gt;</a:t>
              </a:r>
              <a:endParaRPr lang="en-US" dirty="0"/>
            </a:p>
          </p:txBody>
        </p:sp>
        <p:sp>
          <p:nvSpPr>
            <p:cNvPr id="14" name="TextBox 13">
              <a:extLst>
                <a:ext uri="{FF2B5EF4-FFF2-40B4-BE49-F238E27FC236}">
                  <a16:creationId xmlns:a16="http://schemas.microsoft.com/office/drawing/2014/main" id="{38881CA7-2654-4CD9-B18B-471CA76B6812}"/>
                </a:ext>
              </a:extLst>
            </p:cNvPr>
            <p:cNvSpPr txBox="1"/>
            <p:nvPr/>
          </p:nvSpPr>
          <p:spPr>
            <a:xfrm>
              <a:off x="223010" y="2781300"/>
              <a:ext cx="1046101" cy="2308324"/>
            </a:xfrm>
            <a:prstGeom prst="rect">
              <a:avLst/>
            </a:prstGeom>
            <a:noFill/>
            <a:ln>
              <a:solidFill>
                <a:schemeClr val="tx1"/>
              </a:solidFill>
            </a:ln>
          </p:spPr>
          <p:txBody>
            <a:bodyPr wrap="square" rtlCol="0">
              <a:spAutoFit/>
            </a:bodyPr>
            <a:lstStyle/>
            <a:p>
              <a:pPr algn="ctr"/>
              <a:r>
                <a:rPr lang="en-US" b="1" dirty="0"/>
                <a:t>Other variable types</a:t>
              </a:r>
            </a:p>
            <a:p>
              <a:pPr algn="ctr"/>
              <a:endParaRPr lang="en-US" b="1" dirty="0"/>
            </a:p>
            <a:p>
              <a:pPr algn="ctr"/>
              <a:endParaRPr lang="en-US" b="1" dirty="0"/>
            </a:p>
            <a:p>
              <a:pPr algn="ctr"/>
              <a:endParaRPr lang="en-US" b="1" dirty="0"/>
            </a:p>
            <a:p>
              <a:pPr algn="ctr"/>
              <a:endParaRPr lang="en-US" b="1" dirty="0"/>
            </a:p>
            <a:p>
              <a:pPr algn="ctr"/>
              <a:endParaRPr lang="en-US" b="1" dirty="0"/>
            </a:p>
          </p:txBody>
        </p:sp>
      </p:grpSp>
    </p:spTree>
    <p:extLst>
      <p:ext uri="{BB962C8B-B14F-4D97-AF65-F5344CB8AC3E}">
        <p14:creationId xmlns:p14="http://schemas.microsoft.com/office/powerpoint/2010/main" val="238017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7DD0-8C9A-4C33-98AA-D3C6AD6D3A39}"/>
              </a:ext>
            </a:extLst>
          </p:cNvPr>
          <p:cNvSpPr>
            <a:spLocks noGrp="1"/>
          </p:cNvSpPr>
          <p:nvPr>
            <p:ph type="title"/>
          </p:nvPr>
        </p:nvSpPr>
        <p:spPr/>
        <p:txBody>
          <a:bodyPr/>
          <a:lstStyle/>
          <a:p>
            <a:r>
              <a:rPr lang="en-US" dirty="0"/>
              <a:t>Useful Creation Functions</a:t>
            </a:r>
          </a:p>
        </p:txBody>
      </p:sp>
      <p:sp>
        <p:nvSpPr>
          <p:cNvPr id="3" name="Content Placeholder 2">
            <a:extLst>
              <a:ext uri="{FF2B5EF4-FFF2-40B4-BE49-F238E27FC236}">
                <a16:creationId xmlns:a16="http://schemas.microsoft.com/office/drawing/2014/main" id="{5256732B-E677-4AB5-8345-FD34A436C6B4}"/>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i="1" dirty="0"/>
              <a:t>Arithmetic operators </a:t>
            </a:r>
            <a:r>
              <a:rPr lang="en-US" sz="2400" dirty="0">
                <a:latin typeface="Courier New" panose="02070309020205020404" pitchFamily="49" charset="0"/>
                <a:cs typeface="Courier New" panose="02070309020205020404" pitchFamily="49" charset="0"/>
              </a:rPr>
              <a:t>+, -, *, /, ^</a:t>
            </a:r>
          </a:p>
          <a:p>
            <a:pPr marL="342900" indent="-342900">
              <a:buSzPct val="120000"/>
              <a:buFont typeface="Arial" panose="020B0604020202020204" pitchFamily="34" charset="0"/>
              <a:buChar char="•"/>
            </a:pPr>
            <a:r>
              <a:rPr lang="en-US" sz="2400" i="1" dirty="0"/>
              <a:t>Modular arithmetic </a:t>
            </a:r>
            <a:r>
              <a:rPr lang="en-US" sz="2400" dirty="0"/>
              <a:t>(</a:t>
            </a:r>
            <a:r>
              <a:rPr lang="en-US" sz="2400" dirty="0">
                <a:latin typeface="Courier New" panose="02070309020205020404" pitchFamily="49" charset="0"/>
                <a:cs typeface="Courier New" panose="02070309020205020404" pitchFamily="49" charset="0"/>
              </a:rPr>
              <a:t>%/%</a:t>
            </a:r>
            <a:r>
              <a:rPr lang="en-US" sz="2400" dirty="0"/>
              <a:t> and </a:t>
            </a:r>
            <a:r>
              <a:rPr lang="en-US" sz="2400" dirty="0">
                <a:latin typeface="Courier New" panose="02070309020205020404" pitchFamily="49" charset="0"/>
                <a:cs typeface="Courier New" panose="02070309020205020404" pitchFamily="49" charset="0"/>
              </a:rPr>
              <a:t>%%</a:t>
            </a:r>
            <a:r>
              <a:rPr lang="en-US" sz="2400" dirty="0"/>
              <a:t>)</a:t>
            </a:r>
          </a:p>
          <a:p>
            <a:pPr marL="342900" indent="-342900">
              <a:buSzPct val="120000"/>
              <a:buFont typeface="Arial" panose="020B0604020202020204" pitchFamily="34" charset="0"/>
              <a:buChar char="•"/>
            </a:pPr>
            <a:r>
              <a:rPr lang="en-US" sz="2400" i="1" dirty="0"/>
              <a:t>Logs</a:t>
            </a:r>
            <a:r>
              <a:rPr lang="en-US" sz="2400" dirty="0"/>
              <a:t> </a:t>
            </a:r>
            <a:r>
              <a:rPr lang="en-US" sz="2400" dirty="0">
                <a:latin typeface="Courier New" panose="02070309020205020404" pitchFamily="49" charset="0"/>
                <a:cs typeface="Courier New" panose="02070309020205020404" pitchFamily="49" charset="0"/>
              </a:rPr>
              <a:t>log(), log2(), log10()</a:t>
            </a:r>
          </a:p>
          <a:p>
            <a:pPr marL="342900" indent="-342900">
              <a:buSzPct val="120000"/>
              <a:buFont typeface="Arial" panose="020B0604020202020204" pitchFamily="34" charset="0"/>
              <a:buChar char="•"/>
            </a:pPr>
            <a:r>
              <a:rPr lang="en-US" sz="2400" i="1" dirty="0"/>
              <a:t>Offsets</a:t>
            </a:r>
          </a:p>
          <a:p>
            <a:pPr marL="342900" indent="-342900">
              <a:buSzPct val="120000"/>
              <a:buFont typeface="Arial" panose="020B0604020202020204" pitchFamily="34" charset="0"/>
              <a:buChar char="•"/>
            </a:pPr>
            <a:r>
              <a:rPr lang="en-US" sz="2400" i="1" dirty="0"/>
              <a:t>Cumulative and rolling aggregates</a:t>
            </a:r>
          </a:p>
          <a:p>
            <a:pPr marL="342900" indent="-342900">
              <a:buSzPct val="120000"/>
              <a:buFont typeface="Arial" panose="020B0604020202020204" pitchFamily="34" charset="0"/>
              <a:buChar char="•"/>
            </a:pPr>
            <a:r>
              <a:rPr lang="en-US" sz="2400" i="1" dirty="0"/>
              <a:t>Logical comparisons </a:t>
            </a:r>
            <a:r>
              <a:rPr lang="en-US" sz="2400" dirty="0">
                <a:latin typeface="Courier New" panose="02070309020205020404" pitchFamily="49" charset="0"/>
                <a:cs typeface="Courier New" panose="02070309020205020404" pitchFamily="49" charset="0"/>
              </a:rPr>
              <a:t>&lt;=, &gt;, &gt;=, !=</a:t>
            </a:r>
          </a:p>
          <a:p>
            <a:pPr marL="342900" indent="-342900">
              <a:buSzPct val="120000"/>
              <a:buFont typeface="Arial" panose="020B0604020202020204" pitchFamily="34" charset="0"/>
              <a:buChar char="•"/>
            </a:pPr>
            <a:r>
              <a:rPr lang="en-US" sz="2400" i="1" dirty="0"/>
              <a:t>Ranking</a:t>
            </a:r>
          </a:p>
        </p:txBody>
      </p:sp>
    </p:spTree>
    <p:extLst>
      <p:ext uri="{BB962C8B-B14F-4D97-AF65-F5344CB8AC3E}">
        <p14:creationId xmlns:p14="http://schemas.microsoft.com/office/powerpoint/2010/main" val="265164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BD48-124E-45D6-9ED9-5DF06E6847AC}"/>
              </a:ext>
            </a:extLst>
          </p:cNvPr>
          <p:cNvSpPr>
            <a:spLocks noGrp="1"/>
          </p:cNvSpPr>
          <p:nvPr>
            <p:ph type="title"/>
          </p:nvPr>
        </p:nvSpPr>
        <p:spPr/>
        <p:txBody>
          <a:bodyPr>
            <a:normAutofit/>
          </a:bodyPr>
          <a:lstStyle/>
          <a:p>
            <a:r>
              <a:rPr lang="en-US" sz="5400" dirty="0"/>
              <a:t>Arithmetic operators </a:t>
            </a:r>
            <a:br>
              <a:rPr lang="en-US" sz="5400" dirty="0"/>
            </a:br>
            <a:r>
              <a:rPr lang="en-US" sz="5400" dirty="0">
                <a:latin typeface="Courier New" panose="02070309020205020404" pitchFamily="49" charset="0"/>
                <a:cs typeface="Courier New" panose="02070309020205020404" pitchFamily="49" charset="0"/>
              </a:rPr>
              <a:t>+, -, *, /, ^</a:t>
            </a:r>
            <a:endParaRPr lang="en-US" dirty="0"/>
          </a:p>
        </p:txBody>
      </p:sp>
      <p:sp>
        <p:nvSpPr>
          <p:cNvPr id="3" name="Content Placeholder 2">
            <a:extLst>
              <a:ext uri="{FF2B5EF4-FFF2-40B4-BE49-F238E27FC236}">
                <a16:creationId xmlns:a16="http://schemas.microsoft.com/office/drawing/2014/main" id="{7678ED92-A28D-40C1-848A-DC8DE6D61192}"/>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err="1">
                <a:latin typeface="Courier New" panose="02070309020205020404" pitchFamily="49" charset="0"/>
                <a:cs typeface="Courier New" panose="02070309020205020404" pitchFamily="49" charset="0"/>
              </a:rPr>
              <a:t>air_time</a:t>
            </a:r>
            <a:r>
              <a:rPr lang="en-US" sz="2400" dirty="0">
                <a:latin typeface="Courier New" panose="02070309020205020404" pitchFamily="49" charset="0"/>
                <a:cs typeface="Courier New" panose="02070309020205020404" pitchFamily="49" charset="0"/>
              </a:rPr>
              <a:t> / 60 </a:t>
            </a:r>
          </a:p>
          <a:p>
            <a:pPr marL="342900" indent="-342900">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hours * 60 + minute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t>Useful in conjunction with the aggregate functions</a:t>
            </a:r>
          </a:p>
          <a:p>
            <a:pPr marL="342900" indent="-342900">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x / sum(x)</a:t>
            </a:r>
            <a:r>
              <a:rPr lang="en-US" sz="2400" dirty="0"/>
              <a:t> calculates the proportion of a total, and </a:t>
            </a:r>
          </a:p>
          <a:p>
            <a:pPr marL="342900" indent="-342900">
              <a:buSzPct val="12000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y - mean(y)</a:t>
            </a:r>
            <a:r>
              <a:rPr lang="en-US" sz="2400" dirty="0"/>
              <a:t> computes the difference from the mean.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097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BF1E-48E8-4968-A90A-E7752F3C9001}"/>
              </a:ext>
            </a:extLst>
          </p:cNvPr>
          <p:cNvSpPr>
            <a:spLocks noGrp="1"/>
          </p:cNvSpPr>
          <p:nvPr>
            <p:ph type="title"/>
          </p:nvPr>
        </p:nvSpPr>
        <p:spPr/>
        <p:txBody>
          <a:bodyPr/>
          <a:lstStyle/>
          <a:p>
            <a:r>
              <a:rPr lang="en-US" sz="5400" dirty="0"/>
              <a:t>Modular arithmetic (</a:t>
            </a:r>
            <a:r>
              <a:rPr lang="en-US" sz="5400" dirty="0">
                <a:latin typeface="Courier New" panose="02070309020205020404" pitchFamily="49" charset="0"/>
                <a:cs typeface="Courier New" panose="02070309020205020404" pitchFamily="49" charset="0"/>
              </a:rPr>
              <a:t>%/%</a:t>
            </a:r>
            <a:r>
              <a:rPr lang="en-US" sz="5400" dirty="0"/>
              <a:t> and </a:t>
            </a:r>
            <a:r>
              <a:rPr lang="en-US" sz="5400" dirty="0">
                <a:latin typeface="Courier New" panose="02070309020205020404" pitchFamily="49" charset="0"/>
                <a:cs typeface="Courier New" panose="02070309020205020404" pitchFamily="49" charset="0"/>
              </a:rPr>
              <a:t>%%</a:t>
            </a:r>
            <a:r>
              <a:rPr lang="en-US" sz="5400" dirty="0"/>
              <a:t>)</a:t>
            </a:r>
            <a:endParaRPr lang="en-US" dirty="0"/>
          </a:p>
        </p:txBody>
      </p:sp>
      <p:sp>
        <p:nvSpPr>
          <p:cNvPr id="4" name="Rectangle 3">
            <a:extLst>
              <a:ext uri="{FF2B5EF4-FFF2-40B4-BE49-F238E27FC236}">
                <a16:creationId xmlns:a16="http://schemas.microsoft.com/office/drawing/2014/main" id="{08F88A31-2B58-4D37-A74A-11DFD3011125}"/>
              </a:ext>
            </a:extLst>
          </p:cNvPr>
          <p:cNvSpPr/>
          <p:nvPr/>
        </p:nvSpPr>
        <p:spPr>
          <a:xfrm>
            <a:off x="1024128" y="1876842"/>
            <a:ext cx="9720072" cy="4247317"/>
          </a:xfrm>
          <a:prstGeom prst="rect">
            <a:avLst/>
          </a:prstGeom>
          <a:solidFill>
            <a:schemeClr val="bg2"/>
          </a:solidFill>
        </p:spPr>
        <p:txBody>
          <a:bodyPr wrap="square">
            <a:spAutoFit/>
          </a:bodyPr>
          <a:lstStyle/>
          <a:p>
            <a:r>
              <a:rPr lang="en-US" dirty="0">
                <a:solidFill>
                  <a:srgbClr val="7030A0"/>
                </a:solidFill>
                <a:latin typeface="Courier New" panose="02070309020205020404" pitchFamily="49" charset="0"/>
                <a:cs typeface="Courier New" panose="02070309020205020404" pitchFamily="49" charset="0"/>
              </a:rPr>
              <a:t>transmute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dep_time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hour</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dep_time</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100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minute</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dep_time</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rgbClr val="FF9900"/>
                </a:solidFill>
                <a:latin typeface="Courier New" panose="02070309020205020404" pitchFamily="49" charset="0"/>
                <a:cs typeface="Courier New" panose="02070309020205020404" pitchFamily="49" charset="0"/>
              </a:rPr>
              <a:t>100</a:t>
            </a:r>
          </a:p>
          <a:p>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336,776 × 3</a:t>
            </a:r>
          </a:p>
          <a:p>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dep_time</a:t>
            </a:r>
            <a:r>
              <a:rPr lang="en-US" i="1" dirty="0">
                <a:solidFill>
                  <a:schemeClr val="bg1">
                    <a:lumMod val="50000"/>
                  </a:schemeClr>
                </a:solidFill>
                <a:latin typeface="Courier New" panose="02070309020205020404" pitchFamily="49" charset="0"/>
                <a:cs typeface="Courier New" panose="02070309020205020404" pitchFamily="49" charset="0"/>
              </a:rPr>
              <a:t> 	hour 	minute</a:t>
            </a:r>
          </a:p>
          <a:p>
            <a:r>
              <a:rPr lang="en-US" i="1" dirty="0">
                <a:solidFill>
                  <a:schemeClr val="bg1">
                    <a:lumMod val="50000"/>
                  </a:schemeClr>
                </a:solidFill>
                <a:latin typeface="Courier New" panose="02070309020205020404" pitchFamily="49" charset="0"/>
                <a:cs typeface="Courier New" panose="02070309020205020404" pitchFamily="49" charset="0"/>
              </a:rPr>
              <a: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517 		5 		17</a:t>
            </a:r>
          </a:p>
          <a:p>
            <a:r>
              <a:rPr lang="en-US" i="1" dirty="0">
                <a:solidFill>
                  <a:schemeClr val="bg1">
                    <a:lumMod val="50000"/>
                  </a:schemeClr>
                </a:solidFill>
                <a:latin typeface="Courier New" panose="02070309020205020404" pitchFamily="49" charset="0"/>
                <a:cs typeface="Courier New" panose="02070309020205020404" pitchFamily="49" charset="0"/>
              </a:rPr>
              <a:t>#&gt; 2 		533 		5 		33</a:t>
            </a:r>
          </a:p>
          <a:p>
            <a:r>
              <a:rPr lang="en-US" i="1" dirty="0">
                <a:solidFill>
                  <a:schemeClr val="bg1">
                    <a:lumMod val="50000"/>
                  </a:schemeClr>
                </a:solidFill>
                <a:latin typeface="Courier New" panose="02070309020205020404" pitchFamily="49" charset="0"/>
                <a:cs typeface="Courier New" panose="02070309020205020404" pitchFamily="49" charset="0"/>
              </a:rPr>
              <a:t>#&gt; 3 		542 		5 		42</a:t>
            </a:r>
          </a:p>
          <a:p>
            <a:r>
              <a:rPr lang="en-US" i="1" dirty="0">
                <a:solidFill>
                  <a:schemeClr val="bg1">
                    <a:lumMod val="50000"/>
                  </a:schemeClr>
                </a:solidFill>
                <a:latin typeface="Courier New" panose="02070309020205020404" pitchFamily="49" charset="0"/>
                <a:cs typeface="Courier New" panose="02070309020205020404" pitchFamily="49" charset="0"/>
              </a:rPr>
              <a:t>#&gt; 4 		544 		5 		44</a:t>
            </a:r>
          </a:p>
          <a:p>
            <a:r>
              <a:rPr lang="en-US" i="1" dirty="0">
                <a:solidFill>
                  <a:schemeClr val="bg1">
                    <a:lumMod val="50000"/>
                  </a:schemeClr>
                </a:solidFill>
                <a:latin typeface="Courier New" panose="02070309020205020404" pitchFamily="49" charset="0"/>
                <a:cs typeface="Courier New" panose="02070309020205020404" pitchFamily="49" charset="0"/>
              </a:rPr>
              <a:t>#&gt; 5 		554 		5 		54</a:t>
            </a:r>
          </a:p>
          <a:p>
            <a:r>
              <a:rPr lang="en-US" i="1" dirty="0">
                <a:solidFill>
                  <a:schemeClr val="bg1">
                    <a:lumMod val="50000"/>
                  </a:schemeClr>
                </a:solidFill>
                <a:latin typeface="Courier New" panose="02070309020205020404" pitchFamily="49" charset="0"/>
                <a:cs typeface="Courier New" panose="02070309020205020404" pitchFamily="49" charset="0"/>
              </a:rPr>
              <a:t>#&gt; 6 		554 		5 		54</a:t>
            </a:r>
          </a:p>
          <a:p>
            <a:r>
              <a:rPr lang="en-US" i="1" dirty="0">
                <a:solidFill>
                  <a:schemeClr val="bg1">
                    <a:lumMod val="50000"/>
                  </a:schemeClr>
                </a:solidFill>
                <a:latin typeface="Courier New" panose="02070309020205020404" pitchFamily="49" charset="0"/>
                <a:cs typeface="Courier New" panose="02070309020205020404" pitchFamily="49" charset="0"/>
              </a:rPr>
              <a:t>#&gt; # ... with 3.368e+05 more rows</a:t>
            </a:r>
          </a:p>
        </p:txBody>
      </p:sp>
    </p:spTree>
    <p:extLst>
      <p:ext uri="{BB962C8B-B14F-4D97-AF65-F5344CB8AC3E}">
        <p14:creationId xmlns:p14="http://schemas.microsoft.com/office/powerpoint/2010/main" val="3088585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883E-8A2B-45D3-AEF8-E481A8F36542}"/>
              </a:ext>
            </a:extLst>
          </p:cNvPr>
          <p:cNvSpPr>
            <a:spLocks noGrp="1"/>
          </p:cNvSpPr>
          <p:nvPr>
            <p:ph type="title"/>
          </p:nvPr>
        </p:nvSpPr>
        <p:spPr/>
        <p:txBody>
          <a:bodyPr>
            <a:normAutofit/>
          </a:bodyPr>
          <a:lstStyle/>
          <a:p>
            <a:r>
              <a:rPr lang="en-US" sz="5400" dirty="0"/>
              <a:t>Logs </a:t>
            </a:r>
            <a:br>
              <a:rPr lang="en-US" sz="5400" dirty="0"/>
            </a:br>
            <a:r>
              <a:rPr lang="en-US" sz="5400" dirty="0">
                <a:latin typeface="Courier New" panose="02070309020205020404" pitchFamily="49" charset="0"/>
                <a:cs typeface="Courier New" panose="02070309020205020404" pitchFamily="49" charset="0"/>
              </a:rPr>
              <a:t>log(), log2(), log10()</a:t>
            </a:r>
            <a:endParaRPr lang="en-US" dirty="0"/>
          </a:p>
        </p:txBody>
      </p:sp>
      <p:sp>
        <p:nvSpPr>
          <p:cNvPr id="3" name="Content Placeholder 2">
            <a:extLst>
              <a:ext uri="{FF2B5EF4-FFF2-40B4-BE49-F238E27FC236}">
                <a16:creationId xmlns:a16="http://schemas.microsoft.com/office/drawing/2014/main" id="{05F67297-29D4-4B46-890C-61C250D0FEDF}"/>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a:t>Useful for dealing with data that ranges across multiple orders of magnitude</a:t>
            </a:r>
          </a:p>
          <a:p>
            <a:pPr marL="342900" indent="-342900">
              <a:buSzPct val="120000"/>
              <a:buFont typeface="Arial" panose="020B0604020202020204" pitchFamily="34" charset="0"/>
              <a:buChar char="•"/>
            </a:pPr>
            <a:r>
              <a:rPr lang="en-US" sz="2400" dirty="0"/>
              <a:t>Convert multiplicative relationships to additive</a:t>
            </a:r>
          </a:p>
          <a:p>
            <a:pPr marL="342900" indent="-342900">
              <a:buSzPct val="120000"/>
              <a:buFont typeface="Arial" panose="020B0604020202020204" pitchFamily="34" charset="0"/>
              <a:buChar char="•"/>
            </a:pPr>
            <a:r>
              <a:rPr lang="en-US" sz="2400" dirty="0"/>
              <a:t>I like </a:t>
            </a:r>
            <a:r>
              <a:rPr lang="en-US" sz="2400" dirty="0">
                <a:latin typeface="Courier New" panose="02070309020205020404" pitchFamily="49" charset="0"/>
                <a:cs typeface="Courier New" panose="02070309020205020404" pitchFamily="49" charset="0"/>
              </a:rPr>
              <a:t>log2()</a:t>
            </a:r>
          </a:p>
        </p:txBody>
      </p:sp>
    </p:spTree>
    <p:extLst>
      <p:ext uri="{BB962C8B-B14F-4D97-AF65-F5344CB8AC3E}">
        <p14:creationId xmlns:p14="http://schemas.microsoft.com/office/powerpoint/2010/main" val="145909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B785-670B-479F-9CDD-663A132DF561}"/>
              </a:ext>
            </a:extLst>
          </p:cNvPr>
          <p:cNvSpPr>
            <a:spLocks noGrp="1"/>
          </p:cNvSpPr>
          <p:nvPr>
            <p:ph type="title"/>
          </p:nvPr>
        </p:nvSpPr>
        <p:spPr/>
        <p:txBody>
          <a:bodyPr/>
          <a:lstStyle/>
          <a:p>
            <a:r>
              <a:rPr lang="en-US" dirty="0"/>
              <a:t>offsets</a:t>
            </a:r>
          </a:p>
        </p:txBody>
      </p:sp>
      <p:sp>
        <p:nvSpPr>
          <p:cNvPr id="3" name="Content Placeholder 2">
            <a:extLst>
              <a:ext uri="{FF2B5EF4-FFF2-40B4-BE49-F238E27FC236}">
                <a16:creationId xmlns:a16="http://schemas.microsoft.com/office/drawing/2014/main" id="{008C3B7D-660A-41D1-953D-7BE8F2C0C95C}"/>
              </a:ext>
            </a:extLst>
          </p:cNvPr>
          <p:cNvSpPr>
            <a:spLocks noGrp="1"/>
          </p:cNvSpPr>
          <p:nvPr>
            <p:ph idx="1"/>
          </p:nvPr>
        </p:nvSpPr>
        <p:spPr/>
        <p:txBody>
          <a:bodyPr/>
          <a:lstStyle/>
          <a:p>
            <a:r>
              <a:rPr lang="pl-PL" dirty="0">
                <a:latin typeface="Courier New" panose="02070309020205020404" pitchFamily="49" charset="0"/>
                <a:cs typeface="Courier New" panose="02070309020205020404" pitchFamily="49" charset="0"/>
              </a:rPr>
              <a:t>(</a:t>
            </a:r>
            <a:r>
              <a:rPr lang="pl-PL" dirty="0">
                <a:solidFill>
                  <a:srgbClr val="002060"/>
                </a:solidFill>
                <a:latin typeface="Courier New" panose="02070309020205020404" pitchFamily="49" charset="0"/>
                <a:cs typeface="Courier New" panose="02070309020205020404" pitchFamily="49" charset="0"/>
              </a:rPr>
              <a:t>x</a:t>
            </a:r>
            <a:r>
              <a:rPr lang="pl-PL" dirty="0">
                <a:latin typeface="Courier New" panose="02070309020205020404" pitchFamily="49" charset="0"/>
                <a:cs typeface="Courier New" panose="02070309020205020404" pitchFamily="49" charset="0"/>
              </a:rPr>
              <a:t> &lt;- </a:t>
            </a:r>
            <a:r>
              <a:rPr lang="pl-PL" b="1" dirty="0">
                <a:solidFill>
                  <a:srgbClr val="FF9900"/>
                </a:solidFill>
                <a:latin typeface="Courier New" panose="02070309020205020404" pitchFamily="49" charset="0"/>
                <a:cs typeface="Courier New" panose="02070309020205020404" pitchFamily="49" charset="0"/>
              </a:rPr>
              <a:t>1</a:t>
            </a:r>
            <a:r>
              <a:rPr lang="pl-PL" dirty="0">
                <a:latin typeface="Courier New" panose="02070309020205020404" pitchFamily="49" charset="0"/>
                <a:cs typeface="Courier New" panose="02070309020205020404" pitchFamily="49" charset="0"/>
              </a:rPr>
              <a:t>:</a:t>
            </a:r>
            <a:r>
              <a:rPr lang="pl-PL" b="1" dirty="0">
                <a:solidFill>
                  <a:srgbClr val="FF9900"/>
                </a:solidFill>
                <a:latin typeface="Courier New" panose="02070309020205020404" pitchFamily="49" charset="0"/>
                <a:cs typeface="Courier New" panose="02070309020205020404" pitchFamily="49" charset="0"/>
              </a:rPr>
              <a:t>10</a:t>
            </a:r>
            <a:r>
              <a:rPr lang="pl-PL"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pl-PL" i="1" dirty="0">
                <a:solidFill>
                  <a:schemeClr val="bg1">
                    <a:lumMod val="50000"/>
                  </a:schemeClr>
                </a:solidFill>
                <a:latin typeface="Courier New" panose="02070309020205020404" pitchFamily="49" charset="0"/>
                <a:cs typeface="Courier New" panose="02070309020205020404" pitchFamily="49" charset="0"/>
              </a:rPr>
              <a:t>#&gt; [1] 1 2 3 4 5 6 7 8 9 10 </a:t>
            </a:r>
            <a:endParaRPr lang="en-US" i="1" dirty="0">
              <a:solidFill>
                <a:schemeClr val="bg1">
                  <a:lumMod val="50000"/>
                </a:schemeClr>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pl-PL" dirty="0">
                <a:solidFill>
                  <a:srgbClr val="7030A0"/>
                </a:solidFill>
                <a:latin typeface="Courier New" panose="02070309020205020404" pitchFamily="49" charset="0"/>
                <a:cs typeface="Courier New" panose="02070309020205020404" pitchFamily="49" charset="0"/>
              </a:rPr>
              <a:t>lag</a:t>
            </a:r>
            <a:r>
              <a:rPr lang="pl-PL" dirty="0">
                <a:latin typeface="Courier New" panose="02070309020205020404" pitchFamily="49" charset="0"/>
                <a:cs typeface="Courier New" panose="02070309020205020404" pitchFamily="49" charset="0"/>
              </a:rPr>
              <a:t>(</a:t>
            </a:r>
            <a:r>
              <a:rPr lang="pl-PL" dirty="0">
                <a:solidFill>
                  <a:srgbClr val="002060"/>
                </a:solidFill>
                <a:latin typeface="Courier New" panose="02070309020205020404" pitchFamily="49" charset="0"/>
                <a:cs typeface="Courier New" panose="02070309020205020404" pitchFamily="49" charset="0"/>
              </a:rPr>
              <a:t>x</a:t>
            </a:r>
            <a:r>
              <a:rPr lang="pl-PL"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pl-PL" i="1" dirty="0">
                <a:solidFill>
                  <a:schemeClr val="bg1">
                    <a:lumMod val="50000"/>
                  </a:schemeClr>
                </a:solidFill>
                <a:latin typeface="Courier New" panose="02070309020205020404" pitchFamily="49" charset="0"/>
                <a:cs typeface="Courier New" panose="02070309020205020404" pitchFamily="49" charset="0"/>
              </a:rPr>
              <a:t>#&gt; [1] NA 1 2 3 4 5 6 7 8 9 </a:t>
            </a:r>
            <a:endParaRPr lang="en-US" i="1" dirty="0">
              <a:solidFill>
                <a:schemeClr val="bg1">
                  <a:lumMod val="50000"/>
                </a:schemeClr>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pl-PL" dirty="0">
                <a:solidFill>
                  <a:srgbClr val="7030A0"/>
                </a:solidFill>
                <a:latin typeface="Courier New" panose="02070309020205020404" pitchFamily="49" charset="0"/>
                <a:cs typeface="Courier New" panose="02070309020205020404" pitchFamily="49" charset="0"/>
              </a:rPr>
              <a:t>lead</a:t>
            </a:r>
            <a:r>
              <a:rPr lang="pl-PL" dirty="0">
                <a:latin typeface="Courier New" panose="02070309020205020404" pitchFamily="49" charset="0"/>
                <a:cs typeface="Courier New" panose="02070309020205020404" pitchFamily="49" charset="0"/>
              </a:rPr>
              <a:t>(</a:t>
            </a:r>
            <a:r>
              <a:rPr lang="pl-PL" dirty="0">
                <a:solidFill>
                  <a:srgbClr val="002060"/>
                </a:solidFill>
                <a:latin typeface="Courier New" panose="02070309020205020404" pitchFamily="49" charset="0"/>
                <a:cs typeface="Courier New" panose="02070309020205020404" pitchFamily="49" charset="0"/>
              </a:rPr>
              <a:t>x</a:t>
            </a:r>
            <a:r>
              <a:rPr lang="pl-PL"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pl-PL" i="1" dirty="0">
                <a:solidFill>
                  <a:schemeClr val="bg1">
                    <a:lumMod val="50000"/>
                  </a:schemeClr>
                </a:solidFill>
                <a:latin typeface="Courier New" panose="02070309020205020404" pitchFamily="49" charset="0"/>
                <a:cs typeface="Courier New" panose="02070309020205020404" pitchFamily="49" charset="0"/>
              </a:rPr>
              <a:t>#&gt; [1] 2 3 4 5 6 7 8 9 10 NA </a:t>
            </a:r>
            <a:endParaRPr lang="en-US" i="1"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0843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A557-401C-46F2-96B3-20C11BBC69EB}"/>
              </a:ext>
            </a:extLst>
          </p:cNvPr>
          <p:cNvSpPr>
            <a:spLocks noGrp="1"/>
          </p:cNvSpPr>
          <p:nvPr>
            <p:ph type="title"/>
          </p:nvPr>
        </p:nvSpPr>
        <p:spPr/>
        <p:txBody>
          <a:bodyPr/>
          <a:lstStyle/>
          <a:p>
            <a:r>
              <a:rPr lang="en-US" dirty="0"/>
              <a:t>Cumulative and rolling aggregates</a:t>
            </a:r>
          </a:p>
        </p:txBody>
      </p:sp>
      <p:sp>
        <p:nvSpPr>
          <p:cNvPr id="3" name="Content Placeholder 2">
            <a:extLst>
              <a:ext uri="{FF2B5EF4-FFF2-40B4-BE49-F238E27FC236}">
                <a16:creationId xmlns:a16="http://schemas.microsoft.com/office/drawing/2014/main" id="{3947EA81-3E63-40A3-AB84-565ED3444C40}"/>
              </a:ext>
            </a:extLst>
          </p:cNvPr>
          <p:cNvSpPr>
            <a:spLocks noGrp="1"/>
          </p:cNvSpPr>
          <p:nvPr>
            <p:ph idx="1"/>
          </p:nvPr>
        </p:nvSpPr>
        <p:spPr/>
        <p:txBody>
          <a:bodyPr>
            <a:normAutofit/>
          </a:bodyPr>
          <a:lstStyle/>
          <a:p>
            <a:pPr marL="0" indent="0">
              <a:buNone/>
            </a:pPr>
            <a:r>
              <a:rPr lang="pt-BR" sz="2400" dirty="0">
                <a:solidFill>
                  <a:srgbClr val="002060"/>
                </a:solidFill>
                <a:latin typeface="Courier New" panose="02070309020205020404" pitchFamily="49" charset="0"/>
                <a:cs typeface="Courier New" panose="02070309020205020404" pitchFamily="49" charset="0"/>
              </a:rPr>
              <a:t>x</a:t>
            </a:r>
            <a:r>
              <a:rPr lang="pt-BR" sz="2400" dirty="0">
                <a:latin typeface="Courier New" panose="02070309020205020404" pitchFamily="49" charset="0"/>
                <a:cs typeface="Courier New" panose="02070309020205020404" pitchFamily="49" charset="0"/>
              </a:rPr>
              <a:t> </a:t>
            </a:r>
          </a:p>
          <a:p>
            <a:pPr marL="0" indent="0">
              <a:buNone/>
            </a:pPr>
            <a:r>
              <a:rPr lang="pt-BR" sz="2400" i="1" dirty="0">
                <a:solidFill>
                  <a:schemeClr val="bg1">
                    <a:lumMod val="50000"/>
                  </a:schemeClr>
                </a:solidFill>
                <a:latin typeface="Courier New" panose="02070309020205020404" pitchFamily="49" charset="0"/>
                <a:cs typeface="Courier New" panose="02070309020205020404" pitchFamily="49" charset="0"/>
              </a:rPr>
              <a:t>#&gt; [1] 1 2 3 4 5 6 7 8 9 10 </a:t>
            </a:r>
          </a:p>
          <a:p>
            <a:pPr marL="0" indent="0">
              <a:buNone/>
            </a:pPr>
            <a:endParaRPr lang="pt-BR" sz="2400" dirty="0">
              <a:latin typeface="Courier New" panose="02070309020205020404" pitchFamily="49" charset="0"/>
              <a:cs typeface="Courier New" panose="02070309020205020404" pitchFamily="49" charset="0"/>
            </a:endParaRPr>
          </a:p>
          <a:p>
            <a:pPr marL="0" indent="0">
              <a:buNone/>
            </a:pPr>
            <a:r>
              <a:rPr lang="pt-BR" sz="2400" dirty="0">
                <a:solidFill>
                  <a:srgbClr val="7030A0"/>
                </a:solidFill>
                <a:latin typeface="Courier New" panose="02070309020205020404" pitchFamily="49" charset="0"/>
                <a:cs typeface="Courier New" panose="02070309020205020404" pitchFamily="49" charset="0"/>
              </a:rPr>
              <a:t>cumsum</a:t>
            </a:r>
            <a:r>
              <a:rPr lang="pt-BR" sz="2400" dirty="0">
                <a:latin typeface="Courier New" panose="02070309020205020404" pitchFamily="49" charset="0"/>
                <a:cs typeface="Courier New" panose="02070309020205020404" pitchFamily="49" charset="0"/>
              </a:rPr>
              <a:t>(</a:t>
            </a:r>
            <a:r>
              <a:rPr lang="pt-BR" sz="2400" dirty="0">
                <a:solidFill>
                  <a:srgbClr val="002060"/>
                </a:solidFill>
                <a:latin typeface="Courier New" panose="02070309020205020404" pitchFamily="49" charset="0"/>
                <a:cs typeface="Courier New" panose="02070309020205020404" pitchFamily="49" charset="0"/>
              </a:rPr>
              <a:t>x</a:t>
            </a:r>
            <a:r>
              <a:rPr lang="pt-BR" sz="2400" dirty="0">
                <a:latin typeface="Courier New" panose="02070309020205020404" pitchFamily="49" charset="0"/>
                <a:cs typeface="Courier New" panose="02070309020205020404" pitchFamily="49" charset="0"/>
              </a:rPr>
              <a:t>) </a:t>
            </a:r>
          </a:p>
          <a:p>
            <a:pPr marL="0" indent="0">
              <a:buNone/>
            </a:pPr>
            <a:r>
              <a:rPr lang="pt-BR" sz="2400" i="1" dirty="0">
                <a:solidFill>
                  <a:schemeClr val="bg1">
                    <a:lumMod val="50000"/>
                  </a:schemeClr>
                </a:solidFill>
                <a:latin typeface="Courier New" panose="02070309020205020404" pitchFamily="49" charset="0"/>
                <a:cs typeface="Courier New" panose="02070309020205020404" pitchFamily="49" charset="0"/>
              </a:rPr>
              <a:t>#&gt; [1] 1 3 6 10 15 21 28 36 45 55 </a:t>
            </a:r>
          </a:p>
          <a:p>
            <a:pPr marL="0" indent="0">
              <a:buNone/>
            </a:pPr>
            <a:endParaRPr lang="pt-BR" sz="2400" dirty="0">
              <a:latin typeface="Courier New" panose="02070309020205020404" pitchFamily="49" charset="0"/>
              <a:cs typeface="Courier New" panose="02070309020205020404" pitchFamily="49" charset="0"/>
            </a:endParaRPr>
          </a:p>
          <a:p>
            <a:pPr marL="0" indent="0">
              <a:buNone/>
            </a:pPr>
            <a:r>
              <a:rPr lang="pt-BR" sz="2400" dirty="0">
                <a:solidFill>
                  <a:srgbClr val="7030A0"/>
                </a:solidFill>
                <a:latin typeface="Courier New" panose="02070309020205020404" pitchFamily="49" charset="0"/>
                <a:cs typeface="Courier New" panose="02070309020205020404" pitchFamily="49" charset="0"/>
              </a:rPr>
              <a:t>cummean</a:t>
            </a:r>
            <a:r>
              <a:rPr lang="pt-BR" sz="2400" dirty="0">
                <a:latin typeface="Courier New" panose="02070309020205020404" pitchFamily="49" charset="0"/>
                <a:cs typeface="Courier New" panose="02070309020205020404" pitchFamily="49" charset="0"/>
              </a:rPr>
              <a:t>(</a:t>
            </a:r>
            <a:r>
              <a:rPr lang="pt-BR" sz="2400" dirty="0">
                <a:solidFill>
                  <a:srgbClr val="002060"/>
                </a:solidFill>
                <a:latin typeface="Courier New" panose="02070309020205020404" pitchFamily="49" charset="0"/>
                <a:cs typeface="Courier New" panose="02070309020205020404" pitchFamily="49" charset="0"/>
              </a:rPr>
              <a:t>x</a:t>
            </a:r>
            <a:r>
              <a:rPr lang="pt-BR" sz="2400" dirty="0">
                <a:latin typeface="Courier New" panose="02070309020205020404" pitchFamily="49" charset="0"/>
                <a:cs typeface="Courier New" panose="02070309020205020404" pitchFamily="49" charset="0"/>
              </a:rPr>
              <a:t>) </a:t>
            </a:r>
          </a:p>
          <a:p>
            <a:pPr marL="0" indent="0">
              <a:buNone/>
            </a:pPr>
            <a:r>
              <a:rPr lang="pt-BR" sz="2400" i="1" dirty="0">
                <a:solidFill>
                  <a:schemeClr val="bg1">
                    <a:lumMod val="50000"/>
                  </a:schemeClr>
                </a:solidFill>
                <a:latin typeface="Courier New" panose="02070309020205020404" pitchFamily="49" charset="0"/>
                <a:cs typeface="Courier New" panose="02070309020205020404" pitchFamily="49" charset="0"/>
              </a:rPr>
              <a:t>#&gt; [1] 1.0 1.5 2.0 2.5 3.0 3.5 4.0 4.5 5.0 5.5</a:t>
            </a:r>
            <a:endParaRPr lang="en-US" sz="2400" i="1"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9005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130A-F826-4D71-812E-5CBB6783C064}"/>
              </a:ext>
            </a:extLst>
          </p:cNvPr>
          <p:cNvSpPr>
            <a:spLocks noGrp="1"/>
          </p:cNvSpPr>
          <p:nvPr>
            <p:ph type="title"/>
          </p:nvPr>
        </p:nvSpPr>
        <p:spPr/>
        <p:txBody>
          <a:bodyPr/>
          <a:lstStyle/>
          <a:p>
            <a:r>
              <a:rPr lang="en-US" dirty="0"/>
              <a:t>Logical comparisons </a:t>
            </a:r>
            <a:br>
              <a:rPr lang="en-US" dirty="0"/>
            </a:br>
            <a:r>
              <a:rPr lang="en-US" dirty="0">
                <a:latin typeface="Courier New" panose="02070309020205020404" pitchFamily="49" charset="0"/>
                <a:cs typeface="Courier New" panose="02070309020205020404" pitchFamily="49" charset="0"/>
              </a:rPr>
              <a:t>&lt;=, &gt;, &gt;=, !=</a:t>
            </a:r>
          </a:p>
        </p:txBody>
      </p:sp>
      <p:pic>
        <p:nvPicPr>
          <p:cNvPr id="5122" name="Picture 2" descr="I-Can't-Use-Logic-In-Programming.-What-Should-I-Do">
            <a:extLst>
              <a:ext uri="{FF2B5EF4-FFF2-40B4-BE49-F238E27FC236}">
                <a16:creationId xmlns:a16="http://schemas.microsoft.com/office/drawing/2014/main" id="{28F6765B-112E-4B55-9B5D-9AB40B096F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11983" y="2084832"/>
            <a:ext cx="6351638" cy="4430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EE527E-5974-42C6-980A-14E6835158ED}"/>
              </a:ext>
            </a:extLst>
          </p:cNvPr>
          <p:cNvSpPr/>
          <p:nvPr/>
        </p:nvSpPr>
        <p:spPr>
          <a:xfrm>
            <a:off x="2190750" y="6335268"/>
            <a:ext cx="8153400" cy="369332"/>
          </a:xfrm>
          <a:prstGeom prst="rect">
            <a:avLst/>
          </a:prstGeom>
        </p:spPr>
        <p:txBody>
          <a:bodyPr wrap="square">
            <a:spAutoFit/>
          </a:bodyPr>
          <a:lstStyle/>
          <a:p>
            <a:r>
              <a:rPr lang="en-US" dirty="0">
                <a:hlinkClick r:id="rId4"/>
              </a:rPr>
              <a:t>https://www.geeksforgeeks.org/i-cant-use-logic-in-programming-what-should-i-do/</a:t>
            </a:r>
            <a:endParaRPr lang="en-US" dirty="0"/>
          </a:p>
        </p:txBody>
      </p:sp>
    </p:spTree>
    <p:extLst>
      <p:ext uri="{BB962C8B-B14F-4D97-AF65-F5344CB8AC3E}">
        <p14:creationId xmlns:p14="http://schemas.microsoft.com/office/powerpoint/2010/main" val="3900022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60C-FD0C-4066-971E-20A37C3B78CA}"/>
              </a:ext>
            </a:extLst>
          </p:cNvPr>
          <p:cNvSpPr>
            <a:spLocks noGrp="1"/>
          </p:cNvSpPr>
          <p:nvPr>
            <p:ph type="title"/>
          </p:nvPr>
        </p:nvSpPr>
        <p:spPr/>
        <p:txBody>
          <a:bodyPr/>
          <a:lstStyle/>
          <a:p>
            <a:r>
              <a:rPr lang="en-US" dirty="0"/>
              <a:t>Ranking</a:t>
            </a:r>
          </a:p>
        </p:txBody>
      </p:sp>
      <p:sp>
        <p:nvSpPr>
          <p:cNvPr id="3" name="Content Placeholder 2">
            <a:extLst>
              <a:ext uri="{FF2B5EF4-FFF2-40B4-BE49-F238E27FC236}">
                <a16:creationId xmlns:a16="http://schemas.microsoft.com/office/drawing/2014/main" id="{6384584E-C7B1-4B41-87B3-005DA8D8CC45}"/>
              </a:ext>
            </a:extLst>
          </p:cNvPr>
          <p:cNvSpPr>
            <a:spLocks noGrp="1"/>
          </p:cNvSpPr>
          <p:nvPr>
            <p:ph idx="1"/>
          </p:nvPr>
        </p:nvSpPr>
        <p:spPr>
          <a:xfrm>
            <a:off x="1024129" y="1885950"/>
            <a:ext cx="3852672" cy="4743450"/>
          </a:xfrm>
        </p:spPr>
        <p:txBody>
          <a:bodyPr>
            <a:noAutofit/>
          </a:bodyPr>
          <a:lstStyle/>
          <a:p>
            <a:pPr marL="0" indent="0">
              <a:buNone/>
            </a:pPr>
            <a:r>
              <a:rPr lang="pl-PL" sz="1800" dirty="0">
                <a:solidFill>
                  <a:srgbClr val="002060"/>
                </a:solidFill>
                <a:latin typeface="Courier New" panose="02070309020205020404" pitchFamily="49" charset="0"/>
                <a:cs typeface="Courier New" panose="02070309020205020404" pitchFamily="49" charset="0"/>
              </a:rPr>
              <a:t>y</a:t>
            </a:r>
            <a:r>
              <a:rPr lang="pl-PL" sz="1800" dirty="0">
                <a:latin typeface="Courier New" panose="02070309020205020404" pitchFamily="49" charset="0"/>
                <a:cs typeface="Courier New" panose="02070309020205020404" pitchFamily="49" charset="0"/>
              </a:rPr>
              <a:t> &lt;- </a:t>
            </a:r>
            <a:r>
              <a:rPr lang="pl-PL" sz="1800" dirty="0">
                <a:solidFill>
                  <a:srgbClr val="7030A0"/>
                </a:solidFill>
                <a:latin typeface="Courier New" panose="02070309020205020404" pitchFamily="49" charset="0"/>
                <a:cs typeface="Courier New" panose="02070309020205020404" pitchFamily="49" charset="0"/>
              </a:rPr>
              <a:t>c</a:t>
            </a:r>
            <a:r>
              <a:rPr lang="pl-PL" sz="1800" dirty="0">
                <a:latin typeface="Courier New" panose="02070309020205020404" pitchFamily="49" charset="0"/>
                <a:cs typeface="Courier New" panose="02070309020205020404" pitchFamily="49" charset="0"/>
              </a:rPr>
              <a:t>(</a:t>
            </a:r>
            <a:r>
              <a:rPr lang="pl-PL" sz="1800" b="1" dirty="0">
                <a:solidFill>
                  <a:srgbClr val="FF9900"/>
                </a:solidFill>
                <a:latin typeface="Courier New" panose="02070309020205020404" pitchFamily="49" charset="0"/>
                <a:cs typeface="Courier New" panose="02070309020205020404" pitchFamily="49" charset="0"/>
              </a:rPr>
              <a:t>1</a:t>
            </a:r>
            <a:r>
              <a:rPr lang="pl-PL" sz="1800" dirty="0">
                <a:latin typeface="Courier New" panose="02070309020205020404" pitchFamily="49" charset="0"/>
                <a:cs typeface="Courier New" panose="02070309020205020404" pitchFamily="49" charset="0"/>
              </a:rPr>
              <a:t>, </a:t>
            </a:r>
            <a:r>
              <a:rPr lang="pl-PL" sz="1800" b="1" dirty="0">
                <a:solidFill>
                  <a:srgbClr val="FF9900"/>
                </a:solidFill>
                <a:latin typeface="Courier New" panose="02070309020205020404" pitchFamily="49" charset="0"/>
                <a:cs typeface="Courier New" panose="02070309020205020404" pitchFamily="49" charset="0"/>
              </a:rPr>
              <a:t>2</a:t>
            </a:r>
            <a:r>
              <a:rPr lang="pl-PL" sz="1800" dirty="0">
                <a:latin typeface="Courier New" panose="02070309020205020404" pitchFamily="49" charset="0"/>
                <a:cs typeface="Courier New" panose="02070309020205020404" pitchFamily="49" charset="0"/>
              </a:rPr>
              <a:t>, </a:t>
            </a:r>
            <a:r>
              <a:rPr lang="pl-PL" sz="1800" b="1" dirty="0">
                <a:solidFill>
                  <a:srgbClr val="FF9900"/>
                </a:solidFill>
                <a:latin typeface="Courier New" panose="02070309020205020404" pitchFamily="49" charset="0"/>
                <a:cs typeface="Courier New" panose="02070309020205020404" pitchFamily="49" charset="0"/>
              </a:rPr>
              <a:t>2</a:t>
            </a:r>
            <a:r>
              <a:rPr lang="pl-PL" sz="1800" dirty="0">
                <a:latin typeface="Courier New" panose="02070309020205020404" pitchFamily="49" charset="0"/>
                <a:cs typeface="Courier New" panose="02070309020205020404" pitchFamily="49" charset="0"/>
              </a:rPr>
              <a:t>, </a:t>
            </a:r>
            <a:r>
              <a:rPr lang="pl-PL" sz="1800" b="1" dirty="0">
                <a:solidFill>
                  <a:srgbClr val="1CADE4"/>
                </a:solidFill>
                <a:latin typeface="Courier New" panose="02070309020205020404" pitchFamily="49" charset="0"/>
                <a:cs typeface="Courier New" panose="02070309020205020404" pitchFamily="49" charset="0"/>
              </a:rPr>
              <a:t>NA</a:t>
            </a:r>
            <a:r>
              <a:rPr lang="pl-PL" sz="1800" dirty="0">
                <a:latin typeface="Courier New" panose="02070309020205020404" pitchFamily="49" charset="0"/>
                <a:cs typeface="Courier New" panose="02070309020205020404" pitchFamily="49" charset="0"/>
              </a:rPr>
              <a:t>, </a:t>
            </a:r>
            <a:r>
              <a:rPr lang="pl-PL" sz="1800" b="1" dirty="0">
                <a:solidFill>
                  <a:srgbClr val="FF9900"/>
                </a:solidFill>
                <a:latin typeface="Courier New" panose="02070309020205020404" pitchFamily="49" charset="0"/>
                <a:cs typeface="Courier New" panose="02070309020205020404" pitchFamily="49" charset="0"/>
              </a:rPr>
              <a:t>3</a:t>
            </a:r>
            <a:r>
              <a:rPr lang="pl-PL" sz="1800" dirty="0">
                <a:latin typeface="Courier New" panose="02070309020205020404" pitchFamily="49" charset="0"/>
                <a:cs typeface="Courier New" panose="02070309020205020404" pitchFamily="49" charset="0"/>
              </a:rPr>
              <a:t>, </a:t>
            </a:r>
            <a:r>
              <a:rPr lang="pl-PL" sz="1800" b="1" dirty="0">
                <a:solidFill>
                  <a:srgbClr val="FF9900"/>
                </a:solidFill>
                <a:latin typeface="Courier New" panose="02070309020205020404" pitchFamily="49" charset="0"/>
                <a:cs typeface="Courier New" panose="02070309020205020404" pitchFamily="49" charset="0"/>
              </a:rPr>
              <a:t>4</a:t>
            </a:r>
            <a:r>
              <a:rPr lang="pl-PL"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0" indent="0">
              <a:buNone/>
            </a:pPr>
            <a:r>
              <a:rPr lang="pl-PL" sz="1800" dirty="0">
                <a:solidFill>
                  <a:srgbClr val="7030A0"/>
                </a:solidFill>
                <a:latin typeface="Courier New" panose="02070309020205020404" pitchFamily="49" charset="0"/>
                <a:cs typeface="Courier New" panose="02070309020205020404" pitchFamily="49" charset="0"/>
              </a:rPr>
              <a:t>min_rank</a:t>
            </a:r>
            <a:r>
              <a:rPr lang="pl-PL" sz="1800" dirty="0">
                <a:latin typeface="Courier New" panose="02070309020205020404" pitchFamily="49" charset="0"/>
                <a:cs typeface="Courier New" panose="02070309020205020404" pitchFamily="49" charset="0"/>
              </a:rPr>
              <a:t>(</a:t>
            </a:r>
            <a:r>
              <a:rPr lang="pl-PL" sz="1800" dirty="0">
                <a:solidFill>
                  <a:srgbClr val="002060"/>
                </a:solidFill>
                <a:latin typeface="Courier New" panose="02070309020205020404" pitchFamily="49" charset="0"/>
                <a:cs typeface="Courier New" panose="02070309020205020404" pitchFamily="49" charset="0"/>
              </a:rPr>
              <a:t>y</a:t>
            </a:r>
            <a:r>
              <a:rPr lang="pl-PL"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0" indent="0">
              <a:buNone/>
            </a:pPr>
            <a:r>
              <a:rPr lang="pl-PL" sz="1800" i="1" dirty="0">
                <a:solidFill>
                  <a:schemeClr val="bg1">
                    <a:lumMod val="50000"/>
                  </a:schemeClr>
                </a:solidFill>
                <a:latin typeface="Courier New" panose="02070309020205020404" pitchFamily="49" charset="0"/>
                <a:cs typeface="Courier New" panose="02070309020205020404" pitchFamily="49" charset="0"/>
              </a:rPr>
              <a:t>#&gt; [1] 1 2 2 NA 4 5 </a:t>
            </a:r>
            <a:endParaRPr lang="en-US" sz="1800" i="1"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pl-PL" sz="1800" dirty="0">
                <a:solidFill>
                  <a:srgbClr val="7030A0"/>
                </a:solidFill>
                <a:latin typeface="Courier New" panose="02070309020205020404" pitchFamily="49" charset="0"/>
                <a:cs typeface="Courier New" panose="02070309020205020404" pitchFamily="49" charset="0"/>
              </a:rPr>
              <a:t>min_rank</a:t>
            </a:r>
            <a:r>
              <a:rPr lang="pl-PL" sz="1800" dirty="0">
                <a:latin typeface="Courier New" panose="02070309020205020404" pitchFamily="49" charset="0"/>
                <a:cs typeface="Courier New" panose="02070309020205020404" pitchFamily="49" charset="0"/>
              </a:rPr>
              <a:t>(</a:t>
            </a:r>
            <a:r>
              <a:rPr lang="pl-PL" sz="1800" dirty="0">
                <a:solidFill>
                  <a:srgbClr val="7030A0"/>
                </a:solidFill>
                <a:latin typeface="Courier New" panose="02070309020205020404" pitchFamily="49" charset="0"/>
                <a:cs typeface="Courier New" panose="02070309020205020404" pitchFamily="49" charset="0"/>
              </a:rPr>
              <a:t>desc</a:t>
            </a:r>
            <a:r>
              <a:rPr lang="pl-PL" sz="1800" dirty="0">
                <a:latin typeface="Courier New" panose="02070309020205020404" pitchFamily="49" charset="0"/>
                <a:cs typeface="Courier New" panose="02070309020205020404" pitchFamily="49" charset="0"/>
              </a:rPr>
              <a:t>(</a:t>
            </a:r>
            <a:r>
              <a:rPr lang="pl-PL" sz="1800" dirty="0">
                <a:solidFill>
                  <a:srgbClr val="002060"/>
                </a:solidFill>
                <a:latin typeface="Courier New" panose="02070309020205020404" pitchFamily="49" charset="0"/>
                <a:cs typeface="Courier New" panose="02070309020205020404" pitchFamily="49" charset="0"/>
              </a:rPr>
              <a:t>y</a:t>
            </a:r>
            <a:r>
              <a:rPr lang="pl-PL"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0" indent="0">
              <a:buNone/>
            </a:pPr>
            <a:r>
              <a:rPr lang="pl-PL" sz="1800" i="1" dirty="0">
                <a:solidFill>
                  <a:schemeClr val="bg1">
                    <a:lumMod val="50000"/>
                  </a:schemeClr>
                </a:solidFill>
                <a:latin typeface="Courier New" panose="02070309020205020404" pitchFamily="49" charset="0"/>
                <a:cs typeface="Courier New" panose="02070309020205020404" pitchFamily="49" charset="0"/>
              </a:rPr>
              <a:t>#&gt; [1] 5 3 3 NA 2 1</a:t>
            </a:r>
            <a:endParaRPr lang="en-US" sz="1800" i="1" dirty="0">
              <a:solidFill>
                <a:schemeClr val="bg1">
                  <a:lumMod val="50000"/>
                </a:schemeClr>
              </a:solidFill>
              <a:latin typeface="Courier New" panose="02070309020205020404" pitchFamily="49" charset="0"/>
              <a:cs typeface="Courier New" panose="02070309020205020404" pitchFamily="49" charset="0"/>
            </a:endParaRPr>
          </a:p>
          <a:p>
            <a:pPr marL="0" indent="0">
              <a:buNone/>
            </a:pPr>
            <a:endParaRPr lang="en-US" sz="200" dirty="0">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0C8DA9E2-E985-4B08-AF94-B921FEA3B5E1}"/>
              </a:ext>
            </a:extLst>
          </p:cNvPr>
          <p:cNvSpPr/>
          <p:nvPr/>
        </p:nvSpPr>
        <p:spPr>
          <a:xfrm>
            <a:off x="6096000" y="1885950"/>
            <a:ext cx="5071871" cy="2308324"/>
          </a:xfrm>
          <a:prstGeom prst="rect">
            <a:avLst/>
          </a:prstGeom>
        </p:spPr>
        <p:txBody>
          <a:bodyPr wrap="square">
            <a:spAutoFit/>
          </a:bodyPr>
          <a:lstStyle/>
          <a:p>
            <a:r>
              <a:rPr lang="es-ES" dirty="0" err="1">
                <a:solidFill>
                  <a:srgbClr val="7030A0"/>
                </a:solidFill>
                <a:latin typeface="Courier New" panose="02070309020205020404" pitchFamily="49" charset="0"/>
                <a:cs typeface="Courier New" panose="02070309020205020404" pitchFamily="49" charset="0"/>
              </a:rPr>
              <a:t>row_number</a:t>
            </a:r>
            <a:r>
              <a:rPr lang="es-ES" dirty="0">
                <a:latin typeface="Courier New" panose="02070309020205020404" pitchFamily="49" charset="0"/>
                <a:cs typeface="Courier New" panose="02070309020205020404" pitchFamily="49" charset="0"/>
              </a:rPr>
              <a:t>(</a:t>
            </a:r>
            <a:r>
              <a:rPr lang="es-ES" dirty="0">
                <a:solidFill>
                  <a:srgbClr val="002060"/>
                </a:solidFill>
                <a:latin typeface="Courier New" panose="02070309020205020404" pitchFamily="49" charset="0"/>
                <a:cs typeface="Courier New" panose="02070309020205020404" pitchFamily="49" charset="0"/>
              </a:rPr>
              <a:t>y</a:t>
            </a:r>
            <a:r>
              <a:rPr lang="es-ES" dirty="0">
                <a:latin typeface="Courier New" panose="02070309020205020404" pitchFamily="49" charset="0"/>
                <a:cs typeface="Courier New" panose="02070309020205020404" pitchFamily="49" charset="0"/>
              </a:rPr>
              <a:t>) </a:t>
            </a:r>
          </a:p>
          <a:p>
            <a:r>
              <a:rPr lang="es-ES" i="1" dirty="0">
                <a:solidFill>
                  <a:schemeClr val="bg1">
                    <a:lumMod val="50000"/>
                  </a:schemeClr>
                </a:solidFill>
                <a:latin typeface="Courier New" panose="02070309020205020404" pitchFamily="49" charset="0"/>
                <a:cs typeface="Courier New" panose="02070309020205020404" pitchFamily="49" charset="0"/>
              </a:rPr>
              <a:t>#&gt; [1] 1 2 3 NA 4 5</a:t>
            </a:r>
            <a:r>
              <a:rPr lang="es-ES" dirty="0">
                <a:latin typeface="Courier New" panose="02070309020205020404" pitchFamily="49" charset="0"/>
                <a:cs typeface="Courier New" panose="02070309020205020404" pitchFamily="49" charset="0"/>
              </a:rPr>
              <a:t> </a:t>
            </a:r>
          </a:p>
          <a:p>
            <a:r>
              <a:rPr lang="es-ES" dirty="0" err="1">
                <a:solidFill>
                  <a:srgbClr val="7030A0"/>
                </a:solidFill>
                <a:latin typeface="Courier New" panose="02070309020205020404" pitchFamily="49" charset="0"/>
                <a:cs typeface="Courier New" panose="02070309020205020404" pitchFamily="49" charset="0"/>
              </a:rPr>
              <a:t>dense_rank</a:t>
            </a:r>
            <a:r>
              <a:rPr lang="es-ES" dirty="0">
                <a:latin typeface="Courier New" panose="02070309020205020404" pitchFamily="49" charset="0"/>
                <a:cs typeface="Courier New" panose="02070309020205020404" pitchFamily="49" charset="0"/>
              </a:rPr>
              <a:t>(</a:t>
            </a:r>
            <a:r>
              <a:rPr lang="es-ES" dirty="0">
                <a:solidFill>
                  <a:srgbClr val="002060"/>
                </a:solidFill>
                <a:latin typeface="Courier New" panose="02070309020205020404" pitchFamily="49" charset="0"/>
                <a:cs typeface="Courier New" panose="02070309020205020404" pitchFamily="49" charset="0"/>
              </a:rPr>
              <a:t>y</a:t>
            </a:r>
            <a:r>
              <a:rPr lang="es-ES" dirty="0">
                <a:latin typeface="Courier New" panose="02070309020205020404" pitchFamily="49" charset="0"/>
                <a:cs typeface="Courier New" panose="02070309020205020404" pitchFamily="49" charset="0"/>
              </a:rPr>
              <a:t>) </a:t>
            </a:r>
          </a:p>
          <a:p>
            <a:r>
              <a:rPr lang="es-ES" i="1" dirty="0">
                <a:solidFill>
                  <a:schemeClr val="bg1">
                    <a:lumMod val="50000"/>
                  </a:schemeClr>
                </a:solidFill>
                <a:latin typeface="Courier New" panose="02070309020205020404" pitchFamily="49" charset="0"/>
                <a:cs typeface="Courier New" panose="02070309020205020404" pitchFamily="49" charset="0"/>
              </a:rPr>
              <a:t>#&gt; [1] 1 2 2 NA 3 4 </a:t>
            </a:r>
          </a:p>
          <a:p>
            <a:r>
              <a:rPr lang="es-ES" dirty="0" err="1">
                <a:solidFill>
                  <a:srgbClr val="7030A0"/>
                </a:solidFill>
                <a:latin typeface="Courier New" panose="02070309020205020404" pitchFamily="49" charset="0"/>
                <a:cs typeface="Courier New" panose="02070309020205020404" pitchFamily="49" charset="0"/>
              </a:rPr>
              <a:t>percent_rank</a:t>
            </a:r>
            <a:r>
              <a:rPr lang="es-ES" dirty="0">
                <a:latin typeface="Courier New" panose="02070309020205020404" pitchFamily="49" charset="0"/>
                <a:cs typeface="Courier New" panose="02070309020205020404" pitchFamily="49" charset="0"/>
              </a:rPr>
              <a:t>(</a:t>
            </a:r>
            <a:r>
              <a:rPr lang="es-ES" dirty="0">
                <a:solidFill>
                  <a:srgbClr val="002060"/>
                </a:solidFill>
                <a:latin typeface="Courier New" panose="02070309020205020404" pitchFamily="49" charset="0"/>
                <a:cs typeface="Courier New" panose="02070309020205020404" pitchFamily="49" charset="0"/>
              </a:rPr>
              <a:t>y</a:t>
            </a:r>
            <a:r>
              <a:rPr lang="es-ES" dirty="0">
                <a:latin typeface="Courier New" panose="02070309020205020404" pitchFamily="49" charset="0"/>
                <a:cs typeface="Courier New" panose="02070309020205020404" pitchFamily="49" charset="0"/>
              </a:rPr>
              <a:t>) </a:t>
            </a:r>
          </a:p>
          <a:p>
            <a:r>
              <a:rPr lang="es-ES" i="1" dirty="0">
                <a:solidFill>
                  <a:schemeClr val="bg1">
                    <a:lumMod val="50000"/>
                  </a:schemeClr>
                </a:solidFill>
                <a:latin typeface="Courier New" panose="02070309020205020404" pitchFamily="49" charset="0"/>
                <a:cs typeface="Courier New" panose="02070309020205020404" pitchFamily="49" charset="0"/>
              </a:rPr>
              <a:t>#&gt; [1] 0.00 0.25 0.25 NA 0.75 1.00 </a:t>
            </a:r>
          </a:p>
          <a:p>
            <a:r>
              <a:rPr lang="es-ES" dirty="0" err="1">
                <a:solidFill>
                  <a:srgbClr val="7030A0"/>
                </a:solidFill>
                <a:latin typeface="Courier New" panose="02070309020205020404" pitchFamily="49" charset="0"/>
                <a:cs typeface="Courier New" panose="02070309020205020404" pitchFamily="49" charset="0"/>
              </a:rPr>
              <a:t>cume_dist</a:t>
            </a:r>
            <a:r>
              <a:rPr lang="es-ES" dirty="0">
                <a:latin typeface="Courier New" panose="02070309020205020404" pitchFamily="49" charset="0"/>
                <a:cs typeface="Courier New" panose="02070309020205020404" pitchFamily="49" charset="0"/>
              </a:rPr>
              <a:t>(</a:t>
            </a:r>
            <a:r>
              <a:rPr lang="es-ES" dirty="0">
                <a:solidFill>
                  <a:srgbClr val="002060"/>
                </a:solidFill>
                <a:latin typeface="Courier New" panose="02070309020205020404" pitchFamily="49" charset="0"/>
                <a:cs typeface="Courier New" panose="02070309020205020404" pitchFamily="49" charset="0"/>
              </a:rPr>
              <a:t>y</a:t>
            </a:r>
            <a:r>
              <a:rPr lang="es-ES" dirty="0">
                <a:latin typeface="Courier New" panose="02070309020205020404" pitchFamily="49" charset="0"/>
                <a:cs typeface="Courier New" panose="02070309020205020404" pitchFamily="49" charset="0"/>
              </a:rPr>
              <a:t>) </a:t>
            </a:r>
          </a:p>
          <a:p>
            <a:r>
              <a:rPr lang="es-ES" i="1" dirty="0">
                <a:solidFill>
                  <a:schemeClr val="bg1">
                    <a:lumMod val="50000"/>
                  </a:schemeClr>
                </a:solidFill>
                <a:latin typeface="Courier New" panose="02070309020205020404" pitchFamily="49" charset="0"/>
                <a:cs typeface="Courier New" panose="02070309020205020404" pitchFamily="49" charset="0"/>
              </a:rPr>
              <a:t>#&gt; [1] 0.2 0.6 0.6 NA 0.8 1.0</a:t>
            </a:r>
            <a:endParaRPr lang="en-US" i="1"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8435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B9943E-3853-4732-92DF-C159893E89E4}"/>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0637B8C-CF3C-4F2A-ADF0-7E1E5DAFECB5}"/>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3D446BE-7646-4B66-9BC3-630DCD2B705C}"/>
              </a:ext>
            </a:extLst>
          </p:cNvPr>
          <p:cNvSpPr txBox="1">
            <a:spLocks/>
          </p:cNvSpPr>
          <p:nvPr/>
        </p:nvSpPr>
        <p:spPr>
          <a:xfrm>
            <a:off x="566928" y="5023866"/>
            <a:ext cx="11625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Add New Variables with </a:t>
            </a:r>
            <a:r>
              <a:rPr lang="en-US" dirty="0">
                <a:solidFill>
                  <a:schemeClr val="bg1"/>
                </a:solidFill>
                <a:latin typeface="Courier New" panose="02070309020205020404" pitchFamily="49" charset="0"/>
                <a:cs typeface="Courier New" panose="02070309020205020404" pitchFamily="49" charset="0"/>
              </a:rPr>
              <a:t>mutate()</a:t>
            </a:r>
            <a:endParaRPr lang="en-US" dirty="0">
              <a:solidFill>
                <a:schemeClr val="bg1"/>
              </a:solidFill>
            </a:endParaRPr>
          </a:p>
        </p:txBody>
      </p:sp>
    </p:spTree>
    <p:extLst>
      <p:ext uri="{BB962C8B-B14F-4D97-AF65-F5344CB8AC3E}">
        <p14:creationId xmlns:p14="http://schemas.microsoft.com/office/powerpoint/2010/main" val="502947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C61D-4DBD-4ABC-BF8F-BF1703420FFC}"/>
              </a:ext>
            </a:extLst>
          </p:cNvPr>
          <p:cNvSpPr>
            <a:spLocks noGrp="1"/>
          </p:cNvSpPr>
          <p:nvPr>
            <p:ph type="title"/>
          </p:nvPr>
        </p:nvSpPr>
        <p:spPr/>
        <p:txBody>
          <a:bodyPr/>
          <a:lstStyle/>
          <a:p>
            <a:r>
              <a:rPr lang="en-US" dirty="0"/>
              <a:t>Grouped Summaries with </a:t>
            </a:r>
            <a:r>
              <a:rPr lang="en-US" dirty="0">
                <a:latin typeface="Courier New" panose="02070309020205020404" pitchFamily="49" charset="0"/>
                <a:cs typeface="Courier New" panose="02070309020205020404" pitchFamily="49" charset="0"/>
              </a:rPr>
              <a:t>summarize()</a:t>
            </a:r>
          </a:p>
        </p:txBody>
      </p:sp>
      <p:sp>
        <p:nvSpPr>
          <p:cNvPr id="3" name="Content Placeholder 2">
            <a:extLst>
              <a:ext uri="{FF2B5EF4-FFF2-40B4-BE49-F238E27FC236}">
                <a16:creationId xmlns:a16="http://schemas.microsoft.com/office/drawing/2014/main" id="{9B175A3C-F9F3-4721-8280-BB651A08AB1F}"/>
              </a:ext>
            </a:extLst>
          </p:cNvPr>
          <p:cNvSpPr>
            <a:spLocks noGrp="1"/>
          </p:cNvSpPr>
          <p:nvPr>
            <p:ph idx="1"/>
          </p:nvPr>
        </p:nvSpPr>
        <p:spPr>
          <a:xfrm>
            <a:off x="1024128" y="2286000"/>
            <a:ext cx="10005822" cy="4023360"/>
          </a:xfrm>
        </p:spPr>
        <p:txBody>
          <a:bodyPr/>
          <a:lstStyle/>
          <a:p>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 </a:t>
            </a:r>
            <a:r>
              <a:rPr lang="en-US" dirty="0">
                <a:latin typeface="Courier New" panose="02070309020205020404" pitchFamily="49" charset="0"/>
                <a:cs typeface="Courier New" panose="02070309020205020404" pitchFamily="49" charset="0"/>
              </a:rPr>
              <a:t>=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1 × 1 </a:t>
            </a:r>
          </a:p>
          <a:p>
            <a:r>
              <a:rPr lang="en-US" i="1" dirty="0">
                <a:solidFill>
                  <a:schemeClr val="bg1">
                    <a:lumMod val="50000"/>
                  </a:schemeClr>
                </a:solidFill>
                <a:latin typeface="Courier New" panose="02070309020205020404" pitchFamily="49" charset="0"/>
                <a:cs typeface="Courier New" panose="02070309020205020404" pitchFamily="49" charset="0"/>
              </a:rPr>
              <a:t>#&gt; 		delay </a:t>
            </a:r>
          </a:p>
          <a:p>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12.6</a:t>
            </a:r>
          </a:p>
        </p:txBody>
      </p:sp>
    </p:spTree>
    <p:extLst>
      <p:ext uri="{BB962C8B-B14F-4D97-AF65-F5344CB8AC3E}">
        <p14:creationId xmlns:p14="http://schemas.microsoft.com/office/powerpoint/2010/main" val="56853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029F-6C30-41F5-B602-EDC7E9C14D6C}"/>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74FF17C0-1621-4170-9C43-D90934405F94}"/>
              </a:ext>
            </a:extLst>
          </p:cNvPr>
          <p:cNvSpPr>
            <a:spLocks noGrp="1"/>
          </p:cNvSpPr>
          <p:nvPr>
            <p:ph idx="1"/>
          </p:nvPr>
        </p:nvSpPr>
        <p:spPr/>
        <p:txBody>
          <a:bodyPr>
            <a:normAutofit/>
          </a:bodyPr>
          <a:lstStyle/>
          <a:p>
            <a:pPr marL="342900" indent="-342900">
              <a:buSzPct val="120000"/>
              <a:buFont typeface="Arial" panose="020B0604020202020204" pitchFamily="34" charset="0"/>
              <a:buChar char="•"/>
            </a:pPr>
            <a:r>
              <a:rPr lang="en-US" sz="2400" dirty="0"/>
              <a:t>Pick observations by their values (</a:t>
            </a:r>
            <a:r>
              <a:rPr lang="en-US" sz="2400" dirty="0">
                <a:latin typeface="Courier New" panose="02070309020205020404" pitchFamily="49" charset="0"/>
                <a:cs typeface="Courier New" panose="02070309020205020404" pitchFamily="49" charset="0"/>
              </a:rPr>
              <a:t>filter()</a:t>
            </a:r>
            <a:r>
              <a:rPr lang="en-US" sz="2400" dirty="0"/>
              <a:t>). </a:t>
            </a:r>
          </a:p>
          <a:p>
            <a:pPr marL="342900" indent="-342900">
              <a:buSzPct val="120000"/>
              <a:buFont typeface="Arial" panose="020B0604020202020204" pitchFamily="34" charset="0"/>
              <a:buChar char="•"/>
            </a:pPr>
            <a:r>
              <a:rPr lang="en-US" sz="2400" dirty="0"/>
              <a:t>Reorder the rows (</a:t>
            </a:r>
            <a:r>
              <a:rPr lang="en-US" sz="2400" dirty="0">
                <a:latin typeface="Courier New" panose="02070309020205020404" pitchFamily="49" charset="0"/>
                <a:cs typeface="Courier New" panose="02070309020205020404" pitchFamily="49" charset="0"/>
              </a:rPr>
              <a:t>arrange()</a:t>
            </a:r>
            <a:r>
              <a:rPr lang="en-US" sz="2400" dirty="0"/>
              <a:t>). </a:t>
            </a:r>
          </a:p>
          <a:p>
            <a:pPr marL="342900" indent="-342900">
              <a:buSzPct val="120000"/>
              <a:buFont typeface="Arial" panose="020B0604020202020204" pitchFamily="34" charset="0"/>
              <a:buChar char="•"/>
            </a:pPr>
            <a:r>
              <a:rPr lang="en-US" sz="2400" dirty="0"/>
              <a:t>Pick variables by their names (</a:t>
            </a:r>
            <a:r>
              <a:rPr lang="en-US" sz="2400" dirty="0">
                <a:latin typeface="Courier New" panose="02070309020205020404" pitchFamily="49" charset="0"/>
                <a:cs typeface="Courier New" panose="02070309020205020404" pitchFamily="49" charset="0"/>
              </a:rPr>
              <a:t>select()</a:t>
            </a:r>
            <a:r>
              <a:rPr lang="en-US" sz="2400" dirty="0"/>
              <a:t>). </a:t>
            </a:r>
          </a:p>
          <a:p>
            <a:pPr marL="342900" indent="-342900">
              <a:buSzPct val="120000"/>
              <a:buFont typeface="Arial" panose="020B0604020202020204" pitchFamily="34" charset="0"/>
              <a:buChar char="•"/>
            </a:pPr>
            <a:r>
              <a:rPr lang="en-US" sz="2400" dirty="0"/>
              <a:t>Create new variables with functions of existing variables (</a:t>
            </a:r>
            <a:r>
              <a:rPr lang="en-US" sz="2400" dirty="0">
                <a:latin typeface="Courier New" panose="02070309020205020404" pitchFamily="49" charset="0"/>
                <a:cs typeface="Courier New" panose="02070309020205020404" pitchFamily="49" charset="0"/>
              </a:rPr>
              <a:t>mutate()</a:t>
            </a:r>
            <a:r>
              <a:rPr lang="en-US" sz="2400" dirty="0"/>
              <a:t>). </a:t>
            </a:r>
          </a:p>
          <a:p>
            <a:pPr marL="342900" indent="-342900">
              <a:buSzPct val="120000"/>
              <a:buFont typeface="Arial" panose="020B0604020202020204" pitchFamily="34" charset="0"/>
              <a:buChar char="•"/>
            </a:pPr>
            <a:r>
              <a:rPr lang="en-US" sz="2400" dirty="0"/>
              <a:t>Collapse many values down to a single summary (</a:t>
            </a:r>
            <a:r>
              <a:rPr lang="en-US" sz="2400" dirty="0">
                <a:latin typeface="Courier New" panose="02070309020205020404" pitchFamily="49" charset="0"/>
                <a:cs typeface="Courier New" panose="02070309020205020404" pitchFamily="49" charset="0"/>
              </a:rPr>
              <a:t>summarize()</a:t>
            </a:r>
            <a:r>
              <a:rPr lang="en-US" sz="2400" dirty="0"/>
              <a:t>).</a:t>
            </a:r>
          </a:p>
        </p:txBody>
      </p:sp>
      <p:sp>
        <p:nvSpPr>
          <p:cNvPr id="4" name="Rectangle 3">
            <a:extLst>
              <a:ext uri="{FF2B5EF4-FFF2-40B4-BE49-F238E27FC236}">
                <a16:creationId xmlns:a16="http://schemas.microsoft.com/office/drawing/2014/main" id="{82E76E2F-7A51-4801-BEC6-730EDF2B6DDC}"/>
              </a:ext>
            </a:extLst>
          </p:cNvPr>
          <p:cNvSpPr/>
          <p:nvPr/>
        </p:nvSpPr>
        <p:spPr>
          <a:xfrm>
            <a:off x="1447799" y="5130284"/>
            <a:ext cx="2028119" cy="461665"/>
          </a:xfrm>
          <a:prstGeom prst="rect">
            <a:avLst/>
          </a:prstGeom>
        </p:spPr>
        <p:txBody>
          <a:bodyPr wrap="none">
            <a:spAutoFit/>
          </a:bodyPr>
          <a:lstStyle/>
          <a:p>
            <a:r>
              <a:rPr lang="en-US" sz="2400" dirty="0" err="1">
                <a:latin typeface="Courier New" panose="02070309020205020404" pitchFamily="49" charset="0"/>
                <a:cs typeface="Courier New" panose="02070309020205020404" pitchFamily="49" charset="0"/>
              </a:rPr>
              <a:t>group_by</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3556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68EC-CF52-4F93-8A86-CE97A37B3039}"/>
              </a:ext>
            </a:extLst>
          </p:cNvPr>
          <p:cNvSpPr>
            <a:spLocks noGrp="1"/>
          </p:cNvSpPr>
          <p:nvPr>
            <p:ph type="title"/>
          </p:nvPr>
        </p:nvSpPr>
        <p:spPr/>
        <p:txBody>
          <a:bodyPr/>
          <a:lstStyle/>
          <a:p>
            <a:r>
              <a:rPr lang="en-US" dirty="0"/>
              <a:t>Grouped Summaries with </a:t>
            </a:r>
            <a:r>
              <a:rPr lang="en-US" dirty="0">
                <a:latin typeface="Courier New" panose="02070309020205020404" pitchFamily="49" charset="0"/>
                <a:cs typeface="Courier New" panose="02070309020205020404" pitchFamily="49" charset="0"/>
              </a:rPr>
              <a:t>summarize()</a:t>
            </a:r>
            <a:endParaRPr lang="en-US" dirty="0"/>
          </a:p>
        </p:txBody>
      </p:sp>
      <p:sp>
        <p:nvSpPr>
          <p:cNvPr id="6" name="Rectangle 5">
            <a:extLst>
              <a:ext uri="{FF2B5EF4-FFF2-40B4-BE49-F238E27FC236}">
                <a16:creationId xmlns:a16="http://schemas.microsoft.com/office/drawing/2014/main" id="{0F1C09C6-C644-4653-A265-BD5F24FBD8DB}"/>
              </a:ext>
            </a:extLst>
          </p:cNvPr>
          <p:cNvSpPr/>
          <p:nvPr/>
        </p:nvSpPr>
        <p:spPr>
          <a:xfrm>
            <a:off x="1024128" y="2084832"/>
            <a:ext cx="9720072" cy="3970318"/>
          </a:xfrm>
          <a:prstGeom prst="rect">
            <a:avLst/>
          </a:prstGeom>
          <a:solidFill>
            <a:schemeClr val="bg2"/>
          </a:solidFill>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by_day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a:t>
            </a:r>
          </a:p>
          <a:p>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by_day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 </a:t>
            </a:r>
            <a:r>
              <a:rPr lang="en-US" dirty="0">
                <a:latin typeface="Courier New" panose="02070309020205020404" pitchFamily="49" charset="0"/>
                <a:cs typeface="Courier New" panose="02070309020205020404" pitchFamily="49" charset="0"/>
              </a:rPr>
              <a:t>=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delay</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11.55</a:t>
            </a:r>
          </a:p>
          <a:p>
            <a:r>
              <a:rPr lang="en-US" i="1" dirty="0">
                <a:solidFill>
                  <a:schemeClr val="bg1">
                    <a:lumMod val="50000"/>
                  </a:schemeClr>
                </a:solidFill>
                <a:latin typeface="Courier New" panose="02070309020205020404" pitchFamily="49" charset="0"/>
                <a:cs typeface="Courier New" panose="02070309020205020404" pitchFamily="49" charset="0"/>
              </a:rPr>
              <a:t>#&gt; 2 	2013 		1 		2 	13.86</a:t>
            </a:r>
          </a:p>
          <a:p>
            <a:r>
              <a:rPr lang="en-US" i="1" dirty="0">
                <a:solidFill>
                  <a:schemeClr val="bg1">
                    <a:lumMod val="50000"/>
                  </a:schemeClr>
                </a:solidFill>
                <a:latin typeface="Courier New" panose="02070309020205020404" pitchFamily="49" charset="0"/>
                <a:cs typeface="Courier New" panose="02070309020205020404" pitchFamily="49" charset="0"/>
              </a:rPr>
              <a:t>#&gt; 3 	2013 		1 		3 	10.99</a:t>
            </a:r>
          </a:p>
          <a:p>
            <a:r>
              <a:rPr lang="en-US" i="1" dirty="0">
                <a:solidFill>
                  <a:schemeClr val="bg1">
                    <a:lumMod val="50000"/>
                  </a:schemeClr>
                </a:solidFill>
                <a:latin typeface="Courier New" panose="02070309020205020404" pitchFamily="49" charset="0"/>
                <a:cs typeface="Courier New" panose="02070309020205020404" pitchFamily="49" charset="0"/>
              </a:rPr>
              <a:t>#&gt; 4 	2013 		1 		4 	 8.95</a:t>
            </a:r>
          </a:p>
          <a:p>
            <a:r>
              <a:rPr lang="en-US" i="1" dirty="0">
                <a:solidFill>
                  <a:schemeClr val="bg1">
                    <a:lumMod val="50000"/>
                  </a:schemeClr>
                </a:solidFill>
                <a:latin typeface="Courier New" panose="02070309020205020404" pitchFamily="49" charset="0"/>
                <a:cs typeface="Courier New" panose="02070309020205020404" pitchFamily="49" charset="0"/>
              </a:rPr>
              <a:t>#&gt; 5 	2013 		1 		5 	 5.73</a:t>
            </a:r>
          </a:p>
          <a:p>
            <a:r>
              <a:rPr lang="en-US" i="1" dirty="0">
                <a:solidFill>
                  <a:schemeClr val="bg1">
                    <a:lumMod val="50000"/>
                  </a:schemeClr>
                </a:solidFill>
                <a:latin typeface="Courier New" panose="02070309020205020404" pitchFamily="49" charset="0"/>
                <a:cs typeface="Courier New" panose="02070309020205020404" pitchFamily="49" charset="0"/>
              </a:rPr>
              <a:t>#&gt; 6 	2013 		1 		6 	 7.15</a:t>
            </a:r>
          </a:p>
          <a:p>
            <a:r>
              <a:rPr lang="en-US" i="1" dirty="0">
                <a:solidFill>
                  <a:schemeClr val="bg1">
                    <a:lumMod val="50000"/>
                  </a:schemeClr>
                </a:solidFill>
                <a:latin typeface="Courier New" panose="02070309020205020404" pitchFamily="49" charset="0"/>
                <a:cs typeface="Courier New" panose="02070309020205020404" pitchFamily="49" charset="0"/>
              </a:rPr>
              <a:t>#&gt; # ... with 359 more rows</a:t>
            </a:r>
          </a:p>
        </p:txBody>
      </p:sp>
    </p:spTree>
    <p:extLst>
      <p:ext uri="{BB962C8B-B14F-4D97-AF65-F5344CB8AC3E}">
        <p14:creationId xmlns:p14="http://schemas.microsoft.com/office/powerpoint/2010/main" val="4005580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D307-6B85-4061-B4F3-88140898CFA5}"/>
              </a:ext>
            </a:extLst>
          </p:cNvPr>
          <p:cNvSpPr>
            <a:spLocks noGrp="1"/>
          </p:cNvSpPr>
          <p:nvPr>
            <p:ph type="title"/>
          </p:nvPr>
        </p:nvSpPr>
        <p:spPr/>
        <p:txBody>
          <a:bodyPr/>
          <a:lstStyle/>
          <a:p>
            <a:r>
              <a:rPr lang="en-US" dirty="0"/>
              <a:t>Combining Multiple Operations with the Pipe</a:t>
            </a:r>
          </a:p>
        </p:txBody>
      </p:sp>
      <p:sp>
        <p:nvSpPr>
          <p:cNvPr id="4" name="Rectangle 3">
            <a:extLst>
              <a:ext uri="{FF2B5EF4-FFF2-40B4-BE49-F238E27FC236}">
                <a16:creationId xmlns:a16="http://schemas.microsoft.com/office/drawing/2014/main" id="{9A8927A0-A931-4184-AF4C-D2064A447029}"/>
              </a:ext>
            </a:extLst>
          </p:cNvPr>
          <p:cNvSpPr/>
          <p:nvPr/>
        </p:nvSpPr>
        <p:spPr>
          <a:xfrm>
            <a:off x="433578" y="2446782"/>
            <a:ext cx="8786622" cy="3970318"/>
          </a:xfrm>
          <a:prstGeom prst="rect">
            <a:avLst/>
          </a:prstGeom>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by_dest</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a:t>
            </a:r>
          </a:p>
          <a:p>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&lt;-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by_dest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distance</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 </a:t>
            </a:r>
            <a:r>
              <a:rPr lang="en-US" dirty="0">
                <a:latin typeface="Courier New" panose="02070309020205020404" pitchFamily="49" charset="0"/>
                <a:cs typeface="Courier New" panose="02070309020205020404" pitchFamily="49" charset="0"/>
              </a:rPr>
              <a:t>=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 </a:t>
            </a:r>
            <a:r>
              <a:rPr lang="en-US" dirty="0">
                <a:latin typeface="Courier New" panose="02070309020205020404" pitchFamily="49" charset="0"/>
                <a:cs typeface="Courier New" panose="02070309020205020404" pitchFamily="49" charset="0"/>
              </a:rPr>
              <a:t>=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&lt;- </a:t>
            </a:r>
            <a:r>
              <a:rPr lang="en-US" dirty="0">
                <a:solidFill>
                  <a:srgbClr val="7030A0"/>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&gt; </a:t>
            </a:r>
            <a:r>
              <a:rPr lang="en-US" b="1" dirty="0">
                <a:solidFill>
                  <a:srgbClr val="FF9900"/>
                </a:solidFill>
                <a:latin typeface="Courier New" panose="02070309020205020404" pitchFamily="49" charset="0"/>
                <a:cs typeface="Courier New" panose="02070309020205020404" pitchFamily="49" charset="0"/>
              </a:rPr>
              <a:t>20</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a:t>
            </a:r>
            <a:r>
              <a:rPr lang="en-US" b="1" dirty="0">
                <a:solidFill>
                  <a:srgbClr val="FF9900"/>
                </a:solidFill>
                <a:latin typeface="Courier New" panose="02070309020205020404" pitchFamily="49" charset="0"/>
                <a:cs typeface="Courier New" panose="02070309020205020404" pitchFamily="49" charset="0"/>
              </a:rPr>
              <a:t>"HNL"</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 It looks like delays increase with distance up to ~750 miles</a:t>
            </a:r>
          </a:p>
          <a:p>
            <a:r>
              <a:rPr lang="en-US" i="1" dirty="0">
                <a:solidFill>
                  <a:schemeClr val="bg1">
                    <a:lumMod val="50000"/>
                  </a:schemeClr>
                </a:solidFill>
                <a:latin typeface="Courier New" panose="02070309020205020404" pitchFamily="49" charset="0"/>
                <a:cs typeface="Courier New" panose="02070309020205020404" pitchFamily="49" charset="0"/>
              </a:rPr>
              <a:t># and then decrease. Maybe as flights get longer there's more</a:t>
            </a:r>
          </a:p>
          <a:p>
            <a:r>
              <a:rPr lang="en-US" i="1" dirty="0">
                <a:solidFill>
                  <a:schemeClr val="bg1">
                    <a:lumMod val="50000"/>
                  </a:schemeClr>
                </a:solidFill>
                <a:latin typeface="Courier New" panose="02070309020205020404" pitchFamily="49" charset="0"/>
                <a:cs typeface="Courier New" panose="02070309020205020404" pitchFamily="49" charset="0"/>
              </a:rPr>
              <a:t># ability to make up delays in the air?</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err="1">
                <a:solidFill>
                  <a:srgbClr val="002060"/>
                </a:solidFill>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geom_point</a:t>
            </a:r>
            <a:r>
              <a:rPr lang="en-US" dirty="0">
                <a:latin typeface="Courier New" panose="02070309020205020404" pitchFamily="49" charset="0"/>
                <a:cs typeface="Courier New" panose="02070309020205020404" pitchFamily="49" charset="0"/>
              </a:rPr>
              <a:t>(</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size</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alpha</a:t>
            </a:r>
            <a:r>
              <a:rPr lang="en-US" dirty="0">
                <a:latin typeface="Courier New" panose="02070309020205020404" pitchFamily="49" charset="0"/>
                <a:cs typeface="Courier New" panose="02070309020205020404" pitchFamily="49" charset="0"/>
              </a:rPr>
              <a:t> = </a:t>
            </a:r>
            <a:r>
              <a:rPr lang="en-US" b="1" dirty="0">
                <a:solidFill>
                  <a:srgbClr val="FF9900"/>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r>
              <a:rPr lang="en-US" b="1" dirty="0">
                <a:solidFill>
                  <a:srgbClr val="FF9900"/>
                </a:solidFill>
                <a:latin typeface="Courier New" panose="02070309020205020404" pitchFamily="49" charset="0"/>
                <a:cs typeface="Courier New" panose="02070309020205020404" pitchFamily="49" charset="0"/>
              </a:rPr>
              <a:t>3</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geom_smooth</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se</a:t>
            </a:r>
            <a:r>
              <a:rPr lang="en-US" dirty="0">
                <a:latin typeface="Courier New" panose="02070309020205020404" pitchFamily="49" charset="0"/>
                <a:cs typeface="Courier New" panose="02070309020205020404" pitchFamily="49" charset="0"/>
              </a:rPr>
              <a:t> = </a:t>
            </a:r>
            <a:r>
              <a:rPr lang="en-US" b="1" dirty="0">
                <a:solidFill>
                  <a:srgbClr val="1CADE4"/>
                </a:solidFill>
                <a:latin typeface="Courier New" panose="02070309020205020404" pitchFamily="49" charset="0"/>
                <a:cs typeface="Courier New" panose="02070309020205020404" pitchFamily="49" charset="0"/>
              </a:rPr>
              <a:t>FALSE</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geom_smooth</a:t>
            </a:r>
            <a:r>
              <a:rPr lang="en-US" i="1" dirty="0">
                <a:solidFill>
                  <a:schemeClr val="bg1">
                    <a:lumMod val="50000"/>
                  </a:schemeClr>
                </a:solidFill>
                <a:latin typeface="Courier New" panose="02070309020205020404" pitchFamily="49" charset="0"/>
                <a:cs typeface="Courier New" panose="02070309020205020404" pitchFamily="49" charset="0"/>
              </a:rPr>
              <a:t>()` using method = 'loess'</a:t>
            </a:r>
          </a:p>
        </p:txBody>
      </p:sp>
      <p:pic>
        <p:nvPicPr>
          <p:cNvPr id="5" name="Picture 4">
            <a:extLst>
              <a:ext uri="{FF2B5EF4-FFF2-40B4-BE49-F238E27FC236}">
                <a16:creationId xmlns:a16="http://schemas.microsoft.com/office/drawing/2014/main" id="{2E668E0A-6968-4422-8206-2B5B80E5F035}"/>
              </a:ext>
            </a:extLst>
          </p:cNvPr>
          <p:cNvPicPr>
            <a:picLocks noChangeAspect="1"/>
          </p:cNvPicPr>
          <p:nvPr/>
        </p:nvPicPr>
        <p:blipFill>
          <a:blip r:embed="rId3"/>
          <a:stretch>
            <a:fillRect/>
          </a:stretch>
        </p:blipFill>
        <p:spPr>
          <a:xfrm>
            <a:off x="7329297" y="1560107"/>
            <a:ext cx="4429125" cy="2747596"/>
          </a:xfrm>
          <a:prstGeom prst="rect">
            <a:avLst/>
          </a:prstGeom>
        </p:spPr>
      </p:pic>
    </p:spTree>
    <p:extLst>
      <p:ext uri="{BB962C8B-B14F-4D97-AF65-F5344CB8AC3E}">
        <p14:creationId xmlns:p14="http://schemas.microsoft.com/office/powerpoint/2010/main" val="1382330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C323-92EA-4D30-BF77-9B16169AB64C}"/>
              </a:ext>
            </a:extLst>
          </p:cNvPr>
          <p:cNvSpPr>
            <a:spLocks noGrp="1"/>
          </p:cNvSpPr>
          <p:nvPr>
            <p:ph type="title"/>
          </p:nvPr>
        </p:nvSpPr>
        <p:spPr/>
        <p:txBody>
          <a:bodyPr/>
          <a:lstStyle/>
          <a:p>
            <a:r>
              <a:rPr lang="en-US" dirty="0"/>
              <a:t>Combining Multiple Operations with the Pipe</a:t>
            </a:r>
          </a:p>
        </p:txBody>
      </p:sp>
      <p:sp>
        <p:nvSpPr>
          <p:cNvPr id="3" name="Content Placeholder 2">
            <a:extLst>
              <a:ext uri="{FF2B5EF4-FFF2-40B4-BE49-F238E27FC236}">
                <a16:creationId xmlns:a16="http://schemas.microsoft.com/office/drawing/2014/main" id="{A7C19611-1388-429D-9CAE-9EABEAFF4C62}"/>
              </a:ext>
            </a:extLst>
          </p:cNvPr>
          <p:cNvSpPr>
            <a:spLocks noGrp="1"/>
          </p:cNvSpPr>
          <p:nvPr>
            <p:ph idx="1"/>
          </p:nvPr>
        </p:nvSpPr>
        <p:spPr/>
        <p:txBody>
          <a:bodyPr>
            <a:normAutofit/>
          </a:bodyPr>
          <a:lstStyle/>
          <a:p>
            <a:pPr marL="0" indent="0">
              <a:buNone/>
            </a:pPr>
            <a:r>
              <a:rPr lang="en-US" sz="2400" dirty="0"/>
              <a:t>There are three steps to prepare this data: </a:t>
            </a:r>
          </a:p>
          <a:p>
            <a:pPr marL="457200" indent="-457200">
              <a:buFont typeface="+mj-lt"/>
              <a:buAutoNum type="arabicPeriod"/>
            </a:pPr>
            <a:r>
              <a:rPr lang="en-US" sz="2400" dirty="0"/>
              <a:t>Group flights by destination. </a:t>
            </a:r>
          </a:p>
          <a:p>
            <a:pPr marL="457200" indent="-457200">
              <a:buFont typeface="+mj-lt"/>
              <a:buAutoNum type="arabicPeriod"/>
            </a:pPr>
            <a:r>
              <a:rPr lang="en-US" sz="2400" dirty="0"/>
              <a:t>Summarize to compute distance, average delay, and number of flights.</a:t>
            </a:r>
          </a:p>
          <a:p>
            <a:pPr marL="457200" indent="-457200">
              <a:buFont typeface="+mj-lt"/>
              <a:buAutoNum type="arabicPeriod"/>
            </a:pPr>
            <a:r>
              <a:rPr lang="en-US" sz="2400" dirty="0"/>
              <a:t>Filter to remove noisy points and Honolulu airport, which is almost twice as far away as the next closest airport.</a:t>
            </a:r>
          </a:p>
        </p:txBody>
      </p:sp>
    </p:spTree>
    <p:extLst>
      <p:ext uri="{BB962C8B-B14F-4D97-AF65-F5344CB8AC3E}">
        <p14:creationId xmlns:p14="http://schemas.microsoft.com/office/powerpoint/2010/main" val="31883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A500-7FBC-44D6-9B1F-1CF2E0C02628}"/>
              </a:ext>
            </a:extLst>
          </p:cNvPr>
          <p:cNvSpPr>
            <a:spLocks noGrp="1"/>
          </p:cNvSpPr>
          <p:nvPr>
            <p:ph type="title"/>
          </p:nvPr>
        </p:nvSpPr>
        <p:spPr/>
        <p:txBody>
          <a:bodyPr/>
          <a:lstStyle/>
          <a:p>
            <a:r>
              <a:rPr lang="en-US" dirty="0"/>
              <a:t>Combining Multiple Operations with the Pipe</a:t>
            </a:r>
          </a:p>
        </p:txBody>
      </p:sp>
      <p:sp>
        <p:nvSpPr>
          <p:cNvPr id="3" name="Content Placeholder 2">
            <a:extLst>
              <a:ext uri="{FF2B5EF4-FFF2-40B4-BE49-F238E27FC236}">
                <a16:creationId xmlns:a16="http://schemas.microsoft.com/office/drawing/2014/main" id="{198E4788-90C1-42AD-BACA-AB9D86DA7426}"/>
              </a:ext>
            </a:extLst>
          </p:cNvPr>
          <p:cNvSpPr>
            <a:spLocks noGrp="1"/>
          </p:cNvSpPr>
          <p:nvPr>
            <p:ph idx="1"/>
          </p:nvPr>
        </p:nvSpPr>
        <p:spPr>
          <a:xfrm>
            <a:off x="1024128" y="2286000"/>
            <a:ext cx="9720073" cy="590550"/>
          </a:xfrm>
        </p:spPr>
        <p:txBody>
          <a:bodyPr>
            <a:normAutofit/>
          </a:bodyPr>
          <a:lstStyle/>
          <a:p>
            <a:r>
              <a:rPr lang="en-US" sz="2400" dirty="0"/>
              <a:t>There’s another way to tackle the same problem with the pipe, </a:t>
            </a:r>
            <a:r>
              <a:rPr lang="en-US" sz="2400" dirty="0">
                <a:latin typeface="Courier New" panose="02070309020205020404" pitchFamily="49" charset="0"/>
                <a:cs typeface="Courier New" panose="02070309020205020404" pitchFamily="49" charset="0"/>
              </a:rPr>
              <a:t>%&gt;%</a:t>
            </a:r>
            <a:r>
              <a:rPr lang="en-US" sz="2400" dirty="0"/>
              <a:t>:</a:t>
            </a:r>
          </a:p>
        </p:txBody>
      </p:sp>
      <p:sp>
        <p:nvSpPr>
          <p:cNvPr id="4" name="Rectangle 3">
            <a:extLst>
              <a:ext uri="{FF2B5EF4-FFF2-40B4-BE49-F238E27FC236}">
                <a16:creationId xmlns:a16="http://schemas.microsoft.com/office/drawing/2014/main" id="{9F37A85E-58AF-4C40-9F82-DF61E2D3E942}"/>
              </a:ext>
            </a:extLst>
          </p:cNvPr>
          <p:cNvSpPr/>
          <p:nvPr/>
        </p:nvSpPr>
        <p:spPr>
          <a:xfrm>
            <a:off x="1024127" y="2876550"/>
            <a:ext cx="9720073" cy="2308324"/>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delays</a:t>
            </a:r>
            <a:r>
              <a:rPr lang="en-US" dirty="0">
                <a:latin typeface="Courier New" panose="02070309020205020404" pitchFamily="49" charset="0"/>
                <a:cs typeface="Courier New" panose="02070309020205020404" pitchFamily="49" charset="0"/>
              </a:rPr>
              <a:t> &lt;- </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dist</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distance</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a:t>
            </a:r>
            <a:r>
              <a:rPr lang="en-US" dirty="0">
                <a:latin typeface="Courier New" panose="02070309020205020404" pitchFamily="49" charset="0"/>
                <a:cs typeface="Courier New" panose="02070309020205020404" pitchFamily="49" charset="0"/>
              </a:rPr>
              <a:t> =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a:t>
            </a:r>
            <a:r>
              <a:rPr lang="en-US" dirty="0">
                <a:latin typeface="Courier New" panose="02070309020205020404" pitchFamily="49" charset="0"/>
                <a:cs typeface="Courier New" panose="02070309020205020404" pitchFamily="49" charset="0"/>
              </a:rPr>
              <a:t> =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&gt; </a:t>
            </a:r>
            <a:r>
              <a:rPr lang="en-US" b="1" dirty="0">
                <a:solidFill>
                  <a:srgbClr val="FF9900"/>
                </a:solidFill>
                <a:latin typeface="Courier New" panose="02070309020205020404" pitchFamily="49" charset="0"/>
                <a:cs typeface="Courier New" panose="02070309020205020404" pitchFamily="49" charset="0"/>
              </a:rPr>
              <a:t>20</a:t>
            </a:r>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 </a:t>
            </a:r>
            <a:r>
              <a:rPr lang="en-US" b="1" dirty="0">
                <a:solidFill>
                  <a:srgbClr val="FF9900"/>
                </a:solidFill>
                <a:latin typeface="Courier New" panose="02070309020205020404" pitchFamily="49" charset="0"/>
                <a:cs typeface="Courier New" panose="02070309020205020404" pitchFamily="49" charset="0"/>
              </a:rPr>
              <a:t>"HNL"</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12448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85EB-D838-4F22-B466-EF1D54E5B2FF}"/>
              </a:ext>
            </a:extLst>
          </p:cNvPr>
          <p:cNvSpPr>
            <a:spLocks noGrp="1"/>
          </p:cNvSpPr>
          <p:nvPr>
            <p:ph type="title"/>
          </p:nvPr>
        </p:nvSpPr>
        <p:spPr/>
        <p:txBody>
          <a:bodyPr/>
          <a:lstStyle/>
          <a:p>
            <a:r>
              <a:rPr lang="en-US" dirty="0"/>
              <a:t>Missing Values</a:t>
            </a:r>
          </a:p>
        </p:txBody>
      </p:sp>
      <p:sp>
        <p:nvSpPr>
          <p:cNvPr id="4" name="Rectangle 3">
            <a:extLst>
              <a:ext uri="{FF2B5EF4-FFF2-40B4-BE49-F238E27FC236}">
                <a16:creationId xmlns:a16="http://schemas.microsoft.com/office/drawing/2014/main" id="{1331D43A-D5C8-4231-A67D-A2A81D055A85}"/>
              </a:ext>
            </a:extLst>
          </p:cNvPr>
          <p:cNvSpPr/>
          <p:nvPr/>
        </p:nvSpPr>
        <p:spPr>
          <a:xfrm>
            <a:off x="1024128" y="2025467"/>
            <a:ext cx="9720072" cy="4247317"/>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mean</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NA</a:t>
            </a:r>
          </a:p>
          <a:p>
            <a:r>
              <a:rPr lang="en-US" i="1" dirty="0">
                <a:solidFill>
                  <a:schemeClr val="bg1">
                    <a:lumMod val="50000"/>
                  </a:schemeClr>
                </a:solidFill>
                <a:latin typeface="Courier New" panose="02070309020205020404" pitchFamily="49" charset="0"/>
                <a:cs typeface="Courier New" panose="02070309020205020404" pitchFamily="49" charset="0"/>
              </a:rPr>
              <a:t>#&gt; 2 	2013 		1 		  2 	 NA</a:t>
            </a:r>
          </a:p>
          <a:p>
            <a:r>
              <a:rPr lang="en-US" i="1" dirty="0">
                <a:solidFill>
                  <a:schemeClr val="bg1">
                    <a:lumMod val="50000"/>
                  </a:schemeClr>
                </a:solidFill>
                <a:latin typeface="Courier New" panose="02070309020205020404" pitchFamily="49" charset="0"/>
                <a:cs typeface="Courier New" panose="02070309020205020404" pitchFamily="49" charset="0"/>
              </a:rPr>
              <a:t>#&gt; 3 	2013 		1  	 	  3 	 NA</a:t>
            </a:r>
          </a:p>
          <a:p>
            <a:r>
              <a:rPr lang="en-US" i="1" dirty="0">
                <a:solidFill>
                  <a:schemeClr val="bg1">
                    <a:lumMod val="50000"/>
                  </a:schemeClr>
                </a:solidFill>
                <a:latin typeface="Courier New" panose="02070309020205020404" pitchFamily="49" charset="0"/>
                <a:cs typeface="Courier New" panose="02070309020205020404" pitchFamily="49" charset="0"/>
              </a:rPr>
              <a:t>#&gt; 4 	2013 		1 		  4 	 NA</a:t>
            </a:r>
          </a:p>
          <a:p>
            <a:r>
              <a:rPr lang="en-US" i="1" dirty="0">
                <a:solidFill>
                  <a:schemeClr val="bg1">
                    <a:lumMod val="50000"/>
                  </a:schemeClr>
                </a:solidFill>
                <a:latin typeface="Courier New" panose="02070309020205020404" pitchFamily="49" charset="0"/>
                <a:cs typeface="Courier New" panose="02070309020205020404" pitchFamily="49" charset="0"/>
              </a:rPr>
              <a:t>#&gt; 5 	2013 		1 		  5 	 NA</a:t>
            </a:r>
          </a:p>
          <a:p>
            <a:r>
              <a:rPr lang="en-US" i="1" dirty="0">
                <a:solidFill>
                  <a:schemeClr val="bg1">
                    <a:lumMod val="50000"/>
                  </a:schemeClr>
                </a:solidFill>
                <a:latin typeface="Courier New" panose="02070309020205020404" pitchFamily="49" charset="0"/>
                <a:cs typeface="Courier New" panose="02070309020205020404" pitchFamily="49" charset="0"/>
              </a:rPr>
              <a:t>#&gt; 6 	2013 		1 		  6 	 NA</a:t>
            </a:r>
          </a:p>
          <a:p>
            <a:r>
              <a:rPr lang="en-US" i="1" dirty="0">
                <a:solidFill>
                  <a:schemeClr val="bg1">
                    <a:lumMod val="50000"/>
                  </a:schemeClr>
                </a:solidFill>
                <a:latin typeface="Courier New" panose="02070309020205020404" pitchFamily="49" charset="0"/>
                <a:cs typeface="Courier New" panose="02070309020205020404" pitchFamily="49" charset="0"/>
              </a:rPr>
              <a:t>#&gt; # ... with 359 more rows</a:t>
            </a:r>
          </a:p>
        </p:txBody>
      </p:sp>
    </p:spTree>
    <p:extLst>
      <p:ext uri="{BB962C8B-B14F-4D97-AF65-F5344CB8AC3E}">
        <p14:creationId xmlns:p14="http://schemas.microsoft.com/office/powerpoint/2010/main" val="1852978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6E20-7893-4CA5-8227-CCCE1751D7B2}"/>
              </a:ext>
            </a:extLst>
          </p:cNvPr>
          <p:cNvSpPr>
            <a:spLocks noGrp="1"/>
          </p:cNvSpPr>
          <p:nvPr>
            <p:ph type="title"/>
          </p:nvPr>
        </p:nvSpPr>
        <p:spPr/>
        <p:txBody>
          <a:bodyPr/>
          <a:lstStyle/>
          <a:p>
            <a:r>
              <a:rPr lang="en-US" dirty="0"/>
              <a:t>Missing Values</a:t>
            </a:r>
          </a:p>
        </p:txBody>
      </p:sp>
      <p:sp>
        <p:nvSpPr>
          <p:cNvPr id="5" name="Rectangle 4">
            <a:extLst>
              <a:ext uri="{FF2B5EF4-FFF2-40B4-BE49-F238E27FC236}">
                <a16:creationId xmlns:a16="http://schemas.microsoft.com/office/drawing/2014/main" id="{3BD845D2-EE43-4657-99E6-7CDD8C6880DE}"/>
              </a:ext>
            </a:extLst>
          </p:cNvPr>
          <p:cNvSpPr/>
          <p:nvPr/>
        </p:nvSpPr>
        <p:spPr>
          <a:xfrm>
            <a:off x="1024128" y="2084832"/>
            <a:ext cx="9720072" cy="4247317"/>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 </a:t>
            </a:r>
            <a:r>
              <a:rPr lang="en-US" dirty="0">
                <a:latin typeface="Courier New" panose="02070309020205020404" pitchFamily="49" charset="0"/>
                <a:cs typeface="Courier New" panose="02070309020205020404" pitchFamily="49" charset="0"/>
              </a:rPr>
              <a:t>=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mean</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11.55</a:t>
            </a:r>
          </a:p>
          <a:p>
            <a:r>
              <a:rPr lang="en-US" i="1" dirty="0">
                <a:solidFill>
                  <a:schemeClr val="bg1">
                    <a:lumMod val="50000"/>
                  </a:schemeClr>
                </a:solidFill>
                <a:latin typeface="Courier New" panose="02070309020205020404" pitchFamily="49" charset="0"/>
                <a:cs typeface="Courier New" panose="02070309020205020404" pitchFamily="49" charset="0"/>
              </a:rPr>
              <a:t>#&gt; 2 	2013 		1 		 2 		13.86</a:t>
            </a:r>
          </a:p>
          <a:p>
            <a:r>
              <a:rPr lang="en-US" i="1" dirty="0">
                <a:solidFill>
                  <a:schemeClr val="bg1">
                    <a:lumMod val="50000"/>
                  </a:schemeClr>
                </a:solidFill>
                <a:latin typeface="Courier New" panose="02070309020205020404" pitchFamily="49" charset="0"/>
                <a:cs typeface="Courier New" panose="02070309020205020404" pitchFamily="49" charset="0"/>
              </a:rPr>
              <a:t>#&gt; 3 	2013 		1 		 3 		10.99</a:t>
            </a:r>
          </a:p>
          <a:p>
            <a:r>
              <a:rPr lang="en-US" i="1" dirty="0">
                <a:solidFill>
                  <a:schemeClr val="bg1">
                    <a:lumMod val="50000"/>
                  </a:schemeClr>
                </a:solidFill>
                <a:latin typeface="Courier New" panose="02070309020205020404" pitchFamily="49" charset="0"/>
                <a:cs typeface="Courier New" panose="02070309020205020404" pitchFamily="49" charset="0"/>
              </a:rPr>
              <a:t>#&gt; 4 	2013 		1 		 4 		 8.95</a:t>
            </a:r>
          </a:p>
          <a:p>
            <a:r>
              <a:rPr lang="en-US" i="1" dirty="0">
                <a:solidFill>
                  <a:schemeClr val="bg1">
                    <a:lumMod val="50000"/>
                  </a:schemeClr>
                </a:solidFill>
                <a:latin typeface="Courier New" panose="02070309020205020404" pitchFamily="49" charset="0"/>
                <a:cs typeface="Courier New" panose="02070309020205020404" pitchFamily="49" charset="0"/>
              </a:rPr>
              <a:t>#&gt; 5 	2013 		1 		 5 		 5.73</a:t>
            </a:r>
          </a:p>
          <a:p>
            <a:r>
              <a:rPr lang="en-US" i="1" dirty="0">
                <a:solidFill>
                  <a:schemeClr val="bg1">
                    <a:lumMod val="50000"/>
                  </a:schemeClr>
                </a:solidFill>
                <a:latin typeface="Courier New" panose="02070309020205020404" pitchFamily="49" charset="0"/>
                <a:cs typeface="Courier New" panose="02070309020205020404" pitchFamily="49" charset="0"/>
              </a:rPr>
              <a:t>#&gt; 6 	2013		1 		 6 		 7.15</a:t>
            </a:r>
          </a:p>
          <a:p>
            <a:r>
              <a:rPr lang="en-US" i="1" dirty="0">
                <a:solidFill>
                  <a:schemeClr val="bg1">
                    <a:lumMod val="50000"/>
                  </a:schemeClr>
                </a:solidFill>
                <a:latin typeface="Courier New" panose="02070309020205020404" pitchFamily="49" charset="0"/>
                <a:cs typeface="Courier New" panose="02070309020205020404" pitchFamily="49" charset="0"/>
              </a:rPr>
              <a:t>#&gt; # ... with 359 more rows</a:t>
            </a:r>
          </a:p>
        </p:txBody>
      </p:sp>
    </p:spTree>
    <p:extLst>
      <p:ext uri="{BB962C8B-B14F-4D97-AF65-F5344CB8AC3E}">
        <p14:creationId xmlns:p14="http://schemas.microsoft.com/office/powerpoint/2010/main" val="2563544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84B8-B2EA-4ED7-AA10-CB2437E0EE8B}"/>
              </a:ext>
            </a:extLst>
          </p:cNvPr>
          <p:cNvSpPr>
            <a:spLocks noGrp="1"/>
          </p:cNvSpPr>
          <p:nvPr>
            <p:ph type="title"/>
          </p:nvPr>
        </p:nvSpPr>
        <p:spPr/>
        <p:txBody>
          <a:bodyPr/>
          <a:lstStyle/>
          <a:p>
            <a:r>
              <a:rPr lang="en-US" dirty="0"/>
              <a:t>Missing Values</a:t>
            </a:r>
          </a:p>
        </p:txBody>
      </p:sp>
      <p:sp>
        <p:nvSpPr>
          <p:cNvPr id="4" name="Rectangle 3">
            <a:extLst>
              <a:ext uri="{FF2B5EF4-FFF2-40B4-BE49-F238E27FC236}">
                <a16:creationId xmlns:a16="http://schemas.microsoft.com/office/drawing/2014/main" id="{18721A43-5F22-4298-B119-1E72CC9C8338}"/>
              </a:ext>
            </a:extLst>
          </p:cNvPr>
          <p:cNvSpPr/>
          <p:nvPr/>
        </p:nvSpPr>
        <p:spPr>
          <a:xfrm>
            <a:off x="1024128" y="2084832"/>
            <a:ext cx="9720072" cy="4524315"/>
          </a:xfrm>
          <a:prstGeom prst="rect">
            <a:avLst/>
          </a:prstGeom>
          <a:solidFill>
            <a:schemeClr val="bg2"/>
          </a:solidFill>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not_cancelled</a:t>
            </a:r>
            <a:r>
              <a:rPr lang="en-US" dirty="0">
                <a:latin typeface="Courier New" panose="02070309020205020404" pitchFamily="49" charset="0"/>
                <a:cs typeface="Courier New" panose="02070309020205020404" pitchFamily="49" charset="0"/>
              </a:rPr>
              <a:t> &lt;- </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is.na</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is.na</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mean</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11.44</a:t>
            </a:r>
          </a:p>
          <a:p>
            <a:r>
              <a:rPr lang="en-US" i="1" dirty="0">
                <a:solidFill>
                  <a:schemeClr val="bg1">
                    <a:lumMod val="50000"/>
                  </a:schemeClr>
                </a:solidFill>
                <a:latin typeface="Courier New" panose="02070309020205020404" pitchFamily="49" charset="0"/>
                <a:cs typeface="Courier New" panose="02070309020205020404" pitchFamily="49" charset="0"/>
              </a:rPr>
              <a:t>#&gt; 2 2013 1 2 13.68</a:t>
            </a:r>
          </a:p>
          <a:p>
            <a:r>
              <a:rPr lang="en-US" i="1" dirty="0">
                <a:solidFill>
                  <a:schemeClr val="bg1">
                    <a:lumMod val="50000"/>
                  </a:schemeClr>
                </a:solidFill>
                <a:latin typeface="Courier New" panose="02070309020205020404" pitchFamily="49" charset="0"/>
                <a:cs typeface="Courier New" panose="02070309020205020404" pitchFamily="49" charset="0"/>
              </a:rPr>
              <a:t>#&gt; 3 2013 1 3 10.91</a:t>
            </a:r>
          </a:p>
          <a:p>
            <a:r>
              <a:rPr lang="en-US" i="1" dirty="0">
                <a:solidFill>
                  <a:schemeClr val="bg1">
                    <a:lumMod val="50000"/>
                  </a:schemeClr>
                </a:solidFill>
                <a:latin typeface="Courier New" panose="02070309020205020404" pitchFamily="49" charset="0"/>
                <a:cs typeface="Courier New" panose="02070309020205020404" pitchFamily="49" charset="0"/>
              </a:rPr>
              <a:t>#&gt; 4 2013 1 4 8.97</a:t>
            </a:r>
          </a:p>
          <a:p>
            <a:r>
              <a:rPr lang="en-US" i="1" dirty="0">
                <a:solidFill>
                  <a:schemeClr val="bg1">
                    <a:lumMod val="50000"/>
                  </a:schemeClr>
                </a:solidFill>
                <a:latin typeface="Courier New" panose="02070309020205020404" pitchFamily="49" charset="0"/>
                <a:cs typeface="Courier New" panose="02070309020205020404" pitchFamily="49" charset="0"/>
              </a:rPr>
              <a:t>#&gt; # ... with 361 more rows</a:t>
            </a:r>
          </a:p>
        </p:txBody>
      </p:sp>
    </p:spTree>
    <p:extLst>
      <p:ext uri="{BB962C8B-B14F-4D97-AF65-F5344CB8AC3E}">
        <p14:creationId xmlns:p14="http://schemas.microsoft.com/office/powerpoint/2010/main" val="1609199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BF5A-535C-469E-A1A4-DC5CDED4448D}"/>
              </a:ext>
            </a:extLst>
          </p:cNvPr>
          <p:cNvSpPr>
            <a:spLocks noGrp="1"/>
          </p:cNvSpPr>
          <p:nvPr>
            <p:ph type="title"/>
          </p:nvPr>
        </p:nvSpPr>
        <p:spPr/>
        <p:txBody>
          <a:bodyPr/>
          <a:lstStyle/>
          <a:p>
            <a:r>
              <a:rPr lang="en-US" dirty="0"/>
              <a:t>Counts</a:t>
            </a:r>
          </a:p>
        </p:txBody>
      </p:sp>
      <p:sp>
        <p:nvSpPr>
          <p:cNvPr id="4" name="Rectangle 3">
            <a:extLst>
              <a:ext uri="{FF2B5EF4-FFF2-40B4-BE49-F238E27FC236}">
                <a16:creationId xmlns:a16="http://schemas.microsoft.com/office/drawing/2014/main" id="{312069E9-3EC9-452E-9479-8B7A956B886E}"/>
              </a:ext>
            </a:extLst>
          </p:cNvPr>
          <p:cNvSpPr/>
          <p:nvPr/>
        </p:nvSpPr>
        <p:spPr>
          <a:xfrm>
            <a:off x="1024128" y="1746588"/>
            <a:ext cx="7243572" cy="2031325"/>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delays</a:t>
            </a:r>
            <a:r>
              <a:rPr lang="en-US" dirty="0">
                <a:latin typeface="Courier New" panose="02070309020205020404" pitchFamily="49" charset="0"/>
                <a:cs typeface="Courier New" panose="02070309020205020404" pitchFamily="49" charset="0"/>
              </a:rPr>
              <a:t> &lt;- </a:t>
            </a:r>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tailnum</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delays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geom_freqpoly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binwidth</a:t>
            </a:r>
            <a:r>
              <a:rPr lang="en-US" dirty="0">
                <a:latin typeface="Courier New" panose="02070309020205020404" pitchFamily="49" charset="0"/>
                <a:cs typeface="Courier New" panose="02070309020205020404" pitchFamily="49" charset="0"/>
              </a:rPr>
              <a:t> = </a:t>
            </a:r>
            <a:r>
              <a:rPr lang="en-US" b="1" dirty="0">
                <a:solidFill>
                  <a:srgbClr val="FF9900"/>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76EF98D-B30C-4DBE-BDEB-BC694F50452D}"/>
              </a:ext>
            </a:extLst>
          </p:cNvPr>
          <p:cNvPicPr>
            <a:picLocks noChangeAspect="1"/>
          </p:cNvPicPr>
          <p:nvPr/>
        </p:nvPicPr>
        <p:blipFill>
          <a:blip r:embed="rId3"/>
          <a:stretch>
            <a:fillRect/>
          </a:stretch>
        </p:blipFill>
        <p:spPr>
          <a:xfrm>
            <a:off x="6096000" y="3802297"/>
            <a:ext cx="4914900" cy="2971800"/>
          </a:xfrm>
          <a:prstGeom prst="rect">
            <a:avLst/>
          </a:prstGeom>
        </p:spPr>
      </p:pic>
      <p:cxnSp>
        <p:nvCxnSpPr>
          <p:cNvPr id="7" name="Straight Arrow Connector 6">
            <a:extLst>
              <a:ext uri="{FF2B5EF4-FFF2-40B4-BE49-F238E27FC236}">
                <a16:creationId xmlns:a16="http://schemas.microsoft.com/office/drawing/2014/main" id="{A558342F-7AFC-4E1E-B778-A16D594890C2}"/>
              </a:ext>
            </a:extLst>
          </p:cNvPr>
          <p:cNvCxnSpPr/>
          <p:nvPr/>
        </p:nvCxnSpPr>
        <p:spPr>
          <a:xfrm flipH="1">
            <a:off x="10401300" y="4229100"/>
            <a:ext cx="838200" cy="1790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00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1BA6-2F46-40A9-B974-4810D1FC2E32}"/>
              </a:ext>
            </a:extLst>
          </p:cNvPr>
          <p:cNvSpPr>
            <a:spLocks noGrp="1"/>
          </p:cNvSpPr>
          <p:nvPr>
            <p:ph type="title"/>
          </p:nvPr>
        </p:nvSpPr>
        <p:spPr/>
        <p:txBody>
          <a:bodyPr/>
          <a:lstStyle/>
          <a:p>
            <a:r>
              <a:rPr lang="en-US" dirty="0"/>
              <a:t>Counts</a:t>
            </a:r>
          </a:p>
        </p:txBody>
      </p:sp>
      <p:sp>
        <p:nvSpPr>
          <p:cNvPr id="4" name="Rectangle 3">
            <a:extLst>
              <a:ext uri="{FF2B5EF4-FFF2-40B4-BE49-F238E27FC236}">
                <a16:creationId xmlns:a16="http://schemas.microsoft.com/office/drawing/2014/main" id="{120B2331-E08F-4B67-A102-3ED6B2D7E7FD}"/>
              </a:ext>
            </a:extLst>
          </p:cNvPr>
          <p:cNvSpPr/>
          <p:nvPr/>
        </p:nvSpPr>
        <p:spPr>
          <a:xfrm>
            <a:off x="1024128" y="1987451"/>
            <a:ext cx="9720072" cy="2308324"/>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delays</a:t>
            </a:r>
            <a:r>
              <a:rPr lang="en-US" dirty="0">
                <a:latin typeface="Courier New" panose="02070309020205020404" pitchFamily="49" charset="0"/>
                <a:cs typeface="Courier New" panose="02070309020205020404" pitchFamily="49" charset="0"/>
              </a:rPr>
              <a:t> &lt;- </a:t>
            </a:r>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tailnum</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na.rm </a:t>
            </a:r>
            <a:r>
              <a:rPr lang="en-US" dirty="0">
                <a:latin typeface="Courier New" panose="02070309020205020404" pitchFamily="49" charset="0"/>
                <a:cs typeface="Courier New" panose="02070309020205020404" pitchFamily="49" charset="0"/>
              </a:rPr>
              <a:t>= </a:t>
            </a:r>
            <a:r>
              <a:rPr lang="en-US" b="1" dirty="0">
                <a:solidFill>
                  <a:srgbClr val="1CADE4"/>
                </a:solidFill>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err="1">
                <a:solidFill>
                  <a:srgbClr val="7030A0"/>
                </a:solidFill>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delays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mapping</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a:t>
            </a:r>
            <a:r>
              <a:rPr lang="en-US" dirty="0">
                <a:latin typeface="Courier New" panose="02070309020205020404" pitchFamily="49" charset="0"/>
                <a:cs typeface="Courier New" panose="02070309020205020404" pitchFamily="49" charset="0"/>
              </a:rPr>
              <a:t> = </a:t>
            </a:r>
            <a:r>
              <a:rPr lang="en-US" dirty="0">
                <a:solidFill>
                  <a:srgbClr val="002060"/>
                </a:solidFill>
                <a:latin typeface="Courier New" panose="02070309020205020404" pitchFamily="49" charset="0"/>
                <a:cs typeface="Courier New" panose="02070309020205020404" pitchFamily="49" charset="0"/>
              </a:rPr>
              <a:t>delay</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geom_point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alpha</a:t>
            </a:r>
            <a:r>
              <a:rPr lang="en-US" dirty="0">
                <a:latin typeface="Courier New" panose="02070309020205020404" pitchFamily="49" charset="0"/>
                <a:cs typeface="Courier New" panose="02070309020205020404" pitchFamily="49" charset="0"/>
              </a:rPr>
              <a:t> = </a:t>
            </a:r>
            <a:r>
              <a:rPr lang="en-US" b="1" dirty="0">
                <a:solidFill>
                  <a:srgbClr val="FF9900"/>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r>
              <a:rPr lang="en-US" b="1" dirty="0">
                <a:solidFill>
                  <a:srgbClr val="FF9900"/>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6EFAC7BD-A5C2-4020-A7E6-AF74E19659EC}"/>
              </a:ext>
            </a:extLst>
          </p:cNvPr>
          <p:cNvPicPr>
            <a:picLocks noChangeAspect="1"/>
          </p:cNvPicPr>
          <p:nvPr/>
        </p:nvPicPr>
        <p:blipFill>
          <a:blip r:embed="rId3"/>
          <a:stretch>
            <a:fillRect/>
          </a:stretch>
        </p:blipFill>
        <p:spPr>
          <a:xfrm>
            <a:off x="3962400" y="4295775"/>
            <a:ext cx="4267200" cy="2562225"/>
          </a:xfrm>
          <a:prstGeom prst="rect">
            <a:avLst/>
          </a:prstGeom>
        </p:spPr>
      </p:pic>
    </p:spTree>
    <p:extLst>
      <p:ext uri="{BB962C8B-B14F-4D97-AF65-F5344CB8AC3E}">
        <p14:creationId xmlns:p14="http://schemas.microsoft.com/office/powerpoint/2010/main" val="2321430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56F9-7E05-436A-98FD-B0BB3F3DBA22}"/>
              </a:ext>
            </a:extLst>
          </p:cNvPr>
          <p:cNvSpPr>
            <a:spLocks noGrp="1"/>
          </p:cNvSpPr>
          <p:nvPr>
            <p:ph type="title"/>
          </p:nvPr>
        </p:nvSpPr>
        <p:spPr/>
        <p:txBody>
          <a:bodyPr/>
          <a:lstStyle/>
          <a:p>
            <a:r>
              <a:rPr lang="en-US" dirty="0"/>
              <a:t>Counts</a:t>
            </a:r>
          </a:p>
        </p:txBody>
      </p:sp>
      <p:sp>
        <p:nvSpPr>
          <p:cNvPr id="4" name="Rectangle 3">
            <a:extLst>
              <a:ext uri="{FF2B5EF4-FFF2-40B4-BE49-F238E27FC236}">
                <a16:creationId xmlns:a16="http://schemas.microsoft.com/office/drawing/2014/main" id="{F655EA4A-7D7D-41AD-AD2B-C15A1D25224B}"/>
              </a:ext>
            </a:extLst>
          </p:cNvPr>
          <p:cNvSpPr/>
          <p:nvPr/>
        </p:nvSpPr>
        <p:spPr>
          <a:xfrm>
            <a:off x="795528" y="2084832"/>
            <a:ext cx="8119872" cy="1569660"/>
          </a:xfrm>
          <a:prstGeom prst="rect">
            <a:avLst/>
          </a:prstGeom>
          <a:solidFill>
            <a:schemeClr val="bg2"/>
          </a:solidFill>
        </p:spPr>
        <p:txBody>
          <a:bodyPr wrap="square">
            <a:spAutoFit/>
          </a:bodyPr>
          <a:lstStyle/>
          <a:p>
            <a:r>
              <a:rPr lang="en-US" sz="2400" dirty="0">
                <a:solidFill>
                  <a:srgbClr val="002060"/>
                </a:solidFill>
                <a:latin typeface="Courier New" panose="02070309020205020404" pitchFamily="49" charset="0"/>
                <a:cs typeface="Courier New" panose="02070309020205020404" pitchFamily="49" charset="0"/>
              </a:rPr>
              <a:t>delays</a:t>
            </a:r>
            <a:r>
              <a:rPr lang="en-US" sz="2400" dirty="0">
                <a:latin typeface="Courier New" panose="02070309020205020404" pitchFamily="49" charset="0"/>
                <a:cs typeface="Courier New" panose="02070309020205020404" pitchFamily="49" charset="0"/>
              </a:rPr>
              <a:t> %&gt;%</a:t>
            </a:r>
          </a:p>
          <a:p>
            <a:r>
              <a:rPr lang="en-US" sz="2400" dirty="0">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n</a:t>
            </a:r>
            <a:r>
              <a:rPr lang="en-US" sz="2400" dirty="0">
                <a:latin typeface="Courier New" panose="02070309020205020404" pitchFamily="49" charset="0"/>
                <a:cs typeface="Courier New" panose="02070309020205020404" pitchFamily="49" charset="0"/>
              </a:rPr>
              <a:t> &gt; </a:t>
            </a:r>
            <a:r>
              <a:rPr lang="en-US" sz="2400" b="1" dirty="0">
                <a:solidFill>
                  <a:srgbClr val="FF9900"/>
                </a:solidFill>
                <a:latin typeface="Courier New" panose="02070309020205020404" pitchFamily="49" charset="0"/>
                <a:cs typeface="Courier New" panose="02070309020205020404" pitchFamily="49" charset="0"/>
              </a:rPr>
              <a:t>25</a:t>
            </a:r>
            <a:r>
              <a:rPr lang="en-US" sz="2400" dirty="0">
                <a:latin typeface="Courier New" panose="02070309020205020404" pitchFamily="49" charset="0"/>
                <a:cs typeface="Courier New" panose="02070309020205020404" pitchFamily="49" charset="0"/>
              </a:rPr>
              <a:t>) %&gt;%</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mapping</a:t>
            </a:r>
            <a:r>
              <a:rPr lang="en-US" sz="2400" dirty="0">
                <a:latin typeface="Courier New" panose="02070309020205020404" pitchFamily="49" charset="0"/>
                <a:cs typeface="Courier New" panose="02070309020205020404" pitchFamily="49" charset="0"/>
              </a:rPr>
              <a:t> = </a:t>
            </a:r>
            <a:r>
              <a:rPr lang="en-US" sz="2400" dirty="0" err="1">
                <a:solidFill>
                  <a:srgbClr val="7030A0"/>
                </a:solidFill>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n</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y</a:t>
            </a:r>
            <a:r>
              <a:rPr lang="en-US" sz="2400" dirty="0">
                <a:latin typeface="Courier New" panose="02070309020205020404" pitchFamily="49" charset="0"/>
                <a:cs typeface="Courier New" panose="02070309020205020404" pitchFamily="49" charset="0"/>
              </a:rPr>
              <a:t> = </a:t>
            </a:r>
            <a:r>
              <a:rPr lang="en-US" sz="2400" dirty="0">
                <a:solidFill>
                  <a:srgbClr val="002060"/>
                </a:solidFill>
                <a:latin typeface="Courier New" panose="02070309020205020404" pitchFamily="49" charset="0"/>
                <a:cs typeface="Courier New" panose="02070309020205020404" pitchFamily="49" charset="0"/>
              </a:rPr>
              <a:t>delay</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solidFill>
                  <a:srgbClr val="7030A0"/>
                </a:solidFill>
                <a:latin typeface="Courier New" panose="02070309020205020404" pitchFamily="49" charset="0"/>
                <a:cs typeface="Courier New" panose="02070309020205020404" pitchFamily="49" charset="0"/>
              </a:rPr>
              <a:t>geom_point</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alpha</a:t>
            </a:r>
            <a:r>
              <a:rPr lang="en-US" sz="2400" dirty="0">
                <a:latin typeface="Courier New" panose="02070309020205020404" pitchFamily="49" charset="0"/>
                <a:cs typeface="Courier New" panose="02070309020205020404" pitchFamily="49" charset="0"/>
              </a:rPr>
              <a:t> = </a:t>
            </a:r>
            <a:r>
              <a:rPr lang="en-US" sz="2400" b="1"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a:t>
            </a:r>
            <a:r>
              <a:rPr lang="en-US" sz="2400" b="1" dirty="0">
                <a:solidFill>
                  <a:srgbClr val="FF9900"/>
                </a:solidFill>
                <a:latin typeface="Courier New" panose="02070309020205020404" pitchFamily="49" charset="0"/>
                <a:cs typeface="Courier New" panose="02070309020205020404" pitchFamily="49" charset="0"/>
              </a:rPr>
              <a:t>10</a:t>
            </a:r>
            <a:r>
              <a:rPr lang="en-US" sz="24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F8A06E42-33AF-4CD4-9B3D-7B4C5BD3A575}"/>
              </a:ext>
            </a:extLst>
          </p:cNvPr>
          <p:cNvPicPr>
            <a:picLocks noChangeAspect="1"/>
          </p:cNvPicPr>
          <p:nvPr/>
        </p:nvPicPr>
        <p:blipFill>
          <a:blip r:embed="rId3"/>
          <a:stretch>
            <a:fillRect/>
          </a:stretch>
        </p:blipFill>
        <p:spPr>
          <a:xfrm>
            <a:off x="3486903" y="3704036"/>
            <a:ext cx="5218193" cy="3168610"/>
          </a:xfrm>
          <a:prstGeom prst="rect">
            <a:avLst/>
          </a:prstGeom>
        </p:spPr>
      </p:pic>
    </p:spTree>
    <p:extLst>
      <p:ext uri="{BB962C8B-B14F-4D97-AF65-F5344CB8AC3E}">
        <p14:creationId xmlns:p14="http://schemas.microsoft.com/office/powerpoint/2010/main" val="309939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5CA9-78C2-43B4-B2D1-B972BBF907A6}"/>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9257C6EC-18B6-4BCA-AA48-CE7D8807C34C}"/>
              </a:ext>
            </a:extLst>
          </p:cNvPr>
          <p:cNvSpPr>
            <a:spLocks noGrp="1"/>
          </p:cNvSpPr>
          <p:nvPr>
            <p:ph idx="1"/>
          </p:nvPr>
        </p:nvSpPr>
        <p:spPr/>
        <p:txBody>
          <a:bodyPr>
            <a:normAutofit/>
          </a:bodyPr>
          <a:lstStyle/>
          <a:p>
            <a:pPr marL="0" indent="0">
              <a:buNone/>
            </a:pPr>
            <a:r>
              <a:rPr lang="en-US" sz="2400" dirty="0"/>
              <a:t>All verbs work similarly: </a:t>
            </a:r>
          </a:p>
          <a:p>
            <a:pPr marL="457200" indent="-457200">
              <a:buFont typeface="+mj-lt"/>
              <a:buAutoNum type="arabicPeriod"/>
            </a:pPr>
            <a:r>
              <a:rPr lang="en-US" sz="2400" dirty="0"/>
              <a:t>The first argument is a data frame. </a:t>
            </a:r>
          </a:p>
          <a:p>
            <a:pPr marL="457200" indent="-457200">
              <a:buFont typeface="+mj-lt"/>
              <a:buAutoNum type="arabicPeriod"/>
            </a:pPr>
            <a:r>
              <a:rPr lang="en-US" sz="2400" dirty="0"/>
              <a:t>The subsequent arguments describe what to do with the data frame, using the variable names (without quotes). </a:t>
            </a:r>
          </a:p>
          <a:p>
            <a:pPr marL="457200" indent="-457200">
              <a:buFont typeface="+mj-lt"/>
              <a:buAutoNum type="arabicPeriod"/>
            </a:pPr>
            <a:r>
              <a:rPr lang="en-US" sz="2400" dirty="0"/>
              <a:t>The result is a new data frame.</a:t>
            </a:r>
          </a:p>
        </p:txBody>
      </p:sp>
    </p:spTree>
    <p:extLst>
      <p:ext uri="{BB962C8B-B14F-4D97-AF65-F5344CB8AC3E}">
        <p14:creationId xmlns:p14="http://schemas.microsoft.com/office/powerpoint/2010/main" val="3682095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9F01-488D-4F3E-912F-85986F11504E}"/>
              </a:ext>
            </a:extLst>
          </p:cNvPr>
          <p:cNvSpPr>
            <a:spLocks noGrp="1"/>
          </p:cNvSpPr>
          <p:nvPr>
            <p:ph type="title"/>
          </p:nvPr>
        </p:nvSpPr>
        <p:spPr/>
        <p:txBody>
          <a:bodyPr/>
          <a:lstStyle/>
          <a:p>
            <a:r>
              <a:rPr lang="en-US" dirty="0"/>
              <a:t>Useful Summary Functions</a:t>
            </a:r>
          </a:p>
        </p:txBody>
      </p:sp>
      <p:sp>
        <p:nvSpPr>
          <p:cNvPr id="3" name="Content Placeholder 2">
            <a:extLst>
              <a:ext uri="{FF2B5EF4-FFF2-40B4-BE49-F238E27FC236}">
                <a16:creationId xmlns:a16="http://schemas.microsoft.com/office/drawing/2014/main" id="{250841A5-B129-4279-A08E-100A7E1220F3}"/>
              </a:ext>
            </a:extLst>
          </p:cNvPr>
          <p:cNvSpPr>
            <a:spLocks noGrp="1"/>
          </p:cNvSpPr>
          <p:nvPr>
            <p:ph idx="1"/>
          </p:nvPr>
        </p:nvSpPr>
        <p:spPr>
          <a:xfrm>
            <a:off x="1024128" y="2084832"/>
            <a:ext cx="10024872" cy="4224528"/>
          </a:xfrm>
        </p:spPr>
        <p:txBody>
          <a:bodyPr>
            <a:normAutofit/>
          </a:bodyPr>
          <a:lstStyle/>
          <a:p>
            <a:pPr marL="342900" indent="-342900">
              <a:buFont typeface="Arial" panose="020B0604020202020204" pitchFamily="34" charset="0"/>
              <a:buChar char="•"/>
            </a:pPr>
            <a:r>
              <a:rPr lang="en-US" sz="2400" dirty="0"/>
              <a:t>Measures of location</a:t>
            </a:r>
          </a:p>
          <a:p>
            <a:pPr marL="342900" indent="-342900">
              <a:buFont typeface="Arial" panose="020B0604020202020204" pitchFamily="34" charset="0"/>
              <a:buChar char="•"/>
            </a:pPr>
            <a:r>
              <a:rPr lang="en-US" sz="2400" dirty="0"/>
              <a:t>Measures of spread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(x), IQR(x), mad(x)</a:t>
            </a:r>
          </a:p>
          <a:p>
            <a:pPr marL="342900" indent="-342900">
              <a:buFont typeface="Arial" panose="020B0604020202020204" pitchFamily="34" charset="0"/>
              <a:buChar char="•"/>
            </a:pPr>
            <a:r>
              <a:rPr lang="en-US" sz="2400" dirty="0"/>
              <a:t>Measures of rank </a:t>
            </a:r>
            <a:r>
              <a:rPr lang="en-US" sz="2400" dirty="0">
                <a:latin typeface="Courier New" panose="02070309020205020404" pitchFamily="49" charset="0"/>
                <a:cs typeface="Courier New" panose="02070309020205020404" pitchFamily="49" charset="0"/>
              </a:rPr>
              <a:t>min(x), quantile(x, 0.25), max(x) </a:t>
            </a:r>
          </a:p>
          <a:p>
            <a:pPr marL="342900" indent="-342900">
              <a:buFont typeface="Arial" panose="020B0604020202020204" pitchFamily="34" charset="0"/>
              <a:buChar char="•"/>
            </a:pPr>
            <a:r>
              <a:rPr lang="en-US" sz="2400" dirty="0"/>
              <a:t>Measures of position </a:t>
            </a:r>
            <a:r>
              <a:rPr lang="en-US" sz="2400" dirty="0">
                <a:latin typeface="Courier New" panose="02070309020205020404" pitchFamily="49" charset="0"/>
                <a:cs typeface="Courier New" panose="02070309020205020404" pitchFamily="49" charset="0"/>
              </a:rPr>
              <a:t>first(x), nth(x, 2), last(x) </a:t>
            </a:r>
          </a:p>
          <a:p>
            <a:pPr marL="342900" indent="-342900">
              <a:buFont typeface="Arial" panose="020B0604020202020204" pitchFamily="34" charset="0"/>
              <a:buChar char="•"/>
            </a:pPr>
            <a:r>
              <a:rPr lang="en-US" sz="2400" dirty="0"/>
              <a:t>Counts</a:t>
            </a:r>
          </a:p>
          <a:p>
            <a:pPr marL="342900" indent="-342900">
              <a:buFont typeface="Arial" panose="020B0604020202020204" pitchFamily="34" charset="0"/>
              <a:buChar char="•"/>
            </a:pPr>
            <a:r>
              <a:rPr lang="en-US" sz="2400" dirty="0"/>
              <a:t>Counts and proportions of logical values </a:t>
            </a:r>
            <a:r>
              <a:rPr lang="en-US" sz="2400" dirty="0">
                <a:latin typeface="Courier New" panose="02070309020205020404" pitchFamily="49" charset="0"/>
                <a:cs typeface="Courier New" panose="02070309020205020404" pitchFamily="49" charset="0"/>
              </a:rPr>
              <a:t>sum(x &gt; 10), mean(y == 0) </a:t>
            </a:r>
          </a:p>
        </p:txBody>
      </p:sp>
    </p:spTree>
    <p:extLst>
      <p:ext uri="{BB962C8B-B14F-4D97-AF65-F5344CB8AC3E}">
        <p14:creationId xmlns:p14="http://schemas.microsoft.com/office/powerpoint/2010/main" val="3874725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AC18-B183-45EE-83BE-BEFEA0DEE643}"/>
              </a:ext>
            </a:extLst>
          </p:cNvPr>
          <p:cNvSpPr>
            <a:spLocks noGrp="1"/>
          </p:cNvSpPr>
          <p:nvPr>
            <p:ph type="title"/>
          </p:nvPr>
        </p:nvSpPr>
        <p:spPr/>
        <p:txBody>
          <a:bodyPr/>
          <a:lstStyle/>
          <a:p>
            <a:r>
              <a:rPr lang="en-US" dirty="0"/>
              <a:t>Measures of location</a:t>
            </a:r>
          </a:p>
        </p:txBody>
      </p:sp>
      <p:sp>
        <p:nvSpPr>
          <p:cNvPr id="4" name="Rectangle 3">
            <a:extLst>
              <a:ext uri="{FF2B5EF4-FFF2-40B4-BE49-F238E27FC236}">
                <a16:creationId xmlns:a16="http://schemas.microsoft.com/office/drawing/2014/main" id="{32891B97-0B81-4AF2-92DB-02624E5BC4AE}"/>
              </a:ext>
            </a:extLst>
          </p:cNvPr>
          <p:cNvSpPr/>
          <p:nvPr/>
        </p:nvSpPr>
        <p:spPr>
          <a:xfrm>
            <a:off x="1024128" y="1818514"/>
            <a:ext cx="9720072" cy="4801314"/>
          </a:xfrm>
          <a:prstGeom prst="rect">
            <a:avLst/>
          </a:prstGeom>
          <a:solidFill>
            <a:schemeClr val="bg2"/>
          </a:solidFill>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i="1" dirty="0">
                <a:solidFill>
                  <a:schemeClr val="bg1">
                    <a:lumMod val="50000"/>
                  </a:schemeClr>
                </a:solidFill>
                <a:latin typeface="Courier New" panose="02070309020205020404" pitchFamily="49" charset="0"/>
                <a:cs typeface="Courier New" panose="02070309020205020404" pitchFamily="49" charset="0"/>
              </a:rPr>
              <a:t># average delay:</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avg_delay1 </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i="1" dirty="0">
                <a:solidFill>
                  <a:schemeClr val="bg1">
                    <a:lumMod val="50000"/>
                  </a:schemeClr>
                </a:solidFill>
                <a:latin typeface="Courier New" panose="02070309020205020404" pitchFamily="49" charset="0"/>
                <a:cs typeface="Courier New" panose="02070309020205020404" pitchFamily="49" charset="0"/>
              </a:rPr>
              <a:t># average positive delay:</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avg_delay2 </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b="1" dirty="0">
                <a:solidFill>
                  <a:srgbClr val="FF9900"/>
                </a:solidFill>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5]</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avg_delay1 	avg_delay2</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12.65 			  32.5</a:t>
            </a:r>
          </a:p>
          <a:p>
            <a:r>
              <a:rPr lang="en-US" i="1" dirty="0">
                <a:solidFill>
                  <a:schemeClr val="bg1">
                    <a:lumMod val="50000"/>
                  </a:schemeClr>
                </a:solidFill>
                <a:latin typeface="Courier New" panose="02070309020205020404" pitchFamily="49" charset="0"/>
                <a:cs typeface="Courier New" panose="02070309020205020404" pitchFamily="49" charset="0"/>
              </a:rPr>
              <a:t>#&gt; 2 	2013 		1 		 2 			 12.69 		  32.0</a:t>
            </a:r>
          </a:p>
          <a:p>
            <a:r>
              <a:rPr lang="en-US" i="1" dirty="0">
                <a:solidFill>
                  <a:schemeClr val="bg1">
                    <a:lumMod val="50000"/>
                  </a:schemeClr>
                </a:solidFill>
                <a:latin typeface="Courier New" panose="02070309020205020404" pitchFamily="49" charset="0"/>
                <a:cs typeface="Courier New" panose="02070309020205020404" pitchFamily="49" charset="0"/>
              </a:rPr>
              <a:t>#&gt; 3 	2013 		1 		 3 		 	  5.73 		  27.7</a:t>
            </a:r>
          </a:p>
          <a:p>
            <a:r>
              <a:rPr lang="en-US" i="1" dirty="0">
                <a:solidFill>
                  <a:schemeClr val="bg1">
                    <a:lumMod val="50000"/>
                  </a:schemeClr>
                </a:solidFill>
                <a:latin typeface="Courier New" panose="02070309020205020404" pitchFamily="49" charset="0"/>
                <a:cs typeface="Courier New" panose="02070309020205020404" pitchFamily="49" charset="0"/>
              </a:rPr>
              <a:t>#&gt; # ... with 362 more rows</a:t>
            </a:r>
          </a:p>
        </p:txBody>
      </p:sp>
    </p:spTree>
    <p:extLst>
      <p:ext uri="{BB962C8B-B14F-4D97-AF65-F5344CB8AC3E}">
        <p14:creationId xmlns:p14="http://schemas.microsoft.com/office/powerpoint/2010/main" val="1342137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FBCB-8646-420D-B6FC-A2E3002C7F1E}"/>
              </a:ext>
            </a:extLst>
          </p:cNvPr>
          <p:cNvSpPr>
            <a:spLocks noGrp="1"/>
          </p:cNvSpPr>
          <p:nvPr>
            <p:ph type="title"/>
          </p:nvPr>
        </p:nvSpPr>
        <p:spPr/>
        <p:txBody>
          <a:bodyPr/>
          <a:lstStyle/>
          <a:p>
            <a:r>
              <a:rPr lang="en-US" dirty="0"/>
              <a:t>Measures of spread </a:t>
            </a:r>
            <a:r>
              <a:rPr lang="en-US" dirty="0" err="1"/>
              <a:t>sd</a:t>
            </a:r>
            <a:r>
              <a:rPr lang="en-US" dirty="0"/>
              <a:t>(x), IQR(x), mad(x)</a:t>
            </a:r>
          </a:p>
        </p:txBody>
      </p:sp>
      <p:sp>
        <p:nvSpPr>
          <p:cNvPr id="4" name="Rectangle 3">
            <a:extLst>
              <a:ext uri="{FF2B5EF4-FFF2-40B4-BE49-F238E27FC236}">
                <a16:creationId xmlns:a16="http://schemas.microsoft.com/office/drawing/2014/main" id="{92A74532-FBFA-472A-87DD-899DDB1D12B6}"/>
              </a:ext>
            </a:extLst>
          </p:cNvPr>
          <p:cNvSpPr/>
          <p:nvPr/>
        </p:nvSpPr>
        <p:spPr>
          <a:xfrm>
            <a:off x="1024128" y="1890743"/>
            <a:ext cx="9853422" cy="4524315"/>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Why is distance to some destinations more variable</a:t>
            </a:r>
          </a:p>
          <a:p>
            <a:r>
              <a:rPr lang="en-US" i="1" dirty="0">
                <a:solidFill>
                  <a:schemeClr val="bg1">
                    <a:lumMod val="50000"/>
                  </a:schemeClr>
                </a:solidFill>
                <a:latin typeface="Courier New" panose="02070309020205020404" pitchFamily="49" charset="0"/>
                <a:cs typeface="Courier New" panose="02070309020205020404" pitchFamily="49" charset="0"/>
              </a:rPr>
              <a:t># than to others?</a:t>
            </a:r>
          </a:p>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distance_sd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sd</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distance</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arrange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distance_sd</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104 × 2</a:t>
            </a:r>
          </a:p>
          <a:p>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dest</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distance_sd</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EGE 			10.54</a:t>
            </a:r>
          </a:p>
          <a:p>
            <a:r>
              <a:rPr lang="en-US" i="1" dirty="0">
                <a:solidFill>
                  <a:schemeClr val="bg1">
                    <a:lumMod val="50000"/>
                  </a:schemeClr>
                </a:solidFill>
                <a:latin typeface="Courier New" panose="02070309020205020404" pitchFamily="49" charset="0"/>
                <a:cs typeface="Courier New" panose="02070309020205020404" pitchFamily="49" charset="0"/>
              </a:rPr>
              <a:t>#&gt; 2 	 SAN 			10.35</a:t>
            </a:r>
          </a:p>
          <a:p>
            <a:r>
              <a:rPr lang="en-US" i="1" dirty="0">
                <a:solidFill>
                  <a:schemeClr val="bg1">
                    <a:lumMod val="50000"/>
                  </a:schemeClr>
                </a:solidFill>
                <a:latin typeface="Courier New" panose="02070309020205020404" pitchFamily="49" charset="0"/>
                <a:cs typeface="Courier New" panose="02070309020205020404" pitchFamily="49" charset="0"/>
              </a:rPr>
              <a:t>#&gt; 3 	 SFO 			10.22</a:t>
            </a:r>
          </a:p>
          <a:p>
            <a:r>
              <a:rPr lang="en-US" i="1" dirty="0">
                <a:solidFill>
                  <a:schemeClr val="bg1">
                    <a:lumMod val="50000"/>
                  </a:schemeClr>
                </a:solidFill>
                <a:latin typeface="Courier New" panose="02070309020205020404" pitchFamily="49" charset="0"/>
                <a:cs typeface="Courier New" panose="02070309020205020404" pitchFamily="49" charset="0"/>
              </a:rPr>
              <a:t>#&gt; 4 	 HNL 			10.00</a:t>
            </a:r>
          </a:p>
          <a:p>
            <a:r>
              <a:rPr lang="en-US" i="1" dirty="0">
                <a:solidFill>
                  <a:schemeClr val="bg1">
                    <a:lumMod val="50000"/>
                  </a:schemeClr>
                </a:solidFill>
                <a:latin typeface="Courier New" panose="02070309020205020404" pitchFamily="49" charset="0"/>
                <a:cs typeface="Courier New" panose="02070309020205020404" pitchFamily="49" charset="0"/>
              </a:rPr>
              <a:t>#&gt; 5 	 SEA 			 9.98</a:t>
            </a:r>
          </a:p>
          <a:p>
            <a:r>
              <a:rPr lang="en-US" i="1" dirty="0">
                <a:solidFill>
                  <a:schemeClr val="bg1">
                    <a:lumMod val="50000"/>
                  </a:schemeClr>
                </a:solidFill>
                <a:latin typeface="Courier New" panose="02070309020205020404" pitchFamily="49" charset="0"/>
                <a:cs typeface="Courier New" panose="02070309020205020404" pitchFamily="49" charset="0"/>
              </a:rPr>
              <a:t>#&gt; 6 	 LAS 			 9.91</a:t>
            </a:r>
          </a:p>
          <a:p>
            <a:r>
              <a:rPr lang="en-US" i="1" dirty="0">
                <a:solidFill>
                  <a:schemeClr val="bg1">
                    <a:lumMod val="50000"/>
                  </a:schemeClr>
                </a:solidFill>
                <a:latin typeface="Courier New" panose="02070309020205020404" pitchFamily="49" charset="0"/>
                <a:cs typeface="Courier New" panose="02070309020205020404" pitchFamily="49" charset="0"/>
              </a:rPr>
              <a:t>#&gt; # ... with 98 more rows</a:t>
            </a:r>
          </a:p>
        </p:txBody>
      </p:sp>
    </p:spTree>
    <p:extLst>
      <p:ext uri="{BB962C8B-B14F-4D97-AF65-F5344CB8AC3E}">
        <p14:creationId xmlns:p14="http://schemas.microsoft.com/office/powerpoint/2010/main" val="716303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1630-53B8-4963-B0A4-E0FC0A1C13E0}"/>
              </a:ext>
            </a:extLst>
          </p:cNvPr>
          <p:cNvSpPr>
            <a:spLocks noGrp="1"/>
          </p:cNvSpPr>
          <p:nvPr>
            <p:ph type="title"/>
          </p:nvPr>
        </p:nvSpPr>
        <p:spPr/>
        <p:txBody>
          <a:bodyPr/>
          <a:lstStyle/>
          <a:p>
            <a:r>
              <a:rPr lang="en-US" dirty="0"/>
              <a:t>Measures of rank min(x), quantile(x, 0.25), max(x)</a:t>
            </a:r>
          </a:p>
        </p:txBody>
      </p:sp>
      <p:sp>
        <p:nvSpPr>
          <p:cNvPr id="4" name="Rectangle 3">
            <a:extLst>
              <a:ext uri="{FF2B5EF4-FFF2-40B4-BE49-F238E27FC236}">
                <a16:creationId xmlns:a16="http://schemas.microsoft.com/office/drawing/2014/main" id="{6284070C-C68C-4659-A2C6-CAB399A17FD0}"/>
              </a:ext>
            </a:extLst>
          </p:cNvPr>
          <p:cNvSpPr/>
          <p:nvPr/>
        </p:nvSpPr>
        <p:spPr>
          <a:xfrm>
            <a:off x="1024128" y="2084832"/>
            <a:ext cx="9720072" cy="4524315"/>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When do the first and last flights leave each day?</a:t>
            </a:r>
          </a:p>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first</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dep_time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last</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max</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dep_time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5]</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	</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first  last</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517 	2356</a:t>
            </a:r>
          </a:p>
          <a:p>
            <a:r>
              <a:rPr lang="en-US" i="1" dirty="0">
                <a:solidFill>
                  <a:schemeClr val="bg1">
                    <a:lumMod val="50000"/>
                  </a:schemeClr>
                </a:solidFill>
                <a:latin typeface="Courier New" panose="02070309020205020404" pitchFamily="49" charset="0"/>
                <a:cs typeface="Courier New" panose="02070309020205020404" pitchFamily="49" charset="0"/>
              </a:rPr>
              <a:t>#&gt; 2 	2013 		1 		2 	  42 	2354</a:t>
            </a:r>
          </a:p>
          <a:p>
            <a:r>
              <a:rPr lang="en-US" i="1" dirty="0">
                <a:solidFill>
                  <a:schemeClr val="bg1">
                    <a:lumMod val="50000"/>
                  </a:schemeClr>
                </a:solidFill>
                <a:latin typeface="Courier New" panose="02070309020205020404" pitchFamily="49" charset="0"/>
                <a:cs typeface="Courier New" panose="02070309020205020404" pitchFamily="49" charset="0"/>
              </a:rPr>
              <a:t>#&gt; 3 	2013 		1 		3 	  32 	2349</a:t>
            </a:r>
          </a:p>
          <a:p>
            <a:r>
              <a:rPr lang="en-US" i="1" dirty="0">
                <a:solidFill>
                  <a:schemeClr val="bg1">
                    <a:lumMod val="50000"/>
                  </a:schemeClr>
                </a:solidFill>
                <a:latin typeface="Courier New" panose="02070309020205020404" pitchFamily="49" charset="0"/>
                <a:cs typeface="Courier New" panose="02070309020205020404" pitchFamily="49" charset="0"/>
              </a:rPr>
              <a:t>#&gt; # ... with 362 more rows</a:t>
            </a:r>
          </a:p>
        </p:txBody>
      </p:sp>
    </p:spTree>
    <p:extLst>
      <p:ext uri="{BB962C8B-B14F-4D97-AF65-F5344CB8AC3E}">
        <p14:creationId xmlns:p14="http://schemas.microsoft.com/office/powerpoint/2010/main" val="757965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273E-8A22-48A4-9C2D-ECBF3C9DA798}"/>
              </a:ext>
            </a:extLst>
          </p:cNvPr>
          <p:cNvSpPr>
            <a:spLocks noGrp="1"/>
          </p:cNvSpPr>
          <p:nvPr>
            <p:ph type="title"/>
          </p:nvPr>
        </p:nvSpPr>
        <p:spPr/>
        <p:txBody>
          <a:bodyPr/>
          <a:lstStyle/>
          <a:p>
            <a:r>
              <a:rPr lang="en-US" dirty="0"/>
              <a:t>Measures of position first(x), nth(x, 2), last(x)</a:t>
            </a:r>
          </a:p>
        </p:txBody>
      </p:sp>
      <p:sp>
        <p:nvSpPr>
          <p:cNvPr id="4" name="Rectangle 3">
            <a:extLst>
              <a:ext uri="{FF2B5EF4-FFF2-40B4-BE49-F238E27FC236}">
                <a16:creationId xmlns:a16="http://schemas.microsoft.com/office/drawing/2014/main" id="{D597641E-DDD7-4CB6-A71D-2ECCABC3E320}"/>
              </a:ext>
            </a:extLst>
          </p:cNvPr>
          <p:cNvSpPr/>
          <p:nvPr/>
        </p:nvSpPr>
        <p:spPr>
          <a:xfrm>
            <a:off x="1024128" y="2084832"/>
            <a:ext cx="9720072" cy="4524315"/>
          </a:xfrm>
          <a:prstGeom prst="rect">
            <a:avLst/>
          </a:prstGeom>
          <a:solidFill>
            <a:schemeClr val="bg2"/>
          </a:solidFill>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first_dep</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first</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dep_time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last_dep</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last</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dep_time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5]</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first_dep</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last_dep</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517 		2356</a:t>
            </a:r>
          </a:p>
          <a:p>
            <a:r>
              <a:rPr lang="en-US" i="1" dirty="0">
                <a:solidFill>
                  <a:schemeClr val="bg1">
                    <a:lumMod val="50000"/>
                  </a:schemeClr>
                </a:solidFill>
                <a:latin typeface="Courier New" panose="02070309020205020404" pitchFamily="49" charset="0"/>
                <a:cs typeface="Courier New" panose="02070309020205020404" pitchFamily="49" charset="0"/>
              </a:rPr>
              <a:t>#&gt; 2 	2013 		1 		2 		  42 		2354</a:t>
            </a:r>
          </a:p>
          <a:p>
            <a:r>
              <a:rPr lang="en-US" i="1" dirty="0">
                <a:solidFill>
                  <a:schemeClr val="bg1">
                    <a:lumMod val="50000"/>
                  </a:schemeClr>
                </a:solidFill>
                <a:latin typeface="Courier New" panose="02070309020205020404" pitchFamily="49" charset="0"/>
                <a:cs typeface="Courier New" panose="02070309020205020404" pitchFamily="49" charset="0"/>
              </a:rPr>
              <a:t>#&gt; 3 	2013 		1 		3 		  32 		2349</a:t>
            </a:r>
          </a:p>
          <a:p>
            <a:r>
              <a:rPr lang="en-US" i="1" dirty="0">
                <a:solidFill>
                  <a:schemeClr val="bg1">
                    <a:lumMod val="50000"/>
                  </a:schemeClr>
                </a:solidFill>
                <a:latin typeface="Courier New" panose="02070309020205020404" pitchFamily="49" charset="0"/>
                <a:cs typeface="Courier New" panose="02070309020205020404" pitchFamily="49" charset="0"/>
              </a:rPr>
              <a:t>#&gt; 4 	2013 		1 		4 		  25 		2358</a:t>
            </a:r>
          </a:p>
          <a:p>
            <a:r>
              <a:rPr lang="en-US" i="1" dirty="0">
                <a:solidFill>
                  <a:schemeClr val="bg1">
                    <a:lumMod val="50000"/>
                  </a:schemeClr>
                </a:solidFill>
                <a:latin typeface="Courier New" panose="02070309020205020404" pitchFamily="49" charset="0"/>
                <a:cs typeface="Courier New" panose="02070309020205020404" pitchFamily="49" charset="0"/>
              </a:rPr>
              <a:t>#&gt; # ... with 361 more rows</a:t>
            </a:r>
          </a:p>
        </p:txBody>
      </p:sp>
    </p:spTree>
    <p:extLst>
      <p:ext uri="{BB962C8B-B14F-4D97-AF65-F5344CB8AC3E}">
        <p14:creationId xmlns:p14="http://schemas.microsoft.com/office/powerpoint/2010/main" val="632988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3E65-1264-48F9-B473-1A68FBD2F552}"/>
              </a:ext>
            </a:extLst>
          </p:cNvPr>
          <p:cNvSpPr>
            <a:spLocks noGrp="1"/>
          </p:cNvSpPr>
          <p:nvPr>
            <p:ph type="title"/>
          </p:nvPr>
        </p:nvSpPr>
        <p:spPr/>
        <p:txBody>
          <a:bodyPr/>
          <a:lstStyle/>
          <a:p>
            <a:r>
              <a:rPr lang="en-US" dirty="0"/>
              <a:t>Measures of position first(x), nth(x, 2), last(x)</a:t>
            </a:r>
          </a:p>
        </p:txBody>
      </p:sp>
      <p:sp>
        <p:nvSpPr>
          <p:cNvPr id="4" name="Rectangle 3">
            <a:extLst>
              <a:ext uri="{FF2B5EF4-FFF2-40B4-BE49-F238E27FC236}">
                <a16:creationId xmlns:a16="http://schemas.microsoft.com/office/drawing/2014/main" id="{66ABB24E-8054-4A49-9533-7B15E5608BB2}"/>
              </a:ext>
            </a:extLst>
          </p:cNvPr>
          <p:cNvSpPr/>
          <p:nvPr/>
        </p:nvSpPr>
        <p:spPr>
          <a:xfrm>
            <a:off x="1066800" y="1951482"/>
            <a:ext cx="9867900" cy="4801314"/>
          </a:xfrm>
          <a:prstGeom prst="rect">
            <a:avLst/>
          </a:prstGeom>
          <a:solidFill>
            <a:schemeClr val="bg2"/>
          </a:solidFill>
        </p:spPr>
        <p:txBody>
          <a:bodyPr wrap="square">
            <a:spAutoFit/>
          </a:bodyPr>
          <a:lstStyle/>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mutate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min_rank</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dep_time</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 %in% </a:t>
            </a:r>
            <a:r>
              <a:rPr lang="en-US" dirty="0">
                <a:solidFill>
                  <a:srgbClr val="7030A0"/>
                </a:solidFill>
                <a:latin typeface="Courier New" panose="02070309020205020404" pitchFamily="49" charset="0"/>
                <a:cs typeface="Courier New" panose="02070309020205020404" pitchFamily="49" charset="0"/>
              </a:rPr>
              <a:t>range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r</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[770 x 20]</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day [365]</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dep_time</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sched_dep_time</a:t>
            </a:r>
            <a:r>
              <a:rPr lang="en-US" i="1" dirty="0">
                <a:solidFill>
                  <a:schemeClr val="bg1">
                    <a:lumMod val="50000"/>
                  </a:schemeClr>
                </a:solidFill>
                <a:latin typeface="Courier New" panose="02070309020205020404" pitchFamily="49" charset="0"/>
                <a:cs typeface="Courier New" panose="02070309020205020404" pitchFamily="49" charset="0"/>
              </a:rPr>
              <a:t> </a:t>
            </a:r>
            <a:r>
              <a:rPr lang="en-US" i="1" dirty="0" err="1">
                <a:solidFill>
                  <a:schemeClr val="bg1">
                    <a:lumMod val="50000"/>
                  </a:schemeClr>
                </a:solidFill>
                <a:latin typeface="Courier New" panose="02070309020205020404" pitchFamily="49" charset="0"/>
                <a:cs typeface="Courier New" panose="02070309020205020404" pitchFamily="49" charset="0"/>
              </a:rPr>
              <a:t>dep_delay</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517 				515 		  2</a:t>
            </a:r>
          </a:p>
          <a:p>
            <a:r>
              <a:rPr lang="en-US" i="1" dirty="0">
                <a:solidFill>
                  <a:schemeClr val="bg1">
                    <a:lumMod val="50000"/>
                  </a:schemeClr>
                </a:solidFill>
                <a:latin typeface="Courier New" panose="02070309020205020404" pitchFamily="49" charset="0"/>
                <a:cs typeface="Courier New" panose="02070309020205020404" pitchFamily="49" charset="0"/>
              </a:rPr>
              <a:t>#&gt; 2 	2013 		1 		1 	   2356 			  2359 		 -3</a:t>
            </a:r>
          </a:p>
          <a:p>
            <a:r>
              <a:rPr lang="en-US" i="1" dirty="0">
                <a:solidFill>
                  <a:schemeClr val="bg1">
                    <a:lumMod val="50000"/>
                  </a:schemeClr>
                </a:solidFill>
                <a:latin typeface="Courier New" panose="02070309020205020404" pitchFamily="49" charset="0"/>
                <a:cs typeface="Courier New" panose="02070309020205020404" pitchFamily="49" charset="0"/>
              </a:rPr>
              <a:t>#&gt; # ... with 768 more rows, and 13 more variables:</a:t>
            </a:r>
          </a:p>
          <a:p>
            <a:r>
              <a:rPr lang="en-US" i="1" dirty="0">
                <a:solidFill>
                  <a:schemeClr val="bg1">
                    <a:lumMod val="50000"/>
                  </a:schemeClr>
                </a:solidFill>
                <a:latin typeface="Courier New" panose="02070309020205020404" pitchFamily="49" charset="0"/>
                <a:cs typeface="Courier New" panose="02070309020205020404" pitchFamily="49" charset="0"/>
              </a:rPr>
              <a:t>#&gt; # </a:t>
            </a:r>
            <a:r>
              <a:rPr lang="en-US" i="1" dirty="0" err="1">
                <a:solidFill>
                  <a:schemeClr val="bg1">
                    <a:lumMod val="50000"/>
                  </a:schemeClr>
                </a:solidFill>
                <a:latin typeface="Courier New" panose="02070309020205020404" pitchFamily="49" charset="0"/>
                <a:cs typeface="Courier New" panose="02070309020205020404" pitchFamily="49" charset="0"/>
              </a:rPr>
              <a:t>arr_time</a:t>
            </a:r>
            <a:r>
              <a:rPr lang="en-US" i="1" dirty="0">
                <a:solidFill>
                  <a:schemeClr val="bg1">
                    <a:lumMod val="50000"/>
                  </a:schemeClr>
                </a:solidFill>
                <a:latin typeface="Courier New" panose="02070309020205020404" pitchFamily="49" charset="0"/>
                <a:cs typeface="Courier New" panose="02070309020205020404" pitchFamily="49" charset="0"/>
              </a:rPr>
              <a:t> &lt;int&gt;, </a:t>
            </a:r>
            <a:r>
              <a:rPr lang="en-US" i="1" dirty="0" err="1">
                <a:solidFill>
                  <a:schemeClr val="bg1">
                    <a:lumMod val="50000"/>
                  </a:schemeClr>
                </a:solidFill>
                <a:latin typeface="Courier New" panose="02070309020205020404" pitchFamily="49" charset="0"/>
                <a:cs typeface="Courier New" panose="02070309020205020404" pitchFamily="49" charset="0"/>
              </a:rPr>
              <a:t>sched_arr_time</a:t>
            </a:r>
            <a:r>
              <a:rPr lang="en-US" i="1" dirty="0">
                <a:solidFill>
                  <a:schemeClr val="bg1">
                    <a:lumMod val="50000"/>
                  </a:schemeClr>
                </a:solidFill>
                <a:latin typeface="Courier New" panose="02070309020205020404" pitchFamily="49" charset="0"/>
                <a:cs typeface="Courier New" panose="02070309020205020404" pitchFamily="49" charset="0"/>
              </a:rPr>
              <a:t> &lt;int&gt;,</a:t>
            </a:r>
          </a:p>
          <a:p>
            <a:r>
              <a:rPr lang="en-US" i="1" dirty="0">
                <a:solidFill>
                  <a:schemeClr val="bg1">
                    <a:lumMod val="50000"/>
                  </a:schemeClr>
                </a:solidFill>
                <a:latin typeface="Courier New" panose="02070309020205020404" pitchFamily="49" charset="0"/>
                <a:cs typeface="Courier New" panose="02070309020205020404" pitchFamily="49" charset="0"/>
              </a:rPr>
              <a:t>#&gt; # </a:t>
            </a:r>
            <a:r>
              <a:rPr lang="en-US" i="1" dirty="0" err="1">
                <a:solidFill>
                  <a:schemeClr val="bg1">
                    <a:lumMod val="50000"/>
                  </a:schemeClr>
                </a:solidFill>
                <a:latin typeface="Courier New" panose="02070309020205020404" pitchFamily="49" charset="0"/>
                <a:cs typeface="Courier New" panose="02070309020205020404" pitchFamily="49" charset="0"/>
              </a:rPr>
              <a:t>arr_delay</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carrier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flight &lt;int&gt;,</a:t>
            </a:r>
          </a:p>
          <a:p>
            <a:r>
              <a:rPr lang="en-US" i="1" dirty="0">
                <a:solidFill>
                  <a:schemeClr val="bg1">
                    <a:lumMod val="50000"/>
                  </a:schemeClr>
                </a:solidFill>
                <a:latin typeface="Courier New" panose="02070309020205020404" pitchFamily="49" charset="0"/>
                <a:cs typeface="Courier New" panose="02070309020205020404" pitchFamily="49" charset="0"/>
              </a:rPr>
              <a:t>#&gt; # </a:t>
            </a:r>
            <a:r>
              <a:rPr lang="en-US" i="1" dirty="0" err="1">
                <a:solidFill>
                  <a:schemeClr val="bg1">
                    <a:lumMod val="50000"/>
                  </a:schemeClr>
                </a:solidFill>
                <a:latin typeface="Courier New" panose="02070309020205020404" pitchFamily="49" charset="0"/>
                <a:cs typeface="Courier New" panose="02070309020205020404" pitchFamily="49" charset="0"/>
              </a:rPr>
              <a:t>tailnum</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origin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dest</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 </a:t>
            </a:r>
            <a:r>
              <a:rPr lang="en-US" i="1" dirty="0" err="1">
                <a:solidFill>
                  <a:schemeClr val="bg1">
                    <a:lumMod val="50000"/>
                  </a:schemeClr>
                </a:solidFill>
                <a:latin typeface="Courier New" panose="02070309020205020404" pitchFamily="49" charset="0"/>
                <a:cs typeface="Courier New" panose="02070309020205020404" pitchFamily="49" charset="0"/>
              </a:rPr>
              <a:t>air_time</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distance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hour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 minute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time_hour</a:t>
            </a:r>
            <a:r>
              <a:rPr lang="en-US" i="1" dirty="0">
                <a:solidFill>
                  <a:schemeClr val="bg1">
                    <a:lumMod val="50000"/>
                  </a:schemeClr>
                </a:solidFill>
                <a:latin typeface="Courier New" panose="02070309020205020404" pitchFamily="49" charset="0"/>
                <a:cs typeface="Courier New" panose="02070309020205020404" pitchFamily="49" charset="0"/>
              </a:rPr>
              <a:t> &lt;</a:t>
            </a:r>
            <a:r>
              <a:rPr lang="en-US" i="1" dirty="0" err="1">
                <a:solidFill>
                  <a:schemeClr val="bg1">
                    <a:lumMod val="50000"/>
                  </a:schemeClr>
                </a:solidFill>
                <a:latin typeface="Courier New" panose="02070309020205020404" pitchFamily="49" charset="0"/>
                <a:cs typeface="Courier New" panose="02070309020205020404" pitchFamily="49" charset="0"/>
              </a:rPr>
              <a:t>dttm</a:t>
            </a:r>
            <a:r>
              <a:rPr lang="en-US" i="1" dirty="0">
                <a:solidFill>
                  <a:schemeClr val="bg1">
                    <a:lumMod val="50000"/>
                  </a:schemeClr>
                </a:solidFill>
                <a:latin typeface="Courier New" panose="02070309020205020404" pitchFamily="49" charset="0"/>
                <a:cs typeface="Courier New" panose="02070309020205020404" pitchFamily="49" charset="0"/>
              </a:rPr>
              <a:t>&gt;, r &lt;int&gt;</a:t>
            </a:r>
          </a:p>
        </p:txBody>
      </p:sp>
    </p:spTree>
    <p:extLst>
      <p:ext uri="{BB962C8B-B14F-4D97-AF65-F5344CB8AC3E}">
        <p14:creationId xmlns:p14="http://schemas.microsoft.com/office/powerpoint/2010/main" val="3120103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45F6-7729-4716-A28E-659A37B9B2F0}"/>
              </a:ext>
            </a:extLst>
          </p:cNvPr>
          <p:cNvSpPr>
            <a:spLocks noGrp="1"/>
          </p:cNvSpPr>
          <p:nvPr>
            <p:ph type="title"/>
          </p:nvPr>
        </p:nvSpPr>
        <p:spPr/>
        <p:txBody>
          <a:bodyPr/>
          <a:lstStyle/>
          <a:p>
            <a:r>
              <a:rPr lang="en-US" dirty="0"/>
              <a:t>Counts</a:t>
            </a:r>
          </a:p>
        </p:txBody>
      </p:sp>
      <p:sp>
        <p:nvSpPr>
          <p:cNvPr id="4" name="Rectangle 3">
            <a:extLst>
              <a:ext uri="{FF2B5EF4-FFF2-40B4-BE49-F238E27FC236}">
                <a16:creationId xmlns:a16="http://schemas.microsoft.com/office/drawing/2014/main" id="{66DAF237-ECBA-413E-B112-10AED1B5E2DE}"/>
              </a:ext>
            </a:extLst>
          </p:cNvPr>
          <p:cNvSpPr/>
          <p:nvPr/>
        </p:nvSpPr>
        <p:spPr>
          <a:xfrm>
            <a:off x="1024128" y="2084832"/>
            <a:ext cx="9720072" cy="4247317"/>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Which destinations have the most carriers?</a:t>
            </a:r>
          </a:p>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carriers</a:t>
            </a:r>
            <a:r>
              <a:rPr lang="en-US" dirty="0">
                <a:latin typeface="Courier New" panose="02070309020205020404" pitchFamily="49" charset="0"/>
                <a:cs typeface="Courier New" panose="02070309020205020404" pitchFamily="49" charset="0"/>
              </a:rPr>
              <a:t> = </a:t>
            </a:r>
            <a:r>
              <a:rPr lang="en-US" dirty="0" err="1">
                <a:solidFill>
                  <a:srgbClr val="7030A0"/>
                </a:solidFill>
                <a:latin typeface="Courier New" panose="02070309020205020404" pitchFamily="49" charset="0"/>
                <a:cs typeface="Courier New" panose="02070309020205020404" pitchFamily="49" charset="0"/>
              </a:rPr>
              <a:t>n_distinct</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carrier</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arrange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carriers</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 A </a:t>
            </a:r>
            <a:r>
              <a:rPr lang="en-US" i="1" dirty="0" err="1">
                <a:solidFill>
                  <a:schemeClr val="bg1">
                    <a:lumMod val="50000"/>
                  </a:schemeClr>
                </a:solidFill>
                <a:latin typeface="Courier New" panose="02070309020205020404" pitchFamily="49" charset="0"/>
                <a:cs typeface="Courier New" panose="02070309020205020404" pitchFamily="49" charset="0"/>
              </a:rPr>
              <a:t>tibble</a:t>
            </a:r>
            <a:r>
              <a:rPr lang="en-US" i="1" dirty="0">
                <a:solidFill>
                  <a:schemeClr val="bg1">
                    <a:lumMod val="50000"/>
                  </a:schemeClr>
                </a:solidFill>
                <a:latin typeface="Courier New" panose="02070309020205020404" pitchFamily="49" charset="0"/>
                <a:cs typeface="Courier New" panose="02070309020205020404" pitchFamily="49" charset="0"/>
              </a:rPr>
              <a:t>: 104 × 2</a:t>
            </a:r>
          </a:p>
          <a:p>
            <a:r>
              <a:rPr lang="en-US" i="1" dirty="0">
                <a:solidFill>
                  <a:schemeClr val="bg1">
                    <a:lumMod val="50000"/>
                  </a:schemeClr>
                </a:solidFill>
                <a:latin typeface="Courier New" panose="02070309020205020404" pitchFamily="49" charset="0"/>
                <a:cs typeface="Courier New" panose="02070309020205020404" pitchFamily="49" charset="0"/>
              </a:rPr>
              <a:t>#&gt; 		</a:t>
            </a:r>
            <a:r>
              <a:rPr lang="en-US" i="1" dirty="0" err="1">
                <a:solidFill>
                  <a:schemeClr val="bg1">
                    <a:lumMod val="50000"/>
                  </a:schemeClr>
                </a:solidFill>
                <a:latin typeface="Courier New" panose="02070309020205020404" pitchFamily="49" charset="0"/>
                <a:cs typeface="Courier New" panose="02070309020205020404" pitchFamily="49" charset="0"/>
              </a:rPr>
              <a:t>dest</a:t>
            </a:r>
            <a:r>
              <a:rPr lang="en-US" i="1" dirty="0">
                <a:solidFill>
                  <a:schemeClr val="bg1">
                    <a:lumMod val="50000"/>
                  </a:schemeClr>
                </a:solidFill>
                <a:latin typeface="Courier New" panose="02070309020205020404" pitchFamily="49" charset="0"/>
                <a:cs typeface="Courier New" panose="02070309020205020404" pitchFamily="49" charset="0"/>
              </a:rPr>
              <a:t> 	carriers</a:t>
            </a:r>
          </a:p>
          <a:p>
            <a:r>
              <a:rPr lang="en-US" i="1" dirty="0">
                <a:solidFill>
                  <a:schemeClr val="bg1">
                    <a:lumMod val="50000"/>
                  </a:schemeClr>
                </a:solidFill>
                <a:latin typeface="Courier New" panose="02070309020205020404" pitchFamily="49" charset="0"/>
                <a:cs typeface="Courier New" panose="02070309020205020404" pitchFamily="49" charset="0"/>
              </a:rPr>
              <a:t>#&gt; 		&lt;</a:t>
            </a:r>
            <a:r>
              <a:rPr lang="en-US" i="1" dirty="0" err="1">
                <a:solidFill>
                  <a:schemeClr val="bg1">
                    <a:lumMod val="50000"/>
                  </a:schemeClr>
                </a:solidFill>
                <a:latin typeface="Courier New" panose="02070309020205020404" pitchFamily="49" charset="0"/>
                <a:cs typeface="Courier New" panose="02070309020205020404" pitchFamily="49" charset="0"/>
              </a:rPr>
              <a:t>chr</a:t>
            </a:r>
            <a:r>
              <a:rPr lang="en-US" i="1" dirty="0">
                <a:solidFill>
                  <a:schemeClr val="bg1">
                    <a:lumMod val="50000"/>
                  </a:schemeClr>
                </a:solidFill>
                <a:latin typeface="Courier New" panose="02070309020205020404" pitchFamily="49" charset="0"/>
                <a:cs typeface="Courier New" panose="02070309020205020404" pitchFamily="49" charset="0"/>
              </a:rPr>
              <a: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ATL 			7</a:t>
            </a:r>
          </a:p>
          <a:p>
            <a:r>
              <a:rPr lang="en-US" i="1" dirty="0">
                <a:solidFill>
                  <a:schemeClr val="bg1">
                    <a:lumMod val="50000"/>
                  </a:schemeClr>
                </a:solidFill>
                <a:latin typeface="Courier New" panose="02070309020205020404" pitchFamily="49" charset="0"/>
                <a:cs typeface="Courier New" panose="02070309020205020404" pitchFamily="49" charset="0"/>
              </a:rPr>
              <a:t>#&gt; 2 	 BOS 			7</a:t>
            </a:r>
          </a:p>
          <a:p>
            <a:r>
              <a:rPr lang="en-US" i="1" dirty="0">
                <a:solidFill>
                  <a:schemeClr val="bg1">
                    <a:lumMod val="50000"/>
                  </a:schemeClr>
                </a:solidFill>
                <a:latin typeface="Courier New" panose="02070309020205020404" pitchFamily="49" charset="0"/>
                <a:cs typeface="Courier New" panose="02070309020205020404" pitchFamily="49" charset="0"/>
              </a:rPr>
              <a:t>#&gt; 3 	 CLT 			7</a:t>
            </a:r>
          </a:p>
          <a:p>
            <a:r>
              <a:rPr lang="en-US" i="1" dirty="0">
                <a:solidFill>
                  <a:schemeClr val="bg1">
                    <a:lumMod val="50000"/>
                  </a:schemeClr>
                </a:solidFill>
                <a:latin typeface="Courier New" panose="02070309020205020404" pitchFamily="49" charset="0"/>
                <a:cs typeface="Courier New" panose="02070309020205020404" pitchFamily="49" charset="0"/>
              </a:rPr>
              <a:t>#&gt; 4 	 ORD 			7</a:t>
            </a:r>
          </a:p>
          <a:p>
            <a:r>
              <a:rPr lang="en-US" i="1" dirty="0">
                <a:solidFill>
                  <a:schemeClr val="bg1">
                    <a:lumMod val="50000"/>
                  </a:schemeClr>
                </a:solidFill>
                <a:latin typeface="Courier New" panose="02070309020205020404" pitchFamily="49" charset="0"/>
                <a:cs typeface="Courier New" panose="02070309020205020404" pitchFamily="49" charset="0"/>
              </a:rPr>
              <a:t>#&gt; 5 	 TPA 			7</a:t>
            </a:r>
          </a:p>
          <a:p>
            <a:r>
              <a:rPr lang="en-US" i="1" dirty="0">
                <a:solidFill>
                  <a:schemeClr val="bg1">
                    <a:lumMod val="50000"/>
                  </a:schemeClr>
                </a:solidFill>
                <a:latin typeface="Courier New" panose="02070309020205020404" pitchFamily="49" charset="0"/>
                <a:cs typeface="Courier New" panose="02070309020205020404" pitchFamily="49" charset="0"/>
              </a:rPr>
              <a:t>#&gt; 6 	 AUS 			6</a:t>
            </a:r>
          </a:p>
          <a:p>
            <a:r>
              <a:rPr lang="en-US" i="1" dirty="0">
                <a:solidFill>
                  <a:schemeClr val="bg1">
                    <a:lumMod val="50000"/>
                  </a:schemeClr>
                </a:solidFill>
                <a:latin typeface="Courier New" panose="02070309020205020404" pitchFamily="49" charset="0"/>
                <a:cs typeface="Courier New" panose="02070309020205020404" pitchFamily="49" charset="0"/>
              </a:rPr>
              <a:t>#&gt; # ... with 98 more rows</a:t>
            </a:r>
          </a:p>
        </p:txBody>
      </p:sp>
    </p:spTree>
    <p:extLst>
      <p:ext uri="{BB962C8B-B14F-4D97-AF65-F5344CB8AC3E}">
        <p14:creationId xmlns:p14="http://schemas.microsoft.com/office/powerpoint/2010/main" val="120916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A5B6-CFA7-4938-8E66-384E4AC7A9B7}"/>
              </a:ext>
            </a:extLst>
          </p:cNvPr>
          <p:cNvSpPr>
            <a:spLocks noGrp="1"/>
          </p:cNvSpPr>
          <p:nvPr>
            <p:ph type="title"/>
          </p:nvPr>
        </p:nvSpPr>
        <p:spPr/>
        <p:txBody>
          <a:bodyPr/>
          <a:lstStyle/>
          <a:p>
            <a:r>
              <a:rPr lang="en-US" dirty="0"/>
              <a:t>counts</a:t>
            </a:r>
          </a:p>
        </p:txBody>
      </p:sp>
      <p:sp>
        <p:nvSpPr>
          <p:cNvPr id="4" name="Rectangle 3">
            <a:extLst>
              <a:ext uri="{FF2B5EF4-FFF2-40B4-BE49-F238E27FC236}">
                <a16:creationId xmlns:a16="http://schemas.microsoft.com/office/drawing/2014/main" id="{D72AED0C-07BB-47FC-A1BD-3E882189C3AF}"/>
              </a:ext>
            </a:extLst>
          </p:cNvPr>
          <p:cNvSpPr/>
          <p:nvPr/>
        </p:nvSpPr>
        <p:spPr>
          <a:xfrm>
            <a:off x="1024128" y="2084832"/>
            <a:ext cx="6096000" cy="3785652"/>
          </a:xfrm>
          <a:prstGeom prst="rect">
            <a:avLst/>
          </a:prstGeom>
          <a:solidFill>
            <a:schemeClr val="bg2"/>
          </a:solidFill>
        </p:spPr>
        <p:txBody>
          <a:bodyPr>
            <a:spAutoFit/>
          </a:bodyPr>
          <a:lstStyle/>
          <a:p>
            <a:r>
              <a:rPr lang="en-US" sz="2000" dirty="0" err="1">
                <a:solidFill>
                  <a:srgbClr val="002060"/>
                </a:solidFill>
                <a:latin typeface="Courier New" panose="02070309020205020404" pitchFamily="49" charset="0"/>
                <a:cs typeface="Courier New" panose="02070309020205020404" pitchFamily="49" charset="0"/>
              </a:rPr>
              <a:t>not_cancelled</a:t>
            </a:r>
            <a:r>
              <a:rPr lang="en-US" sz="2000" dirty="0">
                <a:solidFill>
                  <a:srgbClr val="00206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a:t>
            </a:r>
            <a:r>
              <a:rPr lang="en-US" sz="2000" dirty="0">
                <a:solidFill>
                  <a:srgbClr val="7030A0"/>
                </a:solidFill>
                <a:latin typeface="Courier New" panose="02070309020205020404" pitchFamily="49" charset="0"/>
                <a:cs typeface="Courier New" panose="02070309020205020404" pitchFamily="49" charset="0"/>
              </a:rPr>
              <a:t>count</a:t>
            </a:r>
            <a:r>
              <a:rPr lang="en-US" sz="2000" dirty="0">
                <a:latin typeface="Courier New" panose="02070309020205020404" pitchFamily="49" charset="0"/>
                <a:cs typeface="Courier New" panose="02070309020205020404" pitchFamily="49" charset="0"/>
              </a:rPr>
              <a:t>(</a:t>
            </a:r>
            <a:r>
              <a:rPr lang="en-US" sz="2000" dirty="0" err="1">
                <a:solidFill>
                  <a:srgbClr val="002060"/>
                </a:solidFill>
                <a:latin typeface="Courier New" panose="02070309020205020404" pitchFamily="49" charset="0"/>
                <a:cs typeface="Courier New" panose="02070309020205020404" pitchFamily="49" charset="0"/>
              </a:rPr>
              <a:t>dest</a:t>
            </a:r>
            <a:r>
              <a:rPr lang="en-US" sz="2000" dirty="0">
                <a:latin typeface="Courier New" panose="02070309020205020404" pitchFamily="49" charset="0"/>
                <a:cs typeface="Courier New" panose="02070309020205020404" pitchFamily="49" charset="0"/>
              </a:rPr>
              <a:t>)</a:t>
            </a:r>
          </a:p>
          <a:p>
            <a:r>
              <a:rPr lang="en-US" sz="2000" i="1" dirty="0">
                <a:solidFill>
                  <a:schemeClr val="bg1">
                    <a:lumMod val="50000"/>
                  </a:schemeClr>
                </a:solidFill>
                <a:latin typeface="Courier New" panose="02070309020205020404" pitchFamily="49" charset="0"/>
                <a:cs typeface="Courier New" panose="02070309020205020404" pitchFamily="49" charset="0"/>
              </a:rPr>
              <a:t>#&gt; # A </a:t>
            </a:r>
            <a:r>
              <a:rPr lang="en-US" sz="2000" i="1" dirty="0" err="1">
                <a:solidFill>
                  <a:schemeClr val="bg1">
                    <a:lumMod val="50000"/>
                  </a:schemeClr>
                </a:solidFill>
                <a:latin typeface="Courier New" panose="02070309020205020404" pitchFamily="49" charset="0"/>
                <a:cs typeface="Courier New" panose="02070309020205020404" pitchFamily="49" charset="0"/>
              </a:rPr>
              <a:t>tibble</a:t>
            </a:r>
            <a:r>
              <a:rPr lang="en-US" sz="2000" i="1" dirty="0">
                <a:solidFill>
                  <a:schemeClr val="bg1">
                    <a:lumMod val="50000"/>
                  </a:schemeClr>
                </a:solidFill>
                <a:latin typeface="Courier New" panose="02070309020205020404" pitchFamily="49" charset="0"/>
                <a:cs typeface="Courier New" panose="02070309020205020404" pitchFamily="49" charset="0"/>
              </a:rPr>
              <a:t>: 104 × 2</a:t>
            </a:r>
          </a:p>
          <a:p>
            <a:r>
              <a:rPr lang="en-US" sz="2000" i="1" dirty="0">
                <a:solidFill>
                  <a:schemeClr val="bg1">
                    <a:lumMod val="50000"/>
                  </a:schemeClr>
                </a:solidFill>
                <a:latin typeface="Courier New" panose="02070309020205020404" pitchFamily="49" charset="0"/>
                <a:cs typeface="Courier New" panose="02070309020205020404" pitchFamily="49" charset="0"/>
              </a:rPr>
              <a:t>#&gt; 	</a:t>
            </a:r>
            <a:r>
              <a:rPr lang="en-US" sz="2000" i="1" dirty="0" err="1">
                <a:solidFill>
                  <a:schemeClr val="bg1">
                    <a:lumMod val="50000"/>
                  </a:schemeClr>
                </a:solidFill>
                <a:latin typeface="Courier New" panose="02070309020205020404" pitchFamily="49" charset="0"/>
                <a:cs typeface="Courier New" panose="02070309020205020404" pitchFamily="49" charset="0"/>
              </a:rPr>
              <a:t>dest</a:t>
            </a:r>
            <a:r>
              <a:rPr lang="en-US" sz="2000" i="1" dirty="0">
                <a:solidFill>
                  <a:schemeClr val="bg1">
                    <a:lumMod val="50000"/>
                  </a:schemeClr>
                </a:solidFill>
                <a:latin typeface="Courier New" panose="02070309020205020404" pitchFamily="49" charset="0"/>
                <a:cs typeface="Courier New" panose="02070309020205020404" pitchFamily="49" charset="0"/>
              </a:rPr>
              <a:t> 	 	 n</a:t>
            </a:r>
          </a:p>
          <a:p>
            <a:r>
              <a:rPr lang="en-US" sz="2000" i="1" dirty="0">
                <a:solidFill>
                  <a:schemeClr val="bg1">
                    <a:lumMod val="50000"/>
                  </a:schemeClr>
                </a:solidFill>
                <a:latin typeface="Courier New" panose="02070309020205020404" pitchFamily="49" charset="0"/>
                <a:cs typeface="Courier New" panose="02070309020205020404" pitchFamily="49" charset="0"/>
              </a:rPr>
              <a:t>#&gt; 	&lt;</a:t>
            </a:r>
            <a:r>
              <a:rPr lang="en-US" sz="2000" i="1" dirty="0" err="1">
                <a:solidFill>
                  <a:schemeClr val="bg1">
                    <a:lumMod val="50000"/>
                  </a:schemeClr>
                </a:solidFill>
                <a:latin typeface="Courier New" panose="02070309020205020404" pitchFamily="49" charset="0"/>
                <a:cs typeface="Courier New" panose="02070309020205020404" pitchFamily="49" charset="0"/>
              </a:rPr>
              <a:t>chr</a:t>
            </a:r>
            <a:r>
              <a:rPr lang="en-US" sz="2000" i="1" dirty="0">
                <a:solidFill>
                  <a:schemeClr val="bg1">
                    <a:lumMod val="50000"/>
                  </a:schemeClr>
                </a:solidFill>
                <a:latin typeface="Courier New" panose="02070309020205020404" pitchFamily="49" charset="0"/>
                <a:cs typeface="Courier New" panose="02070309020205020404" pitchFamily="49" charset="0"/>
              </a:rPr>
              <a:t>&gt;  &lt;int&gt;</a:t>
            </a:r>
          </a:p>
          <a:p>
            <a:r>
              <a:rPr lang="en-US" sz="2000" i="1" dirty="0">
                <a:solidFill>
                  <a:schemeClr val="bg1">
                    <a:lumMod val="50000"/>
                  </a:schemeClr>
                </a:solidFill>
                <a:latin typeface="Courier New" panose="02070309020205020404" pitchFamily="49" charset="0"/>
                <a:cs typeface="Courier New" panose="02070309020205020404" pitchFamily="49" charset="0"/>
              </a:rPr>
              <a:t>#&gt; 1 	 ABQ 		254</a:t>
            </a:r>
          </a:p>
          <a:p>
            <a:r>
              <a:rPr lang="en-US" sz="2000" i="1" dirty="0">
                <a:solidFill>
                  <a:schemeClr val="bg1">
                    <a:lumMod val="50000"/>
                  </a:schemeClr>
                </a:solidFill>
                <a:latin typeface="Courier New" panose="02070309020205020404" pitchFamily="49" charset="0"/>
                <a:cs typeface="Courier New" panose="02070309020205020404" pitchFamily="49" charset="0"/>
              </a:rPr>
              <a:t>#&gt; 2 	 ACK 		264</a:t>
            </a:r>
          </a:p>
          <a:p>
            <a:r>
              <a:rPr lang="en-US" sz="2000" i="1" dirty="0">
                <a:solidFill>
                  <a:schemeClr val="bg1">
                    <a:lumMod val="50000"/>
                  </a:schemeClr>
                </a:solidFill>
                <a:latin typeface="Courier New" panose="02070309020205020404" pitchFamily="49" charset="0"/>
                <a:cs typeface="Courier New" panose="02070309020205020404" pitchFamily="49" charset="0"/>
              </a:rPr>
              <a:t>#&gt; 3 	 ALB 		418</a:t>
            </a:r>
          </a:p>
          <a:p>
            <a:r>
              <a:rPr lang="en-US" sz="2000" i="1" dirty="0">
                <a:solidFill>
                  <a:schemeClr val="bg1">
                    <a:lumMod val="50000"/>
                  </a:schemeClr>
                </a:solidFill>
                <a:latin typeface="Courier New" panose="02070309020205020404" pitchFamily="49" charset="0"/>
                <a:cs typeface="Courier New" panose="02070309020205020404" pitchFamily="49" charset="0"/>
              </a:rPr>
              <a:t>#&gt; 4 	 ANC 		  8</a:t>
            </a:r>
          </a:p>
          <a:p>
            <a:r>
              <a:rPr lang="en-US" sz="2000" i="1" dirty="0">
                <a:solidFill>
                  <a:schemeClr val="bg1">
                    <a:lumMod val="50000"/>
                  </a:schemeClr>
                </a:solidFill>
                <a:latin typeface="Courier New" panose="02070309020205020404" pitchFamily="49" charset="0"/>
                <a:cs typeface="Courier New" panose="02070309020205020404" pitchFamily="49" charset="0"/>
              </a:rPr>
              <a:t>#&gt; 5 	 ATL 	 16837</a:t>
            </a:r>
          </a:p>
          <a:p>
            <a:r>
              <a:rPr lang="en-US" sz="2000" i="1" dirty="0">
                <a:solidFill>
                  <a:schemeClr val="bg1">
                    <a:lumMod val="50000"/>
                  </a:schemeClr>
                </a:solidFill>
                <a:latin typeface="Courier New" panose="02070309020205020404" pitchFamily="49" charset="0"/>
                <a:cs typeface="Courier New" panose="02070309020205020404" pitchFamily="49" charset="0"/>
              </a:rPr>
              <a:t>#&gt; 6 	 AUS 	  2411</a:t>
            </a:r>
          </a:p>
          <a:p>
            <a:r>
              <a:rPr lang="en-US" sz="2000" i="1" dirty="0">
                <a:solidFill>
                  <a:schemeClr val="bg1">
                    <a:lumMod val="50000"/>
                  </a:schemeClr>
                </a:solidFill>
                <a:latin typeface="Courier New" panose="02070309020205020404" pitchFamily="49" charset="0"/>
                <a:cs typeface="Courier New" panose="02070309020205020404" pitchFamily="49" charset="0"/>
              </a:rPr>
              <a:t>#&gt; # ... with 98 more rows</a:t>
            </a:r>
          </a:p>
        </p:txBody>
      </p:sp>
    </p:spTree>
    <p:extLst>
      <p:ext uri="{BB962C8B-B14F-4D97-AF65-F5344CB8AC3E}">
        <p14:creationId xmlns:p14="http://schemas.microsoft.com/office/powerpoint/2010/main" val="2068972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8D77-247C-4629-9E3D-98685917EA13}"/>
              </a:ext>
            </a:extLst>
          </p:cNvPr>
          <p:cNvSpPr>
            <a:spLocks noGrp="1"/>
          </p:cNvSpPr>
          <p:nvPr>
            <p:ph type="title"/>
          </p:nvPr>
        </p:nvSpPr>
        <p:spPr/>
        <p:txBody>
          <a:bodyPr/>
          <a:lstStyle/>
          <a:p>
            <a:r>
              <a:rPr lang="en-US" dirty="0"/>
              <a:t>counts</a:t>
            </a:r>
          </a:p>
        </p:txBody>
      </p:sp>
      <p:sp>
        <p:nvSpPr>
          <p:cNvPr id="4" name="Rectangle 3">
            <a:extLst>
              <a:ext uri="{FF2B5EF4-FFF2-40B4-BE49-F238E27FC236}">
                <a16:creationId xmlns:a16="http://schemas.microsoft.com/office/drawing/2014/main" id="{1031592B-E5EE-46B9-80B5-887E41218176}"/>
              </a:ext>
            </a:extLst>
          </p:cNvPr>
          <p:cNvSpPr/>
          <p:nvPr/>
        </p:nvSpPr>
        <p:spPr>
          <a:xfrm>
            <a:off x="1024128" y="2084832"/>
            <a:ext cx="6096000" cy="3785652"/>
          </a:xfrm>
          <a:prstGeom prst="rect">
            <a:avLst/>
          </a:prstGeom>
          <a:solidFill>
            <a:schemeClr val="bg2"/>
          </a:solidFill>
        </p:spPr>
        <p:txBody>
          <a:bodyPr>
            <a:spAutoFit/>
          </a:bodyPr>
          <a:lstStyle/>
          <a:p>
            <a:r>
              <a:rPr lang="en-US" sz="2000" dirty="0" err="1">
                <a:solidFill>
                  <a:srgbClr val="002060"/>
                </a:solidFill>
                <a:latin typeface="Courier New" panose="02070309020205020404" pitchFamily="49" charset="0"/>
                <a:cs typeface="Courier New" panose="02070309020205020404" pitchFamily="49" charset="0"/>
              </a:rPr>
              <a:t>not_cancelled</a:t>
            </a:r>
            <a:r>
              <a:rPr lang="en-US" sz="2000" dirty="0">
                <a:solidFill>
                  <a:srgbClr val="00206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p>
          <a:p>
            <a:r>
              <a:rPr lang="en-US" sz="2000" dirty="0">
                <a:latin typeface="Courier New" panose="02070309020205020404" pitchFamily="49" charset="0"/>
                <a:cs typeface="Courier New" panose="02070309020205020404" pitchFamily="49" charset="0"/>
              </a:rPr>
              <a:t> </a:t>
            </a:r>
            <a:r>
              <a:rPr lang="en-US" sz="2000" dirty="0">
                <a:solidFill>
                  <a:srgbClr val="7030A0"/>
                </a:solidFill>
                <a:latin typeface="Courier New" panose="02070309020205020404" pitchFamily="49" charset="0"/>
                <a:cs typeface="Courier New" panose="02070309020205020404" pitchFamily="49" charset="0"/>
              </a:rPr>
              <a:t>count</a:t>
            </a:r>
            <a:r>
              <a:rPr lang="en-US" sz="2000" dirty="0">
                <a:latin typeface="Courier New" panose="02070309020205020404" pitchFamily="49" charset="0"/>
                <a:cs typeface="Courier New" panose="02070309020205020404" pitchFamily="49" charset="0"/>
              </a:rPr>
              <a:t>(</a:t>
            </a:r>
            <a:r>
              <a:rPr lang="en-US" sz="2000" dirty="0" err="1">
                <a:solidFill>
                  <a:srgbClr val="002060"/>
                </a:solidFill>
                <a:latin typeface="Courier New" panose="02070309020205020404" pitchFamily="49" charset="0"/>
                <a:cs typeface="Courier New" panose="02070309020205020404" pitchFamily="49" charset="0"/>
              </a:rPr>
              <a:t>tailnum</a:t>
            </a:r>
            <a:r>
              <a:rPr lang="en-US" sz="2000" dirty="0">
                <a:latin typeface="Courier New" panose="02070309020205020404" pitchFamily="49" charset="0"/>
                <a:cs typeface="Courier New" panose="02070309020205020404" pitchFamily="49" charset="0"/>
              </a:rPr>
              <a:t>, </a:t>
            </a:r>
            <a:r>
              <a:rPr lang="en-US" sz="2000" dirty="0" err="1">
                <a:solidFill>
                  <a:srgbClr val="002060"/>
                </a:solidFill>
                <a:latin typeface="Courier New" panose="02070309020205020404" pitchFamily="49" charset="0"/>
                <a:cs typeface="Courier New" panose="02070309020205020404" pitchFamily="49" charset="0"/>
              </a:rPr>
              <a:t>wt</a:t>
            </a:r>
            <a:r>
              <a:rPr lang="en-US" sz="2000" dirty="0">
                <a:latin typeface="Courier New" panose="02070309020205020404" pitchFamily="49" charset="0"/>
                <a:cs typeface="Courier New" panose="02070309020205020404" pitchFamily="49" charset="0"/>
              </a:rPr>
              <a:t> = </a:t>
            </a:r>
            <a:r>
              <a:rPr lang="en-US" sz="2000" dirty="0">
                <a:solidFill>
                  <a:srgbClr val="002060"/>
                </a:solidFill>
                <a:latin typeface="Courier New" panose="02070309020205020404" pitchFamily="49" charset="0"/>
                <a:cs typeface="Courier New" panose="02070309020205020404" pitchFamily="49" charset="0"/>
              </a:rPr>
              <a:t>distance</a:t>
            </a:r>
            <a:r>
              <a:rPr lang="en-US" sz="2000" dirty="0">
                <a:latin typeface="Courier New" panose="02070309020205020404" pitchFamily="49" charset="0"/>
                <a:cs typeface="Courier New" panose="02070309020205020404" pitchFamily="49" charset="0"/>
              </a:rPr>
              <a:t>)</a:t>
            </a:r>
          </a:p>
          <a:p>
            <a:r>
              <a:rPr lang="en-US" sz="2000" i="1" dirty="0">
                <a:solidFill>
                  <a:schemeClr val="bg1">
                    <a:lumMod val="50000"/>
                  </a:schemeClr>
                </a:solidFill>
                <a:latin typeface="Courier New" panose="02070309020205020404" pitchFamily="49" charset="0"/>
                <a:cs typeface="Courier New" panose="02070309020205020404" pitchFamily="49" charset="0"/>
              </a:rPr>
              <a:t>#&gt; # A </a:t>
            </a:r>
            <a:r>
              <a:rPr lang="en-US" sz="2000" i="1" dirty="0" err="1">
                <a:solidFill>
                  <a:schemeClr val="bg1">
                    <a:lumMod val="50000"/>
                  </a:schemeClr>
                </a:solidFill>
                <a:latin typeface="Courier New" panose="02070309020205020404" pitchFamily="49" charset="0"/>
                <a:cs typeface="Courier New" panose="02070309020205020404" pitchFamily="49" charset="0"/>
              </a:rPr>
              <a:t>tibble</a:t>
            </a:r>
            <a:r>
              <a:rPr lang="en-US" sz="2000" i="1" dirty="0">
                <a:solidFill>
                  <a:schemeClr val="bg1">
                    <a:lumMod val="50000"/>
                  </a:schemeClr>
                </a:solidFill>
                <a:latin typeface="Courier New" panose="02070309020205020404" pitchFamily="49" charset="0"/>
                <a:cs typeface="Courier New" panose="02070309020205020404" pitchFamily="49" charset="0"/>
              </a:rPr>
              <a:t>: 4,037 × 2</a:t>
            </a:r>
          </a:p>
          <a:p>
            <a:r>
              <a:rPr lang="en-US" sz="2000" i="1" dirty="0">
                <a:solidFill>
                  <a:schemeClr val="bg1">
                    <a:lumMod val="50000"/>
                  </a:schemeClr>
                </a:solidFill>
                <a:latin typeface="Courier New" panose="02070309020205020404" pitchFamily="49" charset="0"/>
                <a:cs typeface="Courier New" panose="02070309020205020404" pitchFamily="49" charset="0"/>
              </a:rPr>
              <a:t>#&gt; 	</a:t>
            </a:r>
            <a:r>
              <a:rPr lang="en-US" sz="2000" i="1" dirty="0" err="1">
                <a:solidFill>
                  <a:schemeClr val="bg1">
                    <a:lumMod val="50000"/>
                  </a:schemeClr>
                </a:solidFill>
                <a:latin typeface="Courier New" panose="02070309020205020404" pitchFamily="49" charset="0"/>
                <a:cs typeface="Courier New" panose="02070309020205020404" pitchFamily="49" charset="0"/>
              </a:rPr>
              <a:t>tailnum</a:t>
            </a:r>
            <a:r>
              <a:rPr lang="en-US" sz="2000" i="1" dirty="0">
                <a:solidFill>
                  <a:schemeClr val="bg1">
                    <a:lumMod val="50000"/>
                  </a:schemeClr>
                </a:solidFill>
                <a:latin typeface="Courier New" panose="02070309020205020404" pitchFamily="49" charset="0"/>
                <a:cs typeface="Courier New" panose="02070309020205020404" pitchFamily="49" charset="0"/>
              </a:rPr>
              <a:t> 	    n</a:t>
            </a:r>
          </a:p>
          <a:p>
            <a:r>
              <a:rPr lang="en-US" sz="2000" i="1" dirty="0">
                <a:solidFill>
                  <a:schemeClr val="bg1">
                    <a:lumMod val="50000"/>
                  </a:schemeClr>
                </a:solidFill>
                <a:latin typeface="Courier New" panose="02070309020205020404" pitchFamily="49" charset="0"/>
                <a:cs typeface="Courier New" panose="02070309020205020404" pitchFamily="49" charset="0"/>
              </a:rPr>
              <a:t>#&gt; 	  &lt;</a:t>
            </a:r>
            <a:r>
              <a:rPr lang="en-US" sz="2000" i="1" dirty="0" err="1">
                <a:solidFill>
                  <a:schemeClr val="bg1">
                    <a:lumMod val="50000"/>
                  </a:schemeClr>
                </a:solidFill>
                <a:latin typeface="Courier New" panose="02070309020205020404" pitchFamily="49" charset="0"/>
                <a:cs typeface="Courier New" panose="02070309020205020404" pitchFamily="49" charset="0"/>
              </a:rPr>
              <a:t>chr</a:t>
            </a:r>
            <a:r>
              <a:rPr lang="en-US" sz="2000" i="1" dirty="0">
                <a:solidFill>
                  <a:schemeClr val="bg1">
                    <a:lumMod val="50000"/>
                  </a:schemeClr>
                </a:solidFill>
                <a:latin typeface="Courier New" panose="02070309020205020404" pitchFamily="49" charset="0"/>
                <a:cs typeface="Courier New" panose="02070309020205020404" pitchFamily="49" charset="0"/>
              </a:rPr>
              <a:t>&gt;  &lt;</a:t>
            </a:r>
            <a:r>
              <a:rPr lang="en-US" sz="2000" i="1" dirty="0" err="1">
                <a:solidFill>
                  <a:schemeClr val="bg1">
                    <a:lumMod val="50000"/>
                  </a:schemeClr>
                </a:solidFill>
                <a:latin typeface="Courier New" panose="02070309020205020404" pitchFamily="49" charset="0"/>
                <a:cs typeface="Courier New" panose="02070309020205020404" pitchFamily="49" charset="0"/>
              </a:rPr>
              <a:t>dbl</a:t>
            </a:r>
            <a:r>
              <a:rPr lang="en-US" sz="2000" i="1" dirty="0">
                <a:solidFill>
                  <a:schemeClr val="bg1">
                    <a:lumMod val="50000"/>
                  </a:schemeClr>
                </a:solidFill>
                <a:latin typeface="Courier New" panose="02070309020205020404" pitchFamily="49" charset="0"/>
                <a:cs typeface="Courier New" panose="02070309020205020404" pitchFamily="49" charset="0"/>
              </a:rPr>
              <a:t>&gt;</a:t>
            </a:r>
          </a:p>
          <a:p>
            <a:r>
              <a:rPr lang="en-US" sz="2000" i="1" dirty="0">
                <a:solidFill>
                  <a:schemeClr val="bg1">
                    <a:lumMod val="50000"/>
                  </a:schemeClr>
                </a:solidFill>
                <a:latin typeface="Courier New" panose="02070309020205020404" pitchFamily="49" charset="0"/>
                <a:cs typeface="Courier New" panose="02070309020205020404" pitchFamily="49" charset="0"/>
              </a:rPr>
              <a:t>#&gt; 1 	 D942DN   3418</a:t>
            </a:r>
          </a:p>
          <a:p>
            <a:r>
              <a:rPr lang="en-US" sz="2000" i="1" dirty="0">
                <a:solidFill>
                  <a:schemeClr val="bg1">
                    <a:lumMod val="50000"/>
                  </a:schemeClr>
                </a:solidFill>
                <a:latin typeface="Courier New" panose="02070309020205020404" pitchFamily="49" charset="0"/>
                <a:cs typeface="Courier New" panose="02070309020205020404" pitchFamily="49" charset="0"/>
              </a:rPr>
              <a:t>#&gt; 2 	 N0EGMQ 239143</a:t>
            </a:r>
          </a:p>
          <a:p>
            <a:r>
              <a:rPr lang="en-US" sz="2000" i="1" dirty="0">
                <a:solidFill>
                  <a:schemeClr val="bg1">
                    <a:lumMod val="50000"/>
                  </a:schemeClr>
                </a:solidFill>
                <a:latin typeface="Courier New" panose="02070309020205020404" pitchFamily="49" charset="0"/>
                <a:cs typeface="Courier New" panose="02070309020205020404" pitchFamily="49" charset="0"/>
              </a:rPr>
              <a:t>#&gt; 3 	 N10156 109664</a:t>
            </a:r>
          </a:p>
          <a:p>
            <a:r>
              <a:rPr lang="en-US" sz="2000" i="1" dirty="0">
                <a:solidFill>
                  <a:schemeClr val="bg1">
                    <a:lumMod val="50000"/>
                  </a:schemeClr>
                </a:solidFill>
                <a:latin typeface="Courier New" panose="02070309020205020404" pitchFamily="49" charset="0"/>
                <a:cs typeface="Courier New" panose="02070309020205020404" pitchFamily="49" charset="0"/>
              </a:rPr>
              <a:t>#&gt; 4 	 N102UW  25722</a:t>
            </a:r>
          </a:p>
          <a:p>
            <a:r>
              <a:rPr lang="en-US" sz="2000" i="1" dirty="0">
                <a:solidFill>
                  <a:schemeClr val="bg1">
                    <a:lumMod val="50000"/>
                  </a:schemeClr>
                </a:solidFill>
                <a:latin typeface="Courier New" panose="02070309020205020404" pitchFamily="49" charset="0"/>
                <a:cs typeface="Courier New" panose="02070309020205020404" pitchFamily="49" charset="0"/>
              </a:rPr>
              <a:t>#&gt; 5 	 N103US  24619</a:t>
            </a:r>
          </a:p>
          <a:p>
            <a:r>
              <a:rPr lang="en-US" sz="2000" i="1" dirty="0">
                <a:solidFill>
                  <a:schemeClr val="bg1">
                    <a:lumMod val="50000"/>
                  </a:schemeClr>
                </a:solidFill>
                <a:latin typeface="Courier New" panose="02070309020205020404" pitchFamily="49" charset="0"/>
                <a:cs typeface="Courier New" panose="02070309020205020404" pitchFamily="49" charset="0"/>
              </a:rPr>
              <a:t>#&gt; 6 	 N104UW  24616</a:t>
            </a:r>
          </a:p>
          <a:p>
            <a:r>
              <a:rPr lang="en-US" sz="2000" i="1" dirty="0">
                <a:solidFill>
                  <a:schemeClr val="bg1">
                    <a:lumMod val="50000"/>
                  </a:schemeClr>
                </a:solidFill>
                <a:latin typeface="Courier New" panose="02070309020205020404" pitchFamily="49" charset="0"/>
                <a:cs typeface="Courier New" panose="02070309020205020404" pitchFamily="49" charset="0"/>
              </a:rPr>
              <a:t>#&gt; # ... with 4,031 more rows</a:t>
            </a:r>
          </a:p>
        </p:txBody>
      </p:sp>
    </p:spTree>
    <p:extLst>
      <p:ext uri="{BB962C8B-B14F-4D97-AF65-F5344CB8AC3E}">
        <p14:creationId xmlns:p14="http://schemas.microsoft.com/office/powerpoint/2010/main" val="1148461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D9F4-E691-47C1-A8A6-254FB0ED197F}"/>
              </a:ext>
            </a:extLst>
          </p:cNvPr>
          <p:cNvSpPr>
            <a:spLocks noGrp="1"/>
          </p:cNvSpPr>
          <p:nvPr>
            <p:ph type="title"/>
          </p:nvPr>
        </p:nvSpPr>
        <p:spPr/>
        <p:txBody>
          <a:bodyPr>
            <a:normAutofit fontScale="90000"/>
          </a:bodyPr>
          <a:lstStyle/>
          <a:p>
            <a:r>
              <a:rPr lang="en-US" dirty="0"/>
              <a:t>Counts and proportions of logical values </a:t>
            </a:r>
            <a:r>
              <a:rPr lang="en-US" dirty="0">
                <a:latin typeface="Courier New" panose="02070309020205020404" pitchFamily="49" charset="0"/>
                <a:cs typeface="Courier New" panose="02070309020205020404" pitchFamily="49" charset="0"/>
              </a:rPr>
              <a:t>sum(x &gt; 10), mean(y == 0)</a:t>
            </a:r>
          </a:p>
        </p:txBody>
      </p:sp>
      <p:sp>
        <p:nvSpPr>
          <p:cNvPr id="4" name="Rectangle 3">
            <a:extLst>
              <a:ext uri="{FF2B5EF4-FFF2-40B4-BE49-F238E27FC236}">
                <a16:creationId xmlns:a16="http://schemas.microsoft.com/office/drawing/2014/main" id="{B21A7BB9-6613-4D7C-8FB2-ED68DB9C1380}"/>
              </a:ext>
            </a:extLst>
          </p:cNvPr>
          <p:cNvSpPr/>
          <p:nvPr/>
        </p:nvSpPr>
        <p:spPr>
          <a:xfrm>
            <a:off x="1024128" y="1942386"/>
            <a:ext cx="9720072" cy="4801314"/>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How many flights left before 5am? (these usually</a:t>
            </a:r>
          </a:p>
          <a:p>
            <a:r>
              <a:rPr lang="en-US" i="1" dirty="0">
                <a:solidFill>
                  <a:schemeClr val="bg1">
                    <a:lumMod val="50000"/>
                  </a:schemeClr>
                </a:solidFill>
                <a:latin typeface="Courier New" panose="02070309020205020404" pitchFamily="49" charset="0"/>
                <a:cs typeface="Courier New" panose="02070309020205020404" pitchFamily="49" charset="0"/>
              </a:rPr>
              <a:t># indicate delayed flights from the previous day)</a:t>
            </a:r>
          </a:p>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n_early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dep_time</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b="1" dirty="0">
                <a:solidFill>
                  <a:srgbClr val="FF9900"/>
                </a:solidFill>
                <a:latin typeface="Courier New" panose="02070309020205020404" pitchFamily="49" charset="0"/>
                <a:cs typeface="Courier New" panose="02070309020205020404" pitchFamily="49" charset="0"/>
              </a:rPr>
              <a:t>500</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n_early</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0</a:t>
            </a:r>
          </a:p>
          <a:p>
            <a:r>
              <a:rPr lang="en-US" i="1" dirty="0">
                <a:solidFill>
                  <a:schemeClr val="bg1">
                    <a:lumMod val="50000"/>
                  </a:schemeClr>
                </a:solidFill>
                <a:latin typeface="Courier New" panose="02070309020205020404" pitchFamily="49" charset="0"/>
                <a:cs typeface="Courier New" panose="02070309020205020404" pitchFamily="49" charset="0"/>
              </a:rPr>
              <a:t>#&gt; 2 	2013 1 2 3</a:t>
            </a:r>
          </a:p>
          <a:p>
            <a:r>
              <a:rPr lang="en-US" i="1" dirty="0">
                <a:solidFill>
                  <a:schemeClr val="bg1">
                    <a:lumMod val="50000"/>
                  </a:schemeClr>
                </a:solidFill>
                <a:latin typeface="Courier New" panose="02070309020205020404" pitchFamily="49" charset="0"/>
                <a:cs typeface="Courier New" panose="02070309020205020404" pitchFamily="49" charset="0"/>
              </a:rPr>
              <a:t>#&gt; 3 	2013 1 3 4</a:t>
            </a:r>
          </a:p>
          <a:p>
            <a:r>
              <a:rPr lang="en-US" i="1" dirty="0">
                <a:solidFill>
                  <a:schemeClr val="bg1">
                    <a:lumMod val="50000"/>
                  </a:schemeClr>
                </a:solidFill>
                <a:latin typeface="Courier New" panose="02070309020205020404" pitchFamily="49" charset="0"/>
                <a:cs typeface="Courier New" panose="02070309020205020404" pitchFamily="49" charset="0"/>
              </a:rPr>
              <a:t>#&gt; 4 	2013 1 4 3</a:t>
            </a:r>
          </a:p>
          <a:p>
            <a:r>
              <a:rPr lang="en-US" i="1" dirty="0">
                <a:solidFill>
                  <a:schemeClr val="bg1">
                    <a:lumMod val="50000"/>
                  </a:schemeClr>
                </a:solidFill>
                <a:latin typeface="Courier New" panose="02070309020205020404" pitchFamily="49" charset="0"/>
                <a:cs typeface="Courier New" panose="02070309020205020404" pitchFamily="49" charset="0"/>
              </a:rPr>
              <a:t>#&gt; 5 	2013 1 5 3</a:t>
            </a:r>
          </a:p>
          <a:p>
            <a:r>
              <a:rPr lang="en-US" i="1" dirty="0">
                <a:solidFill>
                  <a:schemeClr val="bg1">
                    <a:lumMod val="50000"/>
                  </a:schemeClr>
                </a:solidFill>
                <a:latin typeface="Courier New" panose="02070309020205020404" pitchFamily="49" charset="0"/>
                <a:cs typeface="Courier New" panose="02070309020205020404" pitchFamily="49" charset="0"/>
              </a:rPr>
              <a:t>#&gt; 6 	2013 1 6 2</a:t>
            </a:r>
          </a:p>
          <a:p>
            <a:r>
              <a:rPr lang="en-US" i="1" dirty="0">
                <a:solidFill>
                  <a:schemeClr val="bg1">
                    <a:lumMod val="50000"/>
                  </a:schemeClr>
                </a:solidFill>
                <a:latin typeface="Courier New" panose="02070309020205020404" pitchFamily="49" charset="0"/>
                <a:cs typeface="Courier New" panose="02070309020205020404" pitchFamily="49" charset="0"/>
              </a:rPr>
              <a:t>#&gt; # ... with 359 more rows</a:t>
            </a:r>
          </a:p>
        </p:txBody>
      </p:sp>
    </p:spTree>
    <p:extLst>
      <p:ext uri="{BB962C8B-B14F-4D97-AF65-F5344CB8AC3E}">
        <p14:creationId xmlns:p14="http://schemas.microsoft.com/office/powerpoint/2010/main" val="197649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A3B6-90DD-464B-B037-FA0CF1937CD4}"/>
              </a:ext>
            </a:extLst>
          </p:cNvPr>
          <p:cNvSpPr>
            <a:spLocks noGrp="1"/>
          </p:cNvSpPr>
          <p:nvPr>
            <p:ph type="title"/>
          </p:nvPr>
        </p:nvSpPr>
        <p:spPr/>
        <p:txBody>
          <a:bodyPr/>
          <a:lstStyle/>
          <a:p>
            <a:r>
              <a:rPr lang="en-US" dirty="0"/>
              <a:t>Filter rows with </a:t>
            </a:r>
            <a:r>
              <a:rPr lang="en-US" dirty="0">
                <a:latin typeface="Courier New" panose="02070309020205020404" pitchFamily="49" charset="0"/>
                <a:cs typeface="Courier New" panose="02070309020205020404" pitchFamily="49" charset="0"/>
              </a:rPr>
              <a:t>filter()</a:t>
            </a:r>
          </a:p>
        </p:txBody>
      </p:sp>
      <p:sp>
        <p:nvSpPr>
          <p:cNvPr id="6" name="Rectangle 5">
            <a:extLst>
              <a:ext uri="{FF2B5EF4-FFF2-40B4-BE49-F238E27FC236}">
                <a16:creationId xmlns:a16="http://schemas.microsoft.com/office/drawing/2014/main" id="{6918DF70-9764-44E6-995B-B9192D934F30}"/>
              </a:ext>
            </a:extLst>
          </p:cNvPr>
          <p:cNvSpPr/>
          <p:nvPr/>
        </p:nvSpPr>
        <p:spPr>
          <a:xfrm>
            <a:off x="95250" y="1951482"/>
            <a:ext cx="12020550" cy="3539430"/>
          </a:xfrm>
          <a:prstGeom prst="rect">
            <a:avLst/>
          </a:prstGeom>
          <a:solidFill>
            <a:schemeClr val="bg2"/>
          </a:solidFill>
        </p:spPr>
        <p:txBody>
          <a:bodyPr wrap="square">
            <a:spAutoFit/>
          </a:bodyPr>
          <a:lstStyle/>
          <a:p>
            <a:r>
              <a:rPr lang="en-US" sz="1400" dirty="0">
                <a:solidFill>
                  <a:srgbClr val="7030A0"/>
                </a:solidFill>
                <a:latin typeface="Courier New" panose="02070309020205020404" pitchFamily="49" charset="0"/>
                <a:cs typeface="Courier New" panose="02070309020205020404" pitchFamily="49" charset="0"/>
              </a:rPr>
              <a:t>filter</a:t>
            </a:r>
            <a:r>
              <a:rPr lang="en-US" sz="1400" dirty="0">
                <a:latin typeface="Courier New" panose="02070309020205020404" pitchFamily="49" charset="0"/>
                <a:cs typeface="Courier New" panose="02070309020205020404" pitchFamily="49" charset="0"/>
              </a:rPr>
              <a:t>(</a:t>
            </a:r>
            <a:r>
              <a:rPr lang="en-US" sz="1400" dirty="0">
                <a:solidFill>
                  <a:srgbClr val="002060"/>
                </a:solidFill>
                <a:latin typeface="Courier New" panose="02070309020205020404" pitchFamily="49" charset="0"/>
                <a:cs typeface="Courier New" panose="02070309020205020404" pitchFamily="49" charset="0"/>
              </a:rPr>
              <a:t>flights</a:t>
            </a:r>
            <a:r>
              <a:rPr lang="en-US" sz="1400" dirty="0">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month</a:t>
            </a:r>
            <a:r>
              <a:rPr lang="en-US" sz="1400" dirty="0">
                <a:latin typeface="Courier New" panose="02070309020205020404" pitchFamily="49" charset="0"/>
                <a:cs typeface="Courier New" panose="02070309020205020404" pitchFamily="49" charset="0"/>
              </a:rPr>
              <a:t> == </a:t>
            </a:r>
            <a:r>
              <a:rPr lang="en-US" sz="1400" dirty="0">
                <a:solidFill>
                  <a:srgbClr val="FF99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a:t>
            </a:r>
            <a:r>
              <a:rPr lang="en-US" sz="1400" dirty="0">
                <a:solidFill>
                  <a:srgbClr val="002060"/>
                </a:solidFill>
                <a:latin typeface="Courier New" panose="02070309020205020404" pitchFamily="49" charset="0"/>
                <a:cs typeface="Courier New" panose="02070309020205020404" pitchFamily="49" charset="0"/>
              </a:rPr>
              <a:t>day</a:t>
            </a:r>
            <a:r>
              <a:rPr lang="en-US" sz="1400" dirty="0">
                <a:latin typeface="Courier New" panose="02070309020205020404" pitchFamily="49" charset="0"/>
                <a:cs typeface="Courier New" panose="02070309020205020404" pitchFamily="49" charset="0"/>
              </a:rPr>
              <a:t> == </a:t>
            </a:r>
            <a:r>
              <a:rPr lang="en-US" sz="1400" dirty="0">
                <a:solidFill>
                  <a:srgbClr val="FF99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i="1" dirty="0">
                <a:solidFill>
                  <a:schemeClr val="bg1">
                    <a:lumMod val="50000"/>
                  </a:schemeClr>
                </a:solidFill>
                <a:latin typeface="Courier New" panose="02070309020205020404" pitchFamily="49" charset="0"/>
                <a:cs typeface="Courier New" panose="02070309020205020404" pitchFamily="49" charset="0"/>
              </a:rPr>
              <a:t># A </a:t>
            </a:r>
            <a:r>
              <a:rPr lang="en-US" sz="1400" i="1" dirty="0" err="1">
                <a:solidFill>
                  <a:schemeClr val="bg1">
                    <a:lumMod val="50000"/>
                  </a:schemeClr>
                </a:solidFill>
                <a:latin typeface="Courier New" panose="02070309020205020404" pitchFamily="49" charset="0"/>
                <a:cs typeface="Courier New" panose="02070309020205020404" pitchFamily="49" charset="0"/>
              </a:rPr>
              <a:t>tibble</a:t>
            </a:r>
            <a:r>
              <a:rPr lang="en-US" sz="1400" i="1" dirty="0">
                <a:solidFill>
                  <a:schemeClr val="bg1">
                    <a:lumMod val="50000"/>
                  </a:schemeClr>
                </a:solidFill>
                <a:latin typeface="Courier New" panose="02070309020205020404" pitchFamily="49" charset="0"/>
                <a:cs typeface="Courier New" panose="02070309020205020404" pitchFamily="49" charset="0"/>
              </a:rPr>
              <a:t>: 842 x 19</a:t>
            </a:r>
          </a:p>
          <a:p>
            <a:r>
              <a:rPr lang="en-US" sz="1400" i="1" dirty="0">
                <a:solidFill>
                  <a:schemeClr val="bg1">
                    <a:lumMod val="50000"/>
                  </a:schemeClr>
                </a:solidFill>
                <a:latin typeface="Courier New" panose="02070309020205020404" pitchFamily="49" charset="0"/>
                <a:cs typeface="Courier New" panose="02070309020205020404" pitchFamily="49" charset="0"/>
              </a:rPr>
              <a:t>    year month   day </a:t>
            </a:r>
            <a:r>
              <a:rPr lang="en-US" sz="1400" i="1" dirty="0" err="1">
                <a:solidFill>
                  <a:schemeClr val="bg1">
                    <a:lumMod val="50000"/>
                  </a:schemeClr>
                </a:solidFill>
                <a:latin typeface="Courier New" panose="02070309020205020404" pitchFamily="49" charset="0"/>
                <a:cs typeface="Courier New" panose="02070309020205020404" pitchFamily="49" charset="0"/>
              </a:rPr>
              <a:t>dep_time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sched_dep_time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dep_delay</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arr_time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sched_arr_time</a:t>
            </a:r>
            <a:r>
              <a:rPr lang="en-US" sz="1400" i="1" dirty="0">
                <a:solidFill>
                  <a:schemeClr val="bg1">
                    <a:lumMod val="50000"/>
                  </a:schemeClr>
                </a:solidFill>
                <a:latin typeface="Courier New" panose="02070309020205020404" pitchFamily="49" charset="0"/>
                <a:cs typeface="Courier New" panose="02070309020205020404" pitchFamily="49" charset="0"/>
              </a:rPr>
              <a:t> </a:t>
            </a:r>
            <a:r>
              <a:rPr lang="en-US" sz="1400" i="1" dirty="0" err="1">
                <a:solidFill>
                  <a:schemeClr val="bg1">
                    <a:lumMod val="50000"/>
                  </a:schemeClr>
                </a:solidFill>
                <a:latin typeface="Courier New" panose="02070309020205020404" pitchFamily="49" charset="0"/>
                <a:cs typeface="Courier New" panose="02070309020205020404" pitchFamily="49" charset="0"/>
              </a:rPr>
              <a:t>arr_delay</a:t>
            </a:r>
            <a:r>
              <a:rPr lang="en-US" sz="1400" i="1" dirty="0">
                <a:solidFill>
                  <a:schemeClr val="bg1">
                    <a:lumMod val="50000"/>
                  </a:schemeClr>
                </a:solidFill>
                <a:latin typeface="Courier New" panose="02070309020205020404" pitchFamily="49" charset="0"/>
                <a:cs typeface="Courier New" panose="02070309020205020404" pitchFamily="49" charset="0"/>
              </a:rPr>
              <a:t> carrier flight </a:t>
            </a:r>
            <a:r>
              <a:rPr lang="en-US" sz="1400" i="1" dirty="0" err="1">
                <a:solidFill>
                  <a:schemeClr val="bg1">
                    <a:lumMod val="50000"/>
                  </a:schemeClr>
                </a:solidFill>
                <a:latin typeface="Courier New" panose="02070309020205020404" pitchFamily="49" charset="0"/>
                <a:cs typeface="Courier New" panose="02070309020205020404" pitchFamily="49" charset="0"/>
              </a:rPr>
              <a:t>tailnum</a:t>
            </a:r>
            <a:endParaRPr lang="en-US" sz="1400" i="1" dirty="0">
              <a:solidFill>
                <a:schemeClr val="bg1">
                  <a:lumMod val="50000"/>
                </a:schemeClr>
              </a:solidFill>
              <a:latin typeface="Courier New" panose="02070309020205020404" pitchFamily="49" charset="0"/>
              <a:cs typeface="Courier New" panose="02070309020205020404" pitchFamily="49" charset="0"/>
            </a:endParaRPr>
          </a:p>
          <a:p>
            <a:r>
              <a:rPr lang="en-US" sz="1400" i="1" dirty="0">
                <a:solidFill>
                  <a:schemeClr val="bg1">
                    <a:lumMod val="50000"/>
                  </a:schemeClr>
                </a:solidFill>
                <a:latin typeface="Courier New" panose="02070309020205020404" pitchFamily="49" charset="0"/>
                <a:cs typeface="Courier New" panose="02070309020205020404" pitchFamily="49" charset="0"/>
              </a:rPr>
              <a:t>   &lt;int&gt; &lt;int&gt; &lt;int&gt;    &lt;int&gt;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&lt;int&gt;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&lt;int&gt;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p>
          <a:p>
            <a:r>
              <a:rPr lang="en-US" sz="1400" i="1" dirty="0">
                <a:solidFill>
                  <a:schemeClr val="bg1">
                    <a:lumMod val="50000"/>
                  </a:schemeClr>
                </a:solidFill>
                <a:latin typeface="Courier New" panose="02070309020205020404" pitchFamily="49" charset="0"/>
                <a:cs typeface="Courier New" panose="02070309020205020404" pitchFamily="49" charset="0"/>
              </a:rPr>
              <a:t> 1  2013     1     1      517            515         2      830            819        11 UA        1545 N14228 </a:t>
            </a:r>
          </a:p>
          <a:p>
            <a:r>
              <a:rPr lang="en-US" sz="1400" i="1" dirty="0">
                <a:solidFill>
                  <a:schemeClr val="bg1">
                    <a:lumMod val="50000"/>
                  </a:schemeClr>
                </a:solidFill>
                <a:latin typeface="Courier New" panose="02070309020205020404" pitchFamily="49" charset="0"/>
                <a:cs typeface="Courier New" panose="02070309020205020404" pitchFamily="49" charset="0"/>
              </a:rPr>
              <a:t> 2  2013     1     1      533            529         4      850            830        20 UA        1714 N24211 </a:t>
            </a:r>
          </a:p>
          <a:p>
            <a:r>
              <a:rPr lang="en-US" sz="1400" i="1" dirty="0">
                <a:solidFill>
                  <a:schemeClr val="bg1">
                    <a:lumMod val="50000"/>
                  </a:schemeClr>
                </a:solidFill>
                <a:latin typeface="Courier New" panose="02070309020205020404" pitchFamily="49" charset="0"/>
                <a:cs typeface="Courier New" panose="02070309020205020404" pitchFamily="49" charset="0"/>
              </a:rPr>
              <a:t> 3  2013     1     1      542            540         2      923            850        33 AA        1141 N619AA </a:t>
            </a:r>
          </a:p>
          <a:p>
            <a:r>
              <a:rPr lang="en-US" sz="1400" i="1" dirty="0">
                <a:solidFill>
                  <a:schemeClr val="bg1">
                    <a:lumMod val="50000"/>
                  </a:schemeClr>
                </a:solidFill>
                <a:latin typeface="Courier New" panose="02070309020205020404" pitchFamily="49" charset="0"/>
                <a:cs typeface="Courier New" panose="02070309020205020404" pitchFamily="49" charset="0"/>
              </a:rPr>
              <a:t> 4  2013     1     1      544            545        -1     1004           1022       -18 B6         725 N804JB </a:t>
            </a:r>
          </a:p>
          <a:p>
            <a:r>
              <a:rPr lang="en-US" sz="1400" i="1" dirty="0">
                <a:solidFill>
                  <a:schemeClr val="bg1">
                    <a:lumMod val="50000"/>
                  </a:schemeClr>
                </a:solidFill>
                <a:latin typeface="Courier New" panose="02070309020205020404" pitchFamily="49" charset="0"/>
                <a:cs typeface="Courier New" panose="02070309020205020404" pitchFamily="49" charset="0"/>
              </a:rPr>
              <a:t> 5  2013     1     1      554            600        -6      812            837       -25 DL         461 N668DN </a:t>
            </a:r>
          </a:p>
          <a:p>
            <a:r>
              <a:rPr lang="en-US" sz="1400" i="1" dirty="0">
                <a:solidFill>
                  <a:schemeClr val="bg1">
                    <a:lumMod val="50000"/>
                  </a:schemeClr>
                </a:solidFill>
                <a:latin typeface="Courier New" panose="02070309020205020404" pitchFamily="49" charset="0"/>
                <a:cs typeface="Courier New" panose="02070309020205020404" pitchFamily="49" charset="0"/>
              </a:rPr>
              <a:t> 6  2013     1     1      554            558        -4      740            728        12 UA        1696 N39463 </a:t>
            </a:r>
          </a:p>
          <a:p>
            <a:r>
              <a:rPr lang="en-US" sz="1400" i="1" dirty="0">
                <a:solidFill>
                  <a:schemeClr val="bg1">
                    <a:lumMod val="50000"/>
                  </a:schemeClr>
                </a:solidFill>
                <a:latin typeface="Courier New" panose="02070309020205020404" pitchFamily="49" charset="0"/>
                <a:cs typeface="Courier New" panose="02070309020205020404" pitchFamily="49" charset="0"/>
              </a:rPr>
              <a:t> 7  2013     1     1      555            600        -5      913            854        19 B6         507 N516JB </a:t>
            </a:r>
          </a:p>
          <a:p>
            <a:r>
              <a:rPr lang="en-US" sz="1400" i="1" dirty="0">
                <a:solidFill>
                  <a:schemeClr val="bg1">
                    <a:lumMod val="50000"/>
                  </a:schemeClr>
                </a:solidFill>
                <a:latin typeface="Courier New" panose="02070309020205020404" pitchFamily="49" charset="0"/>
                <a:cs typeface="Courier New" panose="02070309020205020404" pitchFamily="49" charset="0"/>
              </a:rPr>
              <a:t> 8  2013     1     1      557            600        -3      709            723       -14 EV        5708 N829AS </a:t>
            </a:r>
          </a:p>
          <a:p>
            <a:r>
              <a:rPr lang="en-US" sz="1400" i="1" dirty="0">
                <a:solidFill>
                  <a:schemeClr val="bg1">
                    <a:lumMod val="50000"/>
                  </a:schemeClr>
                </a:solidFill>
                <a:latin typeface="Courier New" panose="02070309020205020404" pitchFamily="49" charset="0"/>
                <a:cs typeface="Courier New" panose="02070309020205020404" pitchFamily="49" charset="0"/>
              </a:rPr>
              <a:t> 9  2013     1     1      557            600        -3      838            846        -8 B6          79 N593JB </a:t>
            </a:r>
          </a:p>
          <a:p>
            <a:r>
              <a:rPr lang="en-US" sz="1400" i="1" dirty="0">
                <a:solidFill>
                  <a:schemeClr val="bg1">
                    <a:lumMod val="50000"/>
                  </a:schemeClr>
                </a:solidFill>
                <a:latin typeface="Courier New" panose="02070309020205020404" pitchFamily="49" charset="0"/>
                <a:cs typeface="Courier New" panose="02070309020205020404" pitchFamily="49" charset="0"/>
              </a:rPr>
              <a:t>10  2013     1     1      558            600        -2      753            745         8 AA         301 N3ALAA </a:t>
            </a:r>
          </a:p>
          <a:p>
            <a:r>
              <a:rPr lang="en-US" sz="1400" i="1" dirty="0">
                <a:solidFill>
                  <a:schemeClr val="bg1">
                    <a:lumMod val="50000"/>
                  </a:schemeClr>
                </a:solidFill>
                <a:latin typeface="Courier New" panose="02070309020205020404" pitchFamily="49" charset="0"/>
                <a:cs typeface="Courier New" panose="02070309020205020404" pitchFamily="49" charset="0"/>
              </a:rPr>
              <a:t># ... with 832 more rows, and 7 more variables: origin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dest</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chr</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air_time</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distance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a:t>
            </a:r>
          </a:p>
          <a:p>
            <a:r>
              <a:rPr lang="en-US" sz="1400" i="1" dirty="0">
                <a:solidFill>
                  <a:schemeClr val="bg1">
                    <a:lumMod val="50000"/>
                  </a:schemeClr>
                </a:solidFill>
                <a:latin typeface="Courier New" panose="02070309020205020404" pitchFamily="49" charset="0"/>
                <a:cs typeface="Courier New" panose="02070309020205020404" pitchFamily="49" charset="0"/>
              </a:rPr>
              <a:t>#   hour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minute &lt;</a:t>
            </a:r>
            <a:r>
              <a:rPr lang="en-US" sz="1400" i="1" dirty="0" err="1">
                <a:solidFill>
                  <a:schemeClr val="bg1">
                    <a:lumMod val="50000"/>
                  </a:schemeClr>
                </a:solidFill>
                <a:latin typeface="Courier New" panose="02070309020205020404" pitchFamily="49" charset="0"/>
                <a:cs typeface="Courier New" panose="02070309020205020404" pitchFamily="49" charset="0"/>
              </a:rPr>
              <a:t>dbl</a:t>
            </a:r>
            <a:r>
              <a:rPr lang="en-US" sz="1400" i="1" dirty="0">
                <a:solidFill>
                  <a:schemeClr val="bg1">
                    <a:lumMod val="50000"/>
                  </a:schemeClr>
                </a:solidFill>
                <a:latin typeface="Courier New" panose="02070309020205020404" pitchFamily="49" charset="0"/>
                <a:cs typeface="Courier New" panose="02070309020205020404" pitchFamily="49" charset="0"/>
              </a:rPr>
              <a:t>&gt;, </a:t>
            </a:r>
            <a:r>
              <a:rPr lang="en-US" sz="1400" i="1" dirty="0" err="1">
                <a:solidFill>
                  <a:schemeClr val="bg1">
                    <a:lumMod val="50000"/>
                  </a:schemeClr>
                </a:solidFill>
                <a:latin typeface="Courier New" panose="02070309020205020404" pitchFamily="49" charset="0"/>
                <a:cs typeface="Courier New" panose="02070309020205020404" pitchFamily="49" charset="0"/>
              </a:rPr>
              <a:t>time_hour</a:t>
            </a:r>
            <a:r>
              <a:rPr lang="en-US" sz="1400" i="1" dirty="0">
                <a:solidFill>
                  <a:schemeClr val="bg1">
                    <a:lumMod val="50000"/>
                  </a:schemeClr>
                </a:solidFill>
                <a:latin typeface="Courier New" panose="02070309020205020404" pitchFamily="49" charset="0"/>
                <a:cs typeface="Courier New" panose="02070309020205020404" pitchFamily="49" charset="0"/>
              </a:rPr>
              <a:t> &lt;</a:t>
            </a:r>
            <a:r>
              <a:rPr lang="en-US" sz="1400" i="1" dirty="0" err="1">
                <a:solidFill>
                  <a:schemeClr val="bg1">
                    <a:lumMod val="50000"/>
                  </a:schemeClr>
                </a:solidFill>
                <a:latin typeface="Courier New" panose="02070309020205020404" pitchFamily="49" charset="0"/>
                <a:cs typeface="Courier New" panose="02070309020205020404" pitchFamily="49" charset="0"/>
              </a:rPr>
              <a:t>dttm</a:t>
            </a:r>
            <a:r>
              <a:rPr lang="en-US" sz="1400" i="1" dirty="0">
                <a:solidFill>
                  <a:schemeClr val="bg1">
                    <a:lumMod val="50000"/>
                  </a:schemeClr>
                </a:solidFill>
                <a:latin typeface="Courier New" panose="02070309020205020404" pitchFamily="49" charset="0"/>
                <a:cs typeface="Courier New" panose="02070309020205020404" pitchFamily="49" charset="0"/>
              </a:rPr>
              <a:t>&gt;</a:t>
            </a:r>
          </a:p>
        </p:txBody>
      </p:sp>
      <p:sp>
        <p:nvSpPr>
          <p:cNvPr id="7" name="Rectangle 6">
            <a:extLst>
              <a:ext uri="{FF2B5EF4-FFF2-40B4-BE49-F238E27FC236}">
                <a16:creationId xmlns:a16="http://schemas.microsoft.com/office/drawing/2014/main" id="{587915F3-F5E9-4F27-8E64-59872D4A3565}"/>
              </a:ext>
            </a:extLst>
          </p:cNvPr>
          <p:cNvSpPr/>
          <p:nvPr/>
        </p:nvSpPr>
        <p:spPr>
          <a:xfrm>
            <a:off x="394693" y="5703947"/>
            <a:ext cx="6454994" cy="369332"/>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jan1</a:t>
            </a:r>
            <a:r>
              <a:rPr lang="en-US" dirty="0">
                <a:solidFill>
                  <a:srgbClr val="7030A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t>
            </a:r>
            <a:r>
              <a:rPr lang="en-US" dirty="0">
                <a:solidFill>
                  <a:srgbClr val="7030A0"/>
                </a:solidFill>
                <a:latin typeface="Courier New" panose="02070309020205020404" pitchFamily="49" charset="0"/>
                <a:cs typeface="Courier New" panose="02070309020205020404" pitchFamily="49" charset="0"/>
              </a:rPr>
              <a:t> filter</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 </a:t>
            </a:r>
            <a:r>
              <a:rPr lang="en-US" dirty="0">
                <a:solidFill>
                  <a:srgbClr val="FF9900"/>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 </a:t>
            </a:r>
            <a:r>
              <a:rPr lang="en-US" dirty="0">
                <a:solidFill>
                  <a:srgbClr val="FF9900"/>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a:t>
            </a:r>
            <a:endParaRPr lang="en-US" dirty="0">
              <a:solidFill>
                <a:srgbClr val="7030A0"/>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F8BE69E-810C-4B8A-AABF-701651A5F3BF}"/>
              </a:ext>
            </a:extLst>
          </p:cNvPr>
          <p:cNvSpPr/>
          <p:nvPr/>
        </p:nvSpPr>
        <p:spPr>
          <a:xfrm>
            <a:off x="394693" y="6272784"/>
            <a:ext cx="7070136" cy="369332"/>
          </a:xfrm>
          <a:prstGeom prst="rect">
            <a:avLst/>
          </a:prstGeom>
          <a:solidFill>
            <a:schemeClr val="bg2"/>
          </a:solidFill>
        </p:spPr>
        <p:txBody>
          <a:bodyPr wrap="square">
            <a:spAutoFit/>
          </a:bodyPr>
          <a:lstStyle/>
          <a:p>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dec25</a:t>
            </a:r>
            <a:r>
              <a:rPr lang="en-US" dirty="0">
                <a:solidFill>
                  <a:srgbClr val="7030A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t>
            </a:r>
            <a:r>
              <a:rPr lang="en-US" dirty="0">
                <a:solidFill>
                  <a:srgbClr val="7030A0"/>
                </a:solidFill>
                <a:latin typeface="Courier New" panose="02070309020205020404" pitchFamily="49" charset="0"/>
                <a:cs typeface="Courier New" panose="02070309020205020404" pitchFamily="49" charset="0"/>
              </a:rPr>
              <a:t> filter</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 </a:t>
            </a:r>
            <a:r>
              <a:rPr lang="en-US" dirty="0">
                <a:solidFill>
                  <a:srgbClr val="FF9900"/>
                </a:solidFill>
                <a:latin typeface="Courier New" panose="02070309020205020404" pitchFamily="49" charset="0"/>
                <a:cs typeface="Courier New" panose="02070309020205020404" pitchFamily="49" charset="0"/>
              </a:rPr>
              <a:t>12</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 </a:t>
            </a:r>
            <a:r>
              <a:rPr lang="en-US" dirty="0">
                <a:solidFill>
                  <a:srgbClr val="FF9900"/>
                </a:solidFill>
                <a:latin typeface="Courier New" panose="02070309020205020404" pitchFamily="49" charset="0"/>
                <a:cs typeface="Courier New" panose="02070309020205020404" pitchFamily="49" charset="0"/>
              </a:rPr>
              <a:t>25</a:t>
            </a:r>
            <a:r>
              <a:rPr lang="en-US" dirty="0">
                <a:latin typeface="Courier New" panose="02070309020205020404" pitchFamily="49" charset="0"/>
                <a:cs typeface="Courier New" panose="02070309020205020404" pitchFamily="49" charset="0"/>
              </a:rPr>
              <a:t>))</a:t>
            </a:r>
            <a:endParaRPr lang="en-US"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8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6772-3A01-4E44-8E64-53B31F11750C}"/>
              </a:ext>
            </a:extLst>
          </p:cNvPr>
          <p:cNvSpPr>
            <a:spLocks noGrp="1"/>
          </p:cNvSpPr>
          <p:nvPr>
            <p:ph type="title"/>
          </p:nvPr>
        </p:nvSpPr>
        <p:spPr/>
        <p:txBody>
          <a:bodyPr>
            <a:normAutofit fontScale="90000"/>
          </a:bodyPr>
          <a:lstStyle/>
          <a:p>
            <a:r>
              <a:rPr lang="en-US" dirty="0"/>
              <a:t>Counts and proportions of logical values </a:t>
            </a:r>
            <a:r>
              <a:rPr lang="en-US" dirty="0">
                <a:latin typeface="Courier New" panose="02070309020205020404" pitchFamily="49" charset="0"/>
                <a:cs typeface="Courier New" panose="02070309020205020404" pitchFamily="49" charset="0"/>
              </a:rPr>
              <a:t>sum(x &gt; 10), mean(y == 0)</a:t>
            </a:r>
            <a:endParaRPr lang="en-US" dirty="0"/>
          </a:p>
        </p:txBody>
      </p:sp>
      <p:sp>
        <p:nvSpPr>
          <p:cNvPr id="4" name="Rectangle 3">
            <a:extLst>
              <a:ext uri="{FF2B5EF4-FFF2-40B4-BE49-F238E27FC236}">
                <a16:creationId xmlns:a16="http://schemas.microsoft.com/office/drawing/2014/main" id="{21917330-31A5-4032-8159-539724355B1A}"/>
              </a:ext>
            </a:extLst>
          </p:cNvPr>
          <p:cNvSpPr/>
          <p:nvPr/>
        </p:nvSpPr>
        <p:spPr>
          <a:xfrm>
            <a:off x="1024128" y="2084832"/>
            <a:ext cx="9720072" cy="4524315"/>
          </a:xfrm>
          <a:prstGeom prst="rect">
            <a:avLst/>
          </a:prstGeom>
          <a:solidFill>
            <a:schemeClr val="bg2"/>
          </a:solidFill>
        </p:spPr>
        <p:txBody>
          <a:bodyPr wrap="square">
            <a:spAutoFit/>
          </a:bodyPr>
          <a:lstStyle/>
          <a:p>
            <a:r>
              <a:rPr lang="en-US" i="1" dirty="0">
                <a:solidFill>
                  <a:schemeClr val="bg1">
                    <a:lumMod val="50000"/>
                  </a:schemeClr>
                </a:solidFill>
                <a:latin typeface="Courier New" panose="02070309020205020404" pitchFamily="49" charset="0"/>
                <a:cs typeface="Courier New" panose="02070309020205020404" pitchFamily="49" charset="0"/>
              </a:rPr>
              <a:t># What proportion of flights are delayed by more</a:t>
            </a:r>
          </a:p>
          <a:p>
            <a:r>
              <a:rPr lang="en-US" i="1" dirty="0">
                <a:solidFill>
                  <a:schemeClr val="bg1">
                    <a:lumMod val="50000"/>
                  </a:schemeClr>
                </a:solidFill>
                <a:latin typeface="Courier New" panose="02070309020205020404" pitchFamily="49" charset="0"/>
                <a:cs typeface="Courier New" panose="02070309020205020404" pitchFamily="49" charset="0"/>
              </a:rPr>
              <a:t># than an hour?</a:t>
            </a:r>
          </a:p>
          <a:p>
            <a:r>
              <a:rPr lang="en-US" dirty="0" err="1">
                <a:solidFill>
                  <a:srgbClr val="002060"/>
                </a:solidFill>
                <a:latin typeface="Courier New" panose="02070309020205020404" pitchFamily="49" charset="0"/>
                <a:cs typeface="Courier New" panose="02070309020205020404" pitchFamily="49" charset="0"/>
              </a:rPr>
              <a:t>not_cancelled</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hour_perc</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mean</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arr_delay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b="1" dirty="0">
                <a:solidFill>
                  <a:srgbClr val="FF9900"/>
                </a:solidFill>
                <a:latin typeface="Courier New" panose="02070309020205020404" pitchFamily="49" charset="0"/>
                <a:cs typeface="Courier New" panose="02070309020205020404" pitchFamily="49" charset="0"/>
              </a:rPr>
              <a:t>60</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a:t>
            </a:r>
            <a:r>
              <a:rPr lang="en-US" i="1" dirty="0" err="1">
                <a:solidFill>
                  <a:schemeClr val="bg1">
                    <a:lumMod val="50000"/>
                  </a:schemeClr>
                </a:solidFill>
                <a:latin typeface="Courier New" panose="02070309020205020404" pitchFamily="49" charset="0"/>
                <a:cs typeface="Courier New" panose="02070309020205020404" pitchFamily="49" charset="0"/>
              </a:rPr>
              <a:t>hour_perc</a:t>
            </a:r>
            <a:endParaRPr lang="en-US" i="1" dirty="0">
              <a:solidFill>
                <a:schemeClr val="bg1">
                  <a:lumMod val="50000"/>
                </a:schemeClr>
              </a:solidFill>
              <a:latin typeface="Courier New" panose="02070309020205020404" pitchFamily="49" charset="0"/>
              <a:cs typeface="Courier New" panose="02070309020205020404" pitchFamily="49" charset="0"/>
            </a:endParaRP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bg1">
                    <a:lumMod val="50000"/>
                  </a:schemeClr>
                </a:solidFill>
                <a:latin typeface="Courier New" panose="02070309020205020404" pitchFamily="49" charset="0"/>
                <a:cs typeface="Courier New" panose="02070309020205020404" pitchFamily="49" charset="0"/>
              </a:rPr>
              <a:t>dbl</a:t>
            </a:r>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0.0722</a:t>
            </a:r>
          </a:p>
          <a:p>
            <a:r>
              <a:rPr lang="en-US" i="1" dirty="0">
                <a:solidFill>
                  <a:schemeClr val="bg1">
                    <a:lumMod val="50000"/>
                  </a:schemeClr>
                </a:solidFill>
                <a:latin typeface="Courier New" panose="02070309020205020404" pitchFamily="49" charset="0"/>
                <a:cs typeface="Courier New" panose="02070309020205020404" pitchFamily="49" charset="0"/>
              </a:rPr>
              <a:t>#&gt; 2 2013 1 2 0.0851</a:t>
            </a:r>
          </a:p>
          <a:p>
            <a:r>
              <a:rPr lang="en-US" i="1" dirty="0">
                <a:solidFill>
                  <a:schemeClr val="bg1">
                    <a:lumMod val="50000"/>
                  </a:schemeClr>
                </a:solidFill>
                <a:latin typeface="Courier New" panose="02070309020205020404" pitchFamily="49" charset="0"/>
                <a:cs typeface="Courier New" panose="02070309020205020404" pitchFamily="49" charset="0"/>
              </a:rPr>
              <a:t>#&gt; 3 2013 1 3 0.0567</a:t>
            </a:r>
          </a:p>
          <a:p>
            <a:r>
              <a:rPr lang="en-US" i="1" dirty="0">
                <a:solidFill>
                  <a:schemeClr val="bg1">
                    <a:lumMod val="50000"/>
                  </a:schemeClr>
                </a:solidFill>
                <a:latin typeface="Courier New" panose="02070309020205020404" pitchFamily="49" charset="0"/>
                <a:cs typeface="Courier New" panose="02070309020205020404" pitchFamily="49" charset="0"/>
              </a:rPr>
              <a:t>#&gt; 4 2013 1 4 0.0396</a:t>
            </a:r>
          </a:p>
          <a:p>
            <a:r>
              <a:rPr lang="en-US" i="1" dirty="0">
                <a:solidFill>
                  <a:schemeClr val="bg1">
                    <a:lumMod val="50000"/>
                  </a:schemeClr>
                </a:solidFill>
                <a:latin typeface="Courier New" panose="02070309020205020404" pitchFamily="49" charset="0"/>
                <a:cs typeface="Courier New" panose="02070309020205020404" pitchFamily="49" charset="0"/>
              </a:rPr>
              <a:t>#&gt; 5 2013 1 5 0.0349</a:t>
            </a:r>
          </a:p>
          <a:p>
            <a:r>
              <a:rPr lang="en-US" i="1" dirty="0">
                <a:solidFill>
                  <a:schemeClr val="bg1">
                    <a:lumMod val="50000"/>
                  </a:schemeClr>
                </a:solidFill>
                <a:latin typeface="Courier New" panose="02070309020205020404" pitchFamily="49" charset="0"/>
                <a:cs typeface="Courier New" panose="02070309020205020404" pitchFamily="49" charset="0"/>
              </a:rPr>
              <a:t>#&gt; # ... with 360 more rows</a:t>
            </a:r>
          </a:p>
        </p:txBody>
      </p:sp>
    </p:spTree>
    <p:extLst>
      <p:ext uri="{BB962C8B-B14F-4D97-AF65-F5344CB8AC3E}">
        <p14:creationId xmlns:p14="http://schemas.microsoft.com/office/powerpoint/2010/main" val="967135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B1A7-8AF4-4709-A84B-32F87AA8859E}"/>
              </a:ext>
            </a:extLst>
          </p:cNvPr>
          <p:cNvSpPr>
            <a:spLocks noGrp="1"/>
          </p:cNvSpPr>
          <p:nvPr>
            <p:ph type="title"/>
          </p:nvPr>
        </p:nvSpPr>
        <p:spPr>
          <a:xfrm>
            <a:off x="1062228" y="432816"/>
            <a:ext cx="9720072" cy="1499616"/>
          </a:xfrm>
        </p:spPr>
        <p:txBody>
          <a:bodyPr/>
          <a:lstStyle/>
          <a:p>
            <a:r>
              <a:rPr lang="en-US" dirty="0"/>
              <a:t>Grouping by Multiple Variables</a:t>
            </a:r>
          </a:p>
        </p:txBody>
      </p:sp>
      <p:sp>
        <p:nvSpPr>
          <p:cNvPr id="4" name="Rectangle 3">
            <a:extLst>
              <a:ext uri="{FF2B5EF4-FFF2-40B4-BE49-F238E27FC236}">
                <a16:creationId xmlns:a16="http://schemas.microsoft.com/office/drawing/2014/main" id="{B0D52B4C-F47F-41F2-85A0-3F5F219C7590}"/>
              </a:ext>
            </a:extLst>
          </p:cNvPr>
          <p:cNvSpPr/>
          <p:nvPr/>
        </p:nvSpPr>
        <p:spPr>
          <a:xfrm>
            <a:off x="1235964" y="1502688"/>
            <a:ext cx="9720072" cy="5355312"/>
          </a:xfrm>
          <a:prstGeom prst="rect">
            <a:avLst/>
          </a:prstGeom>
          <a:solidFill>
            <a:schemeClr val="bg2"/>
          </a:solidFill>
        </p:spPr>
        <p:txBody>
          <a:bodyPr wrap="square">
            <a:spAutoFit/>
          </a:bodyPr>
          <a:lstStyle/>
          <a:p>
            <a:r>
              <a:rPr lang="en-US" dirty="0">
                <a:solidFill>
                  <a:srgbClr val="002060"/>
                </a:solidFill>
                <a:latin typeface="Courier New" panose="02070309020205020404" pitchFamily="49" charset="0"/>
                <a:cs typeface="Courier New" panose="02070309020205020404" pitchFamily="49" charset="0"/>
              </a:rPr>
              <a:t>daily</a:t>
            </a:r>
            <a:r>
              <a:rPr lang="en-US" dirty="0">
                <a:latin typeface="Courier New" panose="02070309020205020404" pitchFamily="49" charset="0"/>
                <a:cs typeface="Courier New" panose="02070309020205020404" pitchFamily="49" charset="0"/>
              </a:rPr>
              <a:t> &lt;- </a:t>
            </a:r>
            <a:r>
              <a:rPr lang="en-US" dirty="0" err="1">
                <a:solidFill>
                  <a:srgbClr val="7030A0"/>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per_day</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daily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[365 x 4]</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month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day 	flights</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1 		842</a:t>
            </a:r>
          </a:p>
          <a:p>
            <a:r>
              <a:rPr lang="en-US" i="1" dirty="0">
                <a:solidFill>
                  <a:schemeClr val="bg1">
                    <a:lumMod val="50000"/>
                  </a:schemeClr>
                </a:solidFill>
                <a:latin typeface="Courier New" panose="02070309020205020404" pitchFamily="49" charset="0"/>
                <a:cs typeface="Courier New" panose="02070309020205020404" pitchFamily="49" charset="0"/>
              </a:rPr>
              <a:t>#&gt; 2 	2013 		1 		2 		943</a:t>
            </a:r>
          </a:p>
          <a:p>
            <a:r>
              <a:rPr lang="en-US" i="1" dirty="0">
                <a:solidFill>
                  <a:schemeClr val="bg1">
                    <a:lumMod val="50000"/>
                  </a:schemeClr>
                </a:solidFill>
                <a:latin typeface="Courier New" panose="02070309020205020404" pitchFamily="49" charset="0"/>
                <a:cs typeface="Courier New" panose="02070309020205020404" pitchFamily="49" charset="0"/>
              </a:rPr>
              <a:t>#&gt; # ... with 363 more rows</a:t>
            </a:r>
          </a:p>
          <a:p>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per_month</a:t>
            </a:r>
            <a:r>
              <a:rPr lang="en-US" dirty="0">
                <a:solidFill>
                  <a:srgbClr val="00206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a:solidFill>
                  <a:srgbClr val="7030A0"/>
                </a:solidFill>
                <a:latin typeface="Courier New" panose="02070309020205020404" pitchFamily="49" charset="0"/>
                <a:cs typeface="Courier New" panose="02070309020205020404" pitchFamily="49" charset="0"/>
              </a:rPr>
              <a:t>summarize</a:t>
            </a:r>
            <a:r>
              <a:rPr lang="en-US" dirty="0">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per_day</a:t>
            </a:r>
            <a:r>
              <a:rPr lang="en-US" dirty="0">
                <a:latin typeface="Courier New" panose="02070309020205020404" pitchFamily="49" charset="0"/>
                <a:cs typeface="Courier New" panose="02070309020205020404" pitchFamily="49" charset="0"/>
              </a:rPr>
              <a:t>, </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 </a:t>
            </a:r>
            <a:r>
              <a:rPr lang="en-US" dirty="0">
                <a:solidFill>
                  <a:srgbClr val="7030A0"/>
                </a:solidFill>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lang="en-US" dirty="0">
                <a:solidFill>
                  <a:srgbClr val="002060"/>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a:t>
            </a:r>
          </a:p>
          <a:p>
            <a:r>
              <a:rPr lang="en-US" i="1" dirty="0">
                <a:solidFill>
                  <a:schemeClr val="bg1">
                    <a:lumMod val="50000"/>
                  </a:schemeClr>
                </a:solidFill>
                <a:latin typeface="Courier New" panose="02070309020205020404" pitchFamily="49" charset="0"/>
                <a:cs typeface="Courier New" panose="02070309020205020404" pitchFamily="49" charset="0"/>
              </a:rPr>
              <a:t>#&gt; Source: local data frame [12 x 3]</a:t>
            </a:r>
          </a:p>
          <a:p>
            <a:r>
              <a:rPr lang="en-US" i="1" dirty="0">
                <a:solidFill>
                  <a:schemeClr val="bg1">
                    <a:lumMod val="50000"/>
                  </a:schemeClr>
                </a:solidFill>
                <a:latin typeface="Courier New" panose="02070309020205020404" pitchFamily="49" charset="0"/>
                <a:cs typeface="Courier New" panose="02070309020205020404" pitchFamily="49" charset="0"/>
              </a:rPr>
              <a:t>#&gt; Groups: year [?]</a:t>
            </a:r>
          </a:p>
          <a:p>
            <a:r>
              <a:rPr lang="en-US" i="1" dirty="0">
                <a:solidFill>
                  <a:schemeClr val="bg1">
                    <a:lumMod val="50000"/>
                  </a:schemeClr>
                </a:solidFill>
                <a:latin typeface="Courier New" panose="02070309020205020404" pitchFamily="49" charset="0"/>
                <a:cs typeface="Courier New" panose="02070309020205020404" pitchFamily="49" charset="0"/>
              </a:rPr>
              <a:t>#&gt;</a:t>
            </a:r>
          </a:p>
          <a:p>
            <a:r>
              <a:rPr lang="en-US" i="1" dirty="0">
                <a:solidFill>
                  <a:schemeClr val="bg1">
                    <a:lumMod val="50000"/>
                  </a:schemeClr>
                </a:solidFill>
                <a:latin typeface="Courier New" panose="02070309020205020404" pitchFamily="49" charset="0"/>
                <a:cs typeface="Courier New" panose="02070309020205020404" pitchFamily="49" charset="0"/>
              </a:rPr>
              <a:t>#&gt; 		year 	month 	flights</a:t>
            </a:r>
          </a:p>
          <a:p>
            <a:r>
              <a:rPr lang="en-US" i="1" dirty="0">
                <a:solidFill>
                  <a:schemeClr val="bg1">
                    <a:lumMod val="50000"/>
                  </a:schemeClr>
                </a:solidFill>
                <a:latin typeface="Courier New" panose="02070309020205020404" pitchFamily="49" charset="0"/>
                <a:cs typeface="Courier New" panose="02070309020205020404" pitchFamily="49" charset="0"/>
              </a:rPr>
              <a:t>#&gt; 		&lt;int&gt;  &lt;int&gt; 	  &lt;int&gt;</a:t>
            </a:r>
          </a:p>
          <a:p>
            <a:r>
              <a:rPr lang="en-US" i="1" dirty="0">
                <a:solidFill>
                  <a:schemeClr val="bg1">
                    <a:lumMod val="50000"/>
                  </a:schemeClr>
                </a:solidFill>
                <a:latin typeface="Courier New" panose="02070309020205020404" pitchFamily="49" charset="0"/>
                <a:cs typeface="Courier New" panose="02070309020205020404" pitchFamily="49" charset="0"/>
              </a:rPr>
              <a:t>#&gt; 1 	2013 		1 	  27004</a:t>
            </a:r>
          </a:p>
          <a:p>
            <a:r>
              <a:rPr lang="en-US" i="1" dirty="0">
                <a:solidFill>
                  <a:schemeClr val="bg1">
                    <a:lumMod val="50000"/>
                  </a:schemeClr>
                </a:solidFill>
                <a:latin typeface="Courier New" panose="02070309020205020404" pitchFamily="49" charset="0"/>
                <a:cs typeface="Courier New" panose="02070309020205020404" pitchFamily="49" charset="0"/>
              </a:rPr>
              <a:t>#&gt; 2 	2013 		2 	  24951</a:t>
            </a:r>
          </a:p>
          <a:p>
            <a:r>
              <a:rPr lang="en-US" i="1" dirty="0">
                <a:solidFill>
                  <a:schemeClr val="bg1">
                    <a:lumMod val="50000"/>
                  </a:schemeClr>
                </a:solidFill>
                <a:latin typeface="Courier New" panose="02070309020205020404" pitchFamily="49" charset="0"/>
                <a:cs typeface="Courier New" panose="02070309020205020404" pitchFamily="49" charset="0"/>
              </a:rPr>
              <a:t>#&gt; # ... with 10 more rows</a:t>
            </a:r>
          </a:p>
        </p:txBody>
      </p:sp>
    </p:spTree>
    <p:extLst>
      <p:ext uri="{BB962C8B-B14F-4D97-AF65-F5344CB8AC3E}">
        <p14:creationId xmlns:p14="http://schemas.microsoft.com/office/powerpoint/2010/main" val="36992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5A65-87F3-4563-BBFE-5470490DC994}"/>
              </a:ext>
            </a:extLst>
          </p:cNvPr>
          <p:cNvSpPr>
            <a:spLocks noGrp="1"/>
          </p:cNvSpPr>
          <p:nvPr>
            <p:ph type="title"/>
          </p:nvPr>
        </p:nvSpPr>
        <p:spPr/>
        <p:txBody>
          <a:bodyPr/>
          <a:lstStyle/>
          <a:p>
            <a:r>
              <a:rPr lang="en-US" dirty="0"/>
              <a:t>Ungrouping</a:t>
            </a:r>
          </a:p>
        </p:txBody>
      </p:sp>
      <p:sp>
        <p:nvSpPr>
          <p:cNvPr id="4" name="Rectangle 3">
            <a:extLst>
              <a:ext uri="{FF2B5EF4-FFF2-40B4-BE49-F238E27FC236}">
                <a16:creationId xmlns:a16="http://schemas.microsoft.com/office/drawing/2014/main" id="{9BC1A279-FDDF-4E0C-B965-55B58C047BB5}"/>
              </a:ext>
            </a:extLst>
          </p:cNvPr>
          <p:cNvSpPr/>
          <p:nvPr/>
        </p:nvSpPr>
        <p:spPr>
          <a:xfrm>
            <a:off x="1024128" y="2413338"/>
            <a:ext cx="9967722" cy="2677656"/>
          </a:xfrm>
          <a:prstGeom prst="rect">
            <a:avLst/>
          </a:prstGeom>
          <a:solidFill>
            <a:schemeClr val="bg2"/>
          </a:solidFill>
        </p:spPr>
        <p:txBody>
          <a:bodyPr wrap="square">
            <a:spAutoFit/>
          </a:bodyPr>
          <a:lstStyle/>
          <a:p>
            <a:r>
              <a:rPr lang="en-US" sz="2400" dirty="0">
                <a:solidFill>
                  <a:srgbClr val="002060"/>
                </a:solidFill>
                <a:latin typeface="Courier New" panose="02070309020205020404" pitchFamily="49" charset="0"/>
                <a:cs typeface="Courier New" panose="02070309020205020404" pitchFamily="49" charset="0"/>
              </a:rPr>
              <a:t>daily</a:t>
            </a:r>
            <a:r>
              <a:rPr lang="en-US" sz="2400" dirty="0">
                <a:latin typeface="Courier New" panose="02070309020205020404" pitchFamily="49" charset="0"/>
                <a:cs typeface="Courier New" panose="02070309020205020404" pitchFamily="49" charset="0"/>
              </a:rPr>
              <a:t> %&gt;%</a:t>
            </a:r>
          </a:p>
          <a:p>
            <a:r>
              <a:rPr lang="en-US" sz="2400" dirty="0">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ungroup</a:t>
            </a:r>
            <a:r>
              <a:rPr lang="en-US" sz="2400" dirty="0">
                <a:latin typeface="Courier New" panose="02070309020205020404" pitchFamily="49" charset="0"/>
                <a:cs typeface="Courier New" panose="02070309020205020404" pitchFamily="49" charset="0"/>
              </a:rPr>
              <a:t>() %&gt;% 	           </a:t>
            </a:r>
            <a:r>
              <a:rPr lang="en-US" sz="2400" i="1" dirty="0">
                <a:solidFill>
                  <a:schemeClr val="bg1">
                    <a:lumMod val="50000"/>
                  </a:schemeClr>
                </a:solidFill>
                <a:latin typeface="Courier New" panose="02070309020205020404" pitchFamily="49" charset="0"/>
                <a:cs typeface="Courier New" panose="02070309020205020404" pitchFamily="49" charset="0"/>
              </a:rPr>
              <a:t># no longer grouped by date</a:t>
            </a:r>
          </a:p>
          <a:p>
            <a:r>
              <a:rPr lang="en-US" sz="2400" dirty="0">
                <a:latin typeface="Courier New" panose="02070309020205020404" pitchFamily="49" charset="0"/>
                <a:cs typeface="Courier New" panose="02070309020205020404" pitchFamily="49" charset="0"/>
              </a:rPr>
              <a:t> </a:t>
            </a:r>
            <a:r>
              <a:rPr lang="en-US" sz="2400" dirty="0">
                <a:solidFill>
                  <a:srgbClr val="7030A0"/>
                </a:solidFill>
                <a:latin typeface="Courier New" panose="02070309020205020404" pitchFamily="49" charset="0"/>
                <a:cs typeface="Courier New" panose="02070309020205020404" pitchFamily="49" charset="0"/>
              </a:rPr>
              <a:t>summarize</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latin typeface="Courier New" panose="02070309020205020404" pitchFamily="49" charset="0"/>
                <a:cs typeface="Courier New" panose="02070309020205020404" pitchFamily="49" charset="0"/>
              </a:rPr>
              <a:t> = </a:t>
            </a:r>
            <a:r>
              <a:rPr lang="en-US" sz="2400" dirty="0">
                <a:solidFill>
                  <a:srgbClr val="7030A0"/>
                </a:solidFill>
                <a:latin typeface="Courier New" panose="02070309020205020404" pitchFamily="49" charset="0"/>
                <a:cs typeface="Courier New" panose="02070309020205020404" pitchFamily="49" charset="0"/>
              </a:rPr>
              <a:t>n</a:t>
            </a:r>
            <a:r>
              <a:rPr lang="en-US" sz="2400" dirty="0">
                <a:latin typeface="Courier New" panose="02070309020205020404" pitchFamily="49" charset="0"/>
                <a:cs typeface="Courier New" panose="02070309020205020404" pitchFamily="49" charset="0"/>
              </a:rPr>
              <a:t>()) </a:t>
            </a:r>
            <a:r>
              <a:rPr lang="en-US" sz="2400" i="1" dirty="0">
                <a:solidFill>
                  <a:schemeClr val="bg1">
                    <a:lumMod val="50000"/>
                  </a:schemeClr>
                </a:solidFill>
                <a:latin typeface="Courier New" panose="02070309020205020404" pitchFamily="49" charset="0"/>
                <a:cs typeface="Courier New" panose="02070309020205020404" pitchFamily="49" charset="0"/>
              </a:rPr>
              <a:t># all flights</a:t>
            </a:r>
          </a:p>
          <a:p>
            <a:r>
              <a:rPr lang="en-US" sz="2400" i="1" dirty="0">
                <a:solidFill>
                  <a:schemeClr val="bg1">
                    <a:lumMod val="50000"/>
                  </a:schemeClr>
                </a:solidFill>
                <a:latin typeface="Courier New" panose="02070309020205020404" pitchFamily="49" charset="0"/>
                <a:cs typeface="Courier New" panose="02070309020205020404" pitchFamily="49" charset="0"/>
              </a:rPr>
              <a:t>#&gt; # A </a:t>
            </a:r>
            <a:r>
              <a:rPr lang="en-US" sz="2400" i="1" dirty="0" err="1">
                <a:solidFill>
                  <a:schemeClr val="bg1">
                    <a:lumMod val="50000"/>
                  </a:schemeClr>
                </a:solidFill>
                <a:latin typeface="Courier New" panose="02070309020205020404" pitchFamily="49" charset="0"/>
                <a:cs typeface="Courier New" panose="02070309020205020404" pitchFamily="49" charset="0"/>
              </a:rPr>
              <a:t>tibble</a:t>
            </a:r>
            <a:r>
              <a:rPr lang="en-US" sz="2400" i="1" dirty="0">
                <a:solidFill>
                  <a:schemeClr val="bg1">
                    <a:lumMod val="50000"/>
                  </a:schemeClr>
                </a:solidFill>
                <a:latin typeface="Courier New" panose="02070309020205020404" pitchFamily="49" charset="0"/>
                <a:cs typeface="Courier New" panose="02070309020205020404" pitchFamily="49" charset="0"/>
              </a:rPr>
              <a:t>: 1 × 1</a:t>
            </a:r>
          </a:p>
          <a:p>
            <a:r>
              <a:rPr lang="en-US" sz="2400" i="1" dirty="0">
                <a:solidFill>
                  <a:schemeClr val="bg1">
                    <a:lumMod val="50000"/>
                  </a:schemeClr>
                </a:solidFill>
                <a:latin typeface="Courier New" panose="02070309020205020404" pitchFamily="49" charset="0"/>
                <a:cs typeface="Courier New" panose="02070309020205020404" pitchFamily="49" charset="0"/>
              </a:rPr>
              <a:t>#&gt; 	flights</a:t>
            </a:r>
          </a:p>
          <a:p>
            <a:r>
              <a:rPr lang="en-US" sz="2400" i="1" dirty="0">
                <a:solidFill>
                  <a:schemeClr val="bg1">
                    <a:lumMod val="50000"/>
                  </a:schemeClr>
                </a:solidFill>
                <a:latin typeface="Courier New" panose="02070309020205020404" pitchFamily="49" charset="0"/>
                <a:cs typeface="Courier New" panose="02070309020205020404" pitchFamily="49" charset="0"/>
              </a:rPr>
              <a:t>#&gt; 	  &lt;int&gt;</a:t>
            </a:r>
          </a:p>
          <a:p>
            <a:r>
              <a:rPr lang="en-US" sz="2400" i="1" dirty="0">
                <a:solidFill>
                  <a:schemeClr val="bg1">
                    <a:lumMod val="50000"/>
                  </a:schemeClr>
                </a:solidFill>
                <a:latin typeface="Courier New" panose="02070309020205020404" pitchFamily="49" charset="0"/>
                <a:cs typeface="Courier New" panose="02070309020205020404" pitchFamily="49" charset="0"/>
              </a:rPr>
              <a:t>#&gt; 1  336776</a:t>
            </a:r>
          </a:p>
        </p:txBody>
      </p:sp>
    </p:spTree>
    <p:extLst>
      <p:ext uri="{BB962C8B-B14F-4D97-AF65-F5344CB8AC3E}">
        <p14:creationId xmlns:p14="http://schemas.microsoft.com/office/powerpoint/2010/main" val="4282450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2BC1F-31B9-4926-857C-2BC33B4E0F81}"/>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6C5387A-CAAD-4C38-A620-BD256BD55A95}"/>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3C08571-87A5-42A2-AC3B-AC277BB21288}"/>
              </a:ext>
            </a:extLst>
          </p:cNvPr>
          <p:cNvSpPr txBox="1">
            <a:spLocks/>
          </p:cNvSpPr>
          <p:nvPr/>
        </p:nvSpPr>
        <p:spPr>
          <a:xfrm>
            <a:off x="566928" y="5023866"/>
            <a:ext cx="11625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Grouped Summaries with </a:t>
            </a:r>
            <a:r>
              <a:rPr lang="en-US" dirty="0">
                <a:solidFill>
                  <a:schemeClr val="bg1"/>
                </a:solidFill>
                <a:latin typeface="Courier New" panose="02070309020205020404" pitchFamily="49" charset="0"/>
                <a:cs typeface="Courier New" panose="02070309020205020404" pitchFamily="49" charset="0"/>
              </a:rPr>
              <a:t>summarize()</a:t>
            </a:r>
            <a:endParaRPr lang="en-US" dirty="0">
              <a:solidFill>
                <a:schemeClr val="bg1"/>
              </a:solidFill>
            </a:endParaRPr>
          </a:p>
        </p:txBody>
      </p:sp>
    </p:spTree>
    <p:extLst>
      <p:ext uri="{BB962C8B-B14F-4D97-AF65-F5344CB8AC3E}">
        <p14:creationId xmlns:p14="http://schemas.microsoft.com/office/powerpoint/2010/main" val="505531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ADD171F-A3D5-44AA-8AF8-E23AD5E8DDC6}"/>
              </a:ext>
            </a:extLst>
          </p:cNvPr>
          <p:cNvSpPr>
            <a:spLocks noGrp="1"/>
          </p:cNvSpPr>
          <p:nvPr>
            <p:ph type="title"/>
          </p:nvPr>
        </p:nvSpPr>
        <p:spPr/>
        <p:txBody>
          <a:bodyPr/>
          <a:lstStyle/>
          <a:p>
            <a:r>
              <a:rPr lang="en-US" dirty="0"/>
              <a:t>Grouped Mutates (and Filters)</a:t>
            </a:r>
          </a:p>
        </p:txBody>
      </p:sp>
      <p:sp>
        <p:nvSpPr>
          <p:cNvPr id="12" name="Content Placeholder 11">
            <a:extLst>
              <a:ext uri="{FF2B5EF4-FFF2-40B4-BE49-F238E27FC236}">
                <a16:creationId xmlns:a16="http://schemas.microsoft.com/office/drawing/2014/main" id="{69292472-1061-4897-BE8F-622F7BAD13BB}"/>
              </a:ext>
            </a:extLst>
          </p:cNvPr>
          <p:cNvSpPr>
            <a:spLocks noGrp="1"/>
          </p:cNvSpPr>
          <p:nvPr>
            <p:ph idx="1"/>
          </p:nvPr>
        </p:nvSpPr>
        <p:spPr>
          <a:xfrm>
            <a:off x="1024127" y="1885950"/>
            <a:ext cx="9720073" cy="476250"/>
          </a:xfrm>
        </p:spPr>
        <p:txBody>
          <a:bodyPr>
            <a:normAutofit/>
          </a:bodyPr>
          <a:lstStyle/>
          <a:p>
            <a:pPr marL="0" indent="0">
              <a:buNone/>
            </a:pPr>
            <a:r>
              <a:rPr lang="en-US" sz="2800" dirty="0"/>
              <a:t>Find the worst members of each group:</a:t>
            </a:r>
          </a:p>
        </p:txBody>
      </p:sp>
      <p:sp>
        <p:nvSpPr>
          <p:cNvPr id="13" name="Rectangle 12">
            <a:extLst>
              <a:ext uri="{FF2B5EF4-FFF2-40B4-BE49-F238E27FC236}">
                <a16:creationId xmlns:a16="http://schemas.microsoft.com/office/drawing/2014/main" id="{F6C0B5E2-145A-4623-8C4E-36A3D314AEE5}"/>
              </a:ext>
            </a:extLst>
          </p:cNvPr>
          <p:cNvSpPr/>
          <p:nvPr/>
        </p:nvSpPr>
        <p:spPr>
          <a:xfrm>
            <a:off x="1024126" y="2275332"/>
            <a:ext cx="9720072" cy="3970318"/>
          </a:xfrm>
          <a:prstGeom prst="rect">
            <a:avLst/>
          </a:prstGeom>
          <a:solidFill>
            <a:schemeClr val="bg1">
              <a:lumMod val="95000"/>
            </a:schemeClr>
          </a:solidFill>
        </p:spPr>
        <p:txBody>
          <a:bodyPr wrap="square">
            <a:spAutoFit/>
          </a:bodyPr>
          <a:lstStyle/>
          <a:p>
            <a:r>
              <a:rPr lang="en-US" dirty="0" err="1">
                <a:solidFill>
                  <a:schemeClr val="accent1">
                    <a:lumMod val="75000"/>
                  </a:schemeClr>
                </a:solidFill>
                <a:latin typeface="Courier New" panose="02070309020205020404" pitchFamily="49" charset="0"/>
                <a:cs typeface="Courier New" panose="02070309020205020404" pitchFamily="49" charset="0"/>
              </a:rPr>
              <a:t>flights_sml</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p>
          <a:p>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a:solidFill>
                  <a:schemeClr val="accent1">
                    <a:lumMod val="75000"/>
                  </a:schemeClr>
                </a:solidFill>
                <a:latin typeface="Courier New" panose="02070309020205020404" pitchFamily="49" charset="0"/>
                <a:cs typeface="Courier New" panose="02070309020205020404" pitchFamily="49" charset="0"/>
              </a:rPr>
              <a:t>year</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month</a:t>
            </a:r>
            <a:r>
              <a:rPr lang="en-US" dirty="0">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%&gt;%</a:t>
            </a:r>
          </a:p>
          <a:p>
            <a:r>
              <a:rPr lang="en-US"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b="1" dirty="0">
                <a:solidFill>
                  <a:schemeClr val="accent5">
                    <a:lumMod val="75000"/>
                  </a:schemeClr>
                </a:solidFill>
                <a:latin typeface="Courier New" panose="02070309020205020404" pitchFamily="49" charset="0"/>
                <a:cs typeface="Courier New" panose="02070309020205020404" pitchFamily="49" charset="0"/>
              </a:rPr>
              <a:t>rank</a:t>
            </a:r>
            <a:r>
              <a:rPr lang="en-US" dirty="0">
                <a:latin typeface="Courier New" panose="02070309020205020404" pitchFamily="49" charset="0"/>
                <a:cs typeface="Courier New" panose="02070309020205020404" pitchFamily="49" charset="0"/>
              </a:rPr>
              <a:t>(</a:t>
            </a:r>
            <a:r>
              <a:rPr lang="en-US" b="1" dirty="0">
                <a:solidFill>
                  <a:schemeClr val="accent5">
                    <a:lumMod val="75000"/>
                  </a:schemeClr>
                </a:solidFill>
                <a:latin typeface="Courier New" panose="02070309020205020404" pitchFamily="49" charset="0"/>
                <a:cs typeface="Courier New" panose="02070309020205020404" pitchFamily="49" charset="0"/>
              </a:rPr>
              <a:t>desc</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&lt; </a:t>
            </a:r>
            <a:r>
              <a:rPr lang="en-US" b="1" dirty="0">
                <a:solidFill>
                  <a:schemeClr val="accent1">
                    <a:lumMod val="75000"/>
                  </a:schemeClr>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A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tibble</a:t>
            </a:r>
            <a:r>
              <a:rPr lang="en-US" i="1" dirty="0">
                <a:solidFill>
                  <a:schemeClr val="tx1">
                    <a:lumMod val="50000"/>
                    <a:lumOff val="50000"/>
                  </a:schemeClr>
                </a:solidFill>
                <a:latin typeface="Courier New" panose="02070309020205020404" pitchFamily="49" charset="0"/>
                <a:cs typeface="Courier New" panose="02070309020205020404" pitchFamily="49" charset="0"/>
              </a:rPr>
              <a:t>: 3,306 x 7</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Groups:   year, month, day [365]</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year month   day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dep_delay</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arr_delay</a:t>
            </a:r>
            <a:r>
              <a:rPr lang="en-US" i="1" dirty="0">
                <a:solidFill>
                  <a:schemeClr val="tx1">
                    <a:lumMod val="50000"/>
                    <a:lumOff val="50000"/>
                  </a:schemeClr>
                </a:solidFill>
                <a:latin typeface="Courier New" panose="02070309020205020404" pitchFamily="49" charset="0"/>
                <a:cs typeface="Courier New" panose="02070309020205020404" pitchFamily="49" charset="0"/>
              </a:rPr>
              <a:t> distance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air_time</a:t>
            </a:r>
            <a:endParaRPr lang="en-US" i="1" dirty="0">
              <a:solidFill>
                <a:schemeClr val="tx1">
                  <a:lumMod val="50000"/>
                  <a:lumOff val="50000"/>
                </a:schemeClr>
              </a:solidFill>
              <a:latin typeface="Courier New" panose="02070309020205020404" pitchFamily="49" charset="0"/>
              <a:cs typeface="Courier New" panose="02070309020205020404" pitchFamily="49" charset="0"/>
            </a:endParaRP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1  2013     1     1       853       851      184       41</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2  2013     1     1       290       338     1134      213</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3  2013     1     1       260       263      266       46</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4  2013     1     1       157       174      213       60</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5  2013     1     1       216       222      708      121</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6  2013     1     1       255       250      589      115</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 with 3,300 more rows</a:t>
            </a:r>
          </a:p>
        </p:txBody>
      </p:sp>
    </p:spTree>
    <p:extLst>
      <p:ext uri="{BB962C8B-B14F-4D97-AF65-F5344CB8AC3E}">
        <p14:creationId xmlns:p14="http://schemas.microsoft.com/office/powerpoint/2010/main" val="3141496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66D4-B2F2-447E-A8C9-C2AF1A234CE6}"/>
              </a:ext>
            </a:extLst>
          </p:cNvPr>
          <p:cNvSpPr>
            <a:spLocks noGrp="1"/>
          </p:cNvSpPr>
          <p:nvPr>
            <p:ph type="title"/>
          </p:nvPr>
        </p:nvSpPr>
        <p:spPr/>
        <p:txBody>
          <a:bodyPr/>
          <a:lstStyle/>
          <a:p>
            <a:r>
              <a:rPr lang="en-US" dirty="0"/>
              <a:t>Grouped Mutates (and Filters)</a:t>
            </a:r>
          </a:p>
        </p:txBody>
      </p:sp>
      <p:sp>
        <p:nvSpPr>
          <p:cNvPr id="3" name="Content Placeholder 2">
            <a:extLst>
              <a:ext uri="{FF2B5EF4-FFF2-40B4-BE49-F238E27FC236}">
                <a16:creationId xmlns:a16="http://schemas.microsoft.com/office/drawing/2014/main" id="{C93D4E67-DD2A-4CB6-9519-20F1399C77BA}"/>
              </a:ext>
            </a:extLst>
          </p:cNvPr>
          <p:cNvSpPr>
            <a:spLocks noGrp="1"/>
          </p:cNvSpPr>
          <p:nvPr>
            <p:ph idx="1"/>
          </p:nvPr>
        </p:nvSpPr>
        <p:spPr>
          <a:xfrm>
            <a:off x="1024128" y="2286000"/>
            <a:ext cx="9720073" cy="400050"/>
          </a:xfrm>
        </p:spPr>
        <p:txBody>
          <a:bodyPr>
            <a:normAutofit lnSpcReduction="10000"/>
          </a:bodyPr>
          <a:lstStyle/>
          <a:p>
            <a:pPr marL="0" indent="0">
              <a:buNone/>
            </a:pPr>
            <a:r>
              <a:rPr lang="en-US" sz="2400" dirty="0"/>
              <a:t>Find all groups bigger than a threshold:</a:t>
            </a:r>
          </a:p>
        </p:txBody>
      </p:sp>
      <p:sp>
        <p:nvSpPr>
          <p:cNvPr id="4" name="Rectangle 3">
            <a:extLst>
              <a:ext uri="{FF2B5EF4-FFF2-40B4-BE49-F238E27FC236}">
                <a16:creationId xmlns:a16="http://schemas.microsoft.com/office/drawing/2014/main" id="{28DDD927-1A7B-42F2-93F0-0ECB06CAF0BA}"/>
              </a:ext>
            </a:extLst>
          </p:cNvPr>
          <p:cNvSpPr/>
          <p:nvPr/>
        </p:nvSpPr>
        <p:spPr>
          <a:xfrm>
            <a:off x="448056" y="2686050"/>
            <a:ext cx="11381994" cy="3970318"/>
          </a:xfrm>
          <a:prstGeom prst="rect">
            <a:avLst/>
          </a:prstGeom>
          <a:solidFill>
            <a:schemeClr val="bg1">
              <a:lumMod val="95000"/>
            </a:schemeClr>
          </a:solidFill>
        </p:spPr>
        <p:txBody>
          <a:bodyPr wrap="square">
            <a:spAutoFit/>
          </a:bodyPr>
          <a:lstStyle/>
          <a:p>
            <a:r>
              <a:rPr lang="en-US" dirty="0" err="1">
                <a:solidFill>
                  <a:schemeClr val="accent1">
                    <a:lumMod val="75000"/>
                  </a:schemeClr>
                </a:solidFill>
                <a:latin typeface="Courier New" panose="02070309020205020404" pitchFamily="49" charset="0"/>
                <a:cs typeface="Courier New" panose="02070309020205020404" pitchFamily="49" charset="0"/>
              </a:rPr>
              <a:t>popular_dests</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 </a:t>
            </a:r>
            <a:r>
              <a:rPr lang="en-US" dirty="0">
                <a:solidFill>
                  <a:schemeClr val="accent1">
                    <a:lumMod val="75000"/>
                  </a:schemeClr>
                </a:solidFill>
                <a:latin typeface="Courier New" panose="02070309020205020404" pitchFamily="49" charset="0"/>
                <a:cs typeface="Courier New" panose="02070309020205020404" pitchFamily="49" charset="0"/>
              </a:rPr>
              <a:t>flights</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err="1">
                <a:solidFill>
                  <a:schemeClr val="accent5">
                    <a:lumMod val="75000"/>
                  </a:schemeClr>
                </a:solidFill>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b="1" dirty="0">
                <a:solidFill>
                  <a:schemeClr val="accent5">
                    <a:lumMod val="75000"/>
                  </a:schemeClr>
                </a:solidFill>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&gt; </a:t>
            </a:r>
            <a:r>
              <a:rPr lang="en-US" b="1" dirty="0">
                <a:solidFill>
                  <a:schemeClr val="accent1">
                    <a:lumMod val="75000"/>
                  </a:schemeClr>
                </a:solidFill>
                <a:latin typeface="Courier New" panose="02070309020205020404" pitchFamily="49" charset="0"/>
                <a:cs typeface="Courier New" panose="02070309020205020404" pitchFamily="49" charset="0"/>
              </a:rPr>
              <a:t>365</a:t>
            </a:r>
            <a:r>
              <a:rPr lang="en-US" dirty="0">
                <a:latin typeface="Courier New" panose="02070309020205020404" pitchFamily="49" charset="0"/>
                <a:cs typeface="Courier New" panose="02070309020205020404" pitchFamily="49" charset="0"/>
              </a:rPr>
              <a:t>)</a:t>
            </a:r>
          </a:p>
          <a:p>
            <a:r>
              <a:rPr lang="en-US" dirty="0" err="1">
                <a:solidFill>
                  <a:schemeClr val="accent1">
                    <a:lumMod val="75000"/>
                  </a:schemeClr>
                </a:solidFill>
                <a:latin typeface="Courier New" panose="02070309020205020404" pitchFamily="49" charset="0"/>
                <a:cs typeface="Courier New" panose="02070309020205020404" pitchFamily="49" charset="0"/>
              </a:rPr>
              <a:t>popular_dests</a:t>
            </a:r>
            <a:r>
              <a:rPr lang="en-US" dirty="0">
                <a:solidFill>
                  <a:schemeClr val="accent1">
                    <a:lumMod val="75000"/>
                  </a:schemeClr>
                </a:solidFill>
                <a:latin typeface="Courier New" panose="02070309020205020404" pitchFamily="49" charset="0"/>
                <a:cs typeface="Courier New" panose="02070309020205020404" pitchFamily="49" charset="0"/>
              </a:rPr>
              <a:t> </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A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tibble</a:t>
            </a:r>
            <a:r>
              <a:rPr lang="en-US" i="1" dirty="0">
                <a:solidFill>
                  <a:schemeClr val="tx1">
                    <a:lumMod val="50000"/>
                    <a:lumOff val="50000"/>
                  </a:schemeClr>
                </a:solidFill>
                <a:latin typeface="Courier New" panose="02070309020205020404" pitchFamily="49" charset="0"/>
                <a:cs typeface="Courier New" panose="02070309020205020404" pitchFamily="49" charset="0"/>
              </a:rPr>
              <a:t>: 332,577 x 19</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Groups: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dest</a:t>
            </a:r>
            <a:r>
              <a:rPr lang="en-US" i="1" dirty="0">
                <a:solidFill>
                  <a:schemeClr val="tx1">
                    <a:lumMod val="50000"/>
                    <a:lumOff val="50000"/>
                  </a:schemeClr>
                </a:solidFill>
                <a:latin typeface="Courier New" panose="02070309020205020404" pitchFamily="49" charset="0"/>
                <a:cs typeface="Courier New" panose="02070309020205020404" pitchFamily="49" charset="0"/>
              </a:rPr>
              <a:t> [77]</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year month   day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dep_time</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sched_dep_time</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dep_delay</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arr_time</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sched_arr_time</a:t>
            </a:r>
            <a:endParaRPr lang="en-US" i="1" dirty="0">
              <a:solidFill>
                <a:schemeClr val="tx1">
                  <a:lumMod val="50000"/>
                  <a:lumOff val="50000"/>
                </a:schemeClr>
              </a:solidFill>
              <a:latin typeface="Courier New" panose="02070309020205020404" pitchFamily="49" charset="0"/>
              <a:cs typeface="Courier New" panose="02070309020205020404" pitchFamily="49" charset="0"/>
            </a:endParaRP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&lt;int&gt; &lt;int&gt; &lt;int&gt;    &lt;int&gt;          &lt;int&gt;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&lt;int&gt;          &lt;int&gt;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1  2013     1     1      517            515         2      830            819</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2  2013     1     1      533            529         4      850            830</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3  2013     1     1      542            540         2      923            850</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 with 3.326e+05 more rows, and 11 more variables: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arr_delay</a:t>
            </a:r>
            <a:r>
              <a:rPr lang="en-US" i="1" dirty="0">
                <a:solidFill>
                  <a:schemeClr val="tx1">
                    <a:lumMod val="50000"/>
                    <a:lumOff val="50000"/>
                  </a:schemeClr>
                </a:solidFill>
                <a:latin typeface="Courier New" panose="02070309020205020404" pitchFamily="49" charset="0"/>
                <a:cs typeface="Courier New" panose="02070309020205020404" pitchFamily="49" charset="0"/>
              </a:rPr>
              <a: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carrier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chr</a:t>
            </a:r>
            <a:r>
              <a:rPr lang="en-US" i="1" dirty="0">
                <a:solidFill>
                  <a:schemeClr val="tx1">
                    <a:lumMod val="50000"/>
                    <a:lumOff val="50000"/>
                  </a:schemeClr>
                </a:solidFill>
                <a:latin typeface="Courier New" panose="02070309020205020404" pitchFamily="49" charset="0"/>
                <a:cs typeface="Courier New" panose="02070309020205020404" pitchFamily="49" charset="0"/>
              </a:rPr>
              <a:t>&gt;, flight &lt;int&gt;,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tailnum</a:t>
            </a:r>
            <a:r>
              <a:rPr lang="en-US" i="1" dirty="0">
                <a:solidFill>
                  <a:schemeClr val="tx1">
                    <a:lumMod val="50000"/>
                    <a:lumOff val="50000"/>
                  </a:schemeClr>
                </a:solidFill>
                <a:latin typeface="Courier New" panose="02070309020205020404" pitchFamily="49" charset="0"/>
                <a:cs typeface="Courier New" panose="02070309020205020404" pitchFamily="49" charset="0"/>
              </a:rPr>
              <a: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chr</a:t>
            </a:r>
            <a:r>
              <a:rPr lang="en-US" i="1" dirty="0">
                <a:solidFill>
                  <a:schemeClr val="tx1">
                    <a:lumMod val="50000"/>
                    <a:lumOff val="50000"/>
                  </a:schemeClr>
                </a:solidFill>
                <a:latin typeface="Courier New" panose="02070309020205020404" pitchFamily="49" charset="0"/>
                <a:cs typeface="Courier New" panose="02070309020205020404" pitchFamily="49" charset="0"/>
              </a:rPr>
              <a:t>&gt;, origin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chr</a:t>
            </a:r>
            <a:r>
              <a:rPr lang="en-US" i="1" dirty="0">
                <a:solidFill>
                  <a:schemeClr val="tx1">
                    <a:lumMod val="50000"/>
                    <a:lumOff val="50000"/>
                  </a:schemeClr>
                </a:solidFill>
                <a:latin typeface="Courier New" panose="02070309020205020404" pitchFamily="49" charset="0"/>
                <a:cs typeface="Courier New" panose="02070309020205020404" pitchFamily="49" charset="0"/>
              </a:rPr>
              <a:t>&gt;,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dest</a:t>
            </a:r>
            <a:r>
              <a:rPr lang="en-US" i="1" dirty="0">
                <a:solidFill>
                  <a:schemeClr val="tx1">
                    <a:lumMod val="50000"/>
                    <a:lumOff val="50000"/>
                  </a:schemeClr>
                </a:solidFill>
                <a:latin typeface="Courier New" panose="02070309020205020404" pitchFamily="49" charset="0"/>
                <a:cs typeface="Courier New" panose="02070309020205020404" pitchFamily="49" charset="0"/>
              </a:rPr>
              <a: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chr</a:t>
            </a:r>
            <a:r>
              <a:rPr lang="en-US" i="1" dirty="0">
                <a:solidFill>
                  <a:schemeClr val="tx1">
                    <a:lumMod val="50000"/>
                    <a:lumOff val="50000"/>
                  </a:schemeClr>
                </a:solidFill>
                <a:latin typeface="Courier New" panose="02070309020205020404" pitchFamily="49" charset="0"/>
                <a:cs typeface="Courier New" panose="02070309020205020404" pitchFamily="49" charset="0"/>
              </a:rPr>
              <a:t>&gt;,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air_time</a:t>
            </a:r>
            <a:r>
              <a:rPr lang="en-US" i="1" dirty="0">
                <a:solidFill>
                  <a:schemeClr val="tx1">
                    <a:lumMod val="50000"/>
                    <a:lumOff val="50000"/>
                  </a:schemeClr>
                </a:solidFill>
                <a:latin typeface="Courier New" panose="02070309020205020404" pitchFamily="49" charset="0"/>
                <a:cs typeface="Courier New" panose="02070309020205020404" pitchFamily="49" charset="0"/>
              </a:rPr>
              <a: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distance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hour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minute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time_hour</a:t>
            </a:r>
            <a:r>
              <a:rPr lang="en-US" i="1" dirty="0">
                <a:solidFill>
                  <a:schemeClr val="tx1">
                    <a:lumMod val="50000"/>
                    <a:lumOff val="50000"/>
                  </a:schemeClr>
                </a:solidFill>
                <a:latin typeface="Courier New" panose="02070309020205020404" pitchFamily="49" charset="0"/>
                <a:cs typeface="Courier New" panose="02070309020205020404" pitchFamily="49" charset="0"/>
              </a:rPr>
              <a: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dttm</a:t>
            </a:r>
            <a:r>
              <a:rPr lang="en-US" i="1" dirty="0">
                <a:solidFill>
                  <a:schemeClr val="tx1">
                    <a:lumMod val="50000"/>
                    <a:lumOff val="50000"/>
                  </a:schemeClr>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5142874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3084-5E19-409B-8D38-2D13A92AF04E}"/>
              </a:ext>
            </a:extLst>
          </p:cNvPr>
          <p:cNvSpPr>
            <a:spLocks noGrp="1"/>
          </p:cNvSpPr>
          <p:nvPr>
            <p:ph type="title"/>
          </p:nvPr>
        </p:nvSpPr>
        <p:spPr/>
        <p:txBody>
          <a:bodyPr/>
          <a:lstStyle/>
          <a:p>
            <a:r>
              <a:rPr lang="en-US" dirty="0"/>
              <a:t>Grouped Mutates (and Filters)</a:t>
            </a:r>
          </a:p>
        </p:txBody>
      </p:sp>
      <p:sp>
        <p:nvSpPr>
          <p:cNvPr id="3" name="Content Placeholder 2">
            <a:extLst>
              <a:ext uri="{FF2B5EF4-FFF2-40B4-BE49-F238E27FC236}">
                <a16:creationId xmlns:a16="http://schemas.microsoft.com/office/drawing/2014/main" id="{46748FDC-AD76-497F-9B38-D5F8FD515790}"/>
              </a:ext>
            </a:extLst>
          </p:cNvPr>
          <p:cNvSpPr>
            <a:spLocks noGrp="1"/>
          </p:cNvSpPr>
          <p:nvPr>
            <p:ph idx="1"/>
          </p:nvPr>
        </p:nvSpPr>
        <p:spPr>
          <a:xfrm>
            <a:off x="1024128" y="1865757"/>
            <a:ext cx="9720073" cy="438150"/>
          </a:xfrm>
        </p:spPr>
        <p:txBody>
          <a:bodyPr>
            <a:normAutofit/>
          </a:bodyPr>
          <a:lstStyle/>
          <a:p>
            <a:pPr marL="0" indent="0">
              <a:buNone/>
            </a:pPr>
            <a:r>
              <a:rPr lang="en-US" sz="2400" dirty="0"/>
              <a:t>Standardize to compute per group metrics:</a:t>
            </a:r>
          </a:p>
        </p:txBody>
      </p:sp>
      <p:sp>
        <p:nvSpPr>
          <p:cNvPr id="4" name="Rectangle 3">
            <a:extLst>
              <a:ext uri="{FF2B5EF4-FFF2-40B4-BE49-F238E27FC236}">
                <a16:creationId xmlns:a16="http://schemas.microsoft.com/office/drawing/2014/main" id="{9BA42731-C691-4B2C-8C6B-F5A04AC77F65}"/>
              </a:ext>
            </a:extLst>
          </p:cNvPr>
          <p:cNvSpPr/>
          <p:nvPr/>
        </p:nvSpPr>
        <p:spPr>
          <a:xfrm>
            <a:off x="1024127" y="2313432"/>
            <a:ext cx="9720073" cy="4247317"/>
          </a:xfrm>
          <a:prstGeom prst="rect">
            <a:avLst/>
          </a:prstGeom>
          <a:solidFill>
            <a:schemeClr val="bg1">
              <a:lumMod val="95000"/>
            </a:schemeClr>
          </a:solidFill>
        </p:spPr>
        <p:txBody>
          <a:bodyPr wrap="square">
            <a:spAutoFit/>
          </a:bodyPr>
          <a:lstStyle/>
          <a:p>
            <a:r>
              <a:rPr lang="en-US" dirty="0" err="1">
                <a:solidFill>
                  <a:schemeClr val="accent1">
                    <a:lumMod val="75000"/>
                  </a:schemeClr>
                </a:solidFill>
                <a:latin typeface="Courier New" panose="02070309020205020404" pitchFamily="49" charset="0"/>
                <a:cs typeface="Courier New" panose="02070309020205020404" pitchFamily="49" charset="0"/>
              </a:rPr>
              <a:t>popular_dests</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p>
          <a:p>
            <a:r>
              <a:rPr lang="en-US" dirty="0">
                <a:latin typeface="Courier New" panose="02070309020205020404" pitchFamily="49" charset="0"/>
                <a:cs typeface="Courier New" panose="02070309020205020404" pitchFamily="49" charset="0"/>
              </a:rPr>
              <a:t>  </a:t>
            </a:r>
            <a:r>
              <a:rPr lang="en-US" b="1" dirty="0">
                <a:solidFill>
                  <a:schemeClr val="accent4">
                    <a:lumMod val="75000"/>
                  </a:schemeClr>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arr_delay</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&gt; </a:t>
            </a:r>
            <a:r>
              <a:rPr lang="en-US" b="1" dirty="0">
                <a:solidFill>
                  <a:schemeClr val="accent1">
                    <a:lumMod val="75000"/>
                  </a:schemeClr>
                </a:solidFill>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a:solidFill>
                  <a:schemeClr val="accent4">
                    <a:lumMod val="75000"/>
                  </a:schemeClr>
                </a:solidFill>
                <a:latin typeface="Courier New" panose="02070309020205020404" pitchFamily="49" charset="0"/>
                <a:cs typeface="Courier New" panose="02070309020205020404" pitchFamily="49" charset="0"/>
              </a:rPr>
              <a:t>mutate</a:t>
            </a:r>
            <a:r>
              <a:rPr lang="en-US" dirty="0">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prop_delay</a:t>
            </a:r>
            <a:r>
              <a:rPr lang="en-US" dirty="0">
                <a:solidFill>
                  <a:srgbClr val="C00000"/>
                </a:solidFill>
                <a:latin typeface="Courier New" panose="02070309020205020404" pitchFamily="49" charset="0"/>
                <a:cs typeface="Courier New" panose="02070309020205020404" pitchFamily="49" charset="0"/>
              </a:rPr>
              <a:t> = </a:t>
            </a:r>
            <a:r>
              <a:rPr lang="en-US" dirty="0" err="1">
                <a:solidFill>
                  <a:schemeClr val="accent1">
                    <a:lumMod val="75000"/>
                  </a:schemeClr>
                </a:solidFill>
                <a:latin typeface="Courier New" panose="02070309020205020404" pitchFamily="49" charset="0"/>
                <a:cs typeface="Courier New" panose="02070309020205020404" pitchFamily="49" charset="0"/>
              </a:rPr>
              <a:t>arr_delay</a:t>
            </a:r>
            <a:r>
              <a:rPr lang="en-US" dirty="0">
                <a:solidFill>
                  <a:schemeClr val="accent1">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chemeClr val="accent4">
                    <a:lumMod val="75000"/>
                  </a:schemeClr>
                </a:solidFill>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%&gt;% </a:t>
            </a:r>
          </a:p>
          <a:p>
            <a:r>
              <a:rPr lang="en-US" dirty="0">
                <a:latin typeface="Courier New" panose="02070309020205020404" pitchFamily="49" charset="0"/>
                <a:cs typeface="Courier New" panose="02070309020205020404" pitchFamily="49" charset="0"/>
              </a:rPr>
              <a:t>  </a:t>
            </a:r>
            <a:r>
              <a:rPr lang="en-US" b="1" dirty="0">
                <a:solidFill>
                  <a:schemeClr val="accent4">
                    <a:lumMod val="75000"/>
                  </a:schemeClr>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year</a:t>
            </a:r>
            <a:r>
              <a:rPr lang="en-US" dirty="0" err="1">
                <a:latin typeface="Courier New" panose="02070309020205020404" pitchFamily="49" charset="0"/>
                <a:cs typeface="Courier New" panose="02070309020205020404" pitchFamily="49" charset="0"/>
              </a:rPr>
              <a:t>:</a:t>
            </a:r>
            <a:r>
              <a:rPr lang="en-US" dirty="0" err="1">
                <a:solidFill>
                  <a:schemeClr val="accent1">
                    <a:lumMod val="75000"/>
                  </a:schemeClr>
                </a:solidFill>
                <a:latin typeface="Courier New" panose="02070309020205020404" pitchFamily="49" charset="0"/>
                <a:cs typeface="Courier New" panose="02070309020205020404" pitchFamily="49" charset="0"/>
              </a:rPr>
              <a:t>day</a:t>
            </a:r>
            <a:r>
              <a:rPr lang="en-US" dirty="0">
                <a:latin typeface="Courier New" panose="02070309020205020404" pitchFamily="49" charset="0"/>
                <a:cs typeface="Courier New" panose="02070309020205020404" pitchFamily="49" charset="0"/>
              </a:rPr>
              <a:t>, </a:t>
            </a:r>
            <a:r>
              <a:rPr lang="en-US" dirty="0" err="1">
                <a:solidFill>
                  <a:schemeClr val="accent1">
                    <a:lumMod val="75000"/>
                  </a:schemeClr>
                </a:solidFill>
                <a:latin typeface="Courier New" panose="02070309020205020404" pitchFamily="49" charset="0"/>
                <a:cs typeface="Courier New" panose="02070309020205020404" pitchFamily="49" charset="0"/>
              </a:rPr>
              <a:t>dest</a:t>
            </a:r>
            <a:r>
              <a:rPr lang="en-US" dirty="0">
                <a:latin typeface="Courier New" panose="02070309020205020404" pitchFamily="49" charset="0"/>
                <a:cs typeface="Courier New" panose="02070309020205020404" pitchFamily="49" charset="0"/>
              </a:rPr>
              <a:t>, </a:t>
            </a:r>
            <a:r>
              <a:rPr lang="en-US" dirty="0" err="1">
                <a:solidFill>
                  <a:schemeClr val="accent1">
                    <a:lumMod val="75000"/>
                  </a:schemeClr>
                </a:solidFill>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a:t>
            </a:r>
            <a:r>
              <a:rPr lang="en-US" dirty="0" err="1">
                <a:solidFill>
                  <a:schemeClr val="accent1">
                    <a:lumMod val="75000"/>
                  </a:schemeClr>
                </a:solidFill>
                <a:latin typeface="Courier New" panose="02070309020205020404" pitchFamily="49" charset="0"/>
                <a:cs typeface="Courier New" panose="02070309020205020404" pitchFamily="49" charset="0"/>
              </a:rPr>
              <a:t>prop_delay</a:t>
            </a:r>
            <a:r>
              <a:rPr lang="en-US" dirty="0">
                <a:latin typeface="Courier New" panose="02070309020205020404" pitchFamily="49" charset="0"/>
                <a:cs typeface="Courier New" panose="02070309020205020404" pitchFamily="49" charset="0"/>
              </a:rPr>
              <a: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A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tibble</a:t>
            </a:r>
            <a:r>
              <a:rPr lang="en-US" i="1" dirty="0">
                <a:solidFill>
                  <a:schemeClr val="tx1">
                    <a:lumMod val="50000"/>
                    <a:lumOff val="50000"/>
                  </a:schemeClr>
                </a:solidFill>
                <a:latin typeface="Courier New" panose="02070309020205020404" pitchFamily="49" charset="0"/>
                <a:cs typeface="Courier New" panose="02070309020205020404" pitchFamily="49" charset="0"/>
              </a:rPr>
              <a:t>: 131,106 x 6</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Groups: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dest</a:t>
            </a:r>
            <a:r>
              <a:rPr lang="en-US" i="1" dirty="0">
                <a:solidFill>
                  <a:schemeClr val="tx1">
                    <a:lumMod val="50000"/>
                    <a:lumOff val="50000"/>
                  </a:schemeClr>
                </a:solidFill>
                <a:latin typeface="Courier New" panose="02070309020205020404" pitchFamily="49" charset="0"/>
                <a:cs typeface="Courier New" panose="02070309020205020404" pitchFamily="49" charset="0"/>
              </a:rPr>
              <a:t> [77]</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year month   day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dest</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arr_delay</a:t>
            </a:r>
            <a:r>
              <a:rPr lang="en-US" i="1" dirty="0">
                <a:solidFill>
                  <a:schemeClr val="tx1">
                    <a:lumMod val="50000"/>
                    <a:lumOff val="50000"/>
                  </a:schemeClr>
                </a:solidFill>
                <a:latin typeface="Courier New" panose="02070309020205020404" pitchFamily="49" charset="0"/>
                <a:cs typeface="Courier New" panose="02070309020205020404" pitchFamily="49" charset="0"/>
              </a:rPr>
              <a:t> </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prop_delay</a:t>
            </a:r>
            <a:endParaRPr lang="en-US" i="1" dirty="0">
              <a:solidFill>
                <a:schemeClr val="tx1">
                  <a:lumMod val="50000"/>
                  <a:lumOff val="50000"/>
                </a:schemeClr>
              </a:solidFill>
              <a:latin typeface="Courier New" panose="02070309020205020404" pitchFamily="49" charset="0"/>
              <a:cs typeface="Courier New" panose="02070309020205020404" pitchFamily="49" charset="0"/>
            </a:endParaRP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&lt;int&gt; &lt;int&gt; &lt;int&gt;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chr</a:t>
            </a:r>
            <a:r>
              <a:rPr lang="en-US"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      &lt;</a:t>
            </a:r>
            <a:r>
              <a:rPr lang="en-US" i="1" dirty="0" err="1">
                <a:solidFill>
                  <a:schemeClr val="tx1">
                    <a:lumMod val="50000"/>
                    <a:lumOff val="50000"/>
                  </a:schemeClr>
                </a:solidFill>
                <a:latin typeface="Courier New" panose="02070309020205020404" pitchFamily="49" charset="0"/>
                <a:cs typeface="Courier New" panose="02070309020205020404" pitchFamily="49" charset="0"/>
              </a:rPr>
              <a:t>dbl</a:t>
            </a:r>
            <a:r>
              <a:rPr lang="en-US" i="1" dirty="0">
                <a:solidFill>
                  <a:schemeClr val="tx1">
                    <a:lumMod val="50000"/>
                    <a:lumOff val="50000"/>
                  </a:schemeClr>
                </a:solidFill>
                <a:latin typeface="Courier New" panose="02070309020205020404" pitchFamily="49" charset="0"/>
                <a:cs typeface="Courier New" panose="02070309020205020404" pitchFamily="49" charset="0"/>
              </a:rPr>
              <a:t>&gt;</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1  2013     1     1 IAH          11  0.000111 </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2  2013     1     1 IAH          20  0.000201 </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3  2013     1     1 MIA          33  0.000235 </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4  2013     1     1 ORD          12  0.0000424</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5  2013     1     1 FLL          19  0.0000938</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6  2013     1     1 ORD           8  0.0000283</a:t>
            </a:r>
          </a:p>
          <a:p>
            <a:r>
              <a:rPr lang="en-US" i="1" dirty="0">
                <a:solidFill>
                  <a:schemeClr val="tx1">
                    <a:lumMod val="50000"/>
                    <a:lumOff val="50000"/>
                  </a:schemeClr>
                </a:solidFill>
                <a:latin typeface="Courier New" panose="02070309020205020404" pitchFamily="49" charset="0"/>
                <a:cs typeface="Courier New" panose="02070309020205020404" pitchFamily="49" charset="0"/>
              </a:rPr>
              <a:t>#&gt; # … with 1.311e+05 more rows</a:t>
            </a:r>
          </a:p>
        </p:txBody>
      </p:sp>
    </p:spTree>
    <p:extLst>
      <p:ext uri="{BB962C8B-B14F-4D97-AF65-F5344CB8AC3E}">
        <p14:creationId xmlns:p14="http://schemas.microsoft.com/office/powerpoint/2010/main" val="1565828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C91B35-8303-45DF-AC34-481E8D903599}"/>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1FC22E71-4D28-493C-817D-39E3DC5AE2D6}"/>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D688620-49A8-42AC-88A8-687427FABA6F}"/>
              </a:ext>
            </a:extLst>
          </p:cNvPr>
          <p:cNvSpPr txBox="1">
            <a:spLocks/>
          </p:cNvSpPr>
          <p:nvPr/>
        </p:nvSpPr>
        <p:spPr>
          <a:xfrm>
            <a:off x="566928" y="5023866"/>
            <a:ext cx="11625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Grouped Mutates (and Filters)</a:t>
            </a:r>
          </a:p>
        </p:txBody>
      </p:sp>
    </p:spTree>
    <p:extLst>
      <p:ext uri="{BB962C8B-B14F-4D97-AF65-F5344CB8AC3E}">
        <p14:creationId xmlns:p14="http://schemas.microsoft.com/office/powerpoint/2010/main" val="296422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6C90-BA89-462E-B3EC-8DAB6BC3A0CC}"/>
              </a:ext>
            </a:extLst>
          </p:cNvPr>
          <p:cNvSpPr>
            <a:spLocks noGrp="1"/>
          </p:cNvSpPr>
          <p:nvPr>
            <p:ph type="title"/>
          </p:nvPr>
        </p:nvSpPr>
        <p:spPr/>
        <p:txBody>
          <a:bodyPr/>
          <a:lstStyle/>
          <a:p>
            <a:r>
              <a:rPr lang="en-US" dirty="0"/>
              <a:t>Comparisons</a:t>
            </a:r>
          </a:p>
        </p:txBody>
      </p:sp>
      <p:sp>
        <p:nvSpPr>
          <p:cNvPr id="3" name="Content Placeholder 2">
            <a:extLst>
              <a:ext uri="{FF2B5EF4-FFF2-40B4-BE49-F238E27FC236}">
                <a16:creationId xmlns:a16="http://schemas.microsoft.com/office/drawing/2014/main" id="{5E1385D9-A303-4145-BECB-F8B5A3AEEAF9}"/>
              </a:ext>
            </a:extLst>
          </p:cNvPr>
          <p:cNvSpPr>
            <a:spLocks noGrp="1"/>
          </p:cNvSpPr>
          <p:nvPr>
            <p:ph idx="1"/>
          </p:nvPr>
        </p:nvSpPr>
        <p:spPr/>
        <p:txBody>
          <a:bodyPr>
            <a:normAutofit/>
          </a:bodyPr>
          <a:lstStyle/>
          <a:p>
            <a:pPr marL="0" indent="0">
              <a:buNone/>
            </a:pPr>
            <a:r>
              <a:rPr lang="en-US" sz="2400" dirty="0"/>
              <a:t>R provides the standard suite: </a:t>
            </a:r>
          </a:p>
        </p:txBody>
      </p:sp>
      <p:graphicFrame>
        <p:nvGraphicFramePr>
          <p:cNvPr id="4" name="Table 4">
            <a:extLst>
              <a:ext uri="{FF2B5EF4-FFF2-40B4-BE49-F238E27FC236}">
                <a16:creationId xmlns:a16="http://schemas.microsoft.com/office/drawing/2014/main" id="{CA7BD8D4-BA51-4EE9-936B-30A3221E299F}"/>
              </a:ext>
            </a:extLst>
          </p:cNvPr>
          <p:cNvGraphicFramePr>
            <a:graphicFrameLocks noGrp="1"/>
          </p:cNvGraphicFramePr>
          <p:nvPr>
            <p:extLst>
              <p:ext uri="{D42A27DB-BD31-4B8C-83A1-F6EECF244321}">
                <p14:modId xmlns:p14="http://schemas.microsoft.com/office/powerpoint/2010/main" val="1488121935"/>
              </p:ext>
            </p:extLst>
          </p:nvPr>
        </p:nvGraphicFramePr>
        <p:xfrm>
          <a:off x="1447798" y="2752899"/>
          <a:ext cx="7945583" cy="2743200"/>
        </p:xfrm>
        <a:graphic>
          <a:graphicData uri="http://schemas.openxmlformats.org/drawingml/2006/table">
            <a:tbl>
              <a:tblPr bandRow="1">
                <a:tableStyleId>{5C22544A-7EE6-4342-B048-85BDC9FD1C3A}</a:tableStyleId>
              </a:tblPr>
              <a:tblGrid>
                <a:gridCol w="1201168">
                  <a:extLst>
                    <a:ext uri="{9D8B030D-6E8A-4147-A177-3AD203B41FA5}">
                      <a16:colId xmlns:a16="http://schemas.microsoft.com/office/drawing/2014/main" val="287247240"/>
                    </a:ext>
                  </a:extLst>
                </a:gridCol>
                <a:gridCol w="6744415">
                  <a:extLst>
                    <a:ext uri="{9D8B030D-6E8A-4147-A177-3AD203B41FA5}">
                      <a16:colId xmlns:a16="http://schemas.microsoft.com/office/drawing/2014/main" val="3753217048"/>
                    </a:ext>
                  </a:extLst>
                </a:gridCol>
              </a:tblGrid>
              <a:tr h="370840">
                <a:tc>
                  <a:txBody>
                    <a:bodyPr/>
                    <a:lstStyle/>
                    <a:p>
                      <a:r>
                        <a:rPr lang="en-US" sz="2400" dirty="0">
                          <a:latin typeface="Courier New" panose="02070309020205020404" pitchFamily="49" charset="0"/>
                          <a:cs typeface="Courier New" panose="02070309020205020404" pitchFamily="49" charset="0"/>
                        </a:rPr>
                        <a:t>&gt;</a:t>
                      </a:r>
                    </a:p>
                  </a:txBody>
                  <a:tcPr/>
                </a:tc>
                <a:tc>
                  <a:txBody>
                    <a:bodyPr/>
                    <a:lstStyle/>
                    <a:p>
                      <a:r>
                        <a:rPr lang="en-US" sz="2400" dirty="0"/>
                        <a:t>greater than</a:t>
                      </a:r>
                    </a:p>
                  </a:txBody>
                  <a:tcPr/>
                </a:tc>
                <a:extLst>
                  <a:ext uri="{0D108BD9-81ED-4DB2-BD59-A6C34878D82A}">
                    <a16:rowId xmlns:a16="http://schemas.microsoft.com/office/drawing/2014/main" val="794502205"/>
                  </a:ext>
                </a:extLst>
              </a:tr>
              <a:tr h="370840">
                <a:tc>
                  <a:txBody>
                    <a:bodyPr/>
                    <a:lstStyle/>
                    <a:p>
                      <a:r>
                        <a:rPr lang="en-US" sz="2400" dirty="0">
                          <a:latin typeface="Courier New" panose="02070309020205020404" pitchFamily="49" charset="0"/>
                          <a:cs typeface="Courier New" panose="02070309020205020404" pitchFamily="49"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greater than or equal</a:t>
                      </a:r>
                    </a:p>
                  </a:txBody>
                  <a:tcPr/>
                </a:tc>
                <a:extLst>
                  <a:ext uri="{0D108BD9-81ED-4DB2-BD59-A6C34878D82A}">
                    <a16:rowId xmlns:a16="http://schemas.microsoft.com/office/drawing/2014/main" val="3488257117"/>
                  </a:ext>
                </a:extLst>
              </a:tr>
              <a:tr h="370840">
                <a:tc>
                  <a:txBody>
                    <a:bodyPr/>
                    <a:lstStyle/>
                    <a:p>
                      <a:r>
                        <a:rPr lang="en-US" sz="2400" dirty="0">
                          <a:latin typeface="Courier New" panose="02070309020205020404" pitchFamily="49" charset="0"/>
                          <a:cs typeface="Courier New" panose="02070309020205020404" pitchFamily="49" charset="0"/>
                        </a:rPr>
                        <a:t>&lt;</a:t>
                      </a:r>
                    </a:p>
                  </a:txBody>
                  <a:tcPr/>
                </a:tc>
                <a:tc>
                  <a:txBody>
                    <a:bodyPr/>
                    <a:lstStyle/>
                    <a:p>
                      <a:r>
                        <a:rPr lang="en-US" sz="2400" dirty="0"/>
                        <a:t>less than</a:t>
                      </a:r>
                    </a:p>
                  </a:txBody>
                  <a:tcPr/>
                </a:tc>
                <a:extLst>
                  <a:ext uri="{0D108BD9-81ED-4DB2-BD59-A6C34878D82A}">
                    <a16:rowId xmlns:a16="http://schemas.microsoft.com/office/drawing/2014/main" val="3070011973"/>
                  </a:ext>
                </a:extLst>
              </a:tr>
              <a:tr h="370840">
                <a:tc>
                  <a:txBody>
                    <a:bodyPr/>
                    <a:lstStyle/>
                    <a:p>
                      <a:r>
                        <a:rPr lang="en-US" sz="2400" dirty="0">
                          <a:latin typeface="Courier New" panose="02070309020205020404" pitchFamily="49" charset="0"/>
                          <a:cs typeface="Courier New" panose="02070309020205020404" pitchFamily="49" charset="0"/>
                        </a:rPr>
                        <a:t>&lt;=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less than or equal</a:t>
                      </a:r>
                    </a:p>
                  </a:txBody>
                  <a:tcPr/>
                </a:tc>
                <a:extLst>
                  <a:ext uri="{0D108BD9-81ED-4DB2-BD59-A6C34878D82A}">
                    <a16:rowId xmlns:a16="http://schemas.microsoft.com/office/drawing/2014/main" val="3817477894"/>
                  </a:ext>
                </a:extLst>
              </a:tr>
              <a:tr h="370840">
                <a:tc>
                  <a:txBody>
                    <a:bodyPr/>
                    <a:lstStyle/>
                    <a:p>
                      <a:r>
                        <a:rPr lang="en-US" sz="2400" dirty="0">
                          <a:latin typeface="Courier New" panose="02070309020205020404" pitchFamily="49" charset="0"/>
                          <a:cs typeface="Courier New" panose="02070309020205020404" pitchFamily="49" charset="0"/>
                        </a:rPr>
                        <a:t>!=</a:t>
                      </a:r>
                    </a:p>
                  </a:txBody>
                  <a:tcPr/>
                </a:tc>
                <a:tc>
                  <a:txBody>
                    <a:bodyPr/>
                    <a:lstStyle/>
                    <a:p>
                      <a:r>
                        <a:rPr lang="en-US" sz="2400" dirty="0"/>
                        <a:t>not equal</a:t>
                      </a:r>
                    </a:p>
                  </a:txBody>
                  <a:tcPr/>
                </a:tc>
                <a:extLst>
                  <a:ext uri="{0D108BD9-81ED-4DB2-BD59-A6C34878D82A}">
                    <a16:rowId xmlns:a16="http://schemas.microsoft.com/office/drawing/2014/main" val="3538023952"/>
                  </a:ext>
                </a:extLst>
              </a:tr>
              <a:tr h="370840">
                <a:tc>
                  <a:txBody>
                    <a:bodyPr/>
                    <a:lstStyle/>
                    <a:p>
                      <a:r>
                        <a:rPr lang="en-US" sz="2400" dirty="0">
                          <a:latin typeface="Courier New" panose="02070309020205020404" pitchFamily="49" charset="0"/>
                          <a:cs typeface="Courier New" panose="02070309020205020404" pitchFamily="49" charset="0"/>
                        </a:rPr>
                        <a:t>==</a:t>
                      </a:r>
                    </a:p>
                  </a:txBody>
                  <a:tcPr/>
                </a:tc>
                <a:tc>
                  <a:txBody>
                    <a:bodyPr/>
                    <a:lstStyle/>
                    <a:p>
                      <a:r>
                        <a:rPr lang="en-US" sz="2400" dirty="0"/>
                        <a:t>equal</a:t>
                      </a:r>
                    </a:p>
                  </a:txBody>
                  <a:tcPr/>
                </a:tc>
                <a:extLst>
                  <a:ext uri="{0D108BD9-81ED-4DB2-BD59-A6C34878D82A}">
                    <a16:rowId xmlns:a16="http://schemas.microsoft.com/office/drawing/2014/main" val="4292249090"/>
                  </a:ext>
                </a:extLst>
              </a:tr>
            </a:tbl>
          </a:graphicData>
        </a:graphic>
      </p:graphicFrame>
      <p:sp>
        <p:nvSpPr>
          <p:cNvPr id="6" name="Rectangle 5">
            <a:extLst>
              <a:ext uri="{FF2B5EF4-FFF2-40B4-BE49-F238E27FC236}">
                <a16:creationId xmlns:a16="http://schemas.microsoft.com/office/drawing/2014/main" id="{C415174A-1C32-475E-8A22-9FACC1BB2127}"/>
              </a:ext>
            </a:extLst>
          </p:cNvPr>
          <p:cNvSpPr/>
          <p:nvPr/>
        </p:nvSpPr>
        <p:spPr>
          <a:xfrm>
            <a:off x="598515" y="5746494"/>
            <a:ext cx="11388437" cy="830997"/>
          </a:xfrm>
          <a:prstGeom prst="rect">
            <a:avLst/>
          </a:prstGeom>
          <a:solidFill>
            <a:schemeClr val="bg2"/>
          </a:solidFill>
        </p:spPr>
        <p:txBody>
          <a:bodyPr wrap="square">
            <a:spAutoFit/>
          </a:bodyPr>
          <a:lstStyle/>
          <a:p>
            <a:r>
              <a:rPr lang="en-US" sz="2400" dirty="0">
                <a:solidFill>
                  <a:srgbClr val="7030A0"/>
                </a:solidFill>
                <a:latin typeface="Courier New" panose="02070309020205020404" pitchFamily="49" charset="0"/>
                <a:cs typeface="Courier New" panose="02070309020205020404" pitchFamily="49" charset="0"/>
              </a:rPr>
              <a:t>filter</a:t>
            </a:r>
            <a:r>
              <a:rPr lang="en-US" sz="2400" dirty="0">
                <a:latin typeface="Courier New" panose="02070309020205020404" pitchFamily="49" charset="0"/>
                <a:cs typeface="Courier New" panose="02070309020205020404" pitchFamily="49" charset="0"/>
              </a:rPr>
              <a:t>(</a:t>
            </a:r>
            <a:r>
              <a:rPr lang="en-US" sz="2400" dirty="0">
                <a:solidFill>
                  <a:srgbClr val="002060"/>
                </a:solidFill>
                <a:latin typeface="Courier New" panose="02070309020205020404" pitchFamily="49" charset="0"/>
                <a:cs typeface="Courier New" panose="02070309020205020404" pitchFamily="49" charset="0"/>
              </a:rPr>
              <a:t>flights</a:t>
            </a:r>
            <a:r>
              <a:rPr lang="en-US" sz="2400" dirty="0">
                <a:latin typeface="Courier New" panose="02070309020205020404" pitchFamily="49" charset="0"/>
                <a:cs typeface="Courier New" panose="02070309020205020404" pitchFamily="49" charset="0"/>
              </a:rPr>
              <a:t>, </a:t>
            </a:r>
            <a:r>
              <a:rPr lang="en-US" sz="2400" dirty="0">
                <a:solidFill>
                  <a:srgbClr val="002060"/>
                </a:solidFill>
                <a:latin typeface="Courier New" panose="02070309020205020404" pitchFamily="49" charset="0"/>
                <a:cs typeface="Courier New" panose="02070309020205020404" pitchFamily="49" charset="0"/>
              </a:rPr>
              <a:t>month</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a:t>
            </a:r>
          </a:p>
          <a:p>
            <a:r>
              <a:rPr lang="en-US" sz="2400" i="1" dirty="0">
                <a:solidFill>
                  <a:schemeClr val="bg1">
                    <a:lumMod val="50000"/>
                  </a:schemeClr>
                </a:solidFill>
                <a:latin typeface="Courier New" panose="02070309020205020404" pitchFamily="49" charset="0"/>
                <a:cs typeface="Courier New" panose="02070309020205020404" pitchFamily="49" charset="0"/>
              </a:rPr>
              <a:t>#&gt; Error: filter() takes unnamed arguments. Do you need `==`?</a:t>
            </a:r>
          </a:p>
        </p:txBody>
      </p:sp>
    </p:spTree>
    <p:extLst>
      <p:ext uri="{BB962C8B-B14F-4D97-AF65-F5344CB8AC3E}">
        <p14:creationId xmlns:p14="http://schemas.microsoft.com/office/powerpoint/2010/main" val="385347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BDE5-6E9B-4E86-85DF-D3AF8ACF31C9}"/>
              </a:ext>
            </a:extLst>
          </p:cNvPr>
          <p:cNvSpPr>
            <a:spLocks noGrp="1"/>
          </p:cNvSpPr>
          <p:nvPr>
            <p:ph type="title"/>
          </p:nvPr>
        </p:nvSpPr>
        <p:spPr/>
        <p:txBody>
          <a:bodyPr/>
          <a:lstStyle/>
          <a:p>
            <a:r>
              <a:rPr lang="en-US" dirty="0"/>
              <a:t>Comparisons</a:t>
            </a:r>
          </a:p>
        </p:txBody>
      </p:sp>
      <p:sp>
        <p:nvSpPr>
          <p:cNvPr id="4" name="Rectangle 3">
            <a:extLst>
              <a:ext uri="{FF2B5EF4-FFF2-40B4-BE49-F238E27FC236}">
                <a16:creationId xmlns:a16="http://schemas.microsoft.com/office/drawing/2014/main" id="{DB79DD62-B2C5-4993-AA34-AB747874AE28}"/>
              </a:ext>
            </a:extLst>
          </p:cNvPr>
          <p:cNvSpPr/>
          <p:nvPr/>
        </p:nvSpPr>
        <p:spPr>
          <a:xfrm>
            <a:off x="1024128" y="2084832"/>
            <a:ext cx="6096000" cy="1569660"/>
          </a:xfrm>
          <a:prstGeom prst="rect">
            <a:avLst/>
          </a:prstGeom>
          <a:solidFill>
            <a:schemeClr val="bg2"/>
          </a:solidFill>
        </p:spPr>
        <p:txBody>
          <a:bodyPr>
            <a:spAutoFit/>
          </a:bodyPr>
          <a:lstStyle/>
          <a:p>
            <a:r>
              <a:rPr lang="en-US" sz="2400" dirty="0">
                <a:solidFill>
                  <a:srgbClr val="7030A0"/>
                </a:solidFill>
                <a:latin typeface="Courier New" panose="02070309020205020404" pitchFamily="49" charset="0"/>
                <a:cs typeface="Courier New" panose="02070309020205020404" pitchFamily="49" charset="0"/>
              </a:rPr>
              <a:t>sqrt</a:t>
            </a:r>
            <a:r>
              <a:rPr lang="en-US" sz="2400" dirty="0">
                <a:latin typeface="Courier New" panose="02070309020205020404" pitchFamily="49" charset="0"/>
                <a:cs typeface="Courier New" panose="02070309020205020404" pitchFamily="49" charset="0"/>
              </a:rPr>
              <a:t>(</a:t>
            </a:r>
            <a:r>
              <a:rPr lang="en-US" sz="2400" dirty="0">
                <a:solidFill>
                  <a:srgbClr val="FF9900"/>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2</a:t>
            </a:r>
          </a:p>
          <a:p>
            <a:r>
              <a:rPr lang="en-US" sz="2400" i="1" dirty="0">
                <a:solidFill>
                  <a:schemeClr val="bg1">
                    <a:lumMod val="50000"/>
                  </a:schemeClr>
                </a:solidFill>
                <a:latin typeface="Courier New" panose="02070309020205020404" pitchFamily="49" charset="0"/>
                <a:cs typeface="Courier New" panose="02070309020205020404" pitchFamily="49" charset="0"/>
              </a:rPr>
              <a:t>#&gt; [1] FALSE</a:t>
            </a:r>
          </a:p>
          <a:p>
            <a:r>
              <a:rPr lang="en-US" sz="2400"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a:t>
            </a:r>
            <a:r>
              <a:rPr lang="en-US" sz="2400" dirty="0">
                <a:solidFill>
                  <a:srgbClr val="FF9900"/>
                </a:solidFill>
                <a:latin typeface="Courier New" panose="02070309020205020404" pitchFamily="49" charset="0"/>
                <a:cs typeface="Courier New" panose="02070309020205020404" pitchFamily="49" charset="0"/>
              </a:rPr>
              <a:t>49</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49</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1</a:t>
            </a:r>
          </a:p>
          <a:p>
            <a:r>
              <a:rPr lang="en-US" sz="2400" i="1" dirty="0">
                <a:solidFill>
                  <a:schemeClr val="bg1">
                    <a:lumMod val="50000"/>
                  </a:schemeClr>
                </a:solidFill>
                <a:latin typeface="Courier New" panose="02070309020205020404" pitchFamily="49" charset="0"/>
                <a:cs typeface="Courier New" panose="02070309020205020404" pitchFamily="49" charset="0"/>
              </a:rPr>
              <a:t>#&gt; [1] FALSE</a:t>
            </a:r>
          </a:p>
        </p:txBody>
      </p:sp>
      <p:sp>
        <p:nvSpPr>
          <p:cNvPr id="5" name="Rectangle 4">
            <a:extLst>
              <a:ext uri="{FF2B5EF4-FFF2-40B4-BE49-F238E27FC236}">
                <a16:creationId xmlns:a16="http://schemas.microsoft.com/office/drawing/2014/main" id="{B7931531-526A-476A-B224-EC7E7F16D36F}"/>
              </a:ext>
            </a:extLst>
          </p:cNvPr>
          <p:cNvSpPr/>
          <p:nvPr/>
        </p:nvSpPr>
        <p:spPr>
          <a:xfrm>
            <a:off x="1024128" y="3737836"/>
            <a:ext cx="6096000" cy="1569660"/>
          </a:xfrm>
          <a:prstGeom prst="rect">
            <a:avLst/>
          </a:prstGeom>
          <a:solidFill>
            <a:schemeClr val="bg2"/>
          </a:solidFill>
        </p:spPr>
        <p:txBody>
          <a:bodyPr>
            <a:spAutoFit/>
          </a:bodyPr>
          <a:lstStyle/>
          <a:p>
            <a:r>
              <a:rPr lang="en-US" sz="2400" dirty="0">
                <a:solidFill>
                  <a:srgbClr val="7030A0"/>
                </a:solidFill>
                <a:latin typeface="Courier New" panose="02070309020205020404" pitchFamily="49" charset="0"/>
                <a:cs typeface="Courier New" panose="02070309020205020404" pitchFamily="49" charset="0"/>
              </a:rPr>
              <a:t>near</a:t>
            </a:r>
            <a:r>
              <a:rPr lang="en-US" sz="2400" dirty="0">
                <a:latin typeface="Courier New" panose="02070309020205020404" pitchFamily="49" charset="0"/>
                <a:cs typeface="Courier New" panose="02070309020205020404" pitchFamily="49" charset="0"/>
              </a:rPr>
              <a:t>(</a:t>
            </a:r>
            <a:r>
              <a:rPr lang="en-US" sz="2400" dirty="0">
                <a:solidFill>
                  <a:srgbClr val="7030A0"/>
                </a:solidFill>
                <a:latin typeface="Courier New" panose="02070309020205020404" pitchFamily="49" charset="0"/>
                <a:cs typeface="Courier New" panose="02070309020205020404" pitchFamily="49" charset="0"/>
              </a:rPr>
              <a:t>sqrt</a:t>
            </a:r>
            <a:r>
              <a:rPr lang="en-US" sz="2400" dirty="0">
                <a:latin typeface="Courier New" panose="02070309020205020404" pitchFamily="49" charset="0"/>
                <a:cs typeface="Courier New" panose="02070309020205020404" pitchFamily="49" charset="0"/>
              </a:rPr>
              <a:t>(</a:t>
            </a:r>
            <a:r>
              <a:rPr lang="en-US" sz="2400" dirty="0">
                <a:solidFill>
                  <a:srgbClr val="FF9900"/>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a:t>
            </a:r>
            <a:r>
              <a:rPr lang="en-US" sz="2400" dirty="0">
                <a:solidFill>
                  <a:srgbClr val="FF9900"/>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a:t>
            </a:r>
          </a:p>
          <a:p>
            <a:r>
              <a:rPr lang="en-US" sz="2400" i="1" dirty="0">
                <a:solidFill>
                  <a:schemeClr val="bg1">
                    <a:lumMod val="50000"/>
                  </a:schemeClr>
                </a:solidFill>
                <a:latin typeface="Courier New" panose="02070309020205020404" pitchFamily="49" charset="0"/>
                <a:cs typeface="Courier New" panose="02070309020205020404" pitchFamily="49" charset="0"/>
              </a:rPr>
              <a:t>#&gt; [1] TRUE</a:t>
            </a:r>
          </a:p>
          <a:p>
            <a:r>
              <a:rPr lang="en-US" sz="2400" dirty="0">
                <a:solidFill>
                  <a:srgbClr val="7030A0"/>
                </a:solidFill>
                <a:latin typeface="Courier New" panose="02070309020205020404" pitchFamily="49" charset="0"/>
                <a:cs typeface="Courier New" panose="02070309020205020404" pitchFamily="49" charset="0"/>
              </a:rPr>
              <a:t>near</a:t>
            </a:r>
            <a:r>
              <a:rPr lang="en-US" sz="2400" dirty="0">
                <a:latin typeface="Courier New" panose="02070309020205020404" pitchFamily="49" charset="0"/>
                <a:cs typeface="Courier New" panose="02070309020205020404" pitchFamily="49" charset="0"/>
              </a:rPr>
              <a:t>(</a:t>
            </a:r>
            <a:r>
              <a:rPr lang="en-US" sz="2400"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a:t>
            </a:r>
            <a:r>
              <a:rPr lang="en-US" sz="2400" dirty="0">
                <a:solidFill>
                  <a:srgbClr val="FF9900"/>
                </a:solidFill>
                <a:latin typeface="Courier New" panose="02070309020205020404" pitchFamily="49" charset="0"/>
                <a:cs typeface="Courier New" panose="02070309020205020404" pitchFamily="49" charset="0"/>
              </a:rPr>
              <a:t>49</a:t>
            </a:r>
            <a:r>
              <a:rPr lang="en-US" sz="2400" dirty="0">
                <a:latin typeface="Courier New" panose="02070309020205020404" pitchFamily="49" charset="0"/>
                <a:cs typeface="Courier New" panose="02070309020205020404" pitchFamily="49" charset="0"/>
              </a:rPr>
              <a:t> * </a:t>
            </a:r>
            <a:r>
              <a:rPr lang="en-US" sz="2400" dirty="0">
                <a:solidFill>
                  <a:srgbClr val="FF9900"/>
                </a:solidFill>
                <a:latin typeface="Courier New" panose="02070309020205020404" pitchFamily="49" charset="0"/>
                <a:cs typeface="Courier New" panose="02070309020205020404" pitchFamily="49" charset="0"/>
              </a:rPr>
              <a:t>49</a:t>
            </a:r>
            <a:r>
              <a:rPr lang="en-US" sz="2400" dirty="0">
                <a:latin typeface="Courier New" panose="02070309020205020404" pitchFamily="49" charset="0"/>
                <a:cs typeface="Courier New" panose="02070309020205020404" pitchFamily="49" charset="0"/>
              </a:rPr>
              <a:t>, </a:t>
            </a:r>
            <a:r>
              <a:rPr lang="en-US" sz="2400" dirty="0">
                <a:solidFill>
                  <a:srgbClr val="FF9900"/>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a:t>
            </a:r>
          </a:p>
          <a:p>
            <a:r>
              <a:rPr lang="en-US" sz="2400" i="1" dirty="0">
                <a:solidFill>
                  <a:schemeClr val="bg1">
                    <a:lumMod val="50000"/>
                  </a:schemeClr>
                </a:solidFill>
                <a:latin typeface="Courier New" panose="02070309020205020404" pitchFamily="49" charset="0"/>
                <a:cs typeface="Courier New" panose="02070309020205020404" pitchFamily="49" charset="0"/>
              </a:rPr>
              <a:t>#&gt; [1] TRUE</a:t>
            </a:r>
          </a:p>
        </p:txBody>
      </p:sp>
    </p:spTree>
    <p:extLst>
      <p:ext uri="{BB962C8B-B14F-4D97-AF65-F5344CB8AC3E}">
        <p14:creationId xmlns:p14="http://schemas.microsoft.com/office/powerpoint/2010/main" val="298661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F2D8-F481-4175-8AE9-9E9E54572C33}"/>
              </a:ext>
            </a:extLst>
          </p:cNvPr>
          <p:cNvSpPr>
            <a:spLocks noGrp="1"/>
          </p:cNvSpPr>
          <p:nvPr>
            <p:ph type="title"/>
          </p:nvPr>
        </p:nvSpPr>
        <p:spPr/>
        <p:txBody>
          <a:bodyPr/>
          <a:lstStyle/>
          <a:p>
            <a:r>
              <a:rPr lang="en-US" dirty="0"/>
              <a:t>Logical Operators</a:t>
            </a:r>
          </a:p>
        </p:txBody>
      </p:sp>
      <p:pic>
        <p:nvPicPr>
          <p:cNvPr id="4" name="Content Placeholder 3">
            <a:extLst>
              <a:ext uri="{FF2B5EF4-FFF2-40B4-BE49-F238E27FC236}">
                <a16:creationId xmlns:a16="http://schemas.microsoft.com/office/drawing/2014/main" id="{2F597C6B-CC21-463C-9E5C-BB5EEF8DA16F}"/>
              </a:ext>
            </a:extLst>
          </p:cNvPr>
          <p:cNvPicPr>
            <a:picLocks noGrp="1" noChangeAspect="1"/>
          </p:cNvPicPr>
          <p:nvPr>
            <p:ph idx="1"/>
          </p:nvPr>
        </p:nvPicPr>
        <p:blipFill>
          <a:blip r:embed="rId3"/>
          <a:stretch>
            <a:fillRect/>
          </a:stretch>
        </p:blipFill>
        <p:spPr>
          <a:xfrm>
            <a:off x="1864519" y="2416175"/>
            <a:ext cx="8039100" cy="3762375"/>
          </a:xfrm>
          <a:prstGeom prst="rect">
            <a:avLst/>
          </a:prstGeom>
        </p:spPr>
      </p:pic>
      <p:sp>
        <p:nvSpPr>
          <p:cNvPr id="5" name="Rectangle 4">
            <a:extLst>
              <a:ext uri="{FF2B5EF4-FFF2-40B4-BE49-F238E27FC236}">
                <a16:creationId xmlns:a16="http://schemas.microsoft.com/office/drawing/2014/main" id="{AB785A94-99FD-415A-A4C9-82DB0F62F3E2}"/>
              </a:ext>
            </a:extLst>
          </p:cNvPr>
          <p:cNvSpPr/>
          <p:nvPr/>
        </p:nvSpPr>
        <p:spPr>
          <a:xfrm>
            <a:off x="3857105" y="2859578"/>
            <a:ext cx="349135" cy="3175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F39476-2DD0-436A-AABB-BC4DB5A44F5F}"/>
              </a:ext>
            </a:extLst>
          </p:cNvPr>
          <p:cNvSpPr txBox="1"/>
          <p:nvPr/>
        </p:nvSpPr>
        <p:spPr>
          <a:xfrm>
            <a:off x="3541222" y="2315664"/>
            <a:ext cx="980902" cy="461665"/>
          </a:xfrm>
          <a:prstGeom prst="rect">
            <a:avLst/>
          </a:prstGeom>
          <a:noFill/>
        </p:spPr>
        <p:txBody>
          <a:bodyPr wrap="square" rtlCol="0">
            <a:spAutoFit/>
          </a:bodyPr>
          <a:lstStyle/>
          <a:p>
            <a:pPr algn="ctr"/>
            <a:r>
              <a:rPr lang="en-US" sz="2400" dirty="0">
                <a:solidFill>
                  <a:srgbClr val="FF0000"/>
                </a:solidFill>
              </a:rPr>
              <a:t>“and”</a:t>
            </a:r>
          </a:p>
        </p:txBody>
      </p:sp>
      <p:sp>
        <p:nvSpPr>
          <p:cNvPr id="7" name="Rectangle 6">
            <a:extLst>
              <a:ext uri="{FF2B5EF4-FFF2-40B4-BE49-F238E27FC236}">
                <a16:creationId xmlns:a16="http://schemas.microsoft.com/office/drawing/2014/main" id="{67BC1C07-4386-4E14-BE9C-C0367E5443AB}"/>
              </a:ext>
            </a:extLst>
          </p:cNvPr>
          <p:cNvSpPr/>
          <p:nvPr/>
        </p:nvSpPr>
        <p:spPr>
          <a:xfrm>
            <a:off x="9238600" y="2859578"/>
            <a:ext cx="349135"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405167-1A46-456E-8BDB-E1A0C550A7A9}"/>
              </a:ext>
            </a:extLst>
          </p:cNvPr>
          <p:cNvSpPr txBox="1"/>
          <p:nvPr/>
        </p:nvSpPr>
        <p:spPr>
          <a:xfrm>
            <a:off x="8922717" y="2315664"/>
            <a:ext cx="980902" cy="461665"/>
          </a:xfrm>
          <a:prstGeom prst="rect">
            <a:avLst/>
          </a:prstGeom>
          <a:noFill/>
        </p:spPr>
        <p:txBody>
          <a:bodyPr wrap="square" rtlCol="0">
            <a:spAutoFit/>
          </a:bodyPr>
          <a:lstStyle/>
          <a:p>
            <a:pPr algn="ctr"/>
            <a:r>
              <a:rPr lang="en-US" sz="2400" dirty="0">
                <a:solidFill>
                  <a:srgbClr val="FF0000"/>
                </a:solidFill>
              </a:rPr>
              <a:t>“or”</a:t>
            </a:r>
          </a:p>
        </p:txBody>
      </p:sp>
      <p:sp>
        <p:nvSpPr>
          <p:cNvPr id="9" name="Rectangle 8">
            <a:extLst>
              <a:ext uri="{FF2B5EF4-FFF2-40B4-BE49-F238E27FC236}">
                <a16:creationId xmlns:a16="http://schemas.microsoft.com/office/drawing/2014/main" id="{F2FE7113-51C4-4131-984D-7DC4F6C39984}"/>
              </a:ext>
            </a:extLst>
          </p:cNvPr>
          <p:cNvSpPr/>
          <p:nvPr/>
        </p:nvSpPr>
        <p:spPr>
          <a:xfrm>
            <a:off x="4206240" y="2859578"/>
            <a:ext cx="210186"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C821CF-5BC8-417D-80DE-93FE9BB2812D}"/>
              </a:ext>
            </a:extLst>
          </p:cNvPr>
          <p:cNvSpPr txBox="1"/>
          <p:nvPr/>
        </p:nvSpPr>
        <p:spPr>
          <a:xfrm>
            <a:off x="3818702" y="2315664"/>
            <a:ext cx="980902" cy="461665"/>
          </a:xfrm>
          <a:prstGeom prst="rect">
            <a:avLst/>
          </a:prstGeom>
          <a:noFill/>
        </p:spPr>
        <p:txBody>
          <a:bodyPr wrap="square" rtlCol="0">
            <a:spAutoFit/>
          </a:bodyPr>
          <a:lstStyle/>
          <a:p>
            <a:pPr algn="ctr"/>
            <a:r>
              <a:rPr lang="en-US" sz="2400" dirty="0">
                <a:solidFill>
                  <a:srgbClr val="FF0000"/>
                </a:solidFill>
              </a:rPr>
              <a:t>“not”</a:t>
            </a:r>
          </a:p>
        </p:txBody>
      </p:sp>
      <p:sp>
        <p:nvSpPr>
          <p:cNvPr id="11" name="Rectangle 10">
            <a:extLst>
              <a:ext uri="{FF2B5EF4-FFF2-40B4-BE49-F238E27FC236}">
                <a16:creationId xmlns:a16="http://schemas.microsoft.com/office/drawing/2014/main" id="{76954751-7ED8-4833-A9CE-CF5D7E2FA137}"/>
              </a:ext>
            </a:extLst>
          </p:cNvPr>
          <p:cNvSpPr/>
          <p:nvPr/>
        </p:nvSpPr>
        <p:spPr>
          <a:xfrm>
            <a:off x="4206240" y="5307503"/>
            <a:ext cx="210186" cy="46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0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7" grpId="0" animBg="1"/>
      <p:bldP spid="7" grpId="1" animBg="1"/>
      <p:bldP spid="8" grpId="0"/>
      <p:bldP spid="8" grpId="1"/>
      <p:bldP spid="9" grpId="0" animBg="1"/>
      <p:bldP spid="10" grpId="0"/>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1289</TotalTime>
  <Words>12600</Words>
  <Application>Microsoft Office PowerPoint</Application>
  <PresentationFormat>Widescreen</PresentationFormat>
  <Paragraphs>1017</Paragraphs>
  <Slides>67</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Courier New</vt:lpstr>
      <vt:lpstr>Tw Cen MT</vt:lpstr>
      <vt:lpstr>Tw Cen MT Condensed</vt:lpstr>
      <vt:lpstr>Wingdings 3</vt:lpstr>
      <vt:lpstr>Integral</vt:lpstr>
      <vt:lpstr>Data Transformation with dplyr</vt:lpstr>
      <vt:lpstr>Prerequisites</vt:lpstr>
      <vt:lpstr>nycflight13</vt:lpstr>
      <vt:lpstr>dplyr Basics</vt:lpstr>
      <vt:lpstr>dplyr Basics</vt:lpstr>
      <vt:lpstr>Filter rows with filter()</vt:lpstr>
      <vt:lpstr>Comparisons</vt:lpstr>
      <vt:lpstr>Comparisons</vt:lpstr>
      <vt:lpstr>Logical Operators</vt:lpstr>
      <vt:lpstr>Logical Operators</vt:lpstr>
      <vt:lpstr>Logical Operators</vt:lpstr>
      <vt:lpstr>Missing Values</vt:lpstr>
      <vt:lpstr>Missing Values</vt:lpstr>
      <vt:lpstr>Missing Values</vt:lpstr>
      <vt:lpstr>PowerPoint Presentation</vt:lpstr>
      <vt:lpstr>Arrange Rows with arrange()</vt:lpstr>
      <vt:lpstr>Arrange Rows with arrange()</vt:lpstr>
      <vt:lpstr>Arrange Rows with arrange()</vt:lpstr>
      <vt:lpstr>PowerPoint Presentation</vt:lpstr>
      <vt:lpstr>Select Columns with select()</vt:lpstr>
      <vt:lpstr>Select Columns with select()</vt:lpstr>
      <vt:lpstr>Select Columns with select()</vt:lpstr>
      <vt:lpstr>Helper functions for select()</vt:lpstr>
      <vt:lpstr>Rename()</vt:lpstr>
      <vt:lpstr>Select Columns with select()</vt:lpstr>
      <vt:lpstr>PowerPoint Presentation</vt:lpstr>
      <vt:lpstr>Add New Variables with mutate()</vt:lpstr>
      <vt:lpstr>Add New Variables with mutate()</vt:lpstr>
      <vt:lpstr>Add New Variables with mutate()</vt:lpstr>
      <vt:lpstr>Useful Creation Functions</vt:lpstr>
      <vt:lpstr>Arithmetic operators  +, -, *, /, ^</vt:lpstr>
      <vt:lpstr>Modular arithmetic (%/% and %%)</vt:lpstr>
      <vt:lpstr>Logs  log(), log2(), log10()</vt:lpstr>
      <vt:lpstr>offsets</vt:lpstr>
      <vt:lpstr>Cumulative and rolling aggregates</vt:lpstr>
      <vt:lpstr>Logical comparisons  &lt;=, &gt;, &gt;=, !=</vt:lpstr>
      <vt:lpstr>Ranking</vt:lpstr>
      <vt:lpstr>PowerPoint Presentation</vt:lpstr>
      <vt:lpstr>Grouped Summaries with summarize()</vt:lpstr>
      <vt:lpstr>Grouped Summaries with summarize()</vt:lpstr>
      <vt:lpstr>Combining Multiple Operations with the Pipe</vt:lpstr>
      <vt:lpstr>Combining Multiple Operations with the Pipe</vt:lpstr>
      <vt:lpstr>Combining Multiple Operations with the Pipe</vt:lpstr>
      <vt:lpstr>Missing Values</vt:lpstr>
      <vt:lpstr>Missing Values</vt:lpstr>
      <vt:lpstr>Missing Values</vt:lpstr>
      <vt:lpstr>Counts</vt:lpstr>
      <vt:lpstr>Counts</vt:lpstr>
      <vt:lpstr>Counts</vt:lpstr>
      <vt:lpstr>Useful Summary Functions</vt:lpstr>
      <vt:lpstr>Measures of location</vt:lpstr>
      <vt:lpstr>Measures of spread sd(x), IQR(x), mad(x)</vt:lpstr>
      <vt:lpstr>Measures of rank min(x), quantile(x, 0.25), max(x)</vt:lpstr>
      <vt:lpstr>Measures of position first(x), nth(x, 2), last(x)</vt:lpstr>
      <vt:lpstr>Measures of position first(x), nth(x, 2), last(x)</vt:lpstr>
      <vt:lpstr>Counts</vt:lpstr>
      <vt:lpstr>counts</vt:lpstr>
      <vt:lpstr>counts</vt:lpstr>
      <vt:lpstr>Counts and proportions of logical values sum(x &gt; 10), mean(y == 0)</vt:lpstr>
      <vt:lpstr>Counts and proportions of logical values sum(x &gt; 10), mean(y == 0)</vt:lpstr>
      <vt:lpstr>Grouping by Multiple Variables</vt:lpstr>
      <vt:lpstr>Ungrouping</vt:lpstr>
      <vt:lpstr>PowerPoint Presentation</vt:lpstr>
      <vt:lpstr>Grouped Mutates (and Filters)</vt:lpstr>
      <vt:lpstr>Grouped Mutates (and Filters)</vt:lpstr>
      <vt:lpstr>Grouped Mutates (and Filters)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dc:title>
  <dc:creator>Joey Campbell</dc:creator>
  <cp:lastModifiedBy>Joey Campbell</cp:lastModifiedBy>
  <cp:revision>53</cp:revision>
  <dcterms:created xsi:type="dcterms:W3CDTF">2020-03-11T17:39:40Z</dcterms:created>
  <dcterms:modified xsi:type="dcterms:W3CDTF">2020-04-07T20:26:06Z</dcterms:modified>
</cp:coreProperties>
</file>