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70"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F7F7"/>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61196" autoAdjust="0"/>
  </p:normalViewPr>
  <p:slideViewPr>
    <p:cSldViewPr snapToGrid="0">
      <p:cViewPr>
        <p:scale>
          <a:sx n="49" d="100"/>
          <a:sy n="49" d="100"/>
        </p:scale>
        <p:origin x="55" y="6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6682F-3EB7-4A74-8182-9C4465EE0DD7}" type="datetimeFigureOut">
              <a:rPr lang="en-US" smtClean="0"/>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69EE1-BC89-4637-B5AC-B429A004E710}" type="slidenum">
              <a:rPr lang="en-US" smtClean="0"/>
              <a:t>‹#›</a:t>
            </a:fld>
            <a:endParaRPr lang="en-US"/>
          </a:p>
        </p:txBody>
      </p:sp>
    </p:spTree>
    <p:extLst>
      <p:ext uri="{BB962C8B-B14F-4D97-AF65-F5344CB8AC3E}">
        <p14:creationId xmlns:p14="http://schemas.microsoft.com/office/powerpoint/2010/main" val="1103695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rpubs.com/uky994/584311"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rpubs.com/uky994/584325"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rpubs.com/uky994/584346"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rpubs.com/uky994/58435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rpubs.com/uky994/584376"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amzn.com/331924275X"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amzn.com/1498715230" TargetMode="External"/><Relationship Id="rId5" Type="http://schemas.openxmlformats.org/officeDocument/2006/relationships/hyperlink" Target="http://www.cookbook-r.com/Graphs/" TargetMode="External"/><Relationship Id="rId4" Type="http://schemas.openxmlformats.org/officeDocument/2006/relationships/hyperlink" Target="https://amzn.com/1449316956"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will show you how to use visualization and transformation to explore your data in a systematic way, a task that statisticians call exploratory data analysis, or EDA for short. </a:t>
            </a:r>
          </a:p>
        </p:txBody>
      </p:sp>
      <p:sp>
        <p:nvSpPr>
          <p:cNvPr id="4" name="Slide Number Placeholder 3"/>
          <p:cNvSpPr>
            <a:spLocks noGrp="1"/>
          </p:cNvSpPr>
          <p:nvPr>
            <p:ph type="sldNum" sz="quarter" idx="5"/>
          </p:nvPr>
        </p:nvSpPr>
        <p:spPr/>
        <p:txBody>
          <a:bodyPr/>
          <a:lstStyle/>
          <a:p>
            <a:fld id="{F3269EE1-BC89-4637-B5AC-B429A004E710}" type="slidenum">
              <a:rPr lang="en-US" smtClean="0"/>
              <a:t>1</a:t>
            </a:fld>
            <a:endParaRPr lang="en-US"/>
          </a:p>
        </p:txBody>
      </p:sp>
    </p:spTree>
    <p:extLst>
      <p:ext uri="{BB962C8B-B14F-4D97-AF65-F5344CB8AC3E}">
        <p14:creationId xmlns:p14="http://schemas.microsoft.com/office/powerpoint/2010/main" val="4118485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set the width of the intervals in a histogram with the </a:t>
            </a:r>
            <a:r>
              <a:rPr lang="en-US" dirty="0" err="1"/>
              <a:t>binwidth</a:t>
            </a:r>
            <a:r>
              <a:rPr lang="en-US" sz="1200" b="0" i="0" kern="1200" dirty="0">
                <a:solidFill>
                  <a:schemeClr val="tx1"/>
                </a:solidFill>
                <a:effectLst/>
                <a:latin typeface="+mn-lt"/>
                <a:ea typeface="+mn-ea"/>
                <a:cs typeface="+mn-cs"/>
              </a:rPr>
              <a:t> argument, which is measured in the units of the </a:t>
            </a:r>
            <a:r>
              <a:rPr lang="en-US" dirty="0"/>
              <a:t>x</a:t>
            </a:r>
            <a:r>
              <a:rPr lang="en-US" sz="1200" b="0" i="0" kern="1200" dirty="0">
                <a:solidFill>
                  <a:schemeClr val="tx1"/>
                </a:solidFill>
                <a:effectLst/>
                <a:latin typeface="+mn-lt"/>
                <a:ea typeface="+mn-ea"/>
                <a:cs typeface="+mn-cs"/>
              </a:rPr>
              <a:t> variable. You should always explore a variety of </a:t>
            </a:r>
            <a:r>
              <a:rPr lang="en-US" sz="1200" b="0" i="0" kern="1200" dirty="0" err="1">
                <a:solidFill>
                  <a:schemeClr val="tx1"/>
                </a:solidFill>
                <a:effectLst/>
                <a:latin typeface="+mn-lt"/>
                <a:ea typeface="+mn-ea"/>
                <a:cs typeface="+mn-cs"/>
              </a:rPr>
              <a:t>binwidths</a:t>
            </a:r>
            <a:r>
              <a:rPr lang="en-US" sz="1200" b="0" i="0" kern="1200" dirty="0">
                <a:solidFill>
                  <a:schemeClr val="tx1"/>
                </a:solidFill>
                <a:effectLst/>
                <a:latin typeface="+mn-lt"/>
                <a:ea typeface="+mn-ea"/>
                <a:cs typeface="+mn-cs"/>
              </a:rPr>
              <a:t> when working with histograms, as different </a:t>
            </a:r>
            <a:r>
              <a:rPr lang="en-US" sz="1200" b="0" i="0" kern="1200" dirty="0" err="1">
                <a:solidFill>
                  <a:schemeClr val="tx1"/>
                </a:solidFill>
                <a:effectLst/>
                <a:latin typeface="+mn-lt"/>
                <a:ea typeface="+mn-ea"/>
                <a:cs typeface="+mn-cs"/>
              </a:rPr>
              <a:t>binwidths</a:t>
            </a:r>
            <a:r>
              <a:rPr lang="en-US" sz="1200" b="0" i="0" kern="1200" dirty="0">
                <a:solidFill>
                  <a:schemeClr val="tx1"/>
                </a:solidFill>
                <a:effectLst/>
                <a:latin typeface="+mn-lt"/>
                <a:ea typeface="+mn-ea"/>
                <a:cs typeface="+mn-cs"/>
              </a:rPr>
              <a:t> can reveal different patterns. For example, here is how the graph above looks when we zoom into just the diamonds with a size of less than three carats and choose a smaller </a:t>
            </a:r>
            <a:r>
              <a:rPr lang="en-US" sz="1200" b="0" i="0" kern="1200" dirty="0" err="1">
                <a:solidFill>
                  <a:schemeClr val="tx1"/>
                </a:solidFill>
                <a:effectLst/>
                <a:latin typeface="+mn-lt"/>
                <a:ea typeface="+mn-ea"/>
                <a:cs typeface="+mn-cs"/>
              </a:rPr>
              <a:t>binwidth</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10</a:t>
            </a:fld>
            <a:endParaRPr lang="en-US"/>
          </a:p>
        </p:txBody>
      </p:sp>
    </p:spTree>
    <p:extLst>
      <p:ext uri="{BB962C8B-B14F-4D97-AF65-F5344CB8AC3E}">
        <p14:creationId xmlns:p14="http://schemas.microsoft.com/office/powerpoint/2010/main" val="2333403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wish to overlay multiple histograms in the same plot, I recommend using </a:t>
            </a:r>
            <a:r>
              <a:rPr lang="en-US" dirty="0" err="1"/>
              <a:t>geom_freqpoly</a:t>
            </a:r>
            <a:r>
              <a:rPr lang="en-US" dirty="0"/>
              <a:t>()</a:t>
            </a:r>
            <a:r>
              <a:rPr lang="en-US" sz="1200" b="0" i="0" kern="1200" dirty="0">
                <a:solidFill>
                  <a:schemeClr val="tx1"/>
                </a:solidFill>
                <a:effectLst/>
                <a:latin typeface="+mn-lt"/>
                <a:ea typeface="+mn-ea"/>
                <a:cs typeface="+mn-cs"/>
              </a:rPr>
              <a:t> instead of </a:t>
            </a:r>
            <a:r>
              <a:rPr lang="en-US" dirty="0" err="1"/>
              <a:t>geom_histogram</a:t>
            </a:r>
            <a:r>
              <a:rPr lang="en-US" dirty="0"/>
              <a:t>()</a:t>
            </a:r>
            <a:r>
              <a:rPr lang="en-US" sz="1200" b="0" i="0" kern="1200" dirty="0">
                <a:solidFill>
                  <a:schemeClr val="tx1"/>
                </a:solidFill>
                <a:effectLst/>
                <a:latin typeface="+mn-lt"/>
                <a:ea typeface="+mn-ea"/>
                <a:cs typeface="+mn-cs"/>
              </a:rPr>
              <a:t>. </a:t>
            </a:r>
            <a:r>
              <a:rPr lang="en-US" dirty="0" err="1"/>
              <a:t>geom_freqpoly</a:t>
            </a:r>
            <a:r>
              <a:rPr lang="en-US" dirty="0"/>
              <a:t>()</a:t>
            </a:r>
            <a:r>
              <a:rPr lang="en-US" sz="1200" b="0" i="0" kern="1200" dirty="0">
                <a:solidFill>
                  <a:schemeClr val="tx1"/>
                </a:solidFill>
                <a:effectLst/>
                <a:latin typeface="+mn-lt"/>
                <a:ea typeface="+mn-ea"/>
                <a:cs typeface="+mn-cs"/>
              </a:rPr>
              <a:t> performs the same calculation as </a:t>
            </a:r>
            <a:r>
              <a:rPr lang="en-US" dirty="0" err="1"/>
              <a:t>geom_histogram</a:t>
            </a:r>
            <a:r>
              <a:rPr lang="en-US" dirty="0"/>
              <a:t>()</a:t>
            </a:r>
            <a:r>
              <a:rPr lang="en-US" sz="1200" b="0" i="0" kern="1200" dirty="0">
                <a:solidFill>
                  <a:schemeClr val="tx1"/>
                </a:solidFill>
                <a:effectLst/>
                <a:latin typeface="+mn-lt"/>
                <a:ea typeface="+mn-ea"/>
                <a:cs typeface="+mn-cs"/>
              </a:rPr>
              <a:t>, but instead of displaying the counts with bars, uses lines instead. It’s much easier to understand overlapping lines than bars.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a few challenges with this type of plot which we will come back to in when we talk about visualizing a categorical and a continuous variable.</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11</a:t>
            </a:fld>
            <a:endParaRPr lang="en-US"/>
          </a:p>
        </p:txBody>
      </p:sp>
    </p:spTree>
    <p:extLst>
      <p:ext uri="{BB962C8B-B14F-4D97-AF65-F5344CB8AC3E}">
        <p14:creationId xmlns:p14="http://schemas.microsoft.com/office/powerpoint/2010/main" val="2337979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you can visualize variation, what should you look for in your plots? And what type of follow-up questions should you ask? I’ve put together a list below of the most useful types of information that you will find in your graphs, along with some follow-up questions for each type of information. The key to asking good follow-up questions will be to rely on your curiosity (What do you want to learn more about?) as well as your skepticism (How could this be misleading?).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both bar charts and histograms, tall bars show the common values of a variable, and shorter bars show less-common values. Places that do not have bars reveal values that were not seen in your data. To turn this information into useful questions, look for anything unexpected:</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Which values are the most common? Why?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Which values are rare? Why? Does that match your expectations?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Can you see any unusual patterns? What might explain them?</a:t>
            </a:r>
          </a:p>
          <a:p>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12</a:t>
            </a:fld>
            <a:endParaRPr lang="en-US"/>
          </a:p>
        </p:txBody>
      </p:sp>
    </p:spTree>
    <p:extLst>
      <p:ext uri="{BB962C8B-B14F-4D97-AF65-F5344CB8AC3E}">
        <p14:creationId xmlns:p14="http://schemas.microsoft.com/office/powerpoint/2010/main" val="4220772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an example, the histogram below suggests several interesting questions: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Why are there more diamonds at whole carats and common fractions of carats?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Why are there more diamonds slightly to the right of each peak than there are slightly to the left of each peak?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Why are there no diamonds bigger than 3 carats?</a:t>
            </a:r>
          </a:p>
          <a:p>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13</a:t>
            </a:fld>
            <a:endParaRPr lang="en-US"/>
          </a:p>
        </p:txBody>
      </p:sp>
    </p:spTree>
    <p:extLst>
      <p:ext uri="{BB962C8B-B14F-4D97-AF65-F5344CB8AC3E}">
        <p14:creationId xmlns:p14="http://schemas.microsoft.com/office/powerpoint/2010/main" val="3358686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mn-lt"/>
                <a:ea typeface="+mn-ea"/>
                <a:cs typeface="+mn-cs"/>
              </a:rPr>
              <a:t>Clusters of similar values suggest that subgroups exist in your data. </a:t>
            </a:r>
            <a:r>
              <a:rPr lang="en-US" sz="1200" dirty="0"/>
              <a:t>To understand the subgroups, ask:</a:t>
            </a:r>
          </a:p>
          <a:p>
            <a:pPr marL="331788" indent="-331788">
              <a:buFont typeface="Arial" panose="020B0604020202020204" pitchFamily="34" charset="0"/>
              <a:buChar char="•"/>
            </a:pPr>
            <a:r>
              <a:rPr lang="en-US" sz="1200" dirty="0"/>
              <a:t>How are the observations within each cluster similar to each other?</a:t>
            </a:r>
          </a:p>
          <a:p>
            <a:pPr marL="331788" indent="-331788">
              <a:buFont typeface="Arial" panose="020B0604020202020204" pitchFamily="34" charset="0"/>
              <a:buChar char="•"/>
            </a:pPr>
            <a:r>
              <a:rPr lang="en-US" sz="1200" dirty="0"/>
              <a:t>How are the observations in separate clusters different from each other?</a:t>
            </a:r>
          </a:p>
          <a:p>
            <a:pPr marL="331788" indent="-331788">
              <a:buFont typeface="Arial" panose="020B0604020202020204" pitchFamily="34" charset="0"/>
              <a:buChar char="•"/>
            </a:pPr>
            <a:r>
              <a:rPr lang="en-US" sz="1200" dirty="0"/>
              <a:t>How can you explain or describe the clusters?</a:t>
            </a:r>
          </a:p>
          <a:p>
            <a:pPr marL="331788" indent="-331788">
              <a:buFont typeface="Arial" panose="020B0604020202020204" pitchFamily="34" charset="0"/>
              <a:buChar char="•"/>
            </a:pPr>
            <a:r>
              <a:rPr lang="en-US" sz="1200" dirty="0"/>
              <a:t>Why might the appearance of clusters be misleading?</a:t>
            </a:r>
          </a:p>
          <a:p>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14</a:t>
            </a:fld>
            <a:endParaRPr lang="en-US"/>
          </a:p>
        </p:txBody>
      </p:sp>
    </p:spTree>
    <p:extLst>
      <p:ext uri="{BB962C8B-B14F-4D97-AF65-F5344CB8AC3E}">
        <p14:creationId xmlns:p14="http://schemas.microsoft.com/office/powerpoint/2010/main" val="2977887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histogram below shows the length (in minutes) of 272 eruptions of the Old Faithful Geyser in Yellowstone National Park. Eruption times appear to be clustered into two groups: there are short eruptions (of around 2 minutes) and long eruptions (4-5 minutes), but little in between.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Many of the questions above will prompt you to explore a relationship </a:t>
            </a:r>
            <a:r>
              <a:rPr lang="en-US" sz="1200" b="0" i="1" kern="1200" dirty="0">
                <a:solidFill>
                  <a:schemeClr val="tx1"/>
                </a:solidFill>
                <a:effectLst/>
                <a:latin typeface="+mn-lt"/>
                <a:ea typeface="+mn-ea"/>
                <a:cs typeface="+mn-cs"/>
              </a:rPr>
              <a:t>between</a:t>
            </a:r>
            <a:r>
              <a:rPr lang="en-US" sz="1200" b="0" i="0" kern="1200" dirty="0">
                <a:solidFill>
                  <a:schemeClr val="tx1"/>
                </a:solidFill>
                <a:effectLst/>
                <a:latin typeface="+mn-lt"/>
                <a:ea typeface="+mn-ea"/>
                <a:cs typeface="+mn-cs"/>
              </a:rPr>
              <a:t> variables, for example, to see if the values of one variable can explain the behavior of another variable. We’ll get to that shortly.</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15</a:t>
            </a:fld>
            <a:endParaRPr lang="en-US"/>
          </a:p>
        </p:txBody>
      </p:sp>
    </p:spTree>
    <p:extLst>
      <p:ext uri="{BB962C8B-B14F-4D97-AF65-F5344CB8AC3E}">
        <p14:creationId xmlns:p14="http://schemas.microsoft.com/office/powerpoint/2010/main" val="1803331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Outliers are observations that are unusual; data points that don’t seem to fit the pattern. Sometimes outliers are data entry errors; other times outliers suggest important new science. When you have a lot of data, outliers are sometimes difficult to see in a histogram. For example, take the distribution of the </a:t>
            </a:r>
            <a:r>
              <a:rPr lang="en-US" dirty="0"/>
              <a:t>y</a:t>
            </a:r>
            <a:r>
              <a:rPr lang="en-US" sz="1200" b="0" i="0" kern="1200" dirty="0">
                <a:solidFill>
                  <a:schemeClr val="tx1"/>
                </a:solidFill>
                <a:effectLst/>
                <a:latin typeface="+mn-lt"/>
                <a:ea typeface="+mn-ea"/>
                <a:cs typeface="+mn-cs"/>
              </a:rPr>
              <a:t> variable from the diamonds dataset. The only evidence of outliers is the unusually wide limits on the x-axis.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so many observations in the common bins that the rare bins are so short that you can’t see them (although maybe if you stare intently at 0 you’ll spot something). </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16</a:t>
            </a:fld>
            <a:endParaRPr lang="en-US"/>
          </a:p>
        </p:txBody>
      </p:sp>
    </p:spTree>
    <p:extLst>
      <p:ext uri="{BB962C8B-B14F-4D97-AF65-F5344CB8AC3E}">
        <p14:creationId xmlns:p14="http://schemas.microsoft.com/office/powerpoint/2010/main" val="2607295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make it easy to see the unusual values, we need to zoom to small values of the y-axis with </a:t>
            </a:r>
            <a:r>
              <a:rPr lang="en-US" dirty="0" err="1"/>
              <a:t>coord_cartesian</a:t>
            </a:r>
            <a:r>
              <a:rPr lang="en-US"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coord_cartesian</a:t>
            </a:r>
            <a:r>
              <a:rPr lang="en-US" sz="1200" b="0" i="0" kern="1200" dirty="0">
                <a:solidFill>
                  <a:schemeClr val="tx1"/>
                </a:solidFill>
                <a:effectLst/>
                <a:latin typeface="+mn-lt"/>
                <a:ea typeface="+mn-ea"/>
                <a:cs typeface="+mn-cs"/>
              </a:rPr>
              <a:t>() also has an </a:t>
            </a:r>
            <a:r>
              <a:rPr lang="en-US" sz="1200" b="0" i="0" kern="1200" dirty="0" err="1">
                <a:solidFill>
                  <a:schemeClr val="tx1"/>
                </a:solidFill>
                <a:effectLst/>
                <a:latin typeface="+mn-lt"/>
                <a:ea typeface="+mn-ea"/>
                <a:cs typeface="+mn-cs"/>
              </a:rPr>
              <a:t>xlim</a:t>
            </a:r>
            <a:r>
              <a:rPr lang="en-US" sz="1200" b="0" i="0" kern="1200" dirty="0">
                <a:solidFill>
                  <a:schemeClr val="tx1"/>
                </a:solidFill>
                <a:effectLst/>
                <a:latin typeface="+mn-lt"/>
                <a:ea typeface="+mn-ea"/>
                <a:cs typeface="+mn-cs"/>
              </a:rPr>
              <a:t>() argument for when you need to zoom into the x-axis. ggplot2 also has </a:t>
            </a:r>
            <a:r>
              <a:rPr lang="en-US" sz="1200" b="0" i="0" kern="1200" dirty="0" err="1">
                <a:solidFill>
                  <a:schemeClr val="tx1"/>
                </a:solidFill>
                <a:effectLst/>
                <a:latin typeface="+mn-lt"/>
                <a:ea typeface="+mn-ea"/>
                <a:cs typeface="+mn-cs"/>
              </a:rPr>
              <a:t>xlim</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ylim</a:t>
            </a:r>
            <a:r>
              <a:rPr lang="en-US" sz="1200" b="0" i="0" kern="1200" dirty="0">
                <a:solidFill>
                  <a:schemeClr val="tx1"/>
                </a:solidFill>
                <a:effectLst/>
                <a:latin typeface="+mn-lt"/>
                <a:ea typeface="+mn-ea"/>
                <a:cs typeface="+mn-cs"/>
              </a:rPr>
              <a:t>() functions that work slightly differently: they throw away the data outside the limits.)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allows us to see that there are three unusual values: 0, ~30, and ~60.</a:t>
            </a:r>
          </a:p>
          <a:p>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17</a:t>
            </a:fld>
            <a:endParaRPr lang="en-US"/>
          </a:p>
        </p:txBody>
      </p:sp>
    </p:spTree>
    <p:extLst>
      <p:ext uri="{BB962C8B-B14F-4D97-AF65-F5344CB8AC3E}">
        <p14:creationId xmlns:p14="http://schemas.microsoft.com/office/powerpoint/2010/main" val="2707493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pluck them out with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y variable measures one of the three dimensions of these diamonds, in mm. We know that diamonds can’t have a width of 0mm, so these values must be incorrect. We might also suspect that measurements of 32mm and 59mm are implausible: those diamonds are over an inch long, but don’t cost hundreds of thousands of dollars!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good practice to repeat your analysis with and without the outliers. If they have minimal effect on the results, and you can’t figure out why they’re there, it’s reasonable to replace them with missing values, and move on. However, if they have a substantial effect on your results, you shouldn’t drop them without justification. You’ll need to figure out what caused them (e.g. a data entry error) and disclose that you removed them in your write-up.</a:t>
            </a:r>
          </a:p>
          <a:p>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18</a:t>
            </a:fld>
            <a:endParaRPr lang="en-US"/>
          </a:p>
        </p:txBody>
      </p:sp>
    </p:spTree>
    <p:extLst>
      <p:ext uri="{BB962C8B-B14F-4D97-AF65-F5344CB8AC3E}">
        <p14:creationId xmlns:p14="http://schemas.microsoft.com/office/powerpoint/2010/main" val="1954151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https://rpubs.com/uky994/584311</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Explore the distribution of each of the x, y, and z variables in diamonds. What do you learn? Think about a diamond and how you might decide which dimension is the length, width, and depth.</a:t>
            </a:r>
          </a:p>
          <a:p>
            <a:pPr marL="228600" indent="-228600">
              <a:buFont typeface="+mj-lt"/>
              <a:buAutoNum type="arabicPeriod"/>
            </a:pPr>
            <a:r>
              <a:rPr lang="en-US" sz="1200" b="0" i="0" kern="1200" dirty="0">
                <a:solidFill>
                  <a:schemeClr val="tx1"/>
                </a:solidFill>
                <a:effectLst/>
                <a:latin typeface="+mn-lt"/>
                <a:ea typeface="+mn-ea"/>
                <a:cs typeface="+mn-cs"/>
              </a:rPr>
              <a:t>Explore the distribution of price. Do you discover anything unusual or surprising? (Hint: Carefully think about the </a:t>
            </a:r>
            <a:r>
              <a:rPr lang="en-US" sz="1200" b="0" i="0" kern="1200" dirty="0" err="1">
                <a:solidFill>
                  <a:schemeClr val="tx1"/>
                </a:solidFill>
                <a:effectLst/>
                <a:latin typeface="+mn-lt"/>
                <a:ea typeface="+mn-ea"/>
                <a:cs typeface="+mn-cs"/>
              </a:rPr>
              <a:t>binwidth</a:t>
            </a:r>
            <a:r>
              <a:rPr lang="en-US" sz="1200" b="0" i="0" kern="1200" dirty="0">
                <a:solidFill>
                  <a:schemeClr val="tx1"/>
                </a:solidFill>
                <a:effectLst/>
                <a:latin typeface="+mn-lt"/>
                <a:ea typeface="+mn-ea"/>
                <a:cs typeface="+mn-cs"/>
              </a:rPr>
              <a:t> and make sure you try a wide range of values.)</a:t>
            </a:r>
          </a:p>
          <a:p>
            <a:pPr marL="228600" indent="-228600">
              <a:buFont typeface="+mj-lt"/>
              <a:buAutoNum type="arabicPeriod"/>
            </a:pPr>
            <a:r>
              <a:rPr lang="en-US" sz="1200" b="0" i="0" kern="1200" dirty="0">
                <a:solidFill>
                  <a:schemeClr val="tx1"/>
                </a:solidFill>
                <a:effectLst/>
                <a:latin typeface="+mn-lt"/>
                <a:ea typeface="+mn-ea"/>
                <a:cs typeface="+mn-cs"/>
              </a:rPr>
              <a:t>How many diamonds are 0.99 carat? How many are 1 carat? What do you think is the cause of the difference?</a:t>
            </a:r>
          </a:p>
          <a:p>
            <a:pPr marL="228600" indent="-228600">
              <a:buFont typeface="+mj-lt"/>
              <a:buAutoNum type="arabicPeriod"/>
            </a:pPr>
            <a:r>
              <a:rPr lang="en-US" sz="1200" b="0" i="0" kern="1200" dirty="0">
                <a:solidFill>
                  <a:schemeClr val="tx1"/>
                </a:solidFill>
                <a:effectLst/>
                <a:latin typeface="+mn-lt"/>
                <a:ea typeface="+mn-ea"/>
                <a:cs typeface="+mn-cs"/>
              </a:rPr>
              <a:t>Compare and contrast </a:t>
            </a:r>
            <a:r>
              <a:rPr lang="en-US" sz="1200" b="0" i="0" kern="1200" dirty="0" err="1">
                <a:solidFill>
                  <a:schemeClr val="tx1"/>
                </a:solidFill>
                <a:effectLst/>
                <a:latin typeface="+mn-lt"/>
                <a:ea typeface="+mn-ea"/>
                <a:cs typeface="+mn-cs"/>
              </a:rPr>
              <a:t>coord_cartesian</a:t>
            </a:r>
            <a:r>
              <a:rPr lang="en-US" sz="1200" b="0" i="0" kern="1200" dirty="0">
                <a:solidFill>
                  <a:schemeClr val="tx1"/>
                </a:solidFill>
                <a:effectLst/>
                <a:latin typeface="+mn-lt"/>
                <a:ea typeface="+mn-ea"/>
                <a:cs typeface="+mn-cs"/>
              </a:rPr>
              <a:t>() vs </a:t>
            </a:r>
            <a:r>
              <a:rPr lang="en-US" sz="1200" b="0" i="0" kern="1200" dirty="0" err="1">
                <a:solidFill>
                  <a:schemeClr val="tx1"/>
                </a:solidFill>
                <a:effectLst/>
                <a:latin typeface="+mn-lt"/>
                <a:ea typeface="+mn-ea"/>
                <a:cs typeface="+mn-cs"/>
              </a:rPr>
              <a:t>xlim</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ylim</a:t>
            </a:r>
            <a:r>
              <a:rPr lang="en-US" sz="1200" b="0" i="0" kern="1200" dirty="0">
                <a:solidFill>
                  <a:schemeClr val="tx1"/>
                </a:solidFill>
                <a:effectLst/>
                <a:latin typeface="+mn-lt"/>
                <a:ea typeface="+mn-ea"/>
                <a:cs typeface="+mn-cs"/>
              </a:rPr>
              <a:t>() when zooming in on a histogram. What happens if you leave </a:t>
            </a:r>
            <a:r>
              <a:rPr lang="en-US" sz="1200" b="0" i="0" kern="1200" dirty="0" err="1">
                <a:solidFill>
                  <a:schemeClr val="tx1"/>
                </a:solidFill>
                <a:effectLst/>
                <a:latin typeface="+mn-lt"/>
                <a:ea typeface="+mn-ea"/>
                <a:cs typeface="+mn-cs"/>
              </a:rPr>
              <a:t>binwidth</a:t>
            </a:r>
            <a:r>
              <a:rPr lang="en-US" sz="1200" b="0" i="0" kern="1200" dirty="0">
                <a:solidFill>
                  <a:schemeClr val="tx1"/>
                </a:solidFill>
                <a:effectLst/>
                <a:latin typeface="+mn-lt"/>
                <a:ea typeface="+mn-ea"/>
                <a:cs typeface="+mn-cs"/>
              </a:rPr>
              <a:t> unset? What happens if you try and zoom so only half a bar shows?</a:t>
            </a:r>
          </a:p>
          <a:p>
            <a:pPr marL="228600" indent="-228600">
              <a:buFont typeface="+mj-lt"/>
              <a:buAutoNum type="arabicPeriod"/>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B4429A1-2A75-4BDD-A68F-4CB22D4035DA}" type="slidenum">
              <a:rPr lang="en-US" smtClean="0"/>
              <a:t>19</a:t>
            </a:fld>
            <a:endParaRPr lang="en-US"/>
          </a:p>
        </p:txBody>
      </p:sp>
    </p:spTree>
    <p:extLst>
      <p:ext uri="{BB962C8B-B14F-4D97-AF65-F5344CB8AC3E}">
        <p14:creationId xmlns:p14="http://schemas.microsoft.com/office/powerpoint/2010/main" val="2045141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is an iterative cycle. You:</a:t>
            </a:r>
          </a:p>
          <a:p>
            <a:pPr marL="228600" indent="-228600">
              <a:buFont typeface="+mj-lt"/>
              <a:buAutoNum type="arabicPeriod"/>
            </a:pPr>
            <a:r>
              <a:rPr lang="en-US" sz="1200" b="0" i="0" kern="1200" dirty="0">
                <a:solidFill>
                  <a:schemeClr val="tx1"/>
                </a:solidFill>
                <a:effectLst/>
                <a:latin typeface="+mn-lt"/>
                <a:ea typeface="+mn-ea"/>
                <a:cs typeface="+mn-cs"/>
              </a:rPr>
              <a:t>Generate questions about your data.</a:t>
            </a:r>
          </a:p>
          <a:p>
            <a:pPr marL="228600" indent="-228600">
              <a:buFont typeface="+mj-lt"/>
              <a:buAutoNum type="arabicPeriod"/>
            </a:pPr>
            <a:r>
              <a:rPr lang="en-US" sz="1200" b="0" i="0" kern="1200" dirty="0">
                <a:solidFill>
                  <a:schemeClr val="tx1"/>
                </a:solidFill>
                <a:effectLst/>
                <a:latin typeface="+mn-lt"/>
                <a:ea typeface="+mn-ea"/>
                <a:cs typeface="+mn-cs"/>
              </a:rPr>
              <a:t>Search for answers by visualizing, transforming, and modelling your data.</a:t>
            </a:r>
          </a:p>
          <a:p>
            <a:pPr marL="228600" indent="-228600">
              <a:buFont typeface="+mj-lt"/>
              <a:buAutoNum type="arabicPeriod"/>
            </a:pPr>
            <a:r>
              <a:rPr lang="en-US" sz="1200" b="0" i="0" kern="1200" dirty="0">
                <a:solidFill>
                  <a:schemeClr val="tx1"/>
                </a:solidFill>
                <a:effectLst/>
                <a:latin typeface="+mn-lt"/>
                <a:ea typeface="+mn-ea"/>
                <a:cs typeface="+mn-cs"/>
              </a:rPr>
              <a:t>Use what you learn to refine your questions and/or generate new questions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EDA is not a formal process with a strict set of rules. More than anything, EDA is a state of mind. During the initial phases of EDA you should feel free to investigate every idea that occurs to you. Some of these ideas will pan out, and some will be dead ends. As your exploration continues, you will home in on a few particularly productive areas that you’ll eventually write up and communicate to others.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EDA is an important part of any data analysis, even if the questions are handed to you on a platter, because you always need to investigate the quality of your data. Data cleaning is just one application of EDA: you ask questions about whether your data meets your expectations or not. To do data cleaning, you’ll need to deploy all the tools of EDA: </a:t>
            </a:r>
            <a:r>
              <a:rPr lang="en-US" sz="1200" b="0" i="0" kern="1200" dirty="0" err="1">
                <a:solidFill>
                  <a:schemeClr val="tx1"/>
                </a:solidFill>
                <a:effectLst/>
                <a:latin typeface="+mn-lt"/>
                <a:ea typeface="+mn-ea"/>
                <a:cs typeface="+mn-cs"/>
              </a:rPr>
              <a:t>visualisation</a:t>
            </a:r>
            <a:r>
              <a:rPr lang="en-US" sz="1200" b="0" i="0" kern="1200" dirty="0">
                <a:solidFill>
                  <a:schemeClr val="tx1"/>
                </a:solidFill>
                <a:effectLst/>
                <a:latin typeface="+mn-lt"/>
                <a:ea typeface="+mn-ea"/>
                <a:cs typeface="+mn-cs"/>
              </a:rPr>
              <a:t>, transformation, and modelling.</a:t>
            </a:r>
          </a:p>
          <a:p>
            <a:endParaRPr lang="en-US" dirty="0"/>
          </a:p>
          <a:p>
            <a:endParaRPr lang="en-US" dirty="0"/>
          </a:p>
          <a:p>
            <a:r>
              <a:rPr lang="en-US" sz="1200" b="0" i="0" kern="1200" dirty="0">
                <a:solidFill>
                  <a:schemeClr val="tx1"/>
                </a:solidFill>
                <a:effectLst/>
                <a:latin typeface="+mn-lt"/>
                <a:ea typeface="+mn-ea"/>
                <a:cs typeface="+mn-cs"/>
              </a:rPr>
              <a:t>In this lecture we’ll combine what you’ve learned about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and ggplot2 to interactively ask questions, answer them with data, and then ask new questions.</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2</a:t>
            </a:fld>
            <a:endParaRPr lang="en-US"/>
          </a:p>
        </p:txBody>
      </p:sp>
    </p:spTree>
    <p:extLst>
      <p:ext uri="{BB962C8B-B14F-4D97-AF65-F5344CB8AC3E}">
        <p14:creationId xmlns:p14="http://schemas.microsoft.com/office/powerpoint/2010/main" val="811289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you’ve encountered unusual values in your dataset, and simply want to move on to the rest of your analysis, you have two options.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Drop the entire row with the strange values:</a:t>
            </a:r>
          </a:p>
          <a:p>
            <a:r>
              <a:rPr lang="en-US" sz="1200" b="0" i="0" u="none" strike="noStrike" kern="1200" dirty="0">
                <a:solidFill>
                  <a:schemeClr val="tx1"/>
                </a:solidFill>
                <a:effectLst/>
                <a:latin typeface="+mn-lt"/>
                <a:ea typeface="+mn-ea"/>
                <a:cs typeface="+mn-cs"/>
              </a:rPr>
              <a:t>diamonds2 &lt;- diamonds %&gt;% </a:t>
            </a:r>
            <a:r>
              <a:rPr lang="en-US" sz="1200" b="1" i="0" u="none" strike="noStrike" kern="1200" dirty="0">
                <a:solidFill>
                  <a:schemeClr val="tx1"/>
                </a:solidFill>
                <a:effectLst/>
                <a:latin typeface="+mn-lt"/>
                <a:ea typeface="+mn-ea"/>
                <a:cs typeface="+mn-cs"/>
              </a:rPr>
              <a:t>filter</a:t>
            </a:r>
            <a:r>
              <a:rPr lang="en-US" sz="1200" b="0" i="0" u="none" strike="noStrike"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between</a:t>
            </a:r>
            <a:r>
              <a:rPr lang="en-US" sz="1200" b="0" i="0" u="none" strike="noStrike" kern="1200" dirty="0">
                <a:solidFill>
                  <a:schemeClr val="tx1"/>
                </a:solidFill>
                <a:effectLst/>
                <a:latin typeface="+mn-lt"/>
                <a:ea typeface="+mn-ea"/>
                <a:cs typeface="+mn-cs"/>
              </a:rPr>
              <a:t>(y, 3, 20))</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don’t recommend this option because just because one measurement is invalid, doesn’t mean all the measurements are. Additionally, if you have low quality data, by time that you’ve applied this approach to every variable you might find that you don’t have any data left!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Instead, I recommend replacing the unusual values with missing values. The easiest way to do this is to use mutate() to replace the variable with a modified copy. You can use the </a:t>
            </a:r>
            <a:r>
              <a:rPr lang="en-US" sz="1200" b="0" i="0" kern="1200" dirty="0" err="1">
                <a:solidFill>
                  <a:schemeClr val="tx1"/>
                </a:solidFill>
                <a:effectLst/>
                <a:latin typeface="+mn-lt"/>
                <a:ea typeface="+mn-ea"/>
                <a:cs typeface="+mn-cs"/>
              </a:rPr>
              <a:t>ifelse</a:t>
            </a:r>
            <a:r>
              <a:rPr lang="en-US" sz="1200" b="0" i="0" kern="1200" dirty="0">
                <a:solidFill>
                  <a:schemeClr val="tx1"/>
                </a:solidFill>
                <a:effectLst/>
                <a:latin typeface="+mn-lt"/>
                <a:ea typeface="+mn-ea"/>
                <a:cs typeface="+mn-cs"/>
              </a:rPr>
              <a:t>() function to replace unusual values with NA:</a:t>
            </a:r>
          </a:p>
          <a:p>
            <a:r>
              <a:rPr lang="en-US" sz="1200" b="0" i="0" u="none" strike="noStrike" kern="1200" dirty="0">
                <a:solidFill>
                  <a:schemeClr val="tx1"/>
                </a:solidFill>
                <a:effectLst/>
                <a:latin typeface="+mn-lt"/>
                <a:ea typeface="+mn-ea"/>
                <a:cs typeface="+mn-cs"/>
              </a:rPr>
              <a:t>diamonds2 &lt;- diamonds %&gt;% </a:t>
            </a:r>
            <a:r>
              <a:rPr lang="en-US" sz="1200" b="1" i="0" u="none" strike="noStrike" kern="1200" dirty="0">
                <a:solidFill>
                  <a:schemeClr val="tx1"/>
                </a:solidFill>
                <a:effectLst/>
                <a:latin typeface="+mn-lt"/>
                <a:ea typeface="+mn-ea"/>
                <a:cs typeface="+mn-cs"/>
              </a:rPr>
              <a:t>mutate</a:t>
            </a:r>
            <a:r>
              <a:rPr lang="en-US" sz="1200" b="0" i="0" u="none" strike="noStrike" kern="1200" dirty="0">
                <a:solidFill>
                  <a:schemeClr val="tx1"/>
                </a:solidFill>
                <a:effectLst/>
                <a:latin typeface="+mn-lt"/>
                <a:ea typeface="+mn-ea"/>
                <a:cs typeface="+mn-cs"/>
              </a:rPr>
              <a:t>(y = </a:t>
            </a:r>
            <a:r>
              <a:rPr lang="en-US" sz="1200" b="1" i="0" u="none" strike="noStrike" kern="1200" dirty="0" err="1">
                <a:solidFill>
                  <a:schemeClr val="tx1"/>
                </a:solidFill>
                <a:effectLst/>
                <a:latin typeface="+mn-lt"/>
                <a:ea typeface="+mn-ea"/>
                <a:cs typeface="+mn-cs"/>
              </a:rPr>
              <a:t>ifelse</a:t>
            </a:r>
            <a:r>
              <a:rPr lang="en-US" sz="1200" b="0" i="0" u="none" strike="noStrike" kern="1200" dirty="0">
                <a:solidFill>
                  <a:schemeClr val="tx1"/>
                </a:solidFill>
                <a:effectLst/>
                <a:latin typeface="+mn-lt"/>
                <a:ea typeface="+mn-ea"/>
                <a:cs typeface="+mn-cs"/>
              </a:rPr>
              <a:t>(y &lt; 3 | y &gt; 20, NA, y))</a:t>
            </a:r>
          </a:p>
          <a:p>
            <a:endParaRPr lang="en-US" sz="1200" b="0" i="0" u="none" strike="noStrike" kern="1200" dirty="0">
              <a:solidFill>
                <a:schemeClr val="tx1"/>
              </a:solidFill>
              <a:effectLst/>
              <a:latin typeface="+mn-lt"/>
              <a:ea typeface="+mn-ea"/>
              <a:cs typeface="+mn-cs"/>
            </a:endParaRPr>
          </a:p>
          <a:p>
            <a:r>
              <a:rPr lang="en-US" dirty="0" err="1"/>
              <a:t>ifelse</a:t>
            </a:r>
            <a:r>
              <a:rPr lang="en-US" dirty="0"/>
              <a:t>()</a:t>
            </a:r>
            <a:r>
              <a:rPr lang="en-US" sz="1200" b="0" i="0" kern="1200" dirty="0">
                <a:solidFill>
                  <a:schemeClr val="tx1"/>
                </a:solidFill>
                <a:effectLst/>
                <a:latin typeface="+mn-lt"/>
                <a:ea typeface="+mn-ea"/>
                <a:cs typeface="+mn-cs"/>
              </a:rPr>
              <a:t> has three arguments. The first argument </a:t>
            </a:r>
            <a:r>
              <a:rPr lang="en-US" dirty="0"/>
              <a:t>test</a:t>
            </a:r>
            <a:r>
              <a:rPr lang="en-US" sz="1200" b="0" i="0" kern="1200" dirty="0">
                <a:solidFill>
                  <a:schemeClr val="tx1"/>
                </a:solidFill>
                <a:effectLst/>
                <a:latin typeface="+mn-lt"/>
                <a:ea typeface="+mn-ea"/>
                <a:cs typeface="+mn-cs"/>
              </a:rPr>
              <a:t> should be a logical vector. The result will contain the value of the second argument, </a:t>
            </a:r>
            <a:r>
              <a:rPr lang="en-US" dirty="0"/>
              <a:t>yes</a:t>
            </a:r>
            <a:r>
              <a:rPr lang="en-US" sz="1200" b="0" i="0" kern="1200" dirty="0">
                <a:solidFill>
                  <a:schemeClr val="tx1"/>
                </a:solidFill>
                <a:effectLst/>
                <a:latin typeface="+mn-lt"/>
                <a:ea typeface="+mn-ea"/>
                <a:cs typeface="+mn-cs"/>
              </a:rPr>
              <a:t>, when </a:t>
            </a:r>
            <a:r>
              <a:rPr lang="en-US" dirty="0"/>
              <a:t>test</a:t>
            </a:r>
            <a:r>
              <a:rPr lang="en-US" sz="1200" b="0" i="0" kern="1200" dirty="0">
                <a:solidFill>
                  <a:schemeClr val="tx1"/>
                </a:solidFill>
                <a:effectLst/>
                <a:latin typeface="+mn-lt"/>
                <a:ea typeface="+mn-ea"/>
                <a:cs typeface="+mn-cs"/>
              </a:rPr>
              <a:t> is </a:t>
            </a:r>
            <a:r>
              <a:rPr lang="en-US" dirty="0"/>
              <a:t>TRUE</a:t>
            </a:r>
            <a:r>
              <a:rPr lang="en-US" sz="1200" b="0" i="0" kern="1200" dirty="0">
                <a:solidFill>
                  <a:schemeClr val="tx1"/>
                </a:solidFill>
                <a:effectLst/>
                <a:latin typeface="+mn-lt"/>
                <a:ea typeface="+mn-ea"/>
                <a:cs typeface="+mn-cs"/>
              </a:rPr>
              <a:t>, and the value of the third argument, </a:t>
            </a:r>
            <a:r>
              <a:rPr lang="en-US" dirty="0"/>
              <a:t>no</a:t>
            </a:r>
            <a:r>
              <a:rPr lang="en-US" sz="1200" b="0" i="0" kern="1200" dirty="0">
                <a:solidFill>
                  <a:schemeClr val="tx1"/>
                </a:solidFill>
                <a:effectLst/>
                <a:latin typeface="+mn-lt"/>
                <a:ea typeface="+mn-ea"/>
                <a:cs typeface="+mn-cs"/>
              </a:rPr>
              <a:t>, when it is false. Alternatively to </a:t>
            </a:r>
            <a:r>
              <a:rPr lang="en-US" sz="1200" b="0" i="0" kern="1200" dirty="0" err="1">
                <a:solidFill>
                  <a:schemeClr val="tx1"/>
                </a:solidFill>
                <a:effectLst/>
                <a:latin typeface="+mn-lt"/>
                <a:ea typeface="+mn-ea"/>
                <a:cs typeface="+mn-cs"/>
              </a:rPr>
              <a:t>ifelse</a:t>
            </a:r>
            <a:r>
              <a:rPr lang="en-US" sz="1200" b="0" i="0" kern="1200" dirty="0">
                <a:solidFill>
                  <a:schemeClr val="tx1"/>
                </a:solidFill>
                <a:effectLst/>
                <a:latin typeface="+mn-lt"/>
                <a:ea typeface="+mn-ea"/>
                <a:cs typeface="+mn-cs"/>
              </a:rPr>
              <a:t>, use </a:t>
            </a:r>
            <a:r>
              <a:rPr lang="en-US" dirty="0" err="1"/>
              <a:t>dplyr</a:t>
            </a:r>
            <a:r>
              <a:rPr lang="en-US" dirty="0"/>
              <a:t>::</a:t>
            </a:r>
            <a:r>
              <a:rPr lang="en-US" dirty="0" err="1"/>
              <a:t>case_when</a:t>
            </a:r>
            <a:r>
              <a:rPr lang="en-US" dirty="0"/>
              <a:t>()</a:t>
            </a:r>
            <a:r>
              <a:rPr lang="en-US" sz="1200" b="0" i="0" kern="1200" dirty="0">
                <a:solidFill>
                  <a:schemeClr val="tx1"/>
                </a:solidFill>
                <a:effectLst/>
                <a:latin typeface="+mn-lt"/>
                <a:ea typeface="+mn-ea"/>
                <a:cs typeface="+mn-cs"/>
              </a:rPr>
              <a:t>. </a:t>
            </a:r>
            <a:r>
              <a:rPr lang="en-US" dirty="0" err="1"/>
              <a:t>case_when</a:t>
            </a:r>
            <a:r>
              <a:rPr lang="en-US" dirty="0"/>
              <a:t>()</a:t>
            </a:r>
            <a:r>
              <a:rPr lang="en-US" sz="1200" b="0" i="0" kern="1200" dirty="0">
                <a:solidFill>
                  <a:schemeClr val="tx1"/>
                </a:solidFill>
                <a:effectLst/>
                <a:latin typeface="+mn-lt"/>
                <a:ea typeface="+mn-ea"/>
                <a:cs typeface="+mn-cs"/>
              </a:rPr>
              <a:t> is particularly useful inside mutate when you want to create a new variable that relies on a complex combination of existing variables.</a:t>
            </a:r>
          </a:p>
          <a:p>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20</a:t>
            </a:fld>
            <a:endParaRPr lang="en-US"/>
          </a:p>
        </p:txBody>
      </p:sp>
    </p:spTree>
    <p:extLst>
      <p:ext uri="{BB962C8B-B14F-4D97-AF65-F5344CB8AC3E}">
        <p14:creationId xmlns:p14="http://schemas.microsoft.com/office/powerpoint/2010/main" val="4166763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Like R, ggplot2 subscribes to the philosophy that missing values should never silently go missing. It’s not obvious where you should plot missing values, so ggplot2 doesn’t include them in the plot, but it does warn that they’ve been removed: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suppress that warning, set </a:t>
            </a:r>
            <a:r>
              <a:rPr lang="en-US" dirty="0"/>
              <a:t>na.rm = TRUE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21</a:t>
            </a:fld>
            <a:endParaRPr lang="en-US"/>
          </a:p>
        </p:txBody>
      </p:sp>
    </p:spTree>
    <p:extLst>
      <p:ext uri="{BB962C8B-B14F-4D97-AF65-F5344CB8AC3E}">
        <p14:creationId xmlns:p14="http://schemas.microsoft.com/office/powerpoint/2010/main" val="1246183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Other times you want to understand what makes observations with missing values different to observations with recorded values. For example, in </a:t>
            </a:r>
            <a:r>
              <a:rPr lang="en-US" dirty="0"/>
              <a:t>nycflights13::flights</a:t>
            </a:r>
            <a:r>
              <a:rPr lang="en-US" sz="1200" b="0" i="0" kern="1200" dirty="0">
                <a:solidFill>
                  <a:schemeClr val="tx1"/>
                </a:solidFill>
                <a:effectLst/>
                <a:latin typeface="+mn-lt"/>
                <a:ea typeface="+mn-ea"/>
                <a:cs typeface="+mn-cs"/>
              </a:rPr>
              <a:t>, missing values in the </a:t>
            </a:r>
            <a:r>
              <a:rPr lang="en-US" dirty="0" err="1"/>
              <a:t>dep_time</a:t>
            </a:r>
            <a:r>
              <a:rPr lang="en-US" sz="1200" b="0" i="0" kern="1200" dirty="0">
                <a:solidFill>
                  <a:schemeClr val="tx1"/>
                </a:solidFill>
                <a:effectLst/>
                <a:latin typeface="+mn-lt"/>
                <a:ea typeface="+mn-ea"/>
                <a:cs typeface="+mn-cs"/>
              </a:rPr>
              <a:t> variable indicate that the flight was cancelled. So you might want to compare the scheduled departure times for cancelled and non-cancelled times. You can do this by making a new variable with </a:t>
            </a:r>
            <a:r>
              <a:rPr lang="en-US" dirty="0"/>
              <a:t>is.na()</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However this plot isn’t great because there are many more non-cancelled flights than cancelled flights. In the next section we’ll explore some techniques for improving this comparison.</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22</a:t>
            </a:fld>
            <a:endParaRPr lang="en-US"/>
          </a:p>
        </p:txBody>
      </p:sp>
    </p:spTree>
    <p:extLst>
      <p:ext uri="{BB962C8B-B14F-4D97-AF65-F5344CB8AC3E}">
        <p14:creationId xmlns:p14="http://schemas.microsoft.com/office/powerpoint/2010/main" val="557831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https://rpubs.com/uky994/584325</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What happens to missing values in a histogram? What happens to missing values in a bar chart? Why is there a difference?</a:t>
            </a:r>
          </a:p>
          <a:p>
            <a:pPr marL="228600" indent="-228600">
              <a:buFont typeface="+mj-lt"/>
              <a:buAutoNum type="arabicPeriod"/>
            </a:pPr>
            <a:r>
              <a:rPr lang="en-US" sz="1200" b="0" i="0" kern="1200" dirty="0">
                <a:solidFill>
                  <a:schemeClr val="tx1"/>
                </a:solidFill>
                <a:effectLst/>
                <a:latin typeface="+mn-lt"/>
                <a:ea typeface="+mn-ea"/>
                <a:cs typeface="+mn-cs"/>
              </a:rPr>
              <a:t>What does na.rm = TRUE do in mean() and sum()?</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23</a:t>
            </a:fld>
            <a:endParaRPr lang="en-US"/>
          </a:p>
        </p:txBody>
      </p:sp>
    </p:spTree>
    <p:extLst>
      <p:ext uri="{BB962C8B-B14F-4D97-AF65-F5344CB8AC3E}">
        <p14:creationId xmlns:p14="http://schemas.microsoft.com/office/powerpoint/2010/main" val="942527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variation describes the behavior </a:t>
            </a:r>
            <a:r>
              <a:rPr lang="en-US" sz="1200" b="0" i="1" kern="1200" dirty="0">
                <a:solidFill>
                  <a:schemeClr val="tx1"/>
                </a:solidFill>
                <a:effectLst/>
                <a:latin typeface="+mn-lt"/>
                <a:ea typeface="+mn-ea"/>
                <a:cs typeface="+mn-cs"/>
              </a:rPr>
              <a:t>within</a:t>
            </a:r>
            <a:r>
              <a:rPr lang="en-US" sz="1200" b="0" i="0" kern="1200" dirty="0">
                <a:solidFill>
                  <a:schemeClr val="tx1"/>
                </a:solidFill>
                <a:effectLst/>
                <a:latin typeface="+mn-lt"/>
                <a:ea typeface="+mn-ea"/>
                <a:cs typeface="+mn-cs"/>
              </a:rPr>
              <a:t> a variable, covariation describes the  behavior </a:t>
            </a:r>
            <a:r>
              <a:rPr lang="en-US" sz="1200" b="0" i="1" kern="1200" dirty="0">
                <a:solidFill>
                  <a:schemeClr val="tx1"/>
                </a:solidFill>
                <a:effectLst/>
                <a:latin typeface="+mn-lt"/>
                <a:ea typeface="+mn-ea"/>
                <a:cs typeface="+mn-cs"/>
              </a:rPr>
              <a:t>between</a:t>
            </a:r>
            <a:r>
              <a:rPr lang="en-US" sz="1200" b="0" i="0" kern="1200" dirty="0">
                <a:solidFill>
                  <a:schemeClr val="tx1"/>
                </a:solidFill>
                <a:effectLst/>
                <a:latin typeface="+mn-lt"/>
                <a:ea typeface="+mn-ea"/>
                <a:cs typeface="+mn-cs"/>
              </a:rPr>
              <a:t> variables. </a:t>
            </a:r>
            <a:r>
              <a:rPr lang="en-US" sz="1200" b="1" i="0" kern="1200" dirty="0">
                <a:solidFill>
                  <a:schemeClr val="tx1"/>
                </a:solidFill>
                <a:effectLst/>
                <a:latin typeface="+mn-lt"/>
                <a:ea typeface="+mn-ea"/>
                <a:cs typeface="+mn-cs"/>
              </a:rPr>
              <a:t>Covariation</a:t>
            </a:r>
            <a:r>
              <a:rPr lang="en-US" sz="1200" b="0" i="0" kern="1200" dirty="0">
                <a:solidFill>
                  <a:schemeClr val="tx1"/>
                </a:solidFill>
                <a:effectLst/>
                <a:latin typeface="+mn-lt"/>
                <a:ea typeface="+mn-ea"/>
                <a:cs typeface="+mn-cs"/>
              </a:rPr>
              <a:t> is the tendency for the values of two or more variables to vary together in a related way. The best way to spot covariation is to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the relationship between two or more variables. How you do that should again depend on the type of variables involved.</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Given paired </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x,y</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x,y</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data, draw their scatterplot. (The younger students may need a teacher to produce this for them. :-) Each pair of points </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xi,yi</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xi,yi</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xj,yj</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xj,yj</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in that plot determines a rectangle: it's the smallest rectangle, whose sides are parallel to the axes, containing those points. Thus the points are either at the upper right and lower left corners (a "positive" relationship) or they are at the upper left and lower right corners (a "negative" relationship).</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Draw all possible such rectangles.</a:t>
            </a:r>
            <a:r>
              <a:rPr lang="en-US" sz="1200" b="0" i="0" kern="1200" dirty="0">
                <a:solidFill>
                  <a:schemeClr val="tx1"/>
                </a:solidFill>
                <a:effectLst/>
                <a:latin typeface="+mn-lt"/>
                <a:ea typeface="+mn-ea"/>
                <a:cs typeface="+mn-cs"/>
              </a:rPr>
              <a:t> Color them transparently, making the positive rectangles red (say) and the negative rectangles "anti-red" (blue). In this fashion, wherever rectangles overlap, their colors are either enhanced when they are the same (blue and blue or red and red) or cancel out when they are different.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The covariance is the net amount of red in the plot</a:t>
            </a:r>
            <a:r>
              <a:rPr lang="en-US" sz="1200" b="0" i="0" kern="1200" dirty="0">
                <a:solidFill>
                  <a:schemeClr val="tx1"/>
                </a:solidFill>
                <a:effectLst/>
                <a:latin typeface="+mn-lt"/>
                <a:ea typeface="+mn-ea"/>
                <a:cs typeface="+mn-cs"/>
              </a:rPr>
              <a:t> (treating blue as negative values).</a:t>
            </a:r>
          </a:p>
          <a:p>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24</a:t>
            </a:fld>
            <a:endParaRPr lang="en-US"/>
          </a:p>
        </p:txBody>
      </p:sp>
    </p:spTree>
    <p:extLst>
      <p:ext uri="{BB962C8B-B14F-4D97-AF65-F5344CB8AC3E}">
        <p14:creationId xmlns:p14="http://schemas.microsoft.com/office/powerpoint/2010/main" val="1886193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common to want to explore the distribution of a continuous variable broken down by a categorical variable, as in the previous frequency polygon. The default appearance of </a:t>
            </a:r>
            <a:r>
              <a:rPr lang="en-US" dirty="0" err="1"/>
              <a:t>geom_freqpoly</a:t>
            </a:r>
            <a:r>
              <a:rPr lang="en-US" dirty="0"/>
              <a:t>()</a:t>
            </a:r>
            <a:r>
              <a:rPr lang="en-US" sz="1200" b="0" i="0" kern="1200" dirty="0">
                <a:solidFill>
                  <a:schemeClr val="tx1"/>
                </a:solidFill>
                <a:effectLst/>
                <a:latin typeface="+mn-lt"/>
                <a:ea typeface="+mn-ea"/>
                <a:cs typeface="+mn-cs"/>
              </a:rPr>
              <a:t> is not that useful for that sort of comparison because the height is given by the count. That means if one of the groups is much smaller than the others, it’s hard to see the differences in shape. For example, let’s explore how the price of a diamond varies with its quality: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hard to see the difference in distribution because the overall counts differ so much: FAIR has fewer than 2500, IDEAL has over 20K</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25</a:t>
            </a:fld>
            <a:endParaRPr lang="en-US"/>
          </a:p>
        </p:txBody>
      </p:sp>
    </p:spTree>
    <p:extLst>
      <p:ext uri="{BB962C8B-B14F-4D97-AF65-F5344CB8AC3E}">
        <p14:creationId xmlns:p14="http://schemas.microsoft.com/office/powerpoint/2010/main" val="2327729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make the comparison easier we need to swap what is displayed on the y-axis. Instead of displaying count, we’ll display </a:t>
            </a:r>
            <a:r>
              <a:rPr lang="en-US" sz="1200" b="1" i="0" kern="1200" dirty="0">
                <a:solidFill>
                  <a:schemeClr val="tx1"/>
                </a:solidFill>
                <a:effectLst/>
                <a:latin typeface="+mn-lt"/>
                <a:ea typeface="+mn-ea"/>
                <a:cs typeface="+mn-cs"/>
              </a:rPr>
              <a:t>density</a:t>
            </a:r>
            <a:r>
              <a:rPr lang="en-US" sz="1200" b="0" i="0" kern="1200" dirty="0">
                <a:solidFill>
                  <a:schemeClr val="tx1"/>
                </a:solidFill>
                <a:effectLst/>
                <a:latin typeface="+mn-lt"/>
                <a:ea typeface="+mn-ea"/>
                <a:cs typeface="+mn-cs"/>
              </a:rPr>
              <a:t>, which is the count </a:t>
            </a:r>
            <a:r>
              <a:rPr lang="en-US" sz="1200" b="0" i="0" kern="1200" dirty="0" err="1">
                <a:solidFill>
                  <a:schemeClr val="tx1"/>
                </a:solidFill>
                <a:effectLst/>
                <a:latin typeface="+mn-lt"/>
                <a:ea typeface="+mn-ea"/>
                <a:cs typeface="+mn-cs"/>
              </a:rPr>
              <a:t>standardised</a:t>
            </a:r>
            <a:r>
              <a:rPr lang="en-US" sz="1200" b="0" i="0" kern="1200" dirty="0">
                <a:solidFill>
                  <a:schemeClr val="tx1"/>
                </a:solidFill>
                <a:effectLst/>
                <a:latin typeface="+mn-lt"/>
                <a:ea typeface="+mn-ea"/>
                <a:cs typeface="+mn-cs"/>
              </a:rPr>
              <a:t> so that the area under each frequency polygon is 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There’s something rather surprising about this plot - it appears that fair diamonds (the lowest quality) have the highest average price! But maybe that’s because frequency polygons are a little hard to interpret - there’s a lot going on in this plot.</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26</a:t>
            </a:fld>
            <a:endParaRPr lang="en-US"/>
          </a:p>
        </p:txBody>
      </p:sp>
    </p:spTree>
    <p:extLst>
      <p:ext uri="{BB962C8B-B14F-4D97-AF65-F5344CB8AC3E}">
        <p14:creationId xmlns:p14="http://schemas.microsoft.com/office/powerpoint/2010/main" val="971749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see much less information about the distribution, but the boxplots are much more compact so we can more easily compare them (and fit more on one plot). It supports the counterintuitive finding that better quality diamonds are cheaper on average! In the demo, we’ll be challenged to figure out why.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cut is an ordered factor: fair is worse than good, which is worse than very good and so on. Many categorical variables don’t have such an intrinsic order, so you might want to reorder them to make a more informative display. One way to do that is with the reorder() function.</a:t>
            </a:r>
          </a:p>
          <a:p>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27</a:t>
            </a:fld>
            <a:endParaRPr lang="en-US"/>
          </a:p>
        </p:txBody>
      </p:sp>
    </p:spTree>
    <p:extLst>
      <p:ext uri="{BB962C8B-B14F-4D97-AF65-F5344CB8AC3E}">
        <p14:creationId xmlns:p14="http://schemas.microsoft.com/office/powerpoint/2010/main" val="3098543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take the </a:t>
            </a:r>
            <a:r>
              <a:rPr lang="en-US" dirty="0"/>
              <a:t>class</a:t>
            </a:r>
            <a:r>
              <a:rPr lang="en-US" sz="1200" b="0" i="0" kern="1200" dirty="0">
                <a:solidFill>
                  <a:schemeClr val="tx1"/>
                </a:solidFill>
                <a:effectLst/>
                <a:latin typeface="+mn-lt"/>
                <a:ea typeface="+mn-ea"/>
                <a:cs typeface="+mn-cs"/>
              </a:rPr>
              <a:t> variable in the </a:t>
            </a:r>
            <a:r>
              <a:rPr lang="en-US" dirty="0"/>
              <a:t>mpg</a:t>
            </a:r>
            <a:r>
              <a:rPr lang="en-US" sz="1200" b="0" i="0" kern="1200" dirty="0">
                <a:solidFill>
                  <a:schemeClr val="tx1"/>
                </a:solidFill>
                <a:effectLst/>
                <a:latin typeface="+mn-lt"/>
                <a:ea typeface="+mn-ea"/>
                <a:cs typeface="+mn-cs"/>
              </a:rPr>
              <a:t> dataset. You might be interested to know how highway mileage varies across classes:</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28</a:t>
            </a:fld>
            <a:endParaRPr lang="en-US"/>
          </a:p>
        </p:txBody>
      </p:sp>
    </p:spTree>
    <p:extLst>
      <p:ext uri="{BB962C8B-B14F-4D97-AF65-F5344CB8AC3E}">
        <p14:creationId xmlns:p14="http://schemas.microsoft.com/office/powerpoint/2010/main" val="4078790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make the trend easier to see, we can reorder </a:t>
            </a:r>
            <a:r>
              <a:rPr lang="en-US" dirty="0"/>
              <a:t>class</a:t>
            </a:r>
            <a:r>
              <a:rPr lang="en-US" sz="1200" b="0" i="0" kern="1200" dirty="0">
                <a:solidFill>
                  <a:schemeClr val="tx1"/>
                </a:solidFill>
                <a:effectLst/>
                <a:latin typeface="+mn-lt"/>
                <a:ea typeface="+mn-ea"/>
                <a:cs typeface="+mn-cs"/>
              </a:rPr>
              <a:t> based on the median value of </a:t>
            </a:r>
            <a:r>
              <a:rPr lang="en-US" dirty="0" err="1"/>
              <a:t>hwy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29</a:t>
            </a:fld>
            <a:endParaRPr lang="en-US"/>
          </a:p>
        </p:txBody>
      </p:sp>
    </p:spTree>
    <p:extLst>
      <p:ext uri="{BB962C8B-B14F-4D97-AF65-F5344CB8AC3E}">
        <p14:creationId xmlns:p14="http://schemas.microsoft.com/office/powerpoint/2010/main" val="1968070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Your goal during EDA is to develop an understanding of your data. The easiest way to do this is to use questions as tools to guide your investigation. When you ask a question, the question focuses your attention on a specific part of your dataset and helps you decide which graphs, models, or transformations to make.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EDA is fundamentally a creative process. And like most creative processes, the key to asking </a:t>
            </a:r>
            <a:r>
              <a:rPr lang="en-US" sz="1200" b="0" i="1" kern="1200" dirty="0">
                <a:solidFill>
                  <a:schemeClr val="tx1"/>
                </a:solidFill>
                <a:effectLst/>
                <a:latin typeface="+mn-lt"/>
                <a:ea typeface="+mn-ea"/>
                <a:cs typeface="+mn-cs"/>
              </a:rPr>
              <a:t>quality</a:t>
            </a:r>
            <a:r>
              <a:rPr lang="en-US" sz="1200" b="0" i="0" kern="1200" dirty="0">
                <a:solidFill>
                  <a:schemeClr val="tx1"/>
                </a:solidFill>
                <a:effectLst/>
                <a:latin typeface="+mn-lt"/>
                <a:ea typeface="+mn-ea"/>
                <a:cs typeface="+mn-cs"/>
              </a:rPr>
              <a:t> questions is to generate a large </a:t>
            </a:r>
            <a:r>
              <a:rPr lang="en-US" sz="1200" b="0" i="1" kern="1200" dirty="0">
                <a:solidFill>
                  <a:schemeClr val="tx1"/>
                </a:solidFill>
                <a:effectLst/>
                <a:latin typeface="+mn-lt"/>
                <a:ea typeface="+mn-ea"/>
                <a:cs typeface="+mn-cs"/>
              </a:rPr>
              <a:t>quantity</a:t>
            </a:r>
            <a:r>
              <a:rPr lang="en-US" sz="1200" b="0" i="0" kern="1200" dirty="0">
                <a:solidFill>
                  <a:schemeClr val="tx1"/>
                </a:solidFill>
                <a:effectLst/>
                <a:latin typeface="+mn-lt"/>
                <a:ea typeface="+mn-ea"/>
                <a:cs typeface="+mn-cs"/>
              </a:rPr>
              <a:t> of questions. It is difficult to ask revealing questions at the start of your analysis because you do not know what insights are contained in your dataset. On the other hand, each new question that you ask will expose you to a new aspect of your data and increase your chance of making a discovery. You can quickly drill down into the most interesting parts of your data—and develop a set of thought-provoking questions—if you follow up each question with a new question based on what you find.</a:t>
            </a:r>
          </a:p>
          <a:p>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3</a:t>
            </a:fld>
            <a:endParaRPr lang="en-US"/>
          </a:p>
        </p:txBody>
      </p:sp>
    </p:spTree>
    <p:extLst>
      <p:ext uri="{BB962C8B-B14F-4D97-AF65-F5344CB8AC3E}">
        <p14:creationId xmlns:p14="http://schemas.microsoft.com/office/powerpoint/2010/main" val="3024141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have long variable names, </a:t>
            </a:r>
            <a:r>
              <a:rPr lang="en-US" dirty="0" err="1"/>
              <a:t>geom_boxplot</a:t>
            </a:r>
            <a:r>
              <a:rPr lang="en-US" dirty="0"/>
              <a:t>()</a:t>
            </a:r>
            <a:r>
              <a:rPr lang="en-US" sz="1200" b="0" i="0" kern="1200" dirty="0">
                <a:solidFill>
                  <a:schemeClr val="tx1"/>
                </a:solidFill>
                <a:effectLst/>
                <a:latin typeface="+mn-lt"/>
                <a:ea typeface="+mn-ea"/>
                <a:cs typeface="+mn-cs"/>
              </a:rPr>
              <a:t> will work better if you flip it 90°. You can do that with </a:t>
            </a:r>
            <a:r>
              <a:rPr lang="en-US" dirty="0" err="1"/>
              <a:t>coord_flip</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30</a:t>
            </a:fld>
            <a:endParaRPr lang="en-US"/>
          </a:p>
        </p:txBody>
      </p:sp>
    </p:spTree>
    <p:extLst>
      <p:ext uri="{BB962C8B-B14F-4D97-AF65-F5344CB8AC3E}">
        <p14:creationId xmlns:p14="http://schemas.microsoft.com/office/powerpoint/2010/main" val="25752119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https://rpubs.com/uky994/584346</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Use what you’ve learned to improve the </a:t>
            </a:r>
            <a:r>
              <a:rPr lang="en-US" sz="1200" b="0" i="0" kern="1200" dirty="0" err="1">
                <a:solidFill>
                  <a:schemeClr val="tx1"/>
                </a:solidFill>
                <a:effectLst/>
                <a:latin typeface="+mn-lt"/>
                <a:ea typeface="+mn-ea"/>
                <a:cs typeface="+mn-cs"/>
              </a:rPr>
              <a:t>visualisation</a:t>
            </a:r>
            <a:r>
              <a:rPr lang="en-US" sz="1200" b="0" i="0" kern="1200" dirty="0">
                <a:solidFill>
                  <a:schemeClr val="tx1"/>
                </a:solidFill>
                <a:effectLst/>
                <a:latin typeface="+mn-lt"/>
                <a:ea typeface="+mn-ea"/>
                <a:cs typeface="+mn-cs"/>
              </a:rPr>
              <a:t> of the departure times of cancelled vs. non-cancelled flights.</a:t>
            </a:r>
          </a:p>
          <a:p>
            <a:pPr marL="228600" indent="-228600">
              <a:buFont typeface="+mj-lt"/>
              <a:buAutoNum type="arabicPeriod"/>
            </a:pPr>
            <a:r>
              <a:rPr lang="en-US" sz="1200" b="0" i="0" kern="1200" dirty="0">
                <a:solidFill>
                  <a:schemeClr val="tx1"/>
                </a:solidFill>
                <a:effectLst/>
                <a:latin typeface="+mn-lt"/>
                <a:ea typeface="+mn-ea"/>
                <a:cs typeface="+mn-cs"/>
              </a:rPr>
              <a:t>What variable in the diamonds dataset is most important for predicting the price of a diamond? How is that variable correlated with cut? Why does the combination of those two relationships lead to lower quality diamonds being more expensive?</a:t>
            </a:r>
          </a:p>
          <a:p>
            <a:pPr marL="228600" indent="-228600">
              <a:buFont typeface="+mj-lt"/>
              <a:buAutoNum type="arabicPeriod"/>
            </a:pPr>
            <a:r>
              <a:rPr lang="en-US" sz="1200" b="0" i="0" kern="1200" dirty="0">
                <a:solidFill>
                  <a:schemeClr val="tx1"/>
                </a:solidFill>
                <a:effectLst/>
                <a:latin typeface="+mn-lt"/>
                <a:ea typeface="+mn-ea"/>
                <a:cs typeface="+mn-cs"/>
              </a:rPr>
              <a:t>Install the </a:t>
            </a:r>
            <a:r>
              <a:rPr lang="en-US" sz="1200" b="0" i="0" kern="1200" dirty="0" err="1">
                <a:solidFill>
                  <a:schemeClr val="tx1"/>
                </a:solidFill>
                <a:effectLst/>
                <a:latin typeface="+mn-lt"/>
                <a:ea typeface="+mn-ea"/>
                <a:cs typeface="+mn-cs"/>
              </a:rPr>
              <a:t>ggstance</a:t>
            </a:r>
            <a:r>
              <a:rPr lang="en-US" sz="1200" b="0" i="0" kern="1200" dirty="0">
                <a:solidFill>
                  <a:schemeClr val="tx1"/>
                </a:solidFill>
                <a:effectLst/>
                <a:latin typeface="+mn-lt"/>
                <a:ea typeface="+mn-ea"/>
                <a:cs typeface="+mn-cs"/>
              </a:rPr>
              <a:t> package, and create a horizontal boxplot. How does this compare to using </a:t>
            </a:r>
            <a:r>
              <a:rPr lang="en-US" sz="1200" b="0" i="0" kern="1200" dirty="0" err="1">
                <a:solidFill>
                  <a:schemeClr val="tx1"/>
                </a:solidFill>
                <a:effectLst/>
                <a:latin typeface="+mn-lt"/>
                <a:ea typeface="+mn-ea"/>
                <a:cs typeface="+mn-cs"/>
              </a:rPr>
              <a:t>coord_flip</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One problem with boxplots is that they were developed in an era of much smaller datasets and tend to display a prohibitively large number of “outlying values”. One approach to remedy this problem is the letter value plot. Install the </a:t>
            </a:r>
            <a:r>
              <a:rPr lang="en-US" sz="1200" b="0" i="0" kern="1200" dirty="0" err="1">
                <a:solidFill>
                  <a:schemeClr val="tx1"/>
                </a:solidFill>
                <a:effectLst/>
                <a:latin typeface="+mn-lt"/>
                <a:ea typeface="+mn-ea"/>
                <a:cs typeface="+mn-cs"/>
              </a:rPr>
              <a:t>lvplot</a:t>
            </a:r>
            <a:r>
              <a:rPr lang="en-US" sz="1200" b="0" i="0" kern="1200" dirty="0">
                <a:solidFill>
                  <a:schemeClr val="tx1"/>
                </a:solidFill>
                <a:effectLst/>
                <a:latin typeface="+mn-lt"/>
                <a:ea typeface="+mn-ea"/>
                <a:cs typeface="+mn-cs"/>
              </a:rPr>
              <a:t> package, and try using </a:t>
            </a:r>
            <a:r>
              <a:rPr lang="en-US" sz="1200" b="0" i="0" kern="1200" dirty="0" err="1">
                <a:solidFill>
                  <a:schemeClr val="tx1"/>
                </a:solidFill>
                <a:effectLst/>
                <a:latin typeface="+mn-lt"/>
                <a:ea typeface="+mn-ea"/>
                <a:cs typeface="+mn-cs"/>
              </a:rPr>
              <a:t>geom_lv</a:t>
            </a:r>
            <a:r>
              <a:rPr lang="en-US" sz="1200" b="0" i="0" kern="1200" dirty="0">
                <a:solidFill>
                  <a:schemeClr val="tx1"/>
                </a:solidFill>
                <a:effectLst/>
                <a:latin typeface="+mn-lt"/>
                <a:ea typeface="+mn-ea"/>
                <a:cs typeface="+mn-cs"/>
              </a:rPr>
              <a:t>() to display the distribution of price vs cut. What do you learn? How do you interpret the plots?</a:t>
            </a:r>
          </a:p>
          <a:p>
            <a:pPr marL="228600" indent="-228600">
              <a:buFont typeface="+mj-lt"/>
              <a:buAutoNum type="arabicPeriod"/>
            </a:pPr>
            <a:r>
              <a:rPr lang="en-US" sz="1200" b="0" i="0" kern="1200" dirty="0">
                <a:solidFill>
                  <a:schemeClr val="tx1"/>
                </a:solidFill>
                <a:effectLst/>
                <a:latin typeface="+mn-lt"/>
                <a:ea typeface="+mn-ea"/>
                <a:cs typeface="+mn-cs"/>
              </a:rPr>
              <a:t>Compare and contrast </a:t>
            </a:r>
            <a:r>
              <a:rPr lang="en-US" sz="1200" b="0" i="0" kern="1200" dirty="0" err="1">
                <a:solidFill>
                  <a:schemeClr val="tx1"/>
                </a:solidFill>
                <a:effectLst/>
                <a:latin typeface="+mn-lt"/>
                <a:ea typeface="+mn-ea"/>
                <a:cs typeface="+mn-cs"/>
              </a:rPr>
              <a:t>geom_violin</a:t>
            </a:r>
            <a:r>
              <a:rPr lang="en-US" sz="1200" b="0" i="0" kern="1200" dirty="0">
                <a:solidFill>
                  <a:schemeClr val="tx1"/>
                </a:solidFill>
                <a:effectLst/>
                <a:latin typeface="+mn-lt"/>
                <a:ea typeface="+mn-ea"/>
                <a:cs typeface="+mn-cs"/>
              </a:rPr>
              <a:t>() with a facetted </a:t>
            </a:r>
            <a:r>
              <a:rPr lang="en-US" sz="1200" b="0" i="0" kern="1200" dirty="0" err="1">
                <a:solidFill>
                  <a:schemeClr val="tx1"/>
                </a:solidFill>
                <a:effectLst/>
                <a:latin typeface="+mn-lt"/>
                <a:ea typeface="+mn-ea"/>
                <a:cs typeface="+mn-cs"/>
              </a:rPr>
              <a:t>geom_histogram</a:t>
            </a:r>
            <a:r>
              <a:rPr lang="en-US" sz="1200" b="0" i="0" kern="1200" dirty="0">
                <a:solidFill>
                  <a:schemeClr val="tx1"/>
                </a:solidFill>
                <a:effectLst/>
                <a:latin typeface="+mn-lt"/>
                <a:ea typeface="+mn-ea"/>
                <a:cs typeface="+mn-cs"/>
              </a:rPr>
              <a:t>(), or a </a:t>
            </a:r>
            <a:r>
              <a:rPr lang="en-US" sz="1200" b="0" i="0" kern="1200" dirty="0" err="1">
                <a:solidFill>
                  <a:schemeClr val="tx1"/>
                </a:solidFill>
                <a:effectLst/>
                <a:latin typeface="+mn-lt"/>
                <a:ea typeface="+mn-ea"/>
                <a:cs typeface="+mn-cs"/>
              </a:rPr>
              <a:t>coloured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geom_freqpoly</a:t>
            </a:r>
            <a:r>
              <a:rPr lang="en-US" sz="1200" b="0" i="0" kern="1200" dirty="0">
                <a:solidFill>
                  <a:schemeClr val="tx1"/>
                </a:solidFill>
                <a:effectLst/>
                <a:latin typeface="+mn-lt"/>
                <a:ea typeface="+mn-ea"/>
                <a:cs typeface="+mn-cs"/>
              </a:rPr>
              <a:t>(). What are the pros and cons of each method?</a:t>
            </a:r>
          </a:p>
          <a:p>
            <a:pPr marL="228600" indent="-228600">
              <a:buFont typeface="+mj-lt"/>
              <a:buAutoNum type="arabicPeriod"/>
            </a:pPr>
            <a:r>
              <a:rPr lang="en-US" sz="1200" b="0" i="0" kern="1200" dirty="0">
                <a:solidFill>
                  <a:schemeClr val="tx1"/>
                </a:solidFill>
                <a:effectLst/>
                <a:latin typeface="+mn-lt"/>
                <a:ea typeface="+mn-ea"/>
                <a:cs typeface="+mn-cs"/>
              </a:rPr>
              <a:t>If you have a small dataset, it’s sometimes useful to use </a:t>
            </a:r>
            <a:r>
              <a:rPr lang="en-US" sz="1200" b="0" i="0" kern="1200" dirty="0" err="1">
                <a:solidFill>
                  <a:schemeClr val="tx1"/>
                </a:solidFill>
                <a:effectLst/>
                <a:latin typeface="+mn-lt"/>
                <a:ea typeface="+mn-ea"/>
                <a:cs typeface="+mn-cs"/>
              </a:rPr>
              <a:t>geom_jitter</a:t>
            </a:r>
            <a:r>
              <a:rPr lang="en-US" sz="1200" b="0" i="0" kern="1200" dirty="0">
                <a:solidFill>
                  <a:schemeClr val="tx1"/>
                </a:solidFill>
                <a:effectLst/>
                <a:latin typeface="+mn-lt"/>
                <a:ea typeface="+mn-ea"/>
                <a:cs typeface="+mn-cs"/>
              </a:rPr>
              <a:t>() to see the relationship between a continuous and categorical variable. The </a:t>
            </a:r>
            <a:r>
              <a:rPr lang="en-US" sz="1200" b="0" i="0" kern="1200" dirty="0" err="1">
                <a:solidFill>
                  <a:schemeClr val="tx1"/>
                </a:solidFill>
                <a:effectLst/>
                <a:latin typeface="+mn-lt"/>
                <a:ea typeface="+mn-ea"/>
                <a:cs typeface="+mn-cs"/>
              </a:rPr>
              <a:t>ggbeeswarm</a:t>
            </a:r>
            <a:r>
              <a:rPr lang="en-US" sz="1200" b="0" i="0" kern="1200" dirty="0">
                <a:solidFill>
                  <a:schemeClr val="tx1"/>
                </a:solidFill>
                <a:effectLst/>
                <a:latin typeface="+mn-lt"/>
                <a:ea typeface="+mn-ea"/>
                <a:cs typeface="+mn-cs"/>
              </a:rPr>
              <a:t> package provides a number of methods similar to </a:t>
            </a:r>
            <a:r>
              <a:rPr lang="en-US" sz="1200" b="0" i="0" kern="1200" dirty="0" err="1">
                <a:solidFill>
                  <a:schemeClr val="tx1"/>
                </a:solidFill>
                <a:effectLst/>
                <a:latin typeface="+mn-lt"/>
                <a:ea typeface="+mn-ea"/>
                <a:cs typeface="+mn-cs"/>
              </a:rPr>
              <a:t>geom_jitter</a:t>
            </a:r>
            <a:r>
              <a:rPr lang="en-US" sz="1200" b="0" i="0" kern="1200" dirty="0">
                <a:solidFill>
                  <a:schemeClr val="tx1"/>
                </a:solidFill>
                <a:effectLst/>
                <a:latin typeface="+mn-lt"/>
                <a:ea typeface="+mn-ea"/>
                <a:cs typeface="+mn-cs"/>
              </a:rPr>
              <a:t>(). List them and briefly describe what each one does.</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31</a:t>
            </a:fld>
            <a:endParaRPr lang="en-US"/>
          </a:p>
        </p:txBody>
      </p:sp>
    </p:spTree>
    <p:extLst>
      <p:ext uri="{BB962C8B-B14F-4D97-AF65-F5344CB8AC3E}">
        <p14:creationId xmlns:p14="http://schemas.microsoft.com/office/powerpoint/2010/main" val="1103344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the covariation between categorical variables, you’ll need to count the number of observations for each combination. One way to do that is to rely on the built-in </a:t>
            </a:r>
            <a:r>
              <a:rPr lang="en-US" dirty="0" err="1"/>
              <a:t>geom_count</a:t>
            </a:r>
            <a:r>
              <a:rPr lang="en-US"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size of each circle in the plot displays how many observations occurred at each combination of values. Covariation will appear as a strong correlation between specific x values and specific y values.</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32</a:t>
            </a:fld>
            <a:endParaRPr lang="en-US"/>
          </a:p>
        </p:txBody>
      </p:sp>
    </p:spTree>
    <p:extLst>
      <p:ext uri="{BB962C8B-B14F-4D97-AF65-F5344CB8AC3E}">
        <p14:creationId xmlns:p14="http://schemas.microsoft.com/office/powerpoint/2010/main" val="35758183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approach is to (1) compute the count with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Then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with </a:t>
            </a:r>
            <a:r>
              <a:rPr lang="en-US" dirty="0" err="1"/>
              <a:t>geom_tile</a:t>
            </a:r>
            <a:r>
              <a:rPr lang="en-US" dirty="0"/>
              <a:t>()</a:t>
            </a:r>
            <a:r>
              <a:rPr lang="en-US" sz="1200" b="0" i="0" kern="1200" dirty="0">
                <a:solidFill>
                  <a:schemeClr val="tx1"/>
                </a:solidFill>
                <a:effectLst/>
                <a:latin typeface="+mn-lt"/>
                <a:ea typeface="+mn-ea"/>
                <a:cs typeface="+mn-cs"/>
              </a:rPr>
              <a:t> and the fill aesthetic: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the categorical variables are unordered, you might want to use the seriation package to simultaneously reorder the rows and columns in order to more clearly reveal interesting patterns. For larger plots, you might want to try the d3heatmap or </a:t>
            </a:r>
            <a:r>
              <a:rPr lang="en-US" sz="1200" b="0" i="0" kern="1200" dirty="0" err="1">
                <a:solidFill>
                  <a:schemeClr val="tx1"/>
                </a:solidFill>
                <a:effectLst/>
                <a:latin typeface="+mn-lt"/>
                <a:ea typeface="+mn-ea"/>
                <a:cs typeface="+mn-cs"/>
              </a:rPr>
              <a:t>heatmaply</a:t>
            </a:r>
            <a:r>
              <a:rPr lang="en-US" sz="1200" b="0" i="0" kern="1200" dirty="0">
                <a:solidFill>
                  <a:schemeClr val="tx1"/>
                </a:solidFill>
                <a:effectLst/>
                <a:latin typeface="+mn-lt"/>
                <a:ea typeface="+mn-ea"/>
                <a:cs typeface="+mn-cs"/>
              </a:rPr>
              <a:t> packages, which create interactive plots.</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33</a:t>
            </a:fld>
            <a:endParaRPr lang="en-US"/>
          </a:p>
        </p:txBody>
      </p:sp>
    </p:spTree>
    <p:extLst>
      <p:ext uri="{BB962C8B-B14F-4D97-AF65-F5344CB8AC3E}">
        <p14:creationId xmlns:p14="http://schemas.microsoft.com/office/powerpoint/2010/main" val="3200200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https://rpubs.com/uky994/584353</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How could you rescale the count dataset above to more clearly show the distribution of cut within </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within cut?</a:t>
            </a:r>
          </a:p>
          <a:p>
            <a:pPr marL="228600" indent="-228600">
              <a:buFont typeface="+mj-lt"/>
              <a:buAutoNum type="arabicPeriod"/>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geom_tile</a:t>
            </a:r>
            <a:r>
              <a:rPr lang="en-US" sz="1200" b="0" i="0" kern="1200" dirty="0">
                <a:solidFill>
                  <a:schemeClr val="tx1"/>
                </a:solidFill>
                <a:effectLst/>
                <a:latin typeface="+mn-lt"/>
                <a:ea typeface="+mn-ea"/>
                <a:cs typeface="+mn-cs"/>
              </a:rPr>
              <a:t>() together with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to explore how average flight delays vary by destination and month of year. What makes the plot difficult to read? How could you improve it?</a:t>
            </a:r>
          </a:p>
          <a:p>
            <a:pPr marL="228600" indent="-228600">
              <a:buFont typeface="+mj-lt"/>
              <a:buAutoNum type="arabicPeriod"/>
            </a:pPr>
            <a:r>
              <a:rPr lang="en-US" sz="1200" b="0" i="0" kern="1200" dirty="0">
                <a:solidFill>
                  <a:schemeClr val="tx1"/>
                </a:solidFill>
                <a:effectLst/>
                <a:latin typeface="+mn-lt"/>
                <a:ea typeface="+mn-ea"/>
                <a:cs typeface="+mn-cs"/>
              </a:rPr>
              <a:t>Why is it slightly better to use </a:t>
            </a:r>
            <a:r>
              <a:rPr lang="en-US" sz="1200" b="0" i="0" kern="1200" dirty="0" err="1">
                <a:solidFill>
                  <a:schemeClr val="tx1"/>
                </a:solidFill>
                <a:effectLst/>
                <a:latin typeface="+mn-lt"/>
                <a:ea typeface="+mn-ea"/>
                <a:cs typeface="+mn-cs"/>
              </a:rPr>
              <a:t>aes</a:t>
            </a:r>
            <a:r>
              <a:rPr lang="en-US" sz="1200" b="0" i="0" kern="1200" dirty="0">
                <a:solidFill>
                  <a:schemeClr val="tx1"/>
                </a:solidFill>
                <a:effectLst/>
                <a:latin typeface="+mn-lt"/>
                <a:ea typeface="+mn-ea"/>
                <a:cs typeface="+mn-cs"/>
              </a:rPr>
              <a:t>(x = color, y = cut) rather than </a:t>
            </a:r>
            <a:r>
              <a:rPr lang="en-US" sz="1200" b="0" i="0" kern="1200" dirty="0" err="1">
                <a:solidFill>
                  <a:schemeClr val="tx1"/>
                </a:solidFill>
                <a:effectLst/>
                <a:latin typeface="+mn-lt"/>
                <a:ea typeface="+mn-ea"/>
                <a:cs typeface="+mn-cs"/>
              </a:rPr>
              <a:t>aes</a:t>
            </a:r>
            <a:r>
              <a:rPr lang="en-US" sz="1200" b="0" i="0" kern="1200" dirty="0">
                <a:solidFill>
                  <a:schemeClr val="tx1"/>
                </a:solidFill>
                <a:effectLst/>
                <a:latin typeface="+mn-lt"/>
                <a:ea typeface="+mn-ea"/>
                <a:cs typeface="+mn-cs"/>
              </a:rPr>
              <a:t>(x = cut, y = color) in the example above?</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34</a:t>
            </a:fld>
            <a:endParaRPr lang="en-US"/>
          </a:p>
        </p:txBody>
      </p:sp>
    </p:spTree>
    <p:extLst>
      <p:ext uri="{BB962C8B-B14F-4D97-AF65-F5344CB8AC3E}">
        <p14:creationId xmlns:p14="http://schemas.microsoft.com/office/powerpoint/2010/main" val="39607569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You’ve already seen one great way to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the covariation between two continuous variables: draw a scatterplot with </a:t>
            </a:r>
            <a:r>
              <a:rPr lang="en-US" dirty="0" err="1"/>
              <a:t>geom_point</a:t>
            </a:r>
            <a:r>
              <a:rPr lang="en-US" dirty="0"/>
              <a:t>()</a:t>
            </a:r>
            <a:r>
              <a:rPr lang="en-US" sz="1200" b="0" i="0" kern="1200" dirty="0">
                <a:solidFill>
                  <a:schemeClr val="tx1"/>
                </a:solidFill>
                <a:effectLst/>
                <a:latin typeface="+mn-lt"/>
                <a:ea typeface="+mn-ea"/>
                <a:cs typeface="+mn-cs"/>
              </a:rPr>
              <a:t>. You can see covariation as a pattern in the points. For example, you can see an exponential relationship between the carat size and price of a diamond.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Scatterplots become less useful as the size of your dataset grows, because points begin to </a:t>
            </a:r>
            <a:r>
              <a:rPr lang="en-US" sz="1200" b="0" i="0" kern="1200" dirty="0" err="1">
                <a:solidFill>
                  <a:schemeClr val="tx1"/>
                </a:solidFill>
                <a:effectLst/>
                <a:latin typeface="+mn-lt"/>
                <a:ea typeface="+mn-ea"/>
                <a:cs typeface="+mn-cs"/>
              </a:rPr>
              <a:t>overplot</a:t>
            </a:r>
            <a:r>
              <a:rPr lang="en-US" sz="1200" b="0" i="0" kern="1200" dirty="0">
                <a:solidFill>
                  <a:schemeClr val="tx1"/>
                </a:solidFill>
                <a:effectLst/>
                <a:latin typeface="+mn-lt"/>
                <a:ea typeface="+mn-ea"/>
                <a:cs typeface="+mn-cs"/>
              </a:rPr>
              <a:t>, and pile up into areas of uniform black (as above). You’ve already seen one way to fix the problem: using the </a:t>
            </a:r>
            <a:r>
              <a:rPr lang="en-US" dirty="0"/>
              <a:t>alpha</a:t>
            </a:r>
            <a:r>
              <a:rPr lang="en-US" sz="1200" b="0" i="0" kern="1200" dirty="0">
                <a:solidFill>
                  <a:schemeClr val="tx1"/>
                </a:solidFill>
                <a:effectLst/>
                <a:latin typeface="+mn-lt"/>
                <a:ea typeface="+mn-ea"/>
                <a:cs typeface="+mn-cs"/>
              </a:rPr>
              <a:t> aesthetic to add transparency</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35</a:t>
            </a:fld>
            <a:endParaRPr lang="en-US"/>
          </a:p>
        </p:txBody>
      </p:sp>
    </p:spTree>
    <p:extLst>
      <p:ext uri="{BB962C8B-B14F-4D97-AF65-F5344CB8AC3E}">
        <p14:creationId xmlns:p14="http://schemas.microsoft.com/office/powerpoint/2010/main" val="1843140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You’ve already seen one way to fix the problem: using the </a:t>
            </a:r>
            <a:r>
              <a:rPr lang="en-US" dirty="0"/>
              <a:t>alpha</a:t>
            </a:r>
            <a:r>
              <a:rPr lang="en-US" sz="1200" b="0" i="0" kern="1200" dirty="0">
                <a:solidFill>
                  <a:schemeClr val="tx1"/>
                </a:solidFill>
                <a:effectLst/>
                <a:latin typeface="+mn-lt"/>
                <a:ea typeface="+mn-ea"/>
                <a:cs typeface="+mn-cs"/>
              </a:rPr>
              <a:t> aesthetic to add transparency.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using transparency can be challenging for very large datasets. Another solution is to use bin. Previously you used </a:t>
            </a:r>
            <a:r>
              <a:rPr lang="en-US" dirty="0" err="1"/>
              <a:t>geom_histogram</a:t>
            </a:r>
            <a:r>
              <a:rPr lang="en-US" dirty="0"/>
              <a:t>()</a:t>
            </a:r>
            <a:r>
              <a:rPr lang="en-US" sz="1200" b="0" i="0" kern="1200" dirty="0">
                <a:solidFill>
                  <a:schemeClr val="tx1"/>
                </a:solidFill>
                <a:effectLst/>
                <a:latin typeface="+mn-lt"/>
                <a:ea typeface="+mn-ea"/>
                <a:cs typeface="+mn-cs"/>
              </a:rPr>
              <a:t> and </a:t>
            </a:r>
            <a:r>
              <a:rPr lang="en-US" dirty="0" err="1"/>
              <a:t>geom_freqpoly</a:t>
            </a:r>
            <a:r>
              <a:rPr lang="en-US" dirty="0"/>
              <a:t>()</a:t>
            </a:r>
            <a:r>
              <a:rPr lang="en-US" sz="1200" b="0" i="0" kern="1200" dirty="0">
                <a:solidFill>
                  <a:schemeClr val="tx1"/>
                </a:solidFill>
                <a:effectLst/>
                <a:latin typeface="+mn-lt"/>
                <a:ea typeface="+mn-ea"/>
                <a:cs typeface="+mn-cs"/>
              </a:rPr>
              <a:t> to bin in one dimension. Now you’ll learn how to use </a:t>
            </a:r>
            <a:r>
              <a:rPr lang="en-US" dirty="0"/>
              <a:t>geom_bin2d()</a:t>
            </a:r>
            <a:r>
              <a:rPr lang="en-US" sz="1200" b="0" i="0" kern="1200" dirty="0">
                <a:solidFill>
                  <a:schemeClr val="tx1"/>
                </a:solidFill>
                <a:effectLst/>
                <a:latin typeface="+mn-lt"/>
                <a:ea typeface="+mn-ea"/>
                <a:cs typeface="+mn-cs"/>
              </a:rPr>
              <a:t> and </a:t>
            </a:r>
            <a:r>
              <a:rPr lang="en-US" dirty="0" err="1"/>
              <a:t>geom_hex</a:t>
            </a:r>
            <a:r>
              <a:rPr lang="en-US" dirty="0"/>
              <a:t>()</a:t>
            </a:r>
            <a:r>
              <a:rPr lang="en-US" sz="1200" b="0" i="0" kern="1200" dirty="0">
                <a:solidFill>
                  <a:schemeClr val="tx1"/>
                </a:solidFill>
                <a:effectLst/>
                <a:latin typeface="+mn-lt"/>
                <a:ea typeface="+mn-ea"/>
                <a:cs typeface="+mn-cs"/>
              </a:rPr>
              <a:t> to bin in two dimensions.</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36</a:t>
            </a:fld>
            <a:endParaRPr lang="en-US"/>
          </a:p>
        </p:txBody>
      </p:sp>
    </p:spTree>
    <p:extLst>
      <p:ext uri="{BB962C8B-B14F-4D97-AF65-F5344CB8AC3E}">
        <p14:creationId xmlns:p14="http://schemas.microsoft.com/office/powerpoint/2010/main" val="3377773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geom_bin2d()</a:t>
            </a:r>
            <a:r>
              <a:rPr lang="en-US" sz="1200" b="0" i="0" kern="1200" dirty="0">
                <a:solidFill>
                  <a:schemeClr val="tx1"/>
                </a:solidFill>
                <a:effectLst/>
                <a:latin typeface="+mn-lt"/>
                <a:ea typeface="+mn-ea"/>
                <a:cs typeface="+mn-cs"/>
              </a:rPr>
              <a:t> and </a:t>
            </a:r>
            <a:r>
              <a:rPr lang="en-US" dirty="0" err="1"/>
              <a:t>geom_hex</a:t>
            </a:r>
            <a:r>
              <a:rPr lang="en-US" dirty="0"/>
              <a:t>()</a:t>
            </a:r>
            <a:r>
              <a:rPr lang="en-US" sz="1200" b="0" i="0" kern="1200" dirty="0">
                <a:solidFill>
                  <a:schemeClr val="tx1"/>
                </a:solidFill>
                <a:effectLst/>
                <a:latin typeface="+mn-lt"/>
                <a:ea typeface="+mn-ea"/>
                <a:cs typeface="+mn-cs"/>
              </a:rPr>
              <a:t> divide the coordinate plane into 2d bins and then use a fill color to display how many points fall into each bin. </a:t>
            </a:r>
            <a:r>
              <a:rPr lang="en-US" dirty="0"/>
              <a:t>geom_bin2d()</a:t>
            </a:r>
            <a:r>
              <a:rPr lang="en-US" sz="1200" b="0" i="0" kern="1200" dirty="0">
                <a:solidFill>
                  <a:schemeClr val="tx1"/>
                </a:solidFill>
                <a:effectLst/>
                <a:latin typeface="+mn-lt"/>
                <a:ea typeface="+mn-ea"/>
                <a:cs typeface="+mn-cs"/>
              </a:rPr>
              <a:t> creates rectangular bins. </a:t>
            </a:r>
            <a:r>
              <a:rPr lang="en-US" dirty="0" err="1"/>
              <a:t>geom_hex</a:t>
            </a:r>
            <a:r>
              <a:rPr lang="en-US" dirty="0"/>
              <a:t>()</a:t>
            </a:r>
            <a:r>
              <a:rPr lang="en-US" sz="1200" b="0" i="0" kern="1200" dirty="0">
                <a:solidFill>
                  <a:schemeClr val="tx1"/>
                </a:solidFill>
                <a:effectLst/>
                <a:latin typeface="+mn-lt"/>
                <a:ea typeface="+mn-ea"/>
                <a:cs typeface="+mn-cs"/>
              </a:rPr>
              <a:t> creates hexagonal bins. You will need to install the </a:t>
            </a:r>
            <a:r>
              <a:rPr lang="en-US" sz="1200" b="0" i="0" kern="1200" dirty="0" err="1">
                <a:solidFill>
                  <a:schemeClr val="tx1"/>
                </a:solidFill>
                <a:effectLst/>
                <a:latin typeface="+mn-lt"/>
                <a:ea typeface="+mn-ea"/>
                <a:cs typeface="+mn-cs"/>
              </a:rPr>
              <a:t>hexbin</a:t>
            </a:r>
            <a:r>
              <a:rPr lang="en-US" sz="1200" b="0" i="0" kern="1200" dirty="0">
                <a:solidFill>
                  <a:schemeClr val="tx1"/>
                </a:solidFill>
                <a:effectLst/>
                <a:latin typeface="+mn-lt"/>
                <a:ea typeface="+mn-ea"/>
                <a:cs typeface="+mn-cs"/>
              </a:rPr>
              <a:t> package to use </a:t>
            </a:r>
            <a:r>
              <a:rPr lang="en-US" dirty="0" err="1"/>
              <a:t>geom_hex</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37</a:t>
            </a:fld>
            <a:endParaRPr lang="en-US"/>
          </a:p>
        </p:txBody>
      </p:sp>
    </p:spTree>
    <p:extLst>
      <p:ext uri="{BB962C8B-B14F-4D97-AF65-F5344CB8AC3E}">
        <p14:creationId xmlns:p14="http://schemas.microsoft.com/office/powerpoint/2010/main" val="37779055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option is to bin one continuous variable so it acts like a categorical variable. Then you can use one of the techniques for </a:t>
            </a:r>
            <a:r>
              <a:rPr lang="en-US" sz="1200" b="0" i="0" kern="1200" dirty="0" err="1">
                <a:solidFill>
                  <a:schemeClr val="tx1"/>
                </a:solidFill>
                <a:effectLst/>
                <a:latin typeface="+mn-lt"/>
                <a:ea typeface="+mn-ea"/>
                <a:cs typeface="+mn-cs"/>
              </a:rPr>
              <a:t>visualising</a:t>
            </a:r>
            <a:r>
              <a:rPr lang="en-US" sz="1200" b="0" i="0" kern="1200" dirty="0">
                <a:solidFill>
                  <a:schemeClr val="tx1"/>
                </a:solidFill>
                <a:effectLst/>
                <a:latin typeface="+mn-lt"/>
                <a:ea typeface="+mn-ea"/>
                <a:cs typeface="+mn-cs"/>
              </a:rPr>
              <a:t> the combination of a categorical and a continuous variable that you learned about. For example, you could bin </a:t>
            </a:r>
            <a:r>
              <a:rPr lang="en-US" dirty="0"/>
              <a:t>carat</a:t>
            </a:r>
            <a:r>
              <a:rPr lang="en-US" sz="1200" b="0" i="0" kern="1200" dirty="0">
                <a:solidFill>
                  <a:schemeClr val="tx1"/>
                </a:solidFill>
                <a:effectLst/>
                <a:latin typeface="+mn-lt"/>
                <a:ea typeface="+mn-ea"/>
                <a:cs typeface="+mn-cs"/>
              </a:rPr>
              <a:t> and then for each group, display a boxplot: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err="1"/>
              <a:t>cut_width</a:t>
            </a:r>
            <a:r>
              <a:rPr lang="en-US" dirty="0"/>
              <a:t>(x, width)</a:t>
            </a:r>
            <a:r>
              <a:rPr lang="en-US" sz="1200" b="0" i="0" kern="1200" dirty="0">
                <a:solidFill>
                  <a:schemeClr val="tx1"/>
                </a:solidFill>
                <a:effectLst/>
                <a:latin typeface="+mn-lt"/>
                <a:ea typeface="+mn-ea"/>
                <a:cs typeface="+mn-cs"/>
              </a:rPr>
              <a:t>, as used above, divides </a:t>
            </a:r>
            <a:r>
              <a:rPr lang="en-US" dirty="0"/>
              <a:t>x</a:t>
            </a:r>
            <a:r>
              <a:rPr lang="en-US" sz="1200" b="0" i="0" kern="1200" dirty="0">
                <a:solidFill>
                  <a:schemeClr val="tx1"/>
                </a:solidFill>
                <a:effectLst/>
                <a:latin typeface="+mn-lt"/>
                <a:ea typeface="+mn-ea"/>
                <a:cs typeface="+mn-cs"/>
              </a:rPr>
              <a:t> into bins of width </a:t>
            </a:r>
            <a:r>
              <a:rPr lang="en-US" dirty="0" err="1"/>
              <a:t>width</a:t>
            </a:r>
            <a:r>
              <a:rPr lang="en-US" sz="1200" b="0" i="0" kern="1200" dirty="0">
                <a:solidFill>
                  <a:schemeClr val="tx1"/>
                </a:solidFill>
                <a:effectLst/>
                <a:latin typeface="+mn-lt"/>
                <a:ea typeface="+mn-ea"/>
                <a:cs typeface="+mn-cs"/>
              </a:rPr>
              <a:t>. By default, boxplots look roughly the same (apart from number of outliers) regardless of how many observations there are, so it’s difficult to tell that each boxplot summarizes a different number of points. One way to show that is to make the width of the boxplot proportional to the number of points with </a:t>
            </a:r>
            <a:r>
              <a:rPr lang="en-US" dirty="0" err="1"/>
              <a:t>varwidth</a:t>
            </a:r>
            <a:r>
              <a:rPr lang="en-US" dirty="0"/>
              <a:t> = TRUE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38</a:t>
            </a:fld>
            <a:endParaRPr lang="en-US"/>
          </a:p>
        </p:txBody>
      </p:sp>
    </p:spTree>
    <p:extLst>
      <p:ext uri="{BB962C8B-B14F-4D97-AF65-F5344CB8AC3E}">
        <p14:creationId xmlns:p14="http://schemas.microsoft.com/office/powerpoint/2010/main" val="166063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approach is to display approximately the same number of points in each bin. That’s the job of </a:t>
            </a:r>
            <a:r>
              <a:rPr lang="en-US" dirty="0" err="1"/>
              <a:t>cut_number</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39</a:t>
            </a:fld>
            <a:endParaRPr lang="en-US"/>
          </a:p>
        </p:txBody>
      </p:sp>
    </p:spTree>
    <p:extLst>
      <p:ext uri="{BB962C8B-B14F-4D97-AF65-F5344CB8AC3E}">
        <p14:creationId xmlns:p14="http://schemas.microsoft.com/office/powerpoint/2010/main" val="1795024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is no rule about which questions you should ask to guide your research. However, two types of questions will always be useful for making discoveries within your data. You can loosely word these questions as:</a:t>
            </a:r>
          </a:p>
          <a:p>
            <a:pPr marL="228600" indent="-228600">
              <a:buFont typeface="+mj-lt"/>
              <a:buAutoNum type="arabicPeriod"/>
            </a:pPr>
            <a:r>
              <a:rPr lang="en-US" sz="1200" b="0" i="0" kern="1200" dirty="0">
                <a:solidFill>
                  <a:schemeClr val="tx1"/>
                </a:solidFill>
                <a:effectLst/>
                <a:latin typeface="+mn-lt"/>
                <a:ea typeface="+mn-ea"/>
                <a:cs typeface="+mn-cs"/>
              </a:rPr>
              <a:t>What type of variation occurs within my variables?</a:t>
            </a:r>
          </a:p>
          <a:p>
            <a:pPr marL="228600" indent="-228600">
              <a:buFont typeface="+mj-lt"/>
              <a:buAutoNum type="arabicPeriod"/>
            </a:pPr>
            <a:r>
              <a:rPr lang="en-US" sz="1200" b="0" i="0" kern="1200" dirty="0">
                <a:solidFill>
                  <a:schemeClr val="tx1"/>
                </a:solidFill>
                <a:effectLst/>
                <a:latin typeface="+mn-lt"/>
                <a:ea typeface="+mn-ea"/>
                <a:cs typeface="+mn-cs"/>
              </a:rPr>
              <a:t>What type of covariation occurs between my variables?</a:t>
            </a:r>
          </a:p>
          <a:p>
            <a:r>
              <a:rPr lang="en-US" sz="1200" b="0" i="0" kern="1200" dirty="0">
                <a:solidFill>
                  <a:schemeClr val="tx1"/>
                </a:solidFill>
                <a:effectLst/>
                <a:latin typeface="+mn-lt"/>
                <a:ea typeface="+mn-ea"/>
                <a:cs typeface="+mn-cs"/>
              </a:rPr>
              <a:t>The rest of this chapter will look at these two questions. I’ll explain what variation and covariation are, and I’ll show you several ways to answer each question. </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4</a:t>
            </a:fld>
            <a:endParaRPr lang="en-US"/>
          </a:p>
        </p:txBody>
      </p:sp>
    </p:spTree>
    <p:extLst>
      <p:ext uri="{BB962C8B-B14F-4D97-AF65-F5344CB8AC3E}">
        <p14:creationId xmlns:p14="http://schemas.microsoft.com/office/powerpoint/2010/main" val="34690914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https://rpubs.com/uky994/584376</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Instead of summarizing the conditional distribution with a boxplot, you could use a frequency polygon. What do you need to consider when using </a:t>
            </a:r>
            <a:r>
              <a:rPr lang="en-US" sz="1200" b="0" i="0" kern="1200" dirty="0" err="1">
                <a:solidFill>
                  <a:schemeClr val="tx1"/>
                </a:solidFill>
                <a:effectLst/>
                <a:latin typeface="+mn-lt"/>
                <a:ea typeface="+mn-ea"/>
                <a:cs typeface="+mn-cs"/>
              </a:rPr>
              <a:t>cut_width</a:t>
            </a:r>
            <a:r>
              <a:rPr lang="en-US" sz="1200" b="0" i="0" kern="1200" dirty="0">
                <a:solidFill>
                  <a:schemeClr val="tx1"/>
                </a:solidFill>
                <a:effectLst/>
                <a:latin typeface="+mn-lt"/>
                <a:ea typeface="+mn-ea"/>
                <a:cs typeface="+mn-cs"/>
              </a:rPr>
              <a:t>() vs </a:t>
            </a:r>
            <a:r>
              <a:rPr lang="en-US" sz="1200" b="0" i="0" kern="1200" dirty="0" err="1">
                <a:solidFill>
                  <a:schemeClr val="tx1"/>
                </a:solidFill>
                <a:effectLst/>
                <a:latin typeface="+mn-lt"/>
                <a:ea typeface="+mn-ea"/>
                <a:cs typeface="+mn-cs"/>
              </a:rPr>
              <a:t>cut_number</a:t>
            </a:r>
            <a:r>
              <a:rPr lang="en-US" sz="1200" b="0" i="0" kern="1200" dirty="0">
                <a:solidFill>
                  <a:schemeClr val="tx1"/>
                </a:solidFill>
                <a:effectLst/>
                <a:latin typeface="+mn-lt"/>
                <a:ea typeface="+mn-ea"/>
                <a:cs typeface="+mn-cs"/>
              </a:rPr>
              <a:t>()? How does that impact a visualization of the 2d distribution of carat and price?</a:t>
            </a:r>
          </a:p>
          <a:p>
            <a:pPr marL="228600" indent="-228600">
              <a:buFont typeface="+mj-lt"/>
              <a:buAutoNum type="arabicPeriod"/>
            </a:pPr>
            <a:r>
              <a:rPr lang="en-US" sz="1200" b="0" i="0" kern="1200" dirty="0">
                <a:solidFill>
                  <a:schemeClr val="tx1"/>
                </a:solidFill>
                <a:effectLst/>
                <a:latin typeface="+mn-lt"/>
                <a:ea typeface="+mn-ea"/>
                <a:cs typeface="+mn-cs"/>
              </a:rPr>
              <a:t>Visualize the distribution of carat, partitioned by price.</a:t>
            </a:r>
          </a:p>
          <a:p>
            <a:pPr marL="228600" indent="-228600">
              <a:buFont typeface="+mj-lt"/>
              <a:buAutoNum type="arabicPeriod"/>
            </a:pPr>
            <a:r>
              <a:rPr lang="en-US" sz="1200" b="0" i="0" kern="1200" dirty="0">
                <a:solidFill>
                  <a:schemeClr val="tx1"/>
                </a:solidFill>
                <a:effectLst/>
                <a:latin typeface="+mn-lt"/>
                <a:ea typeface="+mn-ea"/>
                <a:cs typeface="+mn-cs"/>
              </a:rPr>
              <a:t>How does the price distribution of very large diamonds compare to small diamonds? Is it as you expect, or does it surprise you?</a:t>
            </a:r>
          </a:p>
          <a:p>
            <a:pPr marL="228600" indent="-228600">
              <a:buFont typeface="+mj-lt"/>
              <a:buAutoNum type="arabicPeriod"/>
            </a:pPr>
            <a:r>
              <a:rPr lang="en-US" sz="1200" b="0" i="0" kern="1200" dirty="0">
                <a:solidFill>
                  <a:schemeClr val="tx1"/>
                </a:solidFill>
                <a:effectLst/>
                <a:latin typeface="+mn-lt"/>
                <a:ea typeface="+mn-ea"/>
                <a:cs typeface="+mn-cs"/>
              </a:rPr>
              <a:t>Combine two of the techniques you’ve learned to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the combined distribution of cut, carat, and price.</a:t>
            </a:r>
          </a:p>
          <a:p>
            <a:pPr marL="228600" indent="-228600">
              <a:buFont typeface="+mj-lt"/>
              <a:buAutoNum type="arabicPeriod"/>
            </a:pPr>
            <a:r>
              <a:rPr lang="en-US" sz="1200" b="0" i="0" kern="1200" dirty="0">
                <a:solidFill>
                  <a:schemeClr val="tx1"/>
                </a:solidFill>
                <a:effectLst/>
                <a:latin typeface="+mn-lt"/>
                <a:ea typeface="+mn-ea"/>
                <a:cs typeface="+mn-cs"/>
              </a:rPr>
              <a:t>Two dimensional plots reveal outliers that are not visible in one dimensional plots. For example, some points in the plot below have an unusual combination of x and y values, which makes the points outliers even though their x and y values appear normal when examined separately.</a:t>
            </a:r>
          </a:p>
          <a:p>
            <a:pPr marL="228600" indent="-228600">
              <a:buFont typeface="+mj-lt"/>
              <a:buAutoNum type="arabicPeriod"/>
            </a:pPr>
            <a:r>
              <a:rPr lang="en-US" sz="1200" b="1" i="0" u="none" strike="noStrike" kern="1200" dirty="0" err="1">
                <a:solidFill>
                  <a:schemeClr val="tx1"/>
                </a:solidFill>
                <a:effectLst/>
                <a:latin typeface="+mn-lt"/>
                <a:ea typeface="+mn-ea"/>
                <a:cs typeface="+mn-cs"/>
              </a:rPr>
              <a:t>ggplot</a:t>
            </a:r>
            <a:r>
              <a:rPr lang="en-US" sz="1200" b="0" i="0" u="none" strike="noStrike" kern="1200" dirty="0">
                <a:solidFill>
                  <a:schemeClr val="tx1"/>
                </a:solidFill>
                <a:effectLst/>
                <a:latin typeface="+mn-lt"/>
                <a:ea typeface="+mn-ea"/>
                <a:cs typeface="+mn-cs"/>
              </a:rPr>
              <a:t>(data = diamonds) +</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geom_point</a:t>
            </a:r>
            <a:r>
              <a:rPr lang="en-US" sz="1200" b="0" i="0" u="none" strike="noStrike" kern="1200" dirty="0">
                <a:solidFill>
                  <a:schemeClr val="tx1"/>
                </a:solidFill>
                <a:effectLst/>
                <a:latin typeface="+mn-lt"/>
                <a:ea typeface="+mn-ea"/>
                <a:cs typeface="+mn-cs"/>
              </a:rPr>
              <a:t>(mapping = </a:t>
            </a:r>
            <a:r>
              <a:rPr lang="en-US" sz="1200" b="1" i="0" u="none" strike="noStrike" kern="1200" dirty="0" err="1">
                <a:solidFill>
                  <a:schemeClr val="tx1"/>
                </a:solidFill>
                <a:effectLst/>
                <a:latin typeface="+mn-lt"/>
                <a:ea typeface="+mn-ea"/>
                <a:cs typeface="+mn-cs"/>
              </a:rPr>
              <a:t>aes</a:t>
            </a:r>
            <a:r>
              <a:rPr lang="en-US" sz="1200" b="0" i="0" u="none" strike="noStrike" kern="1200" dirty="0">
                <a:solidFill>
                  <a:schemeClr val="tx1"/>
                </a:solidFill>
                <a:effectLst/>
                <a:latin typeface="+mn-lt"/>
                <a:ea typeface="+mn-ea"/>
                <a:cs typeface="+mn-cs"/>
              </a:rPr>
              <a:t>(x = x, y = y)) +</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coord_cartesian</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xlim</a:t>
            </a:r>
            <a:r>
              <a:rPr lang="en-US" sz="1200" b="0" i="0" u="none" strike="noStrike" kern="1200" dirty="0">
                <a:solidFill>
                  <a:schemeClr val="tx1"/>
                </a:solidFill>
                <a:effectLst/>
                <a:latin typeface="+mn-lt"/>
                <a:ea typeface="+mn-ea"/>
                <a:cs typeface="+mn-cs"/>
              </a:rPr>
              <a:t> =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(4, 11), </a:t>
            </a:r>
            <a:r>
              <a:rPr lang="en-US" sz="1200" b="0" i="0" u="none" strike="noStrike" kern="1200" dirty="0" err="1">
                <a:solidFill>
                  <a:schemeClr val="tx1"/>
                </a:solidFill>
                <a:effectLst/>
                <a:latin typeface="+mn-lt"/>
                <a:ea typeface="+mn-ea"/>
                <a:cs typeface="+mn-cs"/>
              </a:rPr>
              <a:t>ylim</a:t>
            </a:r>
            <a:r>
              <a:rPr lang="en-US" sz="1200" b="0" i="0" u="none" strike="noStrike" kern="1200" dirty="0">
                <a:solidFill>
                  <a:schemeClr val="tx1"/>
                </a:solidFill>
                <a:effectLst/>
                <a:latin typeface="+mn-lt"/>
                <a:ea typeface="+mn-ea"/>
                <a:cs typeface="+mn-cs"/>
              </a:rPr>
              <a:t> =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(4, 11))</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Why is a scatterplot a better display than a binned plot for this case?</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40</a:t>
            </a:fld>
            <a:endParaRPr lang="en-US"/>
          </a:p>
        </p:txBody>
      </p:sp>
    </p:spTree>
    <p:extLst>
      <p:ext uri="{BB962C8B-B14F-4D97-AF65-F5344CB8AC3E}">
        <p14:creationId xmlns:p14="http://schemas.microsoft.com/office/powerpoint/2010/main" val="14622534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Patterns in your data provide clues about relationships. If a systematic relationship exists between two variables it will appear as a pattern in the data. If you spot a pattern, ask yourself:</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Could this pattern be due to coincidence (i.e. random chance)?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How can you describe the relationship implied by the pattern?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How strong is the relationship implied by the pattern?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What other variables might affect the relationship?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the relationship change if you look at individual subgroups of the data?</a:t>
            </a:r>
          </a:p>
          <a:p>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41</a:t>
            </a:fld>
            <a:endParaRPr lang="en-US"/>
          </a:p>
        </p:txBody>
      </p:sp>
    </p:spTree>
    <p:extLst>
      <p:ext uri="{BB962C8B-B14F-4D97-AF65-F5344CB8AC3E}">
        <p14:creationId xmlns:p14="http://schemas.microsoft.com/office/powerpoint/2010/main" val="42133773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scatterplot of Old Faithful eruption lengths versus the wait time between eruptions shows a pattern: longer wait times are associated with longer eruptions. The scatterplot also displays the two clusters that we noticed above.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Patterns provide one of the most useful tools for data scientists because they reveal covariation. If you think of variation as a phenomenon that creates uncertainty, covariation is a phenomenon that reduces it. If two variables covary, you can use the values of one variable to make better predictions about the values of the second. If the covariation is due to a causal relationship (a special case), then you can use the value of one variable to control the value of the second.</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42</a:t>
            </a:fld>
            <a:endParaRPr lang="en-US"/>
          </a:p>
        </p:txBody>
      </p:sp>
    </p:spTree>
    <p:extLst>
      <p:ext uri="{BB962C8B-B14F-4D97-AF65-F5344CB8AC3E}">
        <p14:creationId xmlns:p14="http://schemas.microsoft.com/office/powerpoint/2010/main" val="33160469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Models are a tool for extracting patterns out of data. For example, consider the diamonds data. It’s hard to understand the relationship between cut and price, because cut and carat, and carat and price are tightly related. It’s possible to use a model to remove the very strong relationship between price and carat so we can explore the subtleties that remain. The following code fits a model that predicts </a:t>
            </a:r>
            <a:r>
              <a:rPr lang="en-US" dirty="0"/>
              <a:t>price</a:t>
            </a:r>
            <a:r>
              <a:rPr lang="en-US" sz="1200" b="0" i="0" kern="1200" dirty="0">
                <a:solidFill>
                  <a:schemeClr val="tx1"/>
                </a:solidFill>
                <a:effectLst/>
                <a:latin typeface="+mn-lt"/>
                <a:ea typeface="+mn-ea"/>
                <a:cs typeface="+mn-cs"/>
              </a:rPr>
              <a:t> from </a:t>
            </a:r>
            <a:r>
              <a:rPr lang="en-US" dirty="0"/>
              <a:t>carat</a:t>
            </a:r>
            <a:r>
              <a:rPr lang="en-US" sz="1200" b="0" i="0" kern="1200" dirty="0">
                <a:solidFill>
                  <a:schemeClr val="tx1"/>
                </a:solidFill>
                <a:effectLst/>
                <a:latin typeface="+mn-lt"/>
                <a:ea typeface="+mn-ea"/>
                <a:cs typeface="+mn-cs"/>
              </a:rPr>
              <a:t> and then computes the residuals (the difference between the predicted value and the actual value). The residuals give us a view of the price of the diamond, once the effect of carat has been removed.</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43</a:t>
            </a:fld>
            <a:endParaRPr lang="en-US"/>
          </a:p>
        </p:txBody>
      </p:sp>
    </p:spTree>
    <p:extLst>
      <p:ext uri="{BB962C8B-B14F-4D97-AF65-F5344CB8AC3E}">
        <p14:creationId xmlns:p14="http://schemas.microsoft.com/office/powerpoint/2010/main" val="21640999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Once you’ve removed the strong relationship between carat and price, you can see what you expect in the relationship between cut and price: relative to their size, better quality diamonds are more expensive.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You’ll learn how models, and the </a:t>
            </a:r>
            <a:r>
              <a:rPr lang="en-US" sz="1200" b="0" i="0" kern="1200" dirty="0" err="1">
                <a:solidFill>
                  <a:schemeClr val="tx1"/>
                </a:solidFill>
                <a:effectLst/>
                <a:latin typeface="+mn-lt"/>
                <a:ea typeface="+mn-ea"/>
                <a:cs typeface="+mn-cs"/>
              </a:rPr>
              <a:t>modelr</a:t>
            </a:r>
            <a:r>
              <a:rPr lang="en-US" sz="1200" b="0" i="0" kern="1200" dirty="0">
                <a:solidFill>
                  <a:schemeClr val="tx1"/>
                </a:solidFill>
                <a:effectLst/>
                <a:latin typeface="+mn-lt"/>
                <a:ea typeface="+mn-ea"/>
                <a:cs typeface="+mn-cs"/>
              </a:rPr>
              <a:t> package, work in the final part of the course. We’re saving modelling for later because understanding what models are and how they work is easiest once you have tools of data wrangling and programming in hand.</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44</a:t>
            </a:fld>
            <a:endParaRPr lang="en-US"/>
          </a:p>
        </p:txBody>
      </p:sp>
    </p:spTree>
    <p:extLst>
      <p:ext uri="{BB962C8B-B14F-4D97-AF65-F5344CB8AC3E}">
        <p14:creationId xmlns:p14="http://schemas.microsoft.com/office/powerpoint/2010/main" val="29786075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we move on from these introductory chapters, we’ll transition to a more concise expression of ggplot2 code. So far we’ve been very explicit, which is helpful when you are learning: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Typically, the first one or two arguments to a function are so important that you should know them by heart. The first two arguments to </a:t>
            </a:r>
            <a:r>
              <a:rPr lang="en-US" dirty="0" err="1"/>
              <a:t>ggplot</a:t>
            </a:r>
            <a:r>
              <a:rPr lang="en-US" dirty="0"/>
              <a:t>()</a:t>
            </a:r>
            <a:r>
              <a:rPr lang="en-US" sz="1200" b="0" i="0" kern="1200" dirty="0">
                <a:solidFill>
                  <a:schemeClr val="tx1"/>
                </a:solidFill>
                <a:effectLst/>
                <a:latin typeface="+mn-lt"/>
                <a:ea typeface="+mn-ea"/>
                <a:cs typeface="+mn-cs"/>
              </a:rPr>
              <a:t> are </a:t>
            </a:r>
            <a:r>
              <a:rPr lang="en-US" dirty="0"/>
              <a:t>data</a:t>
            </a:r>
            <a:r>
              <a:rPr lang="en-US" sz="1200" b="0" i="0" kern="1200" dirty="0">
                <a:solidFill>
                  <a:schemeClr val="tx1"/>
                </a:solidFill>
                <a:effectLst/>
                <a:latin typeface="+mn-lt"/>
                <a:ea typeface="+mn-ea"/>
                <a:cs typeface="+mn-cs"/>
              </a:rPr>
              <a:t> and </a:t>
            </a:r>
            <a:r>
              <a:rPr lang="en-US" dirty="0"/>
              <a:t>mapping</a:t>
            </a:r>
            <a:r>
              <a:rPr lang="en-US" sz="1200" b="0" i="0" kern="1200" dirty="0">
                <a:solidFill>
                  <a:schemeClr val="tx1"/>
                </a:solidFill>
                <a:effectLst/>
                <a:latin typeface="+mn-lt"/>
                <a:ea typeface="+mn-ea"/>
                <a:cs typeface="+mn-cs"/>
              </a:rPr>
              <a:t>, and the first two arguments to </a:t>
            </a:r>
            <a:r>
              <a:rPr lang="en-US" dirty="0" err="1"/>
              <a:t>aes</a:t>
            </a:r>
            <a:r>
              <a:rPr lang="en-US" dirty="0"/>
              <a:t>()</a:t>
            </a:r>
            <a:r>
              <a:rPr lang="en-US" sz="1200" b="0" i="0" kern="1200" dirty="0">
                <a:solidFill>
                  <a:schemeClr val="tx1"/>
                </a:solidFill>
                <a:effectLst/>
                <a:latin typeface="+mn-lt"/>
                <a:ea typeface="+mn-ea"/>
                <a:cs typeface="+mn-cs"/>
              </a:rPr>
              <a:t> are </a:t>
            </a:r>
            <a:r>
              <a:rPr lang="en-US" dirty="0"/>
              <a:t>x</a:t>
            </a:r>
            <a:r>
              <a:rPr lang="en-US" sz="1200" b="0" i="0" kern="1200" dirty="0">
                <a:solidFill>
                  <a:schemeClr val="tx1"/>
                </a:solidFill>
                <a:effectLst/>
                <a:latin typeface="+mn-lt"/>
                <a:ea typeface="+mn-ea"/>
                <a:cs typeface="+mn-cs"/>
              </a:rPr>
              <a:t> and </a:t>
            </a:r>
            <a:r>
              <a:rPr lang="en-US" dirty="0"/>
              <a:t>y</a:t>
            </a:r>
            <a:r>
              <a:rPr lang="en-US" sz="1200" b="0" i="0" kern="1200" dirty="0">
                <a:solidFill>
                  <a:schemeClr val="tx1"/>
                </a:solidFill>
                <a:effectLst/>
                <a:latin typeface="+mn-lt"/>
                <a:ea typeface="+mn-ea"/>
                <a:cs typeface="+mn-cs"/>
              </a:rPr>
              <a:t>. In the remainder of the course, we won’t supply those names. That saves typing, and, by reducing the amount of boilerplate, makes it easier to see what’s different between plots. That’s a really important programming concern that we’ll come back to.</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Sometimes we’ll turn the end of a pipeline of data transformation into a plot. Watch for the transition from </a:t>
            </a:r>
            <a:r>
              <a:rPr lang="en-US" dirty="0"/>
              <a:t>%&gt;%</a:t>
            </a:r>
            <a:r>
              <a:rPr lang="en-US" sz="1200" b="0" i="0" kern="1200" dirty="0">
                <a:solidFill>
                  <a:schemeClr val="tx1"/>
                </a:solidFill>
                <a:effectLst/>
                <a:latin typeface="+mn-lt"/>
                <a:ea typeface="+mn-ea"/>
                <a:cs typeface="+mn-cs"/>
              </a:rPr>
              <a:t> to </a:t>
            </a:r>
            <a:r>
              <a:rPr lang="en-US" dirty="0"/>
              <a:t>+</a:t>
            </a:r>
            <a:r>
              <a:rPr lang="en-US" sz="1200" b="0" i="0" kern="1200" dirty="0">
                <a:solidFill>
                  <a:schemeClr val="tx1"/>
                </a:solidFill>
                <a:effectLst/>
                <a:latin typeface="+mn-lt"/>
                <a:ea typeface="+mn-ea"/>
                <a:cs typeface="+mn-cs"/>
              </a:rPr>
              <a:t>. I wish this transition wasn’t necessary but unfortunately ggplot2 was created before the pipe was discovered.</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45</a:t>
            </a:fld>
            <a:endParaRPr lang="en-US"/>
          </a:p>
        </p:txBody>
      </p:sp>
    </p:spTree>
    <p:extLst>
      <p:ext uri="{BB962C8B-B14F-4D97-AF65-F5344CB8AC3E}">
        <p14:creationId xmlns:p14="http://schemas.microsoft.com/office/powerpoint/2010/main" val="21756539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want to learn more about the mechanics of ggplot2, I’d highly recommend grabbing a copy of the ggplot2 book: </a:t>
            </a:r>
            <a:r>
              <a:rPr lang="en-US" sz="1200" b="0" i="0" u="none" strike="noStrike" kern="1200" dirty="0">
                <a:solidFill>
                  <a:schemeClr val="tx1"/>
                </a:solidFill>
                <a:effectLst/>
                <a:latin typeface="+mn-lt"/>
                <a:ea typeface="+mn-ea"/>
                <a:cs typeface="+mn-cs"/>
                <a:hlinkClick r:id="rId3"/>
              </a:rPr>
              <a:t>https://amzn.com/331924275X</a:t>
            </a:r>
            <a:r>
              <a:rPr lang="en-US" sz="1200" b="0" i="0" kern="1200" dirty="0">
                <a:solidFill>
                  <a:schemeClr val="tx1"/>
                </a:solidFill>
                <a:effectLst/>
                <a:latin typeface="+mn-lt"/>
                <a:ea typeface="+mn-ea"/>
                <a:cs typeface="+mn-cs"/>
              </a:rPr>
              <a:t>. It’s been recently updated, so it includes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tidyr</a:t>
            </a:r>
            <a:r>
              <a:rPr lang="en-US" sz="1200" b="0" i="0" kern="1200" dirty="0">
                <a:solidFill>
                  <a:schemeClr val="tx1"/>
                </a:solidFill>
                <a:effectLst/>
                <a:latin typeface="+mn-lt"/>
                <a:ea typeface="+mn-ea"/>
                <a:cs typeface="+mn-cs"/>
              </a:rPr>
              <a:t> code, and has much more space to explore all the facets of </a:t>
            </a:r>
            <a:r>
              <a:rPr lang="en-US" sz="1200" b="0" i="0" kern="1200" dirty="0" err="1">
                <a:solidFill>
                  <a:schemeClr val="tx1"/>
                </a:solidFill>
                <a:effectLst/>
                <a:latin typeface="+mn-lt"/>
                <a:ea typeface="+mn-ea"/>
                <a:cs typeface="+mn-cs"/>
              </a:rPr>
              <a:t>visualisation</a:t>
            </a:r>
            <a:r>
              <a:rPr lang="en-US" sz="1200" b="0" i="0" kern="1200" dirty="0">
                <a:solidFill>
                  <a:schemeClr val="tx1"/>
                </a:solidFill>
                <a:effectLst/>
                <a:latin typeface="+mn-lt"/>
                <a:ea typeface="+mn-ea"/>
                <a:cs typeface="+mn-cs"/>
              </a:rPr>
              <a:t>. Unfortunately the book isn’t generally available for free, but if you have a connection to a university you can probably get an electronic version for free through SpringerLink.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useful resource is the </a:t>
            </a:r>
            <a:r>
              <a:rPr lang="en-US" sz="1200" b="0" i="1" u="none" strike="noStrike" kern="1200" dirty="0">
                <a:solidFill>
                  <a:schemeClr val="tx1"/>
                </a:solidFill>
                <a:effectLst/>
                <a:latin typeface="+mn-lt"/>
                <a:ea typeface="+mn-ea"/>
                <a:cs typeface="+mn-cs"/>
                <a:hlinkClick r:id="rId4"/>
              </a:rPr>
              <a:t>R Graphics Cookbook</a:t>
            </a:r>
            <a:r>
              <a:rPr lang="en-US" sz="1200" b="0" i="0" kern="1200" dirty="0">
                <a:solidFill>
                  <a:schemeClr val="tx1"/>
                </a:solidFill>
                <a:effectLst/>
                <a:latin typeface="+mn-lt"/>
                <a:ea typeface="+mn-ea"/>
                <a:cs typeface="+mn-cs"/>
              </a:rPr>
              <a:t> by Winston Chang. Much of the contents are available online at </a:t>
            </a:r>
            <a:r>
              <a:rPr lang="en-US" sz="1200" b="0" i="0" u="none" strike="noStrike" kern="1200" dirty="0">
                <a:solidFill>
                  <a:schemeClr val="tx1"/>
                </a:solidFill>
                <a:effectLst/>
                <a:latin typeface="+mn-lt"/>
                <a:ea typeface="+mn-ea"/>
                <a:cs typeface="+mn-cs"/>
                <a:hlinkClick r:id="rId5"/>
              </a:rPr>
              <a:t>http://www.cookbook-r.com/Graphs/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also recommend </a:t>
            </a:r>
            <a:r>
              <a:rPr lang="en-US" sz="1200" b="0" i="1" u="none" strike="noStrike" kern="1200" dirty="0">
                <a:solidFill>
                  <a:schemeClr val="tx1"/>
                </a:solidFill>
                <a:effectLst/>
                <a:latin typeface="+mn-lt"/>
                <a:ea typeface="+mn-ea"/>
                <a:cs typeface="+mn-cs"/>
                <a:hlinkClick r:id="rId6"/>
              </a:rPr>
              <a:t>Graphical Data Analysis with R</a:t>
            </a:r>
            <a:r>
              <a:rPr lang="en-US" sz="1200" b="0" i="0" kern="1200" dirty="0">
                <a:solidFill>
                  <a:schemeClr val="tx1"/>
                </a:solidFill>
                <a:effectLst/>
                <a:latin typeface="+mn-lt"/>
                <a:ea typeface="+mn-ea"/>
                <a:cs typeface="+mn-cs"/>
              </a:rPr>
              <a:t>, by Antony Unwin. This is a book-length treatment similar to the material covered in this lecture, but has the space to go into much greater depth.</a:t>
            </a:r>
          </a:p>
          <a:p>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46</a:t>
            </a:fld>
            <a:endParaRPr lang="en-US"/>
          </a:p>
        </p:txBody>
      </p:sp>
    </p:spTree>
    <p:extLst>
      <p:ext uri="{BB962C8B-B14F-4D97-AF65-F5344CB8AC3E}">
        <p14:creationId xmlns:p14="http://schemas.microsoft.com/office/powerpoint/2010/main" val="386628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make the discussion easier, let’s define some terms:</a:t>
            </a:r>
            <a:endParaRPr lang="en-US" dirty="0"/>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variable</a:t>
            </a:r>
            <a:r>
              <a:rPr lang="en-US" sz="1200" b="0" i="0" kern="1200" dirty="0">
                <a:solidFill>
                  <a:schemeClr val="tx1"/>
                </a:solidFill>
                <a:effectLst/>
                <a:latin typeface="+mn-lt"/>
                <a:ea typeface="+mn-ea"/>
                <a:cs typeface="+mn-cs"/>
              </a:rPr>
              <a:t> is a quantity, quality, or property that you can measure.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the state of a variable when you measure it. The value of a variable may change from measurement to measurement.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observation</a:t>
            </a:r>
            <a:r>
              <a:rPr lang="en-US" sz="1200" b="0" i="0" kern="1200" dirty="0">
                <a:solidFill>
                  <a:schemeClr val="tx1"/>
                </a:solidFill>
                <a:effectLst/>
                <a:latin typeface="+mn-lt"/>
                <a:ea typeface="+mn-ea"/>
                <a:cs typeface="+mn-cs"/>
              </a:rPr>
              <a:t> is a set of measurements made under similar conditions (you usually make all of the measurements in an observation at the same time and on the same object). An observation will contain several values, each associated with a different variable. I’ll sometimes refer to an observation as a data point.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Tabular data</a:t>
            </a:r>
            <a:r>
              <a:rPr lang="en-US" sz="1200" b="0" i="0" kern="1200" dirty="0">
                <a:solidFill>
                  <a:schemeClr val="tx1"/>
                </a:solidFill>
                <a:effectLst/>
                <a:latin typeface="+mn-lt"/>
                <a:ea typeface="+mn-ea"/>
                <a:cs typeface="+mn-cs"/>
              </a:rPr>
              <a:t> is a set of values, each associated with a variable and an observation. Tabular data is </a:t>
            </a:r>
            <a:r>
              <a:rPr lang="en-US" sz="1200" b="0" i="1" kern="1200" dirty="0">
                <a:solidFill>
                  <a:schemeClr val="tx1"/>
                </a:solidFill>
                <a:effectLst/>
                <a:latin typeface="+mn-lt"/>
                <a:ea typeface="+mn-ea"/>
                <a:cs typeface="+mn-cs"/>
              </a:rPr>
              <a:t>tidy</a:t>
            </a:r>
            <a:r>
              <a:rPr lang="en-US" sz="1200" b="0" i="0" kern="1200" dirty="0">
                <a:solidFill>
                  <a:schemeClr val="tx1"/>
                </a:solidFill>
                <a:effectLst/>
                <a:latin typeface="+mn-lt"/>
                <a:ea typeface="+mn-ea"/>
                <a:cs typeface="+mn-cs"/>
              </a:rPr>
              <a:t> if each value is placed in its own “cell”, each variable in its own column, and each observation in its own row.</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far, all of the data that you’ve seen has been tidy. In real-life, most data isn’t tidy, so we’ll come back to these ideas again when we talk about tidy data.</a:t>
            </a:r>
          </a:p>
          <a:p>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5</a:t>
            </a:fld>
            <a:endParaRPr lang="en-US"/>
          </a:p>
        </p:txBody>
      </p:sp>
    </p:spTree>
    <p:extLst>
      <p:ext uri="{BB962C8B-B14F-4D97-AF65-F5344CB8AC3E}">
        <p14:creationId xmlns:p14="http://schemas.microsoft.com/office/powerpoint/2010/main" val="187651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How you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the distribution of a variable will depend on whether the variable is categorical or continuous. A variable is </a:t>
            </a:r>
            <a:r>
              <a:rPr lang="en-US" sz="1200" b="1" i="0" kern="1200" dirty="0">
                <a:solidFill>
                  <a:schemeClr val="tx1"/>
                </a:solidFill>
                <a:effectLst/>
                <a:latin typeface="+mn-lt"/>
                <a:ea typeface="+mn-ea"/>
                <a:cs typeface="+mn-cs"/>
              </a:rPr>
              <a:t>categorical</a:t>
            </a:r>
            <a:r>
              <a:rPr lang="en-US" sz="1200" b="0" i="0" kern="1200" dirty="0">
                <a:solidFill>
                  <a:schemeClr val="tx1"/>
                </a:solidFill>
                <a:effectLst/>
                <a:latin typeface="+mn-lt"/>
                <a:ea typeface="+mn-ea"/>
                <a:cs typeface="+mn-cs"/>
              </a:rPr>
              <a:t> if it can only take one of a small set of values. In R, categorical variables are usually saved as factors or character vectors. To examine the distribution of a categorical variable, use a bar chart:</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6</a:t>
            </a:fld>
            <a:endParaRPr lang="en-US"/>
          </a:p>
        </p:txBody>
      </p:sp>
    </p:spTree>
    <p:extLst>
      <p:ext uri="{BB962C8B-B14F-4D97-AF65-F5344CB8AC3E}">
        <p14:creationId xmlns:p14="http://schemas.microsoft.com/office/powerpoint/2010/main" val="4267266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height of the bars displays how many observations occurred with each x value. You can compute these values manually with </a:t>
            </a:r>
            <a:r>
              <a:rPr lang="en-US" dirty="0" err="1"/>
              <a:t>dplyr</a:t>
            </a:r>
            <a:r>
              <a:rPr lang="en-US" dirty="0"/>
              <a:t>::count()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7</a:t>
            </a:fld>
            <a:endParaRPr lang="en-US"/>
          </a:p>
        </p:txBody>
      </p:sp>
    </p:spTree>
    <p:extLst>
      <p:ext uri="{BB962C8B-B14F-4D97-AF65-F5344CB8AC3E}">
        <p14:creationId xmlns:p14="http://schemas.microsoft.com/office/powerpoint/2010/main" val="1382749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variable is </a:t>
            </a:r>
            <a:r>
              <a:rPr lang="en-US" sz="1200" b="1" i="0" kern="1200" dirty="0">
                <a:solidFill>
                  <a:schemeClr val="tx1"/>
                </a:solidFill>
                <a:effectLst/>
                <a:latin typeface="+mn-lt"/>
                <a:ea typeface="+mn-ea"/>
                <a:cs typeface="+mn-cs"/>
              </a:rPr>
              <a:t>continuous</a:t>
            </a:r>
            <a:r>
              <a:rPr lang="en-US" sz="1200" b="0" i="0" kern="1200" dirty="0">
                <a:solidFill>
                  <a:schemeClr val="tx1"/>
                </a:solidFill>
                <a:effectLst/>
                <a:latin typeface="+mn-lt"/>
                <a:ea typeface="+mn-ea"/>
                <a:cs typeface="+mn-cs"/>
              </a:rPr>
              <a:t> if it can take any of an infinite set of ordered values. Numbers and date-times are two examples of continuous variables. To examine the distribution of a continuous variable, use a histogram:</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8</a:t>
            </a:fld>
            <a:endParaRPr lang="en-US"/>
          </a:p>
        </p:txBody>
      </p:sp>
    </p:spTree>
    <p:extLst>
      <p:ext uri="{BB962C8B-B14F-4D97-AF65-F5344CB8AC3E}">
        <p14:creationId xmlns:p14="http://schemas.microsoft.com/office/powerpoint/2010/main" val="315376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histogram divides the x-axis into equally spaced bins and then uses the height of a bar to display the number of observations that fall in each bin. In the graph above, the tallest bar shows that almost 30,000 observations have a </a:t>
            </a:r>
            <a:r>
              <a:rPr lang="en-US" dirty="0"/>
              <a:t>carat</a:t>
            </a:r>
            <a:r>
              <a:rPr lang="en-US" sz="1200" b="0" i="0" kern="1200" dirty="0">
                <a:solidFill>
                  <a:schemeClr val="tx1"/>
                </a:solidFill>
                <a:effectLst/>
                <a:latin typeface="+mn-lt"/>
                <a:ea typeface="+mn-ea"/>
                <a:cs typeface="+mn-cs"/>
              </a:rPr>
              <a:t> value between 0.25 and 0.75, which are the left and right edges of the bar.</a:t>
            </a:r>
            <a:endParaRPr lang="en-US" dirty="0"/>
          </a:p>
        </p:txBody>
      </p:sp>
      <p:sp>
        <p:nvSpPr>
          <p:cNvPr id="4" name="Slide Number Placeholder 3"/>
          <p:cNvSpPr>
            <a:spLocks noGrp="1"/>
          </p:cNvSpPr>
          <p:nvPr>
            <p:ph type="sldNum" sz="quarter" idx="5"/>
          </p:nvPr>
        </p:nvSpPr>
        <p:spPr/>
        <p:txBody>
          <a:bodyPr/>
          <a:lstStyle/>
          <a:p>
            <a:fld id="{F3269EE1-BC89-4637-B5AC-B429A004E710}" type="slidenum">
              <a:rPr lang="en-US" smtClean="0"/>
              <a:t>9</a:t>
            </a:fld>
            <a:endParaRPr lang="en-US"/>
          </a:p>
        </p:txBody>
      </p:sp>
    </p:spTree>
    <p:extLst>
      <p:ext uri="{BB962C8B-B14F-4D97-AF65-F5344CB8AC3E}">
        <p14:creationId xmlns:p14="http://schemas.microsoft.com/office/powerpoint/2010/main" val="86886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2/22/2021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amzn.com/331924275X"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s://amzn.com/1498715230" TargetMode="External"/><Relationship Id="rId5" Type="http://schemas.openxmlformats.org/officeDocument/2006/relationships/hyperlink" Target="http://www.cookbook-r.com/Graphs/" TargetMode="External"/><Relationship Id="rId4" Type="http://schemas.openxmlformats.org/officeDocument/2006/relationships/hyperlink" Target="https://amzn.com/1449316956"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B43C-E04F-427A-A0EC-DF76EE90F7AB}"/>
              </a:ext>
            </a:extLst>
          </p:cNvPr>
          <p:cNvSpPr>
            <a:spLocks noGrp="1"/>
          </p:cNvSpPr>
          <p:nvPr>
            <p:ph type="title"/>
          </p:nvPr>
        </p:nvSpPr>
        <p:spPr/>
        <p:txBody>
          <a:bodyPr/>
          <a:lstStyle/>
          <a:p>
            <a:r>
              <a:rPr lang="en-US" dirty="0"/>
              <a:t>Exploratory Data Analysis</a:t>
            </a:r>
          </a:p>
        </p:txBody>
      </p:sp>
      <p:sp>
        <p:nvSpPr>
          <p:cNvPr id="3" name="Subtitle 2">
            <a:extLst>
              <a:ext uri="{FF2B5EF4-FFF2-40B4-BE49-F238E27FC236}">
                <a16:creationId xmlns:a16="http://schemas.microsoft.com/office/drawing/2014/main" id="{DFAA258A-A51E-4CEB-B007-035F20A5562F}"/>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5" name="Picture 2" descr="Image result for r programming">
            <a:extLst>
              <a:ext uri="{FF2B5EF4-FFF2-40B4-BE49-F238E27FC236}">
                <a16:creationId xmlns:a16="http://schemas.microsoft.com/office/drawing/2014/main" id="{B7AE6DC3-B24C-45C0-A523-E5E93B33C2C3}"/>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119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011-C4BE-41A1-B57A-E1D4150C8989}"/>
              </a:ext>
            </a:extLst>
          </p:cNvPr>
          <p:cNvSpPr>
            <a:spLocks noGrp="1"/>
          </p:cNvSpPr>
          <p:nvPr>
            <p:ph type="title"/>
          </p:nvPr>
        </p:nvSpPr>
        <p:spPr/>
        <p:txBody>
          <a:bodyPr/>
          <a:lstStyle/>
          <a:p>
            <a:r>
              <a:rPr lang="en-US" dirty="0"/>
              <a:t>Visualizing distributions</a:t>
            </a:r>
          </a:p>
        </p:txBody>
      </p:sp>
      <p:sp>
        <p:nvSpPr>
          <p:cNvPr id="4" name="Rectangle 3">
            <a:extLst>
              <a:ext uri="{FF2B5EF4-FFF2-40B4-BE49-F238E27FC236}">
                <a16:creationId xmlns:a16="http://schemas.microsoft.com/office/drawing/2014/main" id="{2A2ECD32-75F2-453D-990B-770AB04F803F}"/>
              </a:ext>
            </a:extLst>
          </p:cNvPr>
          <p:cNvSpPr/>
          <p:nvPr/>
        </p:nvSpPr>
        <p:spPr>
          <a:xfrm>
            <a:off x="1024127" y="2084832"/>
            <a:ext cx="9720071" cy="1477328"/>
          </a:xfrm>
          <a:prstGeom prst="rect">
            <a:avLst/>
          </a:prstGeom>
          <a:solidFill>
            <a:schemeClr val="bg1">
              <a:lumMod val="95000"/>
            </a:schemeClr>
          </a:solidFill>
        </p:spPr>
        <p:txBody>
          <a:bodyPr wrap="square">
            <a:spAutoFit/>
          </a:bodyPr>
          <a:lstStyle/>
          <a:p>
            <a:r>
              <a:rPr lang="en-US" dirty="0">
                <a:solidFill>
                  <a:schemeClr val="accent1">
                    <a:lumMod val="75000"/>
                  </a:schemeClr>
                </a:solidFill>
                <a:latin typeface="Courier New" panose="02070309020205020404" pitchFamily="49" charset="0"/>
                <a:cs typeface="Courier New" panose="02070309020205020404" pitchFamily="49" charset="0"/>
              </a:rPr>
              <a:t>smaller</a:t>
            </a:r>
            <a:r>
              <a:rPr lang="en-US" dirty="0">
                <a:latin typeface="Courier New" panose="02070309020205020404" pitchFamily="49" charset="0"/>
                <a:cs typeface="Courier New" panose="02070309020205020404" pitchFamily="49" charset="0"/>
              </a:rPr>
              <a:t> &lt;- </a:t>
            </a:r>
            <a:r>
              <a:rPr lang="en-US" dirty="0">
                <a:solidFill>
                  <a:schemeClr val="accent1">
                    <a:lumMod val="75000"/>
                  </a:schemeClr>
                </a:solidFill>
                <a:latin typeface="Courier New" panose="02070309020205020404" pitchFamily="49" charset="0"/>
                <a:cs typeface="Courier New" panose="02070309020205020404" pitchFamily="49" charset="0"/>
              </a:rPr>
              <a:t>diamonds</a:t>
            </a:r>
            <a:r>
              <a:rPr lang="en-US" dirty="0">
                <a:latin typeface="Courier New" panose="02070309020205020404" pitchFamily="49" charset="0"/>
                <a:cs typeface="Courier New" panose="02070309020205020404" pitchFamily="49" charset="0"/>
              </a:rPr>
              <a:t> %&gt;% </a:t>
            </a:r>
          </a:p>
          <a:p>
            <a:r>
              <a:rPr lang="en-US" dirty="0">
                <a:latin typeface="Courier New" panose="02070309020205020404" pitchFamily="49" charset="0"/>
                <a:cs typeface="Courier New" panose="02070309020205020404" pitchFamily="49" charset="0"/>
              </a:rPr>
              <a:t>  </a:t>
            </a:r>
            <a:r>
              <a:rPr lang="en-US" b="1" dirty="0">
                <a:solidFill>
                  <a:schemeClr val="accent5">
                    <a:lumMod val="75000"/>
                  </a:schemeClr>
                </a:solidFill>
                <a:latin typeface="Courier New" panose="02070309020205020404" pitchFamily="49" charset="0"/>
                <a:cs typeface="Courier New" panose="02070309020205020404" pitchFamily="49" charset="0"/>
              </a:rPr>
              <a:t>filter</a:t>
            </a:r>
            <a:r>
              <a:rPr lang="en-US" dirty="0">
                <a:latin typeface="Courier New" panose="02070309020205020404" pitchFamily="49" charset="0"/>
                <a:cs typeface="Courier New" panose="02070309020205020404" pitchFamily="49" charset="0"/>
              </a:rPr>
              <a:t>(</a:t>
            </a:r>
            <a:r>
              <a:rPr lang="en-US" dirty="0">
                <a:solidFill>
                  <a:schemeClr val="accent1">
                    <a:lumMod val="75000"/>
                  </a:schemeClr>
                </a:solidFill>
                <a:latin typeface="Courier New" panose="02070309020205020404" pitchFamily="49" charset="0"/>
                <a:cs typeface="Courier New" panose="02070309020205020404" pitchFamily="49" charset="0"/>
              </a:rPr>
              <a:t>carat</a:t>
            </a:r>
            <a:r>
              <a:rPr lang="en-US" dirty="0">
                <a:latin typeface="Courier New" panose="02070309020205020404" pitchFamily="49" charset="0"/>
                <a:cs typeface="Courier New" panose="02070309020205020404" pitchFamily="49" charset="0"/>
              </a:rPr>
              <a:t> &lt; </a:t>
            </a:r>
            <a:r>
              <a:rPr lang="en-US" dirty="0">
                <a:solidFill>
                  <a:schemeClr val="accent1">
                    <a:lumMod val="75000"/>
                  </a:schemeClr>
                </a:solidFill>
                <a:latin typeface="Courier New" panose="02070309020205020404" pitchFamily="49" charset="0"/>
                <a:cs typeface="Courier New" panose="02070309020205020404" pitchFamily="49" charset="0"/>
              </a:rPr>
              <a:t>3</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b="1" dirty="0" err="1">
                <a:solidFill>
                  <a:schemeClr val="accent5">
                    <a:lumMod val="75000"/>
                  </a:schemeClr>
                </a:solidFill>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data =</a:t>
            </a:r>
            <a:r>
              <a:rPr lang="en-US" dirty="0">
                <a:latin typeface="Courier New" panose="02070309020205020404" pitchFamily="49" charset="0"/>
                <a:cs typeface="Courier New" panose="02070309020205020404" pitchFamily="49" charset="0"/>
              </a:rPr>
              <a:t> </a:t>
            </a:r>
            <a:r>
              <a:rPr lang="en-US" dirty="0">
                <a:solidFill>
                  <a:schemeClr val="accent1">
                    <a:lumMod val="75000"/>
                  </a:schemeClr>
                </a:solidFill>
                <a:latin typeface="Courier New" panose="02070309020205020404" pitchFamily="49" charset="0"/>
                <a:cs typeface="Courier New" panose="02070309020205020404" pitchFamily="49" charset="0"/>
              </a:rPr>
              <a:t>smaller</a:t>
            </a:r>
            <a:r>
              <a:rPr lang="en-US" dirty="0">
                <a:latin typeface="Courier New" panose="02070309020205020404" pitchFamily="49" charset="0"/>
                <a:cs typeface="Courier New" panose="02070309020205020404" pitchFamily="49" charset="0"/>
              </a:rPr>
              <a:t>, mapping = </a:t>
            </a:r>
            <a:r>
              <a:rPr lang="en-US" b="1" dirty="0" err="1">
                <a:solidFill>
                  <a:schemeClr val="accent5">
                    <a:lumMod val="75000"/>
                  </a:schemeClr>
                </a:solidFill>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x =</a:t>
            </a:r>
            <a:r>
              <a:rPr lang="en-US" dirty="0">
                <a:latin typeface="Courier New" panose="02070309020205020404" pitchFamily="49" charset="0"/>
                <a:cs typeface="Courier New" panose="02070309020205020404" pitchFamily="49" charset="0"/>
              </a:rPr>
              <a:t> </a:t>
            </a:r>
            <a:r>
              <a:rPr lang="en-US" dirty="0">
                <a:solidFill>
                  <a:schemeClr val="accent1">
                    <a:lumMod val="75000"/>
                  </a:schemeClr>
                </a:solidFill>
                <a:latin typeface="Courier New" panose="02070309020205020404" pitchFamily="49" charset="0"/>
                <a:cs typeface="Courier New" panose="02070309020205020404" pitchFamily="49" charset="0"/>
              </a:rPr>
              <a:t>carat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err="1">
                <a:solidFill>
                  <a:schemeClr val="accent5">
                    <a:lumMod val="75000"/>
                  </a:schemeClr>
                </a:solidFill>
                <a:latin typeface="Courier New" panose="02070309020205020404" pitchFamily="49" charset="0"/>
                <a:cs typeface="Courier New" panose="02070309020205020404" pitchFamily="49" charset="0"/>
              </a:rPr>
              <a:t>geom_histogram</a:t>
            </a:r>
            <a:r>
              <a:rPr lang="en-US" dirty="0">
                <a:latin typeface="Courier New" panose="02070309020205020404" pitchFamily="49" charset="0"/>
                <a:cs typeface="Courier New" panose="02070309020205020404" pitchFamily="49" charset="0"/>
              </a:rPr>
              <a:t>(</a:t>
            </a:r>
            <a:r>
              <a:rPr lang="en-US" dirty="0" err="1">
                <a:solidFill>
                  <a:srgbClr val="C00000"/>
                </a:solidFill>
                <a:latin typeface="Courier New" panose="02070309020205020404" pitchFamily="49" charset="0"/>
                <a:cs typeface="Courier New" panose="02070309020205020404" pitchFamily="49" charset="0"/>
              </a:rPr>
              <a:t>binwidth</a:t>
            </a:r>
            <a:r>
              <a:rPr lang="en-US" dirty="0">
                <a:solidFill>
                  <a:srgbClr val="C0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b="1" dirty="0">
                <a:solidFill>
                  <a:schemeClr val="accent1">
                    <a:lumMod val="75000"/>
                  </a:schemeClr>
                </a:solidFill>
                <a:latin typeface="Courier New" panose="02070309020205020404" pitchFamily="49" charset="0"/>
                <a:cs typeface="Courier New" panose="02070309020205020404" pitchFamily="49" charset="0"/>
              </a:rPr>
              <a:t>0.1</a:t>
            </a:r>
            <a:r>
              <a:rPr lang="en-US" dirty="0">
                <a:latin typeface="Courier New" panose="02070309020205020404" pitchFamily="49" charset="0"/>
                <a:cs typeface="Courier New" panose="02070309020205020404" pitchFamily="49" charset="0"/>
              </a:rPr>
              <a:t>)</a:t>
            </a:r>
          </a:p>
        </p:txBody>
      </p:sp>
      <p:pic>
        <p:nvPicPr>
          <p:cNvPr id="7170" name="Picture 2">
            <a:extLst>
              <a:ext uri="{FF2B5EF4-FFF2-40B4-BE49-F238E27FC236}">
                <a16:creationId xmlns:a16="http://schemas.microsoft.com/office/drawing/2014/main" id="{6CA38122-3027-46E9-9958-4268595FC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1798" y="3584448"/>
            <a:ext cx="5264727" cy="3249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86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810C-FA1F-4DA0-9D10-C62F115DF815}"/>
              </a:ext>
            </a:extLst>
          </p:cNvPr>
          <p:cNvSpPr>
            <a:spLocks noGrp="1"/>
          </p:cNvSpPr>
          <p:nvPr>
            <p:ph type="title"/>
          </p:nvPr>
        </p:nvSpPr>
        <p:spPr/>
        <p:txBody>
          <a:bodyPr/>
          <a:lstStyle/>
          <a:p>
            <a:r>
              <a:rPr lang="en-US" dirty="0"/>
              <a:t>Visualizing distributions</a:t>
            </a:r>
          </a:p>
        </p:txBody>
      </p:sp>
      <p:sp>
        <p:nvSpPr>
          <p:cNvPr id="4" name="Rectangle 3">
            <a:extLst>
              <a:ext uri="{FF2B5EF4-FFF2-40B4-BE49-F238E27FC236}">
                <a16:creationId xmlns:a16="http://schemas.microsoft.com/office/drawing/2014/main" id="{F0B8D550-A208-4109-B143-85E8D1F2086C}"/>
              </a:ext>
            </a:extLst>
          </p:cNvPr>
          <p:cNvSpPr/>
          <p:nvPr/>
        </p:nvSpPr>
        <p:spPr>
          <a:xfrm>
            <a:off x="1024128" y="2084832"/>
            <a:ext cx="10081676" cy="707886"/>
          </a:xfrm>
          <a:prstGeom prst="rect">
            <a:avLst/>
          </a:prstGeom>
          <a:solidFill>
            <a:schemeClr val="bg1">
              <a:lumMod val="95000"/>
            </a:schemeClr>
          </a:solidFill>
        </p:spPr>
        <p:txBody>
          <a:bodyPr wrap="square">
            <a:spAutoFit/>
          </a:bodyPr>
          <a:lstStyle/>
          <a:p>
            <a:r>
              <a:rPr lang="en-US" sz="2000" b="1" dirty="0" err="1">
                <a:solidFill>
                  <a:schemeClr val="accent5">
                    <a:lumMod val="75000"/>
                  </a:schemeClr>
                </a:solidFill>
                <a:latin typeface="Courier New" panose="02070309020205020404" pitchFamily="49" charset="0"/>
                <a:cs typeface="Courier New" panose="02070309020205020404" pitchFamily="49" charset="0"/>
              </a:rPr>
              <a:t>ggplot</a:t>
            </a:r>
            <a:r>
              <a:rPr lang="en-US" sz="2000" dirty="0">
                <a:latin typeface="Courier New" panose="02070309020205020404" pitchFamily="49" charset="0"/>
                <a:cs typeface="Courier New" panose="02070309020205020404" pitchFamily="49" charset="0"/>
              </a:rPr>
              <a:t>(</a:t>
            </a:r>
            <a:r>
              <a:rPr lang="en-US" sz="2000" dirty="0">
                <a:solidFill>
                  <a:srgbClr val="C00000"/>
                </a:solidFill>
                <a:latin typeface="Courier New" panose="02070309020205020404" pitchFamily="49" charset="0"/>
                <a:cs typeface="Courier New" panose="02070309020205020404" pitchFamily="49" charset="0"/>
              </a:rPr>
              <a:t>data =</a:t>
            </a:r>
            <a:r>
              <a:rPr lang="en-US" sz="2000" dirty="0">
                <a:latin typeface="Courier New" panose="02070309020205020404" pitchFamily="49" charset="0"/>
                <a:cs typeface="Courier New" panose="02070309020205020404" pitchFamily="49" charset="0"/>
              </a:rPr>
              <a:t> </a:t>
            </a:r>
            <a:r>
              <a:rPr lang="en-US" sz="2000" dirty="0">
                <a:solidFill>
                  <a:schemeClr val="accent1">
                    <a:lumMod val="75000"/>
                  </a:schemeClr>
                </a:solidFill>
                <a:latin typeface="Courier New" panose="02070309020205020404" pitchFamily="49" charset="0"/>
                <a:cs typeface="Courier New" panose="02070309020205020404" pitchFamily="49" charset="0"/>
              </a:rPr>
              <a:t>smaller</a:t>
            </a:r>
            <a:r>
              <a:rPr lang="en-US" sz="2000" dirty="0">
                <a:latin typeface="Courier New" panose="02070309020205020404" pitchFamily="49" charset="0"/>
                <a:cs typeface="Courier New" panose="02070309020205020404" pitchFamily="49" charset="0"/>
              </a:rPr>
              <a:t>, </a:t>
            </a:r>
            <a:r>
              <a:rPr lang="en-US" sz="2000" dirty="0">
                <a:solidFill>
                  <a:srgbClr val="C00000"/>
                </a:solidFill>
                <a:latin typeface="Courier New" panose="02070309020205020404" pitchFamily="49" charset="0"/>
                <a:cs typeface="Courier New" panose="02070309020205020404" pitchFamily="49" charset="0"/>
              </a:rPr>
              <a:t>mapping =</a:t>
            </a:r>
            <a:r>
              <a:rPr lang="en-US" sz="2000" dirty="0">
                <a:latin typeface="Courier New" panose="02070309020205020404" pitchFamily="49" charset="0"/>
                <a:cs typeface="Courier New" panose="02070309020205020404" pitchFamily="49" charset="0"/>
              </a:rPr>
              <a:t> </a:t>
            </a:r>
            <a:r>
              <a:rPr lang="en-US" sz="2000" b="1" dirty="0" err="1">
                <a:solidFill>
                  <a:schemeClr val="accent5">
                    <a:lumMod val="75000"/>
                  </a:schemeClr>
                </a:solidFill>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a:t>
            </a:r>
            <a:r>
              <a:rPr lang="en-US" sz="2000" dirty="0">
                <a:solidFill>
                  <a:srgbClr val="C00000"/>
                </a:solidFill>
                <a:latin typeface="Courier New" panose="02070309020205020404" pitchFamily="49" charset="0"/>
                <a:cs typeface="Courier New" panose="02070309020205020404" pitchFamily="49" charset="0"/>
              </a:rPr>
              <a:t>x =</a:t>
            </a:r>
            <a:r>
              <a:rPr lang="en-US" sz="2000" dirty="0">
                <a:latin typeface="Courier New" panose="02070309020205020404" pitchFamily="49" charset="0"/>
                <a:cs typeface="Courier New" panose="02070309020205020404" pitchFamily="49" charset="0"/>
              </a:rPr>
              <a:t> </a:t>
            </a:r>
            <a:r>
              <a:rPr lang="en-US" sz="2000" dirty="0">
                <a:solidFill>
                  <a:schemeClr val="accent1">
                    <a:lumMod val="75000"/>
                  </a:schemeClr>
                </a:solidFill>
                <a:latin typeface="Courier New" panose="02070309020205020404" pitchFamily="49" charset="0"/>
                <a:cs typeface="Courier New" panose="02070309020205020404" pitchFamily="49" charset="0"/>
              </a:rPr>
              <a:t>carat</a:t>
            </a:r>
            <a:r>
              <a:rPr lang="en-US" sz="2000" dirty="0">
                <a:latin typeface="Courier New" panose="02070309020205020404" pitchFamily="49" charset="0"/>
                <a:cs typeface="Courier New" panose="02070309020205020404" pitchFamily="49" charset="0"/>
              </a:rPr>
              <a:t>, </a:t>
            </a:r>
            <a:r>
              <a:rPr lang="en-US" sz="2000" dirty="0">
                <a:solidFill>
                  <a:srgbClr val="C00000"/>
                </a:solidFill>
                <a:latin typeface="Courier New" panose="02070309020205020404" pitchFamily="49" charset="0"/>
                <a:cs typeface="Courier New" panose="02070309020205020404" pitchFamily="49" charset="0"/>
              </a:rPr>
              <a:t>color =</a:t>
            </a:r>
            <a:r>
              <a:rPr lang="en-US" sz="2000" dirty="0">
                <a:latin typeface="Courier New" panose="02070309020205020404" pitchFamily="49" charset="0"/>
                <a:cs typeface="Courier New" panose="02070309020205020404" pitchFamily="49" charset="0"/>
              </a:rPr>
              <a:t> </a:t>
            </a:r>
            <a:r>
              <a:rPr lang="en-US" sz="2000" dirty="0">
                <a:solidFill>
                  <a:schemeClr val="accent1">
                    <a:lumMod val="75000"/>
                  </a:schemeClr>
                </a:solidFill>
                <a:latin typeface="Courier New" panose="02070309020205020404" pitchFamily="49" charset="0"/>
                <a:cs typeface="Courier New" panose="02070309020205020404" pitchFamily="49" charset="0"/>
              </a:rPr>
              <a:t>cut</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b="1" dirty="0" err="1">
                <a:solidFill>
                  <a:schemeClr val="accent5">
                    <a:lumMod val="75000"/>
                  </a:schemeClr>
                </a:solidFill>
                <a:latin typeface="Courier New" panose="02070309020205020404" pitchFamily="49" charset="0"/>
                <a:cs typeface="Courier New" panose="02070309020205020404" pitchFamily="49" charset="0"/>
              </a:rPr>
              <a:t>geom_freqpoly</a:t>
            </a:r>
            <a:r>
              <a:rPr lang="en-US" sz="2000" dirty="0">
                <a:latin typeface="Courier New" panose="02070309020205020404" pitchFamily="49" charset="0"/>
                <a:cs typeface="Courier New" panose="02070309020205020404" pitchFamily="49" charset="0"/>
              </a:rPr>
              <a:t>(</a:t>
            </a:r>
            <a:r>
              <a:rPr lang="en-US" sz="2000" dirty="0" err="1">
                <a:solidFill>
                  <a:srgbClr val="C00000"/>
                </a:solidFill>
                <a:latin typeface="Courier New" panose="02070309020205020404" pitchFamily="49" charset="0"/>
                <a:cs typeface="Courier New" panose="02070309020205020404" pitchFamily="49" charset="0"/>
              </a:rPr>
              <a:t>binwidth</a:t>
            </a:r>
            <a:r>
              <a:rPr lang="en-US" sz="2000" dirty="0">
                <a:solidFill>
                  <a:srgbClr val="C00000"/>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b="1" dirty="0">
                <a:solidFill>
                  <a:schemeClr val="accent1">
                    <a:lumMod val="75000"/>
                  </a:schemeClr>
                </a:solidFill>
                <a:latin typeface="Courier New" panose="02070309020205020404" pitchFamily="49" charset="0"/>
                <a:cs typeface="Courier New" panose="02070309020205020404" pitchFamily="49" charset="0"/>
              </a:rPr>
              <a:t>0.1</a:t>
            </a:r>
            <a:r>
              <a:rPr lang="en-US" sz="2000" dirty="0">
                <a:latin typeface="Courier New" panose="02070309020205020404" pitchFamily="49" charset="0"/>
                <a:cs typeface="Courier New" panose="02070309020205020404" pitchFamily="49" charset="0"/>
              </a:rPr>
              <a:t>)</a:t>
            </a:r>
          </a:p>
        </p:txBody>
      </p:sp>
      <p:pic>
        <p:nvPicPr>
          <p:cNvPr id="8194" name="Picture 2">
            <a:extLst>
              <a:ext uri="{FF2B5EF4-FFF2-40B4-BE49-F238E27FC236}">
                <a16:creationId xmlns:a16="http://schemas.microsoft.com/office/drawing/2014/main" id="{99FB7968-47FC-46AD-A6F2-E917803A33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8494" y="2803869"/>
            <a:ext cx="6495011" cy="400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36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6A32-2698-4B5B-B930-2F3F76C403C5}"/>
              </a:ext>
            </a:extLst>
          </p:cNvPr>
          <p:cNvSpPr>
            <a:spLocks noGrp="1"/>
          </p:cNvSpPr>
          <p:nvPr>
            <p:ph type="title"/>
          </p:nvPr>
        </p:nvSpPr>
        <p:spPr/>
        <p:txBody>
          <a:bodyPr/>
          <a:lstStyle/>
          <a:p>
            <a:r>
              <a:rPr lang="en-US" dirty="0"/>
              <a:t>Typical values</a:t>
            </a:r>
          </a:p>
        </p:txBody>
      </p:sp>
      <p:sp>
        <p:nvSpPr>
          <p:cNvPr id="3" name="Content Placeholder 2">
            <a:extLst>
              <a:ext uri="{FF2B5EF4-FFF2-40B4-BE49-F238E27FC236}">
                <a16:creationId xmlns:a16="http://schemas.microsoft.com/office/drawing/2014/main" id="{5CF10A65-396B-4253-9EB4-97967734824E}"/>
              </a:ext>
            </a:extLst>
          </p:cNvPr>
          <p:cNvSpPr>
            <a:spLocks noGrp="1"/>
          </p:cNvSpPr>
          <p:nvPr>
            <p:ph idx="1"/>
          </p:nvPr>
        </p:nvSpPr>
        <p:spPr/>
        <p:txBody>
          <a:bodyPr>
            <a:normAutofit/>
          </a:bodyPr>
          <a:lstStyle/>
          <a:p>
            <a:pPr marL="350838" indent="-350838">
              <a:buSzPct val="120000"/>
              <a:buFont typeface="Arial" panose="020B0604020202020204" pitchFamily="34" charset="0"/>
              <a:buChar char="•"/>
            </a:pPr>
            <a:r>
              <a:rPr lang="en-US" sz="2400" dirty="0"/>
              <a:t>Which values are the most common? Why?</a:t>
            </a:r>
          </a:p>
          <a:p>
            <a:pPr marL="350838" indent="-350838">
              <a:buSzPct val="120000"/>
              <a:buFont typeface="Arial" panose="020B0604020202020204" pitchFamily="34" charset="0"/>
              <a:buChar char="•"/>
            </a:pPr>
            <a:r>
              <a:rPr lang="en-US" sz="2400" dirty="0"/>
              <a:t>Which values are rare? Why? Does that match your expectations?</a:t>
            </a:r>
          </a:p>
          <a:p>
            <a:pPr marL="350838" indent="-350838">
              <a:buSzPct val="120000"/>
              <a:buFont typeface="Arial" panose="020B0604020202020204" pitchFamily="34" charset="0"/>
              <a:buChar char="•"/>
            </a:pPr>
            <a:r>
              <a:rPr lang="en-US" sz="2400" dirty="0"/>
              <a:t>Can you see any unusual patterns? What might explain them?</a:t>
            </a:r>
          </a:p>
        </p:txBody>
      </p:sp>
    </p:spTree>
    <p:extLst>
      <p:ext uri="{BB962C8B-B14F-4D97-AF65-F5344CB8AC3E}">
        <p14:creationId xmlns:p14="http://schemas.microsoft.com/office/powerpoint/2010/main" val="4048228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22E7-9B8E-490D-BE18-693F4B78925B}"/>
              </a:ext>
            </a:extLst>
          </p:cNvPr>
          <p:cNvSpPr>
            <a:spLocks noGrp="1"/>
          </p:cNvSpPr>
          <p:nvPr>
            <p:ph type="title"/>
          </p:nvPr>
        </p:nvSpPr>
        <p:spPr/>
        <p:txBody>
          <a:bodyPr/>
          <a:lstStyle/>
          <a:p>
            <a:r>
              <a:rPr lang="en-US" dirty="0"/>
              <a:t>Typical values</a:t>
            </a:r>
          </a:p>
        </p:txBody>
      </p:sp>
      <p:sp>
        <p:nvSpPr>
          <p:cNvPr id="4" name="Rectangle 3">
            <a:extLst>
              <a:ext uri="{FF2B5EF4-FFF2-40B4-BE49-F238E27FC236}">
                <a16:creationId xmlns:a16="http://schemas.microsoft.com/office/drawing/2014/main" id="{E3C3D824-6B81-4220-84BC-36C2672C1866}"/>
              </a:ext>
            </a:extLst>
          </p:cNvPr>
          <p:cNvSpPr/>
          <p:nvPr/>
        </p:nvSpPr>
        <p:spPr>
          <a:xfrm>
            <a:off x="1024128" y="1669333"/>
            <a:ext cx="9720071" cy="830997"/>
          </a:xfrm>
          <a:prstGeom prst="rect">
            <a:avLst/>
          </a:prstGeom>
          <a:solidFill>
            <a:schemeClr val="bg1">
              <a:lumMod val="95000"/>
            </a:schemeClr>
          </a:solidFill>
        </p:spPr>
        <p:txBody>
          <a:bodyPr wrap="square">
            <a:spAutoFit/>
          </a:bodyPr>
          <a:lstStyle/>
          <a:p>
            <a:r>
              <a:rPr lang="en-US" sz="2400" b="1" dirty="0" err="1">
                <a:solidFill>
                  <a:schemeClr val="accent5">
                    <a:lumMod val="75000"/>
                  </a:schemeClr>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C00000"/>
                </a:solidFill>
                <a:latin typeface="Courier New" panose="02070309020205020404" pitchFamily="49" charset="0"/>
                <a:cs typeface="Courier New" panose="02070309020205020404" pitchFamily="49" charset="0"/>
              </a:rPr>
              <a:t>data =</a:t>
            </a:r>
            <a:r>
              <a:rPr lang="en-US" sz="2400" dirty="0">
                <a:latin typeface="Courier New" panose="02070309020205020404" pitchFamily="49" charset="0"/>
                <a:cs typeface="Courier New" panose="02070309020205020404" pitchFamily="49" charset="0"/>
              </a:rPr>
              <a:t> </a:t>
            </a:r>
            <a:r>
              <a:rPr lang="en-US" sz="2400" dirty="0">
                <a:solidFill>
                  <a:schemeClr val="accent1">
                    <a:lumMod val="75000"/>
                  </a:schemeClr>
                </a:solidFill>
                <a:latin typeface="Courier New" panose="02070309020205020404" pitchFamily="49" charset="0"/>
                <a:cs typeface="Courier New" panose="02070309020205020404" pitchFamily="49" charset="0"/>
              </a:rPr>
              <a:t>smaller</a:t>
            </a:r>
            <a:r>
              <a:rPr lang="en-US" sz="2400" dirty="0">
                <a:latin typeface="Courier New" panose="02070309020205020404" pitchFamily="49" charset="0"/>
                <a:cs typeface="Courier New" panose="02070309020205020404" pitchFamily="49" charset="0"/>
              </a:rPr>
              <a:t>, </a:t>
            </a:r>
            <a:r>
              <a:rPr lang="en-US" sz="2400" dirty="0">
                <a:solidFill>
                  <a:srgbClr val="C00000"/>
                </a:solidFill>
                <a:latin typeface="Courier New" panose="02070309020205020404" pitchFamily="49" charset="0"/>
                <a:cs typeface="Courier New" panose="02070309020205020404" pitchFamily="49" charset="0"/>
              </a:rPr>
              <a:t>mapping =</a:t>
            </a:r>
            <a:r>
              <a:rPr lang="en-US" sz="2400" dirty="0">
                <a:latin typeface="Courier New" panose="02070309020205020404" pitchFamily="49" charset="0"/>
                <a:cs typeface="Courier New" panose="02070309020205020404" pitchFamily="49" charset="0"/>
              </a:rPr>
              <a:t> </a:t>
            </a:r>
            <a:r>
              <a:rPr lang="en-US" sz="2400" b="1" dirty="0" err="1">
                <a:solidFill>
                  <a:schemeClr val="accent5">
                    <a:lumMod val="75000"/>
                  </a:schemeClr>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C00000"/>
                </a:solidFill>
                <a:latin typeface="Courier New" panose="02070309020205020404" pitchFamily="49" charset="0"/>
                <a:cs typeface="Courier New" panose="02070309020205020404" pitchFamily="49" charset="0"/>
              </a:rPr>
              <a:t>x =</a:t>
            </a:r>
            <a:r>
              <a:rPr lang="en-US" sz="2400" dirty="0">
                <a:latin typeface="Courier New" panose="02070309020205020404" pitchFamily="49" charset="0"/>
                <a:cs typeface="Courier New" panose="02070309020205020404" pitchFamily="49" charset="0"/>
              </a:rPr>
              <a:t> </a:t>
            </a:r>
            <a:r>
              <a:rPr lang="en-US" sz="2400" dirty="0">
                <a:solidFill>
                  <a:schemeClr val="accent1">
                    <a:lumMod val="75000"/>
                  </a:schemeClr>
                </a:solidFill>
                <a:latin typeface="Courier New" panose="02070309020205020404" pitchFamily="49" charset="0"/>
                <a:cs typeface="Courier New" panose="02070309020205020404" pitchFamily="49" charset="0"/>
              </a:rPr>
              <a:t>carat</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b="1" dirty="0" err="1">
                <a:solidFill>
                  <a:schemeClr val="accent5">
                    <a:lumMod val="75000"/>
                  </a:schemeClr>
                </a:solidFill>
                <a:latin typeface="Courier New" panose="02070309020205020404" pitchFamily="49" charset="0"/>
                <a:cs typeface="Courier New" panose="02070309020205020404" pitchFamily="49" charset="0"/>
              </a:rPr>
              <a:t>geom_histogram</a:t>
            </a:r>
            <a:r>
              <a:rPr lang="en-US" sz="2400" dirty="0">
                <a:latin typeface="Courier New" panose="02070309020205020404" pitchFamily="49" charset="0"/>
                <a:cs typeface="Courier New" panose="02070309020205020404" pitchFamily="49" charset="0"/>
              </a:rPr>
              <a:t>(</a:t>
            </a:r>
            <a:r>
              <a:rPr lang="en-US" sz="2400" dirty="0" err="1">
                <a:solidFill>
                  <a:srgbClr val="C00000"/>
                </a:solidFill>
                <a:latin typeface="Courier New" panose="02070309020205020404" pitchFamily="49" charset="0"/>
                <a:cs typeface="Courier New" panose="02070309020205020404" pitchFamily="49" charset="0"/>
              </a:rPr>
              <a:t>binwidth</a:t>
            </a:r>
            <a:r>
              <a:rPr lang="en-US" sz="2400" dirty="0">
                <a:solidFill>
                  <a:srgbClr val="C00000"/>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a:t>
            </a:r>
            <a:r>
              <a:rPr lang="en-US" sz="2400" b="1" dirty="0">
                <a:solidFill>
                  <a:schemeClr val="accent1">
                    <a:lumMod val="75000"/>
                  </a:schemeClr>
                </a:solidFill>
                <a:latin typeface="Courier New" panose="02070309020205020404" pitchFamily="49" charset="0"/>
                <a:cs typeface="Courier New" panose="02070309020205020404" pitchFamily="49" charset="0"/>
              </a:rPr>
              <a:t>0.01</a:t>
            </a:r>
            <a:r>
              <a:rPr lang="en-US" sz="2400" dirty="0">
                <a:latin typeface="Courier New" panose="02070309020205020404" pitchFamily="49" charset="0"/>
                <a:cs typeface="Courier New" panose="02070309020205020404" pitchFamily="49" charset="0"/>
              </a:rPr>
              <a:t>)</a:t>
            </a:r>
          </a:p>
        </p:txBody>
      </p:sp>
      <p:pic>
        <p:nvPicPr>
          <p:cNvPr id="9218" name="Picture 2">
            <a:extLst>
              <a:ext uri="{FF2B5EF4-FFF2-40B4-BE49-F238E27FC236}">
                <a16:creationId xmlns:a16="http://schemas.microsoft.com/office/drawing/2014/main" id="{16606646-1630-4E9D-976F-A8D2A540F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528" y="2500414"/>
            <a:ext cx="6990945" cy="431472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D8BD9D6E-ED63-4CE3-92F1-423A9ED650DE}"/>
              </a:ext>
            </a:extLst>
          </p:cNvPr>
          <p:cNvCxnSpPr>
            <a:cxnSpLocks/>
          </p:cNvCxnSpPr>
          <p:nvPr/>
        </p:nvCxnSpPr>
        <p:spPr>
          <a:xfrm>
            <a:off x="3768387" y="2500330"/>
            <a:ext cx="0" cy="403665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37F5D76-FA1C-4166-9AB5-4C76E01F52EF}"/>
              </a:ext>
            </a:extLst>
          </p:cNvPr>
          <p:cNvCxnSpPr>
            <a:cxnSpLocks/>
          </p:cNvCxnSpPr>
          <p:nvPr/>
        </p:nvCxnSpPr>
        <p:spPr>
          <a:xfrm>
            <a:off x="4657387" y="2500330"/>
            <a:ext cx="0" cy="403665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8939FA7-C1B2-44AA-AB69-2B970709DE86}"/>
              </a:ext>
            </a:extLst>
          </p:cNvPr>
          <p:cNvCxnSpPr>
            <a:cxnSpLocks/>
          </p:cNvCxnSpPr>
          <p:nvPr/>
        </p:nvCxnSpPr>
        <p:spPr>
          <a:xfrm>
            <a:off x="5305087" y="2500330"/>
            <a:ext cx="0" cy="403665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B08320-436A-441B-8199-51630BB46C70}"/>
              </a:ext>
            </a:extLst>
          </p:cNvPr>
          <p:cNvCxnSpPr>
            <a:cxnSpLocks/>
          </p:cNvCxnSpPr>
          <p:nvPr/>
        </p:nvCxnSpPr>
        <p:spPr>
          <a:xfrm>
            <a:off x="6384587" y="2500330"/>
            <a:ext cx="0" cy="40366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A30F8FF-F3F3-46C5-BEC8-897C9759961F}"/>
              </a:ext>
            </a:extLst>
          </p:cNvPr>
          <p:cNvSpPr/>
          <p:nvPr/>
        </p:nvSpPr>
        <p:spPr>
          <a:xfrm>
            <a:off x="0" y="3105834"/>
            <a:ext cx="2879379" cy="1200329"/>
          </a:xfrm>
          <a:prstGeom prst="rect">
            <a:avLst/>
          </a:prstGeom>
        </p:spPr>
        <p:txBody>
          <a:bodyPr wrap="square">
            <a:spAutoFit/>
          </a:bodyPr>
          <a:lstStyle/>
          <a:p>
            <a:pPr algn="ctr"/>
            <a:r>
              <a:rPr lang="en-US" dirty="0">
                <a:solidFill>
                  <a:schemeClr val="accent1">
                    <a:lumMod val="75000"/>
                  </a:schemeClr>
                </a:solidFill>
              </a:rPr>
              <a:t>Why are there more diamonds at whole carats and common fractions of carats?</a:t>
            </a:r>
          </a:p>
        </p:txBody>
      </p:sp>
      <p:sp>
        <p:nvSpPr>
          <p:cNvPr id="12" name="Rectangle 11">
            <a:extLst>
              <a:ext uri="{FF2B5EF4-FFF2-40B4-BE49-F238E27FC236}">
                <a16:creationId xmlns:a16="http://schemas.microsoft.com/office/drawing/2014/main" id="{28EC15D5-2B75-4477-8564-297F079CE10D}"/>
              </a:ext>
            </a:extLst>
          </p:cNvPr>
          <p:cNvSpPr/>
          <p:nvPr/>
        </p:nvSpPr>
        <p:spPr>
          <a:xfrm>
            <a:off x="129702" y="3982997"/>
            <a:ext cx="2559179" cy="1477328"/>
          </a:xfrm>
          <a:prstGeom prst="rect">
            <a:avLst/>
          </a:prstGeom>
        </p:spPr>
        <p:txBody>
          <a:bodyPr wrap="square">
            <a:spAutoFit/>
          </a:bodyPr>
          <a:lstStyle/>
          <a:p>
            <a:pPr algn="ctr"/>
            <a:r>
              <a:rPr lang="en-US" dirty="0">
                <a:solidFill>
                  <a:schemeClr val="accent5">
                    <a:lumMod val="75000"/>
                  </a:schemeClr>
                </a:solidFill>
              </a:rPr>
              <a:t>Why are there more diamonds slightly to the </a:t>
            </a:r>
            <a:r>
              <a:rPr lang="en-US" dirty="0">
                <a:solidFill>
                  <a:schemeClr val="accent5">
                    <a:lumMod val="50000"/>
                  </a:schemeClr>
                </a:solidFill>
              </a:rPr>
              <a:t>right</a:t>
            </a:r>
            <a:r>
              <a:rPr lang="en-US" dirty="0">
                <a:solidFill>
                  <a:schemeClr val="accent5">
                    <a:lumMod val="75000"/>
                  </a:schemeClr>
                </a:solidFill>
              </a:rPr>
              <a:t> of each peak than there are slightly to the </a:t>
            </a:r>
            <a:r>
              <a:rPr lang="en-US" dirty="0">
                <a:solidFill>
                  <a:schemeClr val="accent5">
                    <a:lumMod val="60000"/>
                    <a:lumOff val="40000"/>
                  </a:schemeClr>
                </a:solidFill>
              </a:rPr>
              <a:t>left</a:t>
            </a:r>
            <a:r>
              <a:rPr lang="en-US" dirty="0">
                <a:solidFill>
                  <a:schemeClr val="accent5">
                    <a:lumMod val="75000"/>
                  </a:schemeClr>
                </a:solidFill>
              </a:rPr>
              <a:t> of each peak?</a:t>
            </a:r>
          </a:p>
        </p:txBody>
      </p:sp>
      <p:sp>
        <p:nvSpPr>
          <p:cNvPr id="13" name="Rectangle 12">
            <a:extLst>
              <a:ext uri="{FF2B5EF4-FFF2-40B4-BE49-F238E27FC236}">
                <a16:creationId xmlns:a16="http://schemas.microsoft.com/office/drawing/2014/main" id="{415F06C9-18D4-4DBB-8F70-8E1E46781019}"/>
              </a:ext>
            </a:extLst>
          </p:cNvPr>
          <p:cNvSpPr/>
          <p:nvPr/>
        </p:nvSpPr>
        <p:spPr>
          <a:xfrm>
            <a:off x="5344788" y="4940300"/>
            <a:ext cx="385879" cy="1332484"/>
          </a:xfrm>
          <a:prstGeom prst="rect">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59F4B46-3DD2-4E84-9B15-0590F3CEDE2C}"/>
              </a:ext>
            </a:extLst>
          </p:cNvPr>
          <p:cNvSpPr/>
          <p:nvPr/>
        </p:nvSpPr>
        <p:spPr>
          <a:xfrm>
            <a:off x="5095880" y="4940300"/>
            <a:ext cx="169507" cy="1332484"/>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2027630-669B-44EC-A707-10018713035F}"/>
              </a:ext>
            </a:extLst>
          </p:cNvPr>
          <p:cNvSpPr/>
          <p:nvPr/>
        </p:nvSpPr>
        <p:spPr>
          <a:xfrm>
            <a:off x="7531101" y="4940300"/>
            <a:ext cx="1024124" cy="1332484"/>
          </a:xfrm>
          <a:prstGeom prst="rect">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0B20293-E05C-4602-A070-CC59A682EAE3}"/>
              </a:ext>
            </a:extLst>
          </p:cNvPr>
          <p:cNvSpPr/>
          <p:nvPr/>
        </p:nvSpPr>
        <p:spPr>
          <a:xfrm>
            <a:off x="6883401" y="4940300"/>
            <a:ext cx="568299" cy="1332484"/>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2540B5-720F-425E-A52D-A3536EAA339E}"/>
              </a:ext>
            </a:extLst>
          </p:cNvPr>
          <p:cNvSpPr/>
          <p:nvPr/>
        </p:nvSpPr>
        <p:spPr>
          <a:xfrm>
            <a:off x="105331" y="4766241"/>
            <a:ext cx="2583550" cy="923330"/>
          </a:xfrm>
          <a:prstGeom prst="rect">
            <a:avLst/>
          </a:prstGeom>
        </p:spPr>
        <p:txBody>
          <a:bodyPr wrap="square">
            <a:spAutoFit/>
          </a:bodyPr>
          <a:lstStyle/>
          <a:p>
            <a:pPr algn="ctr"/>
            <a:r>
              <a:rPr lang="en-US" dirty="0">
                <a:solidFill>
                  <a:srgbClr val="C00000"/>
                </a:solidFill>
              </a:rPr>
              <a:t>Why are there no diamonds bigger than 3 carats?</a:t>
            </a:r>
          </a:p>
        </p:txBody>
      </p:sp>
      <p:sp>
        <p:nvSpPr>
          <p:cNvPr id="18" name="Oval 17">
            <a:extLst>
              <a:ext uri="{FF2B5EF4-FFF2-40B4-BE49-F238E27FC236}">
                <a16:creationId xmlns:a16="http://schemas.microsoft.com/office/drawing/2014/main" id="{272B4DB6-F913-40BB-AD4E-409C44DC3156}"/>
              </a:ext>
            </a:extLst>
          </p:cNvPr>
          <p:cNvSpPr/>
          <p:nvPr/>
        </p:nvSpPr>
        <p:spPr>
          <a:xfrm>
            <a:off x="8855414" y="4940300"/>
            <a:ext cx="1625040" cy="159668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83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6"/>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9"/>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0"/>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1"/>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par>
                          <p:cTn id="44" fill="hold">
                            <p:stCondLst>
                              <p:cond delay="0"/>
                            </p:stCondLst>
                            <p:childTnLst>
                              <p:par>
                                <p:cTn id="45" presetID="2" presetClass="entr" presetSubtype="4"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 presetClass="entr" presetSubtype="4"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xit" presetSubtype="4" fill="hold" grpId="1" nodeType="clickEffect">
                                  <p:stCondLst>
                                    <p:cond delay="0"/>
                                  </p:stCondLst>
                                  <p:childTnLst>
                                    <p:anim calcmode="lin" valueType="num">
                                      <p:cBhvr additive="base">
                                        <p:cTn id="57" dur="500"/>
                                        <p:tgtEl>
                                          <p:spTgt spid="13"/>
                                        </p:tgtEl>
                                        <p:attrNameLst>
                                          <p:attrName>ppt_x</p:attrName>
                                        </p:attrNameLst>
                                      </p:cBhvr>
                                      <p:tavLst>
                                        <p:tav tm="0">
                                          <p:val>
                                            <p:strVal val="ppt_x"/>
                                          </p:val>
                                        </p:tav>
                                        <p:tav tm="100000">
                                          <p:val>
                                            <p:strVal val="ppt_x"/>
                                          </p:val>
                                        </p:tav>
                                      </p:tavLst>
                                    </p:anim>
                                    <p:anim calcmode="lin" valueType="num">
                                      <p:cBhvr additive="base">
                                        <p:cTn id="58" dur="500"/>
                                        <p:tgtEl>
                                          <p:spTgt spid="13"/>
                                        </p:tgtEl>
                                        <p:attrNameLst>
                                          <p:attrName>ppt_y</p:attrName>
                                        </p:attrNameLst>
                                      </p:cBhvr>
                                      <p:tavLst>
                                        <p:tav tm="0">
                                          <p:val>
                                            <p:strVal val="ppt_y"/>
                                          </p:val>
                                        </p:tav>
                                        <p:tav tm="100000">
                                          <p:val>
                                            <p:strVal val="1+ppt_h/2"/>
                                          </p:val>
                                        </p:tav>
                                      </p:tavLst>
                                    </p:anim>
                                    <p:set>
                                      <p:cBhvr>
                                        <p:cTn id="59" dur="1" fill="hold">
                                          <p:stCondLst>
                                            <p:cond delay="499"/>
                                          </p:stCondLst>
                                        </p:cTn>
                                        <p:tgtEl>
                                          <p:spTgt spid="13"/>
                                        </p:tgtEl>
                                        <p:attrNameLst>
                                          <p:attrName>style.visibility</p:attrName>
                                        </p:attrNameLst>
                                      </p:cBhvr>
                                      <p:to>
                                        <p:strVal val="hidden"/>
                                      </p:to>
                                    </p:set>
                                  </p:childTnLst>
                                </p:cTn>
                              </p:par>
                            </p:childTnLst>
                          </p:cTn>
                        </p:par>
                        <p:par>
                          <p:cTn id="60" fill="hold">
                            <p:stCondLst>
                              <p:cond delay="500"/>
                            </p:stCondLst>
                            <p:childTnLst>
                              <p:par>
                                <p:cTn id="61" presetID="2" presetClass="exit" presetSubtype="4" fill="hold" grpId="1" nodeType="afterEffect">
                                  <p:stCondLst>
                                    <p:cond delay="0"/>
                                  </p:stCondLst>
                                  <p:childTnLst>
                                    <p:anim calcmode="lin" valueType="num">
                                      <p:cBhvr additive="base">
                                        <p:cTn id="62" dur="500"/>
                                        <p:tgtEl>
                                          <p:spTgt spid="15"/>
                                        </p:tgtEl>
                                        <p:attrNameLst>
                                          <p:attrName>ppt_x</p:attrName>
                                        </p:attrNameLst>
                                      </p:cBhvr>
                                      <p:tavLst>
                                        <p:tav tm="0">
                                          <p:val>
                                            <p:strVal val="ppt_x"/>
                                          </p:val>
                                        </p:tav>
                                        <p:tav tm="100000">
                                          <p:val>
                                            <p:strVal val="ppt_x"/>
                                          </p:val>
                                        </p:tav>
                                      </p:tavLst>
                                    </p:anim>
                                    <p:anim calcmode="lin" valueType="num">
                                      <p:cBhvr additive="base">
                                        <p:cTn id="63" dur="500"/>
                                        <p:tgtEl>
                                          <p:spTgt spid="15"/>
                                        </p:tgtEl>
                                        <p:attrNameLst>
                                          <p:attrName>ppt_y</p:attrName>
                                        </p:attrNameLst>
                                      </p:cBhvr>
                                      <p:tavLst>
                                        <p:tav tm="0">
                                          <p:val>
                                            <p:strVal val="ppt_y"/>
                                          </p:val>
                                        </p:tav>
                                        <p:tav tm="100000">
                                          <p:val>
                                            <p:strVal val="1+ppt_h/2"/>
                                          </p:val>
                                        </p:tav>
                                      </p:tavLst>
                                    </p:anim>
                                    <p:set>
                                      <p:cBhvr>
                                        <p:cTn id="64" dur="1" fill="hold">
                                          <p:stCondLst>
                                            <p:cond delay="499"/>
                                          </p:stCondLst>
                                        </p:cTn>
                                        <p:tgtEl>
                                          <p:spTgt spid="15"/>
                                        </p:tgtEl>
                                        <p:attrNameLst>
                                          <p:attrName>style.visibility</p:attrName>
                                        </p:attrNameLst>
                                      </p:cBhvr>
                                      <p:to>
                                        <p:strVal val="hidden"/>
                                      </p:to>
                                    </p:set>
                                  </p:childTnLst>
                                </p:cTn>
                              </p:par>
                            </p:childTnLst>
                          </p:cTn>
                        </p:par>
                        <p:par>
                          <p:cTn id="65" fill="hold">
                            <p:stCondLst>
                              <p:cond delay="1000"/>
                            </p:stCondLst>
                            <p:childTnLst>
                              <p:par>
                                <p:cTn id="66" presetID="2" presetClass="entr" presetSubtype="4"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additive="base">
                                        <p:cTn id="68" dur="500" fill="hold"/>
                                        <p:tgtEl>
                                          <p:spTgt spid="16"/>
                                        </p:tgtEl>
                                        <p:attrNameLst>
                                          <p:attrName>ppt_x</p:attrName>
                                        </p:attrNameLst>
                                      </p:cBhvr>
                                      <p:tavLst>
                                        <p:tav tm="0">
                                          <p:val>
                                            <p:strVal val="#ppt_x"/>
                                          </p:val>
                                        </p:tav>
                                        <p:tav tm="100000">
                                          <p:val>
                                            <p:strVal val="#ppt_x"/>
                                          </p:val>
                                        </p:tav>
                                      </p:tavLst>
                                    </p:anim>
                                    <p:anim calcmode="lin" valueType="num">
                                      <p:cBhvr additive="base">
                                        <p:cTn id="69" dur="500" fill="hold"/>
                                        <p:tgtEl>
                                          <p:spTgt spid="16"/>
                                        </p:tgtEl>
                                        <p:attrNameLst>
                                          <p:attrName>ppt_y</p:attrName>
                                        </p:attrNameLst>
                                      </p:cBhvr>
                                      <p:tavLst>
                                        <p:tav tm="0">
                                          <p:val>
                                            <p:strVal val="1+#ppt_h/2"/>
                                          </p:val>
                                        </p:tav>
                                        <p:tav tm="100000">
                                          <p:val>
                                            <p:strVal val="#ppt_y"/>
                                          </p:val>
                                        </p:tav>
                                      </p:tavLst>
                                    </p:anim>
                                  </p:childTnLst>
                                </p:cTn>
                              </p:par>
                            </p:childTnLst>
                          </p:cTn>
                        </p:par>
                        <p:par>
                          <p:cTn id="70" fill="hold">
                            <p:stCondLst>
                              <p:cond delay="1500"/>
                            </p:stCondLst>
                            <p:childTnLst>
                              <p:par>
                                <p:cTn id="71" presetID="2" presetClass="entr" presetSubtype="4" fill="hold" grpId="0" nodeType="after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2"/>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7"/>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14"/>
                                        </p:tgtEl>
                                        <p:attrNameLst>
                                          <p:attrName>style.visibility</p:attrName>
                                        </p:attrNameLst>
                                      </p:cBhvr>
                                      <p:to>
                                        <p:strVal val="visible"/>
                                      </p:to>
                                    </p:set>
                                  </p:childTnLst>
                                </p:cTn>
                              </p:par>
                              <p:par>
                                <p:cTn id="85" presetID="42"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2" grpId="0"/>
      <p:bldP spid="12" grpId="1"/>
      <p:bldP spid="13" grpId="0" animBg="1"/>
      <p:bldP spid="13" grpId="1" animBg="1"/>
      <p:bldP spid="15" grpId="0" animBg="1"/>
      <p:bldP spid="15" grpId="1" animBg="1"/>
      <p:bldP spid="16" grpId="0" animBg="1"/>
      <p:bldP spid="16" grpId="1" animBg="1"/>
      <p:bldP spid="17" grpId="0" animBg="1"/>
      <p:bldP spid="17" grpId="1" animBg="1"/>
      <p:bldP spid="14" grpId="0"/>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793C-B742-405E-B8F9-861E5E3F0683}"/>
              </a:ext>
            </a:extLst>
          </p:cNvPr>
          <p:cNvSpPr>
            <a:spLocks noGrp="1"/>
          </p:cNvSpPr>
          <p:nvPr>
            <p:ph type="title"/>
          </p:nvPr>
        </p:nvSpPr>
        <p:spPr/>
        <p:txBody>
          <a:bodyPr/>
          <a:lstStyle/>
          <a:p>
            <a:r>
              <a:rPr lang="en-US" dirty="0"/>
              <a:t>Typical values</a:t>
            </a:r>
          </a:p>
        </p:txBody>
      </p:sp>
      <p:sp>
        <p:nvSpPr>
          <p:cNvPr id="3" name="Content Placeholder 2">
            <a:extLst>
              <a:ext uri="{FF2B5EF4-FFF2-40B4-BE49-F238E27FC236}">
                <a16:creationId xmlns:a16="http://schemas.microsoft.com/office/drawing/2014/main" id="{058CAAED-3B9D-4229-A6EC-69B4D39050B3}"/>
              </a:ext>
            </a:extLst>
          </p:cNvPr>
          <p:cNvSpPr>
            <a:spLocks noGrp="1"/>
          </p:cNvSpPr>
          <p:nvPr>
            <p:ph idx="1"/>
          </p:nvPr>
        </p:nvSpPr>
        <p:spPr/>
        <p:txBody>
          <a:bodyPr>
            <a:normAutofit/>
          </a:bodyPr>
          <a:lstStyle/>
          <a:p>
            <a:pPr marL="0" indent="0">
              <a:buNone/>
            </a:pPr>
            <a:r>
              <a:rPr lang="en-US" sz="2400" dirty="0"/>
              <a:t>To understand the subgroups, ask:</a:t>
            </a:r>
          </a:p>
          <a:p>
            <a:pPr marL="331788" indent="-331788">
              <a:buFont typeface="Arial" panose="020B0604020202020204" pitchFamily="34" charset="0"/>
              <a:buChar char="•"/>
            </a:pPr>
            <a:r>
              <a:rPr lang="en-US" sz="2400" dirty="0"/>
              <a:t>How are the observations within each cluster similar to each other?</a:t>
            </a:r>
          </a:p>
          <a:p>
            <a:pPr marL="331788" indent="-331788">
              <a:buFont typeface="Arial" panose="020B0604020202020204" pitchFamily="34" charset="0"/>
              <a:buChar char="•"/>
            </a:pPr>
            <a:r>
              <a:rPr lang="en-US" sz="2400" dirty="0"/>
              <a:t>How are the observations in separate clusters different from each other?</a:t>
            </a:r>
          </a:p>
          <a:p>
            <a:pPr marL="331788" indent="-331788">
              <a:buFont typeface="Arial" panose="020B0604020202020204" pitchFamily="34" charset="0"/>
              <a:buChar char="•"/>
            </a:pPr>
            <a:r>
              <a:rPr lang="en-US" sz="2400" dirty="0"/>
              <a:t>How can you explain or describe the clusters?</a:t>
            </a:r>
          </a:p>
          <a:p>
            <a:pPr marL="331788" indent="-331788">
              <a:buFont typeface="Arial" panose="020B0604020202020204" pitchFamily="34" charset="0"/>
              <a:buChar char="•"/>
            </a:pPr>
            <a:r>
              <a:rPr lang="en-US" sz="2400" dirty="0"/>
              <a:t>Why might the appearance of clusters be misleading?</a:t>
            </a:r>
          </a:p>
        </p:txBody>
      </p:sp>
    </p:spTree>
    <p:extLst>
      <p:ext uri="{BB962C8B-B14F-4D97-AF65-F5344CB8AC3E}">
        <p14:creationId xmlns:p14="http://schemas.microsoft.com/office/powerpoint/2010/main" val="3949890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BF6C-FB3B-4302-8D47-EA1D8ACF8EBB}"/>
              </a:ext>
            </a:extLst>
          </p:cNvPr>
          <p:cNvSpPr>
            <a:spLocks noGrp="1"/>
          </p:cNvSpPr>
          <p:nvPr>
            <p:ph type="title"/>
          </p:nvPr>
        </p:nvSpPr>
        <p:spPr/>
        <p:txBody>
          <a:bodyPr/>
          <a:lstStyle/>
          <a:p>
            <a:r>
              <a:rPr lang="en-US" dirty="0"/>
              <a:t>Typical values</a:t>
            </a:r>
          </a:p>
        </p:txBody>
      </p:sp>
      <p:sp>
        <p:nvSpPr>
          <p:cNvPr id="5" name="Rectangle 1">
            <a:extLst>
              <a:ext uri="{FF2B5EF4-FFF2-40B4-BE49-F238E27FC236}">
                <a16:creationId xmlns:a16="http://schemas.microsoft.com/office/drawing/2014/main" id="{4B3BD813-3C25-4DFD-869D-0694A2A3EEAE}"/>
              </a:ext>
            </a:extLst>
          </p:cNvPr>
          <p:cNvSpPr>
            <a:spLocks noChangeArrowheads="1"/>
          </p:cNvSpPr>
          <p:nvPr/>
        </p:nvSpPr>
        <p:spPr bwMode="auto">
          <a:xfrm>
            <a:off x="1024127" y="2121408"/>
            <a:ext cx="9720071"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faithful, </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eruptions))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geom_histogram</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binwidth</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0.25</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10243" name="Picture 3">
            <a:extLst>
              <a:ext uri="{FF2B5EF4-FFF2-40B4-BE49-F238E27FC236}">
                <a16:creationId xmlns:a16="http://schemas.microsoft.com/office/drawing/2014/main" id="{E2D3740D-8FB7-464A-A555-EDDCB3DCF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594" y="2835092"/>
            <a:ext cx="6445135" cy="397785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BC7ABA8-A75B-4134-9F32-212EB44D8DAE}"/>
              </a:ext>
            </a:extLst>
          </p:cNvPr>
          <p:cNvCxnSpPr>
            <a:cxnSpLocks/>
          </p:cNvCxnSpPr>
          <p:nvPr/>
        </p:nvCxnSpPr>
        <p:spPr>
          <a:xfrm>
            <a:off x="4267150" y="2835092"/>
            <a:ext cx="0" cy="354908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ED330E-8FF6-4E33-BD26-15604A7E266A}"/>
              </a:ext>
            </a:extLst>
          </p:cNvPr>
          <p:cNvCxnSpPr>
            <a:cxnSpLocks/>
          </p:cNvCxnSpPr>
          <p:nvPr/>
        </p:nvCxnSpPr>
        <p:spPr>
          <a:xfrm>
            <a:off x="7716471" y="2835092"/>
            <a:ext cx="0" cy="354908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CF208FD-042D-4EED-987D-9FF4B8E2681A}"/>
              </a:ext>
            </a:extLst>
          </p:cNvPr>
          <p:cNvSpPr/>
          <p:nvPr/>
        </p:nvSpPr>
        <p:spPr>
          <a:xfrm>
            <a:off x="5060187" y="4824020"/>
            <a:ext cx="1625040" cy="159668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21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7"/>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8"/>
                                        </p:tgtEl>
                                        <p:attrNameLst>
                                          <p:attrName>style.visibility</p:attrName>
                                        </p:attrNameLst>
                                      </p:cBhvr>
                                      <p:to>
                                        <p:strVal val="hidden"/>
                                      </p:to>
                                    </p:set>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3B5E-CE94-4D8C-8586-5EC100CE91A1}"/>
              </a:ext>
            </a:extLst>
          </p:cNvPr>
          <p:cNvSpPr>
            <a:spLocks noGrp="1"/>
          </p:cNvSpPr>
          <p:nvPr>
            <p:ph type="title"/>
          </p:nvPr>
        </p:nvSpPr>
        <p:spPr/>
        <p:txBody>
          <a:bodyPr/>
          <a:lstStyle/>
          <a:p>
            <a:r>
              <a:rPr lang="en-US" dirty="0"/>
              <a:t>Unusual values</a:t>
            </a:r>
          </a:p>
        </p:txBody>
      </p:sp>
      <p:sp>
        <p:nvSpPr>
          <p:cNvPr id="4" name="Rectangle 1">
            <a:extLst>
              <a:ext uri="{FF2B5EF4-FFF2-40B4-BE49-F238E27FC236}">
                <a16:creationId xmlns:a16="http://schemas.microsoft.com/office/drawing/2014/main" id="{474F9675-D535-411E-AF41-5AA07047CD6B}"/>
              </a:ext>
            </a:extLst>
          </p:cNvPr>
          <p:cNvSpPr>
            <a:spLocks noChangeArrowheads="1"/>
          </p:cNvSpPr>
          <p:nvPr/>
        </p:nvSpPr>
        <p:spPr bwMode="auto">
          <a:xfrm>
            <a:off x="1024127" y="1746278"/>
            <a:ext cx="9720071"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(diamonds)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geom_histogram</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y), </a:t>
            </a:r>
            <a:r>
              <a:rPr kumimoji="0" lang="en-US" altLang="en-US" sz="2200" b="0" i="0" u="none" strike="noStrike" cap="none" normalizeH="0" baseline="0" dirty="0" err="1">
                <a:ln>
                  <a:noFill/>
                </a:ln>
                <a:solidFill>
                  <a:srgbClr val="902000"/>
                </a:solidFill>
                <a:effectLst/>
                <a:latin typeface="Consolas" panose="020B0609020204030204" pitchFamily="49" charset="0"/>
              </a:rPr>
              <a:t>binwidth</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0.5</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11267" name="Picture 3">
            <a:extLst>
              <a:ext uri="{FF2B5EF4-FFF2-40B4-BE49-F238E27FC236}">
                <a16:creationId xmlns:a16="http://schemas.microsoft.com/office/drawing/2014/main" id="{EA92845F-236F-46B4-9EC1-A131CE815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4147" y="2473681"/>
            <a:ext cx="7103706" cy="438431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20C39E95-F351-49C9-940D-306AB70433AC}"/>
              </a:ext>
            </a:extLst>
          </p:cNvPr>
          <p:cNvGrpSpPr/>
          <p:nvPr/>
        </p:nvGrpSpPr>
        <p:grpSpPr>
          <a:xfrm>
            <a:off x="3347357" y="5109464"/>
            <a:ext cx="6151206" cy="1228958"/>
            <a:chOff x="3347357" y="5109464"/>
            <a:chExt cx="6151206" cy="1228958"/>
          </a:xfrm>
        </p:grpSpPr>
        <p:sp>
          <p:nvSpPr>
            <p:cNvPr id="6" name="Right Brace 5">
              <a:extLst>
                <a:ext uri="{FF2B5EF4-FFF2-40B4-BE49-F238E27FC236}">
                  <a16:creationId xmlns:a16="http://schemas.microsoft.com/office/drawing/2014/main" id="{AEF88E3E-4154-4C79-B28C-D06134C3BE18}"/>
                </a:ext>
              </a:extLst>
            </p:cNvPr>
            <p:cNvSpPr/>
            <p:nvPr/>
          </p:nvSpPr>
          <p:spPr>
            <a:xfrm rot="16200000">
              <a:off x="6133711" y="2973570"/>
              <a:ext cx="578498" cy="615120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a:extLst>
                <a:ext uri="{FF2B5EF4-FFF2-40B4-BE49-F238E27FC236}">
                  <a16:creationId xmlns:a16="http://schemas.microsoft.com/office/drawing/2014/main" id="{C3CA50F3-4658-4E41-8E6E-AD913F797A5A}"/>
                </a:ext>
              </a:extLst>
            </p:cNvPr>
            <p:cNvSpPr/>
            <p:nvPr/>
          </p:nvSpPr>
          <p:spPr>
            <a:xfrm>
              <a:off x="4845443" y="5109464"/>
              <a:ext cx="3155031" cy="523220"/>
            </a:xfrm>
            <a:prstGeom prst="rect">
              <a:avLst/>
            </a:prstGeom>
          </p:spPr>
          <p:txBody>
            <a:bodyPr wrap="none">
              <a:spAutoFit/>
            </a:bodyPr>
            <a:lstStyle/>
            <a:p>
              <a:r>
                <a:rPr lang="en-US" sz="2800" dirty="0">
                  <a:solidFill>
                    <a:srgbClr val="C00000"/>
                  </a:solidFill>
                </a:rPr>
                <a:t>unusually wide limits </a:t>
              </a:r>
            </a:p>
          </p:txBody>
        </p:sp>
      </p:grpSp>
    </p:spTree>
    <p:extLst>
      <p:ext uri="{BB962C8B-B14F-4D97-AF65-F5344CB8AC3E}">
        <p14:creationId xmlns:p14="http://schemas.microsoft.com/office/powerpoint/2010/main" val="152746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6973-6490-43EB-9357-0FFFEE540D15}"/>
              </a:ext>
            </a:extLst>
          </p:cNvPr>
          <p:cNvSpPr>
            <a:spLocks noGrp="1"/>
          </p:cNvSpPr>
          <p:nvPr>
            <p:ph type="title"/>
          </p:nvPr>
        </p:nvSpPr>
        <p:spPr/>
        <p:txBody>
          <a:bodyPr/>
          <a:lstStyle/>
          <a:p>
            <a:r>
              <a:rPr lang="en-US" dirty="0"/>
              <a:t>Unusual values</a:t>
            </a:r>
          </a:p>
        </p:txBody>
      </p:sp>
      <p:sp>
        <p:nvSpPr>
          <p:cNvPr id="4" name="Rectangle 1">
            <a:extLst>
              <a:ext uri="{FF2B5EF4-FFF2-40B4-BE49-F238E27FC236}">
                <a16:creationId xmlns:a16="http://schemas.microsoft.com/office/drawing/2014/main" id="{B2479124-CE0F-44C2-B27B-6A6948A59BCD}"/>
              </a:ext>
            </a:extLst>
          </p:cNvPr>
          <p:cNvSpPr>
            <a:spLocks noChangeArrowheads="1"/>
          </p:cNvSpPr>
          <p:nvPr/>
        </p:nvSpPr>
        <p:spPr bwMode="auto">
          <a:xfrm>
            <a:off x="1024128" y="1741932"/>
            <a:ext cx="9720072"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(diamonds)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geom_histogram</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y), </a:t>
            </a:r>
            <a:r>
              <a:rPr kumimoji="0" lang="en-US" altLang="en-US" sz="2200" b="0" i="0" u="none" strike="noStrike" cap="none" normalizeH="0" baseline="0" dirty="0" err="1">
                <a:ln>
                  <a:noFill/>
                </a:ln>
                <a:solidFill>
                  <a:srgbClr val="902000"/>
                </a:solidFill>
                <a:effectLst/>
                <a:latin typeface="Consolas" panose="020B0609020204030204" pitchFamily="49" charset="0"/>
              </a:rPr>
              <a:t>binwidth</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0.5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coord_cartesian</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ylim</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0</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50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12291" name="Picture 3">
            <a:extLst>
              <a:ext uri="{FF2B5EF4-FFF2-40B4-BE49-F238E27FC236}">
                <a16:creationId xmlns:a16="http://schemas.microsoft.com/office/drawing/2014/main" id="{F154FD6F-F7F0-46CC-84CF-C2D09EFDE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662" y="2845553"/>
            <a:ext cx="6564676" cy="405163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E261048B-F59A-4078-B523-F5468CA00CB5}"/>
              </a:ext>
            </a:extLst>
          </p:cNvPr>
          <p:cNvSpPr/>
          <p:nvPr/>
        </p:nvSpPr>
        <p:spPr>
          <a:xfrm>
            <a:off x="3124200" y="5581650"/>
            <a:ext cx="895402" cy="917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594857E-9337-4436-8263-EABCE806DAC1}"/>
              </a:ext>
            </a:extLst>
          </p:cNvPr>
          <p:cNvSpPr/>
          <p:nvPr/>
        </p:nvSpPr>
        <p:spPr>
          <a:xfrm>
            <a:off x="6096000" y="5581650"/>
            <a:ext cx="895402" cy="917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666B5F9-DAD5-425F-B50A-36FCB912EEF1}"/>
              </a:ext>
            </a:extLst>
          </p:cNvPr>
          <p:cNvSpPr/>
          <p:nvPr/>
        </p:nvSpPr>
        <p:spPr>
          <a:xfrm>
            <a:off x="8540086" y="5581650"/>
            <a:ext cx="895402" cy="917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04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E22F-075A-4BD7-B43F-676DDAC5B7C8}"/>
              </a:ext>
            </a:extLst>
          </p:cNvPr>
          <p:cNvSpPr>
            <a:spLocks noGrp="1"/>
          </p:cNvSpPr>
          <p:nvPr>
            <p:ph type="title"/>
          </p:nvPr>
        </p:nvSpPr>
        <p:spPr>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a:t>Unusual values</a:t>
            </a:r>
          </a:p>
        </p:txBody>
      </p:sp>
      <p:sp>
        <p:nvSpPr>
          <p:cNvPr id="5" name="Rectangle 4">
            <a:extLst>
              <a:ext uri="{FF2B5EF4-FFF2-40B4-BE49-F238E27FC236}">
                <a16:creationId xmlns:a16="http://schemas.microsoft.com/office/drawing/2014/main" id="{6917605A-745E-45E6-AE2A-5758165F9BBF}"/>
              </a:ext>
            </a:extLst>
          </p:cNvPr>
          <p:cNvSpPr/>
          <p:nvPr/>
        </p:nvSpPr>
        <p:spPr>
          <a:xfrm>
            <a:off x="1024128" y="1612062"/>
            <a:ext cx="9720072" cy="520142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unusual &lt;-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diamonds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filter</a:t>
            </a:r>
            <a:r>
              <a:rPr lang="en-US" altLang="en-US" sz="2000" dirty="0">
                <a:solidFill>
                  <a:srgbClr val="4183C4"/>
                </a:solidFill>
                <a:latin typeface="Consolas" panose="020B0609020204030204" pitchFamily="49" charset="0"/>
              </a:rPr>
              <a:t>(y </a:t>
            </a:r>
            <a:r>
              <a:rPr lang="en-US" altLang="en-US" sz="2000" dirty="0">
                <a:solidFill>
                  <a:srgbClr val="666666"/>
                </a:solidFill>
                <a:latin typeface="Consolas" panose="020B0609020204030204" pitchFamily="49" charset="0"/>
              </a:rPr>
              <a:t>&lt;</a:t>
            </a:r>
            <a:r>
              <a:rPr lang="en-US" altLang="en-US" sz="2000" dirty="0">
                <a:solidFill>
                  <a:srgbClr val="4070A0"/>
                </a:solidFill>
                <a:latin typeface="Consolas" panose="020B0609020204030204" pitchFamily="49" charset="0"/>
              </a:rPr>
              <a:t> </a:t>
            </a:r>
            <a:r>
              <a:rPr lang="en-US" altLang="en-US" sz="2000" dirty="0">
                <a:solidFill>
                  <a:srgbClr val="40A070"/>
                </a:solidFill>
                <a:latin typeface="Consolas" panose="020B0609020204030204" pitchFamily="49" charset="0"/>
              </a:rPr>
              <a:t>3</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y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r>
              <a:rPr lang="en-US" altLang="en-US" sz="2000" dirty="0">
                <a:solidFill>
                  <a:srgbClr val="40A070"/>
                </a:solidFill>
                <a:latin typeface="Consolas" panose="020B0609020204030204" pitchFamily="49" charset="0"/>
              </a:rPr>
              <a:t>20</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select</a:t>
            </a:r>
            <a:r>
              <a:rPr lang="en-US" altLang="en-US" sz="2000" dirty="0">
                <a:solidFill>
                  <a:srgbClr val="4183C4"/>
                </a:solidFill>
                <a:latin typeface="Consolas" panose="020B0609020204030204" pitchFamily="49" charset="0"/>
              </a:rPr>
              <a:t>(price, x, y, z) </a:t>
            </a:r>
            <a:r>
              <a:rPr lang="en-US" altLang="en-US" sz="2000" dirty="0">
                <a:solidFill>
                  <a:srgbClr val="666666"/>
                </a:solidFill>
                <a:latin typeface="Consolas" panose="020B0609020204030204" pitchFamily="49" charset="0"/>
              </a:rPr>
              <a:t>%&gt;%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b="1" dirty="0">
                <a:solidFill>
                  <a:srgbClr val="007020"/>
                </a:solidFill>
                <a:latin typeface="Consolas" panose="020B0609020204030204" pitchFamily="49" charset="0"/>
              </a:rPr>
              <a:t>arrange</a:t>
            </a:r>
            <a:r>
              <a:rPr lang="en-US" altLang="en-US" sz="2000" dirty="0">
                <a:solidFill>
                  <a:srgbClr val="4183C4"/>
                </a:solidFill>
                <a:latin typeface="Consolas" panose="020B0609020204030204" pitchFamily="49" charset="0"/>
              </a:rPr>
              <a:t>(y)</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unusual</a:t>
            </a:r>
            <a:r>
              <a:rPr lang="en-US" altLang="en-US" sz="20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9 x 4</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price     x     y     z</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&lt;int&gt;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1  5139  0      0    0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2  6381  0      0    0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3 12800  0      0    0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4 15686  0      0    0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5 18034  0      0    0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6  2130  0      0    0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7  2130  0      0    0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8  2075  5.15  31.8  5.12</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9 12210  8.09  58.9  8.06</a:t>
            </a:r>
          </a:p>
        </p:txBody>
      </p:sp>
      <p:sp>
        <p:nvSpPr>
          <p:cNvPr id="6" name="Rectangle 5">
            <a:extLst>
              <a:ext uri="{FF2B5EF4-FFF2-40B4-BE49-F238E27FC236}">
                <a16:creationId xmlns:a16="http://schemas.microsoft.com/office/drawing/2014/main" id="{AF08D814-ED2D-48A6-A91C-4047AD6C6441}"/>
              </a:ext>
            </a:extLst>
          </p:cNvPr>
          <p:cNvSpPr/>
          <p:nvPr/>
        </p:nvSpPr>
        <p:spPr>
          <a:xfrm>
            <a:off x="2523744" y="3483864"/>
            <a:ext cx="2578607" cy="27105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5E53F4D-F2AC-4E37-95B7-D694BBC74EB6}"/>
              </a:ext>
            </a:extLst>
          </p:cNvPr>
          <p:cNvSpPr/>
          <p:nvPr/>
        </p:nvSpPr>
        <p:spPr>
          <a:xfrm>
            <a:off x="3456432" y="6194407"/>
            <a:ext cx="737615" cy="66359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22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0DB19B-F68B-489D-A885-FDA7A3258B74}"/>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E5046BC-C354-4F23-A215-B5CA2C8D1C05}"/>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8567E27-E547-49C9-B6E2-5F90A2BEBAFE}"/>
              </a:ext>
            </a:extLst>
          </p:cNvPr>
          <p:cNvSpPr txBox="1">
            <a:spLocks/>
          </p:cNvSpPr>
          <p:nvPr/>
        </p:nvSpPr>
        <p:spPr>
          <a:xfrm>
            <a:off x="700278" y="5214366"/>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Variation</a:t>
            </a:r>
          </a:p>
          <a:p>
            <a:endParaRPr lang="en-US" dirty="0">
              <a:solidFill>
                <a:schemeClr val="bg1"/>
              </a:solidFill>
            </a:endParaRPr>
          </a:p>
        </p:txBody>
      </p:sp>
    </p:spTree>
    <p:extLst>
      <p:ext uri="{BB962C8B-B14F-4D97-AF65-F5344CB8AC3E}">
        <p14:creationId xmlns:p14="http://schemas.microsoft.com/office/powerpoint/2010/main" val="316854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22DCCF-958E-4EB8-B39E-6C928615029B}"/>
              </a:ext>
            </a:extLst>
          </p:cNvPr>
          <p:cNvSpPr>
            <a:spLocks noGrp="1"/>
          </p:cNvSpPr>
          <p:nvPr>
            <p:ph type="title"/>
          </p:nvPr>
        </p:nvSpPr>
        <p:spPr/>
        <p:txBody>
          <a:bodyPr/>
          <a:lstStyle/>
          <a:p>
            <a:r>
              <a:rPr lang="en-US" dirty="0"/>
              <a:t>Exploratory Data Analysis</a:t>
            </a:r>
          </a:p>
        </p:txBody>
      </p:sp>
      <p:sp>
        <p:nvSpPr>
          <p:cNvPr id="6" name="Content Placeholder 5">
            <a:extLst>
              <a:ext uri="{FF2B5EF4-FFF2-40B4-BE49-F238E27FC236}">
                <a16:creationId xmlns:a16="http://schemas.microsoft.com/office/drawing/2014/main" id="{2C7996B3-8DBC-4BF2-B300-1E6DFBF53FA9}"/>
              </a:ext>
            </a:extLst>
          </p:cNvPr>
          <p:cNvSpPr>
            <a:spLocks noGrp="1"/>
          </p:cNvSpPr>
          <p:nvPr>
            <p:ph idx="1"/>
          </p:nvPr>
        </p:nvSpPr>
        <p:spPr>
          <a:xfrm>
            <a:off x="1024128" y="2286000"/>
            <a:ext cx="9720073" cy="1925782"/>
          </a:xfrm>
        </p:spPr>
        <p:txBody>
          <a:bodyPr>
            <a:normAutofit/>
          </a:bodyPr>
          <a:lstStyle/>
          <a:p>
            <a:pPr marL="457200" indent="-457200">
              <a:buFont typeface="+mj-lt"/>
              <a:buAutoNum type="arabicPeriod"/>
            </a:pPr>
            <a:r>
              <a:rPr lang="en-US" sz="2400" dirty="0"/>
              <a:t>Generate questions about your data. </a:t>
            </a:r>
          </a:p>
          <a:p>
            <a:pPr marL="457200" indent="-457200">
              <a:buFont typeface="+mj-lt"/>
              <a:buAutoNum type="arabicPeriod"/>
            </a:pPr>
            <a:r>
              <a:rPr lang="en-US" sz="2400" dirty="0"/>
              <a:t>Search for answers by visualizing, transforming, and modeling your data. </a:t>
            </a:r>
          </a:p>
          <a:p>
            <a:pPr marL="457200" indent="-457200">
              <a:buFont typeface="+mj-lt"/>
              <a:buAutoNum type="arabicPeriod"/>
            </a:pPr>
            <a:r>
              <a:rPr lang="en-US" sz="2400" dirty="0"/>
              <a:t>Use what you learn to refine your questions and/or generate new questions</a:t>
            </a:r>
          </a:p>
        </p:txBody>
      </p:sp>
      <p:sp>
        <p:nvSpPr>
          <p:cNvPr id="8" name="Rectangle 2">
            <a:extLst>
              <a:ext uri="{FF2B5EF4-FFF2-40B4-BE49-F238E27FC236}">
                <a16:creationId xmlns:a16="http://schemas.microsoft.com/office/drawing/2014/main" id="{71B8BD3C-CA42-4747-8A4A-85F0B9EC9F60}"/>
              </a:ext>
            </a:extLst>
          </p:cNvPr>
          <p:cNvSpPr>
            <a:spLocks noChangeArrowheads="1"/>
          </p:cNvSpPr>
          <p:nvPr/>
        </p:nvSpPr>
        <p:spPr bwMode="auto">
          <a:xfrm>
            <a:off x="1024128" y="4444484"/>
            <a:ext cx="3143489"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library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tidyverse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318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7217-7780-4F89-8C8E-904870EBF236}"/>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79C4D3A1-A04F-4877-BEF6-8DCBB43C05DA}"/>
              </a:ext>
            </a:extLst>
          </p:cNvPr>
          <p:cNvSpPr>
            <a:spLocks noGrp="1"/>
          </p:cNvSpPr>
          <p:nvPr>
            <p:ph idx="1"/>
          </p:nvPr>
        </p:nvSpPr>
        <p:spPr>
          <a:xfrm>
            <a:off x="1024128" y="2084832"/>
            <a:ext cx="9720073" cy="4224528"/>
          </a:xfrm>
        </p:spPr>
        <p:txBody>
          <a:bodyPr>
            <a:normAutofit/>
          </a:bodyPr>
          <a:lstStyle/>
          <a:p>
            <a:pPr marL="0" indent="0">
              <a:buNone/>
            </a:pPr>
            <a:r>
              <a:rPr lang="en-US" sz="2400" dirty="0"/>
              <a:t>If you’ve encountered unusual values in your dataset, and simply want to move on to the rest of your analysis, you have two options.</a:t>
            </a:r>
          </a:p>
          <a:p>
            <a:pPr marL="457200" indent="-457200">
              <a:buFont typeface="+mj-lt"/>
              <a:buAutoNum type="arabicPeriod"/>
            </a:pPr>
            <a:r>
              <a:rPr lang="en-US" sz="2400" dirty="0"/>
              <a:t>Drop the entire row with the strange values:</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Replace the unusual values with missing values</a:t>
            </a:r>
          </a:p>
        </p:txBody>
      </p:sp>
      <p:sp>
        <p:nvSpPr>
          <p:cNvPr id="4" name="Rectangle 1">
            <a:extLst>
              <a:ext uri="{FF2B5EF4-FFF2-40B4-BE49-F238E27FC236}">
                <a16:creationId xmlns:a16="http://schemas.microsoft.com/office/drawing/2014/main" id="{A5851A57-D3E7-40CC-AB6F-59CC5A4E6D3E}"/>
              </a:ext>
            </a:extLst>
          </p:cNvPr>
          <p:cNvSpPr>
            <a:spLocks noChangeArrowheads="1"/>
          </p:cNvSpPr>
          <p:nvPr/>
        </p:nvSpPr>
        <p:spPr bwMode="auto">
          <a:xfrm>
            <a:off x="1607352" y="3429000"/>
            <a:ext cx="4276812"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diamonds2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diamonds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filter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between</a:t>
            </a:r>
            <a:r>
              <a:rPr kumimoji="0" lang="en-US" altLang="en-US" sz="2200" b="0" i="0" u="none" strike="noStrike" cap="none" normalizeH="0" baseline="0" dirty="0">
                <a:ln>
                  <a:noFill/>
                </a:ln>
                <a:solidFill>
                  <a:srgbClr val="4183C4"/>
                </a:solidFill>
                <a:effectLst/>
                <a:latin typeface="Consolas" panose="020B0609020204030204" pitchFamily="49" charset="0"/>
              </a:rPr>
              <a:t>(y, </a:t>
            </a:r>
            <a:r>
              <a:rPr kumimoji="0" lang="en-US" altLang="en-US" sz="2200" b="0" i="0" u="none" strike="noStrike" cap="none" normalizeH="0" baseline="0" dirty="0">
                <a:ln>
                  <a:noFill/>
                </a:ln>
                <a:solidFill>
                  <a:srgbClr val="40A070"/>
                </a:solidFill>
                <a:effectLst/>
                <a:latin typeface="Consolas" panose="020B0609020204030204" pitchFamily="49" charset="0"/>
              </a:rPr>
              <a:t>3</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3F94A66-BBF9-444B-8316-2E9205CC01FF}"/>
              </a:ext>
            </a:extLst>
          </p:cNvPr>
          <p:cNvSpPr>
            <a:spLocks noChangeArrowheads="1"/>
          </p:cNvSpPr>
          <p:nvPr/>
        </p:nvSpPr>
        <p:spPr bwMode="auto">
          <a:xfrm>
            <a:off x="1607352" y="4936080"/>
            <a:ext cx="6764672"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diamonds2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diamonds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mutate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ifelse</a:t>
            </a:r>
            <a:r>
              <a:rPr kumimoji="0" lang="en-US" altLang="en-US" sz="2200" b="0" i="0" u="none" strike="noStrike" cap="none" normalizeH="0" baseline="0" dirty="0">
                <a:ln>
                  <a:noFill/>
                </a:ln>
                <a:solidFill>
                  <a:srgbClr val="4183C4"/>
                </a:solidFill>
                <a:effectLst/>
                <a:latin typeface="Consolas" panose="020B0609020204030204" pitchFamily="49" charset="0"/>
              </a:rPr>
              <a:t>(y </a:t>
            </a:r>
            <a:r>
              <a:rPr kumimoji="0" lang="en-US" altLang="en-US" sz="2200" b="0" i="0" u="none" strike="noStrike" cap="none" normalizeH="0" baseline="0" dirty="0">
                <a:ln>
                  <a:noFill/>
                </a:ln>
                <a:solidFill>
                  <a:srgbClr val="666666"/>
                </a:solidFill>
                <a:effectLst/>
                <a:latin typeface="Consolas" panose="020B0609020204030204" pitchFamily="49" charset="0"/>
              </a:rPr>
              <a:t>&lt;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3</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y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20</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NA</a:t>
            </a:r>
            <a:r>
              <a:rPr kumimoji="0" lang="en-US" altLang="en-US" sz="2200" b="0" i="0" u="none" strike="noStrike" cap="none" normalizeH="0" baseline="0" dirty="0">
                <a:ln>
                  <a:noFill/>
                </a:ln>
                <a:solidFill>
                  <a:srgbClr val="4183C4"/>
                </a:solidFill>
                <a:effectLst/>
                <a:latin typeface="Consolas" panose="020B0609020204030204" pitchFamily="49" charset="0"/>
              </a:rPr>
              <a:t>, y))</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BDBFD03D-E040-4800-A21D-615EBBEBDBAC}"/>
              </a:ext>
            </a:extLst>
          </p:cNvPr>
          <p:cNvSpPr/>
          <p:nvPr/>
        </p:nvSpPr>
        <p:spPr>
          <a:xfrm>
            <a:off x="3564294" y="5274634"/>
            <a:ext cx="4807730" cy="33855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Brace 6">
            <a:extLst>
              <a:ext uri="{FF2B5EF4-FFF2-40B4-BE49-F238E27FC236}">
                <a16:creationId xmlns:a16="http://schemas.microsoft.com/office/drawing/2014/main" id="{90DA5839-99B2-4827-B53B-DCE1CE1AF386}"/>
              </a:ext>
            </a:extLst>
          </p:cNvPr>
          <p:cNvSpPr/>
          <p:nvPr/>
        </p:nvSpPr>
        <p:spPr>
          <a:xfrm rot="5400000">
            <a:off x="5526384" y="4817258"/>
            <a:ext cx="489030" cy="2080895"/>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BC4974F-35EE-4314-AF95-7A22E6EEEC93}"/>
              </a:ext>
            </a:extLst>
          </p:cNvPr>
          <p:cNvSpPr/>
          <p:nvPr/>
        </p:nvSpPr>
        <p:spPr>
          <a:xfrm>
            <a:off x="5488141" y="6102221"/>
            <a:ext cx="607859" cy="461665"/>
          </a:xfrm>
          <a:prstGeom prst="rect">
            <a:avLst/>
          </a:prstGeom>
        </p:spPr>
        <p:txBody>
          <a:bodyPr wrap="none">
            <a:spAutoFit/>
          </a:bodyPr>
          <a:lstStyle/>
          <a:p>
            <a:r>
              <a:rPr lang="en-US" sz="2400" dirty="0">
                <a:solidFill>
                  <a:schemeClr val="accent1"/>
                </a:solidFill>
              </a:rPr>
              <a:t>test</a:t>
            </a:r>
          </a:p>
        </p:txBody>
      </p:sp>
      <p:grpSp>
        <p:nvGrpSpPr>
          <p:cNvPr id="12" name="Group 11">
            <a:extLst>
              <a:ext uri="{FF2B5EF4-FFF2-40B4-BE49-F238E27FC236}">
                <a16:creationId xmlns:a16="http://schemas.microsoft.com/office/drawing/2014/main" id="{78AC0649-002F-40F2-BC83-063951BC2B82}"/>
              </a:ext>
            </a:extLst>
          </p:cNvPr>
          <p:cNvGrpSpPr/>
          <p:nvPr/>
        </p:nvGrpSpPr>
        <p:grpSpPr>
          <a:xfrm>
            <a:off x="6192684" y="5613188"/>
            <a:ext cx="2282356" cy="1121261"/>
            <a:chOff x="6192684" y="5613188"/>
            <a:chExt cx="2282356" cy="1121261"/>
          </a:xfrm>
        </p:grpSpPr>
        <p:cxnSp>
          <p:nvCxnSpPr>
            <p:cNvPr id="10" name="Straight Arrow Connector 9">
              <a:extLst>
                <a:ext uri="{FF2B5EF4-FFF2-40B4-BE49-F238E27FC236}">
                  <a16:creationId xmlns:a16="http://schemas.microsoft.com/office/drawing/2014/main" id="{AE784BCC-208D-4CB2-86BB-ACD31DFC30AD}"/>
                </a:ext>
              </a:extLst>
            </p:cNvPr>
            <p:cNvCxnSpPr/>
            <p:nvPr/>
          </p:nvCxnSpPr>
          <p:spPr>
            <a:xfrm flipV="1">
              <a:off x="7333862" y="5613188"/>
              <a:ext cx="0" cy="69617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9B20734-36D3-48E2-9A44-CB2E9001E7F0}"/>
                </a:ext>
              </a:extLst>
            </p:cNvPr>
            <p:cNvSpPr/>
            <p:nvPr/>
          </p:nvSpPr>
          <p:spPr>
            <a:xfrm>
              <a:off x="6192684" y="6272784"/>
              <a:ext cx="2282356" cy="461665"/>
            </a:xfrm>
            <a:prstGeom prst="rect">
              <a:avLst/>
            </a:prstGeom>
          </p:spPr>
          <p:txBody>
            <a:bodyPr wrap="none">
              <a:spAutoFit/>
            </a:bodyPr>
            <a:lstStyle/>
            <a:p>
              <a:r>
                <a:rPr lang="en-US" sz="2400" dirty="0">
                  <a:solidFill>
                    <a:srgbClr val="7030A0"/>
                  </a:solidFill>
                </a:rPr>
                <a:t>Value when TRUE</a:t>
              </a:r>
            </a:p>
          </p:txBody>
        </p:sp>
      </p:grpSp>
      <p:grpSp>
        <p:nvGrpSpPr>
          <p:cNvPr id="16" name="Group 15">
            <a:extLst>
              <a:ext uri="{FF2B5EF4-FFF2-40B4-BE49-F238E27FC236}">
                <a16:creationId xmlns:a16="http://schemas.microsoft.com/office/drawing/2014/main" id="{88E9CCEA-FC92-4483-99D4-F288C8DFE638}"/>
              </a:ext>
            </a:extLst>
          </p:cNvPr>
          <p:cNvGrpSpPr/>
          <p:nvPr/>
        </p:nvGrpSpPr>
        <p:grpSpPr>
          <a:xfrm>
            <a:off x="6677875" y="4005078"/>
            <a:ext cx="2391809" cy="1126759"/>
            <a:chOff x="6677875" y="4005078"/>
            <a:chExt cx="2391809" cy="1126759"/>
          </a:xfrm>
        </p:grpSpPr>
        <p:cxnSp>
          <p:nvCxnSpPr>
            <p:cNvPr id="14" name="Straight Arrow Connector 13">
              <a:extLst>
                <a:ext uri="{FF2B5EF4-FFF2-40B4-BE49-F238E27FC236}">
                  <a16:creationId xmlns:a16="http://schemas.microsoft.com/office/drawing/2014/main" id="{7139B2BF-6A6D-4FA6-870A-4552856C27A9}"/>
                </a:ext>
              </a:extLst>
            </p:cNvPr>
            <p:cNvCxnSpPr/>
            <p:nvPr/>
          </p:nvCxnSpPr>
          <p:spPr>
            <a:xfrm>
              <a:off x="7819053" y="4441371"/>
              <a:ext cx="0" cy="690466"/>
            </a:xfrm>
            <a:prstGeom prst="straightConnector1">
              <a:avLst/>
            </a:prstGeom>
            <a:ln w="571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D9A4AC5B-3803-467E-8B33-7A3DECB68C3A}"/>
                </a:ext>
              </a:extLst>
            </p:cNvPr>
            <p:cNvSpPr/>
            <p:nvPr/>
          </p:nvSpPr>
          <p:spPr>
            <a:xfrm>
              <a:off x="6677875" y="4005078"/>
              <a:ext cx="2391809" cy="461665"/>
            </a:xfrm>
            <a:prstGeom prst="rect">
              <a:avLst/>
            </a:prstGeom>
          </p:spPr>
          <p:txBody>
            <a:bodyPr wrap="none">
              <a:spAutoFit/>
            </a:bodyPr>
            <a:lstStyle/>
            <a:p>
              <a:r>
                <a:rPr lang="en-US" sz="2400" dirty="0">
                  <a:solidFill>
                    <a:srgbClr val="C00000"/>
                  </a:solidFill>
                </a:rPr>
                <a:t>Value when FALSE</a:t>
              </a:r>
            </a:p>
          </p:txBody>
        </p:sp>
      </p:grpSp>
    </p:spTree>
    <p:extLst>
      <p:ext uri="{BB962C8B-B14F-4D97-AF65-F5344CB8AC3E}">
        <p14:creationId xmlns:p14="http://schemas.microsoft.com/office/powerpoint/2010/main" val="41638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940F-4791-496F-B331-D48E04A8F185}"/>
              </a:ext>
            </a:extLst>
          </p:cNvPr>
          <p:cNvSpPr>
            <a:spLocks noGrp="1"/>
          </p:cNvSpPr>
          <p:nvPr>
            <p:ph type="title"/>
          </p:nvPr>
        </p:nvSpPr>
        <p:spPr/>
        <p:txBody>
          <a:bodyPr/>
          <a:lstStyle/>
          <a:p>
            <a:r>
              <a:rPr lang="en-US" dirty="0"/>
              <a:t>Missing values</a:t>
            </a:r>
          </a:p>
        </p:txBody>
      </p:sp>
      <p:sp>
        <p:nvSpPr>
          <p:cNvPr id="4" name="Rectangle 1">
            <a:extLst>
              <a:ext uri="{FF2B5EF4-FFF2-40B4-BE49-F238E27FC236}">
                <a16:creationId xmlns:a16="http://schemas.microsoft.com/office/drawing/2014/main" id="{AB1732A5-49A9-4D39-ABC7-F67FF6655991}"/>
              </a:ext>
            </a:extLst>
          </p:cNvPr>
          <p:cNvSpPr>
            <a:spLocks noChangeArrowheads="1"/>
          </p:cNvSpPr>
          <p:nvPr/>
        </p:nvSpPr>
        <p:spPr bwMode="auto">
          <a:xfrm>
            <a:off x="1024128" y="1977321"/>
            <a:ext cx="9380773" cy="92333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data =</a:t>
            </a:r>
            <a:r>
              <a:rPr kumimoji="0" lang="en-US" altLang="en-US" sz="2000" b="0" i="0" u="none" strike="noStrike" cap="none" normalizeH="0" baseline="0" dirty="0">
                <a:ln>
                  <a:noFill/>
                </a:ln>
                <a:solidFill>
                  <a:srgbClr val="4183C4"/>
                </a:solidFill>
                <a:effectLst/>
                <a:latin typeface="Consolas" panose="020B0609020204030204" pitchFamily="49" charset="0"/>
              </a:rPr>
              <a:t> diamonds2, </a:t>
            </a:r>
            <a:r>
              <a:rPr kumimoji="0" lang="en-US" altLang="en-US" sz="2000" b="0" i="0" u="none" strike="noStrike" cap="none" normalizeH="0" baseline="0" dirty="0">
                <a:ln>
                  <a:noFill/>
                </a:ln>
                <a:solidFill>
                  <a:srgbClr val="902000"/>
                </a:solidFill>
                <a:effectLst/>
                <a:latin typeface="Consolas" panose="020B0609020204030204" pitchFamily="49" charset="0"/>
              </a:rPr>
              <a:t>mapping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x =</a:t>
            </a:r>
            <a:r>
              <a:rPr kumimoji="0" lang="en-US" altLang="en-US" sz="2000" b="0" i="0" u="none" strike="noStrike" cap="none" normalizeH="0" baseline="0" dirty="0">
                <a:ln>
                  <a:noFill/>
                </a:ln>
                <a:solidFill>
                  <a:srgbClr val="4183C4"/>
                </a:solidFill>
                <a:effectLst/>
                <a:latin typeface="Consolas" panose="020B0609020204030204" pitchFamily="49" charset="0"/>
              </a:rPr>
              <a:t> x, </a:t>
            </a:r>
            <a:r>
              <a:rPr kumimoji="0" lang="en-US" altLang="en-US" sz="2000" b="0" i="0" u="none" strike="noStrike" cap="none" normalizeH="0" baseline="0" dirty="0">
                <a:ln>
                  <a:noFill/>
                </a:ln>
                <a:solidFill>
                  <a:srgbClr val="902000"/>
                </a:solidFill>
                <a:effectLst/>
                <a:latin typeface="Consolas" panose="020B0609020204030204" pitchFamily="49" charset="0"/>
              </a:rPr>
              <a:t>y =</a:t>
            </a:r>
            <a:r>
              <a:rPr kumimoji="0" lang="en-US" altLang="en-US" sz="2000" b="0" i="0" u="none" strike="noStrike" cap="none" normalizeH="0" baseline="0" dirty="0">
                <a:ln>
                  <a:noFill/>
                </a:ln>
                <a:solidFill>
                  <a:srgbClr val="4183C4"/>
                </a:solidFill>
                <a:effectLst/>
                <a:latin typeface="Consolas" panose="020B0609020204030204" pitchFamily="49" charset="0"/>
              </a:rPr>
              <a:t> y))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Warning: Removed 9 rows containing missing values (</a:t>
            </a:r>
            <a:r>
              <a:rPr kumimoji="0" lang="en-US" altLang="en-US" sz="2000" b="0" i="1" u="none" strike="noStrike" cap="none" normalizeH="0" baseline="0" dirty="0" err="1">
                <a:ln>
                  <a:noFill/>
                </a:ln>
                <a:solidFill>
                  <a:srgbClr val="60A0B0"/>
                </a:solidFill>
                <a:effectLst/>
                <a:latin typeface="Consolas" panose="020B0609020204030204" pitchFamily="49" charset="0"/>
              </a:rPr>
              <a:t>geom_point</a:t>
            </a:r>
            <a:r>
              <a:rPr kumimoji="0" lang="en-US" altLang="en-US" sz="2000" b="0" i="1" u="none" strike="noStrike" cap="none" normalizeH="0" baseline="0" dirty="0">
                <a:ln>
                  <a:noFill/>
                </a:ln>
                <a:solidFill>
                  <a:srgbClr val="60A0B0"/>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5363" name="Picture 3">
            <a:extLst>
              <a:ext uri="{FF2B5EF4-FFF2-40B4-BE49-F238E27FC236}">
                <a16:creationId xmlns:a16="http://schemas.microsoft.com/office/drawing/2014/main" id="{08C3B17A-9302-42AF-8458-D098D89CE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770" y="3021194"/>
            <a:ext cx="6342460" cy="39144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93566A4-45E3-417F-B0F9-281520D582C9}"/>
              </a:ext>
            </a:extLst>
          </p:cNvPr>
          <p:cNvSpPr>
            <a:spLocks noChangeArrowheads="1"/>
          </p:cNvSpPr>
          <p:nvPr/>
        </p:nvSpPr>
        <p:spPr bwMode="auto">
          <a:xfrm>
            <a:off x="1024128" y="1977321"/>
            <a:ext cx="8707512"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diamonds2, </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x,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y))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geom_point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na.rm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TRUE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708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C498-B335-4FC5-BA55-E2C2E1C2ABDE}"/>
              </a:ext>
            </a:extLst>
          </p:cNvPr>
          <p:cNvSpPr>
            <a:spLocks noGrp="1"/>
          </p:cNvSpPr>
          <p:nvPr>
            <p:ph type="title"/>
          </p:nvPr>
        </p:nvSpPr>
        <p:spPr/>
        <p:txBody>
          <a:bodyPr/>
          <a:lstStyle/>
          <a:p>
            <a:r>
              <a:rPr lang="en-US" dirty="0"/>
              <a:t>Missing values</a:t>
            </a:r>
          </a:p>
        </p:txBody>
      </p:sp>
      <p:sp>
        <p:nvSpPr>
          <p:cNvPr id="4" name="Rectangle 1">
            <a:extLst>
              <a:ext uri="{FF2B5EF4-FFF2-40B4-BE49-F238E27FC236}">
                <a16:creationId xmlns:a16="http://schemas.microsoft.com/office/drawing/2014/main" id="{1441A9D7-AA08-4E6E-A36D-A45A5212E935}"/>
              </a:ext>
            </a:extLst>
          </p:cNvPr>
          <p:cNvSpPr>
            <a:spLocks noChangeArrowheads="1"/>
          </p:cNvSpPr>
          <p:nvPr/>
        </p:nvSpPr>
        <p:spPr bwMode="auto">
          <a:xfrm>
            <a:off x="515917" y="2084832"/>
            <a:ext cx="10651955" cy="304698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nycflights13</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flights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mutate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cancelled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is.na</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dep_time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err="1">
                <a:ln>
                  <a:noFill/>
                </a:ln>
                <a:solidFill>
                  <a:srgbClr val="902000"/>
                </a:solidFill>
                <a:effectLst/>
                <a:latin typeface="Consolas" panose="020B0609020204030204" pitchFamily="49" charset="0"/>
              </a:rPr>
              <a:t>sched_hour</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sched_dep_time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100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err="1">
                <a:ln>
                  <a:noFill/>
                </a:ln>
                <a:solidFill>
                  <a:srgbClr val="902000"/>
                </a:solidFill>
                <a:effectLst/>
                <a:latin typeface="Consolas" panose="020B0609020204030204" pitchFamily="49" charset="0"/>
              </a:rPr>
              <a:t>sched_min</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sched_dep_time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100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err="1">
                <a:ln>
                  <a:noFill/>
                </a:ln>
                <a:solidFill>
                  <a:srgbClr val="902000"/>
                </a:solidFill>
                <a:effectLst/>
                <a:latin typeface="Consolas" panose="020B0609020204030204" pitchFamily="49" charset="0"/>
              </a:rPr>
              <a:t>sched_dep_time</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sched_hour</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sched_min</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60</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sched_dep_time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geom_freqpoly</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colour</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cancelled), </a:t>
            </a:r>
            <a:r>
              <a:rPr kumimoji="0" lang="en-US" altLang="en-US" sz="2200" b="0" i="0" u="none" strike="noStrike" cap="none" normalizeH="0" baseline="0" dirty="0" err="1">
                <a:ln>
                  <a:noFill/>
                </a:ln>
                <a:solidFill>
                  <a:srgbClr val="902000"/>
                </a:solidFill>
                <a:effectLst/>
                <a:latin typeface="Consolas" panose="020B0609020204030204" pitchFamily="49" charset="0"/>
              </a:rPr>
              <a:t>binwidth</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4</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16387" name="Picture 3">
            <a:extLst>
              <a:ext uri="{FF2B5EF4-FFF2-40B4-BE49-F238E27FC236}">
                <a16:creationId xmlns:a16="http://schemas.microsoft.com/office/drawing/2014/main" id="{3B019BE3-51A8-40C7-BF52-04000275A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040" y="1606372"/>
            <a:ext cx="8167396" cy="5040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2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6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44B896-3B91-4F98-B135-FE773DE01BD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9F7DD2B7-CD0E-4339-9B2D-2CCC1EAD02D0}"/>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7FA1933-528B-4715-9596-8921093FB5C1}"/>
              </a:ext>
            </a:extLst>
          </p:cNvPr>
          <p:cNvSpPr txBox="1">
            <a:spLocks/>
          </p:cNvSpPr>
          <p:nvPr/>
        </p:nvSpPr>
        <p:spPr>
          <a:xfrm>
            <a:off x="700278" y="5214366"/>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MISSING VALUES</a:t>
            </a:r>
          </a:p>
          <a:p>
            <a:endParaRPr lang="en-US" dirty="0">
              <a:solidFill>
                <a:schemeClr val="bg1"/>
              </a:solidFill>
            </a:endParaRPr>
          </a:p>
        </p:txBody>
      </p:sp>
    </p:spTree>
    <p:extLst>
      <p:ext uri="{BB962C8B-B14F-4D97-AF65-F5344CB8AC3E}">
        <p14:creationId xmlns:p14="http://schemas.microsoft.com/office/powerpoint/2010/main" val="2616738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2929-8806-4F30-BD52-1B25CD1C7233}"/>
              </a:ext>
            </a:extLst>
          </p:cNvPr>
          <p:cNvSpPr>
            <a:spLocks noGrp="1"/>
          </p:cNvSpPr>
          <p:nvPr>
            <p:ph type="title"/>
          </p:nvPr>
        </p:nvSpPr>
        <p:spPr/>
        <p:txBody>
          <a:bodyPr/>
          <a:lstStyle/>
          <a:p>
            <a:r>
              <a:rPr lang="en-US" dirty="0"/>
              <a:t>Covariation</a:t>
            </a:r>
          </a:p>
        </p:txBody>
      </p:sp>
      <p:pic>
        <p:nvPicPr>
          <p:cNvPr id="17410" name="Picture 2" descr="Covariance plots, updated 2019">
            <a:extLst>
              <a:ext uri="{FF2B5EF4-FFF2-40B4-BE49-F238E27FC236}">
                <a16:creationId xmlns:a16="http://schemas.microsoft.com/office/drawing/2014/main" id="{43C6EC79-8D63-46E2-8CE6-BB8DE15E1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55813"/>
            <a:ext cx="12192000" cy="2744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417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E942-B768-476B-8127-FEBD5002F0E2}"/>
              </a:ext>
            </a:extLst>
          </p:cNvPr>
          <p:cNvSpPr>
            <a:spLocks noGrp="1"/>
          </p:cNvSpPr>
          <p:nvPr>
            <p:ph type="title"/>
          </p:nvPr>
        </p:nvSpPr>
        <p:spPr/>
        <p:txBody>
          <a:bodyPr>
            <a:normAutofit/>
          </a:bodyPr>
          <a:lstStyle/>
          <a:p>
            <a:r>
              <a:rPr lang="en-US" dirty="0"/>
              <a:t>A categorical and continuous variable</a:t>
            </a:r>
          </a:p>
        </p:txBody>
      </p:sp>
      <p:sp>
        <p:nvSpPr>
          <p:cNvPr id="4" name="Rectangle 1">
            <a:extLst>
              <a:ext uri="{FF2B5EF4-FFF2-40B4-BE49-F238E27FC236}">
                <a16:creationId xmlns:a16="http://schemas.microsoft.com/office/drawing/2014/main" id="{1901B046-34F7-4227-A7B2-4ABD3B1C0B2F}"/>
              </a:ext>
            </a:extLst>
          </p:cNvPr>
          <p:cNvSpPr>
            <a:spLocks noChangeArrowheads="1"/>
          </p:cNvSpPr>
          <p:nvPr/>
        </p:nvSpPr>
        <p:spPr bwMode="auto">
          <a:xfrm>
            <a:off x="839755" y="1886797"/>
            <a:ext cx="9408025"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diamonds, </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price))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geom_freqpoly</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colour</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cut), </a:t>
            </a:r>
            <a:r>
              <a:rPr kumimoji="0" lang="en-US" altLang="en-US" sz="2200" b="0" i="0" u="none" strike="noStrike" cap="none" normalizeH="0" baseline="0" dirty="0" err="1">
                <a:ln>
                  <a:noFill/>
                </a:ln>
                <a:solidFill>
                  <a:srgbClr val="902000"/>
                </a:solidFill>
                <a:effectLst/>
                <a:latin typeface="Consolas" panose="020B0609020204030204" pitchFamily="49" charset="0"/>
              </a:rPr>
              <a:t>binwidth</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500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18435" name="Picture 3">
            <a:extLst>
              <a:ext uri="{FF2B5EF4-FFF2-40B4-BE49-F238E27FC236}">
                <a16:creationId xmlns:a16="http://schemas.microsoft.com/office/drawing/2014/main" id="{0B8E7430-8ABB-421F-BE49-9501536C8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106" y="2685632"/>
            <a:ext cx="6823788" cy="4211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591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E815-D01E-43A2-87EE-FFAFE792D74F}"/>
              </a:ext>
            </a:extLst>
          </p:cNvPr>
          <p:cNvSpPr>
            <a:spLocks noGrp="1"/>
          </p:cNvSpPr>
          <p:nvPr>
            <p:ph type="title"/>
          </p:nvPr>
        </p:nvSpPr>
        <p:spPr/>
        <p:txBody>
          <a:bodyPr/>
          <a:lstStyle/>
          <a:p>
            <a:r>
              <a:rPr lang="en-US" dirty="0"/>
              <a:t>A categorical and continuous variable</a:t>
            </a:r>
          </a:p>
        </p:txBody>
      </p:sp>
      <p:sp>
        <p:nvSpPr>
          <p:cNvPr id="4" name="Rectangle 1">
            <a:extLst>
              <a:ext uri="{FF2B5EF4-FFF2-40B4-BE49-F238E27FC236}">
                <a16:creationId xmlns:a16="http://schemas.microsoft.com/office/drawing/2014/main" id="{A3C228AE-9A59-421F-8EC3-6E22C3113C31}"/>
              </a:ext>
            </a:extLst>
          </p:cNvPr>
          <p:cNvSpPr>
            <a:spLocks noChangeArrowheads="1"/>
          </p:cNvSpPr>
          <p:nvPr/>
        </p:nvSpPr>
        <p:spPr bwMode="auto">
          <a:xfrm>
            <a:off x="519714" y="2128872"/>
            <a:ext cx="10728899"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diamonds, </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price,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..density..))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geom_freqpoly</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colour</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cut), </a:t>
            </a:r>
            <a:r>
              <a:rPr kumimoji="0" lang="en-US" altLang="en-US" sz="2200" b="0" i="0" u="none" strike="noStrike" cap="none" normalizeH="0" baseline="0" dirty="0" err="1">
                <a:ln>
                  <a:noFill/>
                </a:ln>
                <a:solidFill>
                  <a:srgbClr val="902000"/>
                </a:solidFill>
                <a:effectLst/>
                <a:latin typeface="Consolas" panose="020B0609020204030204" pitchFamily="49" charset="0"/>
              </a:rPr>
              <a:t>binwidth</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500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19459" name="Picture 3">
            <a:extLst>
              <a:ext uri="{FF2B5EF4-FFF2-40B4-BE49-F238E27FC236}">
                <a16:creationId xmlns:a16="http://schemas.microsoft.com/office/drawing/2014/main" id="{926B13C1-71BA-4BFB-876A-23CD9DBFE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057" y="2866366"/>
            <a:ext cx="6487886" cy="4004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67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77C0-3D5A-4194-8759-B644DAE25733}"/>
              </a:ext>
            </a:extLst>
          </p:cNvPr>
          <p:cNvSpPr>
            <a:spLocks noGrp="1"/>
          </p:cNvSpPr>
          <p:nvPr>
            <p:ph type="title"/>
          </p:nvPr>
        </p:nvSpPr>
        <p:spPr/>
        <p:txBody>
          <a:bodyPr/>
          <a:lstStyle/>
          <a:p>
            <a:r>
              <a:rPr lang="en-US" dirty="0"/>
              <a:t>A categorical and continuous variable</a:t>
            </a:r>
          </a:p>
        </p:txBody>
      </p:sp>
      <p:sp>
        <p:nvSpPr>
          <p:cNvPr id="3" name="Content Placeholder 2">
            <a:extLst>
              <a:ext uri="{FF2B5EF4-FFF2-40B4-BE49-F238E27FC236}">
                <a16:creationId xmlns:a16="http://schemas.microsoft.com/office/drawing/2014/main" id="{6888AD7E-8F77-4F97-B3A9-0CA7A416BC01}"/>
              </a:ext>
            </a:extLst>
          </p:cNvPr>
          <p:cNvSpPr>
            <a:spLocks noGrp="1"/>
          </p:cNvSpPr>
          <p:nvPr>
            <p:ph idx="1"/>
          </p:nvPr>
        </p:nvSpPr>
        <p:spPr>
          <a:xfrm>
            <a:off x="1024128" y="1865562"/>
            <a:ext cx="9720073" cy="438539"/>
          </a:xfrm>
        </p:spPr>
        <p:txBody>
          <a:bodyPr>
            <a:normAutofit/>
          </a:bodyPr>
          <a:lstStyle/>
          <a:p>
            <a:pPr marL="0" indent="0">
              <a:buNone/>
            </a:pPr>
            <a:r>
              <a:rPr lang="en-US" sz="2400" dirty="0"/>
              <a:t>Let’s take a look at the distribution of price by cut using </a:t>
            </a:r>
            <a:r>
              <a:rPr lang="en-US" sz="2400" dirty="0" err="1">
                <a:latin typeface="Courier New" panose="02070309020205020404" pitchFamily="49" charset="0"/>
                <a:cs typeface="Courier New" panose="02070309020205020404" pitchFamily="49" charset="0"/>
              </a:rPr>
              <a:t>geom_boxplot</a:t>
            </a:r>
            <a:r>
              <a:rPr lang="en-US" sz="2400" dirty="0">
                <a:latin typeface="Courier New" panose="02070309020205020404" pitchFamily="49" charset="0"/>
                <a:cs typeface="Courier New" panose="02070309020205020404" pitchFamily="49" charset="0"/>
              </a:rPr>
              <a:t>():</a:t>
            </a:r>
          </a:p>
        </p:txBody>
      </p:sp>
      <p:sp>
        <p:nvSpPr>
          <p:cNvPr id="6" name="Rectangle 3">
            <a:extLst>
              <a:ext uri="{FF2B5EF4-FFF2-40B4-BE49-F238E27FC236}">
                <a16:creationId xmlns:a16="http://schemas.microsoft.com/office/drawing/2014/main" id="{6D04D47B-16C7-4296-94F5-F65BB2BEA041}"/>
              </a:ext>
            </a:extLst>
          </p:cNvPr>
          <p:cNvSpPr>
            <a:spLocks noChangeArrowheads="1"/>
          </p:cNvSpPr>
          <p:nvPr/>
        </p:nvSpPr>
        <p:spPr bwMode="auto">
          <a:xfrm>
            <a:off x="1024128" y="2292158"/>
            <a:ext cx="9484969"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diamonds, </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cut,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price))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geom_boxplot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20485" name="Picture 5">
            <a:extLst>
              <a:ext uri="{FF2B5EF4-FFF2-40B4-BE49-F238E27FC236}">
                <a16:creationId xmlns:a16="http://schemas.microsoft.com/office/drawing/2014/main" id="{7124553C-A9C8-4C86-951D-6DDA92D77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685" y="3008455"/>
            <a:ext cx="6226629" cy="3842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31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79EE2-EAAA-44DD-8ED7-84165B91CA64}"/>
              </a:ext>
            </a:extLst>
          </p:cNvPr>
          <p:cNvSpPr>
            <a:spLocks noGrp="1"/>
          </p:cNvSpPr>
          <p:nvPr>
            <p:ph type="title"/>
          </p:nvPr>
        </p:nvSpPr>
        <p:spPr/>
        <p:txBody>
          <a:bodyPr/>
          <a:lstStyle/>
          <a:p>
            <a:r>
              <a:rPr lang="en-US" dirty="0"/>
              <a:t>Reorder()</a:t>
            </a:r>
          </a:p>
        </p:txBody>
      </p:sp>
      <p:sp>
        <p:nvSpPr>
          <p:cNvPr id="4" name="Rectangle 1">
            <a:extLst>
              <a:ext uri="{FF2B5EF4-FFF2-40B4-BE49-F238E27FC236}">
                <a16:creationId xmlns:a16="http://schemas.microsoft.com/office/drawing/2014/main" id="{B815BBDE-5042-4A53-9518-C28A5FA324BF}"/>
              </a:ext>
            </a:extLst>
          </p:cNvPr>
          <p:cNvSpPr>
            <a:spLocks noChangeArrowheads="1"/>
          </p:cNvSpPr>
          <p:nvPr/>
        </p:nvSpPr>
        <p:spPr bwMode="auto">
          <a:xfrm>
            <a:off x="1024128" y="2110211"/>
            <a:ext cx="8707512"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mpg, </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class,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hwy</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geom_boxplot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21507" name="Picture 3">
            <a:extLst>
              <a:ext uri="{FF2B5EF4-FFF2-40B4-BE49-F238E27FC236}">
                <a16:creationId xmlns:a16="http://schemas.microsoft.com/office/drawing/2014/main" id="{FA153EA1-D31A-40B2-BB72-6368D1D6B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96" y="2826508"/>
            <a:ext cx="6525208" cy="4027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382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0A2F-626F-43BB-A558-5F671F10E756}"/>
              </a:ext>
            </a:extLst>
          </p:cNvPr>
          <p:cNvSpPr>
            <a:spLocks noGrp="1"/>
          </p:cNvSpPr>
          <p:nvPr>
            <p:ph type="title"/>
          </p:nvPr>
        </p:nvSpPr>
        <p:spPr/>
        <p:txBody>
          <a:bodyPr/>
          <a:lstStyle/>
          <a:p>
            <a:r>
              <a:rPr lang="en-US" dirty="0"/>
              <a:t>Reorder()</a:t>
            </a:r>
          </a:p>
        </p:txBody>
      </p:sp>
      <p:sp>
        <p:nvSpPr>
          <p:cNvPr id="4" name="Rectangle 1">
            <a:extLst>
              <a:ext uri="{FF2B5EF4-FFF2-40B4-BE49-F238E27FC236}">
                <a16:creationId xmlns:a16="http://schemas.microsoft.com/office/drawing/2014/main" id="{878EA028-DF3E-4550-AD5F-BDB735A71B48}"/>
              </a:ext>
            </a:extLst>
          </p:cNvPr>
          <p:cNvSpPr>
            <a:spLocks noChangeArrowheads="1"/>
          </p:cNvSpPr>
          <p:nvPr/>
        </p:nvSpPr>
        <p:spPr bwMode="auto">
          <a:xfrm>
            <a:off x="84641" y="2084832"/>
            <a:ext cx="12051376"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mpg)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geom_boxplot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reorder</a:t>
            </a:r>
            <a:r>
              <a:rPr kumimoji="0" lang="en-US" altLang="en-US" sz="2200" b="0" i="0" u="none" strike="noStrike" cap="none" normalizeH="0" baseline="0" dirty="0">
                <a:ln>
                  <a:noFill/>
                </a:ln>
                <a:solidFill>
                  <a:srgbClr val="4183C4"/>
                </a:solidFill>
                <a:effectLst/>
                <a:latin typeface="Consolas" panose="020B0609020204030204" pitchFamily="49" charset="0"/>
              </a:rPr>
              <a:t>(class, </a:t>
            </a:r>
            <a:r>
              <a:rPr kumimoji="0" lang="en-US" altLang="en-US" sz="2200" b="0" i="0" u="none" strike="noStrike" cap="none" normalizeH="0" baseline="0" dirty="0" err="1">
                <a:ln>
                  <a:noFill/>
                </a:ln>
                <a:solidFill>
                  <a:srgbClr val="4183C4"/>
                </a:solidFill>
                <a:effectLst/>
                <a:latin typeface="Consolas" panose="020B0609020204030204" pitchFamily="49" charset="0"/>
              </a:rPr>
              <a:t>hwy</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FUN =</a:t>
            </a:r>
            <a:r>
              <a:rPr kumimoji="0" lang="en-US" altLang="en-US" sz="2200" b="0" i="0" u="none" strike="noStrike" cap="none" normalizeH="0" baseline="0" dirty="0">
                <a:ln>
                  <a:noFill/>
                </a:ln>
                <a:solidFill>
                  <a:srgbClr val="4183C4"/>
                </a:solidFill>
                <a:effectLst/>
                <a:latin typeface="Consolas" panose="020B0609020204030204" pitchFamily="49" charset="0"/>
              </a:rPr>
              <a:t> median),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hwy</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22531" name="Picture 3">
            <a:extLst>
              <a:ext uri="{FF2B5EF4-FFF2-40B4-BE49-F238E27FC236}">
                <a16:creationId xmlns:a16="http://schemas.microsoft.com/office/drawing/2014/main" id="{A2D9508B-1E5C-416B-8973-8CD1D04E7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063" y="2761940"/>
            <a:ext cx="6562531" cy="405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26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57BA-6E00-4260-AE8F-77AB461EE61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3400538-0C00-4466-84DE-6023F681065E}"/>
              </a:ext>
            </a:extLst>
          </p:cNvPr>
          <p:cNvSpPr>
            <a:spLocks noGrp="1"/>
          </p:cNvSpPr>
          <p:nvPr>
            <p:ph idx="1"/>
          </p:nvPr>
        </p:nvSpPr>
        <p:spPr>
          <a:xfrm>
            <a:off x="2471928" y="2084832"/>
            <a:ext cx="8272273" cy="4023360"/>
          </a:xfrm>
        </p:spPr>
        <p:txBody>
          <a:bodyPr/>
          <a:lstStyle/>
          <a:p>
            <a:pPr marL="0" indent="0">
              <a:buNone/>
            </a:pPr>
            <a:r>
              <a:rPr lang="en-US" dirty="0"/>
              <a:t>There are no routine statistical questions, only questionable statistical routines. </a:t>
            </a:r>
          </a:p>
          <a:p>
            <a:pPr marL="0" indent="0" algn="r">
              <a:buNone/>
            </a:pPr>
            <a:r>
              <a:rPr lang="en-US" dirty="0"/>
              <a:t>—Sir David Cox </a:t>
            </a:r>
          </a:p>
          <a:p>
            <a:pPr marL="0" indent="0">
              <a:buNone/>
            </a:pPr>
            <a:endParaRPr lang="en-US" dirty="0"/>
          </a:p>
          <a:p>
            <a:pPr marL="0" indent="0">
              <a:buNone/>
            </a:pPr>
            <a:endParaRPr lang="en-US" dirty="0"/>
          </a:p>
          <a:p>
            <a:pPr marL="0" indent="0">
              <a:buNone/>
            </a:pPr>
            <a:r>
              <a:rPr lang="en-US" dirty="0"/>
              <a:t>Far better an approximate answer to the right question, which is often vague, than an exact answer to the wrong question, which can always be made precise. </a:t>
            </a:r>
          </a:p>
          <a:p>
            <a:pPr marL="0" indent="0" algn="r">
              <a:buNone/>
            </a:pPr>
            <a:r>
              <a:rPr lang="en-US" dirty="0"/>
              <a:t>—John Tukey</a:t>
            </a:r>
          </a:p>
        </p:txBody>
      </p:sp>
      <p:pic>
        <p:nvPicPr>
          <p:cNvPr id="2050" name="Picture 2" descr="Image result for john tukey">
            <a:extLst>
              <a:ext uri="{FF2B5EF4-FFF2-40B4-BE49-F238E27FC236}">
                <a16:creationId xmlns:a16="http://schemas.microsoft.com/office/drawing/2014/main" id="{0C633EAF-5CAF-4721-B53B-8EBED09E8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4336542"/>
            <a:ext cx="144780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sir david cox">
            <a:extLst>
              <a:ext uri="{FF2B5EF4-FFF2-40B4-BE49-F238E27FC236}">
                <a16:creationId xmlns:a16="http://schemas.microsoft.com/office/drawing/2014/main" id="{F47D6C96-9CDC-4CFA-964F-A7B0BE609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128" y="2054180"/>
            <a:ext cx="1381125"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886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224D-60A0-4A65-BB3D-EAA336D65A96}"/>
              </a:ext>
            </a:extLst>
          </p:cNvPr>
          <p:cNvSpPr>
            <a:spLocks noGrp="1"/>
          </p:cNvSpPr>
          <p:nvPr>
            <p:ph type="title"/>
          </p:nvPr>
        </p:nvSpPr>
        <p:spPr/>
        <p:txBody>
          <a:bodyPr/>
          <a:lstStyle/>
          <a:p>
            <a:r>
              <a:rPr lang="en-US" dirty="0" err="1"/>
              <a:t>coord_flip</a:t>
            </a:r>
            <a:r>
              <a:rPr lang="en-US" dirty="0"/>
              <a:t>()</a:t>
            </a:r>
          </a:p>
        </p:txBody>
      </p:sp>
      <p:sp>
        <p:nvSpPr>
          <p:cNvPr id="4" name="Rectangle 1">
            <a:extLst>
              <a:ext uri="{FF2B5EF4-FFF2-40B4-BE49-F238E27FC236}">
                <a16:creationId xmlns:a16="http://schemas.microsoft.com/office/drawing/2014/main" id="{19F281A2-E838-4728-8C62-7FCA7590227C}"/>
              </a:ext>
            </a:extLst>
          </p:cNvPr>
          <p:cNvSpPr>
            <a:spLocks noChangeArrowheads="1"/>
          </p:cNvSpPr>
          <p:nvPr/>
        </p:nvSpPr>
        <p:spPr bwMode="auto">
          <a:xfrm>
            <a:off x="196949" y="1835881"/>
            <a:ext cx="11798102" cy="9694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err="1">
                <a:ln>
                  <a:noFill/>
                </a:ln>
                <a:solidFill>
                  <a:srgbClr val="007020"/>
                </a:solidFill>
                <a:effectLst/>
                <a:latin typeface="Consolas" panose="020B0609020204030204" pitchFamily="49" charset="0"/>
              </a:rPr>
              <a:t>ggplot</a:t>
            </a:r>
            <a:r>
              <a:rPr kumimoji="0" lang="en-US" altLang="en-US" sz="2100" b="0" i="0" u="none" strike="noStrike" cap="none" normalizeH="0" baseline="0" dirty="0">
                <a:ln>
                  <a:noFill/>
                </a:ln>
                <a:solidFill>
                  <a:srgbClr val="4183C4"/>
                </a:solidFill>
                <a:effectLst/>
                <a:latin typeface="Consolas" panose="020B0609020204030204" pitchFamily="49" charset="0"/>
              </a:rPr>
              <a:t>(</a:t>
            </a:r>
            <a:r>
              <a:rPr kumimoji="0" lang="en-US" altLang="en-US" sz="2100" b="0" i="0" u="none" strike="noStrike" cap="none" normalizeH="0" baseline="0" dirty="0">
                <a:ln>
                  <a:noFill/>
                </a:ln>
                <a:solidFill>
                  <a:srgbClr val="902000"/>
                </a:solidFill>
                <a:effectLst/>
                <a:latin typeface="Consolas" panose="020B0609020204030204" pitchFamily="49" charset="0"/>
              </a:rPr>
              <a:t>data =</a:t>
            </a:r>
            <a:r>
              <a:rPr kumimoji="0" lang="en-US" altLang="en-US" sz="2100" b="0" i="0" u="none" strike="noStrike" cap="none" normalizeH="0" baseline="0" dirty="0">
                <a:ln>
                  <a:noFill/>
                </a:ln>
                <a:solidFill>
                  <a:srgbClr val="4183C4"/>
                </a:solidFill>
                <a:effectLst/>
                <a:latin typeface="Consolas" panose="020B0609020204030204" pitchFamily="49" charset="0"/>
              </a:rPr>
              <a:t> mpg) </a:t>
            </a:r>
            <a:r>
              <a:rPr kumimoji="0" lang="en-US" altLang="en-US" sz="2100" b="0" i="0" u="none" strike="noStrike" cap="none" normalizeH="0" baseline="0" dirty="0">
                <a:ln>
                  <a:noFill/>
                </a:ln>
                <a:solidFill>
                  <a:srgbClr val="666666"/>
                </a:solidFill>
                <a:effectLst/>
                <a:latin typeface="Consolas" panose="020B0609020204030204" pitchFamily="49" charset="0"/>
              </a:rPr>
              <a:t>+</a:t>
            </a:r>
            <a:r>
              <a:rPr kumimoji="0" lang="en-US" altLang="en-US" sz="21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a:solidFill>
                  <a:srgbClr val="333333"/>
                </a:solidFill>
                <a:latin typeface="Consolas" panose="020B0609020204030204" pitchFamily="49" charset="0"/>
              </a:rPr>
              <a:t>  </a:t>
            </a:r>
            <a:r>
              <a:rPr kumimoji="0" lang="en-US" altLang="en-US" sz="2100" b="1" i="0" u="none" strike="noStrike" cap="none" normalizeH="0" baseline="0" dirty="0" err="1">
                <a:ln>
                  <a:noFill/>
                </a:ln>
                <a:solidFill>
                  <a:srgbClr val="007020"/>
                </a:solidFill>
                <a:effectLst/>
                <a:latin typeface="Consolas" panose="020B0609020204030204" pitchFamily="49" charset="0"/>
              </a:rPr>
              <a:t>geom_boxplot</a:t>
            </a:r>
            <a:r>
              <a:rPr kumimoji="0" lang="en-US" altLang="en-US" sz="2100" b="0" i="0" u="none" strike="noStrike" cap="none" normalizeH="0" baseline="0" dirty="0">
                <a:ln>
                  <a:noFill/>
                </a:ln>
                <a:solidFill>
                  <a:srgbClr val="4183C4"/>
                </a:solidFill>
                <a:effectLst/>
                <a:latin typeface="Consolas" panose="020B0609020204030204" pitchFamily="49" charset="0"/>
              </a:rPr>
              <a:t>(</a:t>
            </a:r>
            <a:r>
              <a:rPr kumimoji="0" lang="en-US" altLang="en-US" sz="2100" b="0" i="0" u="none" strike="noStrike" cap="none" normalizeH="0" baseline="0" dirty="0">
                <a:ln>
                  <a:noFill/>
                </a:ln>
                <a:solidFill>
                  <a:srgbClr val="902000"/>
                </a:solidFill>
                <a:effectLst/>
                <a:latin typeface="Consolas" panose="020B0609020204030204" pitchFamily="49" charset="0"/>
              </a:rPr>
              <a:t>mapping =</a:t>
            </a:r>
            <a:r>
              <a:rPr kumimoji="0" lang="en-US" altLang="en-US" sz="2100" b="0" i="0" u="none" strike="noStrike" cap="none" normalizeH="0" baseline="0" dirty="0">
                <a:ln>
                  <a:noFill/>
                </a:ln>
                <a:solidFill>
                  <a:srgbClr val="4183C4"/>
                </a:solidFill>
                <a:effectLst/>
                <a:latin typeface="Consolas" panose="020B0609020204030204" pitchFamily="49" charset="0"/>
              </a:rPr>
              <a:t> </a:t>
            </a:r>
            <a:r>
              <a:rPr kumimoji="0" lang="en-US" altLang="en-US" sz="2100" b="1" i="0" u="none" strike="noStrike" cap="none" normalizeH="0" baseline="0" dirty="0" err="1">
                <a:ln>
                  <a:noFill/>
                </a:ln>
                <a:solidFill>
                  <a:srgbClr val="007020"/>
                </a:solidFill>
                <a:effectLst/>
                <a:latin typeface="Consolas" panose="020B0609020204030204" pitchFamily="49" charset="0"/>
              </a:rPr>
              <a:t>aes</a:t>
            </a:r>
            <a:r>
              <a:rPr kumimoji="0" lang="en-US" altLang="en-US" sz="2100" b="0" i="0" u="none" strike="noStrike" cap="none" normalizeH="0" baseline="0" dirty="0">
                <a:ln>
                  <a:noFill/>
                </a:ln>
                <a:solidFill>
                  <a:srgbClr val="4183C4"/>
                </a:solidFill>
                <a:effectLst/>
                <a:latin typeface="Consolas" panose="020B0609020204030204" pitchFamily="49" charset="0"/>
              </a:rPr>
              <a:t>(</a:t>
            </a:r>
            <a:r>
              <a:rPr kumimoji="0" lang="en-US" altLang="en-US" sz="2100" b="0" i="0" u="none" strike="noStrike" cap="none" normalizeH="0" baseline="0" dirty="0">
                <a:ln>
                  <a:noFill/>
                </a:ln>
                <a:solidFill>
                  <a:srgbClr val="902000"/>
                </a:solidFill>
                <a:effectLst/>
                <a:latin typeface="Consolas" panose="020B0609020204030204" pitchFamily="49" charset="0"/>
              </a:rPr>
              <a:t>x =</a:t>
            </a:r>
            <a:r>
              <a:rPr kumimoji="0" lang="en-US" altLang="en-US" sz="2100" b="0" i="0" u="none" strike="noStrike" cap="none" normalizeH="0" baseline="0" dirty="0">
                <a:ln>
                  <a:noFill/>
                </a:ln>
                <a:solidFill>
                  <a:srgbClr val="4183C4"/>
                </a:solidFill>
                <a:effectLst/>
                <a:latin typeface="Consolas" panose="020B0609020204030204" pitchFamily="49" charset="0"/>
              </a:rPr>
              <a:t> </a:t>
            </a:r>
            <a:r>
              <a:rPr kumimoji="0" lang="en-US" altLang="en-US" sz="2100" b="1" i="0" u="none" strike="noStrike" cap="none" normalizeH="0" baseline="0" dirty="0">
                <a:ln>
                  <a:noFill/>
                </a:ln>
                <a:solidFill>
                  <a:srgbClr val="007020"/>
                </a:solidFill>
                <a:effectLst/>
                <a:latin typeface="Consolas" panose="020B0609020204030204" pitchFamily="49" charset="0"/>
              </a:rPr>
              <a:t>reorder</a:t>
            </a:r>
            <a:r>
              <a:rPr kumimoji="0" lang="en-US" altLang="en-US" sz="2100" b="0" i="0" u="none" strike="noStrike" cap="none" normalizeH="0" baseline="0" dirty="0">
                <a:ln>
                  <a:noFill/>
                </a:ln>
                <a:solidFill>
                  <a:srgbClr val="4183C4"/>
                </a:solidFill>
                <a:effectLst/>
                <a:latin typeface="Consolas" panose="020B0609020204030204" pitchFamily="49" charset="0"/>
              </a:rPr>
              <a:t>(class, </a:t>
            </a:r>
            <a:r>
              <a:rPr kumimoji="0" lang="en-US" altLang="en-US" sz="2100" b="0" i="0" u="none" strike="noStrike" cap="none" normalizeH="0" baseline="0" dirty="0" err="1">
                <a:ln>
                  <a:noFill/>
                </a:ln>
                <a:solidFill>
                  <a:srgbClr val="4183C4"/>
                </a:solidFill>
                <a:effectLst/>
                <a:latin typeface="Consolas" panose="020B0609020204030204" pitchFamily="49" charset="0"/>
              </a:rPr>
              <a:t>hwy</a:t>
            </a:r>
            <a:r>
              <a:rPr kumimoji="0" lang="en-US" altLang="en-US" sz="2100" b="0" i="0" u="none" strike="noStrike" cap="none" normalizeH="0" baseline="0" dirty="0">
                <a:ln>
                  <a:noFill/>
                </a:ln>
                <a:solidFill>
                  <a:srgbClr val="4183C4"/>
                </a:solidFill>
                <a:effectLst/>
                <a:latin typeface="Consolas" panose="020B0609020204030204" pitchFamily="49" charset="0"/>
              </a:rPr>
              <a:t>, </a:t>
            </a:r>
            <a:r>
              <a:rPr kumimoji="0" lang="en-US" altLang="en-US" sz="2100" b="0" i="0" u="none" strike="noStrike" cap="none" normalizeH="0" baseline="0" dirty="0">
                <a:ln>
                  <a:noFill/>
                </a:ln>
                <a:solidFill>
                  <a:srgbClr val="902000"/>
                </a:solidFill>
                <a:effectLst/>
                <a:latin typeface="Consolas" panose="020B0609020204030204" pitchFamily="49" charset="0"/>
              </a:rPr>
              <a:t>FUN =</a:t>
            </a:r>
            <a:r>
              <a:rPr kumimoji="0" lang="en-US" altLang="en-US" sz="2100" b="0" i="0" u="none" strike="noStrike" cap="none" normalizeH="0" baseline="0" dirty="0">
                <a:ln>
                  <a:noFill/>
                </a:ln>
                <a:solidFill>
                  <a:srgbClr val="4183C4"/>
                </a:solidFill>
                <a:effectLst/>
                <a:latin typeface="Consolas" panose="020B0609020204030204" pitchFamily="49" charset="0"/>
              </a:rPr>
              <a:t> median), </a:t>
            </a:r>
            <a:r>
              <a:rPr kumimoji="0" lang="en-US" altLang="en-US" sz="2100" b="0" i="0" u="none" strike="noStrike" cap="none" normalizeH="0" baseline="0" dirty="0">
                <a:ln>
                  <a:noFill/>
                </a:ln>
                <a:solidFill>
                  <a:srgbClr val="902000"/>
                </a:solidFill>
                <a:effectLst/>
                <a:latin typeface="Consolas" panose="020B0609020204030204" pitchFamily="49" charset="0"/>
              </a:rPr>
              <a:t>y =</a:t>
            </a:r>
            <a:r>
              <a:rPr kumimoji="0" lang="en-US" altLang="en-US" sz="2100" b="0" i="0" u="none" strike="noStrike" cap="none" normalizeH="0" baseline="0" dirty="0">
                <a:ln>
                  <a:noFill/>
                </a:ln>
                <a:solidFill>
                  <a:srgbClr val="4183C4"/>
                </a:solidFill>
                <a:effectLst/>
                <a:latin typeface="Consolas" panose="020B0609020204030204" pitchFamily="49" charset="0"/>
              </a:rPr>
              <a:t> </a:t>
            </a:r>
            <a:r>
              <a:rPr kumimoji="0" lang="en-US" altLang="en-US" sz="2100" b="0" i="0" u="none" strike="noStrike" cap="none" normalizeH="0" baseline="0" dirty="0" err="1">
                <a:ln>
                  <a:noFill/>
                </a:ln>
                <a:solidFill>
                  <a:srgbClr val="4183C4"/>
                </a:solidFill>
                <a:effectLst/>
                <a:latin typeface="Consolas" panose="020B0609020204030204" pitchFamily="49" charset="0"/>
              </a:rPr>
              <a:t>hwy</a:t>
            </a:r>
            <a:r>
              <a:rPr kumimoji="0" lang="en-US" altLang="en-US" sz="2100" b="0" i="0" u="none" strike="noStrike" cap="none" normalizeH="0" baseline="0" dirty="0">
                <a:ln>
                  <a:noFill/>
                </a:ln>
                <a:solidFill>
                  <a:srgbClr val="4183C4"/>
                </a:solidFill>
                <a:effectLst/>
                <a:latin typeface="Consolas" panose="020B0609020204030204" pitchFamily="49" charset="0"/>
              </a:rPr>
              <a:t>)) </a:t>
            </a:r>
            <a:r>
              <a:rPr kumimoji="0" lang="en-US" altLang="en-US" sz="2100" b="0" i="0" u="none" strike="noStrike" cap="none" normalizeH="0" baseline="0" dirty="0">
                <a:ln>
                  <a:noFill/>
                </a:ln>
                <a:solidFill>
                  <a:srgbClr val="666666"/>
                </a:solidFill>
                <a:effectLst/>
                <a:latin typeface="Consolas" panose="020B0609020204030204" pitchFamily="49" charset="0"/>
              </a:rPr>
              <a:t>+</a:t>
            </a:r>
            <a:r>
              <a:rPr kumimoji="0" lang="en-US" altLang="en-US" sz="21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a:solidFill>
                  <a:srgbClr val="333333"/>
                </a:solidFill>
                <a:latin typeface="Consolas" panose="020B0609020204030204" pitchFamily="49" charset="0"/>
              </a:rPr>
              <a:t>  </a:t>
            </a:r>
            <a:r>
              <a:rPr kumimoji="0" lang="en-US" altLang="en-US" sz="2100" b="1" i="0" u="none" strike="noStrike" cap="none" normalizeH="0" baseline="0" dirty="0" err="1">
                <a:ln>
                  <a:noFill/>
                </a:ln>
                <a:solidFill>
                  <a:srgbClr val="007020"/>
                </a:solidFill>
                <a:effectLst/>
                <a:latin typeface="Consolas" panose="020B0609020204030204" pitchFamily="49" charset="0"/>
              </a:rPr>
              <a:t>coord_flip</a:t>
            </a:r>
            <a:r>
              <a:rPr kumimoji="0" lang="en-US" altLang="en-US" sz="2100" b="0" i="0" u="none" strike="noStrike" cap="none" normalizeH="0" baseline="0" dirty="0">
                <a:ln>
                  <a:noFill/>
                </a:ln>
                <a:solidFill>
                  <a:srgbClr val="4183C4"/>
                </a:solidFill>
                <a:effectLst/>
                <a:latin typeface="Consolas" panose="020B0609020204030204" pitchFamily="49" charset="0"/>
              </a:rPr>
              <a:t>()</a:t>
            </a:r>
            <a:r>
              <a:rPr kumimoji="0" lang="en-US" altLang="en-US" sz="2100" b="0" i="0" u="none" strike="noStrike" cap="none" normalizeH="0" baseline="0" dirty="0">
                <a:ln>
                  <a:noFill/>
                </a:ln>
                <a:solidFill>
                  <a:schemeClr val="tx1"/>
                </a:solidFill>
                <a:effectLst/>
              </a:rPr>
              <a:t> </a:t>
            </a:r>
            <a:endParaRPr kumimoji="0" lang="en-US" altLang="en-US" sz="2100" b="0" i="0" u="none" strike="noStrike" cap="none" normalizeH="0" baseline="0" dirty="0">
              <a:ln>
                <a:noFill/>
              </a:ln>
              <a:solidFill>
                <a:schemeClr val="tx1"/>
              </a:solidFill>
              <a:effectLst/>
              <a:latin typeface="Arial" panose="020B0604020202020204" pitchFamily="34" charset="0"/>
            </a:endParaRPr>
          </a:p>
        </p:txBody>
      </p:sp>
      <p:pic>
        <p:nvPicPr>
          <p:cNvPr id="23555" name="Picture 3">
            <a:extLst>
              <a:ext uri="{FF2B5EF4-FFF2-40B4-BE49-F238E27FC236}">
                <a16:creationId xmlns:a16="http://schemas.microsoft.com/office/drawing/2014/main" id="{20DE53CB-CA13-451C-82A2-09DFF91FC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788992"/>
            <a:ext cx="6553200" cy="4044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64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E4A316-FBC6-4C70-AD08-6D530B20EB0E}"/>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F85DD2E0-BF88-4E40-B4C5-B21347748CA6}"/>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65A4E5E-2301-43E9-B7DA-932F7ECF0EA2}"/>
              </a:ext>
            </a:extLst>
          </p:cNvPr>
          <p:cNvSpPr txBox="1">
            <a:spLocks/>
          </p:cNvSpPr>
          <p:nvPr/>
        </p:nvSpPr>
        <p:spPr>
          <a:xfrm>
            <a:off x="700278" y="5214366"/>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A categorical and continuous variable</a:t>
            </a:r>
          </a:p>
          <a:p>
            <a:endParaRPr lang="en-US" dirty="0">
              <a:solidFill>
                <a:schemeClr val="bg1"/>
              </a:solidFill>
            </a:endParaRPr>
          </a:p>
        </p:txBody>
      </p:sp>
    </p:spTree>
    <p:extLst>
      <p:ext uri="{BB962C8B-B14F-4D97-AF65-F5344CB8AC3E}">
        <p14:creationId xmlns:p14="http://schemas.microsoft.com/office/powerpoint/2010/main" val="144737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E9B5-D24E-4357-AD03-C78D033845BE}"/>
              </a:ext>
            </a:extLst>
          </p:cNvPr>
          <p:cNvSpPr>
            <a:spLocks noGrp="1"/>
          </p:cNvSpPr>
          <p:nvPr>
            <p:ph type="title"/>
          </p:nvPr>
        </p:nvSpPr>
        <p:spPr/>
        <p:txBody>
          <a:bodyPr/>
          <a:lstStyle/>
          <a:p>
            <a:r>
              <a:rPr lang="en-US" dirty="0"/>
              <a:t>Two categorical variables</a:t>
            </a:r>
          </a:p>
        </p:txBody>
      </p:sp>
      <p:sp>
        <p:nvSpPr>
          <p:cNvPr id="4" name="Rectangle 1">
            <a:extLst>
              <a:ext uri="{FF2B5EF4-FFF2-40B4-BE49-F238E27FC236}">
                <a16:creationId xmlns:a16="http://schemas.microsoft.com/office/drawing/2014/main" id="{7FAA73B8-0A8D-4889-92B9-88572E060E43}"/>
              </a:ext>
            </a:extLst>
          </p:cNvPr>
          <p:cNvSpPr>
            <a:spLocks noChangeArrowheads="1"/>
          </p:cNvSpPr>
          <p:nvPr/>
        </p:nvSpPr>
        <p:spPr bwMode="auto">
          <a:xfrm>
            <a:off x="1024128" y="1746278"/>
            <a:ext cx="7386638"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diamonds)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geom_count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cut,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color))</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24579" name="Picture 3">
            <a:extLst>
              <a:ext uri="{FF2B5EF4-FFF2-40B4-BE49-F238E27FC236}">
                <a16:creationId xmlns:a16="http://schemas.microsoft.com/office/drawing/2014/main" id="{E6651E9B-24AB-40FD-86EE-2BF438DB0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816" y="2423386"/>
            <a:ext cx="7122367" cy="4395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360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6624-FD22-499A-898A-73D11BD07CA3}"/>
              </a:ext>
            </a:extLst>
          </p:cNvPr>
          <p:cNvSpPr>
            <a:spLocks noGrp="1"/>
          </p:cNvSpPr>
          <p:nvPr>
            <p:ph type="title"/>
          </p:nvPr>
        </p:nvSpPr>
        <p:spPr/>
        <p:txBody>
          <a:bodyPr/>
          <a:lstStyle/>
          <a:p>
            <a:r>
              <a:rPr lang="en-US" dirty="0"/>
              <a:t>Two categorical variables</a:t>
            </a:r>
          </a:p>
        </p:txBody>
      </p:sp>
      <p:sp>
        <p:nvSpPr>
          <p:cNvPr id="5" name="Rectangle 4">
            <a:extLst>
              <a:ext uri="{FF2B5EF4-FFF2-40B4-BE49-F238E27FC236}">
                <a16:creationId xmlns:a16="http://schemas.microsoft.com/office/drawing/2014/main" id="{74FC6E83-9E0B-431C-A72B-5CB8502050C6}"/>
              </a:ext>
            </a:extLst>
          </p:cNvPr>
          <p:cNvSpPr/>
          <p:nvPr/>
        </p:nvSpPr>
        <p:spPr>
          <a:xfrm>
            <a:off x="149288" y="2084832"/>
            <a:ext cx="4331643" cy="4154984"/>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diamonds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count</a:t>
            </a:r>
            <a:r>
              <a:rPr lang="en-US" altLang="en-US" sz="2200" dirty="0">
                <a:solidFill>
                  <a:srgbClr val="4183C4"/>
                </a:solidFill>
                <a:latin typeface="Consolas" panose="020B0609020204030204" pitchFamily="49" charset="0"/>
              </a:rPr>
              <a:t>(color, cut)</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35 x 3</a:t>
            </a:r>
          </a:p>
          <a:p>
            <a:r>
              <a:rPr lang="en-US" sz="2200" i="1" dirty="0">
                <a:solidFill>
                  <a:srgbClr val="60A0B0"/>
                </a:solidFill>
                <a:latin typeface="Consolas" panose="020B0609020204030204" pitchFamily="49" charset="0"/>
              </a:rPr>
              <a:t>#&gt;   color cut           n</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ord</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ord</a:t>
            </a:r>
            <a:r>
              <a:rPr lang="en-US" sz="2200" i="1" dirty="0">
                <a:solidFill>
                  <a:srgbClr val="60A0B0"/>
                </a:solidFill>
                <a:latin typeface="Consolas" panose="020B0609020204030204" pitchFamily="49" charset="0"/>
              </a:rPr>
              <a:t>&gt;     &lt;int&gt;</a:t>
            </a:r>
          </a:p>
          <a:p>
            <a:r>
              <a:rPr lang="en-US" sz="2200" i="1" dirty="0">
                <a:solidFill>
                  <a:srgbClr val="60A0B0"/>
                </a:solidFill>
                <a:latin typeface="Consolas" panose="020B0609020204030204" pitchFamily="49" charset="0"/>
              </a:rPr>
              <a:t>#&gt; 1 D     Fair        163</a:t>
            </a:r>
          </a:p>
          <a:p>
            <a:r>
              <a:rPr lang="en-US" sz="2200" i="1" dirty="0">
                <a:solidFill>
                  <a:srgbClr val="60A0B0"/>
                </a:solidFill>
                <a:latin typeface="Consolas" panose="020B0609020204030204" pitchFamily="49" charset="0"/>
              </a:rPr>
              <a:t>#&gt; 2 D     Good        662</a:t>
            </a:r>
          </a:p>
          <a:p>
            <a:r>
              <a:rPr lang="en-US" sz="2200" i="1" dirty="0">
                <a:solidFill>
                  <a:srgbClr val="60A0B0"/>
                </a:solidFill>
                <a:latin typeface="Consolas" panose="020B0609020204030204" pitchFamily="49" charset="0"/>
              </a:rPr>
              <a:t>#&gt; 3 D     Very Good  1513</a:t>
            </a:r>
          </a:p>
          <a:p>
            <a:r>
              <a:rPr lang="en-US" sz="2200" i="1" dirty="0">
                <a:solidFill>
                  <a:srgbClr val="60A0B0"/>
                </a:solidFill>
                <a:latin typeface="Consolas" panose="020B0609020204030204" pitchFamily="49" charset="0"/>
              </a:rPr>
              <a:t>#&gt; 4 D     Premium    1603</a:t>
            </a:r>
          </a:p>
          <a:p>
            <a:r>
              <a:rPr lang="en-US" sz="2200" i="1" dirty="0">
                <a:solidFill>
                  <a:srgbClr val="60A0B0"/>
                </a:solidFill>
                <a:latin typeface="Consolas" panose="020B0609020204030204" pitchFamily="49" charset="0"/>
              </a:rPr>
              <a:t>#&gt; 5 D     Ideal      2834</a:t>
            </a:r>
          </a:p>
          <a:p>
            <a:r>
              <a:rPr lang="en-US" sz="2200" i="1" dirty="0">
                <a:solidFill>
                  <a:srgbClr val="60A0B0"/>
                </a:solidFill>
                <a:latin typeface="Consolas" panose="020B0609020204030204" pitchFamily="49" charset="0"/>
              </a:rPr>
              <a:t>#&gt; 6 E     Fair        224</a:t>
            </a:r>
          </a:p>
          <a:p>
            <a:r>
              <a:rPr lang="en-US" sz="2200" i="1" dirty="0">
                <a:solidFill>
                  <a:srgbClr val="60A0B0"/>
                </a:solidFill>
                <a:latin typeface="Consolas" panose="020B0609020204030204" pitchFamily="49" charset="0"/>
              </a:rPr>
              <a:t>#&gt; # … with 29 more rows</a:t>
            </a:r>
          </a:p>
        </p:txBody>
      </p:sp>
      <p:sp>
        <p:nvSpPr>
          <p:cNvPr id="6" name="Rectangle 2">
            <a:extLst>
              <a:ext uri="{FF2B5EF4-FFF2-40B4-BE49-F238E27FC236}">
                <a16:creationId xmlns:a16="http://schemas.microsoft.com/office/drawing/2014/main" id="{C7E6697F-FE96-4BA1-BDEC-4FE72FCBBF73}"/>
              </a:ext>
            </a:extLst>
          </p:cNvPr>
          <p:cNvSpPr>
            <a:spLocks noChangeArrowheads="1"/>
          </p:cNvSpPr>
          <p:nvPr/>
        </p:nvSpPr>
        <p:spPr bwMode="auto">
          <a:xfrm>
            <a:off x="4721290" y="2074783"/>
            <a:ext cx="7152599" cy="135421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diamonds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count</a:t>
            </a:r>
            <a:r>
              <a:rPr kumimoji="0" lang="en-US" altLang="en-US" sz="2200" b="0" i="0" u="none" strike="noStrike" cap="none" normalizeH="0" baseline="0" dirty="0">
                <a:ln>
                  <a:noFill/>
                </a:ln>
                <a:solidFill>
                  <a:srgbClr val="4183C4"/>
                </a:solidFill>
                <a:effectLst/>
                <a:latin typeface="Consolas" panose="020B0609020204030204" pitchFamily="49" charset="0"/>
              </a:rPr>
              <a:t>(color, cut)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color,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cut))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geom_tile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fill =</a:t>
            </a:r>
            <a:r>
              <a:rPr kumimoji="0" lang="en-US" altLang="en-US" sz="2200" b="0" i="0" u="none" strike="noStrike" cap="none" normalizeH="0" baseline="0" dirty="0">
                <a:ln>
                  <a:noFill/>
                </a:ln>
                <a:solidFill>
                  <a:srgbClr val="4183C4"/>
                </a:solidFill>
                <a:effectLst/>
                <a:latin typeface="Consolas" panose="020B0609020204030204" pitchFamily="49" charset="0"/>
              </a:rPr>
              <a:t> n))</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25604" name="Picture 4">
            <a:extLst>
              <a:ext uri="{FF2B5EF4-FFF2-40B4-BE49-F238E27FC236}">
                <a16:creationId xmlns:a16="http://schemas.microsoft.com/office/drawing/2014/main" id="{B7717979-C952-482F-9B62-C9A74CDBA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893" y="3429000"/>
            <a:ext cx="5486400" cy="338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55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07B170-63D8-41A1-899B-48E6A1243A43}"/>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9379C2E0-176D-45DC-B0D0-05EE2373B1C9}"/>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0FAE203-3990-4D5E-9C57-B55314487611}"/>
              </a:ext>
            </a:extLst>
          </p:cNvPr>
          <p:cNvSpPr txBox="1">
            <a:spLocks/>
          </p:cNvSpPr>
          <p:nvPr/>
        </p:nvSpPr>
        <p:spPr>
          <a:xfrm>
            <a:off x="700278" y="5214366"/>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Two Categorical Variables</a:t>
            </a:r>
          </a:p>
          <a:p>
            <a:endParaRPr lang="en-US" dirty="0">
              <a:solidFill>
                <a:schemeClr val="bg1"/>
              </a:solidFill>
            </a:endParaRPr>
          </a:p>
        </p:txBody>
      </p:sp>
    </p:spTree>
    <p:extLst>
      <p:ext uri="{BB962C8B-B14F-4D97-AF65-F5344CB8AC3E}">
        <p14:creationId xmlns:p14="http://schemas.microsoft.com/office/powerpoint/2010/main" val="3891710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02E4-22D8-4785-A1E8-1C3FEB1CB01B}"/>
              </a:ext>
            </a:extLst>
          </p:cNvPr>
          <p:cNvSpPr>
            <a:spLocks noGrp="1"/>
          </p:cNvSpPr>
          <p:nvPr>
            <p:ph type="title"/>
          </p:nvPr>
        </p:nvSpPr>
        <p:spPr/>
        <p:txBody>
          <a:bodyPr/>
          <a:lstStyle/>
          <a:p>
            <a:r>
              <a:rPr lang="en-US" dirty="0"/>
              <a:t>Two continuous variables</a:t>
            </a:r>
          </a:p>
        </p:txBody>
      </p:sp>
      <p:sp>
        <p:nvSpPr>
          <p:cNvPr id="4" name="Rectangle 1">
            <a:extLst>
              <a:ext uri="{FF2B5EF4-FFF2-40B4-BE49-F238E27FC236}">
                <a16:creationId xmlns:a16="http://schemas.microsoft.com/office/drawing/2014/main" id="{F78F4688-7D20-4217-B8A0-4F8669174599}"/>
              </a:ext>
            </a:extLst>
          </p:cNvPr>
          <p:cNvSpPr>
            <a:spLocks noChangeArrowheads="1"/>
          </p:cNvSpPr>
          <p:nvPr/>
        </p:nvSpPr>
        <p:spPr bwMode="auto">
          <a:xfrm>
            <a:off x="943263" y="1746278"/>
            <a:ext cx="7697620"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diamonds)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geom_point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carat,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price))</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26627" name="Picture 3">
            <a:extLst>
              <a:ext uri="{FF2B5EF4-FFF2-40B4-BE49-F238E27FC236}">
                <a16:creationId xmlns:a16="http://schemas.microsoft.com/office/drawing/2014/main" id="{01DA301B-8535-4E15-B88B-F12ABFC5D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816" y="2434537"/>
            <a:ext cx="7122367" cy="4395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761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D2D8-E402-4178-AF14-BA0DA5F9EF53}"/>
              </a:ext>
            </a:extLst>
          </p:cNvPr>
          <p:cNvSpPr>
            <a:spLocks noGrp="1"/>
          </p:cNvSpPr>
          <p:nvPr>
            <p:ph type="title"/>
          </p:nvPr>
        </p:nvSpPr>
        <p:spPr/>
        <p:txBody>
          <a:bodyPr/>
          <a:lstStyle/>
          <a:p>
            <a:r>
              <a:rPr lang="en-US" dirty="0"/>
              <a:t>Two continuous variables</a:t>
            </a:r>
          </a:p>
        </p:txBody>
      </p:sp>
      <p:sp>
        <p:nvSpPr>
          <p:cNvPr id="4" name="Rectangle 1">
            <a:extLst>
              <a:ext uri="{FF2B5EF4-FFF2-40B4-BE49-F238E27FC236}">
                <a16:creationId xmlns:a16="http://schemas.microsoft.com/office/drawing/2014/main" id="{0997DD33-6541-4DF0-AE41-E7B9BE72FB76}"/>
              </a:ext>
            </a:extLst>
          </p:cNvPr>
          <p:cNvSpPr>
            <a:spLocks noChangeArrowheads="1"/>
          </p:cNvSpPr>
          <p:nvPr/>
        </p:nvSpPr>
        <p:spPr bwMode="auto">
          <a:xfrm>
            <a:off x="1024128" y="1909346"/>
            <a:ext cx="10340972"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diamonds)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geom_point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carat,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price), </a:t>
            </a:r>
            <a:r>
              <a:rPr kumimoji="0" lang="en-US" altLang="en-US" sz="2200" b="0" i="0" u="none" strike="noStrike" cap="none" normalizeH="0" baseline="0" dirty="0">
                <a:ln>
                  <a:noFill/>
                </a:ln>
                <a:solidFill>
                  <a:srgbClr val="902000"/>
                </a:solidFill>
                <a:effectLst/>
                <a:latin typeface="Consolas" panose="020B0609020204030204" pitchFamily="49" charset="0"/>
              </a:rPr>
              <a:t>alpha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100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27651" name="Picture 3">
            <a:extLst>
              <a:ext uri="{FF2B5EF4-FFF2-40B4-BE49-F238E27FC236}">
                <a16:creationId xmlns:a16="http://schemas.microsoft.com/office/drawing/2014/main" id="{CF72F030-EA69-4532-9491-450B34182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5" y="2586454"/>
            <a:ext cx="6838950" cy="422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124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4A29-0E6A-42EB-A661-709AAE11861A}"/>
              </a:ext>
            </a:extLst>
          </p:cNvPr>
          <p:cNvSpPr>
            <a:spLocks noGrp="1"/>
          </p:cNvSpPr>
          <p:nvPr>
            <p:ph type="title"/>
          </p:nvPr>
        </p:nvSpPr>
        <p:spPr/>
        <p:txBody>
          <a:bodyPr/>
          <a:lstStyle/>
          <a:p>
            <a:r>
              <a:rPr lang="de-DE" dirty="0"/>
              <a:t>geom_bin2d() and geom_hex()</a:t>
            </a:r>
            <a:endParaRPr lang="en-US" dirty="0"/>
          </a:p>
        </p:txBody>
      </p:sp>
      <p:sp>
        <p:nvSpPr>
          <p:cNvPr id="5" name="Rectangle 2">
            <a:extLst>
              <a:ext uri="{FF2B5EF4-FFF2-40B4-BE49-F238E27FC236}">
                <a16:creationId xmlns:a16="http://schemas.microsoft.com/office/drawing/2014/main" id="{2FBDF6DF-1A50-4039-AFCD-C6F1BAB9B212}"/>
              </a:ext>
            </a:extLst>
          </p:cNvPr>
          <p:cNvSpPr>
            <a:spLocks noChangeArrowheads="1"/>
          </p:cNvSpPr>
          <p:nvPr/>
        </p:nvSpPr>
        <p:spPr bwMode="auto">
          <a:xfrm>
            <a:off x="1024128" y="1749213"/>
            <a:ext cx="7053213"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data =</a:t>
            </a:r>
            <a:r>
              <a:rPr kumimoji="0" lang="en-US" altLang="en-US" sz="2000" b="0" i="0" u="none" strike="noStrike" cap="none" normalizeH="0" baseline="0" dirty="0">
                <a:ln>
                  <a:noFill/>
                </a:ln>
                <a:solidFill>
                  <a:srgbClr val="4183C4"/>
                </a:solidFill>
                <a:effectLst/>
                <a:latin typeface="Consolas" panose="020B0609020204030204" pitchFamily="49" charset="0"/>
              </a:rPr>
              <a:t> smaller)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geom_bin2d</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mapping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x =</a:t>
            </a:r>
            <a:r>
              <a:rPr kumimoji="0" lang="en-US" altLang="en-US" sz="2000" b="0" i="0" u="none" strike="noStrike" cap="none" normalizeH="0" baseline="0" dirty="0">
                <a:ln>
                  <a:noFill/>
                </a:ln>
                <a:solidFill>
                  <a:srgbClr val="4183C4"/>
                </a:solidFill>
                <a:effectLst/>
                <a:latin typeface="Consolas" panose="020B0609020204030204" pitchFamily="49" charset="0"/>
              </a:rPr>
              <a:t> carat, </a:t>
            </a:r>
            <a:r>
              <a:rPr kumimoji="0" lang="en-US" altLang="en-US" sz="2000" b="0" i="0" u="none" strike="noStrike" cap="none" normalizeH="0" baseline="0" dirty="0">
                <a:ln>
                  <a:noFill/>
                </a:ln>
                <a:solidFill>
                  <a:srgbClr val="902000"/>
                </a:solidFill>
                <a:effectLst/>
                <a:latin typeface="Consolas" panose="020B0609020204030204" pitchFamily="49" charset="0"/>
              </a:rPr>
              <a:t>y =</a:t>
            </a:r>
            <a:r>
              <a:rPr kumimoji="0" lang="en-US" altLang="en-US" sz="2000" b="0" i="0" u="none" strike="noStrike" cap="none" normalizeH="0" baseline="0" dirty="0">
                <a:ln>
                  <a:noFill/>
                </a:ln>
                <a:solidFill>
                  <a:srgbClr val="4183C4"/>
                </a:solidFill>
                <a:effectLst/>
                <a:latin typeface="Consolas" panose="020B0609020204030204" pitchFamily="49" charset="0"/>
              </a:rPr>
              <a:t> price))</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 </a:t>
            </a:r>
            <a:r>
              <a:rPr kumimoji="0" lang="en-US" altLang="en-US" sz="2000" b="0" i="1" u="none" strike="noStrike" cap="none" normalizeH="0" baseline="0" dirty="0" err="1">
                <a:ln>
                  <a:noFill/>
                </a:ln>
                <a:solidFill>
                  <a:srgbClr val="60A0B0"/>
                </a:solidFill>
                <a:effectLst/>
                <a:latin typeface="Consolas" panose="020B0609020204030204" pitchFamily="49" charset="0"/>
              </a:rPr>
              <a:t>install.packages</a:t>
            </a:r>
            <a:r>
              <a:rPr kumimoji="0" lang="en-US" altLang="en-US" sz="2000" b="0" i="1" u="none" strike="noStrike" cap="none" normalizeH="0" baseline="0" dirty="0">
                <a:ln>
                  <a:noFill/>
                </a:ln>
                <a:solidFill>
                  <a:srgbClr val="60A0B0"/>
                </a:solidFill>
                <a:effectLst/>
                <a:latin typeface="Consolas" panose="020B0609020204030204" pitchFamily="49" charset="0"/>
              </a:rPr>
              <a:t>("</a:t>
            </a:r>
            <a:r>
              <a:rPr kumimoji="0" lang="en-US" altLang="en-US" sz="2000" b="0" i="1" u="none" strike="noStrike" cap="none" normalizeH="0" baseline="0" dirty="0" err="1">
                <a:ln>
                  <a:noFill/>
                </a:ln>
                <a:solidFill>
                  <a:srgbClr val="60A0B0"/>
                </a:solidFill>
                <a:effectLst/>
                <a:latin typeface="Consolas" panose="020B0609020204030204" pitchFamily="49" charset="0"/>
              </a:rPr>
              <a:t>hexbin</a:t>
            </a:r>
            <a:r>
              <a:rPr kumimoji="0" lang="en-US" altLang="en-US" sz="2000" b="0" i="1" u="none" strike="noStrike" cap="none" normalizeH="0" baseline="0" dirty="0">
                <a:ln>
                  <a:noFill/>
                </a:ln>
                <a:solidFill>
                  <a:srgbClr val="60A0B0"/>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data =</a:t>
            </a:r>
            <a:r>
              <a:rPr kumimoji="0" lang="en-US" altLang="en-US" sz="2000" b="0" i="0" u="none" strike="noStrike" cap="none" normalizeH="0" baseline="0" dirty="0">
                <a:ln>
                  <a:noFill/>
                </a:ln>
                <a:solidFill>
                  <a:srgbClr val="4183C4"/>
                </a:solidFill>
                <a:effectLst/>
                <a:latin typeface="Consolas" panose="020B0609020204030204" pitchFamily="49" charset="0"/>
              </a:rPr>
              <a:t> smaller)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geom_hex</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mapping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x =</a:t>
            </a:r>
            <a:r>
              <a:rPr kumimoji="0" lang="en-US" altLang="en-US" sz="2000" b="0" i="0" u="none" strike="noStrike" cap="none" normalizeH="0" baseline="0" dirty="0">
                <a:ln>
                  <a:noFill/>
                </a:ln>
                <a:solidFill>
                  <a:srgbClr val="4183C4"/>
                </a:solidFill>
                <a:effectLst/>
                <a:latin typeface="Consolas" panose="020B0609020204030204" pitchFamily="49" charset="0"/>
              </a:rPr>
              <a:t> carat, </a:t>
            </a:r>
            <a:r>
              <a:rPr kumimoji="0" lang="en-US" altLang="en-US" sz="2000" b="0" i="0" u="none" strike="noStrike" cap="none" normalizeH="0" baseline="0" dirty="0">
                <a:ln>
                  <a:noFill/>
                </a:ln>
                <a:solidFill>
                  <a:srgbClr val="902000"/>
                </a:solidFill>
                <a:effectLst/>
                <a:latin typeface="Consolas" panose="020B0609020204030204" pitchFamily="49" charset="0"/>
              </a:rPr>
              <a:t>y =</a:t>
            </a:r>
            <a:r>
              <a:rPr kumimoji="0" lang="en-US" altLang="en-US" sz="2000" b="0" i="0" u="none" strike="noStrike" cap="none" normalizeH="0" baseline="0" dirty="0">
                <a:ln>
                  <a:noFill/>
                </a:ln>
                <a:solidFill>
                  <a:srgbClr val="4183C4"/>
                </a:solidFill>
                <a:effectLst/>
                <a:latin typeface="Consolas" panose="020B0609020204030204" pitchFamily="49" charset="0"/>
              </a:rPr>
              <a:t> price))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8676" name="Picture 4">
            <a:extLst>
              <a:ext uri="{FF2B5EF4-FFF2-40B4-BE49-F238E27FC236}">
                <a16:creationId xmlns:a16="http://schemas.microsoft.com/office/drawing/2014/main" id="{24BE62A2-EFCC-4ADA-A340-33BA1F9A7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872" y="3595872"/>
            <a:ext cx="3262128" cy="3262128"/>
          </a:xfrm>
          <a:prstGeom prst="rect">
            <a:avLst/>
          </a:prstGeom>
          <a:noFill/>
          <a:extLst>
            <a:ext uri="{909E8E84-426E-40DD-AFC4-6F175D3DCCD1}">
              <a14:hiddenFill xmlns:a14="http://schemas.microsoft.com/office/drawing/2010/main">
                <a:solidFill>
                  <a:srgbClr val="FFFFFF"/>
                </a:solidFill>
              </a14:hiddenFill>
            </a:ext>
          </a:extLst>
        </p:spPr>
      </p:pic>
      <p:pic>
        <p:nvPicPr>
          <p:cNvPr id="28678" name="Picture 6">
            <a:extLst>
              <a:ext uri="{FF2B5EF4-FFF2-40B4-BE49-F238E27FC236}">
                <a16:creationId xmlns:a16="http://schemas.microsoft.com/office/drawing/2014/main" id="{4DAADAB4-BC43-45FB-B9B0-8569DE159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2872" y="3595872"/>
            <a:ext cx="3262128" cy="326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223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CD92A-EE99-44EF-8D2D-5862961DCE59}"/>
              </a:ext>
            </a:extLst>
          </p:cNvPr>
          <p:cNvSpPr>
            <a:spLocks noGrp="1"/>
          </p:cNvSpPr>
          <p:nvPr>
            <p:ph type="title"/>
          </p:nvPr>
        </p:nvSpPr>
        <p:spPr/>
        <p:txBody>
          <a:bodyPr/>
          <a:lstStyle/>
          <a:p>
            <a:r>
              <a:rPr lang="en-US" dirty="0"/>
              <a:t>bin one continuous variable</a:t>
            </a:r>
          </a:p>
        </p:txBody>
      </p:sp>
      <p:sp>
        <p:nvSpPr>
          <p:cNvPr id="4" name="Rectangle 1">
            <a:extLst>
              <a:ext uri="{FF2B5EF4-FFF2-40B4-BE49-F238E27FC236}">
                <a16:creationId xmlns:a16="http://schemas.microsoft.com/office/drawing/2014/main" id="{A82E8BD6-29E6-405C-A5CD-EEF9B07F1DD1}"/>
              </a:ext>
            </a:extLst>
          </p:cNvPr>
          <p:cNvSpPr>
            <a:spLocks noChangeArrowheads="1"/>
          </p:cNvSpPr>
          <p:nvPr/>
        </p:nvSpPr>
        <p:spPr bwMode="auto">
          <a:xfrm>
            <a:off x="1024128" y="1746278"/>
            <a:ext cx="9640460"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smaller, </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carat,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price))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geom_boxplot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group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cut_width</a:t>
            </a:r>
            <a:r>
              <a:rPr kumimoji="0" lang="en-US" altLang="en-US" sz="2200" b="0" i="0" u="none" strike="noStrike" cap="none" normalizeH="0" baseline="0" dirty="0">
                <a:ln>
                  <a:noFill/>
                </a:ln>
                <a:solidFill>
                  <a:srgbClr val="4183C4"/>
                </a:solidFill>
                <a:effectLst/>
                <a:latin typeface="Consolas" panose="020B0609020204030204" pitchFamily="49" charset="0"/>
              </a:rPr>
              <a:t>(carat, </a:t>
            </a:r>
            <a:r>
              <a:rPr kumimoji="0" lang="en-US" altLang="en-US" sz="2200" b="0" i="0" u="none" strike="noStrike" cap="none" normalizeH="0" baseline="0" dirty="0">
                <a:ln>
                  <a:noFill/>
                </a:ln>
                <a:solidFill>
                  <a:srgbClr val="40A070"/>
                </a:solidFill>
                <a:effectLst/>
                <a:latin typeface="Consolas" panose="020B0609020204030204" pitchFamily="49" charset="0"/>
              </a:rPr>
              <a:t>0.1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29699" name="Picture 3">
            <a:extLst>
              <a:ext uri="{FF2B5EF4-FFF2-40B4-BE49-F238E27FC236}">
                <a16:creationId xmlns:a16="http://schemas.microsoft.com/office/drawing/2014/main" id="{5598F5E2-D6F5-4F35-B7A6-D9AE096D0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611" y="2423386"/>
            <a:ext cx="7126778" cy="439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260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AA822-4746-4311-87F1-7C1A0FB0794D}"/>
              </a:ext>
            </a:extLst>
          </p:cNvPr>
          <p:cNvSpPr>
            <a:spLocks noGrp="1"/>
          </p:cNvSpPr>
          <p:nvPr>
            <p:ph type="title"/>
          </p:nvPr>
        </p:nvSpPr>
        <p:spPr/>
        <p:txBody>
          <a:bodyPr/>
          <a:lstStyle/>
          <a:p>
            <a:r>
              <a:rPr lang="en-US" dirty="0"/>
              <a:t>same number of points in each bin</a:t>
            </a:r>
          </a:p>
        </p:txBody>
      </p:sp>
      <p:sp>
        <p:nvSpPr>
          <p:cNvPr id="4" name="Rectangle 1">
            <a:extLst>
              <a:ext uri="{FF2B5EF4-FFF2-40B4-BE49-F238E27FC236}">
                <a16:creationId xmlns:a16="http://schemas.microsoft.com/office/drawing/2014/main" id="{A3E98C68-A875-4064-9397-7C21D93CB307}"/>
              </a:ext>
            </a:extLst>
          </p:cNvPr>
          <p:cNvSpPr>
            <a:spLocks noChangeArrowheads="1"/>
          </p:cNvSpPr>
          <p:nvPr/>
        </p:nvSpPr>
        <p:spPr bwMode="auto">
          <a:xfrm>
            <a:off x="1024128" y="1746278"/>
            <a:ext cx="9640460"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smaller, </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carat,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price))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geom_boxplot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group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cut_number</a:t>
            </a:r>
            <a:r>
              <a:rPr kumimoji="0" lang="en-US" altLang="en-US" sz="2200" b="0" i="0" u="none" strike="noStrike" cap="none" normalizeH="0" baseline="0" dirty="0">
                <a:ln>
                  <a:noFill/>
                </a:ln>
                <a:solidFill>
                  <a:srgbClr val="4183C4"/>
                </a:solidFill>
                <a:effectLst/>
                <a:latin typeface="Consolas" panose="020B0609020204030204" pitchFamily="49" charset="0"/>
              </a:rPr>
              <a:t>(carat, </a:t>
            </a:r>
            <a:r>
              <a:rPr kumimoji="0" lang="en-US" altLang="en-US" sz="2200" b="0" i="0" u="none" strike="noStrike" cap="none" normalizeH="0" baseline="0" dirty="0">
                <a:ln>
                  <a:noFill/>
                </a:ln>
                <a:solidFill>
                  <a:srgbClr val="40A070"/>
                </a:solidFill>
                <a:effectLst/>
                <a:latin typeface="Consolas" panose="020B0609020204030204" pitchFamily="49" charset="0"/>
              </a:rPr>
              <a:t>20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30723" name="Picture 3">
            <a:extLst>
              <a:ext uri="{FF2B5EF4-FFF2-40B4-BE49-F238E27FC236}">
                <a16:creationId xmlns:a16="http://schemas.microsoft.com/office/drawing/2014/main" id="{BC0A3497-9944-4A82-8536-BA1D34138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9087" y="2423386"/>
            <a:ext cx="7110153" cy="4388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34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F47E-E810-47B9-99FD-A343CDEA1A9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BC77E10-348E-4CF4-8C3F-390791AC723E}"/>
              </a:ext>
            </a:extLst>
          </p:cNvPr>
          <p:cNvSpPr>
            <a:spLocks noGrp="1"/>
          </p:cNvSpPr>
          <p:nvPr>
            <p:ph idx="1"/>
          </p:nvPr>
        </p:nvSpPr>
        <p:spPr/>
        <p:txBody>
          <a:bodyPr>
            <a:normAutofit/>
          </a:bodyPr>
          <a:lstStyle/>
          <a:p>
            <a:pPr marL="457200" indent="-457200">
              <a:buFont typeface="+mj-lt"/>
              <a:buAutoNum type="arabicPeriod"/>
            </a:pPr>
            <a:r>
              <a:rPr lang="en-US" sz="2800" dirty="0"/>
              <a:t>What type of variation occurs within my variables?</a:t>
            </a:r>
          </a:p>
          <a:p>
            <a:pPr marL="457200" indent="-457200">
              <a:buFont typeface="+mj-lt"/>
              <a:buAutoNum type="arabicPeriod"/>
            </a:pPr>
            <a:r>
              <a:rPr lang="en-US" sz="2800" dirty="0"/>
              <a:t>What type of covariation occurs between my variables?</a:t>
            </a:r>
          </a:p>
          <a:p>
            <a:pPr marL="457200" indent="-457200">
              <a:buFont typeface="+mj-lt"/>
              <a:buAutoNum type="arabicPeriod"/>
            </a:pPr>
            <a:endParaRPr lang="en-US" sz="2400" dirty="0"/>
          </a:p>
        </p:txBody>
      </p:sp>
    </p:spTree>
    <p:extLst>
      <p:ext uri="{BB962C8B-B14F-4D97-AF65-F5344CB8AC3E}">
        <p14:creationId xmlns:p14="http://schemas.microsoft.com/office/powerpoint/2010/main" val="10491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069311-270A-4033-BDC7-BD05E3E1DFAE}"/>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E2DA108-DACC-4E03-8BD4-84E0471EC9A6}"/>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2E7D0D5-3716-47E9-95DD-BA61BFF29380}"/>
              </a:ext>
            </a:extLst>
          </p:cNvPr>
          <p:cNvSpPr txBox="1">
            <a:spLocks/>
          </p:cNvSpPr>
          <p:nvPr/>
        </p:nvSpPr>
        <p:spPr>
          <a:xfrm>
            <a:off x="700278" y="5214366"/>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Two continuous Variables</a:t>
            </a:r>
          </a:p>
          <a:p>
            <a:endParaRPr lang="en-US" dirty="0">
              <a:solidFill>
                <a:schemeClr val="bg1"/>
              </a:solidFill>
            </a:endParaRPr>
          </a:p>
        </p:txBody>
      </p:sp>
    </p:spTree>
    <p:extLst>
      <p:ext uri="{BB962C8B-B14F-4D97-AF65-F5344CB8AC3E}">
        <p14:creationId xmlns:p14="http://schemas.microsoft.com/office/powerpoint/2010/main" val="524858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30D4-A3F4-4AC7-84B5-C9BD0AF53E75}"/>
              </a:ext>
            </a:extLst>
          </p:cNvPr>
          <p:cNvSpPr>
            <a:spLocks noGrp="1"/>
          </p:cNvSpPr>
          <p:nvPr>
            <p:ph type="title"/>
          </p:nvPr>
        </p:nvSpPr>
        <p:spPr/>
        <p:txBody>
          <a:bodyPr/>
          <a:lstStyle/>
          <a:p>
            <a:r>
              <a:rPr lang="en-US" dirty="0"/>
              <a:t>Patterns and models</a:t>
            </a:r>
          </a:p>
        </p:txBody>
      </p:sp>
      <p:sp>
        <p:nvSpPr>
          <p:cNvPr id="3" name="Content Placeholder 2">
            <a:extLst>
              <a:ext uri="{FF2B5EF4-FFF2-40B4-BE49-F238E27FC236}">
                <a16:creationId xmlns:a16="http://schemas.microsoft.com/office/drawing/2014/main" id="{25A294CE-7690-489B-9217-D8C2725F8F97}"/>
              </a:ext>
            </a:extLst>
          </p:cNvPr>
          <p:cNvSpPr>
            <a:spLocks noGrp="1"/>
          </p:cNvSpPr>
          <p:nvPr>
            <p:ph idx="1"/>
          </p:nvPr>
        </p:nvSpPr>
        <p:spPr/>
        <p:txBody>
          <a:bodyPr/>
          <a:lstStyle/>
          <a:p>
            <a:pPr marL="349250" indent="-349250">
              <a:buSzPct val="120000"/>
              <a:buFont typeface="Arial" panose="020B0604020202020204" pitchFamily="34" charset="0"/>
              <a:buChar char="•"/>
            </a:pPr>
            <a:r>
              <a:rPr lang="en-US" sz="2400" dirty="0"/>
              <a:t>Could this pattern be due to coincidence (i.e. random chance)?</a:t>
            </a:r>
          </a:p>
          <a:p>
            <a:pPr marL="349250" indent="-349250">
              <a:buSzPct val="120000"/>
              <a:buFont typeface="Arial" panose="020B0604020202020204" pitchFamily="34" charset="0"/>
              <a:buChar char="•"/>
            </a:pPr>
            <a:r>
              <a:rPr lang="en-US" sz="2400" dirty="0"/>
              <a:t>How can you describe the relationship implied by the pattern?</a:t>
            </a:r>
          </a:p>
          <a:p>
            <a:pPr marL="349250" indent="-349250">
              <a:buSzPct val="120000"/>
              <a:buFont typeface="Arial" panose="020B0604020202020204" pitchFamily="34" charset="0"/>
              <a:buChar char="•"/>
            </a:pPr>
            <a:r>
              <a:rPr lang="en-US" sz="2400" dirty="0"/>
              <a:t>How strong is the relationship implied by the pattern?</a:t>
            </a:r>
          </a:p>
          <a:p>
            <a:pPr marL="349250" indent="-349250">
              <a:buSzPct val="120000"/>
              <a:buFont typeface="Arial" panose="020B0604020202020204" pitchFamily="34" charset="0"/>
              <a:buChar char="•"/>
            </a:pPr>
            <a:r>
              <a:rPr lang="en-US" sz="2400" dirty="0"/>
              <a:t>What other variables might affect the relationship?</a:t>
            </a:r>
          </a:p>
          <a:p>
            <a:pPr marL="349250" indent="-349250">
              <a:buSzPct val="120000"/>
              <a:buFont typeface="Arial" panose="020B0604020202020204" pitchFamily="34" charset="0"/>
              <a:buChar char="•"/>
            </a:pPr>
            <a:r>
              <a:rPr lang="en-US" sz="2400" dirty="0"/>
              <a:t>Does the relationship change if you look at individual subgroups of the data?</a:t>
            </a:r>
          </a:p>
          <a:p>
            <a:pPr marL="349250" indent="-349250">
              <a:buSzPct val="120000"/>
            </a:pPr>
            <a:endParaRPr lang="en-US" dirty="0"/>
          </a:p>
        </p:txBody>
      </p:sp>
    </p:spTree>
    <p:extLst>
      <p:ext uri="{BB962C8B-B14F-4D97-AF65-F5344CB8AC3E}">
        <p14:creationId xmlns:p14="http://schemas.microsoft.com/office/powerpoint/2010/main" val="4075118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6FD8-A28F-44D3-A471-430A020F9D1F}"/>
              </a:ext>
            </a:extLst>
          </p:cNvPr>
          <p:cNvSpPr>
            <a:spLocks noGrp="1"/>
          </p:cNvSpPr>
          <p:nvPr>
            <p:ph type="title"/>
          </p:nvPr>
        </p:nvSpPr>
        <p:spPr/>
        <p:txBody>
          <a:bodyPr/>
          <a:lstStyle/>
          <a:p>
            <a:r>
              <a:rPr lang="en-US" dirty="0"/>
              <a:t>Patterns and models</a:t>
            </a:r>
          </a:p>
        </p:txBody>
      </p:sp>
      <p:sp>
        <p:nvSpPr>
          <p:cNvPr id="4" name="Rectangle 1">
            <a:extLst>
              <a:ext uri="{FF2B5EF4-FFF2-40B4-BE49-F238E27FC236}">
                <a16:creationId xmlns:a16="http://schemas.microsoft.com/office/drawing/2014/main" id="{E034FAE4-84DD-4CF9-A2DD-2C7746F15DED}"/>
              </a:ext>
            </a:extLst>
          </p:cNvPr>
          <p:cNvSpPr>
            <a:spLocks noChangeArrowheads="1"/>
          </p:cNvSpPr>
          <p:nvPr/>
        </p:nvSpPr>
        <p:spPr bwMode="auto">
          <a:xfrm>
            <a:off x="1024128" y="1746278"/>
            <a:ext cx="8630568"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faithful)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geom_point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eruptions,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waiting))</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31747" name="Picture 3">
            <a:extLst>
              <a:ext uri="{FF2B5EF4-FFF2-40B4-BE49-F238E27FC236}">
                <a16:creationId xmlns:a16="http://schemas.microsoft.com/office/drawing/2014/main" id="{E9D6301F-2F6B-43DD-895D-9805BA64A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298" y="2456636"/>
            <a:ext cx="7143404" cy="4408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666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1820-0A73-4EA5-9C10-81D154C41096}"/>
              </a:ext>
            </a:extLst>
          </p:cNvPr>
          <p:cNvSpPr>
            <a:spLocks noGrp="1"/>
          </p:cNvSpPr>
          <p:nvPr>
            <p:ph type="title"/>
          </p:nvPr>
        </p:nvSpPr>
        <p:spPr/>
        <p:txBody>
          <a:bodyPr/>
          <a:lstStyle/>
          <a:p>
            <a:r>
              <a:rPr lang="en-US" dirty="0"/>
              <a:t>Patterns and models</a:t>
            </a:r>
          </a:p>
        </p:txBody>
      </p:sp>
      <p:sp>
        <p:nvSpPr>
          <p:cNvPr id="4" name="Rectangle 1">
            <a:extLst>
              <a:ext uri="{FF2B5EF4-FFF2-40B4-BE49-F238E27FC236}">
                <a16:creationId xmlns:a16="http://schemas.microsoft.com/office/drawing/2014/main" id="{04630773-E3D7-4C9E-BBA9-8E5246957947}"/>
              </a:ext>
            </a:extLst>
          </p:cNvPr>
          <p:cNvSpPr>
            <a:spLocks noChangeArrowheads="1"/>
          </p:cNvSpPr>
          <p:nvPr/>
        </p:nvSpPr>
        <p:spPr bwMode="auto">
          <a:xfrm>
            <a:off x="148057" y="1823134"/>
            <a:ext cx="11895885"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library</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modelr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mod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lm</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log</a:t>
            </a:r>
            <a:r>
              <a:rPr kumimoji="0" lang="en-US" altLang="en-US" sz="2200" b="0" i="0" u="none" strike="noStrike" cap="none" normalizeH="0" baseline="0" dirty="0">
                <a:ln>
                  <a:noFill/>
                </a:ln>
                <a:solidFill>
                  <a:srgbClr val="4183C4"/>
                </a:solidFill>
                <a:effectLst/>
                <a:latin typeface="Consolas" panose="020B0609020204030204" pitchFamily="49" charset="0"/>
              </a:rPr>
              <a:t>(price)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log</a:t>
            </a:r>
            <a:r>
              <a:rPr kumimoji="0" lang="en-US" altLang="en-US" sz="2200" b="0" i="0" u="none" strike="noStrike" cap="none" normalizeH="0" baseline="0" dirty="0">
                <a:ln>
                  <a:noFill/>
                </a:ln>
                <a:solidFill>
                  <a:srgbClr val="4183C4"/>
                </a:solidFill>
                <a:effectLst/>
                <a:latin typeface="Consolas" panose="020B0609020204030204" pitchFamily="49" charset="0"/>
              </a:rPr>
              <a:t>(carat), </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diamonds)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diamonds2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diamonds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add_residuals</a:t>
            </a:r>
            <a:r>
              <a:rPr kumimoji="0" lang="en-US" altLang="en-US" sz="2200" b="0" i="0" u="none" strike="noStrike" cap="none" normalizeH="0" baseline="0" dirty="0">
                <a:ln>
                  <a:noFill/>
                </a:ln>
                <a:solidFill>
                  <a:srgbClr val="4183C4"/>
                </a:solidFill>
                <a:effectLst/>
                <a:latin typeface="Consolas" panose="020B0609020204030204" pitchFamily="49" charset="0"/>
              </a:rPr>
              <a:t>(mod)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mutate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resid</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exp</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resid</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diamonds2)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geom_point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carat,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resid</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32771" name="Picture 3">
            <a:extLst>
              <a:ext uri="{FF2B5EF4-FFF2-40B4-BE49-F238E27FC236}">
                <a16:creationId xmlns:a16="http://schemas.microsoft.com/office/drawing/2014/main" id="{E72443DD-AF2E-4AAC-9263-2A67A88E7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931" y="3903854"/>
            <a:ext cx="4832465" cy="2982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499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2DB8-7BF0-418C-A377-63080A12E914}"/>
              </a:ext>
            </a:extLst>
          </p:cNvPr>
          <p:cNvSpPr>
            <a:spLocks noGrp="1"/>
          </p:cNvSpPr>
          <p:nvPr>
            <p:ph type="title"/>
          </p:nvPr>
        </p:nvSpPr>
        <p:spPr/>
        <p:txBody>
          <a:bodyPr/>
          <a:lstStyle/>
          <a:p>
            <a:r>
              <a:rPr lang="en-US" dirty="0"/>
              <a:t>Patterns and models</a:t>
            </a:r>
          </a:p>
        </p:txBody>
      </p:sp>
      <p:sp>
        <p:nvSpPr>
          <p:cNvPr id="4" name="Rectangle 1">
            <a:extLst>
              <a:ext uri="{FF2B5EF4-FFF2-40B4-BE49-F238E27FC236}">
                <a16:creationId xmlns:a16="http://schemas.microsoft.com/office/drawing/2014/main" id="{64F66E07-A0D3-4E1F-88E8-4CECA8A8A8FD}"/>
              </a:ext>
            </a:extLst>
          </p:cNvPr>
          <p:cNvSpPr>
            <a:spLocks noChangeArrowheads="1"/>
          </p:cNvSpPr>
          <p:nvPr/>
        </p:nvSpPr>
        <p:spPr bwMode="auto">
          <a:xfrm>
            <a:off x="1024128" y="1901726"/>
            <a:ext cx="7619073"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diamonds2)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geom_boxplot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cut,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resid</a:t>
            </a:r>
            <a:r>
              <a:rPr kumimoji="0" lang="en-US" altLang="en-US" sz="2200" b="0" i="0" u="none" strike="noStrike" cap="none" normalizeH="0" baseline="0" dirty="0">
                <a:ln>
                  <a:noFill/>
                </a:ln>
                <a:solidFill>
                  <a:srgbClr val="4183C4"/>
                </a:solidFill>
                <a:effectLst/>
                <a:latin typeface="Consolas" panose="020B0609020204030204" pitchFamily="49" charset="0"/>
              </a:rPr>
              <a:t>))</a:t>
            </a:r>
            <a:endParaRPr kumimoji="0" lang="en-US" altLang="en-US" sz="2200" b="0" i="0" u="none" strike="noStrike" cap="none" normalizeH="0" baseline="0" dirty="0">
              <a:ln>
                <a:noFill/>
              </a:ln>
              <a:solidFill>
                <a:schemeClr val="tx1"/>
              </a:solidFill>
              <a:effectLst/>
            </a:endParaRPr>
          </a:p>
        </p:txBody>
      </p:sp>
      <p:pic>
        <p:nvPicPr>
          <p:cNvPr id="33795" name="Picture 3">
            <a:extLst>
              <a:ext uri="{FF2B5EF4-FFF2-40B4-BE49-F238E27FC236}">
                <a16:creationId xmlns:a16="http://schemas.microsoft.com/office/drawing/2014/main" id="{374100CC-CD4C-4AA2-B4D0-B7694DBD8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5614" y="2655978"/>
            <a:ext cx="6860771" cy="4234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6342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ED98-5EED-4645-9C8C-364419319ADF}"/>
              </a:ext>
            </a:extLst>
          </p:cNvPr>
          <p:cNvSpPr>
            <a:spLocks noGrp="1"/>
          </p:cNvSpPr>
          <p:nvPr>
            <p:ph type="title"/>
          </p:nvPr>
        </p:nvSpPr>
        <p:spPr/>
        <p:txBody>
          <a:bodyPr/>
          <a:lstStyle/>
          <a:p>
            <a:r>
              <a:rPr lang="en-US" dirty="0"/>
              <a:t>ggplot2 calls</a:t>
            </a:r>
          </a:p>
        </p:txBody>
      </p:sp>
      <p:sp>
        <p:nvSpPr>
          <p:cNvPr id="5" name="Content Placeholder 4">
            <a:extLst>
              <a:ext uri="{FF2B5EF4-FFF2-40B4-BE49-F238E27FC236}">
                <a16:creationId xmlns:a16="http://schemas.microsoft.com/office/drawing/2014/main" id="{D68AAC04-BF17-4D5A-AE0D-B0EA17A35080}"/>
              </a:ext>
            </a:extLst>
          </p:cNvPr>
          <p:cNvSpPr>
            <a:spLocks noGrp="1"/>
          </p:cNvSpPr>
          <p:nvPr>
            <p:ph idx="1"/>
          </p:nvPr>
        </p:nvSpPr>
        <p:spPr>
          <a:xfrm>
            <a:off x="1024128" y="3108960"/>
            <a:ext cx="9720073" cy="1296785"/>
          </a:xfrm>
        </p:spPr>
        <p:txBody>
          <a:bodyPr>
            <a:normAutofit/>
          </a:bodyPr>
          <a:lstStyle/>
          <a:p>
            <a:pPr marL="0" indent="0">
              <a:buNone/>
            </a:pPr>
            <a:r>
              <a:rPr lang="en-US" sz="2400" dirty="0"/>
              <a:t>Rewriting the previous plot more concisely yields:</a:t>
            </a:r>
          </a:p>
        </p:txBody>
      </p:sp>
      <p:sp>
        <p:nvSpPr>
          <p:cNvPr id="4" name="Rectangle 1">
            <a:extLst>
              <a:ext uri="{FF2B5EF4-FFF2-40B4-BE49-F238E27FC236}">
                <a16:creationId xmlns:a16="http://schemas.microsoft.com/office/drawing/2014/main" id="{93A0208D-868C-4C6B-ADF0-9D7BFE72161A}"/>
              </a:ext>
            </a:extLst>
          </p:cNvPr>
          <p:cNvSpPr>
            <a:spLocks noChangeArrowheads="1"/>
          </p:cNvSpPr>
          <p:nvPr/>
        </p:nvSpPr>
        <p:spPr bwMode="auto">
          <a:xfrm>
            <a:off x="1313411" y="2084832"/>
            <a:ext cx="8707512"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faithful, </a:t>
            </a:r>
            <a:r>
              <a:rPr kumimoji="0" lang="en-US" altLang="en-US" sz="2200" b="0" i="0" u="none" strike="noStrike" cap="none" normalizeH="0" baseline="0" dirty="0">
                <a:ln>
                  <a:noFill/>
                </a:ln>
                <a:solidFill>
                  <a:srgbClr val="902000"/>
                </a:solidFill>
                <a:effectLst/>
                <a:latin typeface="Consolas" panose="020B0609020204030204" pitchFamily="49" charset="0"/>
              </a:rPr>
              <a:t>mapping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eruptions))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geom_freqpoly</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binwidth</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0.25</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10A0A13-BADE-485D-8571-2640B2365A02}"/>
              </a:ext>
            </a:extLst>
          </p:cNvPr>
          <p:cNvSpPr>
            <a:spLocks noChangeArrowheads="1"/>
          </p:cNvSpPr>
          <p:nvPr/>
        </p:nvSpPr>
        <p:spPr bwMode="auto">
          <a:xfrm>
            <a:off x="1313411" y="3544547"/>
            <a:ext cx="5442195"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(faithful,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(eruptions))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geom_freqpoly</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binwidth</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0.25</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7F3D988C-9590-4CB4-84EE-39A08E4D3331}"/>
              </a:ext>
            </a:extLst>
          </p:cNvPr>
          <p:cNvSpPr/>
          <p:nvPr/>
        </p:nvSpPr>
        <p:spPr>
          <a:xfrm>
            <a:off x="2327564" y="2084832"/>
            <a:ext cx="997527" cy="34702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0DDCC9A-C2FC-440A-A1DE-2B4CF0704193}"/>
              </a:ext>
            </a:extLst>
          </p:cNvPr>
          <p:cNvSpPr/>
          <p:nvPr/>
        </p:nvSpPr>
        <p:spPr>
          <a:xfrm>
            <a:off x="4886637" y="2084832"/>
            <a:ext cx="1597290" cy="34702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1961199-8AD2-466D-B716-8AC130C16AE2}"/>
              </a:ext>
            </a:extLst>
          </p:cNvPr>
          <p:cNvSpPr/>
          <p:nvPr/>
        </p:nvSpPr>
        <p:spPr>
          <a:xfrm>
            <a:off x="7117218" y="2084832"/>
            <a:ext cx="663495" cy="34702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3">
            <a:extLst>
              <a:ext uri="{FF2B5EF4-FFF2-40B4-BE49-F238E27FC236}">
                <a16:creationId xmlns:a16="http://schemas.microsoft.com/office/drawing/2014/main" id="{61C3E7DD-0962-45D4-8574-2805ECBDBF66}"/>
              </a:ext>
            </a:extLst>
          </p:cNvPr>
          <p:cNvSpPr>
            <a:spLocks noChangeArrowheads="1"/>
          </p:cNvSpPr>
          <p:nvPr/>
        </p:nvSpPr>
        <p:spPr bwMode="auto">
          <a:xfrm>
            <a:off x="1313411" y="4922041"/>
            <a:ext cx="6219651"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diamonds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count</a:t>
            </a:r>
            <a:r>
              <a:rPr kumimoji="0" lang="en-US" altLang="en-US" sz="2200" b="0" i="0" u="none" strike="noStrike" cap="none" normalizeH="0" baseline="0" dirty="0">
                <a:ln>
                  <a:noFill/>
                </a:ln>
                <a:solidFill>
                  <a:srgbClr val="4183C4"/>
                </a:solidFill>
                <a:effectLst/>
                <a:latin typeface="Consolas" panose="020B0609020204030204" pitchFamily="49" charset="0"/>
              </a:rPr>
              <a:t>(cut, clarity)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(clarity, cut, </a:t>
            </a:r>
            <a:r>
              <a:rPr kumimoji="0" lang="en-US" altLang="en-US" sz="2200" b="0" i="0" u="none" strike="noStrike" cap="none" normalizeH="0" baseline="0" dirty="0">
                <a:ln>
                  <a:noFill/>
                </a:ln>
                <a:solidFill>
                  <a:srgbClr val="902000"/>
                </a:solidFill>
                <a:effectLst/>
                <a:latin typeface="Consolas" panose="020B0609020204030204" pitchFamily="49" charset="0"/>
              </a:rPr>
              <a:t>fill =</a:t>
            </a:r>
            <a:r>
              <a:rPr kumimoji="0" lang="en-US" altLang="en-US" sz="2200" b="0" i="0" u="none" strike="noStrike" cap="none" normalizeH="0" baseline="0" dirty="0">
                <a:ln>
                  <a:noFill/>
                </a:ln>
                <a:solidFill>
                  <a:srgbClr val="4183C4"/>
                </a:solidFill>
                <a:effectLst/>
                <a:latin typeface="Consolas" panose="020B0609020204030204" pitchFamily="49" charset="0"/>
              </a:rPr>
              <a:t> n))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geom_tile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13E49989-1849-48F7-AA1C-52D43FFB3DD4}"/>
              </a:ext>
            </a:extLst>
          </p:cNvPr>
          <p:cNvSpPr/>
          <p:nvPr/>
        </p:nvSpPr>
        <p:spPr>
          <a:xfrm>
            <a:off x="6313022" y="4949750"/>
            <a:ext cx="663495" cy="34702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7080AA-C485-453A-A539-FC826C97E1EF}"/>
              </a:ext>
            </a:extLst>
          </p:cNvPr>
          <p:cNvSpPr/>
          <p:nvPr/>
        </p:nvSpPr>
        <p:spPr>
          <a:xfrm>
            <a:off x="6936475" y="5323822"/>
            <a:ext cx="663495" cy="34702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821" name="Picture 5" descr="Image result for sad face icon">
            <a:extLst>
              <a:ext uri="{FF2B5EF4-FFF2-40B4-BE49-F238E27FC236}">
                <a16:creationId xmlns:a16="http://schemas.microsoft.com/office/drawing/2014/main" id="{6AD052DB-21EB-4CC0-BC4E-1CECE3CDA873}"/>
              </a:ext>
            </a:extLst>
          </p:cNvPr>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23464" r="22121"/>
          <a:stretch/>
        </p:blipFill>
        <p:spPr bwMode="auto">
          <a:xfrm>
            <a:off x="8130363" y="4192910"/>
            <a:ext cx="2288255" cy="220772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6AC09B0A-9EB2-4B4A-8A1B-7C5765163151}"/>
              </a:ext>
            </a:extLst>
          </p:cNvPr>
          <p:cNvSpPr/>
          <p:nvPr/>
        </p:nvSpPr>
        <p:spPr>
          <a:xfrm>
            <a:off x="609600" y="2084832"/>
            <a:ext cx="10268989" cy="2136823"/>
          </a:xfrm>
          <a:prstGeom prst="rect">
            <a:avLst/>
          </a:prstGeom>
          <a:solidFill>
            <a:srgbClr val="FFFFFF">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917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7" grpId="1" animBg="1"/>
      <p:bldP spid="8" grpId="0" animBg="1"/>
      <p:bldP spid="8" grpId="1" animBg="1"/>
      <p:bldP spid="9" grpId="0" animBg="1"/>
      <p:bldP spid="9" grpId="1" animBg="1"/>
      <p:bldP spid="10" grpId="0" animBg="1"/>
      <p:bldP spid="11" grpId="0" animBg="1"/>
      <p:bldP spid="12"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4E36-CBF0-432F-955C-6F86E852749A}"/>
              </a:ext>
            </a:extLst>
          </p:cNvPr>
          <p:cNvSpPr>
            <a:spLocks noGrp="1"/>
          </p:cNvSpPr>
          <p:nvPr>
            <p:ph type="title"/>
          </p:nvPr>
        </p:nvSpPr>
        <p:spPr/>
        <p:txBody>
          <a:bodyPr/>
          <a:lstStyle/>
          <a:p>
            <a:r>
              <a:rPr lang="en-US" dirty="0"/>
              <a:t>Learning more</a:t>
            </a:r>
          </a:p>
        </p:txBody>
      </p:sp>
      <p:sp>
        <p:nvSpPr>
          <p:cNvPr id="3" name="Content Placeholder 2">
            <a:extLst>
              <a:ext uri="{FF2B5EF4-FFF2-40B4-BE49-F238E27FC236}">
                <a16:creationId xmlns:a16="http://schemas.microsoft.com/office/drawing/2014/main" id="{DA1C8217-F705-4447-BFE6-784E59662C38}"/>
              </a:ext>
            </a:extLst>
          </p:cNvPr>
          <p:cNvSpPr>
            <a:spLocks noGrp="1"/>
          </p:cNvSpPr>
          <p:nvPr>
            <p:ph idx="1"/>
          </p:nvPr>
        </p:nvSpPr>
        <p:spPr/>
        <p:txBody>
          <a:bodyPr>
            <a:normAutofit/>
          </a:bodyPr>
          <a:lstStyle/>
          <a:p>
            <a:pPr marL="342900" indent="-342900">
              <a:buSzPct val="120000"/>
              <a:buFont typeface="Arial" panose="020B0604020202020204" pitchFamily="34" charset="0"/>
              <a:buChar char="•"/>
            </a:pPr>
            <a:r>
              <a:rPr lang="en-US" sz="2800" dirty="0"/>
              <a:t>the ggplot2 book: </a:t>
            </a:r>
            <a:r>
              <a:rPr lang="en-US" sz="2800" dirty="0">
                <a:hlinkClick r:id="rId3"/>
              </a:rPr>
              <a:t>https://amzn.com/331924275X</a:t>
            </a:r>
            <a:endParaRPr lang="en-US" sz="2800" dirty="0"/>
          </a:p>
          <a:p>
            <a:pPr marL="342900" indent="-342900">
              <a:buSzPct val="120000"/>
              <a:buFont typeface="Arial" panose="020B0604020202020204" pitchFamily="34" charset="0"/>
              <a:buChar char="•"/>
            </a:pPr>
            <a:endParaRPr lang="en-US" sz="2800" dirty="0"/>
          </a:p>
          <a:p>
            <a:pPr marL="342900" indent="-342900">
              <a:buSzPct val="120000"/>
              <a:buFont typeface="Arial" panose="020B0604020202020204" pitchFamily="34" charset="0"/>
              <a:buChar char="•"/>
            </a:pPr>
            <a:r>
              <a:rPr lang="en-US" sz="2800" i="1" dirty="0">
                <a:hlinkClick r:id="rId4"/>
              </a:rPr>
              <a:t>R Graphics Cookbook</a:t>
            </a:r>
            <a:r>
              <a:rPr lang="en-US" sz="2800" dirty="0"/>
              <a:t> by Winston Chang</a:t>
            </a:r>
          </a:p>
          <a:p>
            <a:pPr marL="516636" lvl="1" indent="-342900">
              <a:buSzPct val="80000"/>
              <a:buFont typeface="Courier New" panose="02070309020205020404" pitchFamily="49" charset="0"/>
              <a:buChar char="o"/>
            </a:pPr>
            <a:r>
              <a:rPr lang="en-US" sz="2400" dirty="0"/>
              <a:t>a lot available online at </a:t>
            </a:r>
            <a:r>
              <a:rPr lang="en-US" sz="2400" dirty="0">
                <a:hlinkClick r:id="rId5"/>
              </a:rPr>
              <a:t>http://www.cookbook-r.com/Graphs/</a:t>
            </a:r>
            <a:endParaRPr lang="en-US" sz="2400" dirty="0"/>
          </a:p>
          <a:p>
            <a:pPr marL="342900" indent="-342900">
              <a:buSzPct val="120000"/>
              <a:buFont typeface="Arial" panose="020B0604020202020204" pitchFamily="34" charset="0"/>
              <a:buChar char="•"/>
            </a:pPr>
            <a:endParaRPr lang="en-US" sz="2800" i="1" dirty="0">
              <a:hlinkClick r:id="rId6"/>
            </a:endParaRPr>
          </a:p>
          <a:p>
            <a:pPr marL="342900" indent="-342900">
              <a:buSzPct val="120000"/>
              <a:buFont typeface="Arial" panose="020B0604020202020204" pitchFamily="34" charset="0"/>
              <a:buChar char="•"/>
            </a:pPr>
            <a:r>
              <a:rPr lang="en-US" sz="2800" i="1" dirty="0">
                <a:hlinkClick r:id="rId6"/>
              </a:rPr>
              <a:t>Graphical Data Analysis with R</a:t>
            </a:r>
            <a:r>
              <a:rPr lang="en-US" sz="2800" dirty="0"/>
              <a:t>, by Antony Unwin</a:t>
            </a:r>
            <a:endParaRPr lang="en-US" sz="2400" dirty="0"/>
          </a:p>
        </p:txBody>
      </p:sp>
    </p:spTree>
    <p:extLst>
      <p:ext uri="{BB962C8B-B14F-4D97-AF65-F5344CB8AC3E}">
        <p14:creationId xmlns:p14="http://schemas.microsoft.com/office/powerpoint/2010/main" val="325207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0A09-A621-47CD-A0D0-79D56AFEEECD}"/>
              </a:ext>
            </a:extLst>
          </p:cNvPr>
          <p:cNvSpPr>
            <a:spLocks noGrp="1"/>
          </p:cNvSpPr>
          <p:nvPr>
            <p:ph type="title"/>
          </p:nvPr>
        </p:nvSpPr>
        <p:spPr/>
        <p:txBody>
          <a:bodyPr/>
          <a:lstStyle/>
          <a:p>
            <a:r>
              <a:rPr lang="en-US" dirty="0"/>
              <a:t>Key terms</a:t>
            </a:r>
          </a:p>
        </p:txBody>
      </p:sp>
      <p:sp>
        <p:nvSpPr>
          <p:cNvPr id="3" name="Content Placeholder 2">
            <a:extLst>
              <a:ext uri="{FF2B5EF4-FFF2-40B4-BE49-F238E27FC236}">
                <a16:creationId xmlns:a16="http://schemas.microsoft.com/office/drawing/2014/main" id="{14C12A4F-5E3B-4EE4-9BC8-1E0FC7CC6CF2}"/>
              </a:ext>
            </a:extLst>
          </p:cNvPr>
          <p:cNvSpPr>
            <a:spLocks noGrp="1"/>
          </p:cNvSpPr>
          <p:nvPr>
            <p:ph idx="1"/>
          </p:nvPr>
        </p:nvSpPr>
        <p:spPr/>
        <p:txBody>
          <a:bodyPr>
            <a:normAutofit/>
          </a:bodyPr>
          <a:lstStyle/>
          <a:p>
            <a:pPr marL="349250" indent="-349250">
              <a:buSzPct val="120000"/>
              <a:buFont typeface="Arial" panose="020B0604020202020204" pitchFamily="34" charset="0"/>
              <a:buChar char="•"/>
            </a:pPr>
            <a:r>
              <a:rPr lang="en-US" sz="2400" dirty="0"/>
              <a:t>A </a:t>
            </a:r>
            <a:r>
              <a:rPr lang="en-US" sz="2400" b="1" i="1" dirty="0">
                <a:solidFill>
                  <a:schemeClr val="accent1"/>
                </a:solidFill>
              </a:rPr>
              <a:t>variable</a:t>
            </a:r>
            <a:r>
              <a:rPr lang="en-US" sz="2400" dirty="0"/>
              <a:t> is a quantity, quality, or property that you can measure.</a:t>
            </a:r>
          </a:p>
          <a:p>
            <a:pPr marL="349250" indent="-349250">
              <a:buSzPct val="120000"/>
              <a:buFont typeface="Arial" panose="020B0604020202020204" pitchFamily="34" charset="0"/>
              <a:buChar char="•"/>
            </a:pPr>
            <a:r>
              <a:rPr lang="en-US" sz="2400" dirty="0"/>
              <a:t>A </a:t>
            </a:r>
            <a:r>
              <a:rPr lang="en-US" sz="2400" b="1" i="1" dirty="0">
                <a:solidFill>
                  <a:schemeClr val="accent1"/>
                </a:solidFill>
              </a:rPr>
              <a:t>value</a:t>
            </a:r>
            <a:r>
              <a:rPr lang="en-US" sz="2400" dirty="0"/>
              <a:t> is the state of a variable when you measure it. </a:t>
            </a:r>
          </a:p>
          <a:p>
            <a:pPr marL="349250" indent="-349250">
              <a:buSzPct val="120000"/>
              <a:buFont typeface="Arial" panose="020B0604020202020204" pitchFamily="34" charset="0"/>
              <a:buChar char="•"/>
            </a:pPr>
            <a:r>
              <a:rPr lang="en-US" sz="2400" dirty="0"/>
              <a:t>An </a:t>
            </a:r>
            <a:r>
              <a:rPr lang="en-US" sz="2400" b="1" i="1" dirty="0">
                <a:solidFill>
                  <a:schemeClr val="accent1"/>
                </a:solidFill>
              </a:rPr>
              <a:t>observation</a:t>
            </a:r>
            <a:r>
              <a:rPr lang="en-US" sz="2400" dirty="0"/>
              <a:t> is a set of measurements made under similar conditions.</a:t>
            </a:r>
          </a:p>
          <a:p>
            <a:pPr marL="349250" indent="-349250">
              <a:buSzPct val="120000"/>
              <a:buFont typeface="Arial" panose="020B0604020202020204" pitchFamily="34" charset="0"/>
              <a:buChar char="•"/>
            </a:pPr>
            <a:r>
              <a:rPr lang="en-US" sz="2400" b="1" i="1" dirty="0">
                <a:solidFill>
                  <a:schemeClr val="accent1"/>
                </a:solidFill>
              </a:rPr>
              <a:t>Tabular data</a:t>
            </a:r>
            <a:r>
              <a:rPr lang="en-US" sz="2400" i="1" dirty="0">
                <a:solidFill>
                  <a:schemeClr val="accent1"/>
                </a:solidFill>
              </a:rPr>
              <a:t> </a:t>
            </a:r>
            <a:r>
              <a:rPr lang="en-US" sz="2400" dirty="0"/>
              <a:t>is a set of values, each associated with a variable and an observation. </a:t>
            </a:r>
          </a:p>
        </p:txBody>
      </p:sp>
    </p:spTree>
    <p:extLst>
      <p:ext uri="{BB962C8B-B14F-4D97-AF65-F5344CB8AC3E}">
        <p14:creationId xmlns:p14="http://schemas.microsoft.com/office/powerpoint/2010/main" val="1731409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1FE2-9591-42DD-AF4E-3CFAB5B4C626}"/>
              </a:ext>
            </a:extLst>
          </p:cNvPr>
          <p:cNvSpPr>
            <a:spLocks noGrp="1"/>
          </p:cNvSpPr>
          <p:nvPr>
            <p:ph type="title"/>
          </p:nvPr>
        </p:nvSpPr>
        <p:spPr/>
        <p:txBody>
          <a:bodyPr/>
          <a:lstStyle/>
          <a:p>
            <a:r>
              <a:rPr lang="en-US" dirty="0"/>
              <a:t>Visualizing distributions</a:t>
            </a:r>
          </a:p>
        </p:txBody>
      </p:sp>
      <p:sp>
        <p:nvSpPr>
          <p:cNvPr id="4" name="Rectangle 3">
            <a:extLst>
              <a:ext uri="{FF2B5EF4-FFF2-40B4-BE49-F238E27FC236}">
                <a16:creationId xmlns:a16="http://schemas.microsoft.com/office/drawing/2014/main" id="{104E9333-578E-404A-B6A7-459FE6E1A7BD}"/>
              </a:ext>
            </a:extLst>
          </p:cNvPr>
          <p:cNvSpPr/>
          <p:nvPr/>
        </p:nvSpPr>
        <p:spPr>
          <a:xfrm>
            <a:off x="1024125" y="2218608"/>
            <a:ext cx="9720071" cy="707886"/>
          </a:xfrm>
          <a:prstGeom prst="rect">
            <a:avLst/>
          </a:prstGeom>
          <a:solidFill>
            <a:schemeClr val="bg1">
              <a:lumMod val="95000"/>
            </a:schemeClr>
          </a:solidFill>
        </p:spPr>
        <p:txBody>
          <a:bodyPr wrap="square">
            <a:spAutoFit/>
          </a:bodyPr>
          <a:lstStyle/>
          <a:p>
            <a:r>
              <a:rPr lang="en-US" sz="2000" b="1" dirty="0" err="1">
                <a:solidFill>
                  <a:schemeClr val="accent5">
                    <a:lumMod val="75000"/>
                  </a:schemeClr>
                </a:solidFill>
                <a:latin typeface="Courier New" panose="02070309020205020404" pitchFamily="49" charset="0"/>
                <a:cs typeface="Courier New" panose="02070309020205020404" pitchFamily="49" charset="0"/>
              </a:rPr>
              <a:t>ggplot</a:t>
            </a:r>
            <a:r>
              <a:rPr lang="en-US" sz="2000" dirty="0">
                <a:latin typeface="Courier New" panose="02070309020205020404" pitchFamily="49" charset="0"/>
                <a:cs typeface="Courier New" panose="02070309020205020404" pitchFamily="49" charset="0"/>
              </a:rPr>
              <a:t>(</a:t>
            </a:r>
            <a:r>
              <a:rPr lang="en-US" sz="2000" dirty="0">
                <a:solidFill>
                  <a:srgbClr val="C00000"/>
                </a:solidFill>
                <a:latin typeface="Courier New" panose="02070309020205020404" pitchFamily="49" charset="0"/>
                <a:cs typeface="Courier New" panose="02070309020205020404" pitchFamily="49" charset="0"/>
              </a:rPr>
              <a:t>data =</a:t>
            </a:r>
            <a:r>
              <a:rPr lang="en-US" sz="2000" dirty="0">
                <a:latin typeface="Courier New" panose="02070309020205020404" pitchFamily="49" charset="0"/>
                <a:cs typeface="Courier New" panose="02070309020205020404" pitchFamily="49" charset="0"/>
              </a:rPr>
              <a:t> </a:t>
            </a:r>
            <a:r>
              <a:rPr lang="en-US" sz="2000" dirty="0">
                <a:solidFill>
                  <a:schemeClr val="accent1">
                    <a:lumMod val="75000"/>
                  </a:schemeClr>
                </a:solidFill>
                <a:latin typeface="Courier New" panose="02070309020205020404" pitchFamily="49" charset="0"/>
                <a:cs typeface="Courier New" panose="02070309020205020404" pitchFamily="49" charset="0"/>
              </a:rPr>
              <a:t>diamonds</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b="1" dirty="0" err="1">
                <a:solidFill>
                  <a:schemeClr val="accent5">
                    <a:lumMod val="75000"/>
                  </a:schemeClr>
                </a:solidFill>
                <a:latin typeface="Courier New" panose="02070309020205020404" pitchFamily="49" charset="0"/>
                <a:cs typeface="Courier New" panose="02070309020205020404" pitchFamily="49" charset="0"/>
              </a:rPr>
              <a:t>geom_bar</a:t>
            </a:r>
            <a:r>
              <a:rPr lang="en-US" sz="2000" dirty="0">
                <a:latin typeface="Courier New" panose="02070309020205020404" pitchFamily="49" charset="0"/>
                <a:cs typeface="Courier New" panose="02070309020205020404" pitchFamily="49" charset="0"/>
              </a:rPr>
              <a:t>(</a:t>
            </a:r>
            <a:r>
              <a:rPr lang="en-US" sz="2000" dirty="0">
                <a:solidFill>
                  <a:srgbClr val="C00000"/>
                </a:solidFill>
                <a:latin typeface="Courier New" panose="02070309020205020404" pitchFamily="49" charset="0"/>
                <a:cs typeface="Courier New" panose="02070309020205020404" pitchFamily="49" charset="0"/>
              </a:rPr>
              <a:t>mapping =</a:t>
            </a:r>
            <a:r>
              <a:rPr lang="en-US" sz="2000" dirty="0">
                <a:latin typeface="Courier New" panose="02070309020205020404" pitchFamily="49" charset="0"/>
                <a:cs typeface="Courier New" panose="02070309020205020404" pitchFamily="49" charset="0"/>
              </a:rPr>
              <a:t> </a:t>
            </a:r>
            <a:r>
              <a:rPr lang="en-US" sz="2000" b="1" dirty="0" err="1">
                <a:solidFill>
                  <a:schemeClr val="accent5">
                    <a:lumMod val="75000"/>
                  </a:schemeClr>
                </a:solidFill>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a:t>
            </a:r>
            <a:r>
              <a:rPr lang="en-US" sz="2000" dirty="0">
                <a:solidFill>
                  <a:schemeClr val="accent1">
                    <a:lumMod val="75000"/>
                  </a:schemeClr>
                </a:solidFill>
                <a:latin typeface="Courier New" panose="02070309020205020404" pitchFamily="49" charset="0"/>
                <a:cs typeface="Courier New" panose="02070309020205020404" pitchFamily="49" charset="0"/>
              </a:rPr>
              <a:t>x</a:t>
            </a:r>
            <a:r>
              <a:rPr lang="en-US" sz="2000" dirty="0">
                <a:latin typeface="Courier New" panose="02070309020205020404" pitchFamily="49" charset="0"/>
                <a:cs typeface="Courier New" panose="02070309020205020404" pitchFamily="49" charset="0"/>
              </a:rPr>
              <a:t> = </a:t>
            </a:r>
            <a:r>
              <a:rPr lang="en-US" sz="2000" dirty="0">
                <a:solidFill>
                  <a:schemeClr val="accent1">
                    <a:lumMod val="75000"/>
                  </a:schemeClr>
                </a:solidFill>
                <a:latin typeface="Courier New" panose="02070309020205020404" pitchFamily="49" charset="0"/>
                <a:cs typeface="Courier New" panose="02070309020205020404" pitchFamily="49" charset="0"/>
              </a:rPr>
              <a:t>cut</a:t>
            </a:r>
            <a:r>
              <a:rPr lang="en-US" sz="2000" dirty="0">
                <a:latin typeface="Courier New" panose="02070309020205020404" pitchFamily="49" charset="0"/>
                <a:cs typeface="Courier New" panose="02070309020205020404" pitchFamily="49" charset="0"/>
              </a:rPr>
              <a:t>))</a:t>
            </a:r>
          </a:p>
        </p:txBody>
      </p:sp>
      <p:pic>
        <p:nvPicPr>
          <p:cNvPr id="3074" name="Picture 2">
            <a:extLst>
              <a:ext uri="{FF2B5EF4-FFF2-40B4-BE49-F238E27FC236}">
                <a16:creationId xmlns:a16="http://schemas.microsoft.com/office/drawing/2014/main" id="{D83D04A9-FCFB-4CD8-8299-767AE3DC7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0058" y="3082571"/>
            <a:ext cx="6099733" cy="376467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7D8A9B5F-0EEA-4D4E-8883-FAAD0EDF2162}"/>
              </a:ext>
            </a:extLst>
          </p:cNvPr>
          <p:cNvSpPr>
            <a:spLocks noGrp="1"/>
          </p:cNvSpPr>
          <p:nvPr>
            <p:ph idx="1"/>
          </p:nvPr>
        </p:nvSpPr>
        <p:spPr>
          <a:xfrm>
            <a:off x="1024127" y="1744783"/>
            <a:ext cx="9720073" cy="473825"/>
          </a:xfrm>
        </p:spPr>
        <p:txBody>
          <a:bodyPr/>
          <a:lstStyle/>
          <a:p>
            <a:r>
              <a:rPr lang="en-US" sz="2400" dirty="0"/>
              <a:t>A variable is </a:t>
            </a:r>
            <a:r>
              <a:rPr lang="en-US" sz="2400" b="1" i="1" dirty="0">
                <a:solidFill>
                  <a:schemeClr val="accent1"/>
                </a:solidFill>
              </a:rPr>
              <a:t>categorical</a:t>
            </a:r>
            <a:r>
              <a:rPr lang="en-US" sz="2400" dirty="0"/>
              <a:t> if it can only take one of a small set of values.</a:t>
            </a:r>
            <a:endParaRPr lang="en-US" dirty="0"/>
          </a:p>
        </p:txBody>
      </p:sp>
      <p:sp>
        <p:nvSpPr>
          <p:cNvPr id="5" name="TextBox 4">
            <a:extLst>
              <a:ext uri="{FF2B5EF4-FFF2-40B4-BE49-F238E27FC236}">
                <a16:creationId xmlns:a16="http://schemas.microsoft.com/office/drawing/2014/main" id="{022AC27E-0500-453B-A698-DF09B1A8DED8}"/>
              </a:ext>
            </a:extLst>
          </p:cNvPr>
          <p:cNvSpPr txBox="1"/>
          <p:nvPr/>
        </p:nvSpPr>
        <p:spPr>
          <a:xfrm>
            <a:off x="9476509" y="5054546"/>
            <a:ext cx="2078182" cy="523220"/>
          </a:xfrm>
          <a:prstGeom prst="rect">
            <a:avLst/>
          </a:prstGeom>
          <a:noFill/>
        </p:spPr>
        <p:txBody>
          <a:bodyPr wrap="square" rtlCol="0">
            <a:spAutoFit/>
          </a:bodyPr>
          <a:lstStyle/>
          <a:p>
            <a:r>
              <a:rPr lang="en-US" sz="2800" dirty="0">
                <a:solidFill>
                  <a:srgbClr val="595959"/>
                </a:solidFill>
              </a:rPr>
              <a:t>bar chart</a:t>
            </a:r>
          </a:p>
        </p:txBody>
      </p:sp>
    </p:spTree>
    <p:extLst>
      <p:ext uri="{BB962C8B-B14F-4D97-AF65-F5344CB8AC3E}">
        <p14:creationId xmlns:p14="http://schemas.microsoft.com/office/powerpoint/2010/main" val="41390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F455-CB2D-4E7E-B73A-290A42C1EDBA}"/>
              </a:ext>
            </a:extLst>
          </p:cNvPr>
          <p:cNvSpPr>
            <a:spLocks noGrp="1"/>
          </p:cNvSpPr>
          <p:nvPr>
            <p:ph type="title"/>
          </p:nvPr>
        </p:nvSpPr>
        <p:spPr/>
        <p:txBody>
          <a:bodyPr/>
          <a:lstStyle/>
          <a:p>
            <a:r>
              <a:rPr lang="en-US" dirty="0"/>
              <a:t>Visualizing distributions</a:t>
            </a:r>
          </a:p>
        </p:txBody>
      </p:sp>
      <p:sp>
        <p:nvSpPr>
          <p:cNvPr id="3" name="Content Placeholder 2">
            <a:extLst>
              <a:ext uri="{FF2B5EF4-FFF2-40B4-BE49-F238E27FC236}">
                <a16:creationId xmlns:a16="http://schemas.microsoft.com/office/drawing/2014/main" id="{622F023D-0455-4E79-AFA3-EE0C5A6D76E3}"/>
              </a:ext>
            </a:extLst>
          </p:cNvPr>
          <p:cNvSpPr>
            <a:spLocks noGrp="1"/>
          </p:cNvSpPr>
          <p:nvPr>
            <p:ph idx="1"/>
          </p:nvPr>
        </p:nvSpPr>
        <p:spPr>
          <a:xfrm>
            <a:off x="1024128" y="2286000"/>
            <a:ext cx="9720073" cy="490451"/>
          </a:xfrm>
        </p:spPr>
        <p:txBody>
          <a:bodyPr>
            <a:normAutofit/>
          </a:bodyPr>
          <a:lstStyle/>
          <a:p>
            <a:r>
              <a:rPr lang="en-US" sz="2400" dirty="0"/>
              <a:t>You can compute these values manually with </a:t>
            </a:r>
            <a:r>
              <a:rPr lang="en-US" sz="2400" dirty="0" err="1">
                <a:latin typeface="Courier New" panose="02070309020205020404" pitchFamily="49" charset="0"/>
                <a:cs typeface="Courier New" panose="02070309020205020404" pitchFamily="49" charset="0"/>
              </a:rPr>
              <a:t>dplyr</a:t>
            </a:r>
            <a:r>
              <a:rPr lang="en-US" sz="2400" dirty="0">
                <a:latin typeface="Courier New" panose="02070309020205020404" pitchFamily="49" charset="0"/>
                <a:cs typeface="Courier New" panose="02070309020205020404" pitchFamily="49" charset="0"/>
              </a:rPr>
              <a:t>::count():</a:t>
            </a:r>
          </a:p>
        </p:txBody>
      </p:sp>
      <p:sp>
        <p:nvSpPr>
          <p:cNvPr id="4" name="Rectangle 3">
            <a:extLst>
              <a:ext uri="{FF2B5EF4-FFF2-40B4-BE49-F238E27FC236}">
                <a16:creationId xmlns:a16="http://schemas.microsoft.com/office/drawing/2014/main" id="{76F4D86C-C67C-46E2-ACD0-7DC7AEDD948C}"/>
              </a:ext>
            </a:extLst>
          </p:cNvPr>
          <p:cNvSpPr/>
          <p:nvPr/>
        </p:nvSpPr>
        <p:spPr>
          <a:xfrm>
            <a:off x="1024128" y="2776451"/>
            <a:ext cx="3690823" cy="3170099"/>
          </a:xfrm>
          <a:prstGeom prst="rect">
            <a:avLst/>
          </a:prstGeom>
          <a:solidFill>
            <a:schemeClr val="bg1">
              <a:lumMod val="95000"/>
            </a:schemeClr>
          </a:solidFill>
        </p:spPr>
        <p:txBody>
          <a:bodyPr wrap="square">
            <a:spAutoFit/>
          </a:bodyPr>
          <a:lstStyle/>
          <a:p>
            <a:r>
              <a:rPr lang="en-US" sz="2000" dirty="0">
                <a:solidFill>
                  <a:schemeClr val="accent1">
                    <a:lumMod val="75000"/>
                  </a:schemeClr>
                </a:solidFill>
                <a:latin typeface="Courier New" panose="02070309020205020404" pitchFamily="49" charset="0"/>
                <a:cs typeface="Courier New" panose="02070309020205020404" pitchFamily="49" charset="0"/>
              </a:rPr>
              <a:t>diamonds</a:t>
            </a:r>
            <a:r>
              <a:rPr lang="en-US" sz="2000" dirty="0">
                <a:latin typeface="Courier New" panose="02070309020205020404" pitchFamily="49" charset="0"/>
                <a:cs typeface="Courier New" panose="02070309020205020404" pitchFamily="49" charset="0"/>
              </a:rPr>
              <a:t> %&gt;% </a:t>
            </a:r>
          </a:p>
          <a:p>
            <a:r>
              <a:rPr lang="en-US" sz="2000" dirty="0">
                <a:latin typeface="Courier New" panose="02070309020205020404" pitchFamily="49" charset="0"/>
                <a:cs typeface="Courier New" panose="02070309020205020404" pitchFamily="49" charset="0"/>
              </a:rPr>
              <a:t>  </a:t>
            </a:r>
            <a:r>
              <a:rPr lang="en-US" sz="2000" b="1" dirty="0">
                <a:solidFill>
                  <a:schemeClr val="accent5">
                    <a:lumMod val="75000"/>
                  </a:schemeClr>
                </a:solidFill>
                <a:latin typeface="Courier New" panose="02070309020205020404" pitchFamily="49" charset="0"/>
                <a:cs typeface="Courier New" panose="02070309020205020404" pitchFamily="49" charset="0"/>
              </a:rPr>
              <a:t>count</a:t>
            </a:r>
            <a:r>
              <a:rPr lang="en-US" sz="2000" dirty="0">
                <a:latin typeface="Courier New" panose="02070309020205020404" pitchFamily="49" charset="0"/>
                <a:cs typeface="Courier New" panose="02070309020205020404" pitchFamily="49" charset="0"/>
              </a:rPr>
              <a:t>(</a:t>
            </a:r>
            <a:r>
              <a:rPr lang="en-US" sz="2000" dirty="0">
                <a:solidFill>
                  <a:schemeClr val="accent1">
                    <a:lumMod val="75000"/>
                  </a:schemeClr>
                </a:solidFill>
                <a:latin typeface="Courier New" panose="02070309020205020404" pitchFamily="49" charset="0"/>
                <a:cs typeface="Courier New" panose="02070309020205020404" pitchFamily="49" charset="0"/>
              </a:rPr>
              <a:t>cut</a:t>
            </a:r>
            <a:r>
              <a:rPr lang="en-US" sz="2000" dirty="0">
                <a:latin typeface="Courier New" panose="02070309020205020404" pitchFamily="49" charset="0"/>
                <a:cs typeface="Courier New" panose="02070309020205020404" pitchFamily="49" charset="0"/>
              </a:rPr>
              <a:t>)</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 A </a:t>
            </a:r>
            <a:r>
              <a:rPr lang="en-US" sz="2000" i="1" dirty="0" err="1">
                <a:solidFill>
                  <a:schemeClr val="tx1">
                    <a:lumMod val="50000"/>
                    <a:lumOff val="50000"/>
                  </a:schemeClr>
                </a:solidFill>
                <a:latin typeface="Courier New" panose="02070309020205020404" pitchFamily="49" charset="0"/>
                <a:cs typeface="Courier New" panose="02070309020205020404" pitchFamily="49" charset="0"/>
              </a:rPr>
              <a:t>tibble</a:t>
            </a:r>
            <a:r>
              <a:rPr lang="en-US" sz="2000" i="1" dirty="0">
                <a:solidFill>
                  <a:schemeClr val="tx1">
                    <a:lumMod val="50000"/>
                    <a:lumOff val="50000"/>
                  </a:schemeClr>
                </a:solidFill>
                <a:latin typeface="Courier New" panose="02070309020205020404" pitchFamily="49" charset="0"/>
                <a:cs typeface="Courier New" panose="02070309020205020404" pitchFamily="49" charset="0"/>
              </a:rPr>
              <a:t>: 5 x 2</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cut           n</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&lt;</a:t>
            </a:r>
            <a:r>
              <a:rPr lang="en-US" sz="2000" i="1" dirty="0" err="1">
                <a:solidFill>
                  <a:schemeClr val="tx1">
                    <a:lumMod val="50000"/>
                    <a:lumOff val="50000"/>
                  </a:schemeClr>
                </a:solidFill>
                <a:latin typeface="Courier New" panose="02070309020205020404" pitchFamily="49" charset="0"/>
                <a:cs typeface="Courier New" panose="02070309020205020404" pitchFamily="49" charset="0"/>
              </a:rPr>
              <a:t>ord</a:t>
            </a:r>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&lt;int&gt;</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1 Fair       1610</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2 Good       4906</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3 Very Good 12082</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4 Premium   13791</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5 Ideal     21551</a:t>
            </a:r>
          </a:p>
        </p:txBody>
      </p:sp>
      <p:pic>
        <p:nvPicPr>
          <p:cNvPr id="5" name="Picture 2">
            <a:extLst>
              <a:ext uri="{FF2B5EF4-FFF2-40B4-BE49-F238E27FC236}">
                <a16:creationId xmlns:a16="http://schemas.microsoft.com/office/drawing/2014/main" id="{61DF50C4-B7C8-4B4F-93B3-EA6951F3C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791" y="2776451"/>
            <a:ext cx="6041229" cy="372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13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84B2-7218-440D-9814-8DB30AEAE5B5}"/>
              </a:ext>
            </a:extLst>
          </p:cNvPr>
          <p:cNvSpPr>
            <a:spLocks noGrp="1"/>
          </p:cNvSpPr>
          <p:nvPr>
            <p:ph type="title"/>
          </p:nvPr>
        </p:nvSpPr>
        <p:spPr/>
        <p:txBody>
          <a:bodyPr/>
          <a:lstStyle/>
          <a:p>
            <a:r>
              <a:rPr lang="en-US" dirty="0"/>
              <a:t>Visualizing distributions</a:t>
            </a:r>
          </a:p>
        </p:txBody>
      </p:sp>
      <p:sp>
        <p:nvSpPr>
          <p:cNvPr id="3" name="Content Placeholder 2">
            <a:extLst>
              <a:ext uri="{FF2B5EF4-FFF2-40B4-BE49-F238E27FC236}">
                <a16:creationId xmlns:a16="http://schemas.microsoft.com/office/drawing/2014/main" id="{C7CCE757-E920-41BE-914A-D6C0904F6B4B}"/>
              </a:ext>
            </a:extLst>
          </p:cNvPr>
          <p:cNvSpPr>
            <a:spLocks noGrp="1"/>
          </p:cNvSpPr>
          <p:nvPr>
            <p:ph idx="1"/>
          </p:nvPr>
        </p:nvSpPr>
        <p:spPr>
          <a:xfrm>
            <a:off x="1024128" y="2286000"/>
            <a:ext cx="9720073" cy="473825"/>
          </a:xfrm>
        </p:spPr>
        <p:txBody>
          <a:bodyPr/>
          <a:lstStyle/>
          <a:p>
            <a:r>
              <a:rPr lang="en-US" sz="2400" dirty="0"/>
              <a:t>A variable is </a:t>
            </a:r>
            <a:r>
              <a:rPr lang="en-US" sz="2400" b="1" i="1" dirty="0">
                <a:solidFill>
                  <a:schemeClr val="accent1"/>
                </a:solidFill>
              </a:rPr>
              <a:t>continuous</a:t>
            </a:r>
            <a:r>
              <a:rPr lang="en-US" sz="2400" dirty="0"/>
              <a:t> if it can take any of an infinite set of ordered values</a:t>
            </a:r>
            <a:endParaRPr lang="en-US" dirty="0"/>
          </a:p>
        </p:txBody>
      </p:sp>
      <p:sp>
        <p:nvSpPr>
          <p:cNvPr id="4" name="Rectangle 3">
            <a:extLst>
              <a:ext uri="{FF2B5EF4-FFF2-40B4-BE49-F238E27FC236}">
                <a16:creationId xmlns:a16="http://schemas.microsoft.com/office/drawing/2014/main" id="{05EEF79F-C480-4BB4-9737-8E7797F76BE1}"/>
              </a:ext>
            </a:extLst>
          </p:cNvPr>
          <p:cNvSpPr/>
          <p:nvPr/>
        </p:nvSpPr>
        <p:spPr>
          <a:xfrm>
            <a:off x="1024127" y="2782669"/>
            <a:ext cx="9720071" cy="646331"/>
          </a:xfrm>
          <a:prstGeom prst="rect">
            <a:avLst/>
          </a:prstGeom>
          <a:solidFill>
            <a:schemeClr val="bg1">
              <a:lumMod val="95000"/>
            </a:schemeClr>
          </a:solidFill>
        </p:spPr>
        <p:txBody>
          <a:bodyPr wrap="square">
            <a:spAutoFit/>
          </a:bodyPr>
          <a:lstStyle/>
          <a:p>
            <a:r>
              <a:rPr lang="en-US" b="1" dirty="0" err="1">
                <a:solidFill>
                  <a:schemeClr val="accent5">
                    <a:lumMod val="75000"/>
                  </a:schemeClr>
                </a:solidFill>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data =</a:t>
            </a:r>
            <a:r>
              <a:rPr lang="en-US" dirty="0">
                <a:latin typeface="Courier New" panose="02070309020205020404" pitchFamily="49" charset="0"/>
                <a:cs typeface="Courier New" panose="02070309020205020404" pitchFamily="49" charset="0"/>
              </a:rPr>
              <a:t> </a:t>
            </a:r>
            <a:r>
              <a:rPr lang="en-US" dirty="0">
                <a:solidFill>
                  <a:schemeClr val="accent1">
                    <a:lumMod val="75000"/>
                  </a:schemeClr>
                </a:solidFill>
                <a:latin typeface="Courier New" panose="02070309020205020404" pitchFamily="49" charset="0"/>
                <a:cs typeface="Courier New" panose="02070309020205020404" pitchFamily="49" charset="0"/>
              </a:rPr>
              <a:t>diamonds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err="1">
                <a:solidFill>
                  <a:schemeClr val="accent5">
                    <a:lumMod val="75000"/>
                  </a:schemeClr>
                </a:solidFill>
                <a:latin typeface="Courier New" panose="02070309020205020404" pitchFamily="49" charset="0"/>
                <a:cs typeface="Courier New" panose="02070309020205020404" pitchFamily="49" charset="0"/>
              </a:rPr>
              <a:t>geom_histogram</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mapping =</a:t>
            </a:r>
            <a:r>
              <a:rPr lang="en-US" dirty="0">
                <a:latin typeface="Courier New" panose="02070309020205020404" pitchFamily="49" charset="0"/>
                <a:cs typeface="Courier New" panose="02070309020205020404" pitchFamily="49" charset="0"/>
              </a:rPr>
              <a:t> </a:t>
            </a:r>
            <a:r>
              <a:rPr lang="en-US" b="1" dirty="0" err="1">
                <a:solidFill>
                  <a:schemeClr val="accent5">
                    <a:lumMod val="75000"/>
                  </a:schemeClr>
                </a:solidFill>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(x = </a:t>
            </a:r>
            <a:r>
              <a:rPr lang="en-US" dirty="0">
                <a:solidFill>
                  <a:schemeClr val="accent1">
                    <a:lumMod val="75000"/>
                  </a:schemeClr>
                </a:solidFill>
                <a:latin typeface="Courier New" panose="02070309020205020404" pitchFamily="49" charset="0"/>
                <a:cs typeface="Courier New" panose="02070309020205020404" pitchFamily="49" charset="0"/>
              </a:rPr>
              <a:t>carat</a:t>
            </a:r>
            <a:r>
              <a:rPr lang="en-US" dirty="0">
                <a:latin typeface="Courier New" panose="02070309020205020404" pitchFamily="49" charset="0"/>
                <a:cs typeface="Courier New" panose="02070309020205020404" pitchFamily="49" charset="0"/>
              </a:rPr>
              <a:t>), </a:t>
            </a:r>
            <a:r>
              <a:rPr lang="en-US" dirty="0" err="1">
                <a:solidFill>
                  <a:srgbClr val="C00000"/>
                </a:solidFill>
                <a:latin typeface="Courier New" panose="02070309020205020404" pitchFamily="49" charset="0"/>
                <a:cs typeface="Courier New" panose="02070309020205020404" pitchFamily="49" charset="0"/>
              </a:rPr>
              <a:t>binwidth</a:t>
            </a:r>
            <a:r>
              <a:rPr lang="en-US" dirty="0">
                <a:solidFill>
                  <a:srgbClr val="C0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b="1" dirty="0">
                <a:solidFill>
                  <a:schemeClr val="accent1">
                    <a:lumMod val="75000"/>
                  </a:schemeClr>
                </a:solidFill>
                <a:latin typeface="Courier New" panose="02070309020205020404" pitchFamily="49" charset="0"/>
                <a:cs typeface="Courier New" panose="02070309020205020404" pitchFamily="49" charset="0"/>
              </a:rPr>
              <a:t>0.5</a:t>
            </a:r>
            <a:r>
              <a:rPr lang="en-US" dirty="0">
                <a:latin typeface="Courier New" panose="02070309020205020404" pitchFamily="49" charset="0"/>
                <a:cs typeface="Courier New" panose="02070309020205020404" pitchFamily="49" charset="0"/>
              </a:rPr>
              <a:t>)</a:t>
            </a:r>
          </a:p>
        </p:txBody>
      </p:sp>
      <p:pic>
        <p:nvPicPr>
          <p:cNvPr id="4098" name="Picture 2">
            <a:extLst>
              <a:ext uri="{FF2B5EF4-FFF2-40B4-BE49-F238E27FC236}">
                <a16:creationId xmlns:a16="http://schemas.microsoft.com/office/drawing/2014/main" id="{D5CA1B4A-4BAF-4D30-A386-D42D28713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760" y="3547110"/>
            <a:ext cx="5364480" cy="33108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1580661-650F-46AD-A1E6-2FA6BBE70D3D}"/>
              </a:ext>
            </a:extLst>
          </p:cNvPr>
          <p:cNvSpPr txBox="1"/>
          <p:nvPr/>
        </p:nvSpPr>
        <p:spPr>
          <a:xfrm>
            <a:off x="9476509" y="5054546"/>
            <a:ext cx="2078182" cy="523220"/>
          </a:xfrm>
          <a:prstGeom prst="rect">
            <a:avLst/>
          </a:prstGeom>
          <a:noFill/>
        </p:spPr>
        <p:txBody>
          <a:bodyPr wrap="square" rtlCol="0">
            <a:spAutoFit/>
          </a:bodyPr>
          <a:lstStyle/>
          <a:p>
            <a:r>
              <a:rPr lang="en-US" sz="2800" dirty="0">
                <a:solidFill>
                  <a:srgbClr val="595959"/>
                </a:solidFill>
              </a:rPr>
              <a:t>histogram</a:t>
            </a:r>
          </a:p>
        </p:txBody>
      </p:sp>
    </p:spTree>
    <p:extLst>
      <p:ext uri="{BB962C8B-B14F-4D97-AF65-F5344CB8AC3E}">
        <p14:creationId xmlns:p14="http://schemas.microsoft.com/office/powerpoint/2010/main" val="79994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9DE8-AAC8-4C4E-BE6F-4B4B629097B7}"/>
              </a:ext>
            </a:extLst>
          </p:cNvPr>
          <p:cNvSpPr>
            <a:spLocks noGrp="1"/>
          </p:cNvSpPr>
          <p:nvPr>
            <p:ph type="title"/>
          </p:nvPr>
        </p:nvSpPr>
        <p:spPr/>
        <p:txBody>
          <a:bodyPr/>
          <a:lstStyle/>
          <a:p>
            <a:r>
              <a:rPr lang="en-US" dirty="0"/>
              <a:t>Visualizing distributions</a:t>
            </a:r>
          </a:p>
        </p:txBody>
      </p:sp>
      <p:sp>
        <p:nvSpPr>
          <p:cNvPr id="3" name="Content Placeholder 2">
            <a:extLst>
              <a:ext uri="{FF2B5EF4-FFF2-40B4-BE49-F238E27FC236}">
                <a16:creationId xmlns:a16="http://schemas.microsoft.com/office/drawing/2014/main" id="{71BA865A-BAAC-4957-940F-636600F28971}"/>
              </a:ext>
            </a:extLst>
          </p:cNvPr>
          <p:cNvSpPr>
            <a:spLocks noGrp="1"/>
          </p:cNvSpPr>
          <p:nvPr>
            <p:ph idx="1"/>
          </p:nvPr>
        </p:nvSpPr>
        <p:spPr>
          <a:xfrm>
            <a:off x="665018" y="1870364"/>
            <a:ext cx="11526982" cy="440574"/>
          </a:xfrm>
        </p:spPr>
        <p:txBody>
          <a:bodyPr/>
          <a:lstStyle/>
          <a:p>
            <a:pPr marL="0" indent="0">
              <a:buNone/>
            </a:pPr>
            <a:r>
              <a:rPr lang="en-US" dirty="0"/>
              <a:t>You can compute this by hand by combining </a:t>
            </a:r>
            <a:r>
              <a:rPr lang="en-US" dirty="0" err="1">
                <a:latin typeface="Courier New" panose="02070309020205020404" pitchFamily="49" charset="0"/>
                <a:cs typeface="Courier New" panose="02070309020205020404" pitchFamily="49" charset="0"/>
              </a:rPr>
              <a:t>dplyr</a:t>
            </a:r>
            <a:r>
              <a:rPr lang="en-US" dirty="0">
                <a:latin typeface="Courier New" panose="02070309020205020404" pitchFamily="49" charset="0"/>
                <a:cs typeface="Courier New" panose="02070309020205020404" pitchFamily="49" charset="0"/>
              </a:rPr>
              <a:t>::count()</a:t>
            </a:r>
            <a:r>
              <a:rPr lang="en-US" dirty="0"/>
              <a:t> and </a:t>
            </a:r>
            <a:r>
              <a:rPr lang="en-US" dirty="0">
                <a:latin typeface="Courier New" panose="02070309020205020404" pitchFamily="49" charset="0"/>
                <a:cs typeface="Courier New" panose="02070309020205020404" pitchFamily="49" charset="0"/>
              </a:rPr>
              <a:t>ggplot2::</a:t>
            </a:r>
            <a:r>
              <a:rPr lang="en-US" dirty="0" err="1">
                <a:latin typeface="Courier New" panose="02070309020205020404" pitchFamily="49" charset="0"/>
                <a:cs typeface="Courier New" panose="02070309020205020404" pitchFamily="49" charset="0"/>
              </a:rPr>
              <a:t>cut_width</a:t>
            </a:r>
            <a:r>
              <a:rPr lang="en-US" dirty="0">
                <a:latin typeface="Courier New" panose="02070309020205020404" pitchFamily="49" charset="0"/>
                <a:cs typeface="Courier New" panose="02070309020205020404" pitchFamily="49" charset="0"/>
              </a:rPr>
              <a:t>()</a:t>
            </a:r>
            <a:r>
              <a:rPr lang="en-US" dirty="0"/>
              <a:t>:</a:t>
            </a:r>
          </a:p>
        </p:txBody>
      </p:sp>
      <p:sp>
        <p:nvSpPr>
          <p:cNvPr id="5" name="Rectangle 4">
            <a:extLst>
              <a:ext uri="{FF2B5EF4-FFF2-40B4-BE49-F238E27FC236}">
                <a16:creationId xmlns:a16="http://schemas.microsoft.com/office/drawing/2014/main" id="{81783755-886F-4B60-953E-2A9B21D30C0D}"/>
              </a:ext>
            </a:extLst>
          </p:cNvPr>
          <p:cNvSpPr/>
          <p:nvPr/>
        </p:nvSpPr>
        <p:spPr>
          <a:xfrm>
            <a:off x="665018" y="2310938"/>
            <a:ext cx="5552902" cy="3785652"/>
          </a:xfrm>
          <a:prstGeom prst="rect">
            <a:avLst/>
          </a:prstGeom>
          <a:solidFill>
            <a:schemeClr val="bg1">
              <a:lumMod val="95000"/>
            </a:schemeClr>
          </a:solidFill>
        </p:spPr>
        <p:txBody>
          <a:bodyPr wrap="square">
            <a:spAutoFit/>
          </a:bodyPr>
          <a:lstStyle/>
          <a:p>
            <a:r>
              <a:rPr lang="en-US" sz="2000" dirty="0">
                <a:solidFill>
                  <a:schemeClr val="accent1">
                    <a:lumMod val="75000"/>
                  </a:schemeClr>
                </a:solidFill>
                <a:latin typeface="Courier New" panose="02070309020205020404" pitchFamily="49" charset="0"/>
                <a:cs typeface="Courier New" panose="02070309020205020404" pitchFamily="49" charset="0"/>
              </a:rPr>
              <a:t>diamonds</a:t>
            </a:r>
            <a:r>
              <a:rPr lang="en-US" sz="2000" dirty="0">
                <a:latin typeface="Courier New" panose="02070309020205020404" pitchFamily="49" charset="0"/>
                <a:cs typeface="Courier New" panose="02070309020205020404" pitchFamily="49" charset="0"/>
              </a:rPr>
              <a:t> %&gt;% </a:t>
            </a:r>
          </a:p>
          <a:p>
            <a:r>
              <a:rPr lang="en-US" sz="2000" dirty="0">
                <a:latin typeface="Courier New" panose="02070309020205020404" pitchFamily="49" charset="0"/>
                <a:cs typeface="Courier New" panose="02070309020205020404" pitchFamily="49" charset="0"/>
              </a:rPr>
              <a:t>  </a:t>
            </a:r>
            <a:r>
              <a:rPr lang="en-US" sz="2000" b="1" dirty="0">
                <a:solidFill>
                  <a:schemeClr val="accent5">
                    <a:lumMod val="75000"/>
                  </a:schemeClr>
                </a:solidFill>
                <a:latin typeface="Courier New" panose="02070309020205020404" pitchFamily="49" charset="0"/>
                <a:cs typeface="Courier New" panose="02070309020205020404" pitchFamily="49" charset="0"/>
              </a:rPr>
              <a:t>count</a:t>
            </a:r>
            <a:r>
              <a:rPr lang="en-US" sz="2000" dirty="0">
                <a:latin typeface="Courier New" panose="02070309020205020404" pitchFamily="49" charset="0"/>
                <a:cs typeface="Courier New" panose="02070309020205020404" pitchFamily="49" charset="0"/>
              </a:rPr>
              <a:t>(</a:t>
            </a:r>
            <a:r>
              <a:rPr lang="en-US" sz="2000" b="1" dirty="0" err="1">
                <a:solidFill>
                  <a:schemeClr val="accent5">
                    <a:lumMod val="75000"/>
                  </a:schemeClr>
                </a:solidFill>
                <a:latin typeface="Courier New" panose="02070309020205020404" pitchFamily="49" charset="0"/>
                <a:cs typeface="Courier New" panose="02070309020205020404" pitchFamily="49" charset="0"/>
              </a:rPr>
              <a:t>cut_width</a:t>
            </a:r>
            <a:r>
              <a:rPr lang="en-US" sz="2000" dirty="0">
                <a:latin typeface="Courier New" panose="02070309020205020404" pitchFamily="49" charset="0"/>
                <a:cs typeface="Courier New" panose="02070309020205020404" pitchFamily="49" charset="0"/>
              </a:rPr>
              <a:t>(</a:t>
            </a:r>
            <a:r>
              <a:rPr lang="en-US" sz="2000" dirty="0">
                <a:solidFill>
                  <a:schemeClr val="accent1">
                    <a:lumMod val="75000"/>
                  </a:schemeClr>
                </a:solidFill>
                <a:latin typeface="Courier New" panose="02070309020205020404" pitchFamily="49" charset="0"/>
                <a:cs typeface="Courier New" panose="02070309020205020404" pitchFamily="49" charset="0"/>
              </a:rPr>
              <a:t>carat</a:t>
            </a:r>
            <a:r>
              <a:rPr lang="en-US" sz="2000" dirty="0">
                <a:latin typeface="Courier New" panose="02070309020205020404" pitchFamily="49" charset="0"/>
                <a:cs typeface="Courier New" panose="02070309020205020404" pitchFamily="49" charset="0"/>
              </a:rPr>
              <a:t>, </a:t>
            </a:r>
            <a:r>
              <a:rPr lang="en-US" sz="2000" b="1" dirty="0">
                <a:solidFill>
                  <a:schemeClr val="accent1">
                    <a:lumMod val="75000"/>
                  </a:schemeClr>
                </a:solidFill>
                <a:latin typeface="Courier New" panose="02070309020205020404" pitchFamily="49" charset="0"/>
                <a:cs typeface="Courier New" panose="02070309020205020404" pitchFamily="49" charset="0"/>
              </a:rPr>
              <a:t>0.5</a:t>
            </a:r>
            <a:r>
              <a:rPr lang="en-US" sz="2000" dirty="0">
                <a:latin typeface="Courier New" panose="02070309020205020404" pitchFamily="49" charset="0"/>
                <a:cs typeface="Courier New" panose="02070309020205020404" pitchFamily="49" charset="0"/>
              </a:rPr>
              <a:t>))</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 A </a:t>
            </a:r>
            <a:r>
              <a:rPr lang="en-US" sz="2000" i="1" dirty="0" err="1">
                <a:solidFill>
                  <a:schemeClr val="tx1">
                    <a:lumMod val="50000"/>
                    <a:lumOff val="50000"/>
                  </a:schemeClr>
                </a:solidFill>
                <a:latin typeface="Courier New" panose="02070309020205020404" pitchFamily="49" charset="0"/>
                <a:cs typeface="Courier New" panose="02070309020205020404" pitchFamily="49" charset="0"/>
              </a:rPr>
              <a:t>tibble</a:t>
            </a:r>
            <a:r>
              <a:rPr lang="en-US" sz="2000" i="1" dirty="0">
                <a:solidFill>
                  <a:schemeClr val="tx1">
                    <a:lumMod val="50000"/>
                    <a:lumOff val="50000"/>
                  </a:schemeClr>
                </a:solidFill>
                <a:latin typeface="Courier New" panose="02070309020205020404" pitchFamily="49" charset="0"/>
                <a:cs typeface="Courier New" panose="02070309020205020404" pitchFamily="49" charset="0"/>
              </a:rPr>
              <a:t>: 11 x 2</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a:t>
            </a:r>
            <a:r>
              <a:rPr lang="en-US" sz="2000" i="1" dirty="0" err="1">
                <a:solidFill>
                  <a:schemeClr val="tx1">
                    <a:lumMod val="50000"/>
                    <a:lumOff val="50000"/>
                  </a:schemeClr>
                </a:solidFill>
                <a:latin typeface="Courier New" panose="02070309020205020404" pitchFamily="49" charset="0"/>
                <a:cs typeface="Courier New" panose="02070309020205020404" pitchFamily="49" charset="0"/>
              </a:rPr>
              <a:t>cut_width</a:t>
            </a:r>
            <a:r>
              <a:rPr lang="en-US" sz="2000" i="1" dirty="0">
                <a:solidFill>
                  <a:schemeClr val="tx1">
                    <a:lumMod val="50000"/>
                    <a:lumOff val="50000"/>
                  </a:schemeClr>
                </a:solidFill>
                <a:latin typeface="Courier New" panose="02070309020205020404" pitchFamily="49" charset="0"/>
                <a:cs typeface="Courier New" panose="02070309020205020404" pitchFamily="49" charset="0"/>
              </a:rPr>
              <a:t>(carat, 0.5)`     n</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&lt;</a:t>
            </a:r>
            <a:r>
              <a:rPr lang="en-US" sz="2000" i="1" dirty="0" err="1">
                <a:solidFill>
                  <a:schemeClr val="tx1">
                    <a:lumMod val="50000"/>
                    <a:lumOff val="50000"/>
                  </a:schemeClr>
                </a:solidFill>
                <a:latin typeface="Courier New" panose="02070309020205020404" pitchFamily="49" charset="0"/>
                <a:cs typeface="Courier New" panose="02070309020205020404" pitchFamily="49" charset="0"/>
              </a:rPr>
              <a:t>fct</a:t>
            </a:r>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&lt;int&gt;</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1 [-0.25,0.25]              785</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2 (0.25,0.75]             29498</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3 (0.75,1.25]             15977</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4 (1.25,1.75]              5313</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5 (1.75,2.25]              2002</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6 (2.25,2.75]               322</a:t>
            </a:r>
          </a:p>
          <a:p>
            <a:r>
              <a:rPr lang="en-US" sz="2000" i="1" dirty="0">
                <a:solidFill>
                  <a:schemeClr val="tx1">
                    <a:lumMod val="50000"/>
                    <a:lumOff val="50000"/>
                  </a:schemeClr>
                </a:solidFill>
                <a:latin typeface="Courier New" panose="02070309020205020404" pitchFamily="49" charset="0"/>
                <a:cs typeface="Courier New" panose="02070309020205020404" pitchFamily="49" charset="0"/>
              </a:rPr>
              <a:t>#&gt; # … with 5 more rows</a:t>
            </a:r>
          </a:p>
        </p:txBody>
      </p:sp>
      <p:pic>
        <p:nvPicPr>
          <p:cNvPr id="6" name="Picture 2">
            <a:extLst>
              <a:ext uri="{FF2B5EF4-FFF2-40B4-BE49-F238E27FC236}">
                <a16:creationId xmlns:a16="http://schemas.microsoft.com/office/drawing/2014/main" id="{23A63F5E-6705-436E-B585-22F5A906B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509" y="2322213"/>
            <a:ext cx="5364480" cy="331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178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414</TotalTime>
  <Words>7051</Words>
  <Application>Microsoft Office PowerPoint</Application>
  <PresentationFormat>Widescreen</PresentationFormat>
  <Paragraphs>465</Paragraphs>
  <Slides>46</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Consolas</vt:lpstr>
      <vt:lpstr>Courier New</vt:lpstr>
      <vt:lpstr>Tw Cen MT</vt:lpstr>
      <vt:lpstr>Tw Cen MT Condensed</vt:lpstr>
      <vt:lpstr>Wingdings 3</vt:lpstr>
      <vt:lpstr>Integral</vt:lpstr>
      <vt:lpstr>Exploratory Data Analysis</vt:lpstr>
      <vt:lpstr>Exploratory Data Analysis</vt:lpstr>
      <vt:lpstr>Questions</vt:lpstr>
      <vt:lpstr>Questions</vt:lpstr>
      <vt:lpstr>Key terms</vt:lpstr>
      <vt:lpstr>Visualizing distributions</vt:lpstr>
      <vt:lpstr>Visualizing distributions</vt:lpstr>
      <vt:lpstr>Visualizing distributions</vt:lpstr>
      <vt:lpstr>Visualizing distributions</vt:lpstr>
      <vt:lpstr>Visualizing distributions</vt:lpstr>
      <vt:lpstr>Visualizing distributions</vt:lpstr>
      <vt:lpstr>Typical values</vt:lpstr>
      <vt:lpstr>Typical values</vt:lpstr>
      <vt:lpstr>Typical values</vt:lpstr>
      <vt:lpstr>Typical values</vt:lpstr>
      <vt:lpstr>Unusual values</vt:lpstr>
      <vt:lpstr>Unusual values</vt:lpstr>
      <vt:lpstr>Unusual values</vt:lpstr>
      <vt:lpstr>PowerPoint Presentation</vt:lpstr>
      <vt:lpstr>Missing values</vt:lpstr>
      <vt:lpstr>Missing values</vt:lpstr>
      <vt:lpstr>Missing values</vt:lpstr>
      <vt:lpstr>PowerPoint Presentation</vt:lpstr>
      <vt:lpstr>Covariation</vt:lpstr>
      <vt:lpstr>A categorical and continuous variable</vt:lpstr>
      <vt:lpstr>A categorical and continuous variable</vt:lpstr>
      <vt:lpstr>A categorical and continuous variable</vt:lpstr>
      <vt:lpstr>Reorder()</vt:lpstr>
      <vt:lpstr>Reorder()</vt:lpstr>
      <vt:lpstr>coord_flip()</vt:lpstr>
      <vt:lpstr>PowerPoint Presentation</vt:lpstr>
      <vt:lpstr>Two categorical variables</vt:lpstr>
      <vt:lpstr>Two categorical variables</vt:lpstr>
      <vt:lpstr>PowerPoint Presentation</vt:lpstr>
      <vt:lpstr>Two continuous variables</vt:lpstr>
      <vt:lpstr>Two continuous variables</vt:lpstr>
      <vt:lpstr>geom_bin2d() and geom_hex()</vt:lpstr>
      <vt:lpstr>bin one continuous variable</vt:lpstr>
      <vt:lpstr>same number of points in each bin</vt:lpstr>
      <vt:lpstr>PowerPoint Presentation</vt:lpstr>
      <vt:lpstr>Patterns and models</vt:lpstr>
      <vt:lpstr>Patterns and models</vt:lpstr>
      <vt:lpstr>Patterns and models</vt:lpstr>
      <vt:lpstr>Patterns and models</vt:lpstr>
      <vt:lpstr>ggplot2 calls</vt:lpstr>
      <vt:lpstr>Learning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Joey Campbell</dc:creator>
  <cp:lastModifiedBy>Austin Pesina</cp:lastModifiedBy>
  <cp:revision>39</cp:revision>
  <dcterms:created xsi:type="dcterms:W3CDTF">2020-03-12T14:47:09Z</dcterms:created>
  <dcterms:modified xsi:type="dcterms:W3CDTF">2021-02-23T02:55:16Z</dcterms:modified>
</cp:coreProperties>
</file>