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310" r:id="rId3"/>
    <p:sldId id="311" r:id="rId4"/>
    <p:sldId id="312" r:id="rId5"/>
    <p:sldId id="313" r:id="rId6"/>
    <p:sldId id="314" r:id="rId7"/>
    <p:sldId id="315" r:id="rId8"/>
    <p:sldId id="316" r:id="rId9"/>
    <p:sldId id="317" r:id="rId10"/>
    <p:sldId id="3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8A07"/>
    <a:srgbClr val="F2A408"/>
    <a:srgbClr val="A8A8A6"/>
    <a:srgbClr val="1CADE4"/>
    <a:srgbClr val="117E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69402" autoAdjust="0"/>
  </p:normalViewPr>
  <p:slideViewPr>
    <p:cSldViewPr snapToGrid="0">
      <p:cViewPr>
        <p:scale>
          <a:sx n="50" d="100"/>
          <a:sy n="50" d="100"/>
        </p:scale>
        <p:origin x="1206"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6C1C1-CB14-480C-8AA4-EF7B734E5E5F}"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F5FF-101B-4E55-A8C5-DDE067957513}" type="slidenum">
              <a:rPr lang="en-US" smtClean="0"/>
              <a:t>‹#›</a:t>
            </a:fld>
            <a:endParaRPr lang="en-US"/>
          </a:p>
        </p:txBody>
      </p:sp>
    </p:spTree>
    <p:extLst>
      <p:ext uri="{BB962C8B-B14F-4D97-AF65-F5344CB8AC3E}">
        <p14:creationId xmlns:p14="http://schemas.microsoft.com/office/powerpoint/2010/main" val="354778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pubs.com/uky994/58389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now have some experience running R code. I didn’t give you many details, but you’ve obviously figured out the basics, or you would’ve quit the class in frustration! Frustration is natural when you start programming in R, because it is such a stickler for punctuation, and even one character out of place will cause it to complain. But while you should expect to be a little frustrated, take comfort in that it’s both typical and temporary: it happens to every‐ one, and the only way to get over it is to keep trying. Before we go any further, let’s make sure you’ve got a solid foundation in running R code, and that you know about some of the most helpful RStudio features.</a:t>
            </a:r>
          </a:p>
        </p:txBody>
      </p:sp>
      <p:sp>
        <p:nvSpPr>
          <p:cNvPr id="4" name="Slide Number Placeholder 3"/>
          <p:cNvSpPr>
            <a:spLocks noGrp="1"/>
          </p:cNvSpPr>
          <p:nvPr>
            <p:ph type="sldNum" sz="quarter" idx="5"/>
          </p:nvPr>
        </p:nvSpPr>
        <p:spPr/>
        <p:txBody>
          <a:bodyPr/>
          <a:lstStyle/>
          <a:p>
            <a:fld id="{910406B2-DC75-46EC-AD53-DA792471599A}" type="slidenum">
              <a:rPr lang="en-US" smtClean="0"/>
              <a:t>1</a:t>
            </a:fld>
            <a:endParaRPr lang="en-US"/>
          </a:p>
        </p:txBody>
      </p:sp>
    </p:spTree>
    <p:extLst>
      <p:ext uri="{BB962C8B-B14F-4D97-AF65-F5344CB8AC3E}">
        <p14:creationId xmlns:p14="http://schemas.microsoft.com/office/powerpoint/2010/main" val="41962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some basics we’ve so far omitted in the interests of get‐ ting you plotting as quickly as possible. You can use R as a calculator:</a:t>
            </a:r>
          </a:p>
          <a:p>
            <a:endParaRPr lang="en-US" dirty="0"/>
          </a:p>
          <a:p>
            <a:r>
              <a:rPr lang="en-US" dirty="0"/>
              <a:t>All R statements where you create objects, assignment statements, have the same form:</a:t>
            </a:r>
          </a:p>
          <a:p>
            <a:endParaRPr lang="en-US" b="1" dirty="0"/>
          </a:p>
          <a:p>
            <a:r>
              <a:rPr lang="en-US" b="1" dirty="0" err="1"/>
              <a:t>object_name</a:t>
            </a:r>
            <a:r>
              <a:rPr lang="en-US" b="1" dirty="0"/>
              <a:t> &lt;- value</a:t>
            </a:r>
          </a:p>
          <a:p>
            <a:endParaRPr lang="en-US" dirty="0"/>
          </a:p>
          <a:p>
            <a:r>
              <a:rPr lang="en-US" dirty="0"/>
              <a:t>When reading that code say “object name gets value” in your head</a:t>
            </a:r>
          </a:p>
          <a:p>
            <a:endParaRPr lang="en-US" dirty="0"/>
          </a:p>
          <a:p>
            <a:r>
              <a:rPr lang="en-US" dirty="0"/>
              <a:t>You will make lots of assignments and &lt;- is a pain to type. Don’t be lazy and use =: it will work, but it will cause confusion later. Instead, use RStudio’s keyboard shortcut: Alt-– (the minus sign). Notice that RStudio automagically surrounds &lt;- with spaces, which is a good code formatting practice. Code is miserable to read on a good day, so </a:t>
            </a:r>
            <a:r>
              <a:rPr lang="en-US" dirty="0" err="1"/>
              <a:t>giveyoureyesabreak</a:t>
            </a:r>
            <a:r>
              <a:rPr lang="en-US" dirty="0"/>
              <a:t> and use spaces. </a:t>
            </a:r>
          </a:p>
        </p:txBody>
      </p:sp>
      <p:sp>
        <p:nvSpPr>
          <p:cNvPr id="4" name="Slide Number Placeholder 3"/>
          <p:cNvSpPr>
            <a:spLocks noGrp="1"/>
          </p:cNvSpPr>
          <p:nvPr>
            <p:ph type="sldNum" sz="quarter" idx="5"/>
          </p:nvPr>
        </p:nvSpPr>
        <p:spPr/>
        <p:txBody>
          <a:bodyPr/>
          <a:lstStyle/>
          <a:p>
            <a:fld id="{B9D1F5FF-101B-4E55-A8C5-DDE067957513}" type="slidenum">
              <a:rPr lang="en-US" smtClean="0"/>
              <a:t>2</a:t>
            </a:fld>
            <a:endParaRPr lang="en-US"/>
          </a:p>
        </p:txBody>
      </p:sp>
    </p:spTree>
    <p:extLst>
      <p:ext uri="{BB962C8B-B14F-4D97-AF65-F5344CB8AC3E}">
        <p14:creationId xmlns:p14="http://schemas.microsoft.com/office/powerpoint/2010/main" val="117238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names must start with a letter, and can only contain letters, numbers, _, and .. You want your object names to be descriptive, so you’ll need a convention for multiple words. I recommend </a:t>
            </a:r>
            <a:r>
              <a:rPr lang="en-US" dirty="0" err="1"/>
              <a:t>snake_case</a:t>
            </a:r>
            <a:r>
              <a:rPr lang="en-US" dirty="0"/>
              <a:t> where you separate lowercase words with _:</a:t>
            </a:r>
          </a:p>
        </p:txBody>
      </p:sp>
      <p:sp>
        <p:nvSpPr>
          <p:cNvPr id="4" name="Slide Number Placeholder 3"/>
          <p:cNvSpPr>
            <a:spLocks noGrp="1"/>
          </p:cNvSpPr>
          <p:nvPr>
            <p:ph type="sldNum" sz="quarter" idx="5"/>
          </p:nvPr>
        </p:nvSpPr>
        <p:spPr/>
        <p:txBody>
          <a:bodyPr/>
          <a:lstStyle/>
          <a:p>
            <a:fld id="{B9D1F5FF-101B-4E55-A8C5-DDE067957513}" type="slidenum">
              <a:rPr lang="en-US" smtClean="0"/>
              <a:t>3</a:t>
            </a:fld>
            <a:endParaRPr lang="en-US"/>
          </a:p>
        </p:txBody>
      </p:sp>
    </p:spTree>
    <p:extLst>
      <p:ext uri="{BB962C8B-B14F-4D97-AF65-F5344CB8AC3E}">
        <p14:creationId xmlns:p14="http://schemas.microsoft.com/office/powerpoint/2010/main" val="12617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inspect this object, try out RStudio’s completion facility: type “this,” press Tab, add characters until you have a unique prefix, then press Return.</a:t>
            </a:r>
          </a:p>
          <a:p>
            <a:endParaRPr lang="en-US" dirty="0"/>
          </a:p>
          <a:p>
            <a:r>
              <a:rPr lang="en-US" dirty="0"/>
              <a:t>Oops, you made a mistake! </a:t>
            </a:r>
            <a:r>
              <a:rPr lang="en-US" dirty="0" err="1"/>
              <a:t>this_is_a_really_long_name</a:t>
            </a:r>
            <a:r>
              <a:rPr lang="en-US" dirty="0"/>
              <a:t> should have value 3.5 not 2.5. Use another keyboard shortcut to help you fix it. Type “this” then press </a:t>
            </a:r>
            <a:r>
              <a:rPr lang="en-US" dirty="0" err="1"/>
              <a:t>Cmd</a:t>
            </a:r>
            <a:r>
              <a:rPr lang="en-US" dirty="0"/>
              <a:t>/Ctrl-↑. That will list all the com‐ mands you’ve typed that start with those letters. Use the arrow keys to navigate, then press Enter to retype the command. Change 2.5 to 3.5 and rerun.</a:t>
            </a:r>
          </a:p>
        </p:txBody>
      </p:sp>
      <p:sp>
        <p:nvSpPr>
          <p:cNvPr id="4" name="Slide Number Placeholder 3"/>
          <p:cNvSpPr>
            <a:spLocks noGrp="1"/>
          </p:cNvSpPr>
          <p:nvPr>
            <p:ph type="sldNum" sz="quarter" idx="5"/>
          </p:nvPr>
        </p:nvSpPr>
        <p:spPr/>
        <p:txBody>
          <a:bodyPr/>
          <a:lstStyle/>
          <a:p>
            <a:fld id="{B9D1F5FF-101B-4E55-A8C5-DDE067957513}" type="slidenum">
              <a:rPr lang="en-US" smtClean="0"/>
              <a:t>4</a:t>
            </a:fld>
            <a:endParaRPr lang="en-US"/>
          </a:p>
        </p:txBody>
      </p:sp>
    </p:spTree>
    <p:extLst>
      <p:ext uri="{BB962C8B-B14F-4D97-AF65-F5344CB8AC3E}">
        <p14:creationId xmlns:p14="http://schemas.microsoft.com/office/powerpoint/2010/main" val="210233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an implied contract between you and R: it will do the tedious computation for you, but in return, you must be completely precise in your instructions. Typos matter. Case matters.</a:t>
            </a:r>
          </a:p>
        </p:txBody>
      </p:sp>
      <p:sp>
        <p:nvSpPr>
          <p:cNvPr id="4" name="Slide Number Placeholder 3"/>
          <p:cNvSpPr>
            <a:spLocks noGrp="1"/>
          </p:cNvSpPr>
          <p:nvPr>
            <p:ph type="sldNum" sz="quarter" idx="5"/>
          </p:nvPr>
        </p:nvSpPr>
        <p:spPr/>
        <p:txBody>
          <a:bodyPr/>
          <a:lstStyle/>
          <a:p>
            <a:fld id="{B9D1F5FF-101B-4E55-A8C5-DDE067957513}" type="slidenum">
              <a:rPr lang="en-US" smtClean="0"/>
              <a:t>5</a:t>
            </a:fld>
            <a:endParaRPr lang="en-US"/>
          </a:p>
        </p:txBody>
      </p:sp>
    </p:spTree>
    <p:extLst>
      <p:ext uri="{BB962C8B-B14F-4D97-AF65-F5344CB8AC3E}">
        <p14:creationId xmlns:p14="http://schemas.microsoft.com/office/powerpoint/2010/main" val="87429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using seq(), which makes regular *seq*</a:t>
            </a:r>
            <a:r>
              <a:rPr lang="en-US" dirty="0" err="1"/>
              <a:t>uences</a:t>
            </a:r>
            <a:r>
              <a:rPr lang="en-US" dirty="0"/>
              <a:t> of numbers and, while we’re at it, learn more helpful features of RStudio. Type se and hit Tab. A pop-up shows you possible completions. Specify seq() by typing more (a “q”) to disambiguate, or by using ↑/↓ arrows to select. Notice the floating tooltip that pops up, reminding you of the function’s arguments and purpose. If you want more help, press F1 to get all the details in the help tab in the lower-right pane. </a:t>
            </a:r>
          </a:p>
          <a:p>
            <a:endParaRPr lang="en-US" dirty="0"/>
          </a:p>
          <a:p>
            <a:r>
              <a:rPr lang="en-US" dirty="0"/>
              <a:t>Press Tab once more when you’ve selected the function you want. RStudio will add matching opening (() and closing ()) parentheses for you. Type the arguments 1, 10 and hit Return: </a:t>
            </a:r>
          </a:p>
          <a:p>
            <a:endParaRPr lang="en-US" dirty="0"/>
          </a:p>
          <a:p>
            <a:r>
              <a:rPr lang="en-US" dirty="0"/>
              <a:t>(1) Type this code and notice similar assistance help with the paired quotation marks:</a:t>
            </a:r>
          </a:p>
          <a:p>
            <a:endParaRPr lang="en-US" dirty="0"/>
          </a:p>
          <a:p>
            <a:r>
              <a:rPr lang="en-US" dirty="0"/>
              <a:t>(2) Quotation marks and parentheses must always come in a pair. RStudio does its best to help you, but it’s still possible to mess up and end up with a mismatch. If this happens, R will show you the continuation character “+”:</a:t>
            </a:r>
          </a:p>
          <a:p>
            <a:endParaRPr lang="en-US" dirty="0"/>
          </a:p>
          <a:p>
            <a:r>
              <a:rPr lang="en-US" dirty="0"/>
              <a:t>(3) The + tells you that R is waiting for more input; it doesn’t think you’re done yet. Usually that means you’ve forgotten either a " or a ). Either add the missing pair, or press Esc to abort the expression and try again.</a:t>
            </a:r>
          </a:p>
          <a:p>
            <a:endParaRPr lang="en-US" dirty="0"/>
          </a:p>
          <a:p>
            <a:endParaRPr lang="en-US" dirty="0"/>
          </a:p>
        </p:txBody>
      </p:sp>
      <p:sp>
        <p:nvSpPr>
          <p:cNvPr id="4" name="Slide Number Placeholder 3"/>
          <p:cNvSpPr>
            <a:spLocks noGrp="1"/>
          </p:cNvSpPr>
          <p:nvPr>
            <p:ph type="sldNum" sz="quarter" idx="5"/>
          </p:nvPr>
        </p:nvSpPr>
        <p:spPr/>
        <p:txBody>
          <a:bodyPr/>
          <a:lstStyle/>
          <a:p>
            <a:fld id="{B9D1F5FF-101B-4E55-A8C5-DDE067957513}" type="slidenum">
              <a:rPr lang="en-US" smtClean="0"/>
              <a:t>7</a:t>
            </a:fld>
            <a:endParaRPr lang="en-US"/>
          </a:p>
        </p:txBody>
      </p:sp>
    </p:spTree>
    <p:extLst>
      <p:ext uri="{BB962C8B-B14F-4D97-AF65-F5344CB8AC3E}">
        <p14:creationId xmlns:p14="http://schemas.microsoft.com/office/powerpoint/2010/main" val="1420791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make an assignment, you don’t get to see the value. You’re then tempted to immediately double-check the result: y &lt;- seq(1, 10, </a:t>
            </a:r>
            <a:r>
              <a:rPr lang="en-US" dirty="0" err="1"/>
              <a:t>length.out</a:t>
            </a:r>
            <a:r>
              <a:rPr lang="en-US" dirty="0"/>
              <a:t> = 5) y #&gt; [1] 1.00 3.25 5.50 7.75 10.00 </a:t>
            </a:r>
          </a:p>
          <a:p>
            <a:endParaRPr lang="en-US" dirty="0"/>
          </a:p>
          <a:p>
            <a:r>
              <a:rPr lang="en-US" dirty="0"/>
              <a:t>This common action can be shortened by surrounding the assignment with parentheses, which causes assignment and “print to screen” to happen: (y &lt;- seq(1, 10, </a:t>
            </a:r>
            <a:r>
              <a:rPr lang="en-US" dirty="0" err="1"/>
              <a:t>length.out</a:t>
            </a:r>
            <a:r>
              <a:rPr lang="en-US" dirty="0"/>
              <a:t> = 5)) #&gt; [1] 1.00 3.25 5.50 7.75 10.00 </a:t>
            </a:r>
          </a:p>
          <a:p>
            <a:endParaRPr lang="en-US" dirty="0"/>
          </a:p>
        </p:txBody>
      </p:sp>
      <p:sp>
        <p:nvSpPr>
          <p:cNvPr id="4" name="Slide Number Placeholder 3"/>
          <p:cNvSpPr>
            <a:spLocks noGrp="1"/>
          </p:cNvSpPr>
          <p:nvPr>
            <p:ph type="sldNum" sz="quarter" idx="5"/>
          </p:nvPr>
        </p:nvSpPr>
        <p:spPr/>
        <p:txBody>
          <a:bodyPr/>
          <a:lstStyle/>
          <a:p>
            <a:fld id="{B9D1F5FF-101B-4E55-A8C5-DDE067957513}" type="slidenum">
              <a:rPr lang="en-US" smtClean="0"/>
              <a:t>8</a:t>
            </a:fld>
            <a:endParaRPr lang="en-US"/>
          </a:p>
        </p:txBody>
      </p:sp>
    </p:spTree>
    <p:extLst>
      <p:ext uri="{BB962C8B-B14F-4D97-AF65-F5344CB8AC3E}">
        <p14:creationId xmlns:p14="http://schemas.microsoft.com/office/powerpoint/2010/main" val="98364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 at your environment in the upper-right pane:</a:t>
            </a:r>
          </a:p>
        </p:txBody>
      </p:sp>
      <p:sp>
        <p:nvSpPr>
          <p:cNvPr id="4" name="Slide Number Placeholder 3"/>
          <p:cNvSpPr>
            <a:spLocks noGrp="1"/>
          </p:cNvSpPr>
          <p:nvPr>
            <p:ph type="sldNum" sz="quarter" idx="5"/>
          </p:nvPr>
        </p:nvSpPr>
        <p:spPr/>
        <p:txBody>
          <a:bodyPr/>
          <a:lstStyle/>
          <a:p>
            <a:fld id="{B9D1F5FF-101B-4E55-A8C5-DDE067957513}" type="slidenum">
              <a:rPr lang="en-US" smtClean="0"/>
              <a:t>9</a:t>
            </a:fld>
            <a:endParaRPr lang="en-US"/>
          </a:p>
        </p:txBody>
      </p:sp>
    </p:spTree>
    <p:extLst>
      <p:ext uri="{BB962C8B-B14F-4D97-AF65-F5344CB8AC3E}">
        <p14:creationId xmlns:p14="http://schemas.microsoft.com/office/powerpoint/2010/main" val="429320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https://rpubs.com/uky994/583893</a:t>
            </a:r>
            <a:endParaRPr lang="en-US" dirty="0"/>
          </a:p>
          <a:p>
            <a:pPr marL="228600" indent="-228600">
              <a:buFont typeface="+mj-lt"/>
              <a:buAutoNum type="arabicPeriod"/>
            </a:pPr>
            <a:r>
              <a:rPr lang="en-US" dirty="0"/>
              <a:t>Why does this code not work? </a:t>
            </a:r>
          </a:p>
          <a:p>
            <a:pPr marL="0" indent="0">
              <a:buFont typeface="+mj-lt"/>
              <a:buNone/>
            </a:pPr>
            <a:r>
              <a:rPr lang="en-US" dirty="0"/>
              <a:t>	</a:t>
            </a:r>
            <a:r>
              <a:rPr lang="en-US" dirty="0" err="1"/>
              <a:t>my_variable</a:t>
            </a:r>
            <a:r>
              <a:rPr lang="en-US" dirty="0"/>
              <a:t> &lt;- 10 </a:t>
            </a:r>
            <a:r>
              <a:rPr lang="en-US" dirty="0" err="1"/>
              <a:t>my_varıable</a:t>
            </a:r>
            <a:r>
              <a:rPr lang="en-US" dirty="0"/>
              <a:t> </a:t>
            </a:r>
          </a:p>
          <a:p>
            <a:pPr marL="0" indent="0">
              <a:buFont typeface="+mj-lt"/>
              <a:buNone/>
            </a:pPr>
            <a:r>
              <a:rPr lang="en-US" dirty="0"/>
              <a:t>	#&gt; Error in eval(expr, </a:t>
            </a:r>
            <a:r>
              <a:rPr lang="en-US" dirty="0" err="1"/>
              <a:t>envir</a:t>
            </a:r>
            <a:r>
              <a:rPr lang="en-US" dirty="0"/>
              <a:t>, </a:t>
            </a:r>
            <a:r>
              <a:rPr lang="en-US" dirty="0" err="1"/>
              <a:t>enclos</a:t>
            </a:r>
            <a:r>
              <a:rPr lang="en-US" dirty="0"/>
              <a:t>): </a:t>
            </a:r>
          </a:p>
          <a:p>
            <a:pPr marL="0" indent="0">
              <a:buFont typeface="+mj-lt"/>
              <a:buNone/>
            </a:pPr>
            <a:r>
              <a:rPr lang="en-US" dirty="0"/>
              <a:t>	#&gt; object '</a:t>
            </a:r>
            <a:r>
              <a:rPr lang="en-US" dirty="0" err="1"/>
              <a:t>my_varıable</a:t>
            </a:r>
            <a:r>
              <a:rPr lang="en-US" dirty="0"/>
              <a:t>' not found </a:t>
            </a:r>
          </a:p>
          <a:p>
            <a:pPr marL="0" indent="0">
              <a:buFont typeface="+mj-lt"/>
              <a:buNone/>
            </a:pPr>
            <a:r>
              <a:rPr lang="en-US" dirty="0"/>
              <a:t>      Look carefully! (This may seem like an exercise in pointlessness, but training your brain to notice even the tiniest   </a:t>
            </a:r>
          </a:p>
          <a:p>
            <a:pPr marL="0" indent="0">
              <a:buFont typeface="+mj-lt"/>
              <a:buNone/>
            </a:pPr>
            <a:r>
              <a:rPr lang="en-US" dirty="0"/>
              <a:t>      difference will pay off when programming.) </a:t>
            </a:r>
          </a:p>
          <a:p>
            <a:pPr marL="0" indent="0">
              <a:buFont typeface="+mj-lt"/>
              <a:buNone/>
            </a:pPr>
            <a:r>
              <a:rPr lang="en-US" dirty="0"/>
              <a:t>   </a:t>
            </a:r>
          </a:p>
          <a:p>
            <a:pPr marL="0" indent="0">
              <a:buFont typeface="+mj-lt"/>
              <a:buNone/>
            </a:pPr>
            <a:r>
              <a:rPr lang="en-US" dirty="0"/>
              <a:t>2.   Tweak each of the following R commands so that they run correctly: </a:t>
            </a:r>
          </a:p>
          <a:p>
            <a:pPr marL="0" indent="0">
              <a:buFont typeface="+mj-lt"/>
              <a:buNone/>
            </a:pPr>
            <a:r>
              <a:rPr lang="en-US" dirty="0"/>
              <a:t>	library(</a:t>
            </a:r>
            <a:r>
              <a:rPr lang="en-US" dirty="0" err="1"/>
              <a:t>tidyverse</a:t>
            </a:r>
            <a:r>
              <a:rPr lang="en-US" dirty="0"/>
              <a:t>) </a:t>
            </a:r>
          </a:p>
          <a:p>
            <a:pPr marL="0" indent="0">
              <a:buFont typeface="+mj-lt"/>
              <a:buNone/>
            </a:pPr>
            <a:r>
              <a:rPr lang="en-US" dirty="0"/>
              <a:t>	</a:t>
            </a:r>
            <a:r>
              <a:rPr lang="en-US" dirty="0" err="1"/>
              <a:t>ggplot</a:t>
            </a:r>
            <a:r>
              <a:rPr lang="en-US" dirty="0"/>
              <a:t>(</a:t>
            </a:r>
            <a:r>
              <a:rPr lang="en-US" dirty="0" err="1"/>
              <a:t>dota</a:t>
            </a:r>
            <a:r>
              <a:rPr lang="en-US" dirty="0"/>
              <a:t> = mpg) + </a:t>
            </a:r>
            <a:r>
              <a:rPr lang="en-US" dirty="0" err="1"/>
              <a:t>geom_point</a:t>
            </a:r>
            <a:r>
              <a:rPr lang="en-US" dirty="0"/>
              <a:t>(mapping = </a:t>
            </a:r>
            <a:r>
              <a:rPr lang="en-US" dirty="0" err="1"/>
              <a:t>aes</a:t>
            </a:r>
            <a:r>
              <a:rPr lang="en-US" dirty="0"/>
              <a:t>(x = </a:t>
            </a:r>
            <a:r>
              <a:rPr lang="en-US" dirty="0" err="1"/>
              <a:t>displ</a:t>
            </a:r>
            <a:r>
              <a:rPr lang="en-US" dirty="0"/>
              <a:t>, y = </a:t>
            </a:r>
            <a:r>
              <a:rPr lang="en-US" dirty="0" err="1"/>
              <a:t>hwy</a:t>
            </a:r>
            <a:r>
              <a:rPr lang="en-US" dirty="0"/>
              <a:t>)) </a:t>
            </a:r>
          </a:p>
          <a:p>
            <a:pPr marL="0" indent="0">
              <a:buFont typeface="+mj-lt"/>
              <a:buNone/>
            </a:pPr>
            <a:r>
              <a:rPr lang="en-US" dirty="0"/>
              <a:t>	</a:t>
            </a:r>
            <a:r>
              <a:rPr lang="en-US" dirty="0" err="1"/>
              <a:t>fliter</a:t>
            </a:r>
            <a:r>
              <a:rPr lang="en-US" dirty="0"/>
              <a:t>(mpg, </a:t>
            </a:r>
            <a:r>
              <a:rPr lang="en-US" dirty="0" err="1"/>
              <a:t>cyl</a:t>
            </a:r>
            <a:r>
              <a:rPr lang="en-US" dirty="0"/>
              <a:t> = 8) </a:t>
            </a:r>
          </a:p>
          <a:p>
            <a:pPr marL="0" indent="0">
              <a:buFont typeface="+mj-lt"/>
              <a:buNone/>
            </a:pPr>
            <a:r>
              <a:rPr lang="en-US" dirty="0"/>
              <a:t>	filter(diamond, carat &gt; 3) </a:t>
            </a:r>
          </a:p>
          <a:p>
            <a:pPr marL="0" indent="0">
              <a:buFont typeface="+mj-lt"/>
              <a:buNone/>
            </a:pPr>
            <a:endParaRPr lang="en-US" dirty="0"/>
          </a:p>
          <a:p>
            <a:pPr marL="0" indent="0">
              <a:buFont typeface="+mj-lt"/>
              <a:buNone/>
            </a:pPr>
            <a:r>
              <a:rPr lang="en-US" dirty="0"/>
              <a:t>3.   Press Alt-Shift-K. What happens? How can you get to the same place using the menus?</a:t>
            </a:r>
          </a:p>
        </p:txBody>
      </p:sp>
      <p:sp>
        <p:nvSpPr>
          <p:cNvPr id="4" name="Slide Number Placeholder 3"/>
          <p:cNvSpPr>
            <a:spLocks noGrp="1"/>
          </p:cNvSpPr>
          <p:nvPr>
            <p:ph type="sldNum" sz="quarter" idx="5"/>
          </p:nvPr>
        </p:nvSpPr>
        <p:spPr/>
        <p:txBody>
          <a:bodyPr/>
          <a:lstStyle/>
          <a:p>
            <a:fld id="{B9D1F5FF-101B-4E55-A8C5-DDE067957513}" type="slidenum">
              <a:rPr lang="en-US" smtClean="0"/>
              <a:t>10</a:t>
            </a:fld>
            <a:endParaRPr lang="en-US"/>
          </a:p>
        </p:txBody>
      </p:sp>
    </p:spTree>
    <p:extLst>
      <p:ext uri="{BB962C8B-B14F-4D97-AF65-F5344CB8AC3E}">
        <p14:creationId xmlns:p14="http://schemas.microsoft.com/office/powerpoint/2010/main" val="25304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FBA148-F6CE-4564-8D15-A4D37A9E8355}"/>
              </a:ext>
            </a:extLst>
          </p:cNvPr>
          <p:cNvSpPr>
            <a:spLocks noGrp="1"/>
          </p:cNvSpPr>
          <p:nvPr>
            <p:ph type="title"/>
          </p:nvPr>
        </p:nvSpPr>
        <p:spPr/>
        <p:txBody>
          <a:bodyPr/>
          <a:lstStyle/>
          <a:p>
            <a:r>
              <a:rPr lang="en-US" dirty="0"/>
              <a:t>Workflow : basics</a:t>
            </a:r>
          </a:p>
        </p:txBody>
      </p:sp>
      <p:sp>
        <p:nvSpPr>
          <p:cNvPr id="5" name="Text Placeholder 4">
            <a:extLst>
              <a:ext uri="{FF2B5EF4-FFF2-40B4-BE49-F238E27FC236}">
                <a16:creationId xmlns:a16="http://schemas.microsoft.com/office/drawing/2014/main" id="{92CC88A5-00AF-4A1C-A844-0F706F43F7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1026" name="Picture 2" descr="Image result for r programming">
            <a:extLst>
              <a:ext uri="{FF2B5EF4-FFF2-40B4-BE49-F238E27FC236}">
                <a16:creationId xmlns:a16="http://schemas.microsoft.com/office/drawing/2014/main" id="{8CCFAB7F-2662-42CB-98A2-FFEA03B897D3}"/>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7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F05E07-F7A1-4EA9-BD0B-8FE68B71A171}"/>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783C68E-7521-40C8-BC7D-70851C780E60}"/>
              </a:ext>
            </a:extLst>
          </p:cNvPr>
          <p:cNvSpPr/>
          <p:nvPr/>
        </p:nvSpPr>
        <p:spPr>
          <a:xfrm>
            <a:off x="0" y="0"/>
            <a:ext cx="12192000" cy="6858000"/>
          </a:xfrm>
          <a:prstGeom prst="rect">
            <a:avLst/>
          </a:prstGeom>
          <a:solidFill>
            <a:srgbClr val="1CADE4">
              <a:alpha val="65882"/>
            </a:srgbClr>
          </a:solidFill>
          <a:ln>
            <a:solidFill>
              <a:srgbClr val="117EA7">
                <a:alpha val="7411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01A85E3-1803-4708-9CF5-ABDE71649E04}"/>
              </a:ext>
            </a:extLst>
          </p:cNvPr>
          <p:cNvSpPr txBox="1">
            <a:spLocks/>
          </p:cNvSpPr>
          <p:nvPr/>
        </p:nvSpPr>
        <p:spPr>
          <a:xfrm>
            <a:off x="83362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Calling Functions</a:t>
            </a:r>
          </a:p>
        </p:txBody>
      </p:sp>
    </p:spTree>
    <p:extLst>
      <p:ext uri="{BB962C8B-B14F-4D97-AF65-F5344CB8AC3E}">
        <p14:creationId xmlns:p14="http://schemas.microsoft.com/office/powerpoint/2010/main" val="291866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AA14AE-6F6B-4E79-8D08-B7F840F7889F}"/>
              </a:ext>
            </a:extLst>
          </p:cNvPr>
          <p:cNvSpPr>
            <a:spLocks noGrp="1"/>
          </p:cNvSpPr>
          <p:nvPr>
            <p:ph type="title"/>
          </p:nvPr>
        </p:nvSpPr>
        <p:spPr/>
        <p:txBody>
          <a:bodyPr/>
          <a:lstStyle/>
          <a:p>
            <a:r>
              <a:rPr lang="en-US" dirty="0"/>
              <a:t>Coding Basics</a:t>
            </a:r>
          </a:p>
        </p:txBody>
      </p:sp>
      <p:sp>
        <p:nvSpPr>
          <p:cNvPr id="7" name="Rectangle 6">
            <a:extLst>
              <a:ext uri="{FF2B5EF4-FFF2-40B4-BE49-F238E27FC236}">
                <a16:creationId xmlns:a16="http://schemas.microsoft.com/office/drawing/2014/main" id="{F666C1AC-F64F-45C4-AB99-03FCDB7E4172}"/>
              </a:ext>
            </a:extLst>
          </p:cNvPr>
          <p:cNvSpPr/>
          <p:nvPr/>
        </p:nvSpPr>
        <p:spPr>
          <a:xfrm>
            <a:off x="1024128" y="2084832"/>
            <a:ext cx="9720072" cy="2308324"/>
          </a:xfrm>
          <a:prstGeom prst="rect">
            <a:avLst/>
          </a:prstGeom>
          <a:solidFill>
            <a:schemeClr val="bg2"/>
          </a:solidFill>
        </p:spPr>
        <p:txBody>
          <a:bodyPr wrap="square">
            <a:spAutoFit/>
          </a:bodyPr>
          <a:lstStyle/>
          <a:p>
            <a:r>
              <a:rPr lang="en-US" sz="2400" dirty="0">
                <a:solidFill>
                  <a:srgbClr val="CB8A07"/>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200</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30</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0.15 </a:t>
            </a:r>
          </a:p>
          <a:p>
            <a:r>
              <a:rPr lang="en-US" sz="2400" dirty="0">
                <a:latin typeface="Courier New" panose="02070309020205020404" pitchFamily="49" charset="0"/>
                <a:cs typeface="Courier New" panose="02070309020205020404" pitchFamily="49" charset="0"/>
              </a:rPr>
              <a:t>(</a:t>
            </a:r>
            <a:r>
              <a:rPr lang="en-US" sz="2400" dirty="0">
                <a:solidFill>
                  <a:srgbClr val="CB8A07"/>
                </a:solidFill>
                <a:latin typeface="Courier New" panose="02070309020205020404" pitchFamily="49" charset="0"/>
                <a:cs typeface="Courier New" panose="02070309020205020404" pitchFamily="49" charset="0"/>
              </a:rPr>
              <a:t>59</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73</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3</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44.7 </a:t>
            </a:r>
          </a:p>
          <a:p>
            <a:r>
              <a:rPr lang="en-US" sz="2400" dirty="0">
                <a:solidFill>
                  <a:srgbClr val="7030A0"/>
                </a:solidFill>
                <a:latin typeface="Courier New" panose="02070309020205020404" pitchFamily="49" charset="0"/>
                <a:cs typeface="Courier New" panose="02070309020205020404" pitchFamily="49" charset="0"/>
              </a:rPr>
              <a:t>sin</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pi</a:t>
            </a:r>
            <a:r>
              <a:rPr lang="en-US" sz="2400" dirty="0">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1</a:t>
            </a:r>
          </a:p>
        </p:txBody>
      </p:sp>
      <p:sp>
        <p:nvSpPr>
          <p:cNvPr id="8" name="Rectangle 7">
            <a:extLst>
              <a:ext uri="{FF2B5EF4-FFF2-40B4-BE49-F238E27FC236}">
                <a16:creationId xmlns:a16="http://schemas.microsoft.com/office/drawing/2014/main" id="{95AEE8DF-A22F-4A6B-A980-6755ED867937}"/>
              </a:ext>
            </a:extLst>
          </p:cNvPr>
          <p:cNvSpPr/>
          <p:nvPr/>
        </p:nvSpPr>
        <p:spPr>
          <a:xfrm>
            <a:off x="1024128" y="4654034"/>
            <a:ext cx="4781758" cy="461665"/>
          </a:xfrm>
          <a:prstGeom prst="rect">
            <a:avLst/>
          </a:prstGeom>
        </p:spPr>
        <p:txBody>
          <a:bodyPr wrap="none">
            <a:spAutoFit/>
          </a:bodyPr>
          <a:lstStyle/>
          <a:p>
            <a:r>
              <a:rPr lang="en-US" sz="2400" dirty="0"/>
              <a:t>You can create new objects with </a:t>
            </a:r>
            <a:r>
              <a:rPr lang="en-US" sz="2400" dirty="0">
                <a:latin typeface="Courier New" panose="02070309020205020404" pitchFamily="49" charset="0"/>
                <a:cs typeface="Courier New" panose="02070309020205020404" pitchFamily="49" charset="0"/>
              </a:rPr>
              <a:t>&lt;- </a:t>
            </a:r>
            <a:endParaRPr lang="en-US" sz="2400" dirty="0"/>
          </a:p>
        </p:txBody>
      </p:sp>
      <p:sp>
        <p:nvSpPr>
          <p:cNvPr id="9" name="Rectangle 8">
            <a:extLst>
              <a:ext uri="{FF2B5EF4-FFF2-40B4-BE49-F238E27FC236}">
                <a16:creationId xmlns:a16="http://schemas.microsoft.com/office/drawing/2014/main" id="{0F1B1459-2869-4DFB-9323-F79CE1DE7B9A}"/>
              </a:ext>
            </a:extLst>
          </p:cNvPr>
          <p:cNvSpPr/>
          <p:nvPr/>
        </p:nvSpPr>
        <p:spPr>
          <a:xfrm>
            <a:off x="1025918" y="5376577"/>
            <a:ext cx="2212465" cy="461665"/>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&lt;- </a:t>
            </a:r>
            <a:r>
              <a:rPr lang="en-US" sz="2400" dirty="0">
                <a:solidFill>
                  <a:srgbClr val="CB8A07"/>
                </a:solidFill>
                <a:latin typeface="Courier New" panose="02070309020205020404" pitchFamily="49" charset="0"/>
                <a:cs typeface="Courier New" panose="02070309020205020404" pitchFamily="49" charset="0"/>
              </a:rPr>
              <a:t>3 </a:t>
            </a:r>
            <a:r>
              <a:rPr lang="en-US" sz="2400" dirty="0">
                <a:latin typeface="Courier New" panose="02070309020205020404" pitchFamily="49" charset="0"/>
                <a:cs typeface="Courier New" panose="02070309020205020404" pitchFamily="49" charset="0"/>
              </a:rPr>
              <a:t>*</a:t>
            </a:r>
            <a:r>
              <a:rPr lang="en-US" sz="2400" dirty="0">
                <a:solidFill>
                  <a:srgbClr val="CB8A07"/>
                </a:solidFill>
                <a:latin typeface="Courier New" panose="02070309020205020404" pitchFamily="49" charset="0"/>
                <a:cs typeface="Courier New" panose="02070309020205020404" pitchFamily="49" charset="0"/>
              </a:rPr>
              <a:t> 4</a:t>
            </a:r>
            <a:r>
              <a:rPr lang="en-US" sz="2400" dirty="0">
                <a:latin typeface="Courier New" panose="02070309020205020404" pitchFamily="49" charset="0"/>
                <a:cs typeface="Courier New" panose="02070309020205020404" pitchFamily="49" charset="0"/>
              </a:rPr>
              <a:t> </a:t>
            </a:r>
          </a:p>
        </p:txBody>
      </p:sp>
      <p:grpSp>
        <p:nvGrpSpPr>
          <p:cNvPr id="14" name="Group 13">
            <a:extLst>
              <a:ext uri="{FF2B5EF4-FFF2-40B4-BE49-F238E27FC236}">
                <a16:creationId xmlns:a16="http://schemas.microsoft.com/office/drawing/2014/main" id="{44D9549E-10DD-425C-A67C-78CB9ED315DC}"/>
              </a:ext>
            </a:extLst>
          </p:cNvPr>
          <p:cNvGrpSpPr/>
          <p:nvPr/>
        </p:nvGrpSpPr>
        <p:grpSpPr>
          <a:xfrm>
            <a:off x="3238383" y="5191911"/>
            <a:ext cx="2857617" cy="830997"/>
            <a:chOff x="3238383" y="5191911"/>
            <a:chExt cx="2857617" cy="830997"/>
          </a:xfrm>
        </p:grpSpPr>
        <p:sp>
          <p:nvSpPr>
            <p:cNvPr id="10" name="TextBox 9">
              <a:extLst>
                <a:ext uri="{FF2B5EF4-FFF2-40B4-BE49-F238E27FC236}">
                  <a16:creationId xmlns:a16="http://schemas.microsoft.com/office/drawing/2014/main" id="{8DE1C312-A9F8-4BAA-9A05-8D7A94E17FCA}"/>
                </a:ext>
              </a:extLst>
            </p:cNvPr>
            <p:cNvSpPr txBox="1"/>
            <p:nvPr/>
          </p:nvSpPr>
          <p:spPr>
            <a:xfrm>
              <a:off x="4419600" y="5191911"/>
              <a:ext cx="1676400" cy="830997"/>
            </a:xfrm>
            <a:prstGeom prst="rect">
              <a:avLst/>
            </a:prstGeom>
            <a:solidFill>
              <a:srgbClr val="FFC000"/>
            </a:solidFill>
            <a:ln>
              <a:solidFill>
                <a:schemeClr val="tx1"/>
              </a:solidFill>
            </a:ln>
          </p:spPr>
          <p:txBody>
            <a:bodyPr wrap="square" rtlCol="0">
              <a:spAutoFit/>
            </a:bodyPr>
            <a:lstStyle/>
            <a:p>
              <a:pPr algn="ctr"/>
              <a:r>
                <a:rPr lang="en-US" sz="2400" dirty="0"/>
                <a:t>Assignment statement</a:t>
              </a:r>
            </a:p>
          </p:txBody>
        </p:sp>
        <p:cxnSp>
          <p:nvCxnSpPr>
            <p:cNvPr id="12" name="Straight Arrow Connector 11">
              <a:extLst>
                <a:ext uri="{FF2B5EF4-FFF2-40B4-BE49-F238E27FC236}">
                  <a16:creationId xmlns:a16="http://schemas.microsoft.com/office/drawing/2014/main" id="{A52626E3-389D-420F-9C9D-B95C80342420}"/>
                </a:ext>
              </a:extLst>
            </p:cNvPr>
            <p:cNvCxnSpPr>
              <a:stCxn id="10" idx="1"/>
              <a:endCxn id="9" idx="3"/>
            </p:cNvCxnSpPr>
            <p:nvPr/>
          </p:nvCxnSpPr>
          <p:spPr>
            <a:xfrm flipH="1">
              <a:off x="3238383" y="5607410"/>
              <a:ext cx="1181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7DE5875D-3611-4B39-BEDD-376DD000B39A}"/>
              </a:ext>
            </a:extLst>
          </p:cNvPr>
          <p:cNvGrpSpPr/>
          <p:nvPr/>
        </p:nvGrpSpPr>
        <p:grpSpPr>
          <a:xfrm>
            <a:off x="114299" y="5898106"/>
            <a:ext cx="2212465" cy="816612"/>
            <a:chOff x="-38101" y="5745706"/>
            <a:chExt cx="2212465" cy="816612"/>
          </a:xfrm>
        </p:grpSpPr>
        <p:sp>
          <p:nvSpPr>
            <p:cNvPr id="16" name="TextBox 15">
              <a:extLst>
                <a:ext uri="{FF2B5EF4-FFF2-40B4-BE49-F238E27FC236}">
                  <a16:creationId xmlns:a16="http://schemas.microsoft.com/office/drawing/2014/main" id="{DC728336-466E-44C6-A828-5217CB090C1C}"/>
                </a:ext>
              </a:extLst>
            </p:cNvPr>
            <p:cNvSpPr txBox="1"/>
            <p:nvPr/>
          </p:nvSpPr>
          <p:spPr>
            <a:xfrm>
              <a:off x="-38101" y="6100653"/>
              <a:ext cx="2212465" cy="461665"/>
            </a:xfrm>
            <a:prstGeom prst="rect">
              <a:avLst/>
            </a:prstGeom>
            <a:solidFill>
              <a:srgbClr val="FFC000"/>
            </a:solidFill>
            <a:ln>
              <a:solidFill>
                <a:schemeClr val="tx1"/>
              </a:solidFill>
            </a:ln>
          </p:spPr>
          <p:txBody>
            <a:bodyPr wrap="square" rtlCol="0">
              <a:spAutoFit/>
            </a:bodyPr>
            <a:lstStyle/>
            <a:p>
              <a:pPr algn="ctr"/>
              <a:r>
                <a:rPr lang="en-US" sz="2400" dirty="0"/>
                <a:t>Object name</a:t>
              </a:r>
            </a:p>
          </p:txBody>
        </p:sp>
        <p:cxnSp>
          <p:nvCxnSpPr>
            <p:cNvPr id="17" name="Straight Arrow Connector 16">
              <a:extLst>
                <a:ext uri="{FF2B5EF4-FFF2-40B4-BE49-F238E27FC236}">
                  <a16:creationId xmlns:a16="http://schemas.microsoft.com/office/drawing/2014/main" id="{94D3F802-EFE5-4EC2-8E93-4D8581E7A08E}"/>
                </a:ext>
              </a:extLst>
            </p:cNvPr>
            <p:cNvCxnSpPr>
              <a:cxnSpLocks/>
              <a:stCxn id="16" idx="0"/>
            </p:cNvCxnSpPr>
            <p:nvPr/>
          </p:nvCxnSpPr>
          <p:spPr>
            <a:xfrm flipV="1">
              <a:off x="1068132" y="5745706"/>
              <a:ext cx="0" cy="3549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7686420-3264-4498-8ABD-00F0E54820B6}"/>
              </a:ext>
            </a:extLst>
          </p:cNvPr>
          <p:cNvGrpSpPr/>
          <p:nvPr/>
        </p:nvGrpSpPr>
        <p:grpSpPr>
          <a:xfrm>
            <a:off x="2571749" y="5838242"/>
            <a:ext cx="2212465" cy="853850"/>
            <a:chOff x="-38101" y="5708468"/>
            <a:chExt cx="2212465" cy="853850"/>
          </a:xfrm>
        </p:grpSpPr>
        <p:sp>
          <p:nvSpPr>
            <p:cNvPr id="23" name="TextBox 22">
              <a:extLst>
                <a:ext uri="{FF2B5EF4-FFF2-40B4-BE49-F238E27FC236}">
                  <a16:creationId xmlns:a16="http://schemas.microsoft.com/office/drawing/2014/main" id="{3B2360B8-49BD-48C3-88D0-022F78BE7F27}"/>
                </a:ext>
              </a:extLst>
            </p:cNvPr>
            <p:cNvSpPr txBox="1"/>
            <p:nvPr/>
          </p:nvSpPr>
          <p:spPr>
            <a:xfrm>
              <a:off x="-38101" y="6100653"/>
              <a:ext cx="2212465" cy="461665"/>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2400" dirty="0"/>
                <a:t>value</a:t>
              </a:r>
            </a:p>
          </p:txBody>
        </p:sp>
        <p:cxnSp>
          <p:nvCxnSpPr>
            <p:cNvPr id="24" name="Straight Arrow Connector 23">
              <a:extLst>
                <a:ext uri="{FF2B5EF4-FFF2-40B4-BE49-F238E27FC236}">
                  <a16:creationId xmlns:a16="http://schemas.microsoft.com/office/drawing/2014/main" id="{55A42CF1-405E-443B-B082-C8C216B0A454}"/>
                </a:ext>
              </a:extLst>
            </p:cNvPr>
            <p:cNvCxnSpPr>
              <a:cxnSpLocks/>
              <a:stCxn id="23" idx="0"/>
            </p:cNvCxnSpPr>
            <p:nvPr/>
          </p:nvCxnSpPr>
          <p:spPr>
            <a:xfrm flipH="1" flipV="1">
              <a:off x="-38101" y="5708468"/>
              <a:ext cx="1106233" cy="392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81DCF82D-2B38-4D97-B3AD-185B11279BEA}"/>
              </a:ext>
            </a:extLst>
          </p:cNvPr>
          <p:cNvSpPr txBox="1"/>
          <p:nvPr/>
        </p:nvSpPr>
        <p:spPr>
          <a:xfrm>
            <a:off x="5522214" y="4654034"/>
            <a:ext cx="3145536" cy="461665"/>
          </a:xfrm>
          <a:prstGeom prst="rect">
            <a:avLst/>
          </a:prstGeom>
          <a:noFill/>
          <a:ln>
            <a:solidFill>
              <a:schemeClr val="tx1"/>
            </a:solidFill>
          </a:ln>
        </p:spPr>
        <p:txBody>
          <a:bodyPr wrap="square" rtlCol="0">
            <a:spAutoFit/>
          </a:bodyPr>
          <a:lstStyle/>
          <a:p>
            <a:r>
              <a:rPr lang="en-US" sz="2400" dirty="0">
                <a:latin typeface="Courier New" panose="02070309020205020404" pitchFamily="49" charset="0"/>
                <a:cs typeface="Courier New" panose="02070309020205020404" pitchFamily="49" charset="0"/>
              </a:rPr>
              <a:t>ALT –</a:t>
            </a:r>
            <a:r>
              <a:rPr lang="en-US" sz="2400" dirty="0"/>
              <a:t> (the minus sign</a:t>
            </a:r>
          </a:p>
        </p:txBody>
      </p:sp>
    </p:spTree>
    <p:extLst>
      <p:ext uri="{BB962C8B-B14F-4D97-AF65-F5344CB8AC3E}">
        <p14:creationId xmlns:p14="http://schemas.microsoft.com/office/powerpoint/2010/main" val="26356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C8D9-CE6D-4B4E-9060-22A9406E4233}"/>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2737AAD3-EB51-432A-A817-7E631817956C}"/>
              </a:ext>
            </a:extLst>
          </p:cNvPr>
          <p:cNvSpPr>
            <a:spLocks noGrp="1"/>
          </p:cNvSpPr>
          <p:nvPr>
            <p:ph idx="1"/>
          </p:nvPr>
        </p:nvSpPr>
        <p:spPr/>
        <p:txBody>
          <a:bodyPr>
            <a:normAutofit/>
          </a:bodyPr>
          <a:lstStyle/>
          <a:p>
            <a:pPr marL="0" indent="0">
              <a:buNone/>
            </a:pPr>
            <a:r>
              <a:rPr lang="en-US" sz="2400" dirty="0" err="1">
                <a:solidFill>
                  <a:schemeClr val="accent2"/>
                </a:solidFill>
                <a:latin typeface="Courier New" panose="02070309020205020404" pitchFamily="49" charset="0"/>
                <a:cs typeface="Courier New" panose="02070309020205020404" pitchFamily="49" charset="0"/>
              </a:rPr>
              <a:t>i_use_snake_case</a:t>
            </a:r>
            <a:r>
              <a:rPr lang="en-US" sz="240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dirty="0" err="1">
                <a:solidFill>
                  <a:schemeClr val="accent2"/>
                </a:solidFill>
                <a:latin typeface="Courier New" panose="02070309020205020404" pitchFamily="49" charset="0"/>
                <a:cs typeface="Courier New" panose="02070309020205020404" pitchFamily="49" charset="0"/>
              </a:rPr>
              <a:t>otherPeopleUseCamelCase</a:t>
            </a:r>
            <a:r>
              <a:rPr lang="en-US" sz="2400" dirty="0">
                <a:solidFill>
                  <a:schemeClr val="accent2"/>
                </a:solidFill>
                <a:latin typeface="Courier New" panose="02070309020205020404" pitchFamily="49" charset="0"/>
                <a:cs typeface="Courier New" panose="02070309020205020404" pitchFamily="49" charset="0"/>
              </a:rPr>
              <a:t> </a:t>
            </a:r>
          </a:p>
          <a:p>
            <a:pPr marL="0" indent="0">
              <a:buNone/>
            </a:pPr>
            <a:r>
              <a:rPr lang="en-US" sz="2400" dirty="0" err="1">
                <a:solidFill>
                  <a:schemeClr val="accent2"/>
                </a:solidFill>
                <a:latin typeface="Courier New" panose="02070309020205020404" pitchFamily="49" charset="0"/>
                <a:cs typeface="Courier New" panose="02070309020205020404" pitchFamily="49" charset="0"/>
              </a:rPr>
              <a:t>some.people.use.periods</a:t>
            </a:r>
            <a:endParaRPr lang="en-US" sz="2400" dirty="0">
              <a:solidFill>
                <a:schemeClr val="accent2"/>
              </a:solidFill>
              <a:latin typeface="Courier New" panose="02070309020205020404" pitchFamily="49" charset="0"/>
              <a:cs typeface="Courier New" panose="02070309020205020404" pitchFamily="49" charset="0"/>
            </a:endParaRPr>
          </a:p>
          <a:p>
            <a:pPr marL="0" indent="0">
              <a:buNone/>
            </a:pPr>
            <a:r>
              <a:rPr lang="en-US" sz="2400" dirty="0" err="1">
                <a:solidFill>
                  <a:schemeClr val="accent2"/>
                </a:solidFill>
                <a:latin typeface="Courier New" panose="02070309020205020404" pitchFamily="49" charset="0"/>
                <a:cs typeface="Courier New" panose="02070309020205020404" pitchFamily="49" charset="0"/>
              </a:rPr>
              <a:t>And_aFew.People_RENOUNCEconvention</a:t>
            </a:r>
            <a:endParaRPr lang="en-US" sz="2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60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8D18-2337-4AA4-BFED-CC66C8B2BA36}"/>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A394BA0A-B29F-4F6D-A8C1-B90C735A5673}"/>
              </a:ext>
            </a:extLst>
          </p:cNvPr>
          <p:cNvSpPr>
            <a:spLocks noGrp="1"/>
          </p:cNvSpPr>
          <p:nvPr>
            <p:ph idx="1"/>
          </p:nvPr>
        </p:nvSpPr>
        <p:spPr/>
        <p:txBody>
          <a:bodyPr>
            <a:normAutofit/>
          </a:bodyPr>
          <a:lstStyle/>
          <a:p>
            <a:pPr marL="0" indent="0">
              <a:buNone/>
            </a:pPr>
            <a:r>
              <a:rPr lang="en-US" sz="2400" dirty="0"/>
              <a:t>You can inspect an object by typing its name: </a:t>
            </a:r>
          </a:p>
          <a:p>
            <a:pPr marL="0" indent="0">
              <a:buNone/>
            </a:pPr>
            <a:endParaRPr lang="en-US" sz="2400" dirty="0"/>
          </a:p>
          <a:p>
            <a:pPr marL="0" indent="0">
              <a:buNone/>
            </a:pPr>
            <a:endParaRPr lang="en-US" sz="2400" dirty="0"/>
          </a:p>
          <a:p>
            <a:pPr marL="0" indent="0">
              <a:buNone/>
            </a:pPr>
            <a:r>
              <a:rPr lang="en-US" sz="2400" dirty="0"/>
              <a:t>Make another assignment: </a:t>
            </a:r>
          </a:p>
        </p:txBody>
      </p:sp>
      <p:sp>
        <p:nvSpPr>
          <p:cNvPr id="4" name="Rectangle 3">
            <a:extLst>
              <a:ext uri="{FF2B5EF4-FFF2-40B4-BE49-F238E27FC236}">
                <a16:creationId xmlns:a16="http://schemas.microsoft.com/office/drawing/2014/main" id="{205B059D-54F2-43E7-B784-C16713A28652}"/>
              </a:ext>
            </a:extLst>
          </p:cNvPr>
          <p:cNvSpPr/>
          <p:nvPr/>
        </p:nvSpPr>
        <p:spPr>
          <a:xfrm>
            <a:off x="1329254" y="2788682"/>
            <a:ext cx="2028119" cy="830997"/>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12</a:t>
            </a:r>
            <a:r>
              <a:rPr lang="en-US" sz="2400"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4A92C6E4-A70A-4F2E-9A67-61EC695B18F9}"/>
              </a:ext>
            </a:extLst>
          </p:cNvPr>
          <p:cNvSpPr/>
          <p:nvPr/>
        </p:nvSpPr>
        <p:spPr>
          <a:xfrm>
            <a:off x="1329254" y="4299823"/>
            <a:ext cx="6268063" cy="461665"/>
          </a:xfrm>
          <a:prstGeom prst="rect">
            <a:avLst/>
          </a:prstGeom>
          <a:solidFill>
            <a:schemeClr val="bg2"/>
          </a:solidFill>
        </p:spPr>
        <p:txBody>
          <a:bodyPr wrap="none">
            <a:spAutoFit/>
          </a:bodyPr>
          <a:lstStyle/>
          <a:p>
            <a:r>
              <a:rPr lang="en-US" sz="2400" dirty="0" err="1">
                <a:solidFill>
                  <a:schemeClr val="accent2"/>
                </a:solidFill>
                <a:latin typeface="Courier New" panose="02070309020205020404" pitchFamily="49" charset="0"/>
                <a:cs typeface="Courier New" panose="02070309020205020404" pitchFamily="49" charset="0"/>
              </a:rPr>
              <a:t>this_is_a_really_long_name</a:t>
            </a:r>
            <a:r>
              <a:rPr lang="en-US" sz="2400" dirty="0">
                <a:solidFill>
                  <a:schemeClr val="accent2"/>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&lt;- </a:t>
            </a:r>
            <a:r>
              <a:rPr lang="en-US" sz="2400" dirty="0">
                <a:solidFill>
                  <a:srgbClr val="CB8A07"/>
                </a:solidFill>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177808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ADDB-587B-4A3B-8E07-8AE09E5C450B}"/>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50CD19C7-300E-48C6-9AD4-3F41E0E07E20}"/>
              </a:ext>
            </a:extLst>
          </p:cNvPr>
          <p:cNvSpPr>
            <a:spLocks noGrp="1"/>
          </p:cNvSpPr>
          <p:nvPr>
            <p:ph idx="1"/>
          </p:nvPr>
        </p:nvSpPr>
        <p:spPr/>
        <p:txBody>
          <a:bodyPr>
            <a:normAutofit/>
          </a:bodyPr>
          <a:lstStyle/>
          <a:p>
            <a:pPr marL="0" indent="0">
              <a:buNone/>
            </a:pPr>
            <a:r>
              <a:rPr lang="en-US" sz="2400" dirty="0"/>
              <a:t>Make yet another assignment: </a:t>
            </a:r>
          </a:p>
          <a:p>
            <a:pPr marL="0" indent="0">
              <a:buNone/>
            </a:pPr>
            <a:endParaRPr lang="en-US" sz="2400" dirty="0"/>
          </a:p>
          <a:p>
            <a:pPr marL="0" indent="0">
              <a:buNone/>
            </a:pPr>
            <a:endParaRPr lang="en-US" sz="2400" dirty="0"/>
          </a:p>
          <a:p>
            <a:pPr marL="0" indent="0">
              <a:buNone/>
            </a:pPr>
            <a:r>
              <a:rPr lang="en-US" sz="2400" dirty="0"/>
              <a:t>Let’s try to inspect it: </a:t>
            </a:r>
          </a:p>
          <a:p>
            <a:pPr marL="0" indent="0">
              <a:buNone/>
            </a:pPr>
            <a:endParaRPr lang="en-US" sz="2400" dirty="0"/>
          </a:p>
        </p:txBody>
      </p:sp>
      <p:sp>
        <p:nvSpPr>
          <p:cNvPr id="4" name="Rectangle 3">
            <a:extLst>
              <a:ext uri="{FF2B5EF4-FFF2-40B4-BE49-F238E27FC236}">
                <a16:creationId xmlns:a16="http://schemas.microsoft.com/office/drawing/2014/main" id="{2CBE445D-FBA5-49C2-B63B-70F9234ACB54}"/>
              </a:ext>
            </a:extLst>
          </p:cNvPr>
          <p:cNvSpPr/>
          <p:nvPr/>
        </p:nvSpPr>
        <p:spPr>
          <a:xfrm>
            <a:off x="1447799" y="2967335"/>
            <a:ext cx="3134191" cy="461665"/>
          </a:xfrm>
          <a:prstGeom prst="rect">
            <a:avLst/>
          </a:prstGeom>
          <a:solidFill>
            <a:schemeClr val="bg2"/>
          </a:solidFill>
        </p:spPr>
        <p:txBody>
          <a:bodyPr wrap="square">
            <a:spAutoFit/>
          </a:bodyPr>
          <a:lstStyle/>
          <a:p>
            <a:r>
              <a:rPr lang="en-US" sz="2400" dirty="0" err="1">
                <a:solidFill>
                  <a:schemeClr val="accent2"/>
                </a:solidFill>
                <a:latin typeface="Courier New" panose="02070309020205020404" pitchFamily="49" charset="0"/>
                <a:cs typeface="Courier New" panose="02070309020205020404" pitchFamily="49" charset="0"/>
              </a:rPr>
              <a:t>r_rocks</a:t>
            </a:r>
            <a:r>
              <a:rPr lang="en-US" sz="2400" dirty="0">
                <a:solidFill>
                  <a:schemeClr val="accent2"/>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&lt;- </a:t>
            </a:r>
            <a:r>
              <a:rPr lang="en-US" sz="2400" dirty="0">
                <a:solidFill>
                  <a:srgbClr val="CB8A07"/>
                </a:solidFill>
                <a:latin typeface="Courier New" panose="02070309020205020404" pitchFamily="49" charset="0"/>
                <a:cs typeface="Courier New" panose="02070309020205020404" pitchFamily="49" charset="0"/>
              </a:rPr>
              <a:t>2</a:t>
            </a:r>
            <a:r>
              <a:rPr lang="en-US" sz="2400" dirty="0">
                <a:solidFill>
                  <a:srgbClr val="002060"/>
                </a:solidFill>
                <a:latin typeface="Courier New" panose="02070309020205020404" pitchFamily="49" charset="0"/>
                <a:cs typeface="Courier New" panose="02070309020205020404" pitchFamily="49" charset="0"/>
              </a:rPr>
              <a:t> ^ </a:t>
            </a:r>
            <a:r>
              <a:rPr lang="en-US" sz="2400" dirty="0">
                <a:solidFill>
                  <a:srgbClr val="CB8A07"/>
                </a:solidFill>
                <a:latin typeface="Courier New" panose="02070309020205020404" pitchFamily="49" charset="0"/>
                <a:cs typeface="Courier New" panose="02070309020205020404" pitchFamily="49" charset="0"/>
              </a:rPr>
              <a:t>3</a:t>
            </a:r>
          </a:p>
        </p:txBody>
      </p:sp>
      <p:sp>
        <p:nvSpPr>
          <p:cNvPr id="5" name="Rectangle 4">
            <a:extLst>
              <a:ext uri="{FF2B5EF4-FFF2-40B4-BE49-F238E27FC236}">
                <a16:creationId xmlns:a16="http://schemas.microsoft.com/office/drawing/2014/main" id="{9C89F09F-FFBE-4936-A8C5-3EB1F6B2B0D6}"/>
              </a:ext>
            </a:extLst>
          </p:cNvPr>
          <p:cNvSpPr/>
          <p:nvPr/>
        </p:nvSpPr>
        <p:spPr>
          <a:xfrm>
            <a:off x="1447798" y="4297680"/>
            <a:ext cx="6858001" cy="1569660"/>
          </a:xfrm>
          <a:prstGeom prst="rect">
            <a:avLst/>
          </a:prstGeom>
          <a:solidFill>
            <a:schemeClr val="bg2"/>
          </a:solidFill>
        </p:spPr>
        <p:txBody>
          <a:bodyPr wrap="square">
            <a:spAutoFit/>
          </a:bodyPr>
          <a:lstStyle/>
          <a:p>
            <a:r>
              <a:rPr lang="en-US" sz="2400" dirty="0" err="1">
                <a:solidFill>
                  <a:schemeClr val="accent2"/>
                </a:solidFill>
                <a:latin typeface="Courier New" panose="02070309020205020404" pitchFamily="49" charset="0"/>
                <a:cs typeface="Courier New" panose="02070309020205020404" pitchFamily="49" charset="0"/>
              </a:rPr>
              <a:t>r_rock</a:t>
            </a:r>
            <a:r>
              <a:rPr lang="en-US" sz="2400" dirty="0">
                <a:solidFill>
                  <a:schemeClr val="accent2"/>
                </a:solidFill>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Error: object '</a:t>
            </a:r>
            <a:r>
              <a:rPr lang="en-US" sz="2400" i="1" dirty="0" err="1">
                <a:solidFill>
                  <a:schemeClr val="bg1">
                    <a:lumMod val="50000"/>
                  </a:schemeClr>
                </a:solidFill>
                <a:latin typeface="Courier New" panose="02070309020205020404" pitchFamily="49" charset="0"/>
                <a:cs typeface="Courier New" panose="02070309020205020404" pitchFamily="49" charset="0"/>
              </a:rPr>
              <a:t>r_rock</a:t>
            </a:r>
            <a:r>
              <a:rPr lang="en-US" sz="2400" i="1" dirty="0">
                <a:solidFill>
                  <a:schemeClr val="bg1">
                    <a:lumMod val="50000"/>
                  </a:schemeClr>
                </a:solidFill>
                <a:latin typeface="Courier New" panose="02070309020205020404" pitchFamily="49" charset="0"/>
                <a:cs typeface="Courier New" panose="02070309020205020404" pitchFamily="49" charset="0"/>
              </a:rPr>
              <a:t>' not found </a:t>
            </a:r>
          </a:p>
          <a:p>
            <a:r>
              <a:rPr lang="en-US" sz="2400" dirty="0" err="1">
                <a:solidFill>
                  <a:schemeClr val="accent2"/>
                </a:solidFill>
                <a:latin typeface="Courier New" panose="02070309020205020404" pitchFamily="49" charset="0"/>
                <a:cs typeface="Courier New" panose="02070309020205020404" pitchFamily="49" charset="0"/>
              </a:rPr>
              <a:t>R_rocks</a:t>
            </a:r>
            <a:r>
              <a:rPr lang="en-US" sz="2400" dirty="0">
                <a:solidFill>
                  <a:schemeClr val="accent2"/>
                </a:solidFill>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Error: object '</a:t>
            </a:r>
            <a:r>
              <a:rPr lang="en-US" sz="2400" i="1" dirty="0" err="1">
                <a:solidFill>
                  <a:schemeClr val="bg1">
                    <a:lumMod val="50000"/>
                  </a:schemeClr>
                </a:solidFill>
                <a:latin typeface="Courier New" panose="02070309020205020404" pitchFamily="49" charset="0"/>
                <a:cs typeface="Courier New" panose="02070309020205020404" pitchFamily="49" charset="0"/>
              </a:rPr>
              <a:t>R_rocks</a:t>
            </a:r>
            <a:r>
              <a:rPr lang="en-US" sz="2400" i="1" dirty="0">
                <a:solidFill>
                  <a:schemeClr val="bg1">
                    <a:lumMod val="50000"/>
                  </a:schemeClr>
                </a:solidFill>
                <a:latin typeface="Courier New" panose="02070309020205020404" pitchFamily="49" charset="0"/>
                <a:cs typeface="Courier New" panose="02070309020205020404" pitchFamily="49" charset="0"/>
              </a:rPr>
              <a:t>' not found</a:t>
            </a:r>
          </a:p>
        </p:txBody>
      </p:sp>
    </p:spTree>
    <p:extLst>
      <p:ext uri="{BB962C8B-B14F-4D97-AF65-F5344CB8AC3E}">
        <p14:creationId xmlns:p14="http://schemas.microsoft.com/office/powerpoint/2010/main" val="174780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E65C-742B-4C79-A8AD-686DE6F6B574}"/>
              </a:ext>
            </a:extLst>
          </p:cNvPr>
          <p:cNvSpPr>
            <a:spLocks noGrp="1"/>
          </p:cNvSpPr>
          <p:nvPr>
            <p:ph type="title"/>
          </p:nvPr>
        </p:nvSpPr>
        <p:spPr/>
        <p:txBody>
          <a:bodyPr/>
          <a:lstStyle/>
          <a:p>
            <a:r>
              <a:rPr lang="en-US" dirty="0"/>
              <a:t>Calling Functions</a:t>
            </a:r>
          </a:p>
        </p:txBody>
      </p:sp>
      <p:sp>
        <p:nvSpPr>
          <p:cNvPr id="3" name="Content Placeholder 2">
            <a:extLst>
              <a:ext uri="{FF2B5EF4-FFF2-40B4-BE49-F238E27FC236}">
                <a16:creationId xmlns:a16="http://schemas.microsoft.com/office/drawing/2014/main" id="{C4596BB2-157C-4BFE-B7F6-9AB6874A9E8F}"/>
              </a:ext>
            </a:extLst>
          </p:cNvPr>
          <p:cNvSpPr>
            <a:spLocks noGrp="1"/>
          </p:cNvSpPr>
          <p:nvPr>
            <p:ph idx="1"/>
          </p:nvPr>
        </p:nvSpPr>
        <p:spPr/>
        <p:txBody>
          <a:bodyPr>
            <a:normAutofit/>
          </a:bodyPr>
          <a:lstStyle/>
          <a:p>
            <a:r>
              <a:rPr lang="en-US" sz="2800" dirty="0"/>
              <a:t>R has a large collection of built-in functions that are called like this:</a:t>
            </a:r>
          </a:p>
        </p:txBody>
      </p:sp>
      <p:sp>
        <p:nvSpPr>
          <p:cNvPr id="4" name="Rectangle 3">
            <a:extLst>
              <a:ext uri="{FF2B5EF4-FFF2-40B4-BE49-F238E27FC236}">
                <a16:creationId xmlns:a16="http://schemas.microsoft.com/office/drawing/2014/main" id="{878E438D-0CB8-41C9-99F1-66F0335E5E5F}"/>
              </a:ext>
            </a:extLst>
          </p:cNvPr>
          <p:cNvSpPr/>
          <p:nvPr/>
        </p:nvSpPr>
        <p:spPr>
          <a:xfrm>
            <a:off x="1736233" y="2967335"/>
            <a:ext cx="8295861" cy="461665"/>
          </a:xfrm>
          <a:prstGeom prst="rect">
            <a:avLst/>
          </a:prstGeom>
          <a:solidFill>
            <a:schemeClr val="bg2"/>
          </a:solidFill>
        </p:spPr>
        <p:txBody>
          <a:bodyPr wrap="none">
            <a:spAutoFit/>
          </a:bodyPr>
          <a:lstStyle/>
          <a:p>
            <a:r>
              <a:rPr lang="en-US" sz="2400" dirty="0" err="1">
                <a:solidFill>
                  <a:srgbClr val="7030A0"/>
                </a:solidFill>
                <a:latin typeface="Courier New" panose="02070309020205020404" pitchFamily="49" charset="0"/>
                <a:cs typeface="Courier New" panose="02070309020205020404" pitchFamily="49" charset="0"/>
              </a:rPr>
              <a:t>function_name</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arg1</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val1</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arg2</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val2</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8602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8766-5CD5-4A2E-B32A-930BF9971238}"/>
              </a:ext>
            </a:extLst>
          </p:cNvPr>
          <p:cNvSpPr>
            <a:spLocks noGrp="1"/>
          </p:cNvSpPr>
          <p:nvPr>
            <p:ph type="title"/>
          </p:nvPr>
        </p:nvSpPr>
        <p:spPr/>
        <p:txBody>
          <a:bodyPr/>
          <a:lstStyle/>
          <a:p>
            <a:r>
              <a:rPr lang="en-US" dirty="0"/>
              <a:t>Calling Functions</a:t>
            </a:r>
          </a:p>
        </p:txBody>
      </p:sp>
      <p:sp>
        <p:nvSpPr>
          <p:cNvPr id="4" name="Rectangle 3">
            <a:extLst>
              <a:ext uri="{FF2B5EF4-FFF2-40B4-BE49-F238E27FC236}">
                <a16:creationId xmlns:a16="http://schemas.microsoft.com/office/drawing/2014/main" id="{8FDB0EC5-4F84-40E4-98C6-687071D0D6D7}"/>
              </a:ext>
            </a:extLst>
          </p:cNvPr>
          <p:cNvSpPr/>
          <p:nvPr/>
        </p:nvSpPr>
        <p:spPr>
          <a:xfrm>
            <a:off x="1447800" y="2047911"/>
            <a:ext cx="5161991" cy="830997"/>
          </a:xfrm>
          <a:prstGeom prst="rect">
            <a:avLst/>
          </a:prstGeom>
          <a:solidFill>
            <a:schemeClr val="bg2"/>
          </a:solidFill>
        </p:spPr>
        <p:txBody>
          <a:bodyPr wrap="none">
            <a:spAutoFit/>
          </a:bodyPr>
          <a:lstStyle/>
          <a:p>
            <a:r>
              <a:rPr lang="pt-BR" sz="2400" dirty="0">
                <a:solidFill>
                  <a:srgbClr val="7030A0"/>
                </a:solidFill>
                <a:latin typeface="Courier New" panose="02070309020205020404" pitchFamily="49" charset="0"/>
                <a:cs typeface="Courier New" panose="02070309020205020404" pitchFamily="49" charset="0"/>
              </a:rPr>
              <a:t>seq</a:t>
            </a:r>
            <a:r>
              <a:rPr lang="pt-BR" sz="2400" dirty="0">
                <a:latin typeface="Courier New" panose="02070309020205020404" pitchFamily="49" charset="0"/>
                <a:cs typeface="Courier New" panose="02070309020205020404" pitchFamily="49" charset="0"/>
              </a:rPr>
              <a:t>(</a:t>
            </a:r>
            <a:r>
              <a:rPr lang="pt-BR" sz="2400" dirty="0">
                <a:solidFill>
                  <a:srgbClr val="CB8A07"/>
                </a:solidFill>
                <a:latin typeface="Courier New" panose="02070309020205020404" pitchFamily="49" charset="0"/>
                <a:cs typeface="Courier New" panose="02070309020205020404" pitchFamily="49" charset="0"/>
              </a:rPr>
              <a:t>1</a:t>
            </a:r>
            <a:r>
              <a:rPr lang="pt-BR" sz="2400" dirty="0">
                <a:latin typeface="Courier New" panose="02070309020205020404" pitchFamily="49" charset="0"/>
                <a:cs typeface="Courier New" panose="02070309020205020404" pitchFamily="49" charset="0"/>
              </a:rPr>
              <a:t>, </a:t>
            </a:r>
            <a:r>
              <a:rPr lang="pt-BR" sz="2400" dirty="0">
                <a:solidFill>
                  <a:srgbClr val="CB8A07"/>
                </a:solidFill>
                <a:latin typeface="Courier New" panose="02070309020205020404" pitchFamily="49" charset="0"/>
                <a:cs typeface="Courier New" panose="02070309020205020404" pitchFamily="49" charset="0"/>
              </a:rPr>
              <a:t>10</a:t>
            </a:r>
            <a:r>
              <a:rPr lang="pt-BR" sz="2400" dirty="0">
                <a:latin typeface="Courier New" panose="02070309020205020404" pitchFamily="49" charset="0"/>
                <a:cs typeface="Courier New" panose="02070309020205020404" pitchFamily="49" charset="0"/>
              </a:rPr>
              <a:t>) </a:t>
            </a:r>
          </a:p>
          <a:p>
            <a:r>
              <a:rPr lang="pt-BR" sz="2400" i="1" dirty="0">
                <a:solidFill>
                  <a:schemeClr val="bg1">
                    <a:lumMod val="50000"/>
                  </a:schemeClr>
                </a:solidFill>
                <a:latin typeface="Courier New" panose="02070309020205020404" pitchFamily="49" charset="0"/>
                <a:cs typeface="Courier New" panose="02070309020205020404" pitchFamily="49" charset="0"/>
              </a:rPr>
              <a:t>#&gt; [1] 1 2 3 4 5 6 7 8 9 10</a:t>
            </a:r>
            <a:endParaRPr lang="en-US" sz="2400" i="1" dirty="0">
              <a:solidFill>
                <a:schemeClr val="bg1">
                  <a:lumMod val="50000"/>
                </a:schemeClr>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3C7DE9E-C66D-42E1-8700-381FA74B8E79}"/>
              </a:ext>
            </a:extLst>
          </p:cNvPr>
          <p:cNvSpPr/>
          <p:nvPr/>
        </p:nvSpPr>
        <p:spPr>
          <a:xfrm>
            <a:off x="1447800" y="3350205"/>
            <a:ext cx="3502882" cy="461665"/>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x</a:t>
            </a:r>
            <a:r>
              <a:rPr lang="en-US" sz="2400" dirty="0">
                <a:solidFill>
                  <a:srgbClr val="7030A0"/>
                </a:solidFill>
                <a:latin typeface="Courier New" panose="02070309020205020404" pitchFamily="49" charset="0"/>
                <a:cs typeface="Courier New" panose="02070309020205020404" pitchFamily="49" charset="0"/>
              </a:rPr>
              <a:t> &lt;- </a:t>
            </a:r>
            <a:r>
              <a:rPr lang="en-US" sz="2400" dirty="0">
                <a:solidFill>
                  <a:srgbClr val="CB8A07"/>
                </a:solidFill>
                <a:latin typeface="Courier New" panose="02070309020205020404" pitchFamily="49" charset="0"/>
                <a:cs typeface="Courier New" panose="02070309020205020404" pitchFamily="49" charset="0"/>
              </a:rPr>
              <a:t>"hello world"</a:t>
            </a:r>
          </a:p>
        </p:txBody>
      </p:sp>
      <p:sp>
        <p:nvSpPr>
          <p:cNvPr id="6" name="Rectangle 5">
            <a:extLst>
              <a:ext uri="{FF2B5EF4-FFF2-40B4-BE49-F238E27FC236}">
                <a16:creationId xmlns:a16="http://schemas.microsoft.com/office/drawing/2014/main" id="{34BF0BB5-49F2-4EAE-BBD2-E6E9371EC0BD}"/>
              </a:ext>
            </a:extLst>
          </p:cNvPr>
          <p:cNvSpPr/>
          <p:nvPr/>
        </p:nvSpPr>
        <p:spPr>
          <a:xfrm>
            <a:off x="1447800" y="4283167"/>
            <a:ext cx="2396810" cy="830997"/>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x</a:t>
            </a:r>
            <a:r>
              <a:rPr lang="en-US" sz="2400" dirty="0">
                <a:solidFill>
                  <a:srgbClr val="7030A0"/>
                </a:solidFill>
                <a:latin typeface="Courier New" panose="02070309020205020404" pitchFamily="49" charset="0"/>
                <a:cs typeface="Courier New" panose="02070309020205020404" pitchFamily="49" charset="0"/>
              </a:rPr>
              <a:t> &lt;- </a:t>
            </a:r>
            <a:r>
              <a:rPr lang="en-US" sz="2400" dirty="0">
                <a:solidFill>
                  <a:srgbClr val="CB8A07"/>
                </a:solidFill>
                <a:latin typeface="Courier New" panose="02070309020205020404" pitchFamily="49" charset="0"/>
                <a:cs typeface="Courier New" panose="02070309020205020404" pitchFamily="49" charset="0"/>
              </a:rPr>
              <a:t>"hello </a:t>
            </a:r>
          </a:p>
          <a:p>
            <a:r>
              <a:rPr lang="en-US" sz="2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6AE6A6A6-3982-4366-BFC8-74BB0A710D96}"/>
              </a:ext>
            </a:extLst>
          </p:cNvPr>
          <p:cNvSpPr/>
          <p:nvPr/>
        </p:nvSpPr>
        <p:spPr>
          <a:xfrm>
            <a:off x="1428750" y="4660565"/>
            <a:ext cx="381000"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8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F8B9-1C22-401C-AFF6-3C1E24F952CD}"/>
              </a:ext>
            </a:extLst>
          </p:cNvPr>
          <p:cNvSpPr>
            <a:spLocks noGrp="1"/>
          </p:cNvSpPr>
          <p:nvPr>
            <p:ph type="title"/>
          </p:nvPr>
        </p:nvSpPr>
        <p:spPr/>
        <p:txBody>
          <a:bodyPr/>
          <a:lstStyle/>
          <a:p>
            <a:r>
              <a:rPr lang="en-US" dirty="0"/>
              <a:t>Calling Functions</a:t>
            </a:r>
          </a:p>
        </p:txBody>
      </p:sp>
      <p:sp>
        <p:nvSpPr>
          <p:cNvPr id="4" name="Rectangle 3">
            <a:extLst>
              <a:ext uri="{FF2B5EF4-FFF2-40B4-BE49-F238E27FC236}">
                <a16:creationId xmlns:a16="http://schemas.microsoft.com/office/drawing/2014/main" id="{08437F3E-C765-4A1B-829D-38BA78049142}"/>
              </a:ext>
            </a:extLst>
          </p:cNvPr>
          <p:cNvSpPr/>
          <p:nvPr/>
        </p:nvSpPr>
        <p:spPr>
          <a:xfrm>
            <a:off x="1024128" y="2477185"/>
            <a:ext cx="6268063" cy="1200329"/>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y</a:t>
            </a:r>
            <a:r>
              <a:rPr lang="en-US" sz="2400" dirty="0">
                <a:solidFill>
                  <a:srgbClr val="7030A0"/>
                </a:solidFill>
                <a:latin typeface="Courier New" panose="02070309020205020404" pitchFamily="49" charset="0"/>
                <a:cs typeface="Courier New" panose="02070309020205020404" pitchFamily="49" charset="0"/>
              </a:rPr>
              <a:t> &lt;- seq(</a:t>
            </a:r>
            <a:r>
              <a:rPr lang="en-US" sz="2400" dirty="0">
                <a:solidFill>
                  <a:srgbClr val="CB8A07"/>
                </a:solidFill>
                <a:latin typeface="Courier New" panose="02070309020205020404" pitchFamily="49" charset="0"/>
                <a:cs typeface="Courier New" panose="02070309020205020404" pitchFamily="49" charset="0"/>
              </a:rPr>
              <a:t>1</a:t>
            </a: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CB8A07"/>
                </a:solidFill>
                <a:latin typeface="Courier New" panose="02070309020205020404" pitchFamily="49" charset="0"/>
                <a:cs typeface="Courier New" panose="02070309020205020404" pitchFamily="49" charset="0"/>
              </a:rPr>
              <a:t>10</a:t>
            </a:r>
            <a:r>
              <a:rPr lang="en-US" sz="2400" dirty="0">
                <a:solidFill>
                  <a:srgbClr val="7030A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length.out</a:t>
            </a:r>
            <a:r>
              <a:rPr lang="en-US" sz="2400" dirty="0">
                <a:solidFill>
                  <a:srgbClr val="002060"/>
                </a:solidFill>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CB8A07"/>
                </a:solidFill>
                <a:latin typeface="Courier New" panose="02070309020205020404" pitchFamily="49" charset="0"/>
                <a:cs typeface="Courier New" panose="02070309020205020404" pitchFamily="49" charset="0"/>
              </a:rPr>
              <a:t>5</a:t>
            </a:r>
            <a:r>
              <a:rPr lang="en-US" sz="2400" dirty="0">
                <a:solidFill>
                  <a:srgbClr val="7030A0"/>
                </a:solidFill>
                <a:latin typeface="Courier New" panose="02070309020205020404" pitchFamily="49" charset="0"/>
                <a:cs typeface="Courier New" panose="02070309020205020404" pitchFamily="49" charset="0"/>
              </a:rPr>
              <a:t>) </a:t>
            </a:r>
          </a:p>
          <a:p>
            <a:r>
              <a:rPr lang="en-US" sz="2400" dirty="0">
                <a:solidFill>
                  <a:srgbClr val="002060"/>
                </a:solidFill>
                <a:latin typeface="Courier New" panose="02070309020205020404" pitchFamily="49" charset="0"/>
                <a:cs typeface="Courier New" panose="02070309020205020404" pitchFamily="49" charset="0"/>
              </a:rPr>
              <a:t>y</a:t>
            </a:r>
            <a:r>
              <a:rPr lang="en-US" sz="2400" dirty="0">
                <a:solidFill>
                  <a:srgbClr val="7030A0"/>
                </a:solidFill>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1.00 3.25 5.50 7.75 10.00</a:t>
            </a:r>
            <a:r>
              <a:rPr lang="en-US" sz="2400" dirty="0">
                <a:solidFill>
                  <a:srgbClr val="7030A0"/>
                </a:solidFill>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0310294B-DA68-4500-85ED-FE042DCB25ED}"/>
              </a:ext>
            </a:extLst>
          </p:cNvPr>
          <p:cNvSpPr/>
          <p:nvPr/>
        </p:nvSpPr>
        <p:spPr>
          <a:xfrm>
            <a:off x="1024128" y="4069867"/>
            <a:ext cx="6452407" cy="830997"/>
          </a:xfrm>
          <a:prstGeom prst="rect">
            <a:avLst/>
          </a:prstGeom>
          <a:solidFill>
            <a:schemeClr val="bg2"/>
          </a:solidFill>
        </p:spPr>
        <p:txBody>
          <a:bodyPr wrap="none">
            <a:spAutoFit/>
          </a:bodyPr>
          <a:lstStyle/>
          <a:p>
            <a:r>
              <a:rPr lang="en-US" sz="2400" dirty="0">
                <a:solidFill>
                  <a:srgbClr val="002060"/>
                </a:solidFill>
                <a:latin typeface="Courier New" panose="02070309020205020404" pitchFamily="49" charset="0"/>
                <a:cs typeface="Courier New" panose="02070309020205020404" pitchFamily="49" charset="0"/>
              </a:rPr>
              <a:t>(y</a:t>
            </a:r>
            <a:r>
              <a:rPr lang="en-US" sz="2400" dirty="0">
                <a:solidFill>
                  <a:srgbClr val="7030A0"/>
                </a:solidFill>
                <a:latin typeface="Courier New" panose="02070309020205020404" pitchFamily="49" charset="0"/>
                <a:cs typeface="Courier New" panose="02070309020205020404" pitchFamily="49" charset="0"/>
              </a:rPr>
              <a:t> &lt;- seq(</a:t>
            </a:r>
            <a:r>
              <a:rPr lang="en-US" sz="2400" dirty="0">
                <a:solidFill>
                  <a:srgbClr val="CB8A07"/>
                </a:solidFill>
                <a:latin typeface="Courier New" panose="02070309020205020404" pitchFamily="49" charset="0"/>
                <a:cs typeface="Courier New" panose="02070309020205020404" pitchFamily="49" charset="0"/>
              </a:rPr>
              <a:t>1</a:t>
            </a: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CB8A07"/>
                </a:solidFill>
                <a:latin typeface="Courier New" panose="02070309020205020404" pitchFamily="49" charset="0"/>
                <a:cs typeface="Courier New" panose="02070309020205020404" pitchFamily="49" charset="0"/>
              </a:rPr>
              <a:t>10</a:t>
            </a:r>
            <a:r>
              <a:rPr lang="en-US" sz="2400" dirty="0">
                <a:solidFill>
                  <a:srgbClr val="7030A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length.out</a:t>
            </a:r>
            <a:r>
              <a:rPr lang="en-US" sz="2400" dirty="0">
                <a:solidFill>
                  <a:srgbClr val="002060"/>
                </a:solidFill>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CB8A07"/>
                </a:solidFill>
                <a:latin typeface="Courier New" panose="02070309020205020404" pitchFamily="49" charset="0"/>
                <a:cs typeface="Courier New" panose="02070309020205020404" pitchFamily="49" charset="0"/>
              </a:rPr>
              <a:t>5</a:t>
            </a:r>
            <a:r>
              <a:rPr lang="en-US" sz="2400" dirty="0">
                <a:solidFill>
                  <a:srgbClr val="7030A0"/>
                </a:solidFill>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1.00 3.25 5.50 7.75 10.00</a:t>
            </a:r>
            <a:r>
              <a:rPr lang="en-US" sz="2400" dirty="0">
                <a:solidFill>
                  <a:srgbClr val="7030A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9069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3ADA-609C-4CCF-B888-3EEE8F2F9ACC}"/>
              </a:ext>
            </a:extLst>
          </p:cNvPr>
          <p:cNvSpPr>
            <a:spLocks noGrp="1"/>
          </p:cNvSpPr>
          <p:nvPr>
            <p:ph type="title"/>
          </p:nvPr>
        </p:nvSpPr>
        <p:spPr/>
        <p:txBody>
          <a:bodyPr/>
          <a:lstStyle/>
          <a:p>
            <a:r>
              <a:rPr lang="en-US" dirty="0"/>
              <a:t>Calling Functions</a:t>
            </a:r>
          </a:p>
        </p:txBody>
      </p:sp>
      <p:pic>
        <p:nvPicPr>
          <p:cNvPr id="4" name="Content Placeholder 3">
            <a:extLst>
              <a:ext uri="{FF2B5EF4-FFF2-40B4-BE49-F238E27FC236}">
                <a16:creationId xmlns:a16="http://schemas.microsoft.com/office/drawing/2014/main" id="{B0C34829-E030-4FF9-A4D5-8BD31362D32F}"/>
              </a:ext>
            </a:extLst>
          </p:cNvPr>
          <p:cNvPicPr>
            <a:picLocks noGrp="1" noChangeAspect="1"/>
          </p:cNvPicPr>
          <p:nvPr>
            <p:ph idx="1"/>
          </p:nvPr>
        </p:nvPicPr>
        <p:blipFill>
          <a:blip r:embed="rId3"/>
          <a:stretch>
            <a:fillRect/>
          </a:stretch>
        </p:blipFill>
        <p:spPr>
          <a:xfrm>
            <a:off x="1025813" y="2609850"/>
            <a:ext cx="9762220" cy="3390899"/>
          </a:xfrm>
          <a:prstGeom prst="rect">
            <a:avLst/>
          </a:prstGeom>
        </p:spPr>
      </p:pic>
    </p:spTree>
    <p:extLst>
      <p:ext uri="{BB962C8B-B14F-4D97-AF65-F5344CB8AC3E}">
        <p14:creationId xmlns:p14="http://schemas.microsoft.com/office/powerpoint/2010/main" val="1257981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451</TotalTime>
  <Words>1313</Words>
  <Application>Microsoft Office PowerPoint</Application>
  <PresentationFormat>Widescreen</PresentationFormat>
  <Paragraphs>107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Courier New</vt:lpstr>
      <vt:lpstr>Tw Cen MT</vt:lpstr>
      <vt:lpstr>Tw Cen MT Condensed</vt:lpstr>
      <vt:lpstr>Wingdings 3</vt:lpstr>
      <vt:lpstr>Integral</vt:lpstr>
      <vt:lpstr>Workflow : basics</vt:lpstr>
      <vt:lpstr>Coding Basics</vt:lpstr>
      <vt:lpstr>What’s in a Name?</vt:lpstr>
      <vt:lpstr>What’s in a Name?</vt:lpstr>
      <vt:lpstr>What’s in a Name?</vt:lpstr>
      <vt:lpstr>Calling Functions</vt:lpstr>
      <vt:lpstr>Calling Functions</vt:lpstr>
      <vt:lpstr>Calling Functions</vt:lpstr>
      <vt:lpstr>Calling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data</dc:title>
  <dc:creator>Joey Campbell</dc:creator>
  <cp:lastModifiedBy>Joey Campbell</cp:lastModifiedBy>
  <cp:revision>42</cp:revision>
  <dcterms:created xsi:type="dcterms:W3CDTF">2020-03-11T03:28:48Z</dcterms:created>
  <dcterms:modified xsi:type="dcterms:W3CDTF">2020-03-11T17:40:47Z</dcterms:modified>
</cp:coreProperties>
</file>