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71" r:id="rId3"/>
    <p:sldId id="272" r:id="rId4"/>
    <p:sldId id="273" r:id="rId5"/>
    <p:sldId id="27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52872" autoAdjust="0"/>
  </p:normalViewPr>
  <p:slideViewPr>
    <p:cSldViewPr snapToGrid="0">
      <p:cViewPr varScale="1">
        <p:scale>
          <a:sx n="54" d="100"/>
          <a:sy n="54" d="100"/>
        </p:scale>
        <p:origin x="2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01D74-CB72-45AA-AD00-D2AAFB89B19E}"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36714-6BEA-4A6B-9C90-1DDBF112CBBB}" type="slidenum">
              <a:rPr lang="en-US" smtClean="0"/>
              <a:t>‹#›</a:t>
            </a:fld>
            <a:endParaRPr lang="en-US"/>
          </a:p>
        </p:txBody>
      </p:sp>
    </p:spTree>
    <p:extLst>
      <p:ext uri="{BB962C8B-B14F-4D97-AF65-F5344CB8AC3E}">
        <p14:creationId xmlns:p14="http://schemas.microsoft.com/office/powerpoint/2010/main" val="313392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pubs.com/uky994/584243"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juicer.io/blog/2-simple-ways-to-embed-a-twitter-widget-on-your-website" TargetMode="External"/><Relationship Id="rId5" Type="http://schemas.openxmlformats.org/officeDocument/2006/relationships/hyperlink" Target="https://support.rstudio.com/hc/en-us/articles/205753617-Code-Diagnostics" TargetMode="External"/><Relationship Id="rId4" Type="http://schemas.openxmlformats.org/officeDocument/2006/relationships/hyperlink" Target="https://twitter.com/rstudiotip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you’ve been using the console to run code. That’s a great place to start, but you’ll find it gets cramped pretty quickly as you create more complex ggplot2 graphics and </a:t>
            </a:r>
            <a:r>
              <a:rPr lang="en-US" dirty="0" err="1"/>
              <a:t>dplyr</a:t>
            </a:r>
            <a:r>
              <a:rPr lang="en-US" dirty="0"/>
              <a:t> pipes. To give yourself more room to work, it’s a great idea to use the script editor. Open it up either by clicking the File menu and selecting New File, then R script, or using the keyboard shortcut </a:t>
            </a:r>
            <a:r>
              <a:rPr lang="en-US" dirty="0" err="1"/>
              <a:t>Cmd</a:t>
            </a:r>
            <a:r>
              <a:rPr lang="en-US" dirty="0"/>
              <a:t>/Ctrl-Shift-N. Now you’ll see four panes:</a:t>
            </a:r>
          </a:p>
        </p:txBody>
      </p:sp>
      <p:sp>
        <p:nvSpPr>
          <p:cNvPr id="4" name="Slide Number Placeholder 3"/>
          <p:cNvSpPr>
            <a:spLocks noGrp="1"/>
          </p:cNvSpPr>
          <p:nvPr>
            <p:ph type="sldNum" sz="quarter" idx="5"/>
          </p:nvPr>
        </p:nvSpPr>
        <p:spPr/>
        <p:txBody>
          <a:bodyPr/>
          <a:lstStyle/>
          <a:p>
            <a:fld id="{ECF36714-6BEA-4A6B-9C90-1DDBF112CBBB}" type="slidenum">
              <a:rPr lang="en-US" smtClean="0"/>
              <a:t>1</a:t>
            </a:fld>
            <a:endParaRPr lang="en-US"/>
          </a:p>
        </p:txBody>
      </p:sp>
    </p:spTree>
    <p:extLst>
      <p:ext uri="{BB962C8B-B14F-4D97-AF65-F5344CB8AC3E}">
        <p14:creationId xmlns:p14="http://schemas.microsoft.com/office/powerpoint/2010/main" val="274561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script editor is a great place to put code you care about. Keep experimenting in the console, but once you have written code that works and does what you want, put it in the script editor. RStudio will automatically save the contents of the editor when you quit RStudio, and will automatically load it when you reopen. </a:t>
            </a:r>
            <a:r>
              <a:rPr lang="en-US" dirty="0" err="1"/>
              <a:t>Neverthe</a:t>
            </a:r>
            <a:r>
              <a:rPr lang="en-US" dirty="0"/>
              <a:t>‐ less, it’s a good idea to save your scripts regularly and to back them up.</a:t>
            </a:r>
          </a:p>
        </p:txBody>
      </p:sp>
      <p:sp>
        <p:nvSpPr>
          <p:cNvPr id="4" name="Slide Number Placeholder 3"/>
          <p:cNvSpPr>
            <a:spLocks noGrp="1"/>
          </p:cNvSpPr>
          <p:nvPr>
            <p:ph type="sldNum" sz="quarter" idx="5"/>
          </p:nvPr>
        </p:nvSpPr>
        <p:spPr/>
        <p:txBody>
          <a:bodyPr/>
          <a:lstStyle/>
          <a:p>
            <a:fld id="{ECF36714-6BEA-4A6B-9C90-1DDBF112CBBB}" type="slidenum">
              <a:rPr lang="en-US" smtClean="0"/>
              <a:t>2</a:t>
            </a:fld>
            <a:endParaRPr lang="en-US"/>
          </a:p>
        </p:txBody>
      </p:sp>
    </p:spTree>
    <p:extLst>
      <p:ext uri="{BB962C8B-B14F-4D97-AF65-F5344CB8AC3E}">
        <p14:creationId xmlns:p14="http://schemas.microsoft.com/office/powerpoint/2010/main" val="296252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running expression-by-expression, you can also execute the complete script in one step: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Shift + S. Doing this regularly is a great way to check that you’ve captured all the important parts of your code in the script.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recommend that you always start your script with the packages that you need. That way, if you share your code with others, they can easily see what packages they need to install. Note, however, that you should never include </a:t>
            </a:r>
            <a:r>
              <a:rPr lang="en-US" sz="1200" b="0" i="0" kern="1200" dirty="0" err="1">
                <a:solidFill>
                  <a:schemeClr val="tx1"/>
                </a:solidFill>
                <a:effectLst/>
                <a:latin typeface="+mn-lt"/>
                <a:ea typeface="+mn-ea"/>
                <a:cs typeface="+mn-cs"/>
              </a:rPr>
              <a:t>install.packages</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setwd</a:t>
            </a:r>
            <a:r>
              <a:rPr lang="en-US" sz="1200" b="0" i="0" kern="1200" dirty="0">
                <a:solidFill>
                  <a:schemeClr val="tx1"/>
                </a:solidFill>
                <a:effectLst/>
                <a:latin typeface="+mn-lt"/>
                <a:ea typeface="+mn-ea"/>
                <a:cs typeface="+mn-cs"/>
              </a:rPr>
              <a:t>() in a script that you share. It’s very antisocial to change settings on someone else’s computer!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working through future lectures, I highly recommend starting in the editor and practicing your keyboard shortcuts. Over time, sending code to the console in this way will become so natural that you won’t even think about it.</a:t>
            </a:r>
          </a:p>
          <a:p>
            <a:endParaRPr lang="en-US" dirty="0"/>
          </a:p>
        </p:txBody>
      </p:sp>
      <p:sp>
        <p:nvSpPr>
          <p:cNvPr id="4" name="Slide Number Placeholder 3"/>
          <p:cNvSpPr>
            <a:spLocks noGrp="1"/>
          </p:cNvSpPr>
          <p:nvPr>
            <p:ph type="sldNum" sz="quarter" idx="5"/>
          </p:nvPr>
        </p:nvSpPr>
        <p:spPr/>
        <p:txBody>
          <a:bodyPr/>
          <a:lstStyle/>
          <a:p>
            <a:fld id="{ECF36714-6BEA-4A6B-9C90-1DDBF112CBBB}" type="slidenum">
              <a:rPr lang="en-US" smtClean="0"/>
              <a:t>3</a:t>
            </a:fld>
            <a:endParaRPr lang="en-US"/>
          </a:p>
        </p:txBody>
      </p:sp>
    </p:spTree>
    <p:extLst>
      <p:ext uri="{BB962C8B-B14F-4D97-AF65-F5344CB8AC3E}">
        <p14:creationId xmlns:p14="http://schemas.microsoft.com/office/powerpoint/2010/main" val="4034690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https://rpubs.com/uky994/584243</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the RStudio Tips twitter account, </a:t>
            </a:r>
            <a:r>
              <a:rPr lang="en-US" sz="1200" b="0" i="0" u="none" strike="noStrike" kern="1200" dirty="0">
                <a:solidFill>
                  <a:schemeClr val="tx1"/>
                </a:solidFill>
                <a:effectLst/>
                <a:latin typeface="+mn-lt"/>
                <a:ea typeface="+mn-ea"/>
                <a:cs typeface="+mn-cs"/>
                <a:hlinkClick r:id="rId4"/>
              </a:rPr>
              <a:t>https://twitter.com/rstudiotips</a:t>
            </a:r>
            <a:r>
              <a:rPr lang="en-US" sz="1200" b="0" i="0" kern="1200" dirty="0">
                <a:solidFill>
                  <a:schemeClr val="tx1"/>
                </a:solidFill>
                <a:effectLst/>
                <a:latin typeface="+mn-lt"/>
                <a:ea typeface="+mn-ea"/>
                <a:cs typeface="+mn-cs"/>
              </a:rPr>
              <a:t> and find one tip that looks interesting. Practice using it!</a:t>
            </a:r>
          </a:p>
          <a:p>
            <a:pPr marL="228600" indent="-228600">
              <a:buFont typeface="+mj-lt"/>
              <a:buAutoNum type="arabicPeriod"/>
            </a:pPr>
            <a:r>
              <a:rPr lang="en-US" sz="1200" b="0" i="0" kern="1200" dirty="0">
                <a:solidFill>
                  <a:schemeClr val="tx1"/>
                </a:solidFill>
                <a:effectLst/>
                <a:latin typeface="+mn-lt"/>
                <a:ea typeface="+mn-ea"/>
                <a:cs typeface="+mn-cs"/>
              </a:rPr>
              <a:t>What other common mistakes will RStudio diagnostics report? Read </a:t>
            </a:r>
            <a:r>
              <a:rPr lang="en-US" sz="1200" b="0" i="0" u="none" strike="noStrike" kern="1200" dirty="0">
                <a:solidFill>
                  <a:schemeClr val="tx1"/>
                </a:solidFill>
                <a:effectLst/>
                <a:latin typeface="+mn-lt"/>
                <a:ea typeface="+mn-ea"/>
                <a:cs typeface="+mn-cs"/>
                <a:hlinkClick r:id="rId5"/>
              </a:rPr>
              <a:t>https://support.rstudio.com/hc/en-us/articles/205753617-Code-Diagnostics</a:t>
            </a:r>
            <a:r>
              <a:rPr lang="en-US" sz="1200" b="0" i="0" kern="1200" dirty="0">
                <a:solidFill>
                  <a:schemeClr val="tx1"/>
                </a:solidFill>
                <a:effectLst/>
                <a:latin typeface="+mn-lt"/>
                <a:ea typeface="+mn-ea"/>
                <a:cs typeface="+mn-cs"/>
              </a:rPr>
              <a:t> to find out.</a:t>
            </a:r>
          </a:p>
          <a:p>
            <a:pPr marL="0" indent="0">
              <a:buFont typeface="+mj-lt"/>
              <a:buNone/>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1" i="0" kern="1200" dirty="0">
                <a:solidFill>
                  <a:schemeClr val="tx1"/>
                </a:solidFill>
                <a:effectLst/>
                <a:latin typeface="+mn-lt"/>
                <a:ea typeface="+mn-ea"/>
                <a:cs typeface="+mn-cs"/>
              </a:rPr>
              <a:t>2 Simple Ways to Embed a Twitter Widget on Your Website</a:t>
            </a:r>
            <a:endParaRPr lang="en-US" sz="1200" b="0" i="0" kern="1200" dirty="0">
              <a:solidFill>
                <a:schemeClr val="tx1"/>
              </a:solidFill>
              <a:effectLst/>
              <a:latin typeface="+mn-lt"/>
              <a:ea typeface="+mn-ea"/>
              <a:cs typeface="+mn-cs"/>
            </a:endParaRPr>
          </a:p>
          <a:p>
            <a:pPr marL="0" indent="0">
              <a:buFont typeface="+mj-lt"/>
              <a:buNone/>
            </a:pPr>
            <a:r>
              <a:rPr lang="en-US" dirty="0">
                <a:hlinkClick r:id="rId6"/>
              </a:rPr>
              <a:t>https://www.juicer.io/blog/2-simple-ways-to-embed-a-twitter-widget-on-your-website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B4429A1-2A75-4BDD-A68F-4CB22D4035DA}" type="slidenum">
              <a:rPr lang="en-US" smtClean="0"/>
              <a:t>5</a:t>
            </a:fld>
            <a:endParaRPr lang="en-US"/>
          </a:p>
        </p:txBody>
      </p:sp>
    </p:spTree>
    <p:extLst>
      <p:ext uri="{BB962C8B-B14F-4D97-AF65-F5344CB8AC3E}">
        <p14:creationId xmlns:p14="http://schemas.microsoft.com/office/powerpoint/2010/main" val="204514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3/12/2020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9271-1E7A-4734-BBD8-229C6DDEBE7F}"/>
              </a:ext>
            </a:extLst>
          </p:cNvPr>
          <p:cNvSpPr>
            <a:spLocks noGrp="1"/>
          </p:cNvSpPr>
          <p:nvPr>
            <p:ph type="title"/>
          </p:nvPr>
        </p:nvSpPr>
        <p:spPr/>
        <p:txBody>
          <a:bodyPr/>
          <a:lstStyle/>
          <a:p>
            <a:r>
              <a:rPr lang="en-US" dirty="0"/>
              <a:t>Workflow: Scripts</a:t>
            </a:r>
          </a:p>
        </p:txBody>
      </p:sp>
      <p:sp>
        <p:nvSpPr>
          <p:cNvPr id="5" name="Text Placeholder 4">
            <a:extLst>
              <a:ext uri="{FF2B5EF4-FFF2-40B4-BE49-F238E27FC236}">
                <a16:creationId xmlns:a16="http://schemas.microsoft.com/office/drawing/2014/main" id="{2D909ECF-0B01-4FEE-8AAB-7B969C063473}"/>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6" name="Picture 2" descr="Image result for r programming">
            <a:extLst>
              <a:ext uri="{FF2B5EF4-FFF2-40B4-BE49-F238E27FC236}">
                <a16:creationId xmlns:a16="http://schemas.microsoft.com/office/drawing/2014/main" id="{C3DCEF22-5DA3-449B-8DD4-7C1FA82A3ECD}"/>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39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EC3734-D397-453C-AC4D-CCF1C0E8F076}"/>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B05A072-8F12-4070-BE43-50B397269244}"/>
              </a:ext>
            </a:extLst>
          </p:cNvPr>
          <p:cNvSpPr/>
          <p:nvPr/>
        </p:nvSpPr>
        <p:spPr>
          <a:xfrm>
            <a:off x="0" y="457200"/>
            <a:ext cx="5943600" cy="282786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CE7B51-D00F-408A-BE1B-6555587721AB}"/>
              </a:ext>
            </a:extLst>
          </p:cNvPr>
          <p:cNvSpPr/>
          <p:nvPr/>
        </p:nvSpPr>
        <p:spPr>
          <a:xfrm>
            <a:off x="0" y="3352799"/>
            <a:ext cx="5943600" cy="326707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F8BFCB8-827B-4A5A-BE2B-980004EDFB3A}"/>
              </a:ext>
            </a:extLst>
          </p:cNvPr>
          <p:cNvSpPr/>
          <p:nvPr/>
        </p:nvSpPr>
        <p:spPr>
          <a:xfrm>
            <a:off x="6011334" y="2709331"/>
            <a:ext cx="6180665" cy="39105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D8CF16-2D74-47C5-8489-15363A7FCF08}"/>
              </a:ext>
            </a:extLst>
          </p:cNvPr>
          <p:cNvSpPr txBox="1"/>
          <p:nvPr/>
        </p:nvSpPr>
        <p:spPr>
          <a:xfrm>
            <a:off x="0" y="2709331"/>
            <a:ext cx="1574800" cy="523220"/>
          </a:xfrm>
          <a:prstGeom prst="rect">
            <a:avLst/>
          </a:prstGeom>
          <a:noFill/>
        </p:spPr>
        <p:txBody>
          <a:bodyPr wrap="square" rtlCol="0">
            <a:spAutoFit/>
          </a:bodyPr>
          <a:lstStyle/>
          <a:p>
            <a:r>
              <a:rPr lang="en-US" sz="2800" dirty="0">
                <a:solidFill>
                  <a:schemeClr val="accent1"/>
                </a:solidFill>
              </a:rPr>
              <a:t>Editor</a:t>
            </a:r>
          </a:p>
        </p:txBody>
      </p:sp>
      <p:sp>
        <p:nvSpPr>
          <p:cNvPr id="10" name="TextBox 9">
            <a:extLst>
              <a:ext uri="{FF2B5EF4-FFF2-40B4-BE49-F238E27FC236}">
                <a16:creationId xmlns:a16="http://schemas.microsoft.com/office/drawing/2014/main" id="{C8B2C71B-E61E-42DB-B0BF-635EB0536304}"/>
              </a:ext>
            </a:extLst>
          </p:cNvPr>
          <p:cNvSpPr txBox="1"/>
          <p:nvPr/>
        </p:nvSpPr>
        <p:spPr>
          <a:xfrm>
            <a:off x="0" y="6107036"/>
            <a:ext cx="1574800" cy="523220"/>
          </a:xfrm>
          <a:prstGeom prst="rect">
            <a:avLst/>
          </a:prstGeom>
          <a:noFill/>
        </p:spPr>
        <p:txBody>
          <a:bodyPr wrap="square" rtlCol="0">
            <a:spAutoFit/>
          </a:bodyPr>
          <a:lstStyle/>
          <a:p>
            <a:r>
              <a:rPr lang="en-US" sz="2800" dirty="0">
                <a:solidFill>
                  <a:schemeClr val="accent1"/>
                </a:solidFill>
              </a:rPr>
              <a:t>Console</a:t>
            </a:r>
          </a:p>
        </p:txBody>
      </p:sp>
      <p:sp>
        <p:nvSpPr>
          <p:cNvPr id="11" name="TextBox 10">
            <a:extLst>
              <a:ext uri="{FF2B5EF4-FFF2-40B4-BE49-F238E27FC236}">
                <a16:creationId xmlns:a16="http://schemas.microsoft.com/office/drawing/2014/main" id="{6B1ADCAD-E64D-41C8-8DEF-6D6CAA7E0D80}"/>
              </a:ext>
            </a:extLst>
          </p:cNvPr>
          <p:cNvSpPr txBox="1"/>
          <p:nvPr/>
        </p:nvSpPr>
        <p:spPr>
          <a:xfrm>
            <a:off x="6096000" y="6107036"/>
            <a:ext cx="1574800" cy="523220"/>
          </a:xfrm>
          <a:prstGeom prst="rect">
            <a:avLst/>
          </a:prstGeom>
          <a:noFill/>
        </p:spPr>
        <p:txBody>
          <a:bodyPr wrap="square" rtlCol="0">
            <a:spAutoFit/>
          </a:bodyPr>
          <a:lstStyle/>
          <a:p>
            <a:r>
              <a:rPr lang="en-US" sz="2800" dirty="0">
                <a:solidFill>
                  <a:schemeClr val="accent1"/>
                </a:solidFill>
              </a:rPr>
              <a:t>Output</a:t>
            </a:r>
          </a:p>
        </p:txBody>
      </p:sp>
    </p:spTree>
    <p:extLst>
      <p:ext uri="{BB962C8B-B14F-4D97-AF65-F5344CB8AC3E}">
        <p14:creationId xmlns:p14="http://schemas.microsoft.com/office/powerpoint/2010/main" val="327697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435B-2428-40AE-BCA3-B313D24A1A0E}"/>
              </a:ext>
            </a:extLst>
          </p:cNvPr>
          <p:cNvSpPr>
            <a:spLocks noGrp="1"/>
          </p:cNvSpPr>
          <p:nvPr>
            <p:ph type="title"/>
          </p:nvPr>
        </p:nvSpPr>
        <p:spPr/>
        <p:txBody>
          <a:bodyPr/>
          <a:lstStyle/>
          <a:p>
            <a:r>
              <a:rPr lang="en-US" dirty="0"/>
              <a:t>Running Code</a:t>
            </a:r>
          </a:p>
        </p:txBody>
      </p:sp>
      <p:sp>
        <p:nvSpPr>
          <p:cNvPr id="3" name="Content Placeholder 2">
            <a:extLst>
              <a:ext uri="{FF2B5EF4-FFF2-40B4-BE49-F238E27FC236}">
                <a16:creationId xmlns:a16="http://schemas.microsoft.com/office/drawing/2014/main" id="{65D597E0-15F7-4D74-991F-2DEC420253C8}"/>
              </a:ext>
            </a:extLst>
          </p:cNvPr>
          <p:cNvSpPr>
            <a:spLocks noGrp="1"/>
          </p:cNvSpPr>
          <p:nvPr>
            <p:ph idx="1"/>
          </p:nvPr>
        </p:nvSpPr>
        <p:spPr>
          <a:solidFill>
            <a:schemeClr val="bg1">
              <a:lumMod val="95000"/>
            </a:schemeClr>
          </a:solidFill>
        </p:spPr>
        <p:txBody>
          <a:bodyPr>
            <a:normAutofit lnSpcReduction="10000"/>
          </a:bodyPr>
          <a:lstStyle/>
          <a:p>
            <a:r>
              <a:rPr lang="en-US" b="1" dirty="0">
                <a:solidFill>
                  <a:schemeClr val="accent5">
                    <a:lumMod val="75000"/>
                  </a:schemeClr>
                </a:solidFill>
                <a:latin typeface="Courier New" panose="02070309020205020404" pitchFamily="49" charset="0"/>
                <a:cs typeface="Courier New" panose="02070309020205020404" pitchFamily="49" charset="0"/>
              </a:rPr>
              <a:t>library</a:t>
            </a:r>
            <a:r>
              <a:rPr lang="en-US"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dplyr</a:t>
            </a:r>
            <a:r>
              <a:rPr lang="en-US" dirty="0">
                <a:latin typeface="Courier New" panose="02070309020205020404" pitchFamily="49" charset="0"/>
                <a:cs typeface="Courier New" panose="02070309020205020404" pitchFamily="49" charset="0"/>
              </a:rPr>
              <a:t>)</a:t>
            </a:r>
          </a:p>
          <a:p>
            <a:r>
              <a:rPr lang="en-US" b="1" dirty="0">
                <a:solidFill>
                  <a:schemeClr val="accent5">
                    <a:lumMod val="75000"/>
                  </a:schemeClr>
                </a:solidFill>
                <a:latin typeface="Courier New" panose="02070309020205020404" pitchFamily="49" charset="0"/>
                <a:cs typeface="Courier New" panose="02070309020205020404" pitchFamily="49" charset="0"/>
              </a:rPr>
              <a:t>library</a:t>
            </a:r>
            <a:r>
              <a:rPr lang="en-US" dirty="0">
                <a:latin typeface="Courier New" panose="02070309020205020404" pitchFamily="49" charset="0"/>
                <a:cs typeface="Courier New" panose="02070309020205020404" pitchFamily="49" charset="0"/>
              </a:rPr>
              <a:t>(</a:t>
            </a:r>
            <a:r>
              <a:rPr lang="en-US" dirty="0">
                <a:solidFill>
                  <a:schemeClr val="accent1">
                    <a:lumMod val="75000"/>
                  </a:schemeClr>
                </a:solidFill>
                <a:latin typeface="Courier New" panose="02070309020205020404" pitchFamily="49" charset="0"/>
                <a:cs typeface="Courier New" panose="02070309020205020404" pitchFamily="49" charset="0"/>
              </a:rPr>
              <a:t>nycflights13</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solidFill>
                  <a:schemeClr val="accent1">
                    <a:lumMod val="75000"/>
                  </a:schemeClr>
                </a:solidFill>
                <a:latin typeface="Courier New" panose="02070309020205020404" pitchFamily="49" charset="0"/>
                <a:cs typeface="Courier New" panose="02070309020205020404" pitchFamily="49" charset="0"/>
              </a:rPr>
              <a:t>not_cancelled</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 </a:t>
            </a:r>
            <a:r>
              <a:rPr lang="en-US" dirty="0">
                <a:solidFill>
                  <a:schemeClr val="accent1">
                    <a:lumMod val="75000"/>
                  </a:schemeClr>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%&gt;% </a:t>
            </a:r>
          </a:p>
          <a:p>
            <a:r>
              <a:rPr lang="en-US"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a:t>
            </a:r>
            <a:r>
              <a:rPr lang="en-US" b="1" dirty="0">
                <a:solidFill>
                  <a:schemeClr val="accent5">
                    <a:lumMod val="75000"/>
                  </a:schemeClr>
                </a:solidFill>
                <a:latin typeface="Courier New" panose="02070309020205020404" pitchFamily="49" charset="0"/>
                <a:cs typeface="Courier New" panose="02070309020205020404" pitchFamily="49" charset="0"/>
              </a:rPr>
              <a:t>is.na</a:t>
            </a:r>
            <a:r>
              <a:rPr lang="en-US"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is.na</a:t>
            </a:r>
            <a:r>
              <a:rPr lang="en-US"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solidFill>
                  <a:schemeClr val="accent1">
                    <a:lumMod val="75000"/>
                  </a:schemeClr>
                </a:solidFill>
                <a:latin typeface="Courier New" panose="02070309020205020404" pitchFamily="49" charset="0"/>
                <a:cs typeface="Courier New" panose="02070309020205020404" pitchFamily="49" charset="0"/>
              </a:rPr>
              <a:t>not_cancelled</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p>
          <a:p>
            <a:r>
              <a:rPr lang="en-US" dirty="0">
                <a:latin typeface="Courier New" panose="02070309020205020404" pitchFamily="49" charset="0"/>
                <a:cs typeface="Courier New" panose="02070309020205020404" pitchFamily="49" charset="0"/>
              </a:rPr>
              <a:t>  </a:t>
            </a:r>
            <a:r>
              <a:rPr lang="en-US" b="1" dirty="0" err="1">
                <a:solidFill>
                  <a:schemeClr val="accent5">
                    <a:lumMod val="75000"/>
                  </a:schemeClr>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chemeClr val="accent1">
                    <a:lumMod val="75000"/>
                  </a:schemeClr>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 </a:t>
            </a:r>
          </a:p>
          <a:p>
            <a:r>
              <a:rPr lang="en-US" dirty="0">
                <a:latin typeface="Courier New" panose="02070309020205020404" pitchFamily="49" charset="0"/>
                <a:cs typeface="Courier New" panose="02070309020205020404" pitchFamily="49" charset="0"/>
              </a:rPr>
              <a:t>  </a:t>
            </a:r>
            <a:r>
              <a:rPr lang="en-US" b="1" dirty="0" err="1">
                <a:solidFill>
                  <a:schemeClr val="accent5">
                    <a:lumMod val="75000"/>
                  </a:schemeClr>
                </a:solidFill>
                <a:latin typeface="Courier New" panose="02070309020205020404" pitchFamily="49" charset="0"/>
                <a:cs typeface="Courier New" panose="02070309020205020404" pitchFamily="49" charset="0"/>
              </a:rPr>
              <a:t>summarise</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mean =</a:t>
            </a:r>
            <a:r>
              <a:rPr lang="en-US"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7779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8B90-9803-4438-981E-65E426BA38BA}"/>
              </a:ext>
            </a:extLst>
          </p:cNvPr>
          <p:cNvSpPr>
            <a:spLocks noGrp="1"/>
          </p:cNvSpPr>
          <p:nvPr>
            <p:ph type="title"/>
          </p:nvPr>
        </p:nvSpPr>
        <p:spPr>
          <a:xfrm>
            <a:off x="1024128" y="498951"/>
            <a:ext cx="9720072" cy="1499616"/>
          </a:xfrm>
        </p:spPr>
        <p:txBody>
          <a:bodyPr/>
          <a:lstStyle/>
          <a:p>
            <a:r>
              <a:rPr lang="en-US" dirty="0"/>
              <a:t>RStudio diagnostics</a:t>
            </a:r>
          </a:p>
        </p:txBody>
      </p:sp>
      <p:sp>
        <p:nvSpPr>
          <p:cNvPr id="3" name="Content Placeholder 2">
            <a:extLst>
              <a:ext uri="{FF2B5EF4-FFF2-40B4-BE49-F238E27FC236}">
                <a16:creationId xmlns:a16="http://schemas.microsoft.com/office/drawing/2014/main" id="{0F22B9E5-CE5D-4A27-96A2-36958A563D75}"/>
              </a:ext>
            </a:extLst>
          </p:cNvPr>
          <p:cNvSpPr>
            <a:spLocks noGrp="1"/>
          </p:cNvSpPr>
          <p:nvPr>
            <p:ph idx="1"/>
          </p:nvPr>
        </p:nvSpPr>
        <p:spPr>
          <a:xfrm>
            <a:off x="1024128" y="1794293"/>
            <a:ext cx="9720073" cy="4727276"/>
          </a:xfrm>
        </p:spPr>
        <p:txBody>
          <a:bodyPr>
            <a:normAutofit/>
          </a:bodyPr>
          <a:lstStyle/>
          <a:p>
            <a:pPr marL="344488" indent="-344488">
              <a:buSzPct val="120000"/>
              <a:buFont typeface="Arial" panose="020B0604020202020204" pitchFamily="34" charset="0"/>
              <a:buChar char="•"/>
            </a:pPr>
            <a:r>
              <a:rPr lang="en-US" dirty="0"/>
              <a:t>The script editor will also highlight syntax errors with a red squiggly line and a cross in the sidebar:</a:t>
            </a:r>
          </a:p>
          <a:p>
            <a:pPr marL="344488" indent="-344488">
              <a:buSzPct val="120000"/>
              <a:buFont typeface="Arial" panose="020B0604020202020204" pitchFamily="34" charset="0"/>
              <a:buChar char="•"/>
            </a:pPr>
            <a:endParaRPr lang="en-US" dirty="0"/>
          </a:p>
          <a:p>
            <a:pPr marL="344488" indent="-344488">
              <a:buSzPct val="120000"/>
              <a:buFont typeface="Arial" panose="020B0604020202020204" pitchFamily="34" charset="0"/>
              <a:buChar char="•"/>
            </a:pPr>
            <a:endParaRPr lang="en-US" sz="800" dirty="0"/>
          </a:p>
          <a:p>
            <a:pPr marL="344488" indent="-344488">
              <a:buSzPct val="120000"/>
              <a:buFont typeface="Arial" panose="020B0604020202020204" pitchFamily="34" charset="0"/>
              <a:buChar char="•"/>
            </a:pPr>
            <a:r>
              <a:rPr lang="en-US" dirty="0"/>
              <a:t>Hover over the cross to see what the problem is:</a:t>
            </a:r>
          </a:p>
          <a:p>
            <a:pPr marL="344488" indent="-344488">
              <a:buSzPct val="120000"/>
              <a:buFont typeface="Arial" panose="020B0604020202020204" pitchFamily="34" charset="0"/>
              <a:buChar char="•"/>
            </a:pPr>
            <a:endParaRPr lang="en-US" dirty="0"/>
          </a:p>
          <a:p>
            <a:pPr marL="344488" indent="-344488">
              <a:buSzPct val="120000"/>
              <a:buFont typeface="Arial" panose="020B0604020202020204" pitchFamily="34" charset="0"/>
              <a:buChar char="•"/>
            </a:pPr>
            <a:endParaRPr lang="en-US" dirty="0"/>
          </a:p>
          <a:p>
            <a:pPr marL="344488" indent="-344488">
              <a:buSzPct val="120000"/>
              <a:buFont typeface="Arial" panose="020B0604020202020204" pitchFamily="34" charset="0"/>
              <a:buChar char="•"/>
            </a:pPr>
            <a:endParaRPr lang="en-US" sz="800" dirty="0"/>
          </a:p>
          <a:p>
            <a:pPr marL="344488" indent="-344488">
              <a:buSzPct val="120000"/>
              <a:buFont typeface="Arial" panose="020B0604020202020204" pitchFamily="34" charset="0"/>
              <a:buChar char="•"/>
            </a:pPr>
            <a:r>
              <a:rPr lang="en-US" dirty="0"/>
              <a:t>RStudio will also let you know about potential problems:</a:t>
            </a:r>
          </a:p>
        </p:txBody>
      </p:sp>
      <p:pic>
        <p:nvPicPr>
          <p:cNvPr id="1029" name="Picture 5">
            <a:extLst>
              <a:ext uri="{FF2B5EF4-FFF2-40B4-BE49-F238E27FC236}">
                <a16:creationId xmlns:a16="http://schemas.microsoft.com/office/drawing/2014/main" id="{E36F57D6-1162-455D-935D-08E0923BD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751" y="2559816"/>
            <a:ext cx="2179966" cy="69285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EFE10F83-B48E-433D-9D99-89F581358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751" y="3813922"/>
            <a:ext cx="3311824" cy="1278823"/>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308CBCCC-8352-45E2-9264-98A068AAD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751" y="5512285"/>
            <a:ext cx="7050296" cy="1204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25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71DC2-B4F7-4D4C-910F-C3E94B6B9896}"/>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E5046BC-C354-4F23-A215-B5CA2C8D1C05}"/>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8567E27-E547-49C9-B6E2-5F90A2BEBAFE}"/>
              </a:ext>
            </a:extLst>
          </p:cNvPr>
          <p:cNvSpPr txBox="1">
            <a:spLocks/>
          </p:cNvSpPr>
          <p:nvPr/>
        </p:nvSpPr>
        <p:spPr>
          <a:xfrm>
            <a:off x="700278" y="521436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RStudio diagnostics</a:t>
            </a:r>
          </a:p>
          <a:p>
            <a:endParaRPr lang="en-US" dirty="0">
              <a:solidFill>
                <a:schemeClr val="bg1"/>
              </a:solidFill>
            </a:endParaRPr>
          </a:p>
        </p:txBody>
      </p:sp>
    </p:spTree>
    <p:extLst>
      <p:ext uri="{BB962C8B-B14F-4D97-AF65-F5344CB8AC3E}">
        <p14:creationId xmlns:p14="http://schemas.microsoft.com/office/powerpoint/2010/main" val="3168540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80</TotalTime>
  <Words>545</Words>
  <Application>Microsoft Office PowerPoint</Application>
  <PresentationFormat>Widescreen</PresentationFormat>
  <Paragraphs>43</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Courier New</vt:lpstr>
      <vt:lpstr>Tw Cen MT</vt:lpstr>
      <vt:lpstr>Tw Cen MT Condensed</vt:lpstr>
      <vt:lpstr>Wingdings 3</vt:lpstr>
      <vt:lpstr>Integral</vt:lpstr>
      <vt:lpstr>Workflow: Scripts</vt:lpstr>
      <vt:lpstr>PowerPoint Presentation</vt:lpstr>
      <vt:lpstr>Running Code</vt:lpstr>
      <vt:lpstr>RStudio diagnostics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Scripts</dc:title>
  <dc:creator>Joey Campbell</dc:creator>
  <cp:lastModifiedBy>Joey Campbell</cp:lastModifiedBy>
  <cp:revision>8</cp:revision>
  <dcterms:created xsi:type="dcterms:W3CDTF">2020-03-12T13:26:32Z</dcterms:created>
  <dcterms:modified xsi:type="dcterms:W3CDTF">2020-03-12T14:47:02Z</dcterms:modified>
</cp:coreProperties>
</file>