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Lustria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2856A9-1FD3-4221-8B33-6FC1AA3D5CCE}">
  <a:tblStyle styleId="{0C2856A9-1FD3-4221-8B33-6FC1AA3D5CC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ustri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老师助教你们好</a:t>
            </a:r>
            <a:endParaRPr/>
          </a:p>
        </p:txBody>
      </p:sp>
      <p:sp>
        <p:nvSpPr>
          <p:cNvPr id="147" name="Google Shape;14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9bac3152d_3_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09bac3152d_3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9bac3152d_3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109bac3152d_3_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09bac3152d_3_5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硬件方面主要有以上4个模块组成。蓝牙模块在与电脑进行初始化连接后，就能够开始监听电脑发送的信息。当电脑端的Python代码开始运行的时候，就会通过不断截图和检测来查看新信息。如果发现新信息，就会传给Arduino，让震动模块进行振动。如果用户长时间没查看信息，震动间隔将会缩短。用户只有在查看聊天窗口或者按按钮之后，震动模块层才会停止震动。</a:t>
            </a:r>
            <a:endParaRPr/>
          </a:p>
        </p:txBody>
      </p:sp>
      <p:sp>
        <p:nvSpPr>
          <p:cNvPr id="256" name="Google Shape;25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9a49479f7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9a49479f7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109a49479f7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首先来介绍一下我们的项目背景，作为线上的同学，</a:t>
            </a:r>
            <a:r>
              <a:rPr b="0" i="0" lang="zh-CN" sz="12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我们注意到，目前远程教学已经成为了一种流行的教育方式，与此同时与其配套的相关物联网电子产品尚有许多提升的潜能。经过我们的观察，在目前的远程教学场景中，目前我们所使用的授课系统仍有一些不足，我们期望能够建立一套会议信息提醒系统，来加强授课教师与线上同学们的联系。</a:t>
            </a:r>
            <a:endParaRPr/>
          </a:p>
        </p:txBody>
      </p:sp>
      <p:sp>
        <p:nvSpPr>
          <p:cNvPr id="154" name="Google Shape;15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由于我们都是线上各处不同得地方，我们这次的项目更多侧重于软件层面上的开发。在分工上，三个同学负责软件开发，一位同学负责硬件的开发和调试。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而软硬件的接口上，我们通过蓝牙的串口连接进行 软硬件通信。接下来由我来进行一下软件端开发的具体功能实现细节。</a:t>
            </a:r>
            <a:endParaRPr/>
          </a:p>
        </p:txBody>
      </p:sp>
      <p:sp>
        <p:nvSpPr>
          <p:cNvPr id="172" name="Google Shape;17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9bac3152d_3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09bac3152d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9bac3152d_3_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09bac3152d_3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9bac3152d_3_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09bac3152d_3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9bac3152d_3_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09bac3152d_3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9bac3152d_3_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09bac3152d_3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6" name="Google Shape;7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1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2" name="Google Shape;92;p13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lang="zh-CN" sz="800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lang="zh-CN" sz="800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7" name="Google Shape;107;p15"/>
          <p:cNvSpPr txBox="1"/>
          <p:nvPr>
            <p:ph idx="2" type="body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8" name="Google Shape;108;p15"/>
          <p:cNvSpPr txBox="1"/>
          <p:nvPr>
            <p:ph idx="3" type="body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9" name="Google Shape;109;p15"/>
          <p:cNvSpPr txBox="1"/>
          <p:nvPr>
            <p:ph idx="4" type="body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0" name="Google Shape;110;p15"/>
          <p:cNvSpPr txBox="1"/>
          <p:nvPr>
            <p:ph idx="5" type="body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1" name="Google Shape;111;p15"/>
          <p:cNvSpPr txBox="1"/>
          <p:nvPr>
            <p:ph idx="6" type="body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2" name="Google Shape;112;p1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6" name="Google Shape;11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7" name="Google Shape;11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8" name="Google Shape;11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1" name="Google Shape;121;p16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2" name="Google Shape;122;p16"/>
          <p:cNvSpPr txBox="1"/>
          <p:nvPr>
            <p:ph idx="3" type="body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3" name="Google Shape;123;p16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4" name="Google Shape;124;p16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5" name="Google Shape;125;p16"/>
          <p:cNvSpPr txBox="1"/>
          <p:nvPr>
            <p:ph idx="6" type="body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6" name="Google Shape;126;p16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7" name="Google Shape;127;p16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8" name="Google Shape;128;p16"/>
          <p:cNvSpPr txBox="1"/>
          <p:nvPr>
            <p:ph idx="9" type="body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9" name="Google Shape;129;p1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52" name="Google Shape;5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53" name="Google Shape;5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58" name="Google Shape;58;p8"/>
          <p:cNvSpPr txBox="1"/>
          <p:nvPr>
            <p:ph idx="4" type="body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68" name="Google Shape;6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0"/>
          <p:cNvSpPr txBox="1"/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🞚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🞚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jp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548LdWXdvRM0Ks8ySb48DaZ8LVsfOeg2/view" TargetMode="External"/><Relationship Id="rId4" Type="http://schemas.openxmlformats.org/officeDocument/2006/relationships/image" Target="../media/image6.png"/><Relationship Id="rId5" Type="http://schemas.openxmlformats.org/officeDocument/2006/relationships/hyperlink" Target="http://drive.google.com/file/d/14799S8bZXJGOJ2TRYyNnPkb3qS79y_Ea/view" TargetMode="External"/><Relationship Id="rId6" Type="http://schemas.openxmlformats.org/officeDocument/2006/relationships/image" Target="../media/image2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zh-CN"/>
              <a:t>会议信息提醒系统</a:t>
            </a:r>
            <a:endParaRPr/>
          </a:p>
        </p:txBody>
      </p:sp>
      <p:sp>
        <p:nvSpPr>
          <p:cNvPr id="150" name="Google Shape;150;p19"/>
          <p:cNvSpPr txBox="1"/>
          <p:nvPr>
            <p:ph idx="1" type="subTitle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成员：戴增辉 刘子驾 王力人 尤恺聪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913795" y="609600"/>
            <a:ext cx="10353762" cy="68735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zh-CN" sz="2800"/>
              <a:t>软件端</a:t>
            </a:r>
            <a:endParaRPr/>
          </a:p>
        </p:txBody>
      </p:sp>
      <p:sp>
        <p:nvSpPr>
          <p:cNvPr id="234" name="Google Shape;234;p28"/>
          <p:cNvSpPr/>
          <p:nvPr/>
        </p:nvSpPr>
        <p:spPr>
          <a:xfrm>
            <a:off x="913795" y="1525557"/>
            <a:ext cx="2473217" cy="153488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8932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可视化界面绘制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By王力人</a:t>
            </a: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3781404" y="1525557"/>
            <a:ext cx="3748400" cy="1534884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rnd" cmpd="sng" w="15875">
            <a:solidFill>
              <a:srgbClr val="9987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会议软件交互功能实现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By戴增辉（刘子驾）</a:t>
            </a: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7924196" y="1509229"/>
            <a:ext cx="2473217" cy="1534884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rnd" cmpd="sng" w="15875">
            <a:solidFill>
              <a:srgbClr val="7E6A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蓝牙（串口）通信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37" name="Google Shape;237;p28"/>
          <p:cNvSpPr txBox="1"/>
          <p:nvPr/>
        </p:nvSpPr>
        <p:spPr>
          <a:xfrm>
            <a:off x="578498" y="4390055"/>
            <a:ext cx="661600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开发语言：Python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使用的库：PyQt6，OpenCV, mySerial ，PyautoGui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38" name="Google Shape;23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520" y="3965515"/>
            <a:ext cx="3962400" cy="2552503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/>
          <p:nvPr/>
        </p:nvSpPr>
        <p:spPr>
          <a:xfrm>
            <a:off x="578498" y="1399592"/>
            <a:ext cx="10842171" cy="2407298"/>
          </a:xfrm>
          <a:prstGeom prst="roundRect">
            <a:avLst>
              <a:gd fmla="val 16667" name="adj"/>
            </a:avLst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多线程的开发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913795" y="609600"/>
            <a:ext cx="10353762" cy="68735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zh-CN" sz="2800"/>
              <a:t>软件端</a:t>
            </a:r>
            <a:endParaRPr/>
          </a:p>
        </p:txBody>
      </p:sp>
      <p:sp>
        <p:nvSpPr>
          <p:cNvPr id="246" name="Google Shape;246;p29"/>
          <p:cNvSpPr/>
          <p:nvPr/>
        </p:nvSpPr>
        <p:spPr>
          <a:xfrm>
            <a:off x="913795" y="1481238"/>
            <a:ext cx="2473217" cy="1534884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rnd" cmpd="sng" w="15875">
            <a:solidFill>
              <a:srgbClr val="7E6A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蓝牙（串口）通信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7" name="Google Shape;247;p29"/>
          <p:cNvSpPr txBox="1"/>
          <p:nvPr/>
        </p:nvSpPr>
        <p:spPr>
          <a:xfrm>
            <a:off x="913795" y="3512978"/>
            <a:ext cx="661600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在这部分，软件部分的实现取决于我们所使用的硬件模块，在软件层面，我们是通过pySerial库与电脑端的串口建立连接。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在检测到信息，或需要相关参数时直接往串口写入数据即可。</a:t>
            </a:r>
            <a:endParaRPr/>
          </a:p>
        </p:txBody>
      </p:sp>
      <p:pic>
        <p:nvPicPr>
          <p:cNvPr descr="Control arduino by bluetooth circuit" id="248" name="Google Shape;24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8097" y="247405"/>
            <a:ext cx="5004115" cy="224101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9"/>
          <p:cNvSpPr txBox="1"/>
          <p:nvPr/>
        </p:nvSpPr>
        <p:spPr>
          <a:xfrm>
            <a:off x="7933895" y="2714822"/>
            <a:ext cx="5325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图3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50" name="Google Shape;25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022" y="4490251"/>
            <a:ext cx="815340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3622" y="5430019"/>
            <a:ext cx="7924800" cy="137354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9"/>
          <p:cNvSpPr txBox="1"/>
          <p:nvPr/>
        </p:nvSpPr>
        <p:spPr>
          <a:xfrm>
            <a:off x="9209314" y="4674637"/>
            <a:ext cx="8674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python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9293290" y="6116792"/>
            <a:ext cx="1011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Arduino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zh-CN" sz="2800"/>
              <a:t>硬件端</a:t>
            </a:r>
            <a:endParaRPr/>
          </a:p>
        </p:txBody>
      </p:sp>
      <p:sp>
        <p:nvSpPr>
          <p:cNvPr id="259" name="Google Shape;259;p30"/>
          <p:cNvSpPr txBox="1"/>
          <p:nvPr>
            <p:ph idx="1" type="body"/>
          </p:nvPr>
        </p:nvSpPr>
        <p:spPr>
          <a:xfrm>
            <a:off x="8384780" y="1732450"/>
            <a:ext cx="28827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7100" lvl="0" marL="3429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主要模块：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ts val="1260"/>
              <a:buAutoNum type="arabicPeriod"/>
            </a:pPr>
            <a:r>
              <a:rPr lang="zh-CN"/>
              <a:t>Arduino UNO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ts val="1260"/>
              <a:buAutoNum type="arabicPeriod"/>
            </a:pPr>
            <a:r>
              <a:rPr lang="zh-CN"/>
              <a:t>蓝牙模块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ts val="1260"/>
              <a:buAutoNum type="arabicPeriod"/>
            </a:pPr>
            <a:r>
              <a:rPr lang="zh-CN"/>
              <a:t>震动模块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ts val="1260"/>
              <a:buAutoNum type="arabicPeriod"/>
            </a:pPr>
            <a:r>
              <a:rPr lang="zh-CN"/>
              <a:t>取消按钮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实现功能：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接收电脑端传来的信息并做出相应的震动模式。在用户查看信息/取消按钮后，停止震动。</a:t>
            </a:r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946075"/>
            <a:ext cx="6043351" cy="398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type="title"/>
          </p:nvPr>
        </p:nvSpPr>
        <p:spPr>
          <a:xfrm>
            <a:off x="913795" y="609600"/>
            <a:ext cx="3706800" cy="1821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ddr</a:t>
            </a:r>
            <a:r>
              <a:rPr lang="zh-CN"/>
              <a:t>软件端</a:t>
            </a:r>
            <a:endParaRPr/>
          </a:p>
        </p:txBody>
      </p:sp>
      <p:sp>
        <p:nvSpPr>
          <p:cNvPr id="267" name="Google Shape;267;p31"/>
          <p:cNvSpPr txBox="1"/>
          <p:nvPr>
            <p:ph idx="1" type="body"/>
          </p:nvPr>
        </p:nvSpPr>
        <p:spPr>
          <a:xfrm>
            <a:off x="5455150" y="1072450"/>
            <a:ext cx="1946100" cy="41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rPr lang="zh-CN"/>
              <a:t>硬件端</a:t>
            </a:r>
            <a:endParaRPr/>
          </a:p>
        </p:txBody>
      </p:sp>
      <p:pic>
        <p:nvPicPr>
          <p:cNvPr id="268" name="Google Shape;268;p31" title="9cbdfdf5c8c75c3c7e02b9da69e122ac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00" y="158750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1" title="cb27891e4172c71bb0275f3bf2ac446b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3625" y="1655158"/>
            <a:ext cx="5812375" cy="329367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1"/>
          <p:cNvSpPr txBox="1"/>
          <p:nvPr>
            <p:ph idx="1" type="body"/>
          </p:nvPr>
        </p:nvSpPr>
        <p:spPr>
          <a:xfrm>
            <a:off x="718250" y="1072450"/>
            <a:ext cx="2679000" cy="41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rPr lang="zh-CN"/>
              <a:t>软件端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913801" y="609600"/>
            <a:ext cx="4090500" cy="839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</a:pPr>
            <a:r>
              <a:rPr lang="zh-CN"/>
              <a:t>软硬件端－－遇到的困难</a:t>
            </a:r>
            <a:endParaRPr/>
          </a:p>
        </p:txBody>
      </p:sp>
      <p:sp>
        <p:nvSpPr>
          <p:cNvPr id="276" name="Google Shape;276;p32"/>
          <p:cNvSpPr txBox="1"/>
          <p:nvPr>
            <p:ph idx="1" type="body"/>
          </p:nvPr>
        </p:nvSpPr>
        <p:spPr>
          <a:xfrm>
            <a:off x="695500" y="3084050"/>
            <a:ext cx="6705600" cy="1856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zh-CN"/>
              <a:t>蓝牙模块不匹配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zh-CN"/>
              <a:t>蓝牙连接缓慢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zh-CN"/>
              <a:t>网上关于python和Arduino的连接的指示不明确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zh-CN"/>
              <a:t>运输过程缓慢</a:t>
            </a:r>
            <a:endParaRPr/>
          </a:p>
        </p:txBody>
      </p:sp>
      <p:pic>
        <p:nvPicPr>
          <p:cNvPr id="277" name="Google Shape;2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5625" y="1719902"/>
            <a:ext cx="2729349" cy="286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/>
        </p:nvSpPr>
        <p:spPr>
          <a:xfrm>
            <a:off x="5230050" y="2737650"/>
            <a:ext cx="1731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6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谢谢</a:t>
            </a:r>
            <a:endParaRPr b="1" sz="46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zh-CN" sz="2800"/>
              <a:t>项目背景</a:t>
            </a:r>
            <a:endParaRPr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913795" y="1732450"/>
            <a:ext cx="10353762" cy="31499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zh-CN"/>
              <a:t>解决问题：</a:t>
            </a:r>
            <a:endParaRPr/>
          </a:p>
          <a:p>
            <a:pPr indent="-457200" lvl="0" marL="951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ustria"/>
              <a:buAutoNum type="arabicPeriod"/>
            </a:pPr>
            <a:r>
              <a:rPr b="1" lang="zh-CN"/>
              <a:t>人机交互能力较为薄弱</a:t>
            </a:r>
            <a:r>
              <a:rPr lang="zh-CN"/>
              <a:t>，并且时时必须受到手机或电脑设备的约束，导致使用场景有限。如：教学课堂中老师需要离开设备四处走动的场景，商业会议中需要离开设备进行演示的场景，产品发布会，公开演示等大型直播场景。</a:t>
            </a:r>
            <a:endParaRPr/>
          </a:p>
          <a:p>
            <a:pPr indent="-457200" lvl="0" marL="951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ustria"/>
              <a:buAutoNum type="arabicPeriod"/>
            </a:pPr>
            <a:r>
              <a:rPr b="1" lang="zh-CN"/>
              <a:t>软件系统设备单一，缺乏联动性</a:t>
            </a:r>
            <a:r>
              <a:rPr lang="zh-CN"/>
              <a:t>，没有发挥物联网时代的优势。如：功能集中于某个电脑或手机设备的单一软件客户端层面。</a:t>
            </a:r>
            <a:endParaRPr/>
          </a:p>
          <a:p>
            <a:pPr indent="-254000" lvl="0" marL="837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zh-CN" sz="2800"/>
              <a:t>项目成果</a:t>
            </a:r>
            <a:endParaRPr/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913795" y="15800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648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b="0" i="0" lang="zh-CN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目标/成果预期：针对教学课堂情景中的会议信息提醒系统，通过增强现有会议软件的人机交互功能和联动硬件设备（Arduino）建立一套会议信息提醒系统。</a:t>
            </a:r>
            <a:endParaRPr b="0" i="0" sz="20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306000" lvl="0" marL="648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b="0" i="0" lang="zh-CN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目前具体实现为：编写可视化桌面应用程序将常用会议软件与Arduino进行联动。（目前能实现为实时检测会议软件信息和相关参数，并通过蓝牙串口将其传送至Arduino中）</a:t>
            </a:r>
            <a:endParaRPr b="0" i="0" sz="20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r>
              <a:rPr b="0" i="0" lang="zh-CN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	</a:t>
            </a:r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7298" y="3909527"/>
            <a:ext cx="2062786" cy="2780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1260" y="4666521"/>
            <a:ext cx="3539553" cy="126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0410" y="3929403"/>
            <a:ext cx="2229330" cy="280746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/>
        </p:nvSpPr>
        <p:spPr>
          <a:xfrm>
            <a:off x="3799211" y="6195527"/>
            <a:ext cx="32367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微信聊天历史搜索“卡了”“没声音”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zh-CN" sz="2800"/>
              <a:t>项目分工和时间轴</a:t>
            </a:r>
            <a:endParaRPr/>
          </a:p>
        </p:txBody>
      </p:sp>
      <p:pic>
        <p:nvPicPr>
          <p:cNvPr descr="https://lh6.googleusercontent.com/ZdJBPyUs3bPYteHTXTxfSmC_cheabY43MYCbAxUS8dFUz7NPy9sgC55LWrWwolEymrIqHH7uV2OLmI68eJPO4RLQsiZ7PtFfdfPvKI8kbVXS5H4qV5jszYbb8IzPliJqC04u_gBr" id="175" name="Google Shape;175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401" y="1987420"/>
            <a:ext cx="5685275" cy="35363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  <p:graphicFrame>
        <p:nvGraphicFramePr>
          <p:cNvPr id="176" name="Google Shape;176;p22"/>
          <p:cNvGraphicFramePr/>
          <p:nvPr/>
        </p:nvGraphicFramePr>
        <p:xfrm>
          <a:off x="6423744" y="17507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{0C2856A9-1FD3-4221-8B33-6FC1AA3D5CCE}</a:tableStyleId>
              </a:tblPr>
              <a:tblGrid>
                <a:gridCol w="1370050"/>
                <a:gridCol w="1370050"/>
                <a:gridCol w="1370050"/>
                <a:gridCol w="1370050"/>
              </a:tblGrid>
              <a:tr h="297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zh-CN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日期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9550" marB="59550" marR="59550" marL="59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zh-CN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项目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9550" marB="59550" marR="59550" marL="59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zh-CN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备注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9550" marB="59550" marR="59550" marL="59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zh-CN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负责人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9550" marB="59550" marR="59550" marL="59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9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C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4/10-15/10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9550" marB="59550" marR="59550" marL="59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C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搜集资料，购买材料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9550" marB="59550" marR="59550" marL="59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C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购买材料需要等待1-2周才能收到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9550" marB="59550" marR="59550" marL="59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C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所有人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9550" marB="59550" marR="59550" marL="59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14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C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16/10-10/11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9550" marB="59550" marR="59550" marL="59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C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软件开发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9550" marB="59550" marR="59550" marL="59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C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软件开发：编写软件接口，软件功能实现（实时检测运行中的会议软件，实现与arduino蓝牙通信），软件功能调试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9550" marB="59550" marR="59550" marL="59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C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刘子驾、王力人、戴增辉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9550" marB="59550" marR="59550" marL="59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78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C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16/10-10/11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9550" marB="59550" marR="59550" marL="59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C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硬件开发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9550" marB="59550" marR="59550" marL="59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C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Arduino与蓝牙的连接、马达控制和取消按钮的控制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9550" marB="59550" marR="59550" marL="59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C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尤恺聪、戴增辉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9550" marB="59550" marR="59550" marL="59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9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C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10/11-31/11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9550" marB="59550" marR="59550" marL="59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C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软硬件连接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9550" marB="59550" marR="59550" marL="59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C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实现软硬件连接的功能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9550" marB="59550" marR="59550" marL="59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C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所有人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9550" marB="59550" marR="59550" marL="59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5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C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1/12-14/12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9550" marB="59550" marR="59550" marL="59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C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撰写总结报告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9550" marB="59550" marR="59550" marL="59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zh-CN" sz="1700" u="none" cap="none" strike="noStrike">
                          <a:solidFill>
                            <a:schemeClr val="dk1"/>
                          </a:solidFill>
                        </a:rPr>
                      </a:b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9550" marB="59550" marR="59550" marL="59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C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所有人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9550" marB="59550" marR="59550" marL="59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7" name="Google Shape;177;p22"/>
          <p:cNvSpPr txBox="1"/>
          <p:nvPr/>
        </p:nvSpPr>
        <p:spPr>
          <a:xfrm>
            <a:off x="2997007" y="5772451"/>
            <a:ext cx="5020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图 1</a:t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8912831" y="5789223"/>
            <a:ext cx="5020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图 2</a:t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1457456" y="2296264"/>
            <a:ext cx="307910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戴增辉，刘子驾，王力人</a:t>
            </a:r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1457456" y="4189445"/>
            <a:ext cx="2286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尤恺聪</a:t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503853" y="2724539"/>
            <a:ext cx="3732245" cy="110101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可视化应用程序</a:t>
            </a:r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960448" y="5183861"/>
            <a:ext cx="36669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通过Arduino上加装马达，按键模块与软件进行交互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913795" y="609600"/>
            <a:ext cx="10353762" cy="68735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zh-CN" sz="2800"/>
              <a:t>软件端</a:t>
            </a:r>
            <a:endParaRPr/>
          </a:p>
        </p:txBody>
      </p:sp>
      <p:sp>
        <p:nvSpPr>
          <p:cNvPr id="188" name="Google Shape;188;p23"/>
          <p:cNvSpPr/>
          <p:nvPr/>
        </p:nvSpPr>
        <p:spPr>
          <a:xfrm>
            <a:off x="913795" y="1525557"/>
            <a:ext cx="2473217" cy="153488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8932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可视化界面绘制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By王力人</a:t>
            </a:r>
            <a:endParaRPr/>
          </a:p>
        </p:txBody>
      </p:sp>
      <p:sp>
        <p:nvSpPr>
          <p:cNvPr id="189" name="Google Shape;189;p23"/>
          <p:cNvSpPr/>
          <p:nvPr/>
        </p:nvSpPr>
        <p:spPr>
          <a:xfrm>
            <a:off x="3781404" y="1525557"/>
            <a:ext cx="3748400" cy="1534884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rnd" cmpd="sng" w="15875">
            <a:solidFill>
              <a:srgbClr val="9987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会议软件交互功能实现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By戴增辉（刘子驾）</a:t>
            </a:r>
            <a:endParaRPr/>
          </a:p>
        </p:txBody>
      </p:sp>
      <p:sp>
        <p:nvSpPr>
          <p:cNvPr id="190" name="Google Shape;190;p23"/>
          <p:cNvSpPr/>
          <p:nvPr/>
        </p:nvSpPr>
        <p:spPr>
          <a:xfrm>
            <a:off x="7924196" y="1509229"/>
            <a:ext cx="2473217" cy="1534884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rnd" cmpd="sng" w="15875">
            <a:solidFill>
              <a:srgbClr val="7E6A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蓝牙（串口）通信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913795" y="3512978"/>
            <a:ext cx="661600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开发语言：Python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使用的库：PyQt6，OpenCV, mySerial ，PyautoGui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5013" y="3289043"/>
            <a:ext cx="396240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913795" y="609600"/>
            <a:ext cx="10353762" cy="68735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zh-CN" sz="2800"/>
              <a:t>软件端</a:t>
            </a:r>
            <a:endParaRPr/>
          </a:p>
        </p:txBody>
      </p:sp>
      <p:sp>
        <p:nvSpPr>
          <p:cNvPr id="198" name="Google Shape;198;p24"/>
          <p:cNvSpPr/>
          <p:nvPr/>
        </p:nvSpPr>
        <p:spPr>
          <a:xfrm>
            <a:off x="913795" y="1497565"/>
            <a:ext cx="3748400" cy="1534884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rnd" cmpd="sng" w="15875">
            <a:solidFill>
              <a:srgbClr val="9987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会议软件交互功能实现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By戴增辉（刘子驾）</a:t>
            </a:r>
            <a:endParaRPr/>
          </a:p>
        </p:txBody>
      </p:sp>
      <p:sp>
        <p:nvSpPr>
          <p:cNvPr id="199" name="Google Shape;199;p24"/>
          <p:cNvSpPr txBox="1"/>
          <p:nvPr/>
        </p:nvSpPr>
        <p:spPr>
          <a:xfrm>
            <a:off x="913795" y="3508310"/>
            <a:ext cx="7530409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总共尝试了三种方案：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stria"/>
              <a:buAutoNum type="arabicPeriod"/>
            </a:pPr>
            <a:r>
              <a:rPr lang="zh-CN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使用会议软件提供给第三方开发者使用的API接口  （实现发送）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stria"/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stria"/>
              <a:buAutoNum type="arabicPeriod"/>
            </a:pPr>
            <a:r>
              <a:rPr lang="zh-CN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使用软件自动化测试手段，即：用代码模拟电脑常规操作（鼠标移动等方式间接与会议软件进行交互） （实现检测）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stria"/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stria"/>
              <a:buAutoNum type="arabicPeriod"/>
            </a:pPr>
            <a:r>
              <a:rPr lang="zh-CN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从底层调用软件界面的句柄进行操作（</a:t>
            </a:r>
            <a:r>
              <a:rPr lang="zh-CN" sz="1800" strike="sng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过于复杂，直接放弃</a:t>
            </a:r>
            <a:r>
              <a:rPr lang="zh-CN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）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stria"/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stria"/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913795" y="609600"/>
            <a:ext cx="10353762" cy="68735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zh-CN" sz="2800"/>
              <a:t>软件端</a:t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913795" y="1534113"/>
            <a:ext cx="55531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stria"/>
              <a:buAutoNum type="arabicPeriod"/>
            </a:pPr>
            <a:r>
              <a:rPr lang="zh-CN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使用会议软件提供给第三方开发者使用的API接口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2697891" y="5987170"/>
            <a:ext cx="678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Arduino &lt;=&gt; 我们的软件 &lt;=&gt; 会议（有的需要收费才能使用接口）</a:t>
            </a: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663" y="2172414"/>
            <a:ext cx="4391948" cy="3546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 rotWithShape="1">
          <a:blip r:embed="rId4">
            <a:alphaModFix/>
          </a:blip>
          <a:srcRect b="0" l="13804" r="0" t="0"/>
          <a:stretch/>
        </p:blipFill>
        <p:spPr>
          <a:xfrm>
            <a:off x="5579706" y="2445720"/>
            <a:ext cx="6196650" cy="3161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3110" y="289323"/>
            <a:ext cx="3095237" cy="2156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913795" y="609600"/>
            <a:ext cx="10353762" cy="68735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zh-CN" sz="2800"/>
              <a:t>软件端</a:t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913795" y="1534113"/>
            <a:ext cx="61366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2.使用软件自动化测试手段，即：用代码模拟电脑常规操作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1166327" y="2192694"/>
            <a:ext cx="1118928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方案1 不够通用，不同会议软件提供的接口功能参差不齐。（</a:t>
            </a:r>
            <a:r>
              <a:rPr lang="zh-CN" sz="11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Zoom有消息提醒接口，腾讯会议却没有这个功能，瞩目会议不提供api）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库：pyautoGui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17" name="Google Shape;21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555" y="3405273"/>
            <a:ext cx="6991350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 txBox="1"/>
          <p:nvPr/>
        </p:nvSpPr>
        <p:spPr>
          <a:xfrm>
            <a:off x="1324947" y="6242180"/>
            <a:ext cx="66479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我们通过这个库实现了检测和定位会议程序，检测会议程序消息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913795" y="609600"/>
            <a:ext cx="10353762" cy="68735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zh-CN" sz="2800"/>
              <a:t>软件端</a:t>
            </a:r>
            <a:endParaRPr/>
          </a:p>
        </p:txBody>
      </p:sp>
      <p:sp>
        <p:nvSpPr>
          <p:cNvPr id="224" name="Google Shape;224;p27"/>
          <p:cNvSpPr/>
          <p:nvPr/>
        </p:nvSpPr>
        <p:spPr>
          <a:xfrm>
            <a:off x="913795" y="1534113"/>
            <a:ext cx="61366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2.使用软件自动化测试手段，即：用代码模拟电脑常规操作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1129005" y="2080727"/>
            <a:ext cx="1024501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在实现消息检测的时候，我们使用的方法为：通过PyautoGui检测会议软件，若会议软件在进行会议或屏幕共享期间，按一定间隔，对电脑界面通过计算机视觉库OpenCv，使用训练过的模型进行图像识别（通过识别一些特定的图案来判定会议软件界面是否有变化）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26" name="Google Shape;22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6776" y="3069371"/>
            <a:ext cx="5290653" cy="3457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3895" y="3373890"/>
            <a:ext cx="18002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08337" y="4933269"/>
            <a:ext cx="175260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