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7" r:id="rId2"/>
  </p:sldMasterIdLst>
  <p:notesMasterIdLst>
    <p:notesMasterId r:id="rId52"/>
  </p:notesMasterIdLst>
  <p:handoutMasterIdLst>
    <p:handoutMasterId r:id="rId53"/>
  </p:handoutMasterIdLst>
  <p:sldIdLst>
    <p:sldId id="261" r:id="rId3"/>
    <p:sldId id="262" r:id="rId4"/>
    <p:sldId id="273" r:id="rId5"/>
    <p:sldId id="263" r:id="rId6"/>
    <p:sldId id="274" r:id="rId7"/>
    <p:sldId id="272" r:id="rId8"/>
    <p:sldId id="264" r:id="rId9"/>
    <p:sldId id="275" r:id="rId10"/>
    <p:sldId id="277" r:id="rId11"/>
    <p:sldId id="279" r:id="rId12"/>
    <p:sldId id="280" r:id="rId13"/>
    <p:sldId id="281" r:id="rId14"/>
    <p:sldId id="314" r:id="rId15"/>
    <p:sldId id="305" r:id="rId16"/>
    <p:sldId id="306" r:id="rId17"/>
    <p:sldId id="307" r:id="rId18"/>
    <p:sldId id="333" r:id="rId19"/>
    <p:sldId id="308" r:id="rId20"/>
    <p:sldId id="334" r:id="rId21"/>
    <p:sldId id="335" r:id="rId22"/>
    <p:sldId id="332" r:id="rId23"/>
    <p:sldId id="328" r:id="rId24"/>
    <p:sldId id="327" r:id="rId25"/>
    <p:sldId id="331" r:id="rId26"/>
    <p:sldId id="287" r:id="rId27"/>
    <p:sldId id="286" r:id="rId28"/>
    <p:sldId id="288" r:id="rId29"/>
    <p:sldId id="289" r:id="rId30"/>
    <p:sldId id="290" r:id="rId31"/>
    <p:sldId id="283" r:id="rId32"/>
    <p:sldId id="296" r:id="rId33"/>
    <p:sldId id="318" r:id="rId34"/>
    <p:sldId id="291" r:id="rId35"/>
    <p:sldId id="292" r:id="rId36"/>
    <p:sldId id="322" r:id="rId37"/>
    <p:sldId id="319" r:id="rId38"/>
    <p:sldId id="294" r:id="rId39"/>
    <p:sldId id="297" r:id="rId40"/>
    <p:sldId id="298" r:id="rId41"/>
    <p:sldId id="320" r:id="rId42"/>
    <p:sldId id="311" r:id="rId43"/>
    <p:sldId id="323" r:id="rId44"/>
    <p:sldId id="324" r:id="rId45"/>
    <p:sldId id="325" r:id="rId46"/>
    <p:sldId id="326" r:id="rId47"/>
    <p:sldId id="321" r:id="rId48"/>
    <p:sldId id="337" r:id="rId49"/>
    <p:sldId id="336" r:id="rId50"/>
    <p:sldId id="259"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85615" autoAdjust="0"/>
  </p:normalViewPr>
  <p:slideViewPr>
    <p:cSldViewPr snapToGrid="0">
      <p:cViewPr>
        <p:scale>
          <a:sx n="66" d="100"/>
          <a:sy n="66" d="100"/>
        </p:scale>
        <p:origin x="-2936" y="-712"/>
      </p:cViewPr>
      <p:guideLst>
        <p:guide orient="horz" pos="2160"/>
        <p:guide pos="363"/>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C83D03-CC9F-8141-AD3E-247BD099414C}" type="datetime1">
              <a:rPr kumimoji="1" lang="zh-CN" altLang="en-US" smtClean="0"/>
              <a:t>18/6/20</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B5CAA0-BB71-D442-835E-0C5C587CEC71}" type="slidenum">
              <a:rPr kumimoji="1" lang="zh-CN" altLang="en-US" smtClean="0"/>
              <a:t>‹#›</a:t>
            </a:fld>
            <a:endParaRPr kumimoji="1" lang="zh-CN" altLang="en-US"/>
          </a:p>
        </p:txBody>
      </p:sp>
    </p:spTree>
    <p:extLst>
      <p:ext uri="{BB962C8B-B14F-4D97-AF65-F5344CB8AC3E}">
        <p14:creationId xmlns:p14="http://schemas.microsoft.com/office/powerpoint/2010/main" val="30105355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DBC17-BDC5-4A44-9E06-201E063D3545}" type="datetime1">
              <a:rPr lang="zh-CN" altLang="en-US" smtClean="0"/>
              <a:t>18/6/20</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158666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3290014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94067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741383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3121308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p>
          <a:p>
            <a:r>
              <a:rPr kumimoji="1" lang="en-US" altLang="zh-CN" dirty="0" smtClean="0"/>
              <a:t>indirect communication within the agents, task</a:t>
            </a:r>
            <a:r>
              <a:rPr kumimoji="1" lang="en-US" altLang="zh-CN" baseline="0" dirty="0" smtClean="0"/>
              <a:t> allocation and relocation by gradient field </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3464026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3792338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baseline="0" dirty="0" smtClean="0"/>
              <a:t>Wei</a:t>
            </a:r>
          </a:p>
          <a:p>
            <a:pPr marL="228600" indent="-228600">
              <a:buAutoNum type="arabicPeriod"/>
            </a:pPr>
            <a:r>
              <a:rPr kumimoji="1" lang="en-US" altLang="zh-CN" dirty="0" smtClean="0"/>
              <a:t>Travel</a:t>
            </a:r>
            <a:r>
              <a:rPr kumimoji="1" lang="en-US" altLang="zh-CN" baseline="0" dirty="0" smtClean="0"/>
              <a:t> salesman problem. Send ants on each path to calculate the sum. IN calculate benefit on candidate.(more than one passengers onboard)</a:t>
            </a:r>
          </a:p>
          <a:p>
            <a:pPr marL="228600" indent="-228600">
              <a:buAutoNum type="arabicPeriod"/>
            </a:pPr>
            <a:r>
              <a:rPr kumimoji="1" lang="en-US" altLang="zh-CN" baseline="0" dirty="0" smtClean="0"/>
              <a:t>Since we only have 3 packs maximum, so 8 path in total. we don’t use searching heuristic. We do a complete search and compare.</a:t>
            </a:r>
          </a:p>
          <a:p>
            <a:pPr marL="228600" indent="-228600">
              <a:buAutoNum type="arabicPeriod"/>
            </a:pPr>
            <a:endParaRPr kumimoji="1" lang="en-US" altLang="zh-CN" baseline="0" dirty="0" smtClean="0"/>
          </a:p>
          <a:p>
            <a:pPr marL="228600" indent="-228600">
              <a:buAutoNum type="arabicPeriod"/>
            </a:pPr>
            <a:endParaRPr kumimoji="1" lang="en-US" altLang="zh-CN" baseline="0" dirty="0" smtClean="0"/>
          </a:p>
          <a:p>
            <a:pPr marL="0" indent="0">
              <a:buNone/>
            </a:pPr>
            <a:r>
              <a:rPr kumimoji="1" lang="en-US" altLang="zh-CN" baseline="0" dirty="0" smtClean="0"/>
              <a:t>BDI agents</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572277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198" eaLnBrk="0" hangingPunct="0">
              <a:spcBef>
                <a:spcPct val="30000"/>
              </a:spcBef>
              <a:defRPr sz="1100">
                <a:solidFill>
                  <a:schemeClr val="tx1"/>
                </a:solidFill>
                <a:latin typeface="Arial" pitchFamily="34" charset="0"/>
                <a:ea typeface="ＭＳ Ｐゴシック" pitchFamily="34" charset="-128"/>
              </a:defRPr>
            </a:lvl1pPr>
            <a:lvl2pPr marL="686857" indent="-264176" defTabSz="898198" eaLnBrk="0" hangingPunct="0">
              <a:spcBef>
                <a:spcPct val="30000"/>
              </a:spcBef>
              <a:defRPr sz="1100">
                <a:solidFill>
                  <a:schemeClr val="tx1"/>
                </a:solidFill>
                <a:latin typeface="Arial" pitchFamily="34" charset="0"/>
                <a:ea typeface="ＭＳ Ｐゴシック" pitchFamily="34" charset="-128"/>
              </a:defRPr>
            </a:lvl2pPr>
            <a:lvl3pPr marL="1056704" indent="-211341" defTabSz="898198" eaLnBrk="0" hangingPunct="0">
              <a:spcBef>
                <a:spcPct val="30000"/>
              </a:spcBef>
              <a:defRPr sz="1100">
                <a:solidFill>
                  <a:schemeClr val="tx1"/>
                </a:solidFill>
                <a:latin typeface="Arial" pitchFamily="34" charset="0"/>
                <a:ea typeface="ＭＳ Ｐゴシック" pitchFamily="34" charset="-128"/>
              </a:defRPr>
            </a:lvl3pPr>
            <a:lvl4pPr marL="1479385" indent="-211341" defTabSz="898198" eaLnBrk="0" hangingPunct="0">
              <a:spcBef>
                <a:spcPct val="30000"/>
              </a:spcBef>
              <a:defRPr sz="1100">
                <a:solidFill>
                  <a:schemeClr val="tx1"/>
                </a:solidFill>
                <a:latin typeface="Arial" pitchFamily="34" charset="0"/>
                <a:ea typeface="ＭＳ Ｐゴシック" pitchFamily="34" charset="-128"/>
              </a:defRPr>
            </a:lvl4pPr>
            <a:lvl5pPr marL="1902066" indent="-211341" defTabSz="898198" eaLnBrk="0" hangingPunct="0">
              <a:spcBef>
                <a:spcPct val="30000"/>
              </a:spcBef>
              <a:defRPr sz="1100">
                <a:solidFill>
                  <a:schemeClr val="tx1"/>
                </a:solidFill>
                <a:latin typeface="Arial" pitchFamily="34" charset="0"/>
                <a:ea typeface="ＭＳ Ｐゴシック" pitchFamily="34" charset="-128"/>
              </a:defRPr>
            </a:lvl5pPr>
            <a:lvl6pPr marL="2324748"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6pPr>
            <a:lvl7pPr marL="2747429"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7pPr>
            <a:lvl8pPr marL="3170111"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8pPr>
            <a:lvl9pPr marL="3592792"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9pPr>
          </a:lstStyle>
          <a:p>
            <a:pPr eaLnBrk="1" hangingPunct="1">
              <a:spcBef>
                <a:spcPct val="0"/>
              </a:spcBef>
            </a:pPr>
            <a:fld id="{1B1EBAEC-6C0F-4842-8950-4D19547E9D51}" type="slidenum">
              <a:rPr lang="en-US" altLang="zh-TW" sz="1200"/>
              <a:pPr eaLnBrk="1" hangingPunct="1">
                <a:spcBef>
                  <a:spcPct val="0"/>
                </a:spcBef>
              </a:pPr>
              <a:t>17</a:t>
            </a:fld>
            <a:endParaRPr lang="en-US" altLang="zh-TW" sz="1200"/>
          </a:p>
        </p:txBody>
      </p:sp>
      <p:sp>
        <p:nvSpPr>
          <p:cNvPr id="82947" name="Rectangle 2"/>
          <p:cNvSpPr>
            <a:spLocks noGrp="1" noRot="1" noChangeAspect="1" noChangeArrowheads="1" noTextEdit="1"/>
          </p:cNvSpPr>
          <p:nvPr>
            <p:ph type="sldImg"/>
          </p:nvPr>
        </p:nvSpPr>
        <p:spPr>
          <a:xfrm>
            <a:off x="1133475" y="703263"/>
            <a:ext cx="4594225" cy="3446462"/>
          </a:xfrm>
          <a:ln/>
        </p:spPr>
      </p:sp>
      <p:sp>
        <p:nvSpPr>
          <p:cNvPr id="82948" name="Rectangle 3"/>
          <p:cNvSpPr>
            <a:spLocks noGrp="1" noChangeArrowheads="1"/>
          </p:cNvSpPr>
          <p:nvPr>
            <p:ph type="body" idx="1"/>
          </p:nvPr>
        </p:nvSpPr>
        <p:spPr>
          <a:xfrm>
            <a:off x="924847" y="4361116"/>
            <a:ext cx="5008306" cy="4079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err="1" smtClean="0">
                <a:latin typeface="Arial" pitchFamily="34" charset="0"/>
                <a:ea typeface="ＭＳ Ｐゴシック" pitchFamily="34" charset="-128"/>
              </a:rPr>
              <a:t>Kuo</a:t>
            </a:r>
            <a:endParaRPr lang="zh-TW" altLang="zh-TW" dirty="0" smtClean="0">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Wei</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Station use delegate MAS to exploit the environment and relief the task agents -- bus.</a:t>
            </a:r>
            <a:endParaRPr kumimoji="1" lang="zh-CN" altLang="en-US" dirty="0" smtClean="0"/>
          </a:p>
          <a:p>
            <a:endParaRPr kumimoji="1" lang="en-US" altLang="zh-CN" baseline="0" dirty="0" smtClean="0"/>
          </a:p>
          <a:p>
            <a:endParaRPr kumimoji="1" lang="en-US" altLang="zh-CN" baseline="0" dirty="0" smtClean="0"/>
          </a:p>
          <a:p>
            <a:r>
              <a:rPr kumimoji="1" lang="en-US" altLang="zh-CN" baseline="0" dirty="0" smtClean="0"/>
              <a:t>So: buses are bidders and station as auctioneer. Buses compete to get task. </a:t>
            </a:r>
          </a:p>
          <a:p>
            <a:endParaRPr kumimoji="1" lang="en-US" altLang="zh-CN" baseline="0" dirty="0" smtClean="0"/>
          </a:p>
          <a:p>
            <a:r>
              <a:rPr kumimoji="1" lang="en-US" altLang="zh-CN" baseline="0" dirty="0" smtClean="0"/>
              <a:t>Task distribution and redistribution are in same step. We use a monotonic concession protocol.(Station compare bits, give to the highest bidder bus)</a:t>
            </a:r>
          </a:p>
          <a:p>
            <a:pPr lvl="1" eaLnBrk="1" hangingPunct="1"/>
            <a:r>
              <a:rPr lang="nb-NO" altLang="zh-TW" b="1" dirty="0" smtClean="0">
                <a:ea typeface="ＭＳ Ｐゴシック" pitchFamily="34" charset="-128"/>
              </a:rPr>
              <a:t>Negotiation set</a:t>
            </a:r>
            <a:r>
              <a:rPr lang="nb-NO" altLang="zh-TW" dirty="0" smtClean="0">
                <a:ea typeface="ＭＳ Ｐゴシック" pitchFamily="34" charset="-128"/>
              </a:rPr>
              <a:t>: represents the space of possible proposals that agents can make</a:t>
            </a:r>
            <a:endParaRPr lang="nb-NO" altLang="zh-TW" b="1" dirty="0" smtClean="0">
              <a:ea typeface="ＭＳ Ｐゴシック" pitchFamily="34" charset="-128"/>
            </a:endParaRPr>
          </a:p>
          <a:p>
            <a:pPr lvl="1" eaLnBrk="1" hangingPunct="1"/>
            <a:r>
              <a:rPr lang="nb-NO" altLang="zh-TW" b="1" dirty="0" smtClean="0">
                <a:ea typeface="ＭＳ Ｐゴシック" pitchFamily="34" charset="-128"/>
              </a:rPr>
              <a:t>Protocol</a:t>
            </a:r>
            <a:r>
              <a:rPr lang="nb-NO" altLang="zh-TW" dirty="0" smtClean="0">
                <a:ea typeface="ＭＳ Ｐゴシック" pitchFamily="34" charset="-128"/>
              </a:rPr>
              <a:t>: defines the legal proposals that agents can make</a:t>
            </a:r>
            <a:endParaRPr lang="nb-NO" altLang="zh-TW" b="1" dirty="0" smtClean="0">
              <a:ea typeface="ＭＳ Ｐゴシック" pitchFamily="34" charset="-128"/>
            </a:endParaRPr>
          </a:p>
          <a:p>
            <a:pPr lvl="1" eaLnBrk="1" hangingPunct="1"/>
            <a:r>
              <a:rPr lang="nb-NO" altLang="zh-TW" b="1" dirty="0" smtClean="0">
                <a:ea typeface="ＭＳ Ｐゴシック" pitchFamily="34" charset="-128"/>
              </a:rPr>
              <a:t>Collection of strategies</a:t>
            </a:r>
            <a:r>
              <a:rPr lang="nb-NO" altLang="zh-TW" dirty="0" smtClean="0">
                <a:ea typeface="ＭＳ Ｐゴシック" pitchFamily="34" charset="-128"/>
              </a:rPr>
              <a:t>: (one for each agent) determines what proposals the agent will make</a:t>
            </a:r>
            <a:endParaRPr lang="nb-NO" altLang="zh-TW" b="1" dirty="0" smtClean="0">
              <a:ea typeface="ＭＳ Ｐゴシック" pitchFamily="34" charset="-128"/>
            </a:endParaRPr>
          </a:p>
          <a:p>
            <a:pPr lvl="1" eaLnBrk="1" hangingPunct="1"/>
            <a:r>
              <a:rPr lang="nb-NO" altLang="zh-TW" b="1" dirty="0" smtClean="0">
                <a:ea typeface="ＭＳ Ｐゴシック" pitchFamily="34" charset="-128"/>
              </a:rPr>
              <a:t>Rule</a:t>
            </a:r>
            <a:r>
              <a:rPr lang="nb-NO" altLang="zh-TW" dirty="0" smtClean="0">
                <a:ea typeface="ＭＳ Ｐゴシック" pitchFamily="34" charset="-128"/>
              </a:rPr>
              <a:t>: to determine when an agreement has been reached</a:t>
            </a:r>
            <a:endParaRPr lang="en-GB" altLang="zh-TW" dirty="0" smtClean="0">
              <a:ea typeface="ＭＳ Ｐゴシック" pitchFamily="34" charset="-128"/>
            </a:endParaRPr>
          </a:p>
        </p:txBody>
      </p:sp>
      <p:sp>
        <p:nvSpPr>
          <p:cNvPr id="4" name="幻灯片编号占位符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3511497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198" eaLnBrk="0" hangingPunct="0">
              <a:spcBef>
                <a:spcPct val="30000"/>
              </a:spcBef>
              <a:defRPr sz="1100">
                <a:solidFill>
                  <a:schemeClr val="tx1"/>
                </a:solidFill>
                <a:latin typeface="Arial" pitchFamily="34" charset="0"/>
                <a:ea typeface="ＭＳ Ｐゴシック" pitchFamily="34" charset="-128"/>
              </a:defRPr>
            </a:lvl1pPr>
            <a:lvl2pPr marL="686857" indent="-264176" defTabSz="898198" eaLnBrk="0" hangingPunct="0">
              <a:spcBef>
                <a:spcPct val="30000"/>
              </a:spcBef>
              <a:defRPr sz="1100">
                <a:solidFill>
                  <a:schemeClr val="tx1"/>
                </a:solidFill>
                <a:latin typeface="Arial" pitchFamily="34" charset="0"/>
                <a:ea typeface="ＭＳ Ｐゴシック" pitchFamily="34" charset="-128"/>
              </a:defRPr>
            </a:lvl2pPr>
            <a:lvl3pPr marL="1056704" indent="-211341" defTabSz="898198" eaLnBrk="0" hangingPunct="0">
              <a:spcBef>
                <a:spcPct val="30000"/>
              </a:spcBef>
              <a:defRPr sz="1100">
                <a:solidFill>
                  <a:schemeClr val="tx1"/>
                </a:solidFill>
                <a:latin typeface="Arial" pitchFamily="34" charset="0"/>
                <a:ea typeface="ＭＳ Ｐゴシック" pitchFamily="34" charset="-128"/>
              </a:defRPr>
            </a:lvl3pPr>
            <a:lvl4pPr marL="1479385" indent="-211341" defTabSz="898198" eaLnBrk="0" hangingPunct="0">
              <a:spcBef>
                <a:spcPct val="30000"/>
              </a:spcBef>
              <a:defRPr sz="1100">
                <a:solidFill>
                  <a:schemeClr val="tx1"/>
                </a:solidFill>
                <a:latin typeface="Arial" pitchFamily="34" charset="0"/>
                <a:ea typeface="ＭＳ Ｐゴシック" pitchFamily="34" charset="-128"/>
              </a:defRPr>
            </a:lvl4pPr>
            <a:lvl5pPr marL="1902066" indent="-211341" defTabSz="898198" eaLnBrk="0" hangingPunct="0">
              <a:spcBef>
                <a:spcPct val="30000"/>
              </a:spcBef>
              <a:defRPr sz="1100">
                <a:solidFill>
                  <a:schemeClr val="tx1"/>
                </a:solidFill>
                <a:latin typeface="Arial" pitchFamily="34" charset="0"/>
                <a:ea typeface="ＭＳ Ｐゴシック" pitchFamily="34" charset="-128"/>
              </a:defRPr>
            </a:lvl5pPr>
            <a:lvl6pPr marL="2324748"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6pPr>
            <a:lvl7pPr marL="2747429"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7pPr>
            <a:lvl8pPr marL="3170111"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8pPr>
            <a:lvl9pPr marL="3592792"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9pPr>
          </a:lstStyle>
          <a:p>
            <a:pPr eaLnBrk="1" hangingPunct="1">
              <a:spcBef>
                <a:spcPct val="0"/>
              </a:spcBef>
            </a:pPr>
            <a:fld id="{1B1EBAEC-6C0F-4842-8950-4D19547E9D51}" type="slidenum">
              <a:rPr lang="en-US" altLang="zh-TW" sz="1200"/>
              <a:pPr eaLnBrk="1" hangingPunct="1">
                <a:spcBef>
                  <a:spcPct val="0"/>
                </a:spcBef>
              </a:pPr>
              <a:t>19</a:t>
            </a:fld>
            <a:endParaRPr lang="en-US" altLang="zh-TW" sz="1200"/>
          </a:p>
        </p:txBody>
      </p:sp>
      <p:sp>
        <p:nvSpPr>
          <p:cNvPr id="82947" name="Rectangle 2"/>
          <p:cNvSpPr>
            <a:spLocks noGrp="1" noRot="1" noChangeAspect="1" noChangeArrowheads="1" noTextEdit="1"/>
          </p:cNvSpPr>
          <p:nvPr>
            <p:ph type="sldImg"/>
          </p:nvPr>
        </p:nvSpPr>
        <p:spPr>
          <a:xfrm>
            <a:off x="1133475" y="703263"/>
            <a:ext cx="4594225" cy="3446462"/>
          </a:xfrm>
          <a:ln/>
        </p:spPr>
      </p:sp>
      <p:sp>
        <p:nvSpPr>
          <p:cNvPr id="82948" name="Rectangle 3"/>
          <p:cNvSpPr>
            <a:spLocks noGrp="1" noChangeArrowheads="1"/>
          </p:cNvSpPr>
          <p:nvPr>
            <p:ph type="body" idx="1"/>
          </p:nvPr>
        </p:nvSpPr>
        <p:spPr>
          <a:xfrm>
            <a:off x="924847" y="4361116"/>
            <a:ext cx="5008306" cy="4079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err="1" smtClean="0"/>
              <a:t>Kuo</a:t>
            </a:r>
            <a:endParaRPr kumimoji="1" lang="en-US" altLang="zh-CN" dirty="0" smtClean="0"/>
          </a:p>
          <a:p>
            <a:r>
              <a:rPr kumimoji="1" lang="en-US" altLang="zh-CN" dirty="0" smtClean="0"/>
              <a:t>Exploration ants: radius</a:t>
            </a:r>
            <a:r>
              <a:rPr kumimoji="1" lang="en-US" altLang="zh-CN" baseline="0" dirty="0" smtClean="0"/>
              <a:t> + nearest Very important:(after , sort by cost)</a:t>
            </a:r>
            <a:endParaRPr kumimoji="1" lang="en-US" altLang="zh-CN" dirty="0" smtClean="0"/>
          </a:p>
          <a:p>
            <a:pPr eaLnBrk="1" hangingPunct="1"/>
            <a:endParaRPr lang="zh-TW" altLang="zh-TW" dirty="0"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758188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198" eaLnBrk="0" hangingPunct="0">
              <a:spcBef>
                <a:spcPct val="30000"/>
              </a:spcBef>
              <a:defRPr sz="1100">
                <a:solidFill>
                  <a:schemeClr val="tx1"/>
                </a:solidFill>
                <a:latin typeface="Arial" pitchFamily="34" charset="0"/>
                <a:ea typeface="ＭＳ Ｐゴシック" pitchFamily="34" charset="-128"/>
              </a:defRPr>
            </a:lvl1pPr>
            <a:lvl2pPr marL="686857" indent="-264176" defTabSz="898198" eaLnBrk="0" hangingPunct="0">
              <a:spcBef>
                <a:spcPct val="30000"/>
              </a:spcBef>
              <a:defRPr sz="1100">
                <a:solidFill>
                  <a:schemeClr val="tx1"/>
                </a:solidFill>
                <a:latin typeface="Arial" pitchFamily="34" charset="0"/>
                <a:ea typeface="ＭＳ Ｐゴシック" pitchFamily="34" charset="-128"/>
              </a:defRPr>
            </a:lvl2pPr>
            <a:lvl3pPr marL="1056704" indent="-211341" defTabSz="898198" eaLnBrk="0" hangingPunct="0">
              <a:spcBef>
                <a:spcPct val="30000"/>
              </a:spcBef>
              <a:defRPr sz="1100">
                <a:solidFill>
                  <a:schemeClr val="tx1"/>
                </a:solidFill>
                <a:latin typeface="Arial" pitchFamily="34" charset="0"/>
                <a:ea typeface="ＭＳ Ｐゴシック" pitchFamily="34" charset="-128"/>
              </a:defRPr>
            </a:lvl3pPr>
            <a:lvl4pPr marL="1479385" indent="-211341" defTabSz="898198" eaLnBrk="0" hangingPunct="0">
              <a:spcBef>
                <a:spcPct val="30000"/>
              </a:spcBef>
              <a:defRPr sz="1100">
                <a:solidFill>
                  <a:schemeClr val="tx1"/>
                </a:solidFill>
                <a:latin typeface="Arial" pitchFamily="34" charset="0"/>
                <a:ea typeface="ＭＳ Ｐゴシック" pitchFamily="34" charset="-128"/>
              </a:defRPr>
            </a:lvl4pPr>
            <a:lvl5pPr marL="1902066" indent="-211341" defTabSz="898198" eaLnBrk="0" hangingPunct="0">
              <a:spcBef>
                <a:spcPct val="30000"/>
              </a:spcBef>
              <a:defRPr sz="1100">
                <a:solidFill>
                  <a:schemeClr val="tx1"/>
                </a:solidFill>
                <a:latin typeface="Arial" pitchFamily="34" charset="0"/>
                <a:ea typeface="ＭＳ Ｐゴシック" pitchFamily="34" charset="-128"/>
              </a:defRPr>
            </a:lvl5pPr>
            <a:lvl6pPr marL="2324748"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6pPr>
            <a:lvl7pPr marL="2747429"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7pPr>
            <a:lvl8pPr marL="3170111"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8pPr>
            <a:lvl9pPr marL="3592792" indent="-211341" defTabSz="898198" eaLnBrk="0" fontAlgn="base" hangingPunct="0">
              <a:spcBef>
                <a:spcPct val="30000"/>
              </a:spcBef>
              <a:spcAft>
                <a:spcPct val="0"/>
              </a:spcAft>
              <a:defRPr sz="1100">
                <a:solidFill>
                  <a:schemeClr val="tx1"/>
                </a:solidFill>
                <a:latin typeface="Arial" pitchFamily="34" charset="0"/>
                <a:ea typeface="ＭＳ Ｐゴシック" pitchFamily="34" charset="-128"/>
              </a:defRPr>
            </a:lvl9pPr>
          </a:lstStyle>
          <a:p>
            <a:pPr eaLnBrk="1" hangingPunct="1">
              <a:spcBef>
                <a:spcPct val="0"/>
              </a:spcBef>
            </a:pPr>
            <a:fld id="{1B1EBAEC-6C0F-4842-8950-4D19547E9D51}" type="slidenum">
              <a:rPr lang="en-US" altLang="zh-TW" sz="1200"/>
              <a:pPr eaLnBrk="1" hangingPunct="1">
                <a:spcBef>
                  <a:spcPct val="0"/>
                </a:spcBef>
              </a:pPr>
              <a:t>20</a:t>
            </a:fld>
            <a:endParaRPr lang="en-US" altLang="zh-TW" sz="1200"/>
          </a:p>
        </p:txBody>
      </p:sp>
      <p:sp>
        <p:nvSpPr>
          <p:cNvPr id="82947" name="Rectangle 2"/>
          <p:cNvSpPr>
            <a:spLocks noGrp="1" noRot="1" noChangeAspect="1" noChangeArrowheads="1" noTextEdit="1"/>
          </p:cNvSpPr>
          <p:nvPr>
            <p:ph type="sldImg"/>
          </p:nvPr>
        </p:nvSpPr>
        <p:spPr>
          <a:xfrm>
            <a:off x="1133475" y="703263"/>
            <a:ext cx="4594225" cy="3446462"/>
          </a:xfrm>
          <a:ln/>
        </p:spPr>
      </p:sp>
      <p:sp>
        <p:nvSpPr>
          <p:cNvPr id="82948" name="Rectangle 3"/>
          <p:cNvSpPr>
            <a:spLocks noGrp="1" noChangeArrowheads="1"/>
          </p:cNvSpPr>
          <p:nvPr>
            <p:ph type="body" idx="1"/>
          </p:nvPr>
        </p:nvSpPr>
        <p:spPr>
          <a:xfrm>
            <a:off x="924847" y="4361116"/>
            <a:ext cx="5008306" cy="4079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smtClean="0"/>
              <a:t>Wei</a:t>
            </a:r>
          </a:p>
          <a:p>
            <a:r>
              <a:rPr kumimoji="1" lang="en-US" altLang="zh-CN" dirty="0" smtClean="0"/>
              <a:t>Intention ants:</a:t>
            </a:r>
            <a:r>
              <a:rPr kumimoji="1" lang="en-US" altLang="zh-CN" baseline="0" dirty="0" smtClean="0"/>
              <a:t> types of Heuristic gives ant different initial position.</a:t>
            </a:r>
          </a:p>
          <a:p>
            <a:r>
              <a:rPr kumimoji="1" lang="en-US" altLang="zh-CN" baseline="0" dirty="0" smtClean="0"/>
              <a:t>Can also act as bidders.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Station (H): B – Distance(Agent to candidate)(t)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572277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22</a:t>
            </a:fld>
            <a:endParaRPr lang="nl-NL"/>
          </a:p>
        </p:txBody>
      </p:sp>
    </p:spTree>
    <p:extLst>
      <p:ext uri="{BB962C8B-B14F-4D97-AF65-F5344CB8AC3E}">
        <p14:creationId xmlns:p14="http://schemas.microsoft.com/office/powerpoint/2010/main" val="2664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24</a:t>
            </a:fld>
            <a:endParaRPr lang="nl-NL"/>
          </a:p>
        </p:txBody>
      </p:sp>
    </p:spTree>
    <p:extLst>
      <p:ext uri="{BB962C8B-B14F-4D97-AF65-F5344CB8AC3E}">
        <p14:creationId xmlns:p14="http://schemas.microsoft.com/office/powerpoint/2010/main" val="1830605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25</a:t>
            </a:fld>
            <a:endParaRPr lang="nl-NL"/>
          </a:p>
        </p:txBody>
      </p:sp>
    </p:spTree>
    <p:extLst>
      <p:ext uri="{BB962C8B-B14F-4D97-AF65-F5344CB8AC3E}">
        <p14:creationId xmlns:p14="http://schemas.microsoft.com/office/powerpoint/2010/main" val="1478505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26</a:t>
            </a:fld>
            <a:endParaRPr lang="nl-NL"/>
          </a:p>
        </p:txBody>
      </p:sp>
    </p:spTree>
    <p:extLst>
      <p:ext uri="{BB962C8B-B14F-4D97-AF65-F5344CB8AC3E}">
        <p14:creationId xmlns:p14="http://schemas.microsoft.com/office/powerpoint/2010/main" val="1405840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27</a:t>
            </a:fld>
            <a:endParaRPr lang="nl-NL"/>
          </a:p>
        </p:txBody>
      </p:sp>
    </p:spTree>
    <p:extLst>
      <p:ext uri="{BB962C8B-B14F-4D97-AF65-F5344CB8AC3E}">
        <p14:creationId xmlns:p14="http://schemas.microsoft.com/office/powerpoint/2010/main" val="61741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28</a:t>
            </a:fld>
            <a:endParaRPr lang="nl-NL"/>
          </a:p>
        </p:txBody>
      </p:sp>
    </p:spTree>
    <p:extLst>
      <p:ext uri="{BB962C8B-B14F-4D97-AF65-F5344CB8AC3E}">
        <p14:creationId xmlns:p14="http://schemas.microsoft.com/office/powerpoint/2010/main" val="3031832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en-US" altLang="zh-CN" dirty="0" smtClean="0"/>
          </a:p>
          <a:p>
            <a:r>
              <a:rPr kumimoji="1" lang="en-US" altLang="zh-CN" dirty="0" smtClean="0"/>
              <a:t>The amount</a:t>
            </a:r>
            <a:r>
              <a:rPr kumimoji="1" lang="en-US" altLang="zh-CN" baseline="0" dirty="0" smtClean="0"/>
              <a:t> of group allowed onboard will be 1 ,2 and 3.</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29</a:t>
            </a:fld>
            <a:endParaRPr lang="nl-NL"/>
          </a:p>
        </p:txBody>
      </p:sp>
    </p:spTree>
    <p:extLst>
      <p:ext uri="{BB962C8B-B14F-4D97-AF65-F5344CB8AC3E}">
        <p14:creationId xmlns:p14="http://schemas.microsoft.com/office/powerpoint/2010/main" val="1383634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r>
              <a:rPr lang="en-US" altLang="zh-TW" dirty="0" err="1" smtClean="0"/>
              <a:t>Kuo</a:t>
            </a:r>
            <a:endParaRPr lang="en-US" altLang="zh-TW" dirty="0" smtClean="0"/>
          </a:p>
          <a:p>
            <a:pPr algn="just"/>
            <a:r>
              <a:rPr lang="en-US" altLang="zh-TW" dirty="0" smtClean="0"/>
              <a:t>For Bus, enabling ride-sharing could have higher income.</a:t>
            </a:r>
            <a:endParaRPr lang="zh-TW" altLang="zh-TW" dirty="0" smtClean="0"/>
          </a:p>
          <a:p>
            <a:pPr algn="just"/>
            <a:r>
              <a:rPr lang="en-US" altLang="zh-TW" dirty="0" smtClean="0"/>
              <a:t>For the passengers, although they might spend more time on the bus, they will save waiting time</a:t>
            </a:r>
          </a:p>
          <a:p>
            <a:pPr algn="just"/>
            <a:r>
              <a:rPr lang="en-US" altLang="zh-TW" dirty="0" smtClean="0"/>
              <a:t>The total time in the system to deliver</a:t>
            </a:r>
            <a:r>
              <a:rPr lang="en-US" altLang="zh-TW" baseline="0" dirty="0" smtClean="0"/>
              <a:t> all 200 passenger could be optimized after ride-sharing</a:t>
            </a:r>
            <a:endParaRPr lang="en-US" altLang="zh-TW" dirty="0" smtClean="0"/>
          </a:p>
          <a:p>
            <a:pPr algn="just"/>
            <a:r>
              <a:rPr lang="en-US" altLang="zh-TW" dirty="0" smtClean="0"/>
              <a:t>#########</a:t>
            </a:r>
          </a:p>
          <a:p>
            <a:pPr algn="just"/>
            <a:r>
              <a:rPr lang="en-US" altLang="zh-TW" dirty="0" smtClean="0"/>
              <a:t>Heuristic is based on Bus, hence in this experiment there is no best heuristic for passenger.</a:t>
            </a: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zh-TW" dirty="0" smtClean="0"/>
              <a:t>Passenger are willing to do ride-sharing when there are two groups only.</a:t>
            </a:r>
          </a:p>
        </p:txBody>
      </p:sp>
      <p:sp>
        <p:nvSpPr>
          <p:cNvPr id="4" name="投影片編號版面配置區 3"/>
          <p:cNvSpPr>
            <a:spLocks noGrp="1"/>
          </p:cNvSpPr>
          <p:nvPr>
            <p:ph type="sldNum" sz="quarter" idx="10"/>
          </p:nvPr>
        </p:nvSpPr>
        <p:spPr/>
        <p:txBody>
          <a:bodyPr/>
          <a:lstStyle/>
          <a:p>
            <a:fld id="{76F6EB55-D046-4316-A421-6DEA4C9E91D3}" type="slidenum">
              <a:rPr lang="nl-NL" smtClean="0"/>
              <a:t>30</a:t>
            </a:fld>
            <a:endParaRPr lang="nl-NL"/>
          </a:p>
        </p:txBody>
      </p:sp>
    </p:spTree>
    <p:extLst>
      <p:ext uri="{BB962C8B-B14F-4D97-AF65-F5344CB8AC3E}">
        <p14:creationId xmlns:p14="http://schemas.microsoft.com/office/powerpoint/2010/main" val="82151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Wei</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1494642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r>
              <a:rPr lang="en-US" altLang="zh-TW" dirty="0" err="1" smtClean="0"/>
              <a:t>Kuo</a:t>
            </a:r>
            <a:endParaRPr lang="en-US" altLang="zh-TW" dirty="0" smtClean="0"/>
          </a:p>
          <a:p>
            <a:pPr algn="just"/>
            <a:r>
              <a:rPr lang="en-US" altLang="zh-TW" dirty="0" smtClean="0"/>
              <a:t>For Bus, enabling ride-sharing , the income</a:t>
            </a:r>
            <a:r>
              <a:rPr lang="en-US" altLang="zh-TW" baseline="0" dirty="0" smtClean="0"/>
              <a:t> gain by naïve pick up method did not increase as much as implement heuristic</a:t>
            </a:r>
            <a:endParaRPr lang="zh-TW" altLang="zh-TW" dirty="0" smtClean="0"/>
          </a:p>
          <a:p>
            <a:pPr algn="just"/>
            <a:r>
              <a:rPr lang="en-US" altLang="zh-TW" dirty="0" smtClean="0"/>
              <a:t>For passenger, the</a:t>
            </a:r>
            <a:r>
              <a:rPr lang="en-US" altLang="zh-TW" baseline="0" dirty="0" smtClean="0"/>
              <a:t> passenger loss has huge increase in naïve way.</a:t>
            </a:r>
            <a:endParaRPr lang="en-US" altLang="zh-TW" dirty="0" smtClean="0"/>
          </a:p>
          <a:p>
            <a:pPr algn="just"/>
            <a:r>
              <a:rPr lang="en-US" altLang="zh-TW" dirty="0" smtClean="0"/>
              <a:t>Even</a:t>
            </a:r>
            <a:r>
              <a:rPr lang="en-US" altLang="zh-TW" baseline="0" dirty="0" smtClean="0"/>
              <a:t> though they have less waiting time, but they all spend longer on the bus, in the end the bus finish the task in the same time step.</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6F6EB55-D046-4316-A421-6DEA4C9E91D3}" type="slidenum">
              <a:rPr lang="nl-NL" smtClean="0"/>
              <a:t>31</a:t>
            </a:fld>
            <a:endParaRPr lang="nl-NL"/>
          </a:p>
        </p:txBody>
      </p:sp>
    </p:spTree>
    <p:extLst>
      <p:ext uri="{BB962C8B-B14F-4D97-AF65-F5344CB8AC3E}">
        <p14:creationId xmlns:p14="http://schemas.microsoft.com/office/powerpoint/2010/main" val="2469873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en-US" altLang="zh-CN" dirty="0" smtClean="0"/>
          </a:p>
          <a:p>
            <a:r>
              <a:rPr kumimoji="1" lang="en-US" altLang="zh-CN" dirty="0" smtClean="0"/>
              <a:t>A good</a:t>
            </a:r>
            <a:r>
              <a:rPr kumimoji="1" lang="en-US" altLang="zh-CN" baseline="0" dirty="0" smtClean="0"/>
              <a:t> heuristic is needed to improve the efficiency on the algorithm.</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32</a:t>
            </a:fld>
            <a:endParaRPr lang="nl-NL"/>
          </a:p>
        </p:txBody>
      </p:sp>
    </p:spTree>
    <p:extLst>
      <p:ext uri="{BB962C8B-B14F-4D97-AF65-F5344CB8AC3E}">
        <p14:creationId xmlns:p14="http://schemas.microsoft.com/office/powerpoint/2010/main" val="1939440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33</a:t>
            </a:fld>
            <a:endParaRPr lang="nl-NL"/>
          </a:p>
        </p:txBody>
      </p:sp>
    </p:spTree>
    <p:extLst>
      <p:ext uri="{BB962C8B-B14F-4D97-AF65-F5344CB8AC3E}">
        <p14:creationId xmlns:p14="http://schemas.microsoft.com/office/powerpoint/2010/main" val="3021971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Kuo</a:t>
            </a:r>
            <a:endParaRPr lang="en-US" altLang="zh-TW" dirty="0" smtClean="0"/>
          </a:p>
          <a:p>
            <a:r>
              <a:rPr lang="en-US" altLang="zh-TW" dirty="0" smtClean="0"/>
              <a:t>Our</a:t>
            </a:r>
            <a:r>
              <a:rPr lang="en-US" altLang="zh-TW" baseline="0" dirty="0" smtClean="0"/>
              <a:t> system implement as gradient, </a:t>
            </a:r>
            <a:r>
              <a:rPr lang="en-US" altLang="zh-TW" baseline="0" dirty="0" err="1" smtClean="0"/>
              <a:t>thats</a:t>
            </a:r>
            <a:r>
              <a:rPr lang="en-US" altLang="zh-TW" baseline="0" dirty="0" smtClean="0"/>
              <a:t> why when good heuristic implement its </a:t>
            </a:r>
            <a:r>
              <a:rPr lang="en-US" altLang="zh-TW" baseline="0" dirty="0" err="1" smtClean="0"/>
              <a:t>behaviour</a:t>
            </a:r>
            <a:r>
              <a:rPr lang="en-US" altLang="zh-TW" baseline="0" dirty="0" smtClean="0"/>
              <a:t> is like the figure we see in the lecture.</a:t>
            </a:r>
            <a:endParaRPr lang="en-US" altLang="zh-TW" dirty="0" smtClean="0"/>
          </a:p>
          <a:p>
            <a:r>
              <a:rPr lang="en-US" altLang="zh-TW" dirty="0" smtClean="0"/>
              <a:t>Gradient field/Contract</a:t>
            </a:r>
            <a:r>
              <a:rPr lang="en-US" altLang="zh-TW" baseline="0" dirty="0" smtClean="0"/>
              <a:t> net</a:t>
            </a:r>
            <a:endParaRPr lang="zh-TW" altLang="en-US" dirty="0"/>
          </a:p>
        </p:txBody>
      </p:sp>
      <p:sp>
        <p:nvSpPr>
          <p:cNvPr id="4" name="投影片編號版面配置區 3"/>
          <p:cNvSpPr>
            <a:spLocks noGrp="1"/>
          </p:cNvSpPr>
          <p:nvPr>
            <p:ph type="sldNum" sz="quarter" idx="10"/>
          </p:nvPr>
        </p:nvSpPr>
        <p:spPr/>
        <p:txBody>
          <a:bodyPr/>
          <a:lstStyle/>
          <a:p>
            <a:fld id="{76F6EB55-D046-4316-A421-6DEA4C9E91D3}" type="slidenum">
              <a:rPr lang="nl-NL" smtClean="0"/>
              <a:t>34</a:t>
            </a:fld>
            <a:endParaRPr lang="nl-NL"/>
          </a:p>
        </p:txBody>
      </p:sp>
    </p:spTree>
    <p:extLst>
      <p:ext uri="{BB962C8B-B14F-4D97-AF65-F5344CB8AC3E}">
        <p14:creationId xmlns:p14="http://schemas.microsoft.com/office/powerpoint/2010/main" val="401127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p>
          <a:p>
            <a:r>
              <a:rPr kumimoji="1" lang="en-US" altLang="zh-CN" dirty="0" smtClean="0"/>
              <a:t>So we try some</a:t>
            </a:r>
            <a:r>
              <a:rPr kumimoji="1" lang="en-US" altLang="zh-CN" baseline="0" dirty="0" smtClean="0"/>
              <a:t>thing extra. We increase the distance coefficient in heuristic, which is design to assign the task to the nearer bus, in H0 to 10 instead of 1, and we expect it behave same with Naïve. Turn out it still the same with the H1 and H0.</a:t>
            </a:r>
          </a:p>
          <a:p>
            <a:r>
              <a:rPr kumimoji="1" lang="en-US" altLang="zh-CN" baseline="0" dirty="0" smtClean="0"/>
              <a:t>This is because, we give the bus an algorithm to calculate the benefit, only benefit &gt; 0 the bus send the benefit an intention. The distance already involved in this benefit. So in most case, this benefit is correlated to the distance. So the coefficient did not change the result obviously.</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35</a:t>
            </a:fld>
            <a:endParaRPr lang="nl-NL"/>
          </a:p>
        </p:txBody>
      </p:sp>
    </p:spTree>
    <p:extLst>
      <p:ext uri="{BB962C8B-B14F-4D97-AF65-F5344CB8AC3E}">
        <p14:creationId xmlns:p14="http://schemas.microsoft.com/office/powerpoint/2010/main" val="3623147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Kuo</a:t>
            </a:r>
            <a:endParaRPr lang="en-US" altLang="zh-TW" dirty="0" smtClean="0"/>
          </a:p>
          <a:p>
            <a:r>
              <a:rPr lang="en-US" altLang="zh-TW" dirty="0" smtClean="0"/>
              <a:t>Like</a:t>
            </a:r>
            <a:r>
              <a:rPr lang="en-US" altLang="zh-TW" baseline="0" dirty="0" smtClean="0"/>
              <a:t> the google map we see before, In bus perspective, bus will only pick passenger up if this passenger has similar delivery path in common with the passenger on board. So, in this situation, there is no scenario most beneficial for passengers.</a:t>
            </a:r>
            <a:endParaRPr lang="zh-TW" altLang="en-US" dirty="0"/>
          </a:p>
        </p:txBody>
      </p:sp>
      <p:sp>
        <p:nvSpPr>
          <p:cNvPr id="4" name="投影片編號版面配置區 3"/>
          <p:cNvSpPr>
            <a:spLocks noGrp="1"/>
          </p:cNvSpPr>
          <p:nvPr>
            <p:ph type="sldNum" sz="quarter" idx="10"/>
          </p:nvPr>
        </p:nvSpPr>
        <p:spPr/>
        <p:txBody>
          <a:bodyPr/>
          <a:lstStyle/>
          <a:p>
            <a:fld id="{76F6EB55-D046-4316-A421-6DEA4C9E91D3}" type="slidenum">
              <a:rPr lang="nl-NL" smtClean="0"/>
              <a:t>36</a:t>
            </a:fld>
            <a:endParaRPr lang="nl-NL"/>
          </a:p>
        </p:txBody>
      </p:sp>
    </p:spTree>
    <p:extLst>
      <p:ext uri="{BB962C8B-B14F-4D97-AF65-F5344CB8AC3E}">
        <p14:creationId xmlns:p14="http://schemas.microsoft.com/office/powerpoint/2010/main" val="2964757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err="1" smtClean="0"/>
              <a:t>Kuo</a:t>
            </a:r>
            <a:endParaRPr lang="zh-TW"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37</a:t>
            </a:fld>
            <a:endParaRPr lang="nl-NL"/>
          </a:p>
        </p:txBody>
      </p:sp>
    </p:spTree>
    <p:extLst>
      <p:ext uri="{BB962C8B-B14F-4D97-AF65-F5344CB8AC3E}">
        <p14:creationId xmlns:p14="http://schemas.microsoft.com/office/powerpoint/2010/main" val="3358807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err="1" smtClean="0"/>
              <a:t>Kuo</a:t>
            </a:r>
            <a:endParaRPr lang="en-US" altLang="zh-TW" dirty="0" smtClean="0"/>
          </a:p>
          <a:p>
            <a:r>
              <a:rPr lang="en-US" altLang="zh-TW" dirty="0" smtClean="0"/>
              <a:t>There are three</a:t>
            </a:r>
            <a:r>
              <a:rPr lang="en-US" altLang="zh-TW" baseline="0" dirty="0" smtClean="0"/>
              <a:t> different limitation on the bus, green=1, red=2. blue=3.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mtClean="0"/>
              <a:t>The optimal situation happen in L=2, the system could have good combination of travel time and bus income.</a:t>
            </a:r>
          </a:p>
          <a:p>
            <a:endParaRPr lang="zh-TW"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38</a:t>
            </a:fld>
            <a:endParaRPr lang="nl-NL"/>
          </a:p>
        </p:txBody>
      </p:sp>
    </p:spTree>
    <p:extLst>
      <p:ext uri="{BB962C8B-B14F-4D97-AF65-F5344CB8AC3E}">
        <p14:creationId xmlns:p14="http://schemas.microsoft.com/office/powerpoint/2010/main" val="949221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err="1" smtClean="0"/>
              <a:t>Kuo</a:t>
            </a:r>
            <a:endParaRPr lang="zh-TW"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39</a:t>
            </a:fld>
            <a:endParaRPr lang="nl-NL"/>
          </a:p>
        </p:txBody>
      </p:sp>
    </p:spTree>
    <p:extLst>
      <p:ext uri="{BB962C8B-B14F-4D97-AF65-F5344CB8AC3E}">
        <p14:creationId xmlns:p14="http://schemas.microsoft.com/office/powerpoint/2010/main" val="190227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Kuo</a:t>
            </a:r>
            <a:endParaRPr lang="zh-TW" altLang="en-US" dirty="0"/>
          </a:p>
        </p:txBody>
      </p:sp>
      <p:sp>
        <p:nvSpPr>
          <p:cNvPr id="4" name="投影片編號版面配置區 3"/>
          <p:cNvSpPr>
            <a:spLocks noGrp="1"/>
          </p:cNvSpPr>
          <p:nvPr>
            <p:ph type="sldNum" sz="quarter" idx="10"/>
          </p:nvPr>
        </p:nvSpPr>
        <p:spPr/>
        <p:txBody>
          <a:bodyPr/>
          <a:lstStyle/>
          <a:p>
            <a:fld id="{76F6EB55-D046-4316-A421-6DEA4C9E91D3}" type="slidenum">
              <a:rPr lang="nl-NL" smtClean="0"/>
              <a:t>40</a:t>
            </a:fld>
            <a:endParaRPr lang="nl-NL"/>
          </a:p>
        </p:txBody>
      </p:sp>
    </p:spTree>
    <p:extLst>
      <p:ext uri="{BB962C8B-B14F-4D97-AF65-F5344CB8AC3E}">
        <p14:creationId xmlns:p14="http://schemas.microsoft.com/office/powerpoint/2010/main" val="296475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x-none" altLang="zh-CN" dirty="0" smtClean="0"/>
              <a:t>Wei</a:t>
            </a:r>
            <a:endParaRPr kumimoji="1" lang="zh-CN" altLang="en-US" dirty="0" smtClean="0"/>
          </a:p>
        </p:txBody>
      </p:sp>
      <p:sp>
        <p:nvSpPr>
          <p:cNvPr id="4" name="幻灯片编号占位符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565705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41</a:t>
            </a:fld>
            <a:endParaRPr lang="nl-NL"/>
          </a:p>
        </p:txBody>
      </p:sp>
    </p:spTree>
    <p:extLst>
      <p:ext uri="{BB962C8B-B14F-4D97-AF65-F5344CB8AC3E}">
        <p14:creationId xmlns:p14="http://schemas.microsoft.com/office/powerpoint/2010/main" val="2534138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p>
          <a:p>
            <a:r>
              <a:rPr kumimoji="1" lang="en-US" altLang="zh-CN" dirty="0" smtClean="0"/>
              <a:t>When no ride-sharing,</a:t>
            </a:r>
            <a:r>
              <a:rPr kumimoji="1" lang="en-US" altLang="zh-CN" baseline="0" dirty="0" smtClean="0"/>
              <a:t> the find N nearest has a best performance.</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42</a:t>
            </a:fld>
            <a:endParaRPr lang="nl-NL"/>
          </a:p>
        </p:txBody>
      </p:sp>
    </p:spTree>
    <p:extLst>
      <p:ext uri="{BB962C8B-B14F-4D97-AF65-F5344CB8AC3E}">
        <p14:creationId xmlns:p14="http://schemas.microsoft.com/office/powerpoint/2010/main" val="1248628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Wei</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Allow</a:t>
            </a:r>
            <a:r>
              <a:rPr kumimoji="1" lang="en-US" altLang="zh-CN" baseline="0" dirty="0" smtClean="0"/>
              <a:t> 1 </a:t>
            </a:r>
            <a:r>
              <a:rPr kumimoji="1" lang="en-US" altLang="zh-CN" dirty="0" smtClean="0"/>
              <a:t>ride-sharing,</a:t>
            </a:r>
            <a:r>
              <a:rPr kumimoji="1" lang="en-US" altLang="zh-CN" baseline="0" dirty="0" smtClean="0"/>
              <a:t> the find N nearest has a best performance.</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43</a:t>
            </a:fld>
            <a:endParaRPr lang="nl-NL"/>
          </a:p>
        </p:txBody>
      </p:sp>
    </p:spTree>
    <p:extLst>
      <p:ext uri="{BB962C8B-B14F-4D97-AF65-F5344CB8AC3E}">
        <p14:creationId xmlns:p14="http://schemas.microsoft.com/office/powerpoint/2010/main" val="495834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Wei</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3 ride-sharing,</a:t>
            </a:r>
            <a:r>
              <a:rPr kumimoji="1" lang="en-US" altLang="zh-CN" baseline="0" dirty="0" smtClean="0"/>
              <a:t> the find N nearest still has a best performance.</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44</a:t>
            </a:fld>
            <a:endParaRPr lang="nl-NL"/>
          </a:p>
        </p:txBody>
      </p:sp>
    </p:spTree>
    <p:extLst>
      <p:ext uri="{BB962C8B-B14F-4D97-AF65-F5344CB8AC3E}">
        <p14:creationId xmlns:p14="http://schemas.microsoft.com/office/powerpoint/2010/main" val="5791763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p>
          <a:p>
            <a:r>
              <a:rPr kumimoji="1" lang="en-US" altLang="zh-CN" dirty="0" smtClean="0"/>
              <a:t>Due to the find</a:t>
            </a:r>
            <a:r>
              <a:rPr kumimoji="1" lang="en-US" altLang="zh-CN" baseline="0" dirty="0" smtClean="0"/>
              <a:t> N nearest is a optimal function to find candidate. Always return N passengers on the map. But find within radius has uncertainty on the number. Very crowd give more candidate, more important is when no people around, the bus stops and waste some time. But compare Radius to Radius +1, the radius have higher income gain: It do not go very far to pick up people</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45</a:t>
            </a:fld>
            <a:endParaRPr lang="nl-NL"/>
          </a:p>
        </p:txBody>
      </p:sp>
    </p:spTree>
    <p:extLst>
      <p:ext uri="{BB962C8B-B14F-4D97-AF65-F5344CB8AC3E}">
        <p14:creationId xmlns:p14="http://schemas.microsoft.com/office/powerpoint/2010/main" val="1393110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Kuo</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Due to the fact Bus calculate heuristic based on earning money, even we give higher weighting for pick up the closer passenger first, the passenger could not optimize waiting time and travel time at same time with limit number of bus.</a:t>
            </a:r>
          </a:p>
          <a:p>
            <a:endParaRPr lang="zh-TW" altLang="en-US" dirty="0"/>
          </a:p>
        </p:txBody>
      </p:sp>
      <p:sp>
        <p:nvSpPr>
          <p:cNvPr id="4" name="投影片編號版面配置區 3"/>
          <p:cNvSpPr>
            <a:spLocks noGrp="1"/>
          </p:cNvSpPr>
          <p:nvPr>
            <p:ph type="sldNum" sz="quarter" idx="10"/>
          </p:nvPr>
        </p:nvSpPr>
        <p:spPr/>
        <p:txBody>
          <a:bodyPr/>
          <a:lstStyle/>
          <a:p>
            <a:fld id="{76F6EB55-D046-4316-A421-6DEA4C9E91D3}" type="slidenum">
              <a:rPr lang="nl-NL" smtClean="0"/>
              <a:t>46</a:t>
            </a:fld>
            <a:endParaRPr lang="nl-NL"/>
          </a:p>
        </p:txBody>
      </p:sp>
    </p:spTree>
    <p:extLst>
      <p:ext uri="{BB962C8B-B14F-4D97-AF65-F5344CB8AC3E}">
        <p14:creationId xmlns:p14="http://schemas.microsoft.com/office/powerpoint/2010/main" val="29647575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Wei</a:t>
            </a:r>
            <a:endParaRPr lang="zh-TW" altLang="en-US" dirty="0"/>
          </a:p>
        </p:txBody>
      </p:sp>
      <p:sp>
        <p:nvSpPr>
          <p:cNvPr id="4" name="投影片編號版面配置區 3"/>
          <p:cNvSpPr>
            <a:spLocks noGrp="1"/>
          </p:cNvSpPr>
          <p:nvPr>
            <p:ph type="sldNum" sz="quarter" idx="10"/>
          </p:nvPr>
        </p:nvSpPr>
        <p:spPr/>
        <p:txBody>
          <a:bodyPr/>
          <a:lstStyle/>
          <a:p>
            <a:fld id="{76F6EB55-D046-4316-A421-6DEA4C9E91D3}" type="slidenum">
              <a:rPr lang="nl-NL" smtClean="0"/>
              <a:t>47</a:t>
            </a:fld>
            <a:endParaRPr lang="nl-NL"/>
          </a:p>
        </p:txBody>
      </p:sp>
    </p:spTree>
    <p:extLst>
      <p:ext uri="{BB962C8B-B14F-4D97-AF65-F5344CB8AC3E}">
        <p14:creationId xmlns:p14="http://schemas.microsoft.com/office/powerpoint/2010/main" val="2964757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Kuo</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6F6EB55-D046-4316-A421-6DEA4C9E91D3}" type="slidenum">
              <a:rPr lang="nl-NL" smtClean="0"/>
              <a:t>48</a:t>
            </a:fld>
            <a:endParaRPr lang="nl-NL"/>
          </a:p>
        </p:txBody>
      </p:sp>
    </p:spTree>
    <p:extLst>
      <p:ext uri="{BB962C8B-B14F-4D97-AF65-F5344CB8AC3E}">
        <p14:creationId xmlns:p14="http://schemas.microsoft.com/office/powerpoint/2010/main" val="29647575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49</a:t>
            </a:fld>
            <a:endParaRPr lang="nl-NL"/>
          </a:p>
        </p:txBody>
      </p:sp>
    </p:spTree>
    <p:extLst>
      <p:ext uri="{BB962C8B-B14F-4D97-AF65-F5344CB8AC3E}">
        <p14:creationId xmlns:p14="http://schemas.microsoft.com/office/powerpoint/2010/main" val="364051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en-US" altLang="zh-CN" dirty="0" smtClean="0"/>
          </a:p>
          <a:p>
            <a:r>
              <a:rPr kumimoji="1" lang="en-US" altLang="zh-CN" dirty="0" smtClean="0"/>
              <a:t>Before goes</a:t>
            </a:r>
            <a:r>
              <a:rPr kumimoji="1" lang="en-US" altLang="zh-CN" baseline="0" dirty="0" smtClean="0"/>
              <a:t> to our research question, I will explain the parameters we observe in the experiment.</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292278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159928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Wei</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288899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033138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Kuo</a:t>
            </a:r>
            <a:endParaRPr kumimoji="1" lang="zh-CN" altLang="en-US" dirty="0"/>
          </a:p>
        </p:txBody>
      </p:sp>
      <p:sp>
        <p:nvSpPr>
          <p:cNvPr id="4" name="幻灯片编号占位符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388188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zh-CN" altLang="x-none" smtClean="0"/>
              <a:t>单击此处编辑母版标题样式</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x-none" smtClean="0"/>
              <a:t>单击此处编辑母版副标题样式</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r>
              <a:rPr lang="zh-CN" altLang="x-none" smtClean="0"/>
              <a:t>将图片拖动到占位符，或单击添加图标</a:t>
            </a:r>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18/6/20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238009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A013A97C-A81A-CA40-84AE-82F9AB44E5D1}" type="datetime1">
              <a:rPr lang="zh-CN" altLang="en-US" smtClean="0"/>
              <a:t>18/6/20</a:t>
            </a:fld>
            <a:endParaRPr lang="nl-NL" dirty="0"/>
          </a:p>
        </p:txBody>
      </p:sp>
      <p:sp>
        <p:nvSpPr>
          <p:cNvPr id="13" name="Footer Placeholder 12"/>
          <p:cNvSpPr>
            <a:spLocks noGrp="1"/>
          </p:cNvSpPr>
          <p:nvPr>
            <p:ph type="ftr" sz="quarter" idx="16"/>
          </p:nvPr>
        </p:nvSpPr>
        <p:spPr/>
        <p:txBody>
          <a:bodyPr/>
          <a:lstStyle/>
          <a:p>
            <a:r>
              <a:rPr lang="nl-NL" smtClean="0"/>
              <a:t>MAI</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3FDE66B7-58C2-4040-A987-7C52F7B454D2}" type="datetime1">
              <a:rPr lang="zh-CN" altLang="en-US" smtClean="0"/>
              <a:t>18/6/20</a:t>
            </a:fld>
            <a:endParaRPr lang="nl-NL" dirty="0"/>
          </a:p>
        </p:txBody>
      </p:sp>
      <p:sp>
        <p:nvSpPr>
          <p:cNvPr id="13" name="Footer Placeholder 12"/>
          <p:cNvSpPr>
            <a:spLocks noGrp="1"/>
          </p:cNvSpPr>
          <p:nvPr>
            <p:ph type="ftr" sz="quarter" idx="16"/>
          </p:nvPr>
        </p:nvSpPr>
        <p:spPr/>
        <p:txBody>
          <a:bodyPr/>
          <a:lstStyle/>
          <a:p>
            <a:r>
              <a:rPr lang="nl-NL" smtClean="0"/>
              <a:t>MAI</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0FC1FF97-5282-BB4A-976F-A5A55A4F2A39}" type="datetime1">
              <a:rPr lang="zh-CN" altLang="en-US" smtClean="0"/>
              <a:t>18/6/20</a:t>
            </a:fld>
            <a:endParaRPr lang="nl-NL" dirty="0"/>
          </a:p>
        </p:txBody>
      </p:sp>
      <p:sp>
        <p:nvSpPr>
          <p:cNvPr id="12" name="Footer Placeholder 11"/>
          <p:cNvSpPr>
            <a:spLocks noGrp="1"/>
          </p:cNvSpPr>
          <p:nvPr>
            <p:ph type="ftr" sz="quarter" idx="11"/>
          </p:nvPr>
        </p:nvSpPr>
        <p:spPr/>
        <p:txBody>
          <a:bodyPr/>
          <a:lstStyle/>
          <a:p>
            <a:r>
              <a:rPr lang="nl-NL" smtClean="0"/>
              <a:t>MAI</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zh-CN" altLang="x-none" smtClean="0"/>
              <a:t>单击此处编辑母版文本样式</a:t>
            </a:r>
          </a:p>
          <a:p>
            <a:pPr lvl="1"/>
            <a:r>
              <a:rPr lang="zh-CN" altLang="x-none" smtClean="0"/>
              <a:t>二级</a:t>
            </a:r>
          </a:p>
          <a:p>
            <a:pPr lvl="2"/>
            <a:r>
              <a:rPr lang="zh-CN" altLang="x-none" smtClean="0"/>
              <a:t>三级</a:t>
            </a:r>
          </a:p>
          <a:p>
            <a:pPr lvl="3"/>
            <a:r>
              <a:rPr lang="zh-CN" altLang="x-none" smtClean="0"/>
              <a:t>四级</a:t>
            </a:r>
          </a:p>
          <a:p>
            <a:pPr lvl="4"/>
            <a:r>
              <a:rPr lang="zh-CN" altLang="x-none" smtClean="0"/>
              <a:t>五级</a:t>
            </a:r>
            <a:endParaRPr lang="nl-NL" dirty="0"/>
          </a:p>
        </p:txBody>
      </p:sp>
      <p:sp>
        <p:nvSpPr>
          <p:cNvPr id="2" name="Title 1"/>
          <p:cNvSpPr>
            <a:spLocks noGrp="1"/>
          </p:cNvSpPr>
          <p:nvPr>
            <p:ph type="title"/>
          </p:nvPr>
        </p:nvSpPr>
        <p:spPr/>
        <p:txBody>
          <a:bodyPr/>
          <a:lstStyle/>
          <a:p>
            <a:r>
              <a:rPr lang="zh-CN" altLang="x-none" smtClean="0"/>
              <a:t>单击此处编辑母版标题样式</a:t>
            </a:r>
            <a:endParaRPr lang="nl-NL" dirty="0"/>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zh-CN" altLang="x-none" smtClean="0"/>
              <a:t>单击此处编辑母版标题样式</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x-none" smtClean="0"/>
              <a:t>单击此处编辑母版文本样式</a:t>
            </a:r>
          </a:p>
        </p:txBody>
      </p:sp>
      <p:sp>
        <p:nvSpPr>
          <p:cNvPr id="12" name="Date Placeholder 11"/>
          <p:cNvSpPr>
            <a:spLocks noGrp="1"/>
          </p:cNvSpPr>
          <p:nvPr>
            <p:ph type="dt" sz="half" idx="15"/>
          </p:nvPr>
        </p:nvSpPr>
        <p:spPr/>
        <p:txBody>
          <a:bodyPr/>
          <a:lstStyle/>
          <a:p>
            <a:fld id="{4B41DD5B-8393-D949-8406-E7AC29D0A012}" type="datetime1">
              <a:rPr lang="zh-CN" altLang="en-US" smtClean="0"/>
              <a:t>18/6/20</a:t>
            </a:fld>
            <a:endParaRPr lang="nl-NL" dirty="0"/>
          </a:p>
        </p:txBody>
      </p:sp>
      <p:sp>
        <p:nvSpPr>
          <p:cNvPr id="13" name="Footer Placeholder 12"/>
          <p:cNvSpPr>
            <a:spLocks noGrp="1"/>
          </p:cNvSpPr>
          <p:nvPr>
            <p:ph type="ftr" sz="quarter" idx="16"/>
          </p:nvPr>
        </p:nvSpPr>
        <p:spPr/>
        <p:txBody>
          <a:bodyPr/>
          <a:lstStyle/>
          <a:p>
            <a:r>
              <a:rPr lang="nl-NL" smtClean="0"/>
              <a:t>MAI</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r>
              <a:rPr lang="zh-CN" altLang="x-none" smtClean="0"/>
              <a:t>将图片拖动到占位符，或单击添加图标</a:t>
            </a:r>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r>
              <a:rPr lang="zh-CN" altLang="x-none" smtClean="0"/>
              <a:t>将图片拖动到占位符，或单击添加图标</a:t>
            </a:r>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zh-CN" altLang="x-none" smtClean="0"/>
              <a:t>单击此处编辑母版标题样式</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x-none" smtClean="0"/>
              <a:t>单击此处编辑母版文本样式</a:t>
            </a:r>
          </a:p>
        </p:txBody>
      </p:sp>
      <p:sp>
        <p:nvSpPr>
          <p:cNvPr id="12" name="Date Placeholder 11"/>
          <p:cNvSpPr>
            <a:spLocks noGrp="1"/>
          </p:cNvSpPr>
          <p:nvPr>
            <p:ph type="dt" sz="half" idx="15"/>
          </p:nvPr>
        </p:nvSpPr>
        <p:spPr/>
        <p:txBody>
          <a:bodyPr/>
          <a:lstStyle/>
          <a:p>
            <a:fld id="{74DF0085-0CEC-8F4D-B6FD-4A648571EE81}" type="datetime1">
              <a:rPr lang="zh-CN" altLang="en-US" smtClean="0"/>
              <a:t>18/6/20</a:t>
            </a:fld>
            <a:endParaRPr lang="nl-NL" dirty="0"/>
          </a:p>
        </p:txBody>
      </p:sp>
      <p:sp>
        <p:nvSpPr>
          <p:cNvPr id="13" name="Footer Placeholder 12"/>
          <p:cNvSpPr>
            <a:spLocks noGrp="1"/>
          </p:cNvSpPr>
          <p:nvPr>
            <p:ph type="ftr" sz="quarter" idx="16"/>
          </p:nvPr>
        </p:nvSpPr>
        <p:spPr/>
        <p:txBody>
          <a:bodyPr/>
          <a:lstStyle/>
          <a:p>
            <a:r>
              <a:rPr lang="nl-NL" smtClean="0"/>
              <a:t>MAI</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r>
              <a:rPr lang="zh-CN" altLang="x-none" smtClean="0"/>
              <a:t>将图片拖动到占位符，或单击添加图标</a:t>
            </a:r>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r>
              <a:rPr lang="zh-CN" altLang="x-none" smtClean="0"/>
              <a:t>将图片拖动到占位符，或单击添加图标</a:t>
            </a:r>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zh-CN" altLang="x-none" smtClean="0"/>
              <a:t>单击此处编辑母版文本样式</a:t>
            </a:r>
          </a:p>
          <a:p>
            <a:pPr lvl="1"/>
            <a:r>
              <a:rPr lang="zh-CN" altLang="x-none" smtClean="0"/>
              <a:t>二级</a:t>
            </a:r>
          </a:p>
          <a:p>
            <a:pPr lvl="2"/>
            <a:r>
              <a:rPr lang="zh-CN" altLang="x-none" smtClean="0"/>
              <a:t>三级</a:t>
            </a:r>
          </a:p>
          <a:p>
            <a:pPr lvl="3"/>
            <a:r>
              <a:rPr lang="zh-CN" altLang="x-none" smtClean="0"/>
              <a:t>四级</a:t>
            </a:r>
          </a:p>
          <a:p>
            <a:pPr lvl="4"/>
            <a:r>
              <a:rPr lang="zh-CN" altLang="x-none" smtClean="0"/>
              <a:t>五级</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zh-CN" altLang="x-none" smtClean="0"/>
              <a:t>单击此处编辑母版文本样式</a:t>
            </a:r>
          </a:p>
          <a:p>
            <a:pPr lvl="1"/>
            <a:r>
              <a:rPr lang="zh-CN" altLang="x-none" smtClean="0"/>
              <a:t>二级</a:t>
            </a:r>
          </a:p>
          <a:p>
            <a:pPr lvl="2"/>
            <a:r>
              <a:rPr lang="zh-CN" altLang="x-none" smtClean="0"/>
              <a:t>三级</a:t>
            </a:r>
          </a:p>
          <a:p>
            <a:pPr lvl="3"/>
            <a:r>
              <a:rPr lang="zh-CN" altLang="x-none" smtClean="0"/>
              <a:t>四级</a:t>
            </a:r>
          </a:p>
          <a:p>
            <a:pPr lvl="4"/>
            <a:r>
              <a:rPr lang="zh-CN" altLang="x-none" smtClean="0"/>
              <a:t>五级</a:t>
            </a:r>
            <a:endParaRPr lang="en-US" dirty="0"/>
          </a:p>
        </p:txBody>
      </p:sp>
      <p:sp>
        <p:nvSpPr>
          <p:cNvPr id="8" name="Date Placeholder 7"/>
          <p:cNvSpPr>
            <a:spLocks noGrp="1"/>
          </p:cNvSpPr>
          <p:nvPr>
            <p:ph type="dt" sz="half" idx="10"/>
          </p:nvPr>
        </p:nvSpPr>
        <p:spPr/>
        <p:txBody>
          <a:bodyPr/>
          <a:lstStyle/>
          <a:p>
            <a:fld id="{D07298B0-3EF2-9F44-B7B3-033B7CFD74EA}" type="datetime1">
              <a:rPr lang="zh-CN" altLang="en-US" smtClean="0"/>
              <a:t>18/6/20</a:t>
            </a:fld>
            <a:endParaRPr lang="nl-NL" dirty="0"/>
          </a:p>
        </p:txBody>
      </p:sp>
      <p:sp>
        <p:nvSpPr>
          <p:cNvPr id="9" name="Footer Placeholder 8"/>
          <p:cNvSpPr>
            <a:spLocks noGrp="1"/>
          </p:cNvSpPr>
          <p:nvPr>
            <p:ph type="ftr" sz="quarter" idx="11"/>
          </p:nvPr>
        </p:nvSpPr>
        <p:spPr/>
        <p:txBody>
          <a:bodyPr/>
          <a:lstStyle/>
          <a:p>
            <a:r>
              <a:rPr lang="nl-NL" smtClean="0"/>
              <a:t>MAI</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zh-CN" altLang="x-none" smtClean="0"/>
              <a:t>单击此处编辑母版标题样式</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x-none" smtClean="0"/>
              <a:t>单击此处编辑母版文本样式</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zh-CN" altLang="x-none" smtClean="0"/>
              <a:t>单击此处编辑母版文本样式</a:t>
            </a:r>
          </a:p>
          <a:p>
            <a:pPr lvl="1"/>
            <a:r>
              <a:rPr lang="zh-CN" altLang="x-none" smtClean="0"/>
              <a:t>二级</a:t>
            </a:r>
          </a:p>
          <a:p>
            <a:pPr lvl="2"/>
            <a:r>
              <a:rPr lang="zh-CN" altLang="x-none" smtClean="0"/>
              <a:t>三级</a:t>
            </a:r>
          </a:p>
          <a:p>
            <a:pPr lvl="3"/>
            <a:r>
              <a:rPr lang="zh-CN" altLang="x-none" smtClean="0"/>
              <a:t>四级</a:t>
            </a:r>
          </a:p>
          <a:p>
            <a:pPr lvl="4"/>
            <a:r>
              <a:rPr lang="zh-CN" altLang="x-none" smtClean="0"/>
              <a:t>五级</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x-none" smtClean="0"/>
              <a:t>单击此处编辑母版文本样式</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zh-CN" altLang="x-none" smtClean="0"/>
              <a:t>单击此处编辑母版文本样式</a:t>
            </a:r>
          </a:p>
          <a:p>
            <a:pPr lvl="1"/>
            <a:r>
              <a:rPr lang="zh-CN" altLang="x-none" smtClean="0"/>
              <a:t>二级</a:t>
            </a:r>
          </a:p>
          <a:p>
            <a:pPr lvl="2"/>
            <a:r>
              <a:rPr lang="zh-CN" altLang="x-none" smtClean="0"/>
              <a:t>三级</a:t>
            </a:r>
          </a:p>
          <a:p>
            <a:pPr lvl="3"/>
            <a:r>
              <a:rPr lang="zh-CN" altLang="x-none" smtClean="0"/>
              <a:t>四级</a:t>
            </a:r>
          </a:p>
          <a:p>
            <a:pPr lvl="4"/>
            <a:r>
              <a:rPr lang="zh-CN" altLang="x-none" smtClean="0"/>
              <a:t>五级</a:t>
            </a:r>
            <a:endParaRPr lang="en-US" dirty="0"/>
          </a:p>
        </p:txBody>
      </p:sp>
      <p:sp>
        <p:nvSpPr>
          <p:cNvPr id="10" name="Date Placeholder 9"/>
          <p:cNvSpPr>
            <a:spLocks noGrp="1"/>
          </p:cNvSpPr>
          <p:nvPr>
            <p:ph type="dt" sz="half" idx="10"/>
          </p:nvPr>
        </p:nvSpPr>
        <p:spPr/>
        <p:txBody>
          <a:bodyPr/>
          <a:lstStyle/>
          <a:p>
            <a:fld id="{EBFBFDFB-743A-374A-A84E-EB16B08F7680}" type="datetime1">
              <a:rPr lang="zh-CN" altLang="en-US" smtClean="0"/>
              <a:t>18/6/20</a:t>
            </a:fld>
            <a:endParaRPr lang="nl-NL" dirty="0"/>
          </a:p>
        </p:txBody>
      </p:sp>
      <p:sp>
        <p:nvSpPr>
          <p:cNvPr id="11" name="Footer Placeholder 10"/>
          <p:cNvSpPr>
            <a:spLocks noGrp="1"/>
          </p:cNvSpPr>
          <p:nvPr>
            <p:ph type="ftr" sz="quarter" idx="11"/>
          </p:nvPr>
        </p:nvSpPr>
        <p:spPr/>
        <p:txBody>
          <a:bodyPr/>
          <a:lstStyle/>
          <a:p>
            <a:r>
              <a:rPr lang="nl-NL" smtClean="0"/>
              <a:t>MAI</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zh-CN" altLang="x-none" smtClean="0"/>
              <a:t>单击此处编辑母版标题样式</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DC5EE79-2505-D34B-8793-2BF8CD554838}" type="datetime1">
              <a:rPr lang="zh-CN" altLang="en-US" smtClean="0"/>
              <a:t>18/6/20</a:t>
            </a:fld>
            <a:endParaRPr lang="nl-NL" dirty="0"/>
          </a:p>
        </p:txBody>
      </p:sp>
      <p:sp>
        <p:nvSpPr>
          <p:cNvPr id="7" name="Footer Placeholder 6"/>
          <p:cNvSpPr>
            <a:spLocks noGrp="1"/>
          </p:cNvSpPr>
          <p:nvPr>
            <p:ph type="ftr" sz="quarter" idx="11"/>
          </p:nvPr>
        </p:nvSpPr>
        <p:spPr/>
        <p:txBody>
          <a:bodyPr/>
          <a:lstStyle/>
          <a:p>
            <a:r>
              <a:rPr lang="nl-NL" smtClean="0"/>
              <a:t>MAI</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zh-CN" altLang="x-none" smtClean="0"/>
              <a:t>单击此处编辑母版标题样式</a:t>
            </a:r>
            <a:endParaRPr lang="nl-NL" dirty="0"/>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1D77EB6-11CA-D641-B499-51996AE42F11}" type="datetime1">
              <a:rPr lang="zh-CN" altLang="en-US" smtClean="0"/>
              <a:t>18/6/20</a:t>
            </a:fld>
            <a:endParaRPr lang="nl-NL" dirty="0"/>
          </a:p>
        </p:txBody>
      </p:sp>
      <p:sp>
        <p:nvSpPr>
          <p:cNvPr id="6" name="Footer Placeholder 5"/>
          <p:cNvSpPr>
            <a:spLocks noGrp="1"/>
          </p:cNvSpPr>
          <p:nvPr>
            <p:ph type="ftr" sz="quarter" idx="11"/>
          </p:nvPr>
        </p:nvSpPr>
        <p:spPr/>
        <p:txBody>
          <a:bodyPr/>
          <a:lstStyle/>
          <a:p>
            <a:r>
              <a:rPr lang="nl-NL" smtClean="0"/>
              <a:t>MAI</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zh-CN" altLang="x-none" smtClean="0"/>
              <a:t>单击此处编辑母版标题样式</a:t>
            </a:r>
            <a:endParaRPr lang="nl-NL" dirty="0"/>
          </a:p>
        </p:txBody>
      </p:sp>
      <p:sp>
        <p:nvSpPr>
          <p:cNvPr id="2" name="Date Placeholder 1"/>
          <p:cNvSpPr>
            <a:spLocks noGrp="1"/>
          </p:cNvSpPr>
          <p:nvPr>
            <p:ph type="dt" sz="half" idx="10"/>
          </p:nvPr>
        </p:nvSpPr>
        <p:spPr/>
        <p:txBody>
          <a:bodyPr/>
          <a:lstStyle/>
          <a:p>
            <a:fld id="{BAEB2F68-5C28-2844-9E47-70961FB5B17A}" type="datetime1">
              <a:rPr lang="zh-CN" altLang="en-US" smtClean="0"/>
              <a:t>18/6/20</a:t>
            </a:fld>
            <a:endParaRPr lang="nl-NL" dirty="0"/>
          </a:p>
        </p:txBody>
      </p:sp>
      <p:sp>
        <p:nvSpPr>
          <p:cNvPr id="3" name="Footer Placeholder 2"/>
          <p:cNvSpPr>
            <a:spLocks noGrp="1"/>
          </p:cNvSpPr>
          <p:nvPr>
            <p:ph type="ftr" sz="quarter" idx="11"/>
          </p:nvPr>
        </p:nvSpPr>
        <p:spPr/>
        <p:txBody>
          <a:bodyPr/>
          <a:lstStyle/>
          <a:p>
            <a:r>
              <a:rPr lang="nl-NL" smtClean="0"/>
              <a:t>MAI</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theme" Target="../theme/theme2.xml"/><Relationship Id="rId5" Type="http://schemas.openxmlformats.org/officeDocument/2006/relationships/image" Target="../media/image1.png"/><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4D2F625E-B7FC-C84E-8EEB-78941F09F965}" type="datetime1">
              <a:rPr lang="zh-CN" altLang="en-US" smtClean="0"/>
              <a:t>18/6/20</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
        <p:nvSpPr>
          <p:cNvPr id="13" name="Tijdelijke aanduiding voor voettekst 4"/>
          <p:cNvSpPr>
            <a:spLocks noGrp="1"/>
          </p:cNvSpPr>
          <p:nvPr>
            <p:ph type="ftr" sz="quarter" idx="3"/>
          </p:nvPr>
        </p:nvSpPr>
        <p:spPr>
          <a:xfrm>
            <a:off x="4300650" y="6209999"/>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MAI</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zh-CN" altLang="x-none" smtClean="0"/>
              <a:t>单击此处编辑母版标题样式</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pic>
        <p:nvPicPr>
          <p:cNvPr id="14" name="Afbeelding 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 id="2147483685" r:id="rId10"/>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98E11574-2F9E-3845-BFDC-C3F6609AEDD6}" type="datetime1">
              <a:rPr lang="zh-CN" altLang="en-US" smtClean="0"/>
              <a:t>18/6/20</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
        <p:nvSpPr>
          <p:cNvPr id="13" name="Tijdelijke aanduiding voor voettekst 4"/>
          <p:cNvSpPr>
            <a:spLocks noGrp="1"/>
          </p:cNvSpPr>
          <p:nvPr>
            <p:ph type="ftr" sz="quarter" idx="3"/>
          </p:nvPr>
        </p:nvSpPr>
        <p:spPr>
          <a:xfrm>
            <a:off x="4300650" y="6209999"/>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MAI</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14"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jpeg"/><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jpeg"/><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6.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Multi-Agent Systems</a:t>
            </a:r>
            <a:br>
              <a:rPr lang="en-US" altLang="zh-TW" dirty="0" smtClean="0"/>
            </a:br>
            <a:r>
              <a:rPr lang="en-US" altLang="zh-TW" dirty="0" smtClean="0"/>
              <a:t>		</a:t>
            </a:r>
            <a:r>
              <a:rPr lang="en-US" altLang="zh-TW" sz="3000" dirty="0"/>
              <a:t>B</a:t>
            </a:r>
            <a:r>
              <a:rPr lang="en-US" altLang="zh-TW" sz="3000" dirty="0" smtClean="0"/>
              <a:t>us Ride-sharing Problem</a:t>
            </a:r>
            <a:endParaRPr lang="zh-TW" altLang="en-US" sz="3000" dirty="0"/>
          </a:p>
        </p:txBody>
      </p:sp>
      <p:sp>
        <p:nvSpPr>
          <p:cNvPr id="3" name="副標題 2"/>
          <p:cNvSpPr>
            <a:spLocks noGrp="1"/>
          </p:cNvSpPr>
          <p:nvPr>
            <p:ph type="subTitle" idx="1"/>
          </p:nvPr>
        </p:nvSpPr>
        <p:spPr/>
        <p:txBody>
          <a:bodyPr/>
          <a:lstStyle/>
          <a:p>
            <a:r>
              <a:rPr lang="en-US" altLang="zh-TW" dirty="0" err="1" smtClean="0"/>
              <a:t>Chinjung</a:t>
            </a:r>
            <a:r>
              <a:rPr lang="en-US" altLang="zh-TW" dirty="0" smtClean="0"/>
              <a:t> </a:t>
            </a:r>
            <a:r>
              <a:rPr lang="en-US" altLang="zh-TW" dirty="0" err="1" smtClean="0"/>
              <a:t>Kuo</a:t>
            </a:r>
            <a:r>
              <a:rPr lang="en-US" altLang="zh-TW" dirty="0" smtClean="0"/>
              <a:t>, </a:t>
            </a:r>
            <a:r>
              <a:rPr lang="en-US" altLang="zh-TW" dirty="0" err="1" smtClean="0"/>
              <a:t>Kaiyuan</a:t>
            </a:r>
            <a:r>
              <a:rPr lang="en-US" altLang="zh-TW" dirty="0" smtClean="0"/>
              <a:t> Wei</a:t>
            </a:r>
          </a:p>
          <a:p>
            <a:r>
              <a:rPr lang="en-US" altLang="zh-TW" dirty="0" smtClean="0"/>
              <a:t>MAI</a:t>
            </a:r>
            <a:endParaRPr lang="zh-TW" altLang="en-US" dirty="0"/>
          </a:p>
        </p:txBody>
      </p:sp>
    </p:spTree>
    <p:extLst>
      <p:ext uri="{BB962C8B-B14F-4D97-AF65-F5344CB8AC3E}">
        <p14:creationId xmlns:p14="http://schemas.microsoft.com/office/powerpoint/2010/main" val="14492357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Hypotheses</a:t>
            </a:r>
            <a:endParaRPr kumimoji="1" lang="zh-CN" altLang="en-US" dirty="0"/>
          </a:p>
        </p:txBody>
      </p:sp>
      <p:sp>
        <p:nvSpPr>
          <p:cNvPr id="3" name="内容占位符 2"/>
          <p:cNvSpPr>
            <a:spLocks noGrp="1"/>
          </p:cNvSpPr>
          <p:nvPr>
            <p:ph idx="1"/>
          </p:nvPr>
        </p:nvSpPr>
        <p:spPr/>
        <p:txBody>
          <a:bodyPr/>
          <a:lstStyle/>
          <a:p>
            <a:r>
              <a:rPr lang="en-US" altLang="zh-TW" dirty="0" smtClean="0"/>
              <a:t>Question 2:</a:t>
            </a:r>
          </a:p>
          <a:p>
            <a:pPr marL="0" indent="0">
              <a:buNone/>
            </a:pPr>
            <a:r>
              <a:rPr lang="en-US" altLang="zh-TW" dirty="0" smtClean="0"/>
              <a:t>Is </a:t>
            </a:r>
            <a:r>
              <a:rPr lang="en-US" altLang="zh-TW" dirty="0"/>
              <a:t>this most </a:t>
            </a:r>
            <a:r>
              <a:rPr lang="en-US" altLang="zh-TW" dirty="0" smtClean="0"/>
              <a:t>beneficial plan </a:t>
            </a:r>
            <a:r>
              <a:rPr lang="en-US" altLang="zh-TW" dirty="0"/>
              <a:t>for </a:t>
            </a:r>
            <a:r>
              <a:rPr lang="en-US" altLang="zh-TW" dirty="0" smtClean="0"/>
              <a:t>bus, </a:t>
            </a:r>
            <a:r>
              <a:rPr lang="en-US" altLang="zh-TW" dirty="0"/>
              <a:t>at the same time, also beneficial for passenger? </a:t>
            </a:r>
          </a:p>
          <a:p>
            <a:endParaRPr kumimoji="1" lang="zh-CN" altLang="en-US" dirty="0" smtClean="0"/>
          </a:p>
          <a:p>
            <a:r>
              <a:rPr lang="en-US" altLang="zh-TW" dirty="0" smtClean="0"/>
              <a:t>Hypothesis 2:</a:t>
            </a:r>
          </a:p>
          <a:p>
            <a:pPr marL="0" indent="0" algn="just">
              <a:buNone/>
            </a:pPr>
            <a:r>
              <a:rPr lang="en-US" altLang="zh-CN" dirty="0" smtClean="0"/>
              <a:t>Comparing a </a:t>
            </a:r>
            <a:r>
              <a:rPr lang="en-US" altLang="zh-TW" dirty="0" smtClean="0"/>
              <a:t>heuristic beneficial for bus with a heuristic beneficial for passengers in the station, the </a:t>
            </a:r>
            <a:r>
              <a:rPr lang="en-US" altLang="zh-CN" dirty="0" smtClean="0"/>
              <a:t>first</a:t>
            </a:r>
            <a:r>
              <a:rPr lang="en-US" altLang="zh-TW" dirty="0" smtClean="0"/>
              <a:t> </a:t>
            </a:r>
            <a:r>
              <a:rPr lang="en-US" altLang="zh-TW" dirty="0"/>
              <a:t>could have higher </a:t>
            </a:r>
            <a:r>
              <a:rPr lang="en-US" altLang="zh-TW" b="1" dirty="0" smtClean="0">
                <a:solidFill>
                  <a:srgbClr val="1D8DB0"/>
                </a:solidFill>
              </a:rPr>
              <a:t>Income gain</a:t>
            </a:r>
            <a:r>
              <a:rPr lang="en-US" altLang="zh-TW" dirty="0" smtClean="0"/>
              <a:t>, the </a:t>
            </a:r>
            <a:r>
              <a:rPr lang="en-US" altLang="zh-CN" dirty="0" smtClean="0"/>
              <a:t>second could have lower </a:t>
            </a:r>
            <a:r>
              <a:rPr lang="en-US" altLang="zh-CN" b="1" dirty="0" smtClean="0">
                <a:solidFill>
                  <a:srgbClr val="1D8DB0"/>
                </a:solidFill>
              </a:rPr>
              <a:t>Wait time</a:t>
            </a:r>
            <a:r>
              <a:rPr lang="en-US" altLang="zh-CN" dirty="0" smtClean="0"/>
              <a:t> and </a:t>
            </a:r>
            <a:r>
              <a:rPr lang="en-US" altLang="zh-CN" b="1" dirty="0" smtClean="0">
                <a:solidFill>
                  <a:srgbClr val="1D8DB0"/>
                </a:solidFill>
              </a:rPr>
              <a:t>Passenger loss</a:t>
            </a:r>
            <a:r>
              <a:rPr lang="en-US" altLang="zh-TW" dirty="0"/>
              <a:t>.</a:t>
            </a:r>
          </a:p>
          <a:p>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10</a:t>
            </a:fld>
            <a:endParaRPr lang="zh-TW" altLang="en-US"/>
          </a:p>
        </p:txBody>
      </p:sp>
    </p:spTree>
    <p:extLst>
      <p:ext uri="{BB962C8B-B14F-4D97-AF65-F5344CB8AC3E}">
        <p14:creationId xmlns:p14="http://schemas.microsoft.com/office/powerpoint/2010/main" val="28371203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Hypotheses</a:t>
            </a:r>
            <a:endParaRPr kumimoji="1" lang="zh-CN" altLang="en-US" dirty="0"/>
          </a:p>
        </p:txBody>
      </p:sp>
      <p:sp>
        <p:nvSpPr>
          <p:cNvPr id="3" name="内容占位符 2"/>
          <p:cNvSpPr>
            <a:spLocks noGrp="1"/>
          </p:cNvSpPr>
          <p:nvPr>
            <p:ph idx="1"/>
          </p:nvPr>
        </p:nvSpPr>
        <p:spPr/>
        <p:txBody>
          <a:bodyPr/>
          <a:lstStyle/>
          <a:p>
            <a:r>
              <a:rPr lang="en-US" altLang="zh-TW" dirty="0" smtClean="0"/>
              <a:t>Question 3:</a:t>
            </a:r>
          </a:p>
          <a:p>
            <a:pPr marL="0" indent="0" algn="just">
              <a:buNone/>
            </a:pPr>
            <a:r>
              <a:rPr lang="en-US" altLang="zh-TW" dirty="0"/>
              <a:t>How many groups of passengers(1~3) are allowed onboard can have a good combination for bus and passenger?</a:t>
            </a:r>
          </a:p>
          <a:p>
            <a:endParaRPr kumimoji="1" lang="zh-CN" altLang="en-US" dirty="0" smtClean="0"/>
          </a:p>
          <a:p>
            <a:r>
              <a:rPr lang="en-US" altLang="zh-TW" dirty="0" smtClean="0"/>
              <a:t>Hypothesis 3:</a:t>
            </a:r>
          </a:p>
          <a:p>
            <a:pPr marL="0" indent="0">
              <a:buNone/>
            </a:pPr>
            <a:r>
              <a:rPr lang="en-US" altLang="zh-TW" dirty="0" smtClean="0"/>
              <a:t>The higher the limitation of passengers allowed on ride</a:t>
            </a:r>
            <a:r>
              <a:rPr lang="en-US" altLang="zh-TW" dirty="0"/>
              <a:t>-</a:t>
            </a:r>
            <a:r>
              <a:rPr lang="en-US" altLang="zh-TW" dirty="0" smtClean="0"/>
              <a:t>sharing, the better for bus and passengers.</a:t>
            </a:r>
            <a:endParaRPr lang="en-US" altLang="zh-TW" dirty="0"/>
          </a:p>
          <a:p>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11</a:t>
            </a:fld>
            <a:endParaRPr lang="zh-TW" altLang="en-US"/>
          </a:p>
        </p:txBody>
      </p:sp>
    </p:spTree>
    <p:extLst>
      <p:ext uri="{BB962C8B-B14F-4D97-AF65-F5344CB8AC3E}">
        <p14:creationId xmlns:p14="http://schemas.microsoft.com/office/powerpoint/2010/main" val="28371203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Hypotheses</a:t>
            </a:r>
            <a:endParaRPr kumimoji="1" lang="zh-CN" altLang="en-US" dirty="0"/>
          </a:p>
        </p:txBody>
      </p:sp>
      <p:sp>
        <p:nvSpPr>
          <p:cNvPr id="3" name="内容占位符 2"/>
          <p:cNvSpPr>
            <a:spLocks noGrp="1"/>
          </p:cNvSpPr>
          <p:nvPr>
            <p:ph idx="1"/>
          </p:nvPr>
        </p:nvSpPr>
        <p:spPr/>
        <p:txBody>
          <a:bodyPr/>
          <a:lstStyle/>
          <a:p>
            <a:r>
              <a:rPr lang="en-US" altLang="zh-TW" dirty="0" smtClean="0"/>
              <a:t>Question 4:</a:t>
            </a:r>
          </a:p>
          <a:p>
            <a:pPr marL="0" indent="0" algn="just">
              <a:buNone/>
            </a:pPr>
            <a:r>
              <a:rPr lang="en-US" altLang="zh-TW" dirty="0"/>
              <a:t>Find passenger by </a:t>
            </a:r>
            <a:r>
              <a:rPr lang="en-US" altLang="zh-TW" dirty="0" smtClean="0"/>
              <a:t>N-nearest </a:t>
            </a:r>
            <a:r>
              <a:rPr lang="en-US" altLang="zh-TW" dirty="0"/>
              <a:t>passengers vs. by all passengers in </a:t>
            </a:r>
            <a:r>
              <a:rPr lang="en-US" altLang="zh-TW" dirty="0" smtClean="0"/>
              <a:t>radius R</a:t>
            </a:r>
            <a:r>
              <a:rPr lang="en-US" altLang="zh-TW" dirty="0"/>
              <a:t>. Which one is better?</a:t>
            </a:r>
            <a:endParaRPr lang="zh-TW" altLang="en-US" dirty="0"/>
          </a:p>
          <a:p>
            <a:endParaRPr kumimoji="1" lang="zh-CN" altLang="en-US" dirty="0" smtClean="0"/>
          </a:p>
          <a:p>
            <a:r>
              <a:rPr lang="en-US" altLang="zh-TW" dirty="0" smtClean="0"/>
              <a:t>Hypothesis 4:</a:t>
            </a:r>
          </a:p>
          <a:p>
            <a:pPr marL="0" indent="0">
              <a:buNone/>
            </a:pPr>
            <a:r>
              <a:rPr lang="en-US" altLang="zh-TW" dirty="0" smtClean="0"/>
              <a:t>The two methods to find passengers are equally efficient.</a:t>
            </a:r>
            <a:endParaRPr lang="en-US" altLang="zh-TW" dirty="0"/>
          </a:p>
          <a:p>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12</a:t>
            </a:fld>
            <a:endParaRPr lang="zh-TW" altLang="en-US"/>
          </a:p>
        </p:txBody>
      </p:sp>
    </p:spTree>
    <p:extLst>
      <p:ext uri="{BB962C8B-B14F-4D97-AF65-F5344CB8AC3E}">
        <p14:creationId xmlns:p14="http://schemas.microsoft.com/office/powerpoint/2010/main" val="28371203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27560" y="2853000"/>
            <a:ext cx="3966840" cy="1152000"/>
          </a:xfrm>
        </p:spPr>
        <p:txBody>
          <a:bodyPr>
            <a:normAutofit/>
          </a:bodyPr>
          <a:lstStyle/>
          <a:p>
            <a:r>
              <a:rPr lang="en-US" altLang="zh-TW" dirty="0" smtClean="0"/>
              <a:t>System Design</a:t>
            </a:r>
            <a:endParaRPr lang="zh-TW"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783" y="156558"/>
            <a:ext cx="3238217" cy="236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46092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783" y="156558"/>
            <a:ext cx="3238217" cy="236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normAutofit/>
          </a:bodyPr>
          <a:lstStyle/>
          <a:p>
            <a:r>
              <a:rPr lang="en-US" altLang="zh-TW" dirty="0" smtClean="0"/>
              <a:t>System Design</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err="1" smtClean="0"/>
              <a:t>Rinsim</a:t>
            </a:r>
            <a:r>
              <a:rPr lang="en-US" altLang="zh-TW" dirty="0" smtClean="0"/>
              <a:t> - </a:t>
            </a:r>
            <a:r>
              <a:rPr lang="en-US" altLang="zh-TW" dirty="0" err="1" smtClean="0"/>
              <a:t>TaxiExample</a:t>
            </a:r>
            <a:endParaRPr lang="en-US" altLang="zh-TW" dirty="0" smtClean="0"/>
          </a:p>
          <a:p>
            <a:pPr marL="0" indent="0">
              <a:buNone/>
            </a:pPr>
            <a:endParaRPr lang="en-US" altLang="zh-TW" dirty="0"/>
          </a:p>
          <a:p>
            <a:r>
              <a:rPr lang="en-US" altLang="zh-TW" dirty="0" smtClean="0"/>
              <a:t>Bus: mobile unit</a:t>
            </a:r>
          </a:p>
          <a:p>
            <a:pPr marL="0" indent="0">
              <a:buNone/>
            </a:pPr>
            <a:r>
              <a:rPr lang="en-US" altLang="zh-TW" dirty="0" smtClean="0"/>
              <a:t>Fixed number.</a:t>
            </a:r>
          </a:p>
          <a:p>
            <a:pPr marL="0" indent="0">
              <a:buNone/>
            </a:pPr>
            <a:endParaRPr lang="en-US" altLang="zh-TW" dirty="0" smtClean="0"/>
          </a:p>
          <a:p>
            <a:r>
              <a:rPr lang="en-US" altLang="zh-TW" dirty="0" smtClean="0"/>
              <a:t>Group of passengers: tasks</a:t>
            </a:r>
          </a:p>
          <a:p>
            <a:pPr marL="0" indent="0">
              <a:buNone/>
            </a:pPr>
            <a:r>
              <a:rPr lang="en-US" altLang="zh-TW" dirty="0" smtClean="0"/>
              <a:t>Randomly generated on map </a:t>
            </a:r>
            <a:r>
              <a:rPr lang="en-US" altLang="zh-CN" dirty="0" smtClean="0"/>
              <a:t>with time</a:t>
            </a:r>
            <a:r>
              <a:rPr lang="en-US" altLang="zh-TW" dirty="0" smtClean="0"/>
              <a:t>. Fixed total number.</a:t>
            </a:r>
          </a:p>
          <a:p>
            <a:endParaRPr lang="en-US" altLang="zh-TW" dirty="0" smtClean="0"/>
          </a:p>
          <a:p>
            <a:r>
              <a:rPr lang="en-US" altLang="zh-TW" dirty="0" smtClean="0"/>
              <a:t>Station: communication between agents</a:t>
            </a:r>
          </a:p>
          <a:p>
            <a:pPr marL="0" indent="0">
              <a:buNone/>
            </a:pPr>
            <a:r>
              <a:rPr lang="en-US" altLang="zh-TW" dirty="0" smtClean="0"/>
              <a:t>~Intention ants + Exploration ants.</a:t>
            </a:r>
            <a:endParaRPr lang="zh-TW" altLang="en-US" dirty="0"/>
          </a:p>
        </p:txBody>
      </p:sp>
    </p:spTree>
    <p:extLst>
      <p:ext uri="{BB962C8B-B14F-4D97-AF65-F5344CB8AC3E}">
        <p14:creationId xmlns:p14="http://schemas.microsoft.com/office/powerpoint/2010/main" val="36690947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Task: Group of passengers     </a:t>
            </a:r>
            <a:endParaRPr kumimoji="1" lang="zh-CN" altLang="en-US" dirty="0"/>
          </a:p>
        </p:txBody>
      </p:sp>
      <p:sp>
        <p:nvSpPr>
          <p:cNvPr id="3" name="内容占位符 2"/>
          <p:cNvSpPr>
            <a:spLocks noGrp="1"/>
          </p:cNvSpPr>
          <p:nvPr>
            <p:ph idx="1"/>
          </p:nvPr>
        </p:nvSpPr>
        <p:spPr/>
        <p:txBody>
          <a:bodyPr/>
          <a:lstStyle/>
          <a:p>
            <a:r>
              <a:rPr kumimoji="1" lang="en-US" altLang="zh-CN" dirty="0" smtClean="0"/>
              <a:t>Pickup location: Randomly generated</a:t>
            </a:r>
          </a:p>
          <a:p>
            <a:r>
              <a:rPr kumimoji="1" lang="en-US" altLang="zh-CN" dirty="0" smtClean="0"/>
              <a:t>Delivery location: Randomly generated</a:t>
            </a:r>
          </a:p>
          <a:p>
            <a:r>
              <a:rPr kumimoji="1" lang="en-US" altLang="zh-CN" dirty="0" smtClean="0"/>
              <a:t>Size: 1~3 passengers. Randomly chosen</a:t>
            </a:r>
          </a:p>
          <a:p>
            <a:endParaRPr kumimoji="1" lang="en-US" altLang="zh-CN" dirty="0"/>
          </a:p>
          <a:p>
            <a:endParaRPr kumimoji="1" lang="en-US" altLang="zh-CN" dirty="0" smtClean="0"/>
          </a:p>
          <a:p>
            <a:endParaRPr kumimoji="1" lang="en-US" altLang="zh-CN" dirty="0"/>
          </a:p>
          <a:p>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15</a:t>
            </a:fld>
            <a:endParaRPr lang="zh-TW" altLang="en-US"/>
          </a:p>
        </p:txBody>
      </p:sp>
    </p:spTree>
    <p:extLst>
      <p:ext uri="{BB962C8B-B14F-4D97-AF65-F5344CB8AC3E}">
        <p14:creationId xmlns:p14="http://schemas.microsoft.com/office/powerpoint/2010/main" val="42850382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GB" altLang="zh-TW" dirty="0"/>
              <a:t>BDI Agent</a:t>
            </a:r>
            <a:r>
              <a:rPr kumimoji="1" lang="en-US" altLang="zh-CN" dirty="0" smtClean="0"/>
              <a:t>: Bus 			</a:t>
            </a:r>
            <a:r>
              <a:rPr kumimoji="1" lang="en-US" altLang="zh-CN" dirty="0"/>
              <a:t>	</a:t>
            </a:r>
            <a:r>
              <a:rPr kumimoji="1" lang="en-US" altLang="zh-CN" dirty="0" smtClean="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Capacity: Maximum 8 people</a:t>
            </a:r>
          </a:p>
          <a:p>
            <a:r>
              <a:rPr kumimoji="1" lang="en-US" altLang="zh-CN" dirty="0" smtClean="0"/>
              <a:t>Limitation on group of passengers onboard: 1~3</a:t>
            </a:r>
          </a:p>
          <a:p>
            <a:pPr marL="0" indent="0">
              <a:buNone/>
            </a:pPr>
            <a:endParaRPr kumimoji="1" lang="en-US" altLang="zh-CN" dirty="0" smtClean="0"/>
          </a:p>
          <a:p>
            <a:pPr marL="0" indent="0">
              <a:buNone/>
            </a:pPr>
            <a:r>
              <a:rPr kumimoji="1" lang="en-US" altLang="zh-CN" dirty="0" smtClean="0"/>
              <a:t>Agent’s logic:</a:t>
            </a:r>
            <a:endParaRPr kumimoji="1" lang="en-US" altLang="zh-CN" dirty="0"/>
          </a:p>
          <a:p>
            <a:pPr marL="457200" indent="-457200">
              <a:buAutoNum type="arabicPeriod"/>
            </a:pPr>
            <a:r>
              <a:rPr kumimoji="1" lang="en-US" altLang="zh-CN" dirty="0" smtClean="0"/>
              <a:t>Find groups of passengers as candidates.</a:t>
            </a:r>
          </a:p>
          <a:p>
            <a:pPr marL="457200" indent="-457200">
              <a:buAutoNum type="arabicPeriod"/>
            </a:pPr>
            <a:r>
              <a:rPr kumimoji="1" lang="en-US" altLang="zh-CN" dirty="0" smtClean="0"/>
              <a:t>Calculate benefit on candidate.</a:t>
            </a:r>
            <a:endParaRPr kumimoji="1" lang="en-US" altLang="zh-CN" dirty="0"/>
          </a:p>
          <a:p>
            <a:pPr marL="457200" indent="-457200">
              <a:buAutoNum type="arabicPeriod"/>
            </a:pPr>
            <a:r>
              <a:rPr kumimoji="1" lang="en-US" altLang="zh-CN" dirty="0" smtClean="0"/>
              <a:t>Send </a:t>
            </a:r>
            <a:r>
              <a:rPr lang="en-US" altLang="zh-TW" dirty="0"/>
              <a:t>estimated benefit </a:t>
            </a:r>
            <a:r>
              <a:rPr kumimoji="1" lang="en-US" altLang="zh-CN" dirty="0" smtClean="0"/>
              <a:t>to station.</a:t>
            </a:r>
          </a:p>
          <a:p>
            <a:pPr marL="457200" indent="-457200">
              <a:buAutoNum type="arabicPeriod"/>
            </a:pPr>
            <a:r>
              <a:rPr kumimoji="1" lang="en-US" altLang="zh-CN" dirty="0" smtClean="0"/>
              <a:t>Accept </a:t>
            </a:r>
            <a:r>
              <a:rPr kumimoji="1" lang="en-US" altLang="zh-CN" dirty="0"/>
              <a:t>or </a:t>
            </a:r>
            <a:r>
              <a:rPr kumimoji="1" lang="en-US" altLang="zh-CN" dirty="0" smtClean="0"/>
              <a:t>decline task depends on feedback of station.</a:t>
            </a:r>
            <a:endParaRPr kumimoji="1" lang="en-US" altLang="zh-CN"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16</a:t>
            </a:fld>
            <a:endParaRPr lang="zh-TW" altLang="en-US"/>
          </a:p>
        </p:txBody>
      </p:sp>
    </p:spTree>
    <p:extLst>
      <p:ext uri="{BB962C8B-B14F-4D97-AF65-F5344CB8AC3E}">
        <p14:creationId xmlns:p14="http://schemas.microsoft.com/office/powerpoint/2010/main" val="11258627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kumimoji="1" lang="en-GB" altLang="zh-TW" dirty="0"/>
              <a:t>BDI Agent</a:t>
            </a:r>
            <a:r>
              <a:rPr kumimoji="1" lang="en-US" altLang="zh-CN" dirty="0"/>
              <a:t>: Bus 					</a:t>
            </a:r>
            <a:endParaRPr kumimoji="1" lang="en-US" altLang="zh-TW" dirty="0"/>
          </a:p>
        </p:txBody>
      </p:sp>
      <p:sp>
        <p:nvSpPr>
          <p:cNvPr id="8" name="内容占位符 2"/>
          <p:cNvSpPr>
            <a:spLocks noGrp="1"/>
          </p:cNvSpPr>
          <p:nvPr>
            <p:ph idx="1"/>
          </p:nvPr>
        </p:nvSpPr>
        <p:spPr>
          <a:xfrm>
            <a:off x="575999" y="1655999"/>
            <a:ext cx="8098101" cy="4392000"/>
          </a:xfrm>
        </p:spPr>
        <p:txBody>
          <a:bodyPr>
            <a:normAutofit/>
          </a:bodyPr>
          <a:lstStyle/>
          <a:p>
            <a:endParaRPr lang="en-US" altLang="zh-TW" sz="2000" dirty="0" smtClean="0"/>
          </a:p>
          <a:p>
            <a:pPr algn="just"/>
            <a:r>
              <a:rPr lang="en-US" altLang="zh-TW" sz="2000" dirty="0" smtClean="0"/>
              <a:t>Belief</a:t>
            </a:r>
            <a:r>
              <a:rPr lang="en-US" altLang="zh-TW" sz="2000" dirty="0"/>
              <a:t>: agent has the road </a:t>
            </a:r>
            <a:r>
              <a:rPr lang="en-US" altLang="zh-TW" sz="2000" dirty="0" smtClean="0"/>
              <a:t>information, could ask passenger information from station.</a:t>
            </a:r>
            <a:endParaRPr lang="en-US" altLang="zh-TW" sz="2000" dirty="0"/>
          </a:p>
          <a:p>
            <a:pPr algn="just"/>
            <a:r>
              <a:rPr lang="en-US" altLang="zh-TW" sz="2000" dirty="0"/>
              <a:t>Desire: </a:t>
            </a:r>
            <a:r>
              <a:rPr lang="en-US" altLang="zh-TW" sz="2000" dirty="0" smtClean="0"/>
              <a:t>pick up and deliver passenger to achieve higher income gain.</a:t>
            </a:r>
            <a:endParaRPr lang="en-US" altLang="zh-TW" sz="2000" dirty="0"/>
          </a:p>
          <a:p>
            <a:r>
              <a:rPr lang="en-US" altLang="zh-TW" sz="2000" dirty="0"/>
              <a:t>Intention: </a:t>
            </a:r>
            <a:r>
              <a:rPr lang="en-US" altLang="zh-TW" sz="2000" dirty="0" smtClean="0"/>
              <a:t>commit the task of pick up and deliver based on algorithm.</a:t>
            </a:r>
            <a:r>
              <a:rPr lang="en-US" altLang="zh-TW" sz="2000" dirty="0"/>
              <a:t/>
            </a:r>
            <a:br>
              <a:rPr lang="en-US" altLang="zh-TW" sz="2000" dirty="0"/>
            </a:br>
            <a:endParaRPr kumimoji="1" lang="zh-CN" altLang="en-US" sz="2200" dirty="0"/>
          </a:p>
        </p:txBody>
      </p:sp>
      <p:pic>
        <p:nvPicPr>
          <p:cNvPr id="10" name="Picture 2" descr="ãcentral station cartoon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2502" y="0"/>
            <a:ext cx="3023113" cy="1939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Austin24\Dropbox\!prolog\MAS_project\src\main\resources\small-bus-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81" y="5393734"/>
            <a:ext cx="1571980" cy="88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3277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Communication Center: Station</a:t>
            </a:r>
            <a:endParaRPr kumimoji="1" lang="zh-CN" altLang="en-US" dirty="0"/>
          </a:p>
        </p:txBody>
      </p:sp>
      <p:sp>
        <p:nvSpPr>
          <p:cNvPr id="3" name="内容占位符 2"/>
          <p:cNvSpPr>
            <a:spLocks noGrp="1"/>
          </p:cNvSpPr>
          <p:nvPr>
            <p:ph idx="1"/>
          </p:nvPr>
        </p:nvSpPr>
        <p:spPr/>
        <p:txBody>
          <a:bodyPr>
            <a:normAutofit fontScale="92500"/>
          </a:bodyPr>
          <a:lstStyle/>
          <a:p>
            <a:r>
              <a:rPr kumimoji="1" lang="en-US" altLang="zh-CN" dirty="0" smtClean="0"/>
              <a:t>Register new group of passengers to the database. </a:t>
            </a:r>
          </a:p>
          <a:p>
            <a:r>
              <a:rPr kumimoji="1" lang="en-US" altLang="zh-CN" dirty="0" smtClean="0"/>
              <a:t>Maintain all the necessary information for each group of passengers.</a:t>
            </a:r>
          </a:p>
          <a:p>
            <a:pPr marL="0" indent="0">
              <a:buNone/>
            </a:pPr>
            <a:endParaRPr kumimoji="1" lang="en-US" altLang="zh-CN" dirty="0" smtClean="0"/>
          </a:p>
          <a:p>
            <a:pPr marL="0" indent="0">
              <a:buNone/>
            </a:pPr>
            <a:r>
              <a:rPr kumimoji="1" lang="en-US" altLang="zh-CN" dirty="0" smtClean="0"/>
              <a:t>Task:</a:t>
            </a:r>
          </a:p>
          <a:p>
            <a:pPr marL="0" indent="0">
              <a:buNone/>
            </a:pPr>
            <a:r>
              <a:rPr kumimoji="1" lang="en-US" altLang="zh-CN" dirty="0" smtClean="0"/>
              <a:t>1. Receive </a:t>
            </a:r>
            <a:r>
              <a:rPr lang="en-US" altLang="zh-TW" dirty="0"/>
              <a:t>estimated benefit </a:t>
            </a:r>
            <a:r>
              <a:rPr kumimoji="1" lang="en-US" altLang="zh-CN" dirty="0" smtClean="0"/>
              <a:t>from bus.</a:t>
            </a:r>
          </a:p>
          <a:p>
            <a:pPr marL="0" indent="0">
              <a:buNone/>
            </a:pPr>
            <a:r>
              <a:rPr kumimoji="1" lang="en-US" altLang="zh-CN" dirty="0" smtClean="0"/>
              <a:t>2. Compare new </a:t>
            </a:r>
            <a:r>
              <a:rPr lang="en-US" altLang="zh-TW" dirty="0"/>
              <a:t>estimated benefit </a:t>
            </a:r>
            <a:r>
              <a:rPr kumimoji="1" lang="en-US" altLang="zh-CN" dirty="0" smtClean="0"/>
              <a:t>with stored one, choose the best one according to different heuristic H0, H1, H2.</a:t>
            </a:r>
          </a:p>
          <a:p>
            <a:pPr marL="0" indent="0">
              <a:buNone/>
            </a:pPr>
            <a:r>
              <a:rPr kumimoji="1" lang="en-US" altLang="zh-CN" dirty="0" smtClean="0"/>
              <a:t>3. Store the best one in the database.</a:t>
            </a:r>
            <a:endParaRPr kumimoji="1" lang="en-US" altLang="zh-CN" dirty="0"/>
          </a:p>
          <a:p>
            <a:pPr marL="0" indent="0">
              <a:buNone/>
            </a:pPr>
            <a:r>
              <a:rPr kumimoji="1" lang="en-US" altLang="zh-CN" dirty="0" smtClean="0"/>
              <a:t>4. Send feedback to bus as a confirmation or rejection.</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18</a:t>
            </a:fld>
            <a:endParaRPr lang="zh-TW" altLang="en-US"/>
          </a:p>
        </p:txBody>
      </p:sp>
    </p:spTree>
    <p:extLst>
      <p:ext uri="{BB962C8B-B14F-4D97-AF65-F5344CB8AC3E}">
        <p14:creationId xmlns:p14="http://schemas.microsoft.com/office/powerpoint/2010/main" val="22908532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kumimoji="1" lang="en-US" altLang="zh-CN" dirty="0"/>
              <a:t>Communication Center: Station	</a:t>
            </a:r>
            <a:endParaRPr kumimoji="1" lang="en-US" altLang="zh-TW" dirty="0"/>
          </a:p>
        </p:txBody>
      </p:sp>
      <p:sp>
        <p:nvSpPr>
          <p:cNvPr id="8" name="内容占位符 2"/>
          <p:cNvSpPr>
            <a:spLocks noGrp="1"/>
          </p:cNvSpPr>
          <p:nvPr>
            <p:ph idx="1"/>
          </p:nvPr>
        </p:nvSpPr>
        <p:spPr>
          <a:xfrm>
            <a:off x="576000" y="1655999"/>
            <a:ext cx="7991738" cy="4392000"/>
          </a:xfrm>
        </p:spPr>
        <p:txBody>
          <a:bodyPr>
            <a:normAutofit/>
          </a:bodyPr>
          <a:lstStyle/>
          <a:p>
            <a:r>
              <a:rPr lang="en-US" altLang="zh-TW" sz="2200" dirty="0"/>
              <a:t>These ants are virtually applied in Station. </a:t>
            </a:r>
            <a:endParaRPr lang="en-US" altLang="zh-TW" sz="2200" b="1" dirty="0" smtClean="0"/>
          </a:p>
          <a:p>
            <a:r>
              <a:rPr lang="en-US" altLang="zh-TW" sz="2200" b="1" dirty="0" smtClean="0"/>
              <a:t>Exploration </a:t>
            </a:r>
            <a:r>
              <a:rPr lang="en-US" altLang="zh-TW" sz="2200" b="1" dirty="0"/>
              <a:t>ants</a:t>
            </a:r>
            <a:r>
              <a:rPr lang="en-US" altLang="zh-TW" sz="2200" dirty="0"/>
              <a:t>: </a:t>
            </a:r>
            <a:endParaRPr lang="en-US" altLang="zh-TW" sz="2200" dirty="0" smtClean="0"/>
          </a:p>
          <a:p>
            <a:r>
              <a:rPr lang="en-US" altLang="zh-TW" sz="2200" dirty="0" smtClean="0"/>
              <a:t>Find the </a:t>
            </a:r>
            <a:r>
              <a:rPr lang="en-US" altLang="zh-TW" sz="2200" dirty="0"/>
              <a:t>information about passengers </a:t>
            </a:r>
            <a:r>
              <a:rPr lang="en-US" altLang="zh-TW" sz="2200" dirty="0" smtClean="0"/>
              <a:t>around:</a:t>
            </a:r>
          </a:p>
          <a:p>
            <a:pPr marL="0" indent="0">
              <a:buNone/>
            </a:pPr>
            <a:r>
              <a:rPr lang="en-US" altLang="zh-TW" sz="2200" dirty="0" smtClean="0"/>
              <a:t>1. bus location </a:t>
            </a:r>
            <a:br>
              <a:rPr lang="en-US" altLang="zh-TW" sz="2200" dirty="0" smtClean="0"/>
            </a:br>
            <a:r>
              <a:rPr lang="en-US" altLang="zh-TW" sz="2200" dirty="0" smtClean="0"/>
              <a:t>2. </a:t>
            </a:r>
            <a:r>
              <a:rPr lang="en-US" altLang="zh-TW" sz="2200" dirty="0"/>
              <a:t>f</a:t>
            </a:r>
            <a:r>
              <a:rPr lang="en-US" altLang="zh-TW" sz="2200" dirty="0" smtClean="0"/>
              <a:t>irst destination</a:t>
            </a:r>
            <a:br>
              <a:rPr lang="en-US" altLang="zh-TW" sz="2200" dirty="0" smtClean="0"/>
            </a:br>
            <a:endParaRPr kumimoji="1" lang="en-US" altLang="zh-CN" sz="2200" dirty="0" smtClean="0"/>
          </a:p>
          <a:p>
            <a:r>
              <a:rPr kumimoji="1" lang="en-US" altLang="zh-CN" sz="2200" dirty="0" smtClean="0"/>
              <a:t>Sort the passengers by distance and store the result as candidate list.</a:t>
            </a:r>
          </a:p>
          <a:p>
            <a:endParaRPr kumimoji="1" lang="zh-CN" altLang="en-US" sz="2200" dirty="0"/>
          </a:p>
        </p:txBody>
      </p:sp>
      <p:pic>
        <p:nvPicPr>
          <p:cNvPr id="12" name="Picture 3" descr="C:\Users\Austin24\Dropbox\!prolog\MAS_project\src\main\resources\small-bus-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81" y="5393734"/>
            <a:ext cx="1571980" cy="8842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ãcentral station cartoonãçåçæå°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7645" y="4641485"/>
            <a:ext cx="3023113" cy="193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028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nl-NL" smtClean="0"/>
              <a:t>MAI</a:t>
            </a:r>
            <a:endParaRPr lang="nl-NL" dirty="0"/>
          </a:p>
        </p:txBody>
      </p:sp>
      <p:sp>
        <p:nvSpPr>
          <p:cNvPr id="3" name="投影片編號版面配置區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4" name="內容版面配置區 3"/>
          <p:cNvSpPr>
            <a:spLocks noGrp="1"/>
          </p:cNvSpPr>
          <p:nvPr>
            <p:ph sz="quarter" idx="13"/>
          </p:nvPr>
        </p:nvSpPr>
        <p:spPr/>
        <p:txBody>
          <a:bodyPr>
            <a:normAutofit lnSpcReduction="10000"/>
          </a:bodyPr>
          <a:lstStyle/>
          <a:p>
            <a:r>
              <a:rPr lang="en-US" altLang="zh-TW" dirty="0"/>
              <a:t>Objectives</a:t>
            </a:r>
          </a:p>
          <a:p>
            <a:r>
              <a:rPr lang="en-US" altLang="zh-TW" dirty="0"/>
              <a:t>Research </a:t>
            </a:r>
            <a:r>
              <a:rPr lang="en-US" altLang="zh-TW" dirty="0" smtClean="0"/>
              <a:t>Question</a:t>
            </a:r>
            <a:endParaRPr lang="en-US" altLang="zh-TW" dirty="0"/>
          </a:p>
          <a:p>
            <a:r>
              <a:rPr lang="en-US" altLang="zh-TW" dirty="0"/>
              <a:t>Hypotheses</a:t>
            </a:r>
          </a:p>
          <a:p>
            <a:r>
              <a:rPr lang="en-US" altLang="zh-TW" dirty="0"/>
              <a:t>MAS </a:t>
            </a:r>
            <a:r>
              <a:rPr lang="en-US" altLang="zh-TW" dirty="0" smtClean="0"/>
              <a:t>Explanation</a:t>
            </a:r>
          </a:p>
          <a:p>
            <a:r>
              <a:rPr lang="en-US" altLang="zh-CN" dirty="0" smtClean="0"/>
              <a:t>Video Demo</a:t>
            </a:r>
            <a:endParaRPr lang="en-US" altLang="zh-TW" dirty="0"/>
          </a:p>
          <a:p>
            <a:r>
              <a:rPr lang="en-US" altLang="zh-TW" dirty="0"/>
              <a:t>Experiment-follow U-model</a:t>
            </a:r>
            <a:br>
              <a:rPr lang="en-US" altLang="zh-TW" dirty="0"/>
            </a:br>
            <a:r>
              <a:rPr lang="en-US" altLang="zh-TW" dirty="0"/>
              <a:t>setup</a:t>
            </a:r>
            <a:br>
              <a:rPr lang="en-US" altLang="zh-TW" dirty="0"/>
            </a:br>
            <a:r>
              <a:rPr lang="en-US" altLang="zh-TW" dirty="0"/>
              <a:t>result</a:t>
            </a:r>
            <a:br>
              <a:rPr lang="en-US" altLang="zh-TW" dirty="0"/>
            </a:br>
            <a:r>
              <a:rPr lang="en-US" altLang="zh-TW" dirty="0"/>
              <a:t>analysis</a:t>
            </a:r>
          </a:p>
          <a:p>
            <a:r>
              <a:rPr lang="en-US" altLang="zh-TW" dirty="0"/>
              <a:t>conclusion</a:t>
            </a:r>
          </a:p>
          <a:p>
            <a:endParaRPr lang="en-US" altLang="zh-TW" dirty="0"/>
          </a:p>
          <a:p>
            <a:endParaRPr lang="zh-TW" altLang="en-US" dirty="0"/>
          </a:p>
        </p:txBody>
      </p:sp>
      <p:sp>
        <p:nvSpPr>
          <p:cNvPr id="5" name="標題 4"/>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p14="http://schemas.microsoft.com/office/powerpoint/2010/main" val="22475732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kumimoji="1" lang="en-US" altLang="zh-CN" dirty="0"/>
              <a:t>Communication Center: Station	</a:t>
            </a:r>
            <a:endParaRPr kumimoji="1" lang="en-US" altLang="zh-TW" dirty="0"/>
          </a:p>
        </p:txBody>
      </p:sp>
      <p:sp>
        <p:nvSpPr>
          <p:cNvPr id="8" name="内容占位符 2"/>
          <p:cNvSpPr>
            <a:spLocks noGrp="1"/>
          </p:cNvSpPr>
          <p:nvPr>
            <p:ph idx="1"/>
          </p:nvPr>
        </p:nvSpPr>
        <p:spPr>
          <a:xfrm>
            <a:off x="576000" y="1655999"/>
            <a:ext cx="7991738" cy="4392000"/>
          </a:xfrm>
        </p:spPr>
        <p:txBody>
          <a:bodyPr>
            <a:normAutofit/>
          </a:bodyPr>
          <a:lstStyle/>
          <a:p>
            <a:r>
              <a:rPr lang="en-US" altLang="zh-TW" b="1" dirty="0"/>
              <a:t>Intention ants</a:t>
            </a:r>
            <a:r>
              <a:rPr lang="en-US" altLang="zh-TW" dirty="0" smtClean="0"/>
              <a:t>:</a:t>
            </a:r>
          </a:p>
          <a:p>
            <a:r>
              <a:rPr lang="en-US" altLang="zh-TW" dirty="0" smtClean="0"/>
              <a:t>Bus sends its estimated benefit to Station </a:t>
            </a:r>
          </a:p>
          <a:p>
            <a:r>
              <a:rPr lang="en-US" altLang="zh-TW" dirty="0" smtClean="0"/>
              <a:t>The </a:t>
            </a:r>
            <a:r>
              <a:rPr lang="en-US" altLang="zh-TW" dirty="0"/>
              <a:t>Station </a:t>
            </a:r>
            <a:r>
              <a:rPr lang="en-US" altLang="zh-TW" dirty="0" smtClean="0"/>
              <a:t>sends two </a:t>
            </a:r>
            <a:r>
              <a:rPr lang="en-US" altLang="zh-TW" dirty="0"/>
              <a:t>intention </a:t>
            </a:r>
            <a:r>
              <a:rPr lang="en-US" altLang="zh-TW" dirty="0" smtClean="0"/>
              <a:t>ants.</a:t>
            </a:r>
          </a:p>
          <a:p>
            <a:r>
              <a:rPr lang="en-US" altLang="zh-TW" dirty="0" smtClean="0"/>
              <a:t>The faster ant informs the passenger its intention.</a:t>
            </a:r>
          </a:p>
          <a:p>
            <a:pPr marL="0" indent="0">
              <a:buNone/>
            </a:pPr>
            <a:r>
              <a:rPr lang="en-US" altLang="zh-TW" dirty="0"/>
              <a:t/>
            </a:r>
            <a:br>
              <a:rPr lang="en-US" altLang="zh-TW" dirty="0"/>
            </a:br>
            <a:r>
              <a:rPr lang="en-US" altLang="zh-TW" dirty="0" smtClean="0"/>
              <a:t/>
            </a:r>
            <a:br>
              <a:rPr lang="en-US" altLang="zh-TW" dirty="0" smtClean="0"/>
            </a:br>
            <a:endParaRPr kumimoji="1" lang="zh-CN" altLang="en-US" dirty="0"/>
          </a:p>
        </p:txBody>
      </p:sp>
      <p:pic>
        <p:nvPicPr>
          <p:cNvPr id="7" name="Picture 3" descr="C:\Users\Austin24\Dropbox\!prolog\MAS_project\src\main\resources\small-bus-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81" y="5393734"/>
            <a:ext cx="1571980" cy="8842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ãcentral station cartoonãçåçæå°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7645" y="4641485"/>
            <a:ext cx="3023113" cy="193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998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Program Flow in Bus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Process 1</a:t>
            </a:r>
            <a:br>
              <a:rPr kumimoji="1" lang="en-US" altLang="zh-CN" dirty="0" smtClean="0"/>
            </a:br>
            <a:r>
              <a:rPr kumimoji="1" lang="en-US" altLang="zh-CN" dirty="0" smtClean="0"/>
              <a:t>Ask for candidates, calculate benefit and send to station.</a:t>
            </a:r>
            <a:endParaRPr kumimoji="1" lang="en-US" altLang="zh-CN" dirty="0"/>
          </a:p>
          <a:p>
            <a:r>
              <a:rPr kumimoji="1" lang="en-US" altLang="zh-CN" dirty="0" smtClean="0"/>
              <a:t>Process 2</a:t>
            </a:r>
            <a:br>
              <a:rPr kumimoji="1" lang="en-US" altLang="zh-CN" dirty="0" smtClean="0"/>
            </a:br>
            <a:r>
              <a:rPr kumimoji="1" lang="en-US" altLang="zh-CN" dirty="0" smtClean="0"/>
              <a:t>Confirm task with station.</a:t>
            </a:r>
          </a:p>
          <a:p>
            <a:r>
              <a:rPr kumimoji="1" lang="en-US" altLang="zh-CN" dirty="0" smtClean="0"/>
              <a:t>Process 3</a:t>
            </a:r>
            <a:br>
              <a:rPr kumimoji="1" lang="en-US" altLang="zh-CN" dirty="0" smtClean="0"/>
            </a:br>
            <a:r>
              <a:rPr kumimoji="1" lang="en-US" altLang="zh-CN" dirty="0" smtClean="0"/>
              <a:t>Move to pick up location or pick up</a:t>
            </a:r>
          </a:p>
          <a:p>
            <a:r>
              <a:rPr kumimoji="1" lang="en-US" altLang="zh-CN" dirty="0" smtClean="0"/>
              <a:t>Process 4 </a:t>
            </a:r>
            <a:br>
              <a:rPr kumimoji="1" lang="en-US" altLang="zh-CN" dirty="0" smtClean="0"/>
            </a:br>
            <a:r>
              <a:rPr kumimoji="1" lang="en-US" altLang="zh-CN" dirty="0" smtClean="0"/>
              <a:t>Move to delivery location or deliver</a:t>
            </a:r>
          </a:p>
          <a:p>
            <a:endParaRPr kumimoji="1" lang="en-US" altLang="zh-CN"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21</a:t>
            </a:fld>
            <a:endParaRPr lang="zh-TW" altLang="en-US"/>
          </a:p>
        </p:txBody>
      </p:sp>
      <p:sp>
        <p:nvSpPr>
          <p:cNvPr id="6" name="下箭头 5"/>
          <p:cNvSpPr/>
          <p:nvPr/>
        </p:nvSpPr>
        <p:spPr>
          <a:xfrm>
            <a:off x="250130" y="1539502"/>
            <a:ext cx="461770" cy="365631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026322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27560" y="2853000"/>
            <a:ext cx="3966840" cy="1152000"/>
          </a:xfrm>
        </p:spPr>
        <p:txBody>
          <a:bodyPr>
            <a:normAutofit/>
          </a:bodyPr>
          <a:lstStyle/>
          <a:p>
            <a:r>
              <a:rPr lang="en-US" altLang="zh-TW" dirty="0" smtClean="0"/>
              <a:t>Video Demo</a:t>
            </a:r>
            <a:endParaRPr lang="zh-TW"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783" y="156558"/>
            <a:ext cx="3238217" cy="236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7004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nl-NL" smtClean="0"/>
              <a:t>MAI</a:t>
            </a:r>
            <a:endParaRPr lang="nl-NL" dirty="0"/>
          </a:p>
        </p:txBody>
      </p:sp>
      <p:sp>
        <p:nvSpPr>
          <p:cNvPr id="3" name="投影片編號版面配置區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標題 4"/>
          <p:cNvSpPr>
            <a:spLocks noGrp="1"/>
          </p:cNvSpPr>
          <p:nvPr>
            <p:ph type="title"/>
          </p:nvPr>
        </p:nvSpPr>
        <p:spPr/>
        <p:txBody>
          <a:bodyPr/>
          <a:lstStyle/>
          <a:p>
            <a:r>
              <a:rPr lang="en-US" altLang="zh-TW" dirty="0" smtClean="0"/>
              <a:t>L=3, H=0</a:t>
            </a:r>
            <a:endParaRPr lang="zh-TW" altLang="en-US" dirty="0"/>
          </a:p>
        </p:txBody>
      </p:sp>
      <p:pic>
        <p:nvPicPr>
          <p:cNvPr id="1229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558367" y="1655763"/>
            <a:ext cx="6027267" cy="4392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3" y="135255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63" y="504400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3" y="374015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163" y="343535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7463" y="337395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8463" y="308820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241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913" y="757238"/>
            <a:ext cx="5514975"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頁尾版面配置區 1"/>
          <p:cNvSpPr>
            <a:spLocks noGrp="1"/>
          </p:cNvSpPr>
          <p:nvPr>
            <p:ph type="ftr" sz="quarter" idx="11"/>
          </p:nvPr>
        </p:nvSpPr>
        <p:spPr/>
        <p:txBody>
          <a:bodyPr/>
          <a:lstStyle/>
          <a:p>
            <a:r>
              <a:rPr lang="nl-NL" smtClean="0"/>
              <a:t>MAI</a:t>
            </a:r>
            <a:endParaRPr lang="nl-NL" dirty="0"/>
          </a:p>
        </p:txBody>
      </p:sp>
      <p:sp>
        <p:nvSpPr>
          <p:cNvPr id="3" name="投影片編號版面配置區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標題 4"/>
          <p:cNvSpPr>
            <a:spLocks noGrp="1"/>
          </p:cNvSpPr>
          <p:nvPr>
            <p:ph type="title"/>
          </p:nvPr>
        </p:nvSpPr>
        <p:spPr/>
        <p:txBody>
          <a:bodyPr/>
          <a:lstStyle/>
          <a:p>
            <a:r>
              <a:rPr lang="en-US" altLang="zh-TW" dirty="0" smtClean="0"/>
              <a:t>L=3, H=0</a:t>
            </a:r>
            <a:endParaRPr lang="zh-TW" altLang="en-US" dirty="0"/>
          </a:p>
        </p:txBody>
      </p:sp>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388" y="61595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963" y="416770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2288" y="103505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252940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2861" y="512650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988" y="1919800"/>
            <a:ext cx="219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p:cNvSpPr txBox="1"/>
          <p:nvPr/>
        </p:nvSpPr>
        <p:spPr>
          <a:xfrm>
            <a:off x="5576888" y="1078984"/>
            <a:ext cx="312906" cy="369332"/>
          </a:xfrm>
          <a:prstGeom prst="rect">
            <a:avLst/>
          </a:prstGeom>
          <a:noFill/>
        </p:spPr>
        <p:txBody>
          <a:bodyPr wrap="none" rtlCol="0">
            <a:spAutoFit/>
          </a:bodyPr>
          <a:lstStyle/>
          <a:p>
            <a:r>
              <a:rPr lang="en-US" altLang="zh-TW" dirty="0" smtClean="0">
                <a:solidFill>
                  <a:schemeClr val="bg1"/>
                </a:solidFill>
              </a:rPr>
              <a:t>2</a:t>
            </a:r>
            <a:endParaRPr lang="zh-TW" altLang="en-US" dirty="0">
              <a:solidFill>
                <a:schemeClr val="bg1"/>
              </a:solidFill>
            </a:endParaRPr>
          </a:p>
        </p:txBody>
      </p:sp>
      <p:sp>
        <p:nvSpPr>
          <p:cNvPr id="17" name="文字方塊 16"/>
          <p:cNvSpPr txBox="1"/>
          <p:nvPr/>
        </p:nvSpPr>
        <p:spPr>
          <a:xfrm>
            <a:off x="5576888" y="1975366"/>
            <a:ext cx="312906" cy="369332"/>
          </a:xfrm>
          <a:prstGeom prst="rect">
            <a:avLst/>
          </a:prstGeom>
          <a:noFill/>
        </p:spPr>
        <p:txBody>
          <a:bodyPr wrap="none" rtlCol="0">
            <a:spAutoFit/>
          </a:bodyPr>
          <a:lstStyle/>
          <a:p>
            <a:r>
              <a:rPr lang="en-US" altLang="zh-TW" dirty="0" smtClean="0">
                <a:solidFill>
                  <a:schemeClr val="bg1"/>
                </a:solidFill>
              </a:rPr>
              <a:t>1</a:t>
            </a:r>
            <a:endParaRPr lang="zh-TW" altLang="en-US" dirty="0">
              <a:solidFill>
                <a:schemeClr val="bg1"/>
              </a:solidFill>
            </a:endParaRPr>
          </a:p>
        </p:txBody>
      </p:sp>
      <p:sp>
        <p:nvSpPr>
          <p:cNvPr id="18" name="文字方塊 17"/>
          <p:cNvSpPr txBox="1"/>
          <p:nvPr/>
        </p:nvSpPr>
        <p:spPr>
          <a:xfrm>
            <a:off x="4450472" y="709136"/>
            <a:ext cx="312906" cy="369332"/>
          </a:xfrm>
          <a:prstGeom prst="rect">
            <a:avLst/>
          </a:prstGeom>
          <a:noFill/>
        </p:spPr>
        <p:txBody>
          <a:bodyPr wrap="none" rtlCol="0">
            <a:spAutoFit/>
          </a:bodyPr>
          <a:lstStyle/>
          <a:p>
            <a:r>
              <a:rPr lang="en-US" altLang="zh-TW" dirty="0">
                <a:solidFill>
                  <a:schemeClr val="bg1"/>
                </a:solidFill>
              </a:rPr>
              <a:t>3</a:t>
            </a:r>
            <a:endParaRPr lang="zh-TW" altLang="en-US" dirty="0">
              <a:solidFill>
                <a:schemeClr val="bg1"/>
              </a:solidFill>
            </a:endParaRPr>
          </a:p>
        </p:txBody>
      </p:sp>
      <p:pic>
        <p:nvPicPr>
          <p:cNvPr id="1026" name="Picture 2" descr="Image result for man icon transparen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09736" y="2844236"/>
            <a:ext cx="584763" cy="584763"/>
          </a:xfrm>
          <a:prstGeom prst="rect">
            <a:avLst/>
          </a:prstGeom>
          <a:noFill/>
          <a:extLst>
            <a:ext uri="{909E8E84-426E-40dd-AFC4-6F175D3DCCD1}">
              <a14:hiddenFill xmlns:a14="http://schemas.microsoft.com/office/drawing/2010/main">
                <a:solidFill>
                  <a:srgbClr val="FFFFFF"/>
                </a:solidFill>
              </a14:hiddenFill>
            </a:ext>
          </a:extLst>
        </p:spPr>
      </p:pic>
      <p:sp>
        <p:nvSpPr>
          <p:cNvPr id="8" name="Multiply 7"/>
          <p:cNvSpPr/>
          <p:nvPr/>
        </p:nvSpPr>
        <p:spPr>
          <a:xfrm>
            <a:off x="6286293" y="2985937"/>
            <a:ext cx="431647" cy="3317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1026" idx="1"/>
          </p:cNvCxnSpPr>
          <p:nvPr/>
        </p:nvCxnSpPr>
        <p:spPr>
          <a:xfrm flipH="1" flipV="1">
            <a:off x="4450472" y="3136617"/>
            <a:ext cx="1759264" cy="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59751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25</a:t>
            </a:fld>
            <a:endParaRPr lang="zh-TW" altLang="en-US"/>
          </a:p>
        </p:txBody>
      </p:sp>
      <p:pic>
        <p:nvPicPr>
          <p:cNvPr id="9" name="图片 8"/>
          <p:cNvPicPr>
            <a:picLocks noChangeAspect="1"/>
          </p:cNvPicPr>
          <p:nvPr/>
        </p:nvPicPr>
        <p:blipFill>
          <a:blip r:embed="rId3"/>
          <a:stretch>
            <a:fillRect/>
          </a:stretch>
        </p:blipFill>
        <p:spPr>
          <a:xfrm>
            <a:off x="1920010" y="1260763"/>
            <a:ext cx="4991100" cy="4762500"/>
          </a:xfrm>
          <a:prstGeom prst="rect">
            <a:avLst/>
          </a:prstGeom>
        </p:spPr>
      </p:pic>
      <p:sp>
        <p:nvSpPr>
          <p:cNvPr id="10" name="文本框 9"/>
          <p:cNvSpPr txBox="1"/>
          <p:nvPr/>
        </p:nvSpPr>
        <p:spPr>
          <a:xfrm>
            <a:off x="2055092" y="1408545"/>
            <a:ext cx="1262297" cy="369332"/>
          </a:xfrm>
          <a:prstGeom prst="rect">
            <a:avLst/>
          </a:prstGeom>
          <a:noFill/>
        </p:spPr>
        <p:txBody>
          <a:bodyPr wrap="none" rtlCol="0">
            <a:spAutoFit/>
          </a:bodyPr>
          <a:lstStyle/>
          <a:p>
            <a:r>
              <a:rPr kumimoji="1" lang="en-US" altLang="zh-CN" dirty="0" smtClean="0"/>
              <a:t>Objectives</a:t>
            </a:r>
            <a:endParaRPr kumimoji="1" lang="zh-CN" altLang="en-US" dirty="0"/>
          </a:p>
        </p:txBody>
      </p:sp>
      <p:sp>
        <p:nvSpPr>
          <p:cNvPr id="11" name="文本框 10"/>
          <p:cNvSpPr txBox="1"/>
          <p:nvPr/>
        </p:nvSpPr>
        <p:spPr>
          <a:xfrm>
            <a:off x="2068946" y="2426856"/>
            <a:ext cx="1223975" cy="369332"/>
          </a:xfrm>
          <a:prstGeom prst="rect">
            <a:avLst/>
          </a:prstGeom>
          <a:noFill/>
        </p:spPr>
        <p:txBody>
          <a:bodyPr wrap="none" rtlCol="0">
            <a:spAutoFit/>
          </a:bodyPr>
          <a:lstStyle/>
          <a:p>
            <a:r>
              <a:rPr kumimoji="1" lang="en-US" altLang="zh-CN" dirty="0" smtClean="0"/>
              <a:t>Questions</a:t>
            </a:r>
            <a:endParaRPr kumimoji="1" lang="zh-CN" altLang="en-US" dirty="0"/>
          </a:p>
        </p:txBody>
      </p:sp>
      <p:sp>
        <p:nvSpPr>
          <p:cNvPr id="12" name="文本框 11"/>
          <p:cNvSpPr txBox="1"/>
          <p:nvPr/>
        </p:nvSpPr>
        <p:spPr>
          <a:xfrm>
            <a:off x="2034310" y="3442855"/>
            <a:ext cx="1326542" cy="369332"/>
          </a:xfrm>
          <a:prstGeom prst="rect">
            <a:avLst/>
          </a:prstGeom>
          <a:noFill/>
        </p:spPr>
        <p:txBody>
          <a:bodyPr wrap="none" rtlCol="0">
            <a:spAutoFit/>
          </a:bodyPr>
          <a:lstStyle/>
          <a:p>
            <a:r>
              <a:rPr kumimoji="1" lang="en-US" altLang="zh-CN" dirty="0" smtClean="0"/>
              <a:t>Hypothesis</a:t>
            </a:r>
            <a:endParaRPr kumimoji="1" lang="zh-CN" altLang="en-US" dirty="0"/>
          </a:p>
        </p:txBody>
      </p:sp>
      <p:sp>
        <p:nvSpPr>
          <p:cNvPr id="13" name="文本框 12"/>
          <p:cNvSpPr txBox="1"/>
          <p:nvPr/>
        </p:nvSpPr>
        <p:spPr>
          <a:xfrm>
            <a:off x="2126671" y="4435763"/>
            <a:ext cx="1211327" cy="369332"/>
          </a:xfrm>
          <a:prstGeom prst="rect">
            <a:avLst/>
          </a:prstGeom>
          <a:noFill/>
        </p:spPr>
        <p:txBody>
          <a:bodyPr wrap="none" rtlCol="0">
            <a:spAutoFit/>
          </a:bodyPr>
          <a:lstStyle/>
          <a:p>
            <a:r>
              <a:rPr kumimoji="1" lang="en-US" altLang="zh-CN" b="1" dirty="0" smtClean="0"/>
              <a:t>Variables</a:t>
            </a:r>
            <a:endParaRPr kumimoji="1" lang="zh-CN" altLang="en-US" b="1" dirty="0"/>
          </a:p>
        </p:txBody>
      </p:sp>
      <p:sp>
        <p:nvSpPr>
          <p:cNvPr id="14" name="文本框 13"/>
          <p:cNvSpPr txBox="1"/>
          <p:nvPr/>
        </p:nvSpPr>
        <p:spPr>
          <a:xfrm>
            <a:off x="5451767" y="1410856"/>
            <a:ext cx="1442071" cy="369332"/>
          </a:xfrm>
          <a:prstGeom prst="rect">
            <a:avLst/>
          </a:prstGeom>
          <a:noFill/>
        </p:spPr>
        <p:txBody>
          <a:bodyPr wrap="none" rtlCol="0">
            <a:spAutoFit/>
          </a:bodyPr>
          <a:lstStyle/>
          <a:p>
            <a:r>
              <a:rPr kumimoji="1" lang="en-US" altLang="zh-CN" dirty="0" smtClean="0"/>
              <a:t>Conclusions</a:t>
            </a:r>
          </a:p>
        </p:txBody>
      </p:sp>
      <p:sp>
        <p:nvSpPr>
          <p:cNvPr id="15" name="文本框 14"/>
          <p:cNvSpPr txBox="1"/>
          <p:nvPr/>
        </p:nvSpPr>
        <p:spPr>
          <a:xfrm>
            <a:off x="5613398" y="2403766"/>
            <a:ext cx="1082611" cy="369332"/>
          </a:xfrm>
          <a:prstGeom prst="rect">
            <a:avLst/>
          </a:prstGeom>
          <a:noFill/>
        </p:spPr>
        <p:txBody>
          <a:bodyPr wrap="none" rtlCol="0">
            <a:spAutoFit/>
          </a:bodyPr>
          <a:lstStyle/>
          <a:p>
            <a:r>
              <a:rPr kumimoji="1" lang="en-US" altLang="zh-CN" dirty="0" smtClean="0"/>
              <a:t>Answers</a:t>
            </a:r>
            <a:endParaRPr kumimoji="1" lang="zh-CN" altLang="en-US" dirty="0"/>
          </a:p>
        </p:txBody>
      </p:sp>
      <p:sp>
        <p:nvSpPr>
          <p:cNvPr id="16" name="文本框 15"/>
          <p:cNvSpPr txBox="1"/>
          <p:nvPr/>
        </p:nvSpPr>
        <p:spPr>
          <a:xfrm>
            <a:off x="5671123" y="3419765"/>
            <a:ext cx="967420" cy="369332"/>
          </a:xfrm>
          <a:prstGeom prst="rect">
            <a:avLst/>
          </a:prstGeom>
          <a:noFill/>
        </p:spPr>
        <p:txBody>
          <a:bodyPr wrap="none" rtlCol="0">
            <a:spAutoFit/>
          </a:bodyPr>
          <a:lstStyle/>
          <a:p>
            <a:r>
              <a:rPr kumimoji="1" lang="en-US" altLang="zh-CN" dirty="0" smtClean="0"/>
              <a:t>Verified</a:t>
            </a:r>
            <a:endParaRPr kumimoji="1" lang="zh-CN" altLang="en-US" dirty="0"/>
          </a:p>
        </p:txBody>
      </p:sp>
      <p:sp>
        <p:nvSpPr>
          <p:cNvPr id="17" name="文本框 16"/>
          <p:cNvSpPr txBox="1"/>
          <p:nvPr/>
        </p:nvSpPr>
        <p:spPr>
          <a:xfrm>
            <a:off x="5694213" y="4424218"/>
            <a:ext cx="954370" cy="369332"/>
          </a:xfrm>
          <a:prstGeom prst="rect">
            <a:avLst/>
          </a:prstGeom>
          <a:noFill/>
        </p:spPr>
        <p:txBody>
          <a:bodyPr wrap="none" rtlCol="0">
            <a:spAutoFit/>
          </a:bodyPr>
          <a:lstStyle/>
          <a:p>
            <a:r>
              <a:rPr kumimoji="1" lang="en-US" altLang="zh-CN" dirty="0" smtClean="0"/>
              <a:t>Results</a:t>
            </a:r>
            <a:endParaRPr kumimoji="1" lang="zh-CN" altLang="en-US" dirty="0"/>
          </a:p>
        </p:txBody>
      </p:sp>
      <p:sp>
        <p:nvSpPr>
          <p:cNvPr id="18" name="文本框 17"/>
          <p:cNvSpPr txBox="1"/>
          <p:nvPr/>
        </p:nvSpPr>
        <p:spPr>
          <a:xfrm>
            <a:off x="4043208" y="5486399"/>
            <a:ext cx="672254" cy="369332"/>
          </a:xfrm>
          <a:prstGeom prst="rect">
            <a:avLst/>
          </a:prstGeom>
          <a:noFill/>
        </p:spPr>
        <p:txBody>
          <a:bodyPr wrap="none" rtlCol="0">
            <a:spAutoFit/>
          </a:bodyPr>
          <a:lstStyle/>
          <a:p>
            <a:r>
              <a:rPr kumimoji="1" lang="en-US" altLang="zh-CN" dirty="0" smtClean="0"/>
              <a:t>Data</a:t>
            </a:r>
            <a:endParaRPr kumimoji="1" lang="zh-CN" altLang="en-US" dirty="0"/>
          </a:p>
        </p:txBody>
      </p:sp>
    </p:spTree>
    <p:extLst>
      <p:ext uri="{BB962C8B-B14F-4D97-AF65-F5344CB8AC3E}">
        <p14:creationId xmlns:p14="http://schemas.microsoft.com/office/powerpoint/2010/main" val="28951241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Variables</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t>Independent </a:t>
            </a:r>
            <a:r>
              <a:rPr lang="en-US" altLang="zh-TW" b="1" dirty="0"/>
              <a:t>variables</a:t>
            </a:r>
            <a:r>
              <a:rPr lang="en-US" altLang="zh-TW" b="1" dirty="0" smtClean="0"/>
              <a:t>:</a:t>
            </a:r>
            <a:endParaRPr lang="en-US" altLang="zh-TW" b="1" dirty="0"/>
          </a:p>
          <a:p>
            <a:r>
              <a:rPr lang="en-US" altLang="zh-TW" dirty="0"/>
              <a:t>Different </a:t>
            </a:r>
            <a:r>
              <a:rPr lang="en-US" altLang="zh-TW" dirty="0" smtClean="0"/>
              <a:t>Heuristic implemented in station: H0, H1, H2</a:t>
            </a:r>
            <a:endParaRPr lang="en-US" altLang="zh-TW" dirty="0"/>
          </a:p>
          <a:p>
            <a:r>
              <a:rPr lang="en-US" altLang="zh-TW" dirty="0" smtClean="0"/>
              <a:t>Limitation on groups of passengers allowed onboard: 1~3</a:t>
            </a:r>
            <a:endParaRPr lang="en-US" altLang="zh-TW" dirty="0"/>
          </a:p>
          <a:p>
            <a:pPr marL="0" indent="0">
              <a:buNone/>
            </a:pPr>
            <a:endParaRPr lang="en-US" altLang="zh-TW" b="1" dirty="0" smtClean="0"/>
          </a:p>
          <a:p>
            <a:pPr marL="0" indent="0">
              <a:buNone/>
            </a:pPr>
            <a:r>
              <a:rPr lang="en-US" altLang="zh-TW" b="1" dirty="0" smtClean="0"/>
              <a:t>Dependent </a:t>
            </a:r>
            <a:r>
              <a:rPr lang="en-US" altLang="zh-TW" b="1" dirty="0"/>
              <a:t>variables: (</a:t>
            </a:r>
            <a:r>
              <a:rPr lang="en-US" altLang="zh-TW" b="1" dirty="0" smtClean="0"/>
              <a:t>observed </a:t>
            </a:r>
            <a:r>
              <a:rPr lang="en-US" altLang="zh-TW" b="1" dirty="0"/>
              <a:t>in the experiment)</a:t>
            </a:r>
          </a:p>
          <a:p>
            <a:r>
              <a:rPr lang="en-US" altLang="zh-TW" dirty="0" smtClean="0"/>
              <a:t>Bus perspective</a:t>
            </a:r>
            <a:r>
              <a:rPr lang="en-US" altLang="zh-TW" dirty="0"/>
              <a:t>: </a:t>
            </a:r>
            <a:r>
              <a:rPr lang="en-US" altLang="zh-TW" b="1" dirty="0" smtClean="0">
                <a:solidFill>
                  <a:srgbClr val="1D8DB0"/>
                </a:solidFill>
              </a:rPr>
              <a:t>Income gain</a:t>
            </a:r>
          </a:p>
          <a:p>
            <a:pPr fontAlgn="base"/>
            <a:r>
              <a:rPr lang="en-US" altLang="zh-TW" dirty="0"/>
              <a:t>P</a:t>
            </a:r>
            <a:r>
              <a:rPr lang="en-US" altLang="zh-TW" dirty="0" smtClean="0"/>
              <a:t>assenger </a:t>
            </a:r>
            <a:r>
              <a:rPr lang="en-US" altLang="zh-TW" dirty="0"/>
              <a:t>perspective</a:t>
            </a:r>
            <a:r>
              <a:rPr lang="en-US" altLang="zh-TW" dirty="0" smtClean="0"/>
              <a:t>: </a:t>
            </a:r>
            <a:r>
              <a:rPr lang="en-US" altLang="zh-TW" b="1" dirty="0" smtClean="0">
                <a:solidFill>
                  <a:srgbClr val="1D8DB0"/>
                </a:solidFill>
              </a:rPr>
              <a:t>Wait time</a:t>
            </a:r>
            <a:r>
              <a:rPr lang="en-US" altLang="zh-TW" dirty="0" smtClean="0"/>
              <a:t>, </a:t>
            </a:r>
            <a:r>
              <a:rPr lang="en-US" altLang="zh-TW" b="1" dirty="0" smtClean="0">
                <a:solidFill>
                  <a:srgbClr val="1D8DB0"/>
                </a:solidFill>
              </a:rPr>
              <a:t>Passenger loss</a:t>
            </a:r>
          </a:p>
          <a:p>
            <a:pPr fontAlgn="base"/>
            <a:r>
              <a:rPr lang="en-US" altLang="zh-TW" dirty="0" smtClean="0"/>
              <a:t>Total </a:t>
            </a:r>
            <a:r>
              <a:rPr lang="en-US" altLang="zh-TW" b="1" dirty="0" smtClean="0">
                <a:solidFill>
                  <a:srgbClr val="1D8DB0"/>
                </a:solidFill>
              </a:rPr>
              <a:t>Travel time</a:t>
            </a:r>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26</a:t>
            </a:fld>
            <a:endParaRPr lang="zh-TW" altLang="en-US"/>
          </a:p>
        </p:txBody>
      </p:sp>
    </p:spTree>
    <p:extLst>
      <p:ext uri="{BB962C8B-B14F-4D97-AF65-F5344CB8AC3E}">
        <p14:creationId xmlns:p14="http://schemas.microsoft.com/office/powerpoint/2010/main" val="41267025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Variables</a:t>
            </a:r>
            <a:endParaRPr kumimoji="1" lang="zh-CN" altLang="en-US" dirty="0"/>
          </a:p>
        </p:txBody>
      </p:sp>
      <p:sp>
        <p:nvSpPr>
          <p:cNvPr id="3" name="内容占位符 2"/>
          <p:cNvSpPr>
            <a:spLocks noGrp="1"/>
          </p:cNvSpPr>
          <p:nvPr>
            <p:ph idx="1"/>
          </p:nvPr>
        </p:nvSpPr>
        <p:spPr/>
        <p:txBody>
          <a:bodyPr/>
          <a:lstStyle/>
          <a:p>
            <a:pPr marL="0" indent="0" fontAlgn="base">
              <a:buNone/>
            </a:pPr>
            <a:r>
              <a:rPr lang="en-US" altLang="zh-TW" b="1" dirty="0"/>
              <a:t>Other variables:</a:t>
            </a:r>
          </a:p>
          <a:p>
            <a:pPr algn="just"/>
            <a:r>
              <a:rPr lang="en-US" altLang="zh-TW" dirty="0"/>
              <a:t>bus number, initial position of bus, speed of bus.</a:t>
            </a:r>
          </a:p>
          <a:p>
            <a:pPr algn="just"/>
            <a:r>
              <a:rPr lang="en-US" altLang="zh-TW" dirty="0"/>
              <a:t>initial number and position of group of passengers, groups’ pickup location and destination, group size.</a:t>
            </a:r>
          </a:p>
          <a:p>
            <a:pPr algn="just"/>
            <a:r>
              <a:rPr lang="en-US" altLang="zh-TW" dirty="0"/>
              <a:t>map </a:t>
            </a:r>
            <a:r>
              <a:rPr lang="en-US" altLang="zh-TW" dirty="0" smtClean="0"/>
              <a:t>size….</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27</a:t>
            </a:fld>
            <a:endParaRPr lang="zh-TW" altLang="en-US"/>
          </a:p>
        </p:txBody>
      </p:sp>
    </p:spTree>
    <p:extLst>
      <p:ext uri="{BB962C8B-B14F-4D97-AF65-F5344CB8AC3E}">
        <p14:creationId xmlns:p14="http://schemas.microsoft.com/office/powerpoint/2010/main" val="139955593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783" y="156558"/>
            <a:ext cx="3238217" cy="236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normAutofit/>
          </a:bodyPr>
          <a:lstStyle/>
          <a:p>
            <a:r>
              <a:rPr lang="en-US" altLang="zh-TW" dirty="0" smtClean="0"/>
              <a:t>Experiment- Default Setting</a:t>
            </a:r>
            <a:endParaRPr lang="zh-TW" altLang="en-US" dirty="0"/>
          </a:p>
        </p:txBody>
      </p:sp>
      <p:sp>
        <p:nvSpPr>
          <p:cNvPr id="3" name="內容版面配置區 2"/>
          <p:cNvSpPr>
            <a:spLocks noGrp="1"/>
          </p:cNvSpPr>
          <p:nvPr>
            <p:ph idx="1"/>
          </p:nvPr>
        </p:nvSpPr>
        <p:spPr/>
        <p:txBody>
          <a:bodyPr/>
          <a:lstStyle/>
          <a:p>
            <a:r>
              <a:rPr lang="en-US" altLang="zh-TW" dirty="0"/>
              <a:t>Stress </a:t>
            </a:r>
            <a:r>
              <a:rPr lang="en-US" altLang="zh-TW" dirty="0" smtClean="0"/>
              <a:t>test</a:t>
            </a:r>
            <a:endParaRPr lang="en-US" altLang="zh-TW" dirty="0"/>
          </a:p>
          <a:p>
            <a:r>
              <a:rPr lang="en-US" altLang="zh-TW" dirty="0" smtClean="0"/>
              <a:t>Bus: </a:t>
            </a:r>
            <a:r>
              <a:rPr lang="en-US" altLang="zh-TW" dirty="0"/>
              <a:t>10</a:t>
            </a:r>
          </a:p>
          <a:p>
            <a:pPr algn="just"/>
            <a:r>
              <a:rPr lang="en-US" altLang="zh-TW" dirty="0" smtClean="0"/>
              <a:t>Passengers: randomly generate until the 200</a:t>
            </a:r>
            <a:r>
              <a:rPr lang="en-US" altLang="zh-TW" baseline="30000" dirty="0" smtClean="0"/>
              <a:t>th</a:t>
            </a:r>
            <a:r>
              <a:rPr lang="en-US" altLang="zh-TW" dirty="0" smtClean="0"/>
              <a:t> passenger is arrived.</a:t>
            </a:r>
            <a:endParaRPr lang="en-US" altLang="zh-TW" dirty="0"/>
          </a:p>
          <a:p>
            <a:pPr algn="just"/>
            <a:r>
              <a:rPr lang="en-US" altLang="zh-TW" dirty="0" smtClean="0"/>
              <a:t>Bus capacity</a:t>
            </a:r>
            <a:r>
              <a:rPr lang="en-US" altLang="zh-TW" dirty="0"/>
              <a:t>: Max </a:t>
            </a:r>
            <a:r>
              <a:rPr lang="en-US" altLang="zh-TW" dirty="0" smtClean="0"/>
              <a:t>8.</a:t>
            </a:r>
            <a:endParaRPr lang="en-US" altLang="zh-TW" dirty="0"/>
          </a:p>
          <a:p>
            <a:r>
              <a:rPr lang="en-US" altLang="zh-TW" dirty="0" smtClean="0"/>
              <a:t>Ride-sharing: Max 3.</a:t>
            </a:r>
          </a:p>
          <a:p>
            <a:endParaRPr lang="zh-TW" altLang="en-US" dirty="0"/>
          </a:p>
        </p:txBody>
      </p:sp>
    </p:spTree>
    <p:extLst>
      <p:ext uri="{BB962C8B-B14F-4D97-AF65-F5344CB8AC3E}">
        <p14:creationId xmlns:p14="http://schemas.microsoft.com/office/powerpoint/2010/main" val="7520952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1</a:t>
            </a:r>
            <a:endParaRPr kumimoji="1" lang="zh-CN" altLang="en-US" dirty="0"/>
          </a:p>
        </p:txBody>
      </p:sp>
      <p:sp>
        <p:nvSpPr>
          <p:cNvPr id="3" name="内容占位符 2"/>
          <p:cNvSpPr>
            <a:spLocks noGrp="1"/>
          </p:cNvSpPr>
          <p:nvPr>
            <p:ph idx="1"/>
          </p:nvPr>
        </p:nvSpPr>
        <p:spPr/>
        <p:txBody>
          <a:bodyPr>
            <a:normAutofit/>
          </a:bodyPr>
          <a:lstStyle/>
          <a:p>
            <a:r>
              <a:rPr lang="en-US" altLang="zh-TW" dirty="0" smtClean="0"/>
              <a:t>Hypothesis </a:t>
            </a:r>
            <a:r>
              <a:rPr lang="en-US" altLang="zh-TW" dirty="0"/>
              <a:t>1:</a:t>
            </a:r>
          </a:p>
          <a:p>
            <a:pPr marL="0" indent="0">
              <a:buNone/>
            </a:pPr>
            <a:r>
              <a:rPr lang="en-US" altLang="zh-TW" dirty="0"/>
              <a:t>The system can be more efficient if we allow the passengers to do ride-sharing. </a:t>
            </a:r>
          </a:p>
          <a:p>
            <a:endParaRPr kumimoji="1" lang="zh-CN" altLang="en-US" dirty="0"/>
          </a:p>
          <a:p>
            <a:r>
              <a:rPr kumimoji="1" lang="en-US" altLang="zh-CN" dirty="0"/>
              <a:t>Setup:</a:t>
            </a:r>
            <a:endParaRPr kumimoji="1" lang="zh-CN" altLang="en-US" dirty="0"/>
          </a:p>
          <a:p>
            <a:pPr marL="0" indent="0">
              <a:buNone/>
            </a:pPr>
            <a:r>
              <a:rPr kumimoji="1" lang="en-US" altLang="zh-CN" dirty="0"/>
              <a:t>Under same condition, the limitation on group of passengers onboard</a:t>
            </a:r>
            <a:r>
              <a:rPr lang="en-US" altLang="zh-TW" dirty="0"/>
              <a:t> is set to 1, 2, 3.</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29</a:t>
            </a:fld>
            <a:endParaRPr lang="zh-TW" altLang="en-US"/>
          </a:p>
        </p:txBody>
      </p:sp>
    </p:spTree>
    <p:extLst>
      <p:ext uri="{BB962C8B-B14F-4D97-AF65-F5344CB8AC3E}">
        <p14:creationId xmlns:p14="http://schemas.microsoft.com/office/powerpoint/2010/main" val="8276440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a:t>
            </a:fld>
            <a:endParaRPr lang="zh-TW" altLang="en-US"/>
          </a:p>
        </p:txBody>
      </p:sp>
      <p:pic>
        <p:nvPicPr>
          <p:cNvPr id="9" name="图片 8"/>
          <p:cNvPicPr>
            <a:picLocks noChangeAspect="1"/>
          </p:cNvPicPr>
          <p:nvPr/>
        </p:nvPicPr>
        <p:blipFill>
          <a:blip r:embed="rId3"/>
          <a:stretch>
            <a:fillRect/>
          </a:stretch>
        </p:blipFill>
        <p:spPr>
          <a:xfrm>
            <a:off x="1920010" y="1260763"/>
            <a:ext cx="4991100" cy="4762500"/>
          </a:xfrm>
          <a:prstGeom prst="rect">
            <a:avLst/>
          </a:prstGeom>
        </p:spPr>
      </p:pic>
      <p:sp>
        <p:nvSpPr>
          <p:cNvPr id="10" name="文本框 9"/>
          <p:cNvSpPr txBox="1"/>
          <p:nvPr/>
        </p:nvSpPr>
        <p:spPr>
          <a:xfrm>
            <a:off x="2055092" y="1408545"/>
            <a:ext cx="1352241" cy="369332"/>
          </a:xfrm>
          <a:prstGeom prst="rect">
            <a:avLst/>
          </a:prstGeom>
          <a:noFill/>
        </p:spPr>
        <p:txBody>
          <a:bodyPr wrap="none" rtlCol="0">
            <a:spAutoFit/>
          </a:bodyPr>
          <a:lstStyle/>
          <a:p>
            <a:r>
              <a:rPr kumimoji="1" lang="en-US" altLang="zh-CN" b="1" dirty="0" smtClean="0"/>
              <a:t>Objectives</a:t>
            </a:r>
            <a:endParaRPr kumimoji="1" lang="zh-CN" altLang="en-US" b="1" dirty="0"/>
          </a:p>
        </p:txBody>
      </p:sp>
      <p:sp>
        <p:nvSpPr>
          <p:cNvPr id="11" name="文本框 10"/>
          <p:cNvSpPr txBox="1"/>
          <p:nvPr/>
        </p:nvSpPr>
        <p:spPr>
          <a:xfrm>
            <a:off x="2068946" y="2426856"/>
            <a:ext cx="1223975" cy="369332"/>
          </a:xfrm>
          <a:prstGeom prst="rect">
            <a:avLst/>
          </a:prstGeom>
          <a:noFill/>
        </p:spPr>
        <p:txBody>
          <a:bodyPr wrap="none" rtlCol="0">
            <a:spAutoFit/>
          </a:bodyPr>
          <a:lstStyle/>
          <a:p>
            <a:r>
              <a:rPr kumimoji="1" lang="en-US" altLang="zh-CN" dirty="0" smtClean="0"/>
              <a:t>Questions</a:t>
            </a:r>
            <a:endParaRPr kumimoji="1" lang="zh-CN" altLang="en-US" dirty="0"/>
          </a:p>
        </p:txBody>
      </p:sp>
      <p:sp>
        <p:nvSpPr>
          <p:cNvPr id="12" name="文本框 11"/>
          <p:cNvSpPr txBox="1"/>
          <p:nvPr/>
        </p:nvSpPr>
        <p:spPr>
          <a:xfrm>
            <a:off x="2034310" y="3442855"/>
            <a:ext cx="1326542" cy="369332"/>
          </a:xfrm>
          <a:prstGeom prst="rect">
            <a:avLst/>
          </a:prstGeom>
          <a:noFill/>
        </p:spPr>
        <p:txBody>
          <a:bodyPr wrap="none" rtlCol="0">
            <a:spAutoFit/>
          </a:bodyPr>
          <a:lstStyle/>
          <a:p>
            <a:r>
              <a:rPr kumimoji="1" lang="en-US" altLang="zh-CN" dirty="0" smtClean="0"/>
              <a:t>Hypothesis</a:t>
            </a:r>
            <a:endParaRPr kumimoji="1" lang="zh-CN" altLang="en-US" dirty="0"/>
          </a:p>
        </p:txBody>
      </p:sp>
      <p:sp>
        <p:nvSpPr>
          <p:cNvPr id="13" name="文本框 12"/>
          <p:cNvSpPr txBox="1"/>
          <p:nvPr/>
        </p:nvSpPr>
        <p:spPr>
          <a:xfrm>
            <a:off x="2126671" y="4435763"/>
            <a:ext cx="1142686" cy="369332"/>
          </a:xfrm>
          <a:prstGeom prst="rect">
            <a:avLst/>
          </a:prstGeom>
          <a:noFill/>
        </p:spPr>
        <p:txBody>
          <a:bodyPr wrap="none" rtlCol="0">
            <a:spAutoFit/>
          </a:bodyPr>
          <a:lstStyle/>
          <a:p>
            <a:r>
              <a:rPr kumimoji="1" lang="en-US" altLang="zh-CN" dirty="0" smtClean="0"/>
              <a:t>Variables</a:t>
            </a:r>
            <a:endParaRPr kumimoji="1" lang="zh-CN" altLang="en-US" dirty="0"/>
          </a:p>
        </p:txBody>
      </p:sp>
      <p:sp>
        <p:nvSpPr>
          <p:cNvPr id="14" name="文本框 13"/>
          <p:cNvSpPr txBox="1"/>
          <p:nvPr/>
        </p:nvSpPr>
        <p:spPr>
          <a:xfrm>
            <a:off x="5451767" y="1410856"/>
            <a:ext cx="1442071" cy="369332"/>
          </a:xfrm>
          <a:prstGeom prst="rect">
            <a:avLst/>
          </a:prstGeom>
          <a:noFill/>
        </p:spPr>
        <p:txBody>
          <a:bodyPr wrap="none" rtlCol="0">
            <a:spAutoFit/>
          </a:bodyPr>
          <a:lstStyle/>
          <a:p>
            <a:r>
              <a:rPr kumimoji="1" lang="en-US" altLang="zh-CN" dirty="0" smtClean="0"/>
              <a:t>Conclusions</a:t>
            </a:r>
          </a:p>
        </p:txBody>
      </p:sp>
      <p:sp>
        <p:nvSpPr>
          <p:cNvPr id="15" name="文本框 14"/>
          <p:cNvSpPr txBox="1"/>
          <p:nvPr/>
        </p:nvSpPr>
        <p:spPr>
          <a:xfrm>
            <a:off x="5613398" y="2403766"/>
            <a:ext cx="1082611" cy="369332"/>
          </a:xfrm>
          <a:prstGeom prst="rect">
            <a:avLst/>
          </a:prstGeom>
          <a:noFill/>
        </p:spPr>
        <p:txBody>
          <a:bodyPr wrap="none" rtlCol="0">
            <a:spAutoFit/>
          </a:bodyPr>
          <a:lstStyle/>
          <a:p>
            <a:r>
              <a:rPr kumimoji="1" lang="en-US" altLang="zh-CN" dirty="0" smtClean="0"/>
              <a:t>Answers</a:t>
            </a:r>
            <a:endParaRPr kumimoji="1" lang="zh-CN" altLang="en-US" dirty="0"/>
          </a:p>
        </p:txBody>
      </p:sp>
      <p:sp>
        <p:nvSpPr>
          <p:cNvPr id="16" name="文本框 15"/>
          <p:cNvSpPr txBox="1"/>
          <p:nvPr/>
        </p:nvSpPr>
        <p:spPr>
          <a:xfrm>
            <a:off x="5671123" y="3419765"/>
            <a:ext cx="967420" cy="369332"/>
          </a:xfrm>
          <a:prstGeom prst="rect">
            <a:avLst/>
          </a:prstGeom>
          <a:noFill/>
        </p:spPr>
        <p:txBody>
          <a:bodyPr wrap="none" rtlCol="0">
            <a:spAutoFit/>
          </a:bodyPr>
          <a:lstStyle/>
          <a:p>
            <a:r>
              <a:rPr kumimoji="1" lang="en-US" altLang="zh-CN" dirty="0" smtClean="0"/>
              <a:t>Verified</a:t>
            </a:r>
            <a:endParaRPr kumimoji="1" lang="zh-CN" altLang="en-US" dirty="0"/>
          </a:p>
        </p:txBody>
      </p:sp>
      <p:sp>
        <p:nvSpPr>
          <p:cNvPr id="17" name="文本框 16"/>
          <p:cNvSpPr txBox="1"/>
          <p:nvPr/>
        </p:nvSpPr>
        <p:spPr>
          <a:xfrm>
            <a:off x="5694213" y="4424218"/>
            <a:ext cx="954370" cy="369332"/>
          </a:xfrm>
          <a:prstGeom prst="rect">
            <a:avLst/>
          </a:prstGeom>
          <a:noFill/>
        </p:spPr>
        <p:txBody>
          <a:bodyPr wrap="none" rtlCol="0">
            <a:spAutoFit/>
          </a:bodyPr>
          <a:lstStyle/>
          <a:p>
            <a:r>
              <a:rPr kumimoji="1" lang="en-US" altLang="zh-CN" dirty="0" smtClean="0"/>
              <a:t>Results</a:t>
            </a:r>
            <a:endParaRPr kumimoji="1" lang="zh-CN" altLang="en-US" dirty="0"/>
          </a:p>
        </p:txBody>
      </p:sp>
      <p:sp>
        <p:nvSpPr>
          <p:cNvPr id="18" name="文本框 17"/>
          <p:cNvSpPr txBox="1"/>
          <p:nvPr/>
        </p:nvSpPr>
        <p:spPr>
          <a:xfrm>
            <a:off x="4043208" y="5486399"/>
            <a:ext cx="672254" cy="369332"/>
          </a:xfrm>
          <a:prstGeom prst="rect">
            <a:avLst/>
          </a:prstGeom>
          <a:noFill/>
        </p:spPr>
        <p:txBody>
          <a:bodyPr wrap="none" rtlCol="0">
            <a:spAutoFit/>
          </a:bodyPr>
          <a:lstStyle/>
          <a:p>
            <a:r>
              <a:rPr kumimoji="1" lang="en-US" altLang="zh-CN" dirty="0" smtClean="0"/>
              <a:t>Data</a:t>
            </a:r>
            <a:endParaRPr kumimoji="1" lang="zh-CN" altLang="en-US" dirty="0"/>
          </a:p>
        </p:txBody>
      </p:sp>
    </p:spTree>
    <p:extLst>
      <p:ext uri="{BB962C8B-B14F-4D97-AF65-F5344CB8AC3E}">
        <p14:creationId xmlns:p14="http://schemas.microsoft.com/office/powerpoint/2010/main" val="300977096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1- H1</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30</a:t>
            </a:fld>
            <a:endParaRPr lang="zh-TW" altLang="en-US"/>
          </a:p>
        </p:txBody>
      </p:sp>
      <p:sp>
        <p:nvSpPr>
          <p:cNvPr id="6" name="文字方塊 5"/>
          <p:cNvSpPr txBox="1"/>
          <p:nvPr/>
        </p:nvSpPr>
        <p:spPr>
          <a:xfrm>
            <a:off x="6724650" y="185117"/>
            <a:ext cx="1104900" cy="923330"/>
          </a:xfrm>
          <a:prstGeom prst="rect">
            <a:avLst/>
          </a:prstGeom>
          <a:noFill/>
        </p:spPr>
        <p:txBody>
          <a:bodyPr wrap="square" rtlCol="0">
            <a:spAutoFit/>
          </a:bodyPr>
          <a:lstStyle/>
          <a:p>
            <a:r>
              <a:rPr lang="en-US" altLang="zh-TW" dirty="0" smtClean="0"/>
              <a:t>L=1</a:t>
            </a:r>
          </a:p>
          <a:p>
            <a:r>
              <a:rPr lang="en-US" altLang="zh-TW" dirty="0" smtClean="0"/>
              <a:t>L=2</a:t>
            </a:r>
          </a:p>
          <a:p>
            <a:r>
              <a:rPr lang="en-US" altLang="zh-TW" dirty="0" smtClean="0"/>
              <a:t>L=3</a:t>
            </a:r>
            <a:endParaRPr lang="zh-TW" altLang="en-US" dirty="0"/>
          </a:p>
        </p:txBody>
      </p:sp>
      <p:cxnSp>
        <p:nvCxnSpPr>
          <p:cNvPr id="10" name="直線接點 9"/>
          <p:cNvCxnSpPr/>
          <p:nvPr/>
        </p:nvCxnSpPr>
        <p:spPr>
          <a:xfrm>
            <a:off x="7340600" y="368300"/>
            <a:ext cx="4064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340600" y="634082"/>
            <a:ext cx="40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7340600" y="926182"/>
            <a:ext cx="4064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内容占位符 2"/>
          <p:cNvSpPr>
            <a:spLocks noGrp="1"/>
          </p:cNvSpPr>
          <p:nvPr>
            <p:ph idx="1"/>
          </p:nvPr>
        </p:nvSpPr>
        <p:spPr>
          <a:xfrm>
            <a:off x="575999" y="5330479"/>
            <a:ext cx="8205143" cy="1502239"/>
          </a:xfrm>
        </p:spPr>
        <p:txBody>
          <a:bodyPr>
            <a:normAutofit/>
          </a:bodyPr>
          <a:lstStyle/>
          <a:p>
            <a:r>
              <a:rPr lang="en-US" altLang="zh-TW" dirty="0" smtClean="0"/>
              <a:t>The bus can earn more income after enable ride-sharing.</a:t>
            </a:r>
          </a:p>
          <a:p>
            <a:r>
              <a:rPr lang="en-US" altLang="zh-TW" dirty="0" smtClean="0"/>
              <a:t>The passenger loss 50%/100% after ride-sharing.</a:t>
            </a:r>
          </a:p>
          <a:p>
            <a:r>
              <a:rPr lang="en-US" altLang="zh-TW" dirty="0" smtClean="0">
                <a:solidFill>
                  <a:schemeClr val="bg1"/>
                </a:solidFill>
              </a:rPr>
              <a:t>The Wait time could decrease after ride-sharing</a:t>
            </a:r>
          </a:p>
          <a:p>
            <a:endParaRPr lang="en-US" altLang="zh-TW" dirty="0" smtClean="0"/>
          </a:p>
          <a:p>
            <a:endParaRPr lang="en-US" altLang="zh-TW" dirty="0" smtClean="0"/>
          </a:p>
          <a:p>
            <a:endParaRPr lang="en-US" altLang="zh-TW" dirty="0"/>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 y="1108447"/>
            <a:ext cx="8820000" cy="429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79001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1- H2</a:t>
            </a:r>
            <a:endParaRPr kumimoji="1" lang="zh-CN" altLang="en-US" dirty="0"/>
          </a:p>
        </p:txBody>
      </p:sp>
      <p:sp>
        <p:nvSpPr>
          <p:cNvPr id="4" name="页脚占位符 3"/>
          <p:cNvSpPr>
            <a:spLocks noGrp="1"/>
          </p:cNvSpPr>
          <p:nvPr>
            <p:ph type="ftr" sz="quarter" idx="11"/>
          </p:nvPr>
        </p:nvSpPr>
        <p:spPr/>
        <p:txBody>
          <a:bodyPr/>
          <a:lstStyle/>
          <a:p>
            <a:endParaRPr lang="zh-TW" altLang="en-US" dirty="0"/>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31</a:t>
            </a:fld>
            <a:endParaRPr lang="zh-TW" altLang="en-US"/>
          </a:p>
        </p:txBody>
      </p:sp>
      <p:sp>
        <p:nvSpPr>
          <p:cNvPr id="6" name="文字方塊 5"/>
          <p:cNvSpPr txBox="1"/>
          <p:nvPr/>
        </p:nvSpPr>
        <p:spPr>
          <a:xfrm>
            <a:off x="6724650" y="185117"/>
            <a:ext cx="1104900" cy="923330"/>
          </a:xfrm>
          <a:prstGeom prst="rect">
            <a:avLst/>
          </a:prstGeom>
          <a:noFill/>
        </p:spPr>
        <p:txBody>
          <a:bodyPr wrap="square" rtlCol="0">
            <a:spAutoFit/>
          </a:bodyPr>
          <a:lstStyle/>
          <a:p>
            <a:r>
              <a:rPr lang="en-US" altLang="zh-TW" dirty="0" smtClean="0"/>
              <a:t>L=1</a:t>
            </a:r>
          </a:p>
          <a:p>
            <a:r>
              <a:rPr lang="en-US" altLang="zh-TW" dirty="0" smtClean="0"/>
              <a:t>L=2</a:t>
            </a:r>
          </a:p>
          <a:p>
            <a:r>
              <a:rPr lang="en-US" altLang="zh-TW" dirty="0" smtClean="0"/>
              <a:t>L=3</a:t>
            </a:r>
            <a:endParaRPr lang="zh-TW" altLang="en-US" dirty="0"/>
          </a:p>
        </p:txBody>
      </p:sp>
      <p:cxnSp>
        <p:nvCxnSpPr>
          <p:cNvPr id="10" name="直線接點 9"/>
          <p:cNvCxnSpPr/>
          <p:nvPr/>
        </p:nvCxnSpPr>
        <p:spPr>
          <a:xfrm>
            <a:off x="7340600" y="368300"/>
            <a:ext cx="4064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340600" y="634082"/>
            <a:ext cx="40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7340600" y="926182"/>
            <a:ext cx="4064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 y="1108446"/>
            <a:ext cx="8820000" cy="444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71901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Verification on Hypothesis 1</a:t>
            </a:r>
            <a:endParaRPr kumimoji="1" lang="zh-CN" altLang="en-US" dirty="0"/>
          </a:p>
        </p:txBody>
      </p:sp>
      <p:sp>
        <p:nvSpPr>
          <p:cNvPr id="3" name="内容占位符 2"/>
          <p:cNvSpPr>
            <a:spLocks noGrp="1"/>
          </p:cNvSpPr>
          <p:nvPr>
            <p:ph idx="1"/>
          </p:nvPr>
        </p:nvSpPr>
        <p:spPr/>
        <p:txBody>
          <a:bodyPr>
            <a:normAutofit/>
          </a:bodyPr>
          <a:lstStyle/>
          <a:p>
            <a:pPr marL="0" indent="0" algn="just">
              <a:buNone/>
            </a:pPr>
            <a:r>
              <a:rPr lang="en-US" altLang="zh-TW" dirty="0" smtClean="0"/>
              <a:t>Hypothesis 1 is true.</a:t>
            </a:r>
          </a:p>
          <a:p>
            <a:pPr marL="0" indent="0" algn="just">
              <a:buNone/>
            </a:pPr>
            <a:r>
              <a:rPr lang="en-US" altLang="zh-TW" dirty="0" smtClean="0"/>
              <a:t>After </a:t>
            </a:r>
            <a:r>
              <a:rPr lang="en-US" altLang="zh-TW" dirty="0"/>
              <a:t>enabling </a:t>
            </a:r>
            <a:r>
              <a:rPr lang="en-US" altLang="zh-TW" dirty="0" smtClean="0"/>
              <a:t>ride-sharing…</a:t>
            </a:r>
          </a:p>
          <a:p>
            <a:pPr algn="just"/>
            <a:r>
              <a:rPr lang="en-US" altLang="zh-TW" dirty="0"/>
              <a:t>T</a:t>
            </a:r>
            <a:r>
              <a:rPr lang="en-US" altLang="zh-TW" dirty="0" smtClean="0"/>
              <a:t>he passenger could have better travel time, less waiting time.</a:t>
            </a:r>
          </a:p>
          <a:p>
            <a:pPr algn="just"/>
            <a:r>
              <a:rPr lang="en-US" altLang="zh-TW" dirty="0" smtClean="0"/>
              <a:t>The system could deliver 200 passengers in shorter time.</a:t>
            </a:r>
          </a:p>
          <a:p>
            <a:pPr algn="just"/>
            <a:r>
              <a:rPr lang="en-US" altLang="zh-TW" dirty="0" smtClean="0"/>
              <a:t>However, a good heuristic is needed.</a:t>
            </a:r>
          </a:p>
          <a:p>
            <a:pPr algn="just"/>
            <a:endParaRPr lang="en-US" altLang="zh-TW" dirty="0" smtClean="0"/>
          </a:p>
          <a:p>
            <a:pPr algn="just"/>
            <a:endParaRPr lang="en-US" altLang="zh-TW" dirty="0" smtClean="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32</a:t>
            </a:fld>
            <a:endParaRPr lang="zh-TW" altLang="en-US"/>
          </a:p>
        </p:txBody>
      </p:sp>
    </p:spTree>
    <p:extLst>
      <p:ext uri="{BB962C8B-B14F-4D97-AF65-F5344CB8AC3E}">
        <p14:creationId xmlns:p14="http://schemas.microsoft.com/office/powerpoint/2010/main" val="38539693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2</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TW" dirty="0" smtClean="0"/>
              <a:t>Hypothesis </a:t>
            </a:r>
            <a:r>
              <a:rPr lang="en-US" altLang="zh-TW" dirty="0"/>
              <a:t>2:</a:t>
            </a:r>
          </a:p>
          <a:p>
            <a:pPr marL="0" indent="0" algn="just">
              <a:buNone/>
            </a:pPr>
            <a:r>
              <a:rPr lang="en-US" altLang="zh-CN" dirty="0"/>
              <a:t>Comparing t</a:t>
            </a:r>
            <a:r>
              <a:rPr lang="en-US" altLang="zh-TW" dirty="0"/>
              <a:t>he heuristic </a:t>
            </a:r>
            <a:r>
              <a:rPr lang="en-US" altLang="zh-TW" dirty="0" smtClean="0"/>
              <a:t>beneficial </a:t>
            </a:r>
            <a:r>
              <a:rPr lang="en-US" altLang="zh-TW" dirty="0"/>
              <a:t>for bus with the heuristic </a:t>
            </a:r>
            <a:r>
              <a:rPr lang="en-US" altLang="zh-TW" dirty="0" smtClean="0"/>
              <a:t>beneficial </a:t>
            </a:r>
            <a:r>
              <a:rPr lang="en-US" altLang="zh-TW" dirty="0"/>
              <a:t>for passengers, the </a:t>
            </a:r>
            <a:r>
              <a:rPr lang="en-US" altLang="zh-CN" dirty="0" smtClean="0"/>
              <a:t>first </a:t>
            </a:r>
            <a:r>
              <a:rPr lang="en-US" altLang="zh-TW" dirty="0" smtClean="0"/>
              <a:t>could </a:t>
            </a:r>
            <a:r>
              <a:rPr lang="en-US" altLang="zh-TW" dirty="0"/>
              <a:t>have higher </a:t>
            </a:r>
            <a:r>
              <a:rPr lang="en-US" altLang="zh-TW" b="1" dirty="0">
                <a:solidFill>
                  <a:srgbClr val="1D8DB0"/>
                </a:solidFill>
              </a:rPr>
              <a:t>Income gain</a:t>
            </a:r>
            <a:r>
              <a:rPr lang="en-US" altLang="zh-TW" dirty="0"/>
              <a:t>, the </a:t>
            </a:r>
            <a:r>
              <a:rPr lang="en-US" altLang="zh-CN" dirty="0" smtClean="0"/>
              <a:t>second could </a:t>
            </a:r>
            <a:r>
              <a:rPr lang="en-US" altLang="zh-CN" dirty="0"/>
              <a:t>have lower </a:t>
            </a:r>
            <a:r>
              <a:rPr lang="en-US" altLang="zh-CN" b="1" dirty="0">
                <a:solidFill>
                  <a:srgbClr val="1D8DB0"/>
                </a:solidFill>
              </a:rPr>
              <a:t>Wait time</a:t>
            </a:r>
            <a:r>
              <a:rPr lang="en-US" altLang="zh-CN" dirty="0"/>
              <a:t> and </a:t>
            </a:r>
            <a:r>
              <a:rPr lang="en-US" altLang="zh-CN" b="1" dirty="0">
                <a:solidFill>
                  <a:srgbClr val="1D8DB0"/>
                </a:solidFill>
              </a:rPr>
              <a:t>Passenger loss</a:t>
            </a:r>
            <a:r>
              <a:rPr lang="en-US" altLang="zh-TW" dirty="0"/>
              <a:t>.</a:t>
            </a:r>
          </a:p>
          <a:p>
            <a:pPr marL="0" indent="0">
              <a:buNone/>
            </a:pPr>
            <a:endParaRPr kumimoji="1" lang="zh-CN" altLang="en-US" dirty="0" smtClean="0"/>
          </a:p>
          <a:p>
            <a:r>
              <a:rPr kumimoji="1" lang="en-US" altLang="zh-CN" dirty="0" smtClean="0"/>
              <a:t>Setup:</a:t>
            </a:r>
            <a:endParaRPr kumimoji="1" lang="zh-CN" altLang="en-US" dirty="0"/>
          </a:p>
          <a:p>
            <a:pPr marL="0" indent="0">
              <a:buNone/>
            </a:pPr>
            <a:r>
              <a:rPr kumimoji="1" lang="en-US" altLang="zh-CN" dirty="0" smtClean="0"/>
              <a:t>Under same condition, apply different heuristics in station.</a:t>
            </a:r>
          </a:p>
          <a:p>
            <a:pPr marL="0" indent="0">
              <a:buNone/>
            </a:pPr>
            <a:r>
              <a:rPr kumimoji="1" lang="en-US" altLang="zh-CN" dirty="0" smtClean="0"/>
              <a:t>H0: Good for passengers;</a:t>
            </a:r>
          </a:p>
          <a:p>
            <a:pPr marL="0" indent="0">
              <a:buNone/>
            </a:pPr>
            <a:r>
              <a:rPr kumimoji="1" lang="en-US" altLang="zh-CN" dirty="0" smtClean="0"/>
              <a:t>H1: Good for bus;</a:t>
            </a:r>
          </a:p>
          <a:p>
            <a:pPr marL="0" indent="0">
              <a:buNone/>
            </a:pPr>
            <a:r>
              <a:rPr kumimoji="1" lang="en-US" altLang="zh-CN" dirty="0" smtClean="0"/>
              <a:t>H2: Naive heuristic, always pickup the nearest one.</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33</a:t>
            </a:fld>
            <a:endParaRPr lang="zh-TW" altLang="en-US"/>
          </a:p>
        </p:txBody>
      </p:sp>
    </p:spTree>
    <p:extLst>
      <p:ext uri="{BB962C8B-B14F-4D97-AF65-F5344CB8AC3E}">
        <p14:creationId xmlns:p14="http://schemas.microsoft.com/office/powerpoint/2010/main" val="34477490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69" y="1092425"/>
            <a:ext cx="8820000" cy="429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kumimoji="1" lang="en-US" altLang="zh-CN" dirty="0" smtClean="0"/>
              <a:t>Experiment 2</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34</a:t>
            </a:fld>
            <a:endParaRPr lang="zh-TW" altLang="en-US"/>
          </a:p>
        </p:txBody>
      </p:sp>
      <p:sp>
        <p:nvSpPr>
          <p:cNvPr id="6" name="内容占位符 2"/>
          <p:cNvSpPr>
            <a:spLocks noGrp="1"/>
          </p:cNvSpPr>
          <p:nvPr>
            <p:ph idx="1"/>
          </p:nvPr>
        </p:nvSpPr>
        <p:spPr>
          <a:xfrm>
            <a:off x="576000" y="5353927"/>
            <a:ext cx="7991738" cy="2174499"/>
          </a:xfrm>
        </p:spPr>
        <p:txBody>
          <a:bodyPr>
            <a:normAutofit/>
          </a:bodyPr>
          <a:lstStyle/>
          <a:p>
            <a:r>
              <a:rPr kumimoji="1" lang="en-US" altLang="zh-CN" dirty="0" smtClean="0"/>
              <a:t>There is no difference in L1. L2 and L3 would be similar.</a:t>
            </a:r>
            <a:br>
              <a:rPr kumimoji="1" lang="en-US" altLang="zh-CN" dirty="0" smtClean="0"/>
            </a:br>
            <a:r>
              <a:rPr kumimoji="1" lang="en-US" altLang="zh-CN" dirty="0" smtClean="0"/>
              <a:t>Hence, L2 are shown.</a:t>
            </a:r>
            <a:endParaRPr kumimoji="1" lang="zh-CN" altLang="en-US" dirty="0"/>
          </a:p>
        </p:txBody>
      </p:sp>
      <p:sp>
        <p:nvSpPr>
          <p:cNvPr id="7" name="文字方塊 6"/>
          <p:cNvSpPr txBox="1"/>
          <p:nvPr/>
        </p:nvSpPr>
        <p:spPr>
          <a:xfrm>
            <a:off x="6724650" y="185117"/>
            <a:ext cx="1104900" cy="923330"/>
          </a:xfrm>
          <a:prstGeom prst="rect">
            <a:avLst/>
          </a:prstGeom>
          <a:noFill/>
        </p:spPr>
        <p:txBody>
          <a:bodyPr wrap="square" rtlCol="0">
            <a:spAutoFit/>
          </a:bodyPr>
          <a:lstStyle/>
          <a:p>
            <a:r>
              <a:rPr lang="en-US" altLang="zh-TW" dirty="0" smtClean="0"/>
              <a:t>H=0</a:t>
            </a:r>
          </a:p>
          <a:p>
            <a:r>
              <a:rPr lang="en-US" altLang="zh-TW" dirty="0" smtClean="0"/>
              <a:t>H=1</a:t>
            </a:r>
          </a:p>
          <a:p>
            <a:r>
              <a:rPr lang="en-US" altLang="zh-TW" dirty="0" smtClean="0"/>
              <a:t>H=2</a:t>
            </a:r>
            <a:endParaRPr lang="zh-TW" altLang="en-US" dirty="0"/>
          </a:p>
        </p:txBody>
      </p:sp>
      <p:cxnSp>
        <p:nvCxnSpPr>
          <p:cNvPr id="8" name="直線接點 7"/>
          <p:cNvCxnSpPr/>
          <p:nvPr/>
        </p:nvCxnSpPr>
        <p:spPr>
          <a:xfrm>
            <a:off x="7340600" y="368300"/>
            <a:ext cx="4064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7340600" y="634082"/>
            <a:ext cx="40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7340600" y="926182"/>
            <a:ext cx="4064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1583" y="1562100"/>
            <a:ext cx="1438033" cy="1007892"/>
          </a:xfrm>
          <a:prstGeom prst="rect">
            <a:avLst/>
          </a:prstGeom>
          <a:solidFill>
            <a:schemeClr val="bg1"/>
          </a:solidFill>
          <a:ln>
            <a:noFill/>
          </a:ln>
          <a:effectLst/>
        </p:spPr>
      </p:pic>
    </p:spTree>
    <p:extLst>
      <p:ext uri="{BB962C8B-B14F-4D97-AF65-F5344CB8AC3E}">
        <p14:creationId xmlns:p14="http://schemas.microsoft.com/office/powerpoint/2010/main" val="705662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Experiment 2 - extra </a:t>
            </a:r>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35</a:t>
            </a:fld>
            <a:endParaRPr lang="zh-TW" altLang="en-US"/>
          </a:p>
        </p:txBody>
      </p:sp>
      <p:pic>
        <p:nvPicPr>
          <p:cNvPr id="1126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8" r="8"/>
          <a:stretch>
            <a:fillRect/>
          </a:stretch>
        </p:blipFill>
        <p:spPr bwMode="auto">
          <a:xfrm>
            <a:off x="162000" y="1337400"/>
            <a:ext cx="865505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6"/>
          <p:cNvSpPr txBox="1"/>
          <p:nvPr/>
        </p:nvSpPr>
        <p:spPr>
          <a:xfrm>
            <a:off x="4935330" y="185117"/>
            <a:ext cx="2419350" cy="1200329"/>
          </a:xfrm>
          <a:prstGeom prst="rect">
            <a:avLst/>
          </a:prstGeom>
          <a:noFill/>
        </p:spPr>
        <p:txBody>
          <a:bodyPr wrap="square" rtlCol="0">
            <a:spAutoFit/>
          </a:bodyPr>
          <a:lstStyle/>
          <a:p>
            <a:pPr algn="r"/>
            <a:r>
              <a:rPr lang="en-US" altLang="zh-TW" dirty="0" smtClean="0"/>
              <a:t>H=0</a:t>
            </a:r>
          </a:p>
          <a:p>
            <a:pPr algn="r"/>
            <a:r>
              <a:rPr lang="en-US" altLang="zh-TW" dirty="0" smtClean="0"/>
              <a:t>H=1</a:t>
            </a:r>
          </a:p>
          <a:p>
            <a:pPr algn="r"/>
            <a:r>
              <a:rPr lang="en-US" altLang="zh-TW" dirty="0" smtClean="0"/>
              <a:t>H=2</a:t>
            </a:r>
          </a:p>
          <a:p>
            <a:pPr algn="r"/>
            <a:r>
              <a:rPr lang="en-US" altLang="zh-CN" dirty="0" smtClean="0"/>
              <a:t>H</a:t>
            </a:r>
            <a:r>
              <a:rPr lang="en-US" altLang="zh-CN" dirty="0"/>
              <a:t>*</a:t>
            </a:r>
            <a:r>
              <a:rPr lang="en-US" altLang="zh-CN" dirty="0" smtClean="0"/>
              <a:t> with 10*cost</a:t>
            </a:r>
            <a:endParaRPr lang="zh-TW" altLang="en-US" dirty="0"/>
          </a:p>
        </p:txBody>
      </p:sp>
      <p:cxnSp>
        <p:nvCxnSpPr>
          <p:cNvPr id="7" name="直線接點 7"/>
          <p:cNvCxnSpPr/>
          <p:nvPr/>
        </p:nvCxnSpPr>
        <p:spPr>
          <a:xfrm>
            <a:off x="7340600" y="368300"/>
            <a:ext cx="4064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直線接點 8"/>
          <p:cNvCxnSpPr/>
          <p:nvPr/>
        </p:nvCxnSpPr>
        <p:spPr>
          <a:xfrm>
            <a:off x="7340600" y="634082"/>
            <a:ext cx="40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9"/>
          <p:cNvCxnSpPr/>
          <p:nvPr/>
        </p:nvCxnSpPr>
        <p:spPr>
          <a:xfrm>
            <a:off x="7340600" y="926182"/>
            <a:ext cx="4064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7358317" y="1232532"/>
            <a:ext cx="406400" cy="0"/>
          </a:xfrm>
          <a:prstGeom prst="line">
            <a:avLst/>
          </a:prstGeom>
          <a:ln w="28575">
            <a:solidFill>
              <a:srgbClr val="66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38985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Verification on Hypothesis 2</a:t>
            </a:r>
            <a:endParaRPr kumimoji="1" lang="zh-CN" altLang="en-US" dirty="0"/>
          </a:p>
        </p:txBody>
      </p:sp>
      <p:sp>
        <p:nvSpPr>
          <p:cNvPr id="3" name="内容占位符 2"/>
          <p:cNvSpPr>
            <a:spLocks noGrp="1"/>
          </p:cNvSpPr>
          <p:nvPr>
            <p:ph idx="1"/>
          </p:nvPr>
        </p:nvSpPr>
        <p:spPr/>
        <p:txBody>
          <a:bodyPr>
            <a:normAutofit/>
          </a:bodyPr>
          <a:lstStyle/>
          <a:p>
            <a:pPr algn="just"/>
            <a:r>
              <a:rPr kumimoji="1" lang="en-US" altLang="zh-CN" dirty="0"/>
              <a:t>Hypothesis 2 is false.</a:t>
            </a:r>
          </a:p>
          <a:p>
            <a:pPr algn="just"/>
            <a:endParaRPr lang="en-US" altLang="zh-TW" dirty="0" smtClean="0"/>
          </a:p>
          <a:p>
            <a:pPr algn="just"/>
            <a:r>
              <a:rPr lang="en-US" altLang="zh-TW" dirty="0" smtClean="0"/>
              <a:t>If we insist the </a:t>
            </a:r>
            <a:r>
              <a:rPr lang="en-US" altLang="zh-TW" dirty="0"/>
              <a:t>algorithm </a:t>
            </a:r>
            <a:r>
              <a:rPr lang="en-US" altLang="zh-TW" dirty="0" smtClean="0"/>
              <a:t>to calculate the benefits of ride-sharing </a:t>
            </a:r>
            <a:r>
              <a:rPr lang="en-US" altLang="zh-TW" dirty="0"/>
              <a:t>on bus, and bus only do ride-sharing when there is a benefit, </a:t>
            </a:r>
            <a:r>
              <a:rPr lang="en-US" altLang="zh-TW" dirty="0" smtClean="0"/>
              <a:t>then </a:t>
            </a:r>
            <a:r>
              <a:rPr lang="en-US" altLang="zh-CN" dirty="0" smtClean="0"/>
              <a:t>the </a:t>
            </a:r>
            <a:r>
              <a:rPr lang="en-US" altLang="zh-CN" dirty="0"/>
              <a:t>beneficial for bus </a:t>
            </a:r>
            <a:r>
              <a:rPr lang="en-US" altLang="zh-CN" dirty="0" smtClean="0"/>
              <a:t>becomes </a:t>
            </a:r>
            <a:r>
              <a:rPr lang="en-US" altLang="zh-CN" dirty="0"/>
              <a:t>a premise. </a:t>
            </a:r>
          </a:p>
          <a:p>
            <a:pPr algn="just"/>
            <a:r>
              <a:rPr lang="en-US" altLang="zh-CN" dirty="0" smtClean="0"/>
              <a:t>In this premise, there is no heuristic to compare intention to achieve the most beneficial scenario for passengers</a:t>
            </a:r>
            <a:r>
              <a:rPr lang="en-US" altLang="zh-TW" dirty="0" smtClean="0"/>
              <a:t>.</a:t>
            </a:r>
          </a:p>
          <a:p>
            <a:pPr marL="0" indent="0" algn="just">
              <a:buNone/>
            </a:pPr>
            <a:endParaRPr lang="en-US" altLang="zh-TW" dirty="0" smtClean="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36</a:t>
            </a:fld>
            <a:endParaRPr lang="zh-TW" altLang="en-US"/>
          </a:p>
        </p:txBody>
      </p:sp>
    </p:spTree>
    <p:extLst>
      <p:ext uri="{BB962C8B-B14F-4D97-AF65-F5344CB8AC3E}">
        <p14:creationId xmlns:p14="http://schemas.microsoft.com/office/powerpoint/2010/main" val="131453990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3</a:t>
            </a:r>
            <a:endParaRPr kumimoji="1" lang="zh-CN" altLang="en-US" dirty="0"/>
          </a:p>
        </p:txBody>
      </p:sp>
      <p:sp>
        <p:nvSpPr>
          <p:cNvPr id="3" name="内容占位符 2"/>
          <p:cNvSpPr>
            <a:spLocks noGrp="1"/>
          </p:cNvSpPr>
          <p:nvPr>
            <p:ph idx="1"/>
          </p:nvPr>
        </p:nvSpPr>
        <p:spPr/>
        <p:txBody>
          <a:bodyPr>
            <a:normAutofit/>
          </a:bodyPr>
          <a:lstStyle/>
          <a:p>
            <a:r>
              <a:rPr lang="en-US" altLang="zh-TW" dirty="0" smtClean="0"/>
              <a:t>Hypothesis </a:t>
            </a:r>
            <a:r>
              <a:rPr lang="en-US" altLang="zh-TW" dirty="0"/>
              <a:t>3:</a:t>
            </a:r>
          </a:p>
          <a:p>
            <a:pPr marL="0" indent="0">
              <a:buNone/>
            </a:pPr>
            <a:r>
              <a:rPr lang="en-US" altLang="zh-TW" dirty="0"/>
              <a:t>The higher the limitation of passengers allowed on ride-sharing, the better for bus and passengers.</a:t>
            </a:r>
          </a:p>
          <a:p>
            <a:pPr marL="0" indent="0">
              <a:buNone/>
            </a:pPr>
            <a:endParaRPr kumimoji="1" lang="zh-CN" altLang="en-US" dirty="0"/>
          </a:p>
          <a:p>
            <a:r>
              <a:rPr kumimoji="1" lang="en-US" altLang="zh-CN" dirty="0"/>
              <a:t>Setup</a:t>
            </a:r>
            <a:r>
              <a:rPr kumimoji="1" lang="en-US" altLang="zh-CN" dirty="0" smtClean="0"/>
              <a:t>:</a:t>
            </a:r>
          </a:p>
          <a:p>
            <a:pPr marL="0" indent="0">
              <a:buNone/>
            </a:pPr>
            <a:r>
              <a:rPr kumimoji="1" lang="en-US" altLang="zh-CN" dirty="0" smtClean="0"/>
              <a:t>Use the same setup as experiment 1.</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37</a:t>
            </a:fld>
            <a:endParaRPr lang="zh-TW" altLang="en-US"/>
          </a:p>
        </p:txBody>
      </p:sp>
    </p:spTree>
    <p:extLst>
      <p:ext uri="{BB962C8B-B14F-4D97-AF65-F5344CB8AC3E}">
        <p14:creationId xmlns:p14="http://schemas.microsoft.com/office/powerpoint/2010/main" val="253772667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3- H1</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38</a:t>
            </a:fld>
            <a:endParaRPr lang="zh-TW" altLang="en-US"/>
          </a:p>
        </p:txBody>
      </p:sp>
      <p:sp>
        <p:nvSpPr>
          <p:cNvPr id="6" name="文字方塊 5"/>
          <p:cNvSpPr txBox="1"/>
          <p:nvPr/>
        </p:nvSpPr>
        <p:spPr>
          <a:xfrm>
            <a:off x="6724650" y="185117"/>
            <a:ext cx="1104900" cy="923330"/>
          </a:xfrm>
          <a:prstGeom prst="rect">
            <a:avLst/>
          </a:prstGeom>
          <a:noFill/>
        </p:spPr>
        <p:txBody>
          <a:bodyPr wrap="square" rtlCol="0">
            <a:spAutoFit/>
          </a:bodyPr>
          <a:lstStyle/>
          <a:p>
            <a:r>
              <a:rPr lang="en-US" altLang="zh-TW" dirty="0" smtClean="0"/>
              <a:t>L=1</a:t>
            </a:r>
          </a:p>
          <a:p>
            <a:r>
              <a:rPr lang="en-US" altLang="zh-TW" dirty="0" smtClean="0"/>
              <a:t>L=2</a:t>
            </a:r>
          </a:p>
          <a:p>
            <a:r>
              <a:rPr lang="en-US" altLang="zh-TW" dirty="0" smtClean="0"/>
              <a:t>L=3</a:t>
            </a:r>
            <a:endParaRPr lang="zh-TW" altLang="en-US" dirty="0"/>
          </a:p>
        </p:txBody>
      </p:sp>
      <p:cxnSp>
        <p:nvCxnSpPr>
          <p:cNvPr id="10" name="直線接點 9"/>
          <p:cNvCxnSpPr/>
          <p:nvPr/>
        </p:nvCxnSpPr>
        <p:spPr>
          <a:xfrm>
            <a:off x="7340600" y="368300"/>
            <a:ext cx="4064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340600" y="634082"/>
            <a:ext cx="40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7340600" y="926182"/>
            <a:ext cx="4064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内容占位符 2"/>
          <p:cNvSpPr>
            <a:spLocks noGrp="1"/>
          </p:cNvSpPr>
          <p:nvPr>
            <p:ph idx="1"/>
          </p:nvPr>
        </p:nvSpPr>
        <p:spPr>
          <a:xfrm>
            <a:off x="575999" y="5399303"/>
            <a:ext cx="8205143" cy="1502239"/>
          </a:xfrm>
        </p:spPr>
        <p:txBody>
          <a:bodyPr>
            <a:normAutofit/>
          </a:bodyPr>
          <a:lstStyle/>
          <a:p>
            <a:r>
              <a:rPr lang="en-US" altLang="zh-TW" dirty="0" smtClean="0"/>
              <a:t>The system could be optimal for bus and passenger when L=2</a:t>
            </a:r>
          </a:p>
          <a:p>
            <a:endParaRPr lang="en-US" altLang="zh-TW" dirty="0" smtClean="0"/>
          </a:p>
          <a:p>
            <a:endParaRPr lang="en-US" altLang="zh-TW" dirty="0" smtClean="0"/>
          </a:p>
          <a:p>
            <a:endParaRPr lang="en-US" altLang="zh-TW" dirty="0"/>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 y="1108447"/>
            <a:ext cx="8820000" cy="429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直線單箭頭接點 19"/>
          <p:cNvCxnSpPr/>
          <p:nvPr/>
        </p:nvCxnSpPr>
        <p:spPr>
          <a:xfrm>
            <a:off x="1973943" y="1984451"/>
            <a:ext cx="0" cy="17819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1973945" y="1839322"/>
            <a:ext cx="827315" cy="369332"/>
          </a:xfrm>
          <a:prstGeom prst="rect">
            <a:avLst/>
          </a:prstGeom>
          <a:noFill/>
        </p:spPr>
        <p:txBody>
          <a:bodyPr wrap="square" rtlCol="0">
            <a:spAutoFit/>
          </a:bodyPr>
          <a:lstStyle/>
          <a:p>
            <a:r>
              <a:rPr lang="en-US" altLang="zh-TW" b="1" dirty="0" smtClean="0"/>
              <a:t>10%</a:t>
            </a:r>
            <a:endParaRPr lang="zh-TW" altLang="en-US" b="1" dirty="0"/>
          </a:p>
        </p:txBody>
      </p:sp>
      <p:cxnSp>
        <p:nvCxnSpPr>
          <p:cNvPr id="22" name="直線單箭頭接點 21"/>
          <p:cNvCxnSpPr/>
          <p:nvPr/>
        </p:nvCxnSpPr>
        <p:spPr>
          <a:xfrm flipV="1">
            <a:off x="1973943" y="2235200"/>
            <a:ext cx="0" cy="682171"/>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1973943" y="2369847"/>
            <a:ext cx="827315" cy="369332"/>
          </a:xfrm>
          <a:prstGeom prst="rect">
            <a:avLst/>
          </a:prstGeom>
          <a:noFill/>
        </p:spPr>
        <p:txBody>
          <a:bodyPr wrap="square" rtlCol="0">
            <a:spAutoFit/>
          </a:bodyPr>
          <a:lstStyle/>
          <a:p>
            <a:r>
              <a:rPr lang="en-US" altLang="zh-TW" b="1" dirty="0" smtClean="0"/>
              <a:t>40%</a:t>
            </a:r>
            <a:endParaRPr lang="zh-TW" altLang="en-US" b="1" dirty="0"/>
          </a:p>
        </p:txBody>
      </p:sp>
    </p:spTree>
    <p:extLst>
      <p:ext uri="{BB962C8B-B14F-4D97-AF65-F5344CB8AC3E}">
        <p14:creationId xmlns:p14="http://schemas.microsoft.com/office/powerpoint/2010/main" val="232171148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3- H2</a:t>
            </a:r>
            <a:endParaRPr kumimoji="1" lang="zh-CN" altLang="en-US" dirty="0"/>
          </a:p>
        </p:txBody>
      </p:sp>
      <p:sp>
        <p:nvSpPr>
          <p:cNvPr id="4" name="页脚占位符 3"/>
          <p:cNvSpPr>
            <a:spLocks noGrp="1"/>
          </p:cNvSpPr>
          <p:nvPr>
            <p:ph type="ftr" sz="quarter" idx="11"/>
          </p:nvPr>
        </p:nvSpPr>
        <p:spPr/>
        <p:txBody>
          <a:bodyPr/>
          <a:lstStyle/>
          <a:p>
            <a:endParaRPr lang="zh-TW" altLang="en-US" dirty="0"/>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39</a:t>
            </a:fld>
            <a:endParaRPr lang="zh-TW" altLang="en-US"/>
          </a:p>
        </p:txBody>
      </p:sp>
      <p:sp>
        <p:nvSpPr>
          <p:cNvPr id="6" name="文字方塊 5"/>
          <p:cNvSpPr txBox="1"/>
          <p:nvPr/>
        </p:nvSpPr>
        <p:spPr>
          <a:xfrm>
            <a:off x="6724650" y="185117"/>
            <a:ext cx="1104900" cy="923330"/>
          </a:xfrm>
          <a:prstGeom prst="rect">
            <a:avLst/>
          </a:prstGeom>
          <a:noFill/>
        </p:spPr>
        <p:txBody>
          <a:bodyPr wrap="square" rtlCol="0">
            <a:spAutoFit/>
          </a:bodyPr>
          <a:lstStyle/>
          <a:p>
            <a:r>
              <a:rPr lang="en-US" altLang="zh-TW" dirty="0" smtClean="0"/>
              <a:t>L=1</a:t>
            </a:r>
          </a:p>
          <a:p>
            <a:r>
              <a:rPr lang="en-US" altLang="zh-TW" dirty="0" smtClean="0"/>
              <a:t>L=2</a:t>
            </a:r>
          </a:p>
          <a:p>
            <a:r>
              <a:rPr lang="en-US" altLang="zh-TW" dirty="0" smtClean="0"/>
              <a:t>L=3</a:t>
            </a:r>
            <a:endParaRPr lang="zh-TW" altLang="en-US" dirty="0"/>
          </a:p>
        </p:txBody>
      </p:sp>
      <p:cxnSp>
        <p:nvCxnSpPr>
          <p:cNvPr id="10" name="直線接點 9"/>
          <p:cNvCxnSpPr/>
          <p:nvPr/>
        </p:nvCxnSpPr>
        <p:spPr>
          <a:xfrm>
            <a:off x="7340600" y="368300"/>
            <a:ext cx="4064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340600" y="634082"/>
            <a:ext cx="40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7340600" y="926182"/>
            <a:ext cx="4064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00" y="1108446"/>
            <a:ext cx="8820000" cy="444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9609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Objectives</a:t>
            </a:r>
            <a:endParaRPr lang="zh-TW" altLang="en-US" dirty="0"/>
          </a:p>
        </p:txBody>
      </p:sp>
      <p:sp>
        <p:nvSpPr>
          <p:cNvPr id="3" name="內容版面配置區 2"/>
          <p:cNvSpPr>
            <a:spLocks noGrp="1"/>
          </p:cNvSpPr>
          <p:nvPr>
            <p:ph idx="1"/>
          </p:nvPr>
        </p:nvSpPr>
        <p:spPr/>
        <p:txBody>
          <a:bodyPr/>
          <a:lstStyle/>
          <a:p>
            <a:pPr algn="just"/>
            <a:r>
              <a:rPr lang="en-US" altLang="zh-TW" dirty="0" smtClean="0"/>
              <a:t>Optimize </a:t>
            </a:r>
            <a:r>
              <a:rPr lang="en-US" altLang="zh-TW" dirty="0"/>
              <a:t>the pick up and </a:t>
            </a:r>
            <a:r>
              <a:rPr lang="en-US" altLang="zh-TW" dirty="0" smtClean="0"/>
              <a:t>deliver problem </a:t>
            </a:r>
            <a:r>
              <a:rPr lang="en-US" altLang="zh-TW" dirty="0"/>
              <a:t>in a </a:t>
            </a:r>
            <a:r>
              <a:rPr lang="en-US" altLang="zh-TW" dirty="0" smtClean="0"/>
              <a:t>dynamic environment, by enabling </a:t>
            </a:r>
            <a:r>
              <a:rPr lang="en-US" altLang="zh-TW" b="1" dirty="0" smtClean="0">
                <a:solidFill>
                  <a:srgbClr val="1D8DB0"/>
                </a:solidFill>
              </a:rPr>
              <a:t>ride-sharing</a:t>
            </a:r>
            <a:r>
              <a:rPr lang="en-US" altLang="zh-TW" dirty="0" smtClean="0"/>
              <a:t>.</a:t>
            </a:r>
          </a:p>
        </p:txBody>
      </p:sp>
    </p:spTree>
    <p:extLst>
      <p:ext uri="{BB962C8B-B14F-4D97-AF65-F5344CB8AC3E}">
        <p14:creationId xmlns:p14="http://schemas.microsoft.com/office/powerpoint/2010/main" val="299928717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Verification on Hypothesis 3</a:t>
            </a:r>
            <a:endParaRPr kumimoji="1" lang="zh-CN" altLang="en-US" dirty="0"/>
          </a:p>
        </p:txBody>
      </p:sp>
      <p:sp>
        <p:nvSpPr>
          <p:cNvPr id="3" name="内容占位符 2"/>
          <p:cNvSpPr>
            <a:spLocks noGrp="1"/>
          </p:cNvSpPr>
          <p:nvPr>
            <p:ph idx="1"/>
          </p:nvPr>
        </p:nvSpPr>
        <p:spPr/>
        <p:txBody>
          <a:bodyPr>
            <a:normAutofit/>
          </a:bodyPr>
          <a:lstStyle/>
          <a:p>
            <a:pPr algn="just"/>
            <a:r>
              <a:rPr kumimoji="1" lang="en-US" altLang="zh-CN" dirty="0"/>
              <a:t>Hypothesis 3 </a:t>
            </a:r>
            <a:r>
              <a:rPr kumimoji="1" lang="en-US" altLang="zh-CN" dirty="0" smtClean="0"/>
              <a:t>cannot </a:t>
            </a:r>
            <a:r>
              <a:rPr kumimoji="1" lang="en-US" altLang="zh-CN" dirty="0"/>
              <a:t>be verified.</a:t>
            </a:r>
          </a:p>
          <a:p>
            <a:pPr algn="just"/>
            <a:endParaRPr lang="en-US" altLang="zh-TW" dirty="0" smtClean="0"/>
          </a:p>
          <a:p>
            <a:pPr algn="just"/>
            <a:r>
              <a:rPr lang="en-US" altLang="zh-TW" dirty="0" smtClean="0"/>
              <a:t>The optimal situation happen in L=2, the system could have good combination of travel time and bus income.</a:t>
            </a:r>
          </a:p>
          <a:p>
            <a:pPr algn="just"/>
            <a:r>
              <a:rPr lang="en-US" altLang="zh-TW" dirty="0"/>
              <a:t>Again </a:t>
            </a:r>
            <a:r>
              <a:rPr lang="en-US" altLang="zh-TW" dirty="0" smtClean="0"/>
              <a:t>a </a:t>
            </a:r>
            <a:r>
              <a:rPr lang="en-US" altLang="zh-TW" dirty="0"/>
              <a:t>good heuristic is needed.</a:t>
            </a:r>
          </a:p>
          <a:p>
            <a:pPr algn="just"/>
            <a:endParaRPr lang="en-US" altLang="zh-TW" dirty="0" smtClean="0">
              <a:solidFill>
                <a:srgbClr val="FF0000"/>
              </a:solidFill>
            </a:endParaRPr>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40</a:t>
            </a:fld>
            <a:endParaRPr lang="zh-TW" altLang="en-US"/>
          </a:p>
        </p:txBody>
      </p:sp>
    </p:spTree>
    <p:extLst>
      <p:ext uri="{BB962C8B-B14F-4D97-AF65-F5344CB8AC3E}">
        <p14:creationId xmlns:p14="http://schemas.microsoft.com/office/powerpoint/2010/main" val="250059069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a:t>
            </a:r>
            <a:endParaRPr kumimoji="1" lang="zh-CN" altLang="en-US" dirty="0"/>
          </a:p>
        </p:txBody>
      </p:sp>
      <p:sp>
        <p:nvSpPr>
          <p:cNvPr id="3" name="内容占位符 2"/>
          <p:cNvSpPr>
            <a:spLocks noGrp="1"/>
          </p:cNvSpPr>
          <p:nvPr>
            <p:ph idx="1"/>
          </p:nvPr>
        </p:nvSpPr>
        <p:spPr/>
        <p:txBody>
          <a:bodyPr>
            <a:normAutofit/>
          </a:bodyPr>
          <a:lstStyle/>
          <a:p>
            <a:r>
              <a:rPr lang="en-US" altLang="zh-TW" dirty="0" smtClean="0"/>
              <a:t>Hypothesis </a:t>
            </a:r>
            <a:r>
              <a:rPr lang="en-US" altLang="zh-TW" dirty="0"/>
              <a:t>4:</a:t>
            </a:r>
          </a:p>
          <a:p>
            <a:pPr marL="0" indent="0">
              <a:buNone/>
            </a:pPr>
            <a:r>
              <a:rPr lang="en-US" altLang="zh-TW" dirty="0"/>
              <a:t>The two methods to find passengers are equally efficient.</a:t>
            </a:r>
          </a:p>
          <a:p>
            <a:pPr marL="0" indent="0">
              <a:buNone/>
            </a:pPr>
            <a:endParaRPr kumimoji="1" lang="zh-CN" altLang="en-US" dirty="0"/>
          </a:p>
          <a:p>
            <a:r>
              <a:rPr kumimoji="1" lang="en-US" altLang="zh-CN" dirty="0"/>
              <a:t>Setup:</a:t>
            </a:r>
          </a:p>
          <a:p>
            <a:pPr marL="0" indent="0">
              <a:buNone/>
            </a:pPr>
            <a:r>
              <a:rPr kumimoji="1" lang="en-US" altLang="zh-CN" dirty="0"/>
              <a:t>Apply different methods to find passengers.</a:t>
            </a:r>
          </a:p>
          <a:p>
            <a:pPr marL="457200" indent="-457200">
              <a:buAutoNum type="arabicPeriod"/>
            </a:pPr>
            <a:r>
              <a:rPr kumimoji="1" lang="en-US" altLang="zh-CN" dirty="0"/>
              <a:t>Find N nearest passengers.(N nearest)</a:t>
            </a:r>
          </a:p>
          <a:p>
            <a:pPr marL="457200" indent="-457200">
              <a:buAutoNum type="arabicPeriod"/>
            </a:pPr>
            <a:r>
              <a:rPr kumimoji="1" lang="en-US" altLang="zh-CN" dirty="0"/>
              <a:t>Find nearest passengers by radius. (Radius R)</a:t>
            </a:r>
          </a:p>
          <a:p>
            <a:pPr marL="457200" indent="-457200">
              <a:buFont typeface="Arial" panose="020B0604020202020204" pitchFamily="34" charset="0"/>
              <a:buAutoNum type="arabicPeriod"/>
            </a:pPr>
            <a:r>
              <a:rPr kumimoji="1" lang="en-US" altLang="zh-CN" dirty="0"/>
              <a:t>Find nearest passengers by radius + the passenger wait longest. (Radius R +1)</a:t>
            </a:r>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41</a:t>
            </a:fld>
            <a:endParaRPr lang="zh-TW" altLang="en-US"/>
          </a:p>
        </p:txBody>
      </p:sp>
    </p:spTree>
    <p:extLst>
      <p:ext uri="{BB962C8B-B14F-4D97-AF65-F5344CB8AC3E}">
        <p14:creationId xmlns:p14="http://schemas.microsoft.com/office/powerpoint/2010/main" val="5344931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000" y="216000"/>
            <a:ext cx="7991738" cy="1152000"/>
          </a:xfrm>
        </p:spPr>
        <p:txBody>
          <a:bodyPr/>
          <a:lstStyle/>
          <a:p>
            <a:r>
              <a:rPr kumimoji="1" lang="en-US" altLang="zh-CN" dirty="0" smtClean="0"/>
              <a:t>Experiment 4		L=1</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42</a:t>
            </a:fld>
            <a:endParaRPr lang="zh-TW" altLang="en-US"/>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376" y="1417184"/>
            <a:ext cx="8820000" cy="483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字方塊 5"/>
          <p:cNvSpPr txBox="1"/>
          <p:nvPr/>
        </p:nvSpPr>
        <p:spPr>
          <a:xfrm>
            <a:off x="6695644" y="185117"/>
            <a:ext cx="1826545" cy="923330"/>
          </a:xfrm>
          <a:prstGeom prst="rect">
            <a:avLst/>
          </a:prstGeom>
          <a:noFill/>
        </p:spPr>
        <p:txBody>
          <a:bodyPr wrap="square" rtlCol="0">
            <a:spAutoFit/>
          </a:bodyPr>
          <a:lstStyle/>
          <a:p>
            <a:r>
              <a:rPr lang="en-US" altLang="zh-TW" dirty="0" smtClean="0"/>
              <a:t>N nearest</a:t>
            </a:r>
          </a:p>
          <a:p>
            <a:r>
              <a:rPr lang="en-US" altLang="zh-TW" dirty="0" smtClean="0"/>
              <a:t>Radius R</a:t>
            </a:r>
          </a:p>
          <a:p>
            <a:r>
              <a:rPr lang="en-US" altLang="zh-TW" dirty="0" smtClean="0"/>
              <a:t>Radius R+1</a:t>
            </a:r>
            <a:endParaRPr lang="zh-TW" altLang="en-US" dirty="0"/>
          </a:p>
        </p:txBody>
      </p:sp>
      <p:cxnSp>
        <p:nvCxnSpPr>
          <p:cNvPr id="11" name="直線接點 9"/>
          <p:cNvCxnSpPr/>
          <p:nvPr/>
        </p:nvCxnSpPr>
        <p:spPr>
          <a:xfrm>
            <a:off x="8033240" y="368300"/>
            <a:ext cx="4064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8033240" y="634082"/>
            <a:ext cx="4064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8033240" y="926182"/>
            <a:ext cx="40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84600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43</a:t>
            </a:fld>
            <a:endParaRPr lang="zh-TW" altLang="en-US"/>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0000" y="1418400"/>
            <a:ext cx="8820000" cy="454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a:spLocks noGrp="1"/>
          </p:cNvSpPr>
          <p:nvPr>
            <p:ph type="title"/>
          </p:nvPr>
        </p:nvSpPr>
        <p:spPr/>
        <p:txBody>
          <a:bodyPr>
            <a:normAutofit/>
          </a:bodyPr>
          <a:lstStyle/>
          <a:p>
            <a:r>
              <a:rPr kumimoji="1" lang="en-US" altLang="zh-CN" dirty="0" smtClean="0"/>
              <a:t>Experiment 4		L=2</a:t>
            </a:r>
            <a:endParaRPr kumimoji="1" lang="zh-CN" altLang="en-US" dirty="0"/>
          </a:p>
        </p:txBody>
      </p:sp>
      <p:sp>
        <p:nvSpPr>
          <p:cNvPr id="11" name="文字方塊 5"/>
          <p:cNvSpPr txBox="1"/>
          <p:nvPr/>
        </p:nvSpPr>
        <p:spPr>
          <a:xfrm>
            <a:off x="6695644" y="185117"/>
            <a:ext cx="1826545" cy="923330"/>
          </a:xfrm>
          <a:prstGeom prst="rect">
            <a:avLst/>
          </a:prstGeom>
          <a:noFill/>
        </p:spPr>
        <p:txBody>
          <a:bodyPr wrap="square" rtlCol="0">
            <a:spAutoFit/>
          </a:bodyPr>
          <a:lstStyle/>
          <a:p>
            <a:r>
              <a:rPr lang="en-US" altLang="zh-TW" dirty="0" smtClean="0"/>
              <a:t>N nearest</a:t>
            </a:r>
          </a:p>
          <a:p>
            <a:r>
              <a:rPr lang="en-US" altLang="zh-TW" dirty="0" smtClean="0"/>
              <a:t>Radius R</a:t>
            </a:r>
          </a:p>
          <a:p>
            <a:r>
              <a:rPr lang="en-US" altLang="zh-TW" dirty="0" smtClean="0"/>
              <a:t>Radius R+1</a:t>
            </a:r>
            <a:endParaRPr lang="zh-TW" altLang="en-US" dirty="0"/>
          </a:p>
        </p:txBody>
      </p:sp>
      <p:cxnSp>
        <p:nvCxnSpPr>
          <p:cNvPr id="12" name="直線接點 9"/>
          <p:cNvCxnSpPr/>
          <p:nvPr/>
        </p:nvCxnSpPr>
        <p:spPr>
          <a:xfrm>
            <a:off x="8033240" y="368300"/>
            <a:ext cx="4064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直線接點 11"/>
          <p:cNvCxnSpPr/>
          <p:nvPr/>
        </p:nvCxnSpPr>
        <p:spPr>
          <a:xfrm>
            <a:off x="8033240" y="634082"/>
            <a:ext cx="4064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2"/>
          <p:cNvCxnSpPr/>
          <p:nvPr/>
        </p:nvCxnSpPr>
        <p:spPr>
          <a:xfrm>
            <a:off x="8033240" y="926182"/>
            <a:ext cx="40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234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44</a:t>
            </a:fld>
            <a:endParaRPr lang="zh-TW" altLang="en-US"/>
          </a:p>
        </p:txBody>
      </p:sp>
      <p:pic>
        <p:nvPicPr>
          <p:cNvPr id="1024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0000" y="1418400"/>
            <a:ext cx="8820000" cy="45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a:spLocks noGrp="1"/>
          </p:cNvSpPr>
          <p:nvPr>
            <p:ph type="title"/>
          </p:nvPr>
        </p:nvSpPr>
        <p:spPr/>
        <p:txBody>
          <a:bodyPr/>
          <a:lstStyle/>
          <a:p>
            <a:r>
              <a:rPr kumimoji="1" lang="en-US" altLang="zh-CN" dirty="0" smtClean="0"/>
              <a:t>Experiment 4		L=3</a:t>
            </a:r>
            <a:endParaRPr kumimoji="1" lang="zh-CN" altLang="en-US" dirty="0"/>
          </a:p>
        </p:txBody>
      </p:sp>
      <p:sp>
        <p:nvSpPr>
          <p:cNvPr id="9" name="文字方塊 5"/>
          <p:cNvSpPr txBox="1"/>
          <p:nvPr/>
        </p:nvSpPr>
        <p:spPr>
          <a:xfrm>
            <a:off x="6695644" y="185117"/>
            <a:ext cx="1826545" cy="923330"/>
          </a:xfrm>
          <a:prstGeom prst="rect">
            <a:avLst/>
          </a:prstGeom>
          <a:noFill/>
        </p:spPr>
        <p:txBody>
          <a:bodyPr wrap="square" rtlCol="0">
            <a:spAutoFit/>
          </a:bodyPr>
          <a:lstStyle/>
          <a:p>
            <a:r>
              <a:rPr lang="en-US" altLang="zh-TW" dirty="0" smtClean="0"/>
              <a:t>N nearest</a:t>
            </a:r>
          </a:p>
          <a:p>
            <a:r>
              <a:rPr lang="en-US" altLang="zh-TW" dirty="0" smtClean="0"/>
              <a:t>Radius R</a:t>
            </a:r>
          </a:p>
          <a:p>
            <a:r>
              <a:rPr lang="en-US" altLang="zh-TW" dirty="0" smtClean="0"/>
              <a:t>Radius R+1</a:t>
            </a:r>
            <a:endParaRPr lang="zh-TW" altLang="en-US" dirty="0"/>
          </a:p>
        </p:txBody>
      </p:sp>
      <p:cxnSp>
        <p:nvCxnSpPr>
          <p:cNvPr id="10" name="直線接點 9"/>
          <p:cNvCxnSpPr/>
          <p:nvPr/>
        </p:nvCxnSpPr>
        <p:spPr>
          <a:xfrm>
            <a:off x="8033240" y="368300"/>
            <a:ext cx="4064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直線接點 11"/>
          <p:cNvCxnSpPr/>
          <p:nvPr/>
        </p:nvCxnSpPr>
        <p:spPr>
          <a:xfrm>
            <a:off x="8033240" y="634082"/>
            <a:ext cx="40640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2"/>
          <p:cNvCxnSpPr/>
          <p:nvPr/>
        </p:nvCxnSpPr>
        <p:spPr>
          <a:xfrm>
            <a:off x="8033240" y="926182"/>
            <a:ext cx="40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48969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dirty="0" smtClean="0"/>
              <a:t>Verification on Hypothesis 4</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Hypothesis 4 is false.</a:t>
            </a:r>
          </a:p>
          <a:p>
            <a:pPr marL="0" indent="0">
              <a:buNone/>
            </a:pPr>
            <a:endParaRPr kumimoji="1" lang="en-US" altLang="zh-CN" dirty="0" smtClean="0"/>
          </a:p>
          <a:p>
            <a:pPr marL="0" indent="0">
              <a:buNone/>
            </a:pPr>
            <a:r>
              <a:rPr kumimoji="1" lang="en-US" altLang="zh-CN" dirty="0" smtClean="0"/>
              <a:t>The find N nearest passengers has a better performance than find all passengers in radius R.</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45</a:t>
            </a:fld>
            <a:endParaRPr lang="zh-TW" altLang="en-US"/>
          </a:p>
        </p:txBody>
      </p:sp>
    </p:spTree>
    <p:extLst>
      <p:ext uri="{BB962C8B-B14F-4D97-AF65-F5344CB8AC3E}">
        <p14:creationId xmlns:p14="http://schemas.microsoft.com/office/powerpoint/2010/main" val="32609172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sp>
        <p:nvSpPr>
          <p:cNvPr id="3" name="内容占位符 2"/>
          <p:cNvSpPr>
            <a:spLocks noGrp="1"/>
          </p:cNvSpPr>
          <p:nvPr>
            <p:ph idx="1"/>
          </p:nvPr>
        </p:nvSpPr>
        <p:spPr/>
        <p:txBody>
          <a:bodyPr>
            <a:normAutofit/>
          </a:bodyPr>
          <a:lstStyle/>
          <a:p>
            <a:pPr algn="just"/>
            <a:r>
              <a:rPr lang="en-US" altLang="zh-TW" dirty="0" smtClean="0"/>
              <a:t>By knowing passenger’s location and destination, with proper heuristic</a:t>
            </a:r>
            <a:r>
              <a:rPr lang="en-US" altLang="zh-TW" dirty="0"/>
              <a:t>, implemented by BDI agent and delegate </a:t>
            </a:r>
            <a:r>
              <a:rPr lang="en-US" altLang="zh-TW" dirty="0" smtClean="0"/>
              <a:t>MAS, the PDP could benefit from ride-sharing.</a:t>
            </a:r>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46</a:t>
            </a:fld>
            <a:endParaRPr lang="zh-TW" altLang="en-US"/>
          </a:p>
        </p:txBody>
      </p:sp>
    </p:spTree>
    <p:extLst>
      <p:ext uri="{BB962C8B-B14F-4D97-AF65-F5344CB8AC3E}">
        <p14:creationId xmlns:p14="http://schemas.microsoft.com/office/powerpoint/2010/main" val="402833639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Algorithm</a:t>
            </a:r>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47</a:t>
            </a:fld>
            <a:endParaRPr lang="zh-TW" altLang="en-US"/>
          </a:p>
        </p:txBody>
      </p:sp>
      <p:pic>
        <p:nvPicPr>
          <p:cNvPr id="1027" name="Picture 3" descr="C:\Users\Austin24\Dropbox\!prolog\MAS_project\benif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144" y="1189387"/>
            <a:ext cx="6066970" cy="459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0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Heuristic</a:t>
            </a:r>
            <a:endParaRPr kumimoji="1" lang="zh-CN" altLang="en-US" dirty="0"/>
          </a:p>
        </p:txBody>
      </p:sp>
      <p:sp>
        <p:nvSpPr>
          <p:cNvPr id="3" name="内容占位符 2"/>
          <p:cNvSpPr>
            <a:spLocks noGrp="1"/>
          </p:cNvSpPr>
          <p:nvPr>
            <p:ph idx="1"/>
          </p:nvPr>
        </p:nvSpPr>
        <p:spPr>
          <a:xfrm>
            <a:off x="575999" y="1655999"/>
            <a:ext cx="8132571" cy="4392000"/>
          </a:xfrm>
        </p:spPr>
        <p:txBody>
          <a:bodyPr>
            <a:normAutofit/>
          </a:bodyPr>
          <a:lstStyle/>
          <a:p>
            <a:pPr algn="just"/>
            <a:r>
              <a:rPr lang="en-US" altLang="zh-TW" dirty="0"/>
              <a:t>B is the benefit to pick up the passengers</a:t>
            </a:r>
            <a:r>
              <a:rPr lang="en-US" altLang="zh-TW" dirty="0" smtClean="0"/>
              <a:t>.</a:t>
            </a:r>
          </a:p>
          <a:p>
            <a:pPr algn="just"/>
            <a:r>
              <a:rPr lang="en-US" altLang="zh-TW" dirty="0" smtClean="0"/>
              <a:t>D is the distance from passenger when receive benefit.</a:t>
            </a:r>
          </a:p>
          <a:p>
            <a:pPr algn="just"/>
            <a:r>
              <a:rPr lang="en-US" altLang="zh-TW" dirty="0" smtClean="0"/>
              <a:t>L(t) is the distance bus already drive toward passengers.</a:t>
            </a:r>
          </a:p>
          <a:p>
            <a:pPr algn="just"/>
            <a:endParaRPr lang="en-US" altLang="zh-TW" dirty="0" smtClean="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48</a:t>
            </a:fld>
            <a:endParaRPr lang="zh-TW" altLang="en-US"/>
          </a:p>
        </p:txBody>
      </p:sp>
      <p:graphicFrame>
        <p:nvGraphicFramePr>
          <p:cNvPr id="11" name="表格 10"/>
          <p:cNvGraphicFramePr>
            <a:graphicFrameLocks noGrp="1"/>
          </p:cNvGraphicFramePr>
          <p:nvPr>
            <p:extLst>
              <p:ext uri="{D42A27DB-BD31-4B8C-83A1-F6EECF244321}">
                <p14:modId xmlns:p14="http://schemas.microsoft.com/office/powerpoint/2010/main" val="3033372447"/>
              </p:ext>
            </p:extLst>
          </p:nvPr>
        </p:nvGraphicFramePr>
        <p:xfrm>
          <a:off x="1242291" y="3513513"/>
          <a:ext cx="3519055" cy="1854200"/>
        </p:xfrm>
        <a:graphic>
          <a:graphicData uri="http://schemas.openxmlformats.org/drawingml/2006/table">
            <a:tbl>
              <a:tblPr firstRow="1" bandRow="1">
                <a:tableStyleId>{5C22544A-7EE6-4342-B048-85BDC9FD1C3A}</a:tableStyleId>
              </a:tblPr>
              <a:tblGrid>
                <a:gridCol w="1108363"/>
                <a:gridCol w="2410692"/>
              </a:tblGrid>
              <a:tr h="370840">
                <a:tc>
                  <a:txBody>
                    <a:bodyPr/>
                    <a:lstStyle/>
                    <a:p>
                      <a:pPr algn="ctr"/>
                      <a:r>
                        <a:rPr lang="en-US" altLang="zh-TW" dirty="0" smtClean="0"/>
                        <a:t>Station</a:t>
                      </a:r>
                      <a:endParaRPr lang="zh-TW" altLang="en-US" dirty="0"/>
                    </a:p>
                  </a:txBody>
                  <a:tcPr/>
                </a:tc>
                <a:tc>
                  <a:txBody>
                    <a:bodyPr/>
                    <a:lstStyle/>
                    <a:p>
                      <a:pPr algn="ctr"/>
                      <a:r>
                        <a:rPr lang="en-US" altLang="zh-TW" dirty="0" smtClean="0"/>
                        <a:t>Bus</a:t>
                      </a:r>
                      <a:endParaRPr lang="zh-TW" altLang="en-US" dirty="0"/>
                    </a:p>
                  </a:txBody>
                  <a:tcPr/>
                </a:tc>
              </a:tr>
              <a:tr h="370840">
                <a:tc>
                  <a:txBody>
                    <a:bodyPr/>
                    <a:lstStyle/>
                    <a:p>
                      <a:pPr algn="ctr"/>
                      <a:r>
                        <a:rPr lang="en-US" altLang="zh-TW" dirty="0" smtClean="0"/>
                        <a:t>H0</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B-D+L(t)</a:t>
                      </a:r>
                      <a:endParaRPr lang="zh-TW" altLang="en-US" dirty="0" smtClean="0"/>
                    </a:p>
                  </a:txBody>
                  <a:tcPr/>
                </a:tc>
              </a:tr>
              <a:tr h="370840">
                <a:tc>
                  <a:txBody>
                    <a:bodyPr/>
                    <a:lstStyle/>
                    <a:p>
                      <a:pPr algn="ctr"/>
                      <a:r>
                        <a:rPr lang="en-US" altLang="zh-TW" dirty="0" smtClean="0"/>
                        <a:t>H1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B+L(t)</a:t>
                      </a:r>
                      <a:endParaRPr lang="zh-TW" altLang="en-US" dirty="0" smtClean="0"/>
                    </a:p>
                  </a:txBody>
                  <a:tcPr/>
                </a:tc>
              </a:tr>
              <a:tr h="370840">
                <a:tc>
                  <a:txBody>
                    <a:bodyPr/>
                    <a:lstStyle/>
                    <a:p>
                      <a:pPr algn="ctr"/>
                      <a:r>
                        <a:rPr lang="en-US" altLang="zh-TW" dirty="0" smtClean="0"/>
                        <a:t>H2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-D+L(t)</a:t>
                      </a:r>
                      <a:endParaRPr lang="zh-TW" altLang="en-US" dirty="0"/>
                    </a:p>
                  </a:txBody>
                  <a:tcPr/>
                </a:tc>
              </a:tr>
              <a:tr h="370840">
                <a:tc>
                  <a:txBody>
                    <a:bodyPr/>
                    <a:lstStyle/>
                    <a:p>
                      <a:pPr algn="ctr"/>
                      <a:r>
                        <a:rPr lang="en-US" altLang="zh-TW" dirty="0" smtClean="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B-10*D+L(t)</a:t>
                      </a:r>
                      <a:endParaRPr lang="zh-TW" altLang="en-US" dirty="0" smtClean="0"/>
                    </a:p>
                  </a:txBody>
                  <a:tcPr/>
                </a:tc>
              </a:tr>
            </a:tbl>
          </a:graphicData>
        </a:graphic>
      </p:graphicFrame>
      <p:cxnSp>
        <p:nvCxnSpPr>
          <p:cNvPr id="14" name="直線單箭頭接點 13"/>
          <p:cNvCxnSpPr/>
          <p:nvPr/>
        </p:nvCxnSpPr>
        <p:spPr>
          <a:xfrm flipH="1">
            <a:off x="5007428" y="4426850"/>
            <a:ext cx="1146629"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6444342" y="3864819"/>
            <a:ext cx="1582057" cy="369332"/>
          </a:xfrm>
          <a:prstGeom prst="rect">
            <a:avLst/>
          </a:prstGeom>
          <a:noFill/>
        </p:spPr>
        <p:txBody>
          <a:bodyPr wrap="square" rtlCol="0">
            <a:spAutoFit/>
          </a:bodyPr>
          <a:lstStyle/>
          <a:p>
            <a:r>
              <a:rPr lang="en-US" altLang="zh-TW" dirty="0" smtClean="0"/>
              <a:t>Passenger</a:t>
            </a:r>
            <a:endParaRPr lang="zh-TW" altLang="en-US" dirty="0"/>
          </a:p>
        </p:txBody>
      </p:sp>
      <p:sp>
        <p:nvSpPr>
          <p:cNvPr id="18" name="文字方塊 17"/>
          <p:cNvSpPr txBox="1"/>
          <p:nvPr/>
        </p:nvSpPr>
        <p:spPr>
          <a:xfrm>
            <a:off x="6596742" y="4205122"/>
            <a:ext cx="1582057" cy="369332"/>
          </a:xfrm>
          <a:prstGeom prst="rect">
            <a:avLst/>
          </a:prstGeom>
          <a:noFill/>
        </p:spPr>
        <p:txBody>
          <a:bodyPr wrap="square" rtlCol="0">
            <a:spAutoFit/>
          </a:bodyPr>
          <a:lstStyle/>
          <a:p>
            <a:r>
              <a:rPr lang="en-US" altLang="zh-TW" dirty="0" smtClean="0"/>
              <a:t>Bus</a:t>
            </a:r>
            <a:endParaRPr lang="zh-TW" altLang="en-US" dirty="0"/>
          </a:p>
        </p:txBody>
      </p:sp>
      <p:cxnSp>
        <p:nvCxnSpPr>
          <p:cNvPr id="19" name="直線單箭頭接點 18"/>
          <p:cNvCxnSpPr/>
          <p:nvPr/>
        </p:nvCxnSpPr>
        <p:spPr>
          <a:xfrm flipH="1">
            <a:off x="5007428" y="4064000"/>
            <a:ext cx="1146629"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a:off x="5007427" y="4825203"/>
            <a:ext cx="1146629"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6596741" y="4603475"/>
            <a:ext cx="1582057" cy="369332"/>
          </a:xfrm>
          <a:prstGeom prst="rect">
            <a:avLst/>
          </a:prstGeom>
          <a:noFill/>
        </p:spPr>
        <p:txBody>
          <a:bodyPr wrap="square" rtlCol="0">
            <a:spAutoFit/>
          </a:bodyPr>
          <a:lstStyle/>
          <a:p>
            <a:r>
              <a:rPr lang="en-US" altLang="zh-TW" dirty="0" smtClean="0"/>
              <a:t>Naive</a:t>
            </a:r>
            <a:endParaRPr lang="zh-TW" altLang="en-US" dirty="0"/>
          </a:p>
        </p:txBody>
      </p:sp>
    </p:spTree>
    <p:extLst>
      <p:ext uri="{BB962C8B-B14F-4D97-AF65-F5344CB8AC3E}">
        <p14:creationId xmlns:p14="http://schemas.microsoft.com/office/powerpoint/2010/main" val="3987576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76000" y="1080000"/>
            <a:ext cx="8292230" cy="4024798"/>
          </a:xfrm>
        </p:spPr>
        <p:txBody>
          <a:bodyPr/>
          <a:lstStyle/>
          <a:p>
            <a:r>
              <a:rPr lang="nl-NL" dirty="0" smtClean="0"/>
              <a:t>Thank you for your attention!</a:t>
            </a:r>
            <a:endParaRPr lang="nl-NL" dirty="0"/>
          </a:p>
        </p:txBody>
      </p:sp>
      <p:sp>
        <p:nvSpPr>
          <p:cNvPr id="3" name="Ondertitel 2"/>
          <p:cNvSpPr>
            <a:spLocks noGrp="1"/>
          </p:cNvSpPr>
          <p:nvPr>
            <p:ph type="subTitle" idx="1"/>
          </p:nvPr>
        </p:nvSpPr>
        <p:spPr/>
        <p:txBody>
          <a:bodyPr/>
          <a:lstStyle/>
          <a:p>
            <a:endParaRPr lang="nl-NL"/>
          </a:p>
        </p:txBody>
      </p:sp>
    </p:spTree>
    <p:extLst>
      <p:ext uri="{BB962C8B-B14F-4D97-AF65-F5344CB8AC3E}">
        <p14:creationId xmlns:p14="http://schemas.microsoft.com/office/powerpoint/2010/main" val="15537338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5</a:t>
            </a:fld>
            <a:endParaRPr lang="zh-TW" altLang="en-US"/>
          </a:p>
        </p:txBody>
      </p:sp>
      <p:pic>
        <p:nvPicPr>
          <p:cNvPr id="9" name="图片 8"/>
          <p:cNvPicPr>
            <a:picLocks noChangeAspect="1"/>
          </p:cNvPicPr>
          <p:nvPr/>
        </p:nvPicPr>
        <p:blipFill>
          <a:blip r:embed="rId3"/>
          <a:stretch>
            <a:fillRect/>
          </a:stretch>
        </p:blipFill>
        <p:spPr>
          <a:xfrm>
            <a:off x="1920010" y="1260763"/>
            <a:ext cx="4991100" cy="4762500"/>
          </a:xfrm>
          <a:prstGeom prst="rect">
            <a:avLst/>
          </a:prstGeom>
        </p:spPr>
      </p:pic>
      <p:sp>
        <p:nvSpPr>
          <p:cNvPr id="10" name="文本框 9"/>
          <p:cNvSpPr txBox="1"/>
          <p:nvPr/>
        </p:nvSpPr>
        <p:spPr>
          <a:xfrm>
            <a:off x="2055092" y="1408545"/>
            <a:ext cx="1262297" cy="369332"/>
          </a:xfrm>
          <a:prstGeom prst="rect">
            <a:avLst/>
          </a:prstGeom>
          <a:noFill/>
        </p:spPr>
        <p:txBody>
          <a:bodyPr wrap="none" rtlCol="0">
            <a:spAutoFit/>
          </a:bodyPr>
          <a:lstStyle/>
          <a:p>
            <a:r>
              <a:rPr kumimoji="1" lang="en-US" altLang="zh-CN" dirty="0" smtClean="0"/>
              <a:t>Objectives</a:t>
            </a:r>
            <a:endParaRPr kumimoji="1" lang="zh-CN" altLang="en-US" dirty="0"/>
          </a:p>
        </p:txBody>
      </p:sp>
      <p:sp>
        <p:nvSpPr>
          <p:cNvPr id="11" name="文本框 10"/>
          <p:cNvSpPr txBox="1"/>
          <p:nvPr/>
        </p:nvSpPr>
        <p:spPr>
          <a:xfrm>
            <a:off x="2068946" y="2426856"/>
            <a:ext cx="1313355" cy="369332"/>
          </a:xfrm>
          <a:prstGeom prst="rect">
            <a:avLst/>
          </a:prstGeom>
          <a:noFill/>
        </p:spPr>
        <p:txBody>
          <a:bodyPr wrap="none" rtlCol="0">
            <a:spAutoFit/>
          </a:bodyPr>
          <a:lstStyle/>
          <a:p>
            <a:r>
              <a:rPr kumimoji="1" lang="en-US" altLang="zh-CN" b="1" dirty="0" smtClean="0"/>
              <a:t>Questions</a:t>
            </a:r>
            <a:endParaRPr kumimoji="1" lang="zh-CN" altLang="en-US" b="1" dirty="0"/>
          </a:p>
        </p:txBody>
      </p:sp>
      <p:sp>
        <p:nvSpPr>
          <p:cNvPr id="12" name="文本框 11"/>
          <p:cNvSpPr txBox="1"/>
          <p:nvPr/>
        </p:nvSpPr>
        <p:spPr>
          <a:xfrm>
            <a:off x="2034310" y="3442855"/>
            <a:ext cx="1326542" cy="369332"/>
          </a:xfrm>
          <a:prstGeom prst="rect">
            <a:avLst/>
          </a:prstGeom>
          <a:noFill/>
        </p:spPr>
        <p:txBody>
          <a:bodyPr wrap="none" rtlCol="0">
            <a:spAutoFit/>
          </a:bodyPr>
          <a:lstStyle/>
          <a:p>
            <a:r>
              <a:rPr kumimoji="1" lang="en-US" altLang="zh-CN" dirty="0" smtClean="0"/>
              <a:t>Hypothesis</a:t>
            </a:r>
            <a:endParaRPr kumimoji="1" lang="zh-CN" altLang="en-US" dirty="0"/>
          </a:p>
        </p:txBody>
      </p:sp>
      <p:sp>
        <p:nvSpPr>
          <p:cNvPr id="13" name="文本框 12"/>
          <p:cNvSpPr txBox="1"/>
          <p:nvPr/>
        </p:nvSpPr>
        <p:spPr>
          <a:xfrm>
            <a:off x="2126671" y="4435763"/>
            <a:ext cx="1142686" cy="369332"/>
          </a:xfrm>
          <a:prstGeom prst="rect">
            <a:avLst/>
          </a:prstGeom>
          <a:noFill/>
        </p:spPr>
        <p:txBody>
          <a:bodyPr wrap="none" rtlCol="0">
            <a:spAutoFit/>
          </a:bodyPr>
          <a:lstStyle/>
          <a:p>
            <a:r>
              <a:rPr kumimoji="1" lang="en-US" altLang="zh-CN" dirty="0" smtClean="0"/>
              <a:t>Variables</a:t>
            </a:r>
            <a:endParaRPr kumimoji="1" lang="zh-CN" altLang="en-US" dirty="0"/>
          </a:p>
        </p:txBody>
      </p:sp>
      <p:sp>
        <p:nvSpPr>
          <p:cNvPr id="14" name="文本框 13"/>
          <p:cNvSpPr txBox="1"/>
          <p:nvPr/>
        </p:nvSpPr>
        <p:spPr>
          <a:xfrm>
            <a:off x="5451767" y="1410856"/>
            <a:ext cx="1442071" cy="369332"/>
          </a:xfrm>
          <a:prstGeom prst="rect">
            <a:avLst/>
          </a:prstGeom>
          <a:noFill/>
        </p:spPr>
        <p:txBody>
          <a:bodyPr wrap="none" rtlCol="0">
            <a:spAutoFit/>
          </a:bodyPr>
          <a:lstStyle/>
          <a:p>
            <a:r>
              <a:rPr kumimoji="1" lang="en-US" altLang="zh-CN" dirty="0" smtClean="0"/>
              <a:t>Conclusions</a:t>
            </a:r>
          </a:p>
        </p:txBody>
      </p:sp>
      <p:sp>
        <p:nvSpPr>
          <p:cNvPr id="15" name="文本框 14"/>
          <p:cNvSpPr txBox="1"/>
          <p:nvPr/>
        </p:nvSpPr>
        <p:spPr>
          <a:xfrm>
            <a:off x="5613398" y="2403766"/>
            <a:ext cx="1082611" cy="369332"/>
          </a:xfrm>
          <a:prstGeom prst="rect">
            <a:avLst/>
          </a:prstGeom>
          <a:noFill/>
        </p:spPr>
        <p:txBody>
          <a:bodyPr wrap="none" rtlCol="0">
            <a:spAutoFit/>
          </a:bodyPr>
          <a:lstStyle/>
          <a:p>
            <a:r>
              <a:rPr kumimoji="1" lang="en-US" altLang="zh-CN" dirty="0" smtClean="0"/>
              <a:t>Answers</a:t>
            </a:r>
            <a:endParaRPr kumimoji="1" lang="zh-CN" altLang="en-US" dirty="0"/>
          </a:p>
        </p:txBody>
      </p:sp>
      <p:sp>
        <p:nvSpPr>
          <p:cNvPr id="16" name="文本框 15"/>
          <p:cNvSpPr txBox="1"/>
          <p:nvPr/>
        </p:nvSpPr>
        <p:spPr>
          <a:xfrm>
            <a:off x="5671123" y="3419765"/>
            <a:ext cx="967420" cy="369332"/>
          </a:xfrm>
          <a:prstGeom prst="rect">
            <a:avLst/>
          </a:prstGeom>
          <a:noFill/>
        </p:spPr>
        <p:txBody>
          <a:bodyPr wrap="none" rtlCol="0">
            <a:spAutoFit/>
          </a:bodyPr>
          <a:lstStyle/>
          <a:p>
            <a:r>
              <a:rPr kumimoji="1" lang="en-US" altLang="zh-CN" dirty="0" smtClean="0"/>
              <a:t>Verified</a:t>
            </a:r>
            <a:endParaRPr kumimoji="1" lang="zh-CN" altLang="en-US" dirty="0"/>
          </a:p>
        </p:txBody>
      </p:sp>
      <p:sp>
        <p:nvSpPr>
          <p:cNvPr id="17" name="文本框 16"/>
          <p:cNvSpPr txBox="1"/>
          <p:nvPr/>
        </p:nvSpPr>
        <p:spPr>
          <a:xfrm>
            <a:off x="5694213" y="4424218"/>
            <a:ext cx="954370" cy="369332"/>
          </a:xfrm>
          <a:prstGeom prst="rect">
            <a:avLst/>
          </a:prstGeom>
          <a:noFill/>
        </p:spPr>
        <p:txBody>
          <a:bodyPr wrap="none" rtlCol="0">
            <a:spAutoFit/>
          </a:bodyPr>
          <a:lstStyle/>
          <a:p>
            <a:r>
              <a:rPr kumimoji="1" lang="en-US" altLang="zh-CN" dirty="0" smtClean="0"/>
              <a:t>Results</a:t>
            </a:r>
            <a:endParaRPr kumimoji="1" lang="zh-CN" altLang="en-US" dirty="0"/>
          </a:p>
        </p:txBody>
      </p:sp>
      <p:sp>
        <p:nvSpPr>
          <p:cNvPr id="18" name="文本框 17"/>
          <p:cNvSpPr txBox="1"/>
          <p:nvPr/>
        </p:nvSpPr>
        <p:spPr>
          <a:xfrm>
            <a:off x="4043208" y="5486399"/>
            <a:ext cx="672254" cy="369332"/>
          </a:xfrm>
          <a:prstGeom prst="rect">
            <a:avLst/>
          </a:prstGeom>
          <a:noFill/>
        </p:spPr>
        <p:txBody>
          <a:bodyPr wrap="none" rtlCol="0">
            <a:spAutoFit/>
          </a:bodyPr>
          <a:lstStyle/>
          <a:p>
            <a:r>
              <a:rPr kumimoji="1" lang="en-US" altLang="zh-CN" dirty="0" smtClean="0"/>
              <a:t>Data</a:t>
            </a:r>
            <a:endParaRPr kumimoji="1" lang="zh-CN" altLang="en-US" dirty="0"/>
          </a:p>
        </p:txBody>
      </p:sp>
    </p:spTree>
    <p:extLst>
      <p:ext uri="{BB962C8B-B14F-4D97-AF65-F5344CB8AC3E}">
        <p14:creationId xmlns:p14="http://schemas.microsoft.com/office/powerpoint/2010/main" val="30097709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Definition of Three Parameters</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F</a:t>
            </a:r>
            <a:r>
              <a:rPr lang="en-US" altLang="zh-CN" dirty="0" smtClean="0"/>
              <a:t>rom bus perspective</a:t>
            </a:r>
            <a:r>
              <a:rPr lang="en-US" altLang="zh-CN" dirty="0"/>
              <a:t>: </a:t>
            </a:r>
          </a:p>
          <a:p>
            <a:r>
              <a:rPr lang="en-US" altLang="zh-CN" b="1" dirty="0" smtClean="0">
                <a:solidFill>
                  <a:srgbClr val="1D8DB0"/>
                </a:solidFill>
              </a:rPr>
              <a:t>Income </a:t>
            </a:r>
            <a:r>
              <a:rPr lang="en-US" altLang="zh-CN" b="1" dirty="0">
                <a:solidFill>
                  <a:srgbClr val="1D8DB0"/>
                </a:solidFill>
              </a:rPr>
              <a:t>gain</a:t>
            </a:r>
            <a:r>
              <a:rPr lang="en-US" altLang="zh-CN" dirty="0"/>
              <a:t>:</a:t>
            </a:r>
            <a:r>
              <a:rPr lang="en-US" altLang="zh-CN" dirty="0">
                <a:solidFill>
                  <a:srgbClr val="1D8DB0"/>
                </a:solidFill>
              </a:rPr>
              <a:t> </a:t>
            </a:r>
            <a:endParaRPr lang="en-US" altLang="zh-CN" dirty="0" smtClean="0">
              <a:solidFill>
                <a:srgbClr val="1D8DB0"/>
              </a:solidFill>
            </a:endParaRPr>
          </a:p>
          <a:p>
            <a:pPr marL="0" indent="0">
              <a:buNone/>
            </a:pPr>
            <a:r>
              <a:rPr lang="en-US" altLang="zh-CN" dirty="0"/>
              <a:t>E</a:t>
            </a:r>
            <a:r>
              <a:rPr lang="en-US" altLang="zh-CN" dirty="0" smtClean="0"/>
              <a:t>ffective delivery route / Total route </a:t>
            </a:r>
            <a:r>
              <a:rPr lang="en-US" altLang="zh-CN" dirty="0">
                <a:latin typeface="Calibri"/>
                <a:cs typeface="Calibri"/>
              </a:rPr>
              <a:t>≈</a:t>
            </a:r>
            <a:r>
              <a:rPr lang="en-US" altLang="zh-CN" dirty="0" smtClean="0"/>
              <a:t> Income / Gas cost</a:t>
            </a:r>
          </a:p>
          <a:p>
            <a:endParaRPr lang="en-US" altLang="zh-CN" dirty="0"/>
          </a:p>
          <a:p>
            <a:pPr marL="0" indent="0">
              <a:buNone/>
            </a:pPr>
            <a:r>
              <a:rPr lang="en-US" altLang="zh-CN" dirty="0"/>
              <a:t>F</a:t>
            </a:r>
            <a:r>
              <a:rPr lang="en-US" altLang="zh-CN" dirty="0" smtClean="0"/>
              <a:t>rom </a:t>
            </a:r>
            <a:r>
              <a:rPr lang="en-US" altLang="zh-CN" dirty="0"/>
              <a:t>passenger perspective: </a:t>
            </a:r>
          </a:p>
          <a:p>
            <a:r>
              <a:rPr lang="en-US" altLang="zh-CN" b="1" dirty="0">
                <a:solidFill>
                  <a:srgbClr val="1D8DB0"/>
                </a:solidFill>
              </a:rPr>
              <a:t>Wait time</a:t>
            </a:r>
            <a:r>
              <a:rPr lang="en-US" altLang="zh-CN" dirty="0"/>
              <a:t>: </a:t>
            </a:r>
            <a:endParaRPr lang="en-US" altLang="zh-CN" dirty="0" smtClean="0"/>
          </a:p>
          <a:p>
            <a:pPr marL="0" indent="0">
              <a:buNone/>
            </a:pPr>
            <a:r>
              <a:rPr lang="en-US" altLang="zh-CN" dirty="0" smtClean="0"/>
              <a:t>average waiting </a:t>
            </a:r>
            <a:r>
              <a:rPr lang="en-US" altLang="zh-CN" dirty="0"/>
              <a:t>time </a:t>
            </a:r>
            <a:r>
              <a:rPr lang="en-US" altLang="zh-CN" dirty="0" smtClean="0"/>
              <a:t>before </a:t>
            </a:r>
            <a:r>
              <a:rPr lang="en-US" altLang="zh-CN" dirty="0"/>
              <a:t>pick </a:t>
            </a:r>
            <a:r>
              <a:rPr lang="en-US" altLang="zh-CN" dirty="0" smtClean="0"/>
              <a:t>up.</a:t>
            </a:r>
            <a:endParaRPr lang="en-US" altLang="zh-CN" dirty="0"/>
          </a:p>
          <a:p>
            <a:r>
              <a:rPr lang="en-US" altLang="zh-CN" b="1" dirty="0">
                <a:solidFill>
                  <a:srgbClr val="1D8DB0"/>
                </a:solidFill>
              </a:rPr>
              <a:t>Passenger loss</a:t>
            </a:r>
            <a:r>
              <a:rPr lang="en-US" altLang="zh-CN" dirty="0"/>
              <a:t>: </a:t>
            </a:r>
            <a:endParaRPr lang="en-US" altLang="zh-CN" dirty="0" smtClean="0"/>
          </a:p>
          <a:p>
            <a:pPr marL="0" indent="0">
              <a:buNone/>
            </a:pPr>
            <a:r>
              <a:rPr lang="en-US" altLang="zh-CN" dirty="0"/>
              <a:t>A</a:t>
            </a:r>
            <a:r>
              <a:rPr lang="en-US" altLang="zh-CN" dirty="0" smtClean="0"/>
              <a:t>ctual onboard time/Optimal </a:t>
            </a:r>
            <a:r>
              <a:rPr lang="en-US" altLang="zh-CN" dirty="0"/>
              <a:t>o</a:t>
            </a:r>
            <a:r>
              <a:rPr lang="en-US" altLang="zh-CN" dirty="0" smtClean="0"/>
              <a:t>nboard time</a:t>
            </a:r>
          </a:p>
          <a:p>
            <a:endParaRPr kumimoji="1" lang="en-US" altLang="zh-CN" dirty="0"/>
          </a:p>
          <a:p>
            <a:pPr marL="0" indent="0">
              <a:buNone/>
            </a:pPr>
            <a:r>
              <a:rPr kumimoji="1" lang="en-US" altLang="zh-CN" dirty="0"/>
              <a:t>Travel time </a:t>
            </a:r>
            <a:r>
              <a:rPr kumimoji="1" lang="en-US" altLang="zh-CN" dirty="0" smtClean="0"/>
              <a:t>= Wait time + Onboard time</a:t>
            </a:r>
            <a:endParaRPr kumimoji="1" lang="zh-CN" altLang="en-US" dirty="0" smtClean="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6</a:t>
            </a:fld>
            <a:endParaRPr lang="zh-TW" altLang="en-US"/>
          </a:p>
        </p:txBody>
      </p:sp>
    </p:spTree>
    <p:extLst>
      <p:ext uri="{BB962C8B-B14F-4D97-AF65-F5344CB8AC3E}">
        <p14:creationId xmlns:p14="http://schemas.microsoft.com/office/powerpoint/2010/main" val="13255276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a:t>
            </a:r>
            <a:r>
              <a:rPr lang="en-US" altLang="zh-TW" dirty="0" smtClean="0"/>
              <a:t>Question</a:t>
            </a:r>
            <a:endParaRPr lang="zh-TW" altLang="en-US" dirty="0"/>
          </a:p>
        </p:txBody>
      </p:sp>
      <p:sp>
        <p:nvSpPr>
          <p:cNvPr id="3" name="內容版面配置區 2"/>
          <p:cNvSpPr>
            <a:spLocks noGrp="1"/>
          </p:cNvSpPr>
          <p:nvPr>
            <p:ph idx="1"/>
          </p:nvPr>
        </p:nvSpPr>
        <p:spPr/>
        <p:txBody>
          <a:bodyPr>
            <a:normAutofit/>
          </a:bodyPr>
          <a:lstStyle/>
          <a:p>
            <a:pPr algn="just"/>
            <a:r>
              <a:rPr lang="en-US" altLang="zh-TW" dirty="0" smtClean="0"/>
              <a:t>1. Could ride-sharing bring benefits?</a:t>
            </a:r>
          </a:p>
          <a:p>
            <a:pPr algn="just"/>
            <a:r>
              <a:rPr lang="en-US" altLang="zh-TW" dirty="0"/>
              <a:t>2</a:t>
            </a:r>
            <a:r>
              <a:rPr lang="en-US" altLang="zh-TW" dirty="0" smtClean="0"/>
              <a:t>. Is the </a:t>
            </a:r>
            <a:r>
              <a:rPr lang="en-US" altLang="zh-TW" dirty="0"/>
              <a:t>most </a:t>
            </a:r>
            <a:r>
              <a:rPr lang="en-US" altLang="zh-TW" dirty="0" smtClean="0"/>
              <a:t>efficient plan for bus, </a:t>
            </a:r>
            <a:r>
              <a:rPr lang="en-US" altLang="zh-TW" dirty="0"/>
              <a:t>at the same time, </a:t>
            </a:r>
            <a:r>
              <a:rPr lang="en-US" altLang="zh-TW" dirty="0" smtClean="0"/>
              <a:t>also efficient for passenger? </a:t>
            </a:r>
          </a:p>
          <a:p>
            <a:pPr algn="just"/>
            <a:r>
              <a:rPr lang="en-US" altLang="zh-TW" dirty="0"/>
              <a:t>3</a:t>
            </a:r>
            <a:r>
              <a:rPr lang="en-US" altLang="zh-TW" dirty="0" smtClean="0"/>
              <a:t>. </a:t>
            </a:r>
            <a:r>
              <a:rPr lang="en-US" altLang="zh-TW" dirty="0"/>
              <a:t>How many </a:t>
            </a:r>
            <a:r>
              <a:rPr lang="en-US" altLang="zh-TW" dirty="0" smtClean="0"/>
              <a:t>groups of passengers(1~3) are allowed onboard can have </a:t>
            </a:r>
            <a:r>
              <a:rPr lang="en-US" altLang="zh-TW" dirty="0"/>
              <a:t>a good </a:t>
            </a:r>
            <a:r>
              <a:rPr lang="en-US" altLang="zh-TW" dirty="0" smtClean="0"/>
              <a:t>combination for bus and passenger?</a:t>
            </a:r>
            <a:endParaRPr lang="en-US" altLang="zh-TW" dirty="0"/>
          </a:p>
          <a:p>
            <a:pPr algn="just"/>
            <a:r>
              <a:rPr lang="en-US" altLang="zh-TW" dirty="0"/>
              <a:t>4</a:t>
            </a:r>
            <a:r>
              <a:rPr lang="en-US" altLang="zh-TW" dirty="0" smtClean="0"/>
              <a:t>. Find passenger by nearest N passengers </a:t>
            </a:r>
            <a:r>
              <a:rPr lang="en-US" altLang="zh-TW" dirty="0"/>
              <a:t>vs. </a:t>
            </a:r>
            <a:r>
              <a:rPr lang="en-US" altLang="zh-TW" dirty="0" smtClean="0"/>
              <a:t>by all passengers in range R. Which one is better?</a:t>
            </a:r>
            <a:endParaRPr lang="zh-TW" altLang="en-US" dirty="0"/>
          </a:p>
        </p:txBody>
      </p:sp>
    </p:spTree>
    <p:extLst>
      <p:ext uri="{BB962C8B-B14F-4D97-AF65-F5344CB8AC3E}">
        <p14:creationId xmlns:p14="http://schemas.microsoft.com/office/powerpoint/2010/main" val="33159579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8</a:t>
            </a:fld>
            <a:endParaRPr lang="zh-TW" altLang="en-US"/>
          </a:p>
        </p:txBody>
      </p:sp>
      <p:pic>
        <p:nvPicPr>
          <p:cNvPr id="9" name="图片 8"/>
          <p:cNvPicPr>
            <a:picLocks noChangeAspect="1"/>
          </p:cNvPicPr>
          <p:nvPr/>
        </p:nvPicPr>
        <p:blipFill>
          <a:blip r:embed="rId3"/>
          <a:stretch>
            <a:fillRect/>
          </a:stretch>
        </p:blipFill>
        <p:spPr>
          <a:xfrm>
            <a:off x="1920010" y="1260763"/>
            <a:ext cx="4991100" cy="4762500"/>
          </a:xfrm>
          <a:prstGeom prst="rect">
            <a:avLst/>
          </a:prstGeom>
        </p:spPr>
      </p:pic>
      <p:sp>
        <p:nvSpPr>
          <p:cNvPr id="10" name="文本框 9"/>
          <p:cNvSpPr txBox="1"/>
          <p:nvPr/>
        </p:nvSpPr>
        <p:spPr>
          <a:xfrm>
            <a:off x="2055092" y="1408545"/>
            <a:ext cx="1262297" cy="369332"/>
          </a:xfrm>
          <a:prstGeom prst="rect">
            <a:avLst/>
          </a:prstGeom>
          <a:noFill/>
        </p:spPr>
        <p:txBody>
          <a:bodyPr wrap="none" rtlCol="0">
            <a:spAutoFit/>
          </a:bodyPr>
          <a:lstStyle/>
          <a:p>
            <a:r>
              <a:rPr kumimoji="1" lang="en-US" altLang="zh-CN" dirty="0" smtClean="0"/>
              <a:t>Objectives</a:t>
            </a:r>
            <a:endParaRPr kumimoji="1" lang="zh-CN" altLang="en-US" dirty="0"/>
          </a:p>
        </p:txBody>
      </p:sp>
      <p:sp>
        <p:nvSpPr>
          <p:cNvPr id="11" name="文本框 10"/>
          <p:cNvSpPr txBox="1"/>
          <p:nvPr/>
        </p:nvSpPr>
        <p:spPr>
          <a:xfrm>
            <a:off x="2068946" y="2426856"/>
            <a:ext cx="1223975" cy="369332"/>
          </a:xfrm>
          <a:prstGeom prst="rect">
            <a:avLst/>
          </a:prstGeom>
          <a:noFill/>
        </p:spPr>
        <p:txBody>
          <a:bodyPr wrap="none" rtlCol="0">
            <a:spAutoFit/>
          </a:bodyPr>
          <a:lstStyle/>
          <a:p>
            <a:r>
              <a:rPr kumimoji="1" lang="en-US" altLang="zh-CN" dirty="0" smtClean="0"/>
              <a:t>Questions</a:t>
            </a:r>
            <a:endParaRPr kumimoji="1" lang="zh-CN" altLang="en-US" dirty="0"/>
          </a:p>
        </p:txBody>
      </p:sp>
      <p:sp>
        <p:nvSpPr>
          <p:cNvPr id="12" name="文本框 11"/>
          <p:cNvSpPr txBox="1"/>
          <p:nvPr/>
        </p:nvSpPr>
        <p:spPr>
          <a:xfrm>
            <a:off x="2034310" y="3442855"/>
            <a:ext cx="1428884" cy="369332"/>
          </a:xfrm>
          <a:prstGeom prst="rect">
            <a:avLst/>
          </a:prstGeom>
          <a:noFill/>
        </p:spPr>
        <p:txBody>
          <a:bodyPr wrap="none" rtlCol="0">
            <a:spAutoFit/>
          </a:bodyPr>
          <a:lstStyle/>
          <a:p>
            <a:r>
              <a:rPr kumimoji="1" lang="en-US" altLang="zh-CN" b="1" dirty="0" smtClean="0"/>
              <a:t>Hypothesis</a:t>
            </a:r>
            <a:endParaRPr kumimoji="1" lang="zh-CN" altLang="en-US" b="1" dirty="0"/>
          </a:p>
        </p:txBody>
      </p:sp>
      <p:sp>
        <p:nvSpPr>
          <p:cNvPr id="13" name="文本框 12"/>
          <p:cNvSpPr txBox="1"/>
          <p:nvPr/>
        </p:nvSpPr>
        <p:spPr>
          <a:xfrm>
            <a:off x="2126671" y="4435763"/>
            <a:ext cx="1142686" cy="369332"/>
          </a:xfrm>
          <a:prstGeom prst="rect">
            <a:avLst/>
          </a:prstGeom>
          <a:noFill/>
        </p:spPr>
        <p:txBody>
          <a:bodyPr wrap="none" rtlCol="0">
            <a:spAutoFit/>
          </a:bodyPr>
          <a:lstStyle/>
          <a:p>
            <a:r>
              <a:rPr kumimoji="1" lang="en-US" altLang="zh-CN" dirty="0" smtClean="0"/>
              <a:t>Variables</a:t>
            </a:r>
            <a:endParaRPr kumimoji="1" lang="zh-CN" altLang="en-US" dirty="0"/>
          </a:p>
        </p:txBody>
      </p:sp>
      <p:sp>
        <p:nvSpPr>
          <p:cNvPr id="14" name="文本框 13"/>
          <p:cNvSpPr txBox="1"/>
          <p:nvPr/>
        </p:nvSpPr>
        <p:spPr>
          <a:xfrm>
            <a:off x="5451767" y="1410856"/>
            <a:ext cx="1442071" cy="369332"/>
          </a:xfrm>
          <a:prstGeom prst="rect">
            <a:avLst/>
          </a:prstGeom>
          <a:noFill/>
        </p:spPr>
        <p:txBody>
          <a:bodyPr wrap="none" rtlCol="0">
            <a:spAutoFit/>
          </a:bodyPr>
          <a:lstStyle/>
          <a:p>
            <a:r>
              <a:rPr kumimoji="1" lang="en-US" altLang="zh-CN" dirty="0" smtClean="0"/>
              <a:t>Conclusions</a:t>
            </a:r>
          </a:p>
        </p:txBody>
      </p:sp>
      <p:sp>
        <p:nvSpPr>
          <p:cNvPr id="15" name="文本框 14"/>
          <p:cNvSpPr txBox="1"/>
          <p:nvPr/>
        </p:nvSpPr>
        <p:spPr>
          <a:xfrm>
            <a:off x="5613398" y="2403766"/>
            <a:ext cx="1082611" cy="369332"/>
          </a:xfrm>
          <a:prstGeom prst="rect">
            <a:avLst/>
          </a:prstGeom>
          <a:noFill/>
        </p:spPr>
        <p:txBody>
          <a:bodyPr wrap="none" rtlCol="0">
            <a:spAutoFit/>
          </a:bodyPr>
          <a:lstStyle/>
          <a:p>
            <a:r>
              <a:rPr kumimoji="1" lang="en-US" altLang="zh-CN" dirty="0" smtClean="0"/>
              <a:t>Answers</a:t>
            </a:r>
            <a:endParaRPr kumimoji="1" lang="zh-CN" altLang="en-US" dirty="0"/>
          </a:p>
        </p:txBody>
      </p:sp>
      <p:sp>
        <p:nvSpPr>
          <p:cNvPr id="16" name="文本框 15"/>
          <p:cNvSpPr txBox="1"/>
          <p:nvPr/>
        </p:nvSpPr>
        <p:spPr>
          <a:xfrm>
            <a:off x="5671123" y="3419765"/>
            <a:ext cx="967420" cy="369332"/>
          </a:xfrm>
          <a:prstGeom prst="rect">
            <a:avLst/>
          </a:prstGeom>
          <a:noFill/>
        </p:spPr>
        <p:txBody>
          <a:bodyPr wrap="none" rtlCol="0">
            <a:spAutoFit/>
          </a:bodyPr>
          <a:lstStyle/>
          <a:p>
            <a:r>
              <a:rPr kumimoji="1" lang="en-US" altLang="zh-CN" dirty="0" smtClean="0"/>
              <a:t>Verified</a:t>
            </a:r>
            <a:endParaRPr kumimoji="1" lang="zh-CN" altLang="en-US" dirty="0"/>
          </a:p>
        </p:txBody>
      </p:sp>
      <p:sp>
        <p:nvSpPr>
          <p:cNvPr id="17" name="文本框 16"/>
          <p:cNvSpPr txBox="1"/>
          <p:nvPr/>
        </p:nvSpPr>
        <p:spPr>
          <a:xfrm>
            <a:off x="5694213" y="4424218"/>
            <a:ext cx="954370" cy="369332"/>
          </a:xfrm>
          <a:prstGeom prst="rect">
            <a:avLst/>
          </a:prstGeom>
          <a:noFill/>
        </p:spPr>
        <p:txBody>
          <a:bodyPr wrap="none" rtlCol="0">
            <a:spAutoFit/>
          </a:bodyPr>
          <a:lstStyle/>
          <a:p>
            <a:r>
              <a:rPr kumimoji="1" lang="en-US" altLang="zh-CN" dirty="0" smtClean="0"/>
              <a:t>Results</a:t>
            </a:r>
            <a:endParaRPr kumimoji="1" lang="zh-CN" altLang="en-US" dirty="0"/>
          </a:p>
        </p:txBody>
      </p:sp>
      <p:sp>
        <p:nvSpPr>
          <p:cNvPr id="18" name="文本框 17"/>
          <p:cNvSpPr txBox="1"/>
          <p:nvPr/>
        </p:nvSpPr>
        <p:spPr>
          <a:xfrm>
            <a:off x="4043208" y="5486399"/>
            <a:ext cx="672254" cy="369332"/>
          </a:xfrm>
          <a:prstGeom prst="rect">
            <a:avLst/>
          </a:prstGeom>
          <a:noFill/>
        </p:spPr>
        <p:txBody>
          <a:bodyPr wrap="none" rtlCol="0">
            <a:spAutoFit/>
          </a:bodyPr>
          <a:lstStyle/>
          <a:p>
            <a:r>
              <a:rPr kumimoji="1" lang="en-US" altLang="zh-CN" dirty="0" smtClean="0"/>
              <a:t>Data</a:t>
            </a:r>
            <a:endParaRPr kumimoji="1" lang="zh-CN" altLang="en-US" dirty="0"/>
          </a:p>
        </p:txBody>
      </p:sp>
    </p:spTree>
    <p:extLst>
      <p:ext uri="{BB962C8B-B14F-4D97-AF65-F5344CB8AC3E}">
        <p14:creationId xmlns:p14="http://schemas.microsoft.com/office/powerpoint/2010/main" val="30097709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Hypotheses</a:t>
            </a:r>
            <a:endParaRPr kumimoji="1" lang="zh-CN" altLang="en-US" dirty="0"/>
          </a:p>
        </p:txBody>
      </p:sp>
      <p:sp>
        <p:nvSpPr>
          <p:cNvPr id="3" name="内容占位符 2"/>
          <p:cNvSpPr>
            <a:spLocks noGrp="1"/>
          </p:cNvSpPr>
          <p:nvPr>
            <p:ph idx="1"/>
          </p:nvPr>
        </p:nvSpPr>
        <p:spPr/>
        <p:txBody>
          <a:bodyPr/>
          <a:lstStyle/>
          <a:p>
            <a:r>
              <a:rPr lang="en-US" altLang="zh-TW" dirty="0" smtClean="0"/>
              <a:t>Question 1:</a:t>
            </a:r>
          </a:p>
          <a:p>
            <a:pPr marL="0" indent="0" algn="just">
              <a:buNone/>
            </a:pPr>
            <a:r>
              <a:rPr lang="en-US" altLang="zh-TW" dirty="0" smtClean="0"/>
              <a:t>Could </a:t>
            </a:r>
            <a:r>
              <a:rPr lang="en-US" altLang="zh-TW" dirty="0"/>
              <a:t>ride-sharing bring benefits?</a:t>
            </a:r>
          </a:p>
          <a:p>
            <a:endParaRPr kumimoji="1" lang="zh-CN" altLang="en-US" dirty="0" smtClean="0"/>
          </a:p>
          <a:p>
            <a:r>
              <a:rPr lang="en-US" altLang="zh-TW" dirty="0" smtClean="0"/>
              <a:t>Hypothesis 1:</a:t>
            </a:r>
          </a:p>
          <a:p>
            <a:pPr marL="0" indent="0" algn="just">
              <a:buNone/>
            </a:pPr>
            <a:r>
              <a:rPr lang="en-US" altLang="zh-TW" dirty="0" smtClean="0"/>
              <a:t>The system can be more efficient if we allow the passengers to do ride-sharing. </a:t>
            </a:r>
          </a:p>
          <a:p>
            <a:endParaRPr kumimoji="1" lang="zh-CN" altLang="en-US" dirty="0"/>
          </a:p>
        </p:txBody>
      </p:sp>
      <p:sp>
        <p:nvSpPr>
          <p:cNvPr id="4" name="页脚占位符 3"/>
          <p:cNvSpPr>
            <a:spLocks noGrp="1"/>
          </p:cNvSpPr>
          <p:nvPr>
            <p:ph type="ftr" sz="quarter" idx="11"/>
          </p:nvPr>
        </p:nvSpPr>
        <p:spPr/>
        <p:txBody>
          <a:bodyPr/>
          <a:lstStyle/>
          <a:p>
            <a:endParaRPr lang="zh-TW" altLang="en-US"/>
          </a:p>
        </p:txBody>
      </p:sp>
      <p:sp>
        <p:nvSpPr>
          <p:cNvPr id="5" name="幻灯片编号占位符 4"/>
          <p:cNvSpPr>
            <a:spLocks noGrp="1"/>
          </p:cNvSpPr>
          <p:nvPr>
            <p:ph type="sldNum" sz="quarter" idx="12"/>
          </p:nvPr>
        </p:nvSpPr>
        <p:spPr/>
        <p:txBody>
          <a:bodyPr/>
          <a:lstStyle/>
          <a:p>
            <a:fld id="{73DA0BB7-265A-403C-9275-D587AB510EDC}" type="slidenum">
              <a:rPr lang="zh-TW" altLang="en-US" smtClean="0"/>
              <a:t>9</a:t>
            </a:fld>
            <a:endParaRPr lang="zh-TW" altLang="en-US"/>
          </a:p>
        </p:txBody>
      </p:sp>
    </p:spTree>
    <p:extLst>
      <p:ext uri="{BB962C8B-B14F-4D97-AF65-F5344CB8AC3E}">
        <p14:creationId xmlns:p14="http://schemas.microsoft.com/office/powerpoint/2010/main" val="32918461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8243_PPTX_CORP_4x3_UK">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8243_PPTX_CORP_4x3_UK.potx</Template>
  <TotalTime>0</TotalTime>
  <Words>2482</Words>
  <Application>Microsoft Macintosh PowerPoint</Application>
  <PresentationFormat>全屏显示(4:3)</PresentationFormat>
  <Paragraphs>471</Paragraphs>
  <Slides>49</Slides>
  <Notes>48</Notes>
  <HiddenSlides>3</HiddenSlides>
  <MMClips>0</MMClips>
  <ScaleCrop>false</ScaleCrop>
  <HeadingPairs>
    <vt:vector size="4" baseType="variant">
      <vt:variant>
        <vt:lpstr>主题</vt:lpstr>
      </vt:variant>
      <vt:variant>
        <vt:i4>2</vt:i4>
      </vt:variant>
      <vt:variant>
        <vt:lpstr>幻灯片标题</vt:lpstr>
      </vt:variant>
      <vt:variant>
        <vt:i4>49</vt:i4>
      </vt:variant>
    </vt:vector>
  </HeadingPairs>
  <TitlesOfParts>
    <vt:vector size="51" baseType="lpstr">
      <vt:lpstr>8243_PPTX_CORP_4x3_UK</vt:lpstr>
      <vt:lpstr>KU Leuven sedes</vt:lpstr>
      <vt:lpstr>Multi-Agent Systems   Bus Ride-sharing Problem</vt:lpstr>
      <vt:lpstr>Outline</vt:lpstr>
      <vt:lpstr>PowerPoint 演示文稿</vt:lpstr>
      <vt:lpstr>Objectives</vt:lpstr>
      <vt:lpstr>PowerPoint 演示文稿</vt:lpstr>
      <vt:lpstr>Definition of Three Parameters</vt:lpstr>
      <vt:lpstr>Research Question</vt:lpstr>
      <vt:lpstr>PowerPoint 演示文稿</vt:lpstr>
      <vt:lpstr>Hypotheses</vt:lpstr>
      <vt:lpstr>Hypotheses</vt:lpstr>
      <vt:lpstr>Hypotheses</vt:lpstr>
      <vt:lpstr>Hypotheses</vt:lpstr>
      <vt:lpstr>System Design</vt:lpstr>
      <vt:lpstr>System Design</vt:lpstr>
      <vt:lpstr>Task: Group of passengers     </vt:lpstr>
      <vt:lpstr>BDI Agent: Bus      </vt:lpstr>
      <vt:lpstr>BDI Agent: Bus      </vt:lpstr>
      <vt:lpstr>Communication Center: Station</vt:lpstr>
      <vt:lpstr>Communication Center: Station </vt:lpstr>
      <vt:lpstr>Communication Center: Station </vt:lpstr>
      <vt:lpstr>Program Flow in Bus</vt:lpstr>
      <vt:lpstr>Video Demo</vt:lpstr>
      <vt:lpstr>L=3, H=0</vt:lpstr>
      <vt:lpstr>L=3, H=0</vt:lpstr>
      <vt:lpstr>PowerPoint 演示文稿</vt:lpstr>
      <vt:lpstr>Variables</vt:lpstr>
      <vt:lpstr>Variables</vt:lpstr>
      <vt:lpstr>Experiment- Default Setting</vt:lpstr>
      <vt:lpstr>Experiment 1</vt:lpstr>
      <vt:lpstr>Experiment 1- H1</vt:lpstr>
      <vt:lpstr>Experiment 1- H2</vt:lpstr>
      <vt:lpstr>Verification on Hypothesis 1</vt:lpstr>
      <vt:lpstr>Experiment 2</vt:lpstr>
      <vt:lpstr>Experiment 2</vt:lpstr>
      <vt:lpstr>Experiment 2 - extra </vt:lpstr>
      <vt:lpstr>Verification on Hypothesis 2</vt:lpstr>
      <vt:lpstr>Experiment 3</vt:lpstr>
      <vt:lpstr>Experiment 3- H1</vt:lpstr>
      <vt:lpstr>Experiment 3- H2</vt:lpstr>
      <vt:lpstr>Verification on Hypothesis 3</vt:lpstr>
      <vt:lpstr>Experiment</vt:lpstr>
      <vt:lpstr>Experiment 4  L=1</vt:lpstr>
      <vt:lpstr>Experiment 4  L=2</vt:lpstr>
      <vt:lpstr>Experiment 4  L=3</vt:lpstr>
      <vt:lpstr>Verification on Hypothesis 4</vt:lpstr>
      <vt:lpstr>Conclusion</vt:lpstr>
      <vt:lpstr>Algorithm</vt:lpstr>
      <vt:lpstr>Heuristic</vt:lpstr>
      <vt:lpstr>Thank you for your attention!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2017-09-13T11:56:44Z</dcterms:created>
  <dcterms:modified xsi:type="dcterms:W3CDTF">2018-06-20T06:30:57Z</dcterms:modified>
</cp:coreProperties>
</file>