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Cuprum" charset="1" panose="00000500000000000000"/>
      <p:regular r:id="rId15"/>
    </p:embeddedFont>
    <p:embeddedFont>
      <p:font typeface="Podkova" charset="1" panose="00000500000000000000"/>
      <p:regular r:id="rId16"/>
    </p:embeddedFont>
    <p:embeddedFont>
      <p:font typeface="Open Sauce Bold" charset="1" panose="00000800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Italics" charset="1" panose="00000500000000000000"/>
      <p:regular r:id="rId19"/>
    </p:embeddedFont>
    <p:embeddedFont>
      <p:font typeface="Arimo Bold" charset="1" panose="020B0704020202020204"/>
      <p:regular r:id="rId20"/>
    </p:embeddedFont>
    <p:embeddedFont>
      <p:font typeface="Arimo" charset="1" panose="020B0604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7397" y="2377181"/>
            <a:ext cx="10939013" cy="3952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599"/>
              </a:lnSpc>
            </a:pPr>
            <a:r>
              <a:rPr lang="en-US" sz="12999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Stenosis Severity Classification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8975074" y="9010026"/>
            <a:ext cx="337852" cy="33785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10800000">
            <a:off x="4916056" y="9286875"/>
            <a:ext cx="337852" cy="33785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5400000">
            <a:off x="1076325" y="8405961"/>
            <a:ext cx="1526932" cy="1526932"/>
          </a:xfrm>
          <a:custGeom>
            <a:avLst/>
            <a:gdLst/>
            <a:ahLst/>
            <a:cxnLst/>
            <a:rect r="r" b="b" t="t" l="l"/>
            <a:pathLst>
              <a:path h="1526932" w="1526932">
                <a:moveTo>
                  <a:pt x="0" y="0"/>
                </a:moveTo>
                <a:lnTo>
                  <a:pt x="1526932" y="0"/>
                </a:lnTo>
                <a:lnTo>
                  <a:pt x="1526932" y="1526932"/>
                </a:lnTo>
                <a:lnTo>
                  <a:pt x="0" y="15269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2482834" y="9398651"/>
            <a:ext cx="2602148" cy="0"/>
          </a:xfrm>
          <a:prstGeom prst="line">
            <a:avLst/>
          </a:prstGeom>
          <a:ln cap="flat" w="123825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2416351" y="8952876"/>
            <a:ext cx="3960584" cy="0"/>
          </a:xfrm>
          <a:prstGeom prst="line">
            <a:avLst/>
          </a:prstGeom>
          <a:ln cap="flat" w="123825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5253908" y="7284368"/>
            <a:ext cx="0" cy="1673270"/>
          </a:xfrm>
          <a:prstGeom prst="line">
            <a:avLst/>
          </a:prstGeom>
          <a:ln cap="flat" w="104775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4" id="14"/>
          <p:cNvGrpSpPr/>
          <p:nvPr/>
        </p:nvGrpSpPr>
        <p:grpSpPr>
          <a:xfrm rot="0">
            <a:off x="2827579" y="6193509"/>
            <a:ext cx="5958650" cy="1397711"/>
            <a:chOff x="0" y="0"/>
            <a:chExt cx="1732544" cy="4064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732544" cy="406400"/>
            </a:xfrm>
            <a:custGeom>
              <a:avLst/>
              <a:gdLst/>
              <a:ahLst/>
              <a:cxnLst/>
              <a:rect r="r" b="b" t="t" l="l"/>
              <a:pathLst>
                <a:path h="406400" w="1732544">
                  <a:moveTo>
                    <a:pt x="1529344" y="0"/>
                  </a:moveTo>
                  <a:cubicBezTo>
                    <a:pt x="1641568" y="0"/>
                    <a:pt x="1732544" y="90976"/>
                    <a:pt x="1732544" y="203200"/>
                  </a:cubicBezTo>
                  <a:cubicBezTo>
                    <a:pt x="1732544" y="315424"/>
                    <a:pt x="1641568" y="406400"/>
                    <a:pt x="15293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5271FF"/>
            </a:solidFill>
            <a:ln w="47625" cap="sq">
              <a:solidFill>
                <a:srgbClr val="5271FF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1732544" cy="463550"/>
            </a:xfrm>
            <a:prstGeom prst="rect">
              <a:avLst/>
            </a:prstGeom>
          </p:spPr>
          <p:txBody>
            <a:bodyPr anchor="ctr" rtlCol="false" tIns="62580" lIns="62580" bIns="62580" rIns="6258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10800000">
            <a:off x="6208009" y="8722037"/>
            <a:ext cx="337852" cy="337852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 flipH="true" flipV="true">
            <a:off x="17818624" y="1028700"/>
            <a:ext cx="52388" cy="8150252"/>
          </a:xfrm>
          <a:prstGeom prst="line">
            <a:avLst/>
          </a:prstGeom>
          <a:ln cap="flat" w="104775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1" id="21"/>
          <p:cNvGrpSpPr/>
          <p:nvPr/>
        </p:nvGrpSpPr>
        <p:grpSpPr>
          <a:xfrm rot="-10800000">
            <a:off x="17702085" y="2517786"/>
            <a:ext cx="337852" cy="337852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24" id="24"/>
          <p:cNvSpPr/>
          <p:nvPr/>
        </p:nvSpPr>
        <p:spPr>
          <a:xfrm flipV="true">
            <a:off x="2416351" y="9178952"/>
            <a:ext cx="15304784" cy="0"/>
          </a:xfrm>
          <a:prstGeom prst="line">
            <a:avLst/>
          </a:prstGeom>
          <a:ln cap="flat" w="123825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5" id="25"/>
          <p:cNvGrpSpPr/>
          <p:nvPr/>
        </p:nvGrpSpPr>
        <p:grpSpPr>
          <a:xfrm rot="-10800000">
            <a:off x="17702085" y="6892365"/>
            <a:ext cx="337852" cy="337852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8" id="28"/>
          <p:cNvGrpSpPr/>
          <p:nvPr/>
        </p:nvGrpSpPr>
        <p:grpSpPr>
          <a:xfrm rot="-10800000">
            <a:off x="17649697" y="9010026"/>
            <a:ext cx="337852" cy="337852"/>
            <a:chOff x="0" y="0"/>
            <a:chExt cx="812800" cy="8128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-5400000">
            <a:off x="8541811" y="265234"/>
            <a:ext cx="1526932" cy="1526932"/>
          </a:xfrm>
          <a:custGeom>
            <a:avLst/>
            <a:gdLst/>
            <a:ahLst/>
            <a:cxnLst/>
            <a:rect r="r" b="b" t="t" l="l"/>
            <a:pathLst>
              <a:path h="1526932" w="1526932">
                <a:moveTo>
                  <a:pt x="0" y="0"/>
                </a:moveTo>
                <a:lnTo>
                  <a:pt x="1526932" y="0"/>
                </a:lnTo>
                <a:lnTo>
                  <a:pt x="1526932" y="1526932"/>
                </a:lnTo>
                <a:lnTo>
                  <a:pt x="0" y="15269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2" id="32"/>
          <p:cNvSpPr/>
          <p:nvPr/>
        </p:nvSpPr>
        <p:spPr>
          <a:xfrm flipH="true">
            <a:off x="9963968" y="807386"/>
            <a:ext cx="5312951" cy="0"/>
          </a:xfrm>
          <a:prstGeom prst="line">
            <a:avLst/>
          </a:prstGeom>
          <a:ln cap="flat" w="104775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3" id="33"/>
          <p:cNvSpPr/>
          <p:nvPr/>
        </p:nvSpPr>
        <p:spPr>
          <a:xfrm>
            <a:off x="9401967" y="1028700"/>
            <a:ext cx="8469044" cy="0"/>
          </a:xfrm>
          <a:prstGeom prst="line">
            <a:avLst/>
          </a:prstGeom>
          <a:ln cap="flat" w="104775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4" id="34"/>
          <p:cNvGrpSpPr/>
          <p:nvPr/>
        </p:nvGrpSpPr>
        <p:grpSpPr>
          <a:xfrm rot="-10800000">
            <a:off x="17649697" y="859774"/>
            <a:ext cx="337852" cy="337852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-10800000">
            <a:off x="15107993" y="586073"/>
            <a:ext cx="337852" cy="337852"/>
            <a:chOff x="0" y="0"/>
            <a:chExt cx="812800" cy="812800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-10800000">
            <a:off x="9899817" y="1132264"/>
            <a:ext cx="337852" cy="337852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3582792" y="6136359"/>
            <a:ext cx="4448223" cy="14104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605"/>
              </a:lnSpc>
              <a:spcBef>
                <a:spcPct val="0"/>
              </a:spcBef>
            </a:pPr>
            <a:r>
              <a:rPr lang="en-US" sz="4311">
                <a:solidFill>
                  <a:srgbClr val="FFFFFF"/>
                </a:solidFill>
                <a:latin typeface="Podkova"/>
                <a:ea typeface="Podkova"/>
                <a:cs typeface="Podkova"/>
                <a:sym typeface="Podkova"/>
              </a:rPr>
              <a:t>Presentation By: Austin Cherian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12180769" y="0"/>
            <a:ext cx="7097277" cy="10287000"/>
          </a:xfrm>
          <a:custGeom>
            <a:avLst/>
            <a:gdLst/>
            <a:ahLst/>
            <a:cxnLst/>
            <a:rect r="r" b="b" t="t" l="l"/>
            <a:pathLst>
              <a:path h="10287000" w="7097277">
                <a:moveTo>
                  <a:pt x="0" y="0"/>
                </a:moveTo>
                <a:lnTo>
                  <a:pt x="7097277" y="0"/>
                </a:lnTo>
                <a:lnTo>
                  <a:pt x="709727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149" t="0" r="-98993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-1828012" y="859774"/>
            <a:ext cx="4070784" cy="1526932"/>
            <a:chOff x="0" y="0"/>
            <a:chExt cx="5427713" cy="2035910"/>
          </a:xfrm>
        </p:grpSpPr>
        <p:sp>
          <p:nvSpPr>
            <p:cNvPr name="Freeform 46" id="46"/>
            <p:cNvSpPr/>
            <p:nvPr/>
          </p:nvSpPr>
          <p:spPr>
            <a:xfrm flipH="false" flipV="false" rot="5400000">
              <a:off x="3391803" y="0"/>
              <a:ext cx="2035910" cy="2035910"/>
            </a:xfrm>
            <a:custGeom>
              <a:avLst/>
              <a:gdLst/>
              <a:ahLst/>
              <a:cxnLst/>
              <a:rect r="r" b="b" t="t" l="l"/>
              <a:pathLst>
                <a:path h="2035910" w="2035910">
                  <a:moveTo>
                    <a:pt x="0" y="0"/>
                  </a:moveTo>
                  <a:lnTo>
                    <a:pt x="2035910" y="0"/>
                  </a:lnTo>
                  <a:lnTo>
                    <a:pt x="2035910" y="2035910"/>
                  </a:lnTo>
                  <a:lnTo>
                    <a:pt x="0" y="203591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AutoShape 47" id="47"/>
            <p:cNvSpPr/>
            <p:nvPr/>
          </p:nvSpPr>
          <p:spPr>
            <a:xfrm flipH="true">
              <a:off x="19337" y="710170"/>
              <a:ext cx="3469531" cy="0"/>
            </a:xfrm>
            <a:prstGeom prst="line">
              <a:avLst/>
            </a:prstGeom>
            <a:ln cap="flat" w="1524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8" id="48"/>
            <p:cNvSpPr/>
            <p:nvPr/>
          </p:nvSpPr>
          <p:spPr>
            <a:xfrm flipH="true">
              <a:off x="0" y="1306690"/>
              <a:ext cx="3558718" cy="0"/>
            </a:xfrm>
            <a:prstGeom prst="line">
              <a:avLst/>
            </a:prstGeom>
            <a:ln cap="flat" w="1651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49" id="49"/>
            <p:cNvSpPr/>
            <p:nvPr/>
          </p:nvSpPr>
          <p:spPr>
            <a:xfrm flipH="true">
              <a:off x="6491" y="1017955"/>
              <a:ext cx="3571021" cy="0"/>
            </a:xfrm>
            <a:prstGeom prst="line">
              <a:avLst/>
            </a:prstGeom>
            <a:ln cap="flat" w="1524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53912" y="383599"/>
            <a:ext cx="10174538" cy="10156314"/>
          </a:xfrm>
          <a:custGeom>
            <a:avLst/>
            <a:gdLst/>
            <a:ahLst/>
            <a:cxnLst/>
            <a:rect r="r" b="b" t="t" l="l"/>
            <a:pathLst>
              <a:path h="10156314" w="10174538">
                <a:moveTo>
                  <a:pt x="0" y="0"/>
                </a:moveTo>
                <a:lnTo>
                  <a:pt x="10174538" y="0"/>
                </a:lnTo>
                <a:lnTo>
                  <a:pt x="10174538" y="10156313"/>
                </a:lnTo>
                <a:lnTo>
                  <a:pt x="0" y="10156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</a:blip>
            <a:stretch>
              <a:fillRect l="0" t="0" r="0" b="-179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90010" y="383599"/>
            <a:ext cx="6818662" cy="7015545"/>
            <a:chOff x="0" y="0"/>
            <a:chExt cx="9091550" cy="9354060"/>
          </a:xfrm>
        </p:grpSpPr>
        <p:sp>
          <p:nvSpPr>
            <p:cNvPr name="AutoShape 5" id="5"/>
            <p:cNvSpPr/>
            <p:nvPr/>
          </p:nvSpPr>
          <p:spPr>
            <a:xfrm>
              <a:off x="245555" y="450470"/>
              <a:ext cx="0" cy="8656320"/>
            </a:xfrm>
            <a:prstGeom prst="line">
              <a:avLst/>
            </a:prstGeom>
            <a:ln cap="flat" w="508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0" y="8903590"/>
              <a:ext cx="450470" cy="450470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9" id="9"/>
            <p:cNvSpPr/>
            <p:nvPr/>
          </p:nvSpPr>
          <p:spPr>
            <a:xfrm flipH="true">
              <a:off x="209995" y="270537"/>
              <a:ext cx="8656320" cy="0"/>
            </a:xfrm>
            <a:prstGeom prst="line">
              <a:avLst/>
            </a:prstGeom>
            <a:ln cap="flat" w="508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0" id="10"/>
            <p:cNvGrpSpPr/>
            <p:nvPr/>
          </p:nvGrpSpPr>
          <p:grpSpPr>
            <a:xfrm rot="0">
              <a:off x="15240" y="7178325"/>
              <a:ext cx="450470" cy="450470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1941616" y="0"/>
              <a:ext cx="450470" cy="450470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8641080" y="70702"/>
              <a:ext cx="450470" cy="450470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45720" y="88912"/>
              <a:ext cx="450470" cy="450470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grpSp>
        <p:nvGrpSpPr>
          <p:cNvPr name="Group 22" id="22"/>
          <p:cNvGrpSpPr/>
          <p:nvPr/>
        </p:nvGrpSpPr>
        <p:grpSpPr>
          <a:xfrm rot="-10800000">
            <a:off x="10697139" y="2926874"/>
            <a:ext cx="6818662" cy="7015545"/>
            <a:chOff x="0" y="0"/>
            <a:chExt cx="9091550" cy="9354060"/>
          </a:xfrm>
        </p:grpSpPr>
        <p:sp>
          <p:nvSpPr>
            <p:cNvPr name="AutoShape 23" id="23"/>
            <p:cNvSpPr/>
            <p:nvPr/>
          </p:nvSpPr>
          <p:spPr>
            <a:xfrm>
              <a:off x="245555" y="450470"/>
              <a:ext cx="0" cy="8656320"/>
            </a:xfrm>
            <a:prstGeom prst="line">
              <a:avLst/>
            </a:prstGeom>
            <a:ln cap="flat" w="508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4" id="24"/>
            <p:cNvGrpSpPr/>
            <p:nvPr/>
          </p:nvGrpSpPr>
          <p:grpSpPr>
            <a:xfrm rot="0">
              <a:off x="0" y="8903590"/>
              <a:ext cx="450470" cy="450470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sp>
          <p:nvSpPr>
            <p:cNvPr name="AutoShape 27" id="27"/>
            <p:cNvSpPr/>
            <p:nvPr/>
          </p:nvSpPr>
          <p:spPr>
            <a:xfrm flipH="true">
              <a:off x="209995" y="270537"/>
              <a:ext cx="8656320" cy="0"/>
            </a:xfrm>
            <a:prstGeom prst="line">
              <a:avLst/>
            </a:prstGeom>
            <a:ln cap="flat" w="508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8" id="28"/>
            <p:cNvGrpSpPr/>
            <p:nvPr/>
          </p:nvGrpSpPr>
          <p:grpSpPr>
            <a:xfrm rot="0">
              <a:off x="15240" y="7178325"/>
              <a:ext cx="450470" cy="450470"/>
              <a:chOff x="0" y="0"/>
              <a:chExt cx="812800" cy="8128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1941616" y="0"/>
              <a:ext cx="450470" cy="450470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34" id="34"/>
            <p:cNvGrpSpPr/>
            <p:nvPr/>
          </p:nvGrpSpPr>
          <p:grpSpPr>
            <a:xfrm rot="0">
              <a:off x="8641080" y="70702"/>
              <a:ext cx="450470" cy="450470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36" id="3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37" id="37"/>
            <p:cNvGrpSpPr/>
            <p:nvPr/>
          </p:nvGrpSpPr>
          <p:grpSpPr>
            <a:xfrm rot="0">
              <a:off x="45720" y="88912"/>
              <a:ext cx="450470" cy="450470"/>
              <a:chOff x="0" y="0"/>
              <a:chExt cx="812800" cy="8128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39" id="3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AutoShape 40" id="40"/>
          <p:cNvSpPr/>
          <p:nvPr/>
        </p:nvSpPr>
        <p:spPr>
          <a:xfrm>
            <a:off x="8741181" y="5929912"/>
            <a:ext cx="1563228" cy="0"/>
          </a:xfrm>
          <a:prstGeom prst="line">
            <a:avLst/>
          </a:prstGeom>
          <a:ln cap="flat" w="238125">
            <a:solidFill>
              <a:srgbClr val="5271FF"/>
            </a:solidFill>
            <a:prstDash val="solid"/>
            <a:headEnd type="none" len="sm" w="sm"/>
            <a:tailEnd type="triangle" len="med" w="lg"/>
          </a:ln>
        </p:spPr>
      </p:sp>
      <p:grpSp>
        <p:nvGrpSpPr>
          <p:cNvPr name="Group 41" id="41"/>
          <p:cNvGrpSpPr/>
          <p:nvPr/>
        </p:nvGrpSpPr>
        <p:grpSpPr>
          <a:xfrm rot="0">
            <a:off x="1416965" y="2505389"/>
            <a:ext cx="6403857" cy="7437029"/>
            <a:chOff x="0" y="0"/>
            <a:chExt cx="1686613" cy="1958724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686613" cy="1958724"/>
            </a:xfrm>
            <a:custGeom>
              <a:avLst/>
              <a:gdLst/>
              <a:ahLst/>
              <a:cxnLst/>
              <a:rect r="r" b="b" t="t" l="l"/>
              <a:pathLst>
                <a:path h="1958724" w="1686613">
                  <a:moveTo>
                    <a:pt x="60447" y="0"/>
                  </a:moveTo>
                  <a:lnTo>
                    <a:pt x="1626165" y="0"/>
                  </a:lnTo>
                  <a:cubicBezTo>
                    <a:pt x="1659549" y="0"/>
                    <a:pt x="1686613" y="27063"/>
                    <a:pt x="1686613" y="60447"/>
                  </a:cubicBezTo>
                  <a:lnTo>
                    <a:pt x="1686613" y="1898277"/>
                  </a:lnTo>
                  <a:cubicBezTo>
                    <a:pt x="1686613" y="1931661"/>
                    <a:pt x="1659549" y="1958724"/>
                    <a:pt x="1626165" y="1958724"/>
                  </a:cubicBezTo>
                  <a:lnTo>
                    <a:pt x="60447" y="1958724"/>
                  </a:lnTo>
                  <a:cubicBezTo>
                    <a:pt x="27063" y="1958724"/>
                    <a:pt x="0" y="1931661"/>
                    <a:pt x="0" y="1898277"/>
                  </a:cubicBezTo>
                  <a:lnTo>
                    <a:pt x="0" y="60447"/>
                  </a:lnTo>
                  <a:cubicBezTo>
                    <a:pt x="0" y="27063"/>
                    <a:pt x="27063" y="0"/>
                    <a:pt x="60447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47625"/>
              <a:ext cx="1686613" cy="200634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1289682" y="3271104"/>
            <a:ext cx="5129948" cy="5079492"/>
            <a:chOff x="0" y="0"/>
            <a:chExt cx="1351098" cy="1337809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351098" cy="1337809"/>
            </a:xfrm>
            <a:custGeom>
              <a:avLst/>
              <a:gdLst/>
              <a:ahLst/>
              <a:cxnLst/>
              <a:rect r="r" b="b" t="t" l="l"/>
              <a:pathLst>
                <a:path h="1337809" w="1351098">
                  <a:moveTo>
                    <a:pt x="75458" y="0"/>
                  </a:moveTo>
                  <a:lnTo>
                    <a:pt x="1275639" y="0"/>
                  </a:lnTo>
                  <a:cubicBezTo>
                    <a:pt x="1295652" y="0"/>
                    <a:pt x="1314845" y="7950"/>
                    <a:pt x="1328996" y="22101"/>
                  </a:cubicBezTo>
                  <a:cubicBezTo>
                    <a:pt x="1343148" y="36252"/>
                    <a:pt x="1351098" y="55445"/>
                    <a:pt x="1351098" y="75458"/>
                  </a:cubicBezTo>
                  <a:lnTo>
                    <a:pt x="1351098" y="1262350"/>
                  </a:lnTo>
                  <a:cubicBezTo>
                    <a:pt x="1351098" y="1304025"/>
                    <a:pt x="1317314" y="1337809"/>
                    <a:pt x="1275639" y="1337809"/>
                  </a:cubicBezTo>
                  <a:lnTo>
                    <a:pt x="75458" y="1337809"/>
                  </a:lnTo>
                  <a:cubicBezTo>
                    <a:pt x="33784" y="1337809"/>
                    <a:pt x="0" y="1304025"/>
                    <a:pt x="0" y="1262350"/>
                  </a:cubicBezTo>
                  <a:lnTo>
                    <a:pt x="0" y="75458"/>
                  </a:lnTo>
                  <a:cubicBezTo>
                    <a:pt x="0" y="33784"/>
                    <a:pt x="33784" y="0"/>
                    <a:pt x="75458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47625"/>
              <a:ext cx="1351098" cy="1385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47" id="47"/>
          <p:cNvSpPr/>
          <p:nvPr/>
        </p:nvSpPr>
        <p:spPr>
          <a:xfrm flipH="false" flipV="false" rot="0">
            <a:off x="8741181" y="3449611"/>
            <a:ext cx="1825086" cy="1853164"/>
          </a:xfrm>
          <a:custGeom>
            <a:avLst/>
            <a:gdLst/>
            <a:ahLst/>
            <a:cxnLst/>
            <a:rect r="r" b="b" t="t" l="l"/>
            <a:pathLst>
              <a:path h="1853164" w="1825086">
                <a:moveTo>
                  <a:pt x="0" y="0"/>
                </a:moveTo>
                <a:lnTo>
                  <a:pt x="1825086" y="0"/>
                </a:lnTo>
                <a:lnTo>
                  <a:pt x="1825086" y="1853165"/>
                </a:lnTo>
                <a:lnTo>
                  <a:pt x="0" y="18531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9143" t="-37878" r="-48113" b="-36963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2772938" y="857796"/>
            <a:ext cx="12793435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Background and Significance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416965" y="2574546"/>
            <a:ext cx="6403857" cy="7601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42"/>
              </a:lnSpc>
            </a:pPr>
            <a:r>
              <a:rPr lang="en-US" sz="253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🏥 The Clinical Challenge</a:t>
            </a:r>
          </a:p>
          <a:p>
            <a:pPr algn="l" marL="503068" indent="-251534" lvl="1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Low back pain is the #1 cause of disability globally, affecting </a:t>
            </a:r>
            <a:r>
              <a:rPr lang="en-US" b="true" sz="2330">
                <a:solidFill>
                  <a:srgbClr val="FFDE59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619 million</a:t>
            </a:r>
            <a:r>
              <a:rPr lang="en-US" b="true" sz="2330">
                <a:solidFill>
                  <a:srgbClr val="F7C7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</a:t>
            </a: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people in 2020 (WHO).</a:t>
            </a:r>
          </a:p>
          <a:p>
            <a:pPr algn="l" marL="503068" indent="-251534" lvl="1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Most common in aging populations due to degenerative spine conditions, including:</a:t>
            </a:r>
          </a:p>
          <a:p>
            <a:pPr algn="l" marL="1006135" indent="-335378" lvl="2">
              <a:lnSpc>
                <a:spcPts val="3262"/>
              </a:lnSpc>
              <a:buFont typeface="Arial"/>
              <a:buChar char="⚬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Spinal Canal Stenosis</a:t>
            </a:r>
          </a:p>
          <a:p>
            <a:pPr algn="l" marL="1006135" indent="-335378" lvl="2">
              <a:lnSpc>
                <a:spcPts val="3262"/>
              </a:lnSpc>
              <a:buFont typeface="Arial"/>
              <a:buChar char="⚬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Neural Foraminal Narrowing</a:t>
            </a:r>
          </a:p>
          <a:p>
            <a:pPr algn="l" marL="1006135" indent="-335378" lvl="2">
              <a:lnSpc>
                <a:spcPts val="3262"/>
              </a:lnSpc>
              <a:buFont typeface="Arial"/>
              <a:buChar char="⚬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Subarticular Stenosis</a:t>
            </a:r>
          </a:p>
          <a:p>
            <a:pPr algn="l">
              <a:lnSpc>
                <a:spcPts val="882"/>
              </a:lnSpc>
            </a:pPr>
          </a:p>
          <a:p>
            <a:pPr algn="ctr">
              <a:lnSpc>
                <a:spcPts val="3542"/>
              </a:lnSpc>
            </a:pPr>
            <a:r>
              <a:rPr lang="en-US" sz="25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🧠 </a:t>
            </a:r>
            <a:r>
              <a:rPr lang="en-US" b="true" sz="25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Radiologist Burden</a:t>
            </a:r>
          </a:p>
          <a:p>
            <a:pPr algn="l" marL="503068" indent="-251534" lvl="1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MRI is the gold standard for diagnosing these conditions.</a:t>
            </a:r>
          </a:p>
          <a:p>
            <a:pPr algn="l" marL="503068" indent="-251534" lvl="1">
              <a:lnSpc>
                <a:spcPts val="3262"/>
              </a:lnSpc>
              <a:buFont typeface="Arial"/>
              <a:buChar char="•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Manual grading is:</a:t>
            </a:r>
          </a:p>
          <a:p>
            <a:pPr algn="l" marL="1006135" indent="-335378" lvl="2">
              <a:lnSpc>
                <a:spcPts val="3262"/>
              </a:lnSpc>
              <a:buFont typeface="Arial"/>
              <a:buChar char="⚬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Time-consuming</a:t>
            </a:r>
          </a:p>
          <a:p>
            <a:pPr algn="l" marL="1006135" indent="-335378" lvl="2">
              <a:lnSpc>
                <a:spcPts val="3262"/>
              </a:lnSpc>
              <a:buFont typeface="Arial"/>
              <a:buChar char="⚬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Subjective</a:t>
            </a:r>
          </a:p>
          <a:p>
            <a:pPr algn="l" marL="1006135" indent="-335378" lvl="2">
              <a:lnSpc>
                <a:spcPts val="3262"/>
              </a:lnSpc>
              <a:buFont typeface="Arial"/>
              <a:buChar char="⚬"/>
            </a:pPr>
            <a:r>
              <a:rPr lang="en-US" sz="233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Prone to inter-observer variability</a:t>
            </a:r>
          </a:p>
          <a:p>
            <a:pPr algn="l">
              <a:lnSpc>
                <a:spcPts val="3262"/>
              </a:lnSpc>
            </a:pPr>
          </a:p>
        </p:txBody>
      </p:sp>
      <p:sp>
        <p:nvSpPr>
          <p:cNvPr name="TextBox 50" id="50"/>
          <p:cNvSpPr txBox="true"/>
          <p:nvPr/>
        </p:nvSpPr>
        <p:spPr>
          <a:xfrm rot="0">
            <a:off x="11327782" y="3520358"/>
            <a:ext cx="5129948" cy="4285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1"/>
              </a:lnSpc>
              <a:spcBef>
                <a:spcPct val="0"/>
              </a:spcBef>
            </a:pPr>
            <a:r>
              <a:rPr lang="en-US" b="true" sz="292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🤖 The Opportunity for AI</a:t>
            </a:r>
          </a:p>
          <a:p>
            <a:pPr algn="l">
              <a:lnSpc>
                <a:spcPts val="3308"/>
              </a:lnSpc>
              <a:spcBef>
                <a:spcPct val="0"/>
              </a:spcBef>
            </a:pPr>
            <a:r>
              <a:rPr lang="en-US" sz="236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 </a:t>
            </a:r>
            <a:r>
              <a:rPr lang="en-US" sz="236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AI models can:</a:t>
            </a:r>
          </a:p>
          <a:p>
            <a:pPr algn="l" marL="510208" indent="-255104" lvl="1">
              <a:lnSpc>
                <a:spcPts val="3308"/>
              </a:lnSpc>
              <a:spcBef>
                <a:spcPct val="0"/>
              </a:spcBef>
              <a:buFont typeface="Arial"/>
              <a:buChar char="•"/>
            </a:pPr>
            <a:r>
              <a:rPr lang="en-US" sz="236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Support radiologists by automating detection and grading</a:t>
            </a:r>
          </a:p>
          <a:p>
            <a:pPr algn="l" marL="510208" indent="-255104" lvl="1">
              <a:lnSpc>
                <a:spcPts val="3308"/>
              </a:lnSpc>
              <a:spcBef>
                <a:spcPct val="0"/>
              </a:spcBef>
              <a:buFont typeface="Arial"/>
              <a:buChar char="•"/>
            </a:pPr>
            <a:r>
              <a:rPr lang="en-US" sz="236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Standardize interpretation across institutions</a:t>
            </a:r>
          </a:p>
          <a:p>
            <a:pPr algn="l" marL="510208" indent="-255104" lvl="1">
              <a:lnSpc>
                <a:spcPts val="3308"/>
              </a:lnSpc>
              <a:spcBef>
                <a:spcPct val="0"/>
              </a:spcBef>
              <a:buFont typeface="Arial"/>
              <a:buChar char="•"/>
            </a:pPr>
            <a:r>
              <a:rPr lang="en-US" sz="236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Accelerate decision-making for spine care and surgical triage</a:t>
            </a:r>
          </a:p>
          <a:p>
            <a:pPr algn="l">
              <a:lnSpc>
                <a:spcPts val="3308"/>
              </a:lnSpc>
              <a:spcBef>
                <a:spcPct val="0"/>
              </a:spcBef>
            </a:pPr>
          </a:p>
        </p:txBody>
      </p:sp>
      <p:sp>
        <p:nvSpPr>
          <p:cNvPr name="TextBox 51" id="51"/>
          <p:cNvSpPr txBox="true"/>
          <p:nvPr/>
        </p:nvSpPr>
        <p:spPr>
          <a:xfrm rot="0">
            <a:off x="11067801" y="9743981"/>
            <a:ext cx="690383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i="true">
                <a:solidFill>
                  <a:srgbClr val="FFFFFF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Data Source: RSNA 2024 Challenge Description (Kaggle)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53912" y="383599"/>
            <a:ext cx="10174538" cy="10156314"/>
          </a:xfrm>
          <a:custGeom>
            <a:avLst/>
            <a:gdLst/>
            <a:ahLst/>
            <a:cxnLst/>
            <a:rect r="r" b="b" t="t" l="l"/>
            <a:pathLst>
              <a:path h="10156314" w="10174538">
                <a:moveTo>
                  <a:pt x="0" y="0"/>
                </a:moveTo>
                <a:lnTo>
                  <a:pt x="10174538" y="0"/>
                </a:lnTo>
                <a:lnTo>
                  <a:pt x="10174538" y="10156313"/>
                </a:lnTo>
                <a:lnTo>
                  <a:pt x="0" y="10156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</a:blip>
            <a:stretch>
              <a:fillRect l="0" t="0" r="0" b="-179"/>
            </a:stretch>
          </a:blipFill>
        </p:spPr>
      </p: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1107290" y="2208065"/>
          <a:ext cx="15341165" cy="7286625"/>
        </p:xfrm>
        <a:graphic>
          <a:graphicData uri="http://schemas.openxmlformats.org/drawingml/2006/table">
            <a:tbl>
              <a:tblPr/>
              <a:tblGrid>
                <a:gridCol w="7533355"/>
                <a:gridCol w="7807809"/>
              </a:tblGrid>
              <a:tr h="72866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85"/>
                        </a:lnSpc>
                        <a:defRPr/>
                      </a:pPr>
                      <a:r>
                        <a:rPr lang="en-US" b="true" sz="306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🧬 Dataset Overview</a:t>
                      </a:r>
                      <a:endParaRPr lang="en-US" sz="1100"/>
                    </a:p>
                    <a:p>
                      <a:pPr algn="l" marL="509788" indent="-254894" lvl="1">
                        <a:lnSpc>
                          <a:spcPts val="3305"/>
                        </a:lnSpc>
                        <a:buFont typeface="Arial"/>
                        <a:buChar char="•"/>
                      </a:pPr>
                      <a:r>
                        <a:rPr lang="en-US" b="true" sz="236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Source:</a:t>
                      </a: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RSNA 2024 Lumbar Spine Degenerative Classification Challenge (Kaggle)</a:t>
                      </a:r>
                    </a:p>
                    <a:p>
                      <a:pPr algn="l" marL="509788" indent="-254894" lvl="1">
                        <a:lnSpc>
                          <a:spcPts val="3305"/>
                        </a:lnSpc>
                        <a:buFont typeface="Arial"/>
                        <a:buChar char="•"/>
                      </a:pPr>
                      <a:r>
                        <a:rPr lang="en-US" b="true" sz="236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Organizers:</a:t>
                      </a: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RSNA in collaboration with the American Society of Neuroradiology (ASNR)</a:t>
                      </a:r>
                    </a:p>
                    <a:p>
                      <a:pPr algn="l" marL="509788" indent="-254894" lvl="1">
                        <a:lnSpc>
                          <a:spcPts val="3305"/>
                        </a:lnSpc>
                        <a:buFont typeface="Arial"/>
                        <a:buChar char="•"/>
                      </a:pPr>
                      <a:r>
                        <a:rPr lang="en-US" b="true" sz="236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Scope:</a:t>
                      </a: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Multi-institutional dataset from 8+ hospitals across 5 continents</a:t>
                      </a:r>
                    </a:p>
                    <a:p>
                      <a:pPr algn="l" marL="509788" indent="-254894" lvl="1">
                        <a:lnSpc>
                          <a:spcPts val="3305"/>
                        </a:lnSpc>
                        <a:buFont typeface="Arial"/>
                        <a:buChar char="•"/>
                      </a:pPr>
                      <a:r>
                        <a:rPr lang="en-US" b="true" sz="236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Content:</a:t>
                      </a:r>
                    </a:p>
                    <a:p>
                      <a:pPr algn="l" marL="1019577" indent="-339859" lvl="2">
                        <a:lnSpc>
                          <a:spcPts val="3305"/>
                        </a:lnSpc>
                        <a:buFont typeface="Arial"/>
                        <a:buChar char="⚬"/>
                      </a:pP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De-identified lumbar spine </a:t>
                      </a:r>
                      <a:r>
                        <a:rPr lang="en-US" b="true" sz="236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MRI scans</a:t>
                      </a:r>
                    </a:p>
                    <a:p>
                      <a:pPr algn="l" marL="1019577" indent="-339859" lvl="2">
                        <a:lnSpc>
                          <a:spcPts val="3305"/>
                        </a:lnSpc>
                        <a:buFont typeface="Arial"/>
                        <a:buChar char="⚬"/>
                      </a:pP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Expert-annotated </a:t>
                      </a:r>
                      <a:r>
                        <a:rPr lang="en-US" b="true" sz="236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severity grades</a:t>
                      </a: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b="true" sz="236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(</a:t>
                      </a:r>
                      <a:r>
                        <a:rPr lang="en-US" b="true" sz="2361">
                          <a:solidFill>
                            <a:srgbClr val="7ED957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Normal/Mild,</a:t>
                      </a:r>
                      <a:r>
                        <a:rPr lang="en-US" b="true" sz="236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 </a:t>
                      </a:r>
                      <a:r>
                        <a:rPr lang="en-US" b="true" sz="2361">
                          <a:solidFill>
                            <a:srgbClr val="FFDE59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Moderate</a:t>
                      </a:r>
                      <a:r>
                        <a:rPr lang="en-US" b="true" sz="236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, </a:t>
                      </a:r>
                      <a:r>
                        <a:rPr lang="en-US" b="true" sz="2361">
                          <a:solidFill>
                            <a:srgbClr val="FF5757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Severe</a:t>
                      </a:r>
                      <a:r>
                        <a:rPr lang="en-US" b="true" sz="236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)</a:t>
                      </a:r>
                    </a:p>
                    <a:p>
                      <a:pPr algn="l" marL="1019577" indent="-339859" lvl="2">
                        <a:lnSpc>
                          <a:spcPts val="3305"/>
                        </a:lnSpc>
                        <a:buFont typeface="Arial"/>
                        <a:buChar char="⚬"/>
                      </a:pP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Labeled across </a:t>
                      </a:r>
                      <a:r>
                        <a:rPr lang="en-US" b="true" sz="236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5 conditions</a:t>
                      </a: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  <a:r>
                        <a:rPr lang="en-US" b="true" sz="236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(L/R foraminal Stenosis, L/R Subarticular Stenosis, Canal Stenosis)</a:t>
                      </a: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</a:t>
                      </a:r>
                    </a:p>
                    <a:p>
                      <a:pPr algn="l" marL="1019577" indent="-339859" lvl="2">
                        <a:lnSpc>
                          <a:spcPts val="3305"/>
                        </a:lnSpc>
                        <a:buFont typeface="Arial"/>
                        <a:buChar char="⚬"/>
                      </a:pPr>
                      <a:r>
                        <a:rPr lang="en-US" sz="2361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and </a:t>
                      </a:r>
                      <a:r>
                        <a:rPr lang="en-US" b="true" sz="2361">
                          <a:solidFill>
                            <a:srgbClr val="FFFFFF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5 spinal levels (L1/L2, L2/L3, L3/L4, L4/L5, L5/S1)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328"/>
                        </a:lnSpc>
                        <a:defRPr/>
                      </a:pPr>
                      <a:r>
                        <a:rPr lang="en-US" sz="3091" b="true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🎯 Project Goal</a:t>
                      </a:r>
                      <a:endParaRPr lang="en-US" sz="1100"/>
                    </a:p>
                    <a:p>
                      <a:pPr algn="l" marL="516405" indent="-258202" lvl="1">
                        <a:lnSpc>
                          <a:spcPts val="3348"/>
                        </a:lnSpc>
                        <a:buFont typeface="Arial"/>
                        <a:buChar char="•"/>
                      </a:pPr>
                      <a:r>
                        <a:rPr lang="en-US" sz="2391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Develop a predictive model to classify the severity of spinal degeneration</a:t>
                      </a:r>
                    </a:p>
                    <a:p>
                      <a:pPr algn="l" marL="516405" indent="-258202" lvl="1">
                        <a:lnSpc>
                          <a:spcPts val="3348"/>
                        </a:lnSpc>
                        <a:buFont typeface="Arial"/>
                        <a:buChar char="•"/>
                      </a:pPr>
                      <a:r>
                        <a:rPr lang="en-US" b="true" sz="239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Input:</a:t>
                      </a:r>
                      <a:r>
                        <a:rPr lang="en-US" sz="2391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 (study_id, condition, level, DICOM slice/mini-stack)</a:t>
                      </a:r>
                    </a:p>
                    <a:p>
                      <a:pPr algn="l" marL="516405" indent="-258202" lvl="1">
                        <a:lnSpc>
                          <a:spcPts val="3348"/>
                        </a:lnSpc>
                        <a:buFont typeface="Arial"/>
                        <a:buChar char="•"/>
                      </a:pPr>
                      <a:r>
                        <a:rPr lang="en-US" sz="2391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 → </a:t>
                      </a:r>
                      <a:r>
                        <a:rPr lang="en-US" b="true" sz="2391">
                          <a:solidFill>
                            <a:srgbClr val="FFFFFF"/>
                          </a:solidFill>
                          <a:latin typeface="Open Sauce Bold"/>
                          <a:ea typeface="Open Sauce Bold"/>
                          <a:cs typeface="Open Sauce Bold"/>
                          <a:sym typeface="Open Sauce Bold"/>
                        </a:rPr>
                        <a:t>Output: </a:t>
                      </a:r>
                      <a:r>
                        <a:rPr lang="en-US" sz="2391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Probability distribution over:</a:t>
                      </a:r>
                    </a:p>
                    <a:p>
                      <a:pPr algn="l" marL="1032809" indent="-344270" lvl="2">
                        <a:lnSpc>
                          <a:spcPts val="3348"/>
                        </a:lnSpc>
                        <a:buFont typeface="Arial"/>
                        <a:buChar char="⚬"/>
                      </a:pPr>
                      <a:r>
                        <a:rPr lang="en-US" sz="2391">
                          <a:solidFill>
                            <a:srgbClr val="FFFFFF"/>
                          </a:solidFill>
                          <a:latin typeface="Open Sauce"/>
                          <a:ea typeface="Open Sauce"/>
                          <a:cs typeface="Open Sauce"/>
                          <a:sym typeface="Open Sauce"/>
                        </a:rPr>
                        <a:t>Normal/Mild, Moderate, Severe</a:t>
                      </a:r>
                    </a:p>
                    <a:p>
                      <a:pPr algn="l">
                        <a:lnSpc>
                          <a:spcPts val="3348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5" id="5"/>
          <p:cNvGrpSpPr/>
          <p:nvPr/>
        </p:nvGrpSpPr>
        <p:grpSpPr>
          <a:xfrm rot="0">
            <a:off x="690214" y="2954549"/>
            <a:ext cx="3703266" cy="6678636"/>
            <a:chOff x="0" y="0"/>
            <a:chExt cx="4937688" cy="8904848"/>
          </a:xfrm>
        </p:grpSpPr>
        <p:sp>
          <p:nvSpPr>
            <p:cNvPr name="AutoShape 6" id="6"/>
            <p:cNvSpPr/>
            <p:nvPr/>
          </p:nvSpPr>
          <p:spPr>
            <a:xfrm>
              <a:off x="225235" y="339535"/>
              <a:ext cx="0" cy="8148848"/>
            </a:xfrm>
            <a:prstGeom prst="line">
              <a:avLst/>
            </a:prstGeom>
            <a:ln cap="flat" w="508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>
              <a:off x="149035" y="8679613"/>
              <a:ext cx="4338184" cy="0"/>
            </a:xfrm>
            <a:prstGeom prst="line">
              <a:avLst/>
            </a:prstGeom>
            <a:ln cap="flat" w="508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8" id="8"/>
            <p:cNvGrpSpPr/>
            <p:nvPr/>
          </p:nvGrpSpPr>
          <p:grpSpPr>
            <a:xfrm rot="-5400000">
              <a:off x="0" y="0"/>
              <a:ext cx="450470" cy="450470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-5400000">
              <a:off x="0" y="8378178"/>
              <a:ext cx="450470" cy="450470"/>
              <a:chOff x="0" y="0"/>
              <a:chExt cx="812800" cy="81280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-5400000">
              <a:off x="4487219" y="8454378"/>
              <a:ext cx="450470" cy="450470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17" id="17"/>
          <p:cNvSpPr txBox="true"/>
          <p:nvPr/>
        </p:nvSpPr>
        <p:spPr>
          <a:xfrm rot="0">
            <a:off x="1715720" y="1009650"/>
            <a:ext cx="1485656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Dataset</a:t>
            </a:r>
          </a:p>
        </p:txBody>
      </p:sp>
      <p:grpSp>
        <p:nvGrpSpPr>
          <p:cNvPr name="Group 18" id="18"/>
          <p:cNvGrpSpPr/>
          <p:nvPr/>
        </p:nvGrpSpPr>
        <p:grpSpPr>
          <a:xfrm rot="-10800000">
            <a:off x="13556034" y="1695450"/>
            <a:ext cx="3703266" cy="6678636"/>
            <a:chOff x="0" y="0"/>
            <a:chExt cx="4937688" cy="8904848"/>
          </a:xfrm>
        </p:grpSpPr>
        <p:sp>
          <p:nvSpPr>
            <p:cNvPr name="AutoShape 19" id="19"/>
            <p:cNvSpPr/>
            <p:nvPr/>
          </p:nvSpPr>
          <p:spPr>
            <a:xfrm>
              <a:off x="225235" y="339535"/>
              <a:ext cx="0" cy="8148848"/>
            </a:xfrm>
            <a:prstGeom prst="line">
              <a:avLst/>
            </a:prstGeom>
            <a:ln cap="flat" w="508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20" id="20"/>
            <p:cNvSpPr/>
            <p:nvPr/>
          </p:nvSpPr>
          <p:spPr>
            <a:xfrm>
              <a:off x="149035" y="8679613"/>
              <a:ext cx="4338184" cy="0"/>
            </a:xfrm>
            <a:prstGeom prst="line">
              <a:avLst/>
            </a:prstGeom>
            <a:ln cap="flat" w="50800">
              <a:solidFill>
                <a:srgbClr val="5271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1" id="21"/>
            <p:cNvGrpSpPr/>
            <p:nvPr/>
          </p:nvGrpSpPr>
          <p:grpSpPr>
            <a:xfrm rot="-5400000">
              <a:off x="0" y="0"/>
              <a:ext cx="450470" cy="450470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-5400000">
              <a:off x="0" y="8378178"/>
              <a:ext cx="450470" cy="450470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-5400000">
              <a:off x="4487219" y="8454378"/>
              <a:ext cx="450470" cy="450470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5271FF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359"/>
                  </a:lnSpc>
                </a:pPr>
              </a:p>
            </p:txBody>
          </p:sp>
        </p:grpSp>
      </p:grpSp>
      <p:sp>
        <p:nvSpPr>
          <p:cNvPr name="TextBox 30" id="30"/>
          <p:cNvSpPr txBox="true"/>
          <p:nvPr/>
        </p:nvSpPr>
        <p:spPr>
          <a:xfrm rot="0">
            <a:off x="10944360" y="9585560"/>
            <a:ext cx="6903839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i="true">
                <a:solidFill>
                  <a:srgbClr val="FFFFFF"/>
                </a:solidFill>
                <a:latin typeface="Open Sauce Italics"/>
                <a:ea typeface="Open Sauce Italics"/>
                <a:cs typeface="Open Sauce Italics"/>
                <a:sym typeface="Open Sauce Italics"/>
              </a:rPr>
              <a:t>Data Source: RSNA 2024 Challenge Description (Kaggle)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690214" y="2954549"/>
            <a:ext cx="337852" cy="337852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4055628" y="9021631"/>
            <a:ext cx="337852" cy="337852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0275" y="370730"/>
            <a:ext cx="18247450" cy="10163920"/>
          </a:xfrm>
          <a:custGeom>
            <a:avLst/>
            <a:gdLst/>
            <a:ahLst/>
            <a:cxnLst/>
            <a:rect r="r" b="b" t="t" l="l"/>
            <a:pathLst>
              <a:path h="10163920" w="18247450">
                <a:moveTo>
                  <a:pt x="0" y="0"/>
                </a:moveTo>
                <a:lnTo>
                  <a:pt x="18247450" y="0"/>
                </a:lnTo>
                <a:lnTo>
                  <a:pt x="18247450" y="10163920"/>
                </a:lnTo>
                <a:lnTo>
                  <a:pt x="0" y="101639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1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15720" y="95250"/>
            <a:ext cx="1485656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Pre-Processing Steps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801990" y="9209608"/>
            <a:ext cx="32536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-5400000">
            <a:off x="690214" y="2954549"/>
            <a:ext cx="337852" cy="33785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690214" y="8983531"/>
            <a:ext cx="337852" cy="33785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859140" y="2954549"/>
            <a:ext cx="0" cy="6111636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5400000">
            <a:off x="4055628" y="9021631"/>
            <a:ext cx="337852" cy="33785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75116" y="80299"/>
            <a:ext cx="17994919" cy="10206701"/>
          </a:xfrm>
          <a:custGeom>
            <a:avLst/>
            <a:gdLst/>
            <a:ahLst/>
            <a:cxnLst/>
            <a:rect r="r" b="b" t="t" l="l"/>
            <a:pathLst>
              <a:path h="10206701" w="17994919">
                <a:moveTo>
                  <a:pt x="0" y="0"/>
                </a:moveTo>
                <a:lnTo>
                  <a:pt x="17994918" y="0"/>
                </a:lnTo>
                <a:lnTo>
                  <a:pt x="17994918" y="10206701"/>
                </a:lnTo>
                <a:lnTo>
                  <a:pt x="0" y="102067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88" t="-813" r="-793" b="-25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744295" y="247650"/>
            <a:ext cx="1485656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Model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53912" y="383599"/>
            <a:ext cx="10174538" cy="10156314"/>
          </a:xfrm>
          <a:custGeom>
            <a:avLst/>
            <a:gdLst/>
            <a:ahLst/>
            <a:cxnLst/>
            <a:rect r="r" b="b" t="t" l="l"/>
            <a:pathLst>
              <a:path h="10156314" w="10174538">
                <a:moveTo>
                  <a:pt x="0" y="0"/>
                </a:moveTo>
                <a:lnTo>
                  <a:pt x="10174538" y="0"/>
                </a:lnTo>
                <a:lnTo>
                  <a:pt x="10174538" y="10156313"/>
                </a:lnTo>
                <a:lnTo>
                  <a:pt x="0" y="10156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</a:blip>
            <a:stretch>
              <a:fillRect l="0" t="0" r="0" b="-179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801990" y="9209608"/>
            <a:ext cx="32536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-5400000">
            <a:off x="690214" y="2954549"/>
            <a:ext cx="337852" cy="337852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5400000">
            <a:off x="690214" y="8983531"/>
            <a:ext cx="337852" cy="33785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1" id="11"/>
          <p:cNvSpPr/>
          <p:nvPr/>
        </p:nvSpPr>
        <p:spPr>
          <a:xfrm>
            <a:off x="859140" y="2954549"/>
            <a:ext cx="0" cy="6111636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-5400000">
            <a:off x="4055628" y="9021631"/>
            <a:ext cx="337852" cy="337852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59140" y="3794206"/>
            <a:ext cx="5873258" cy="5565278"/>
          </a:xfrm>
          <a:custGeom>
            <a:avLst/>
            <a:gdLst/>
            <a:ahLst/>
            <a:cxnLst/>
            <a:rect r="r" b="b" t="t" l="l"/>
            <a:pathLst>
              <a:path h="5565278" w="5873258">
                <a:moveTo>
                  <a:pt x="0" y="0"/>
                </a:moveTo>
                <a:lnTo>
                  <a:pt x="5873257" y="0"/>
                </a:lnTo>
                <a:lnTo>
                  <a:pt x="5873257" y="5565278"/>
                </a:lnTo>
                <a:lnTo>
                  <a:pt x="0" y="55652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5533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347557" y="2716275"/>
            <a:ext cx="9821660" cy="883949"/>
          </a:xfrm>
          <a:custGeom>
            <a:avLst/>
            <a:gdLst/>
            <a:ahLst/>
            <a:cxnLst/>
            <a:rect r="r" b="b" t="t" l="l"/>
            <a:pathLst>
              <a:path h="883949" w="9821660">
                <a:moveTo>
                  <a:pt x="0" y="0"/>
                </a:moveTo>
                <a:lnTo>
                  <a:pt x="9821660" y="0"/>
                </a:lnTo>
                <a:lnTo>
                  <a:pt x="9821660" y="883950"/>
                </a:lnTo>
                <a:lnTo>
                  <a:pt x="0" y="8839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6" t="0" r="0" b="-86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396672" y="1954848"/>
            <a:ext cx="5704825" cy="7694512"/>
          </a:xfrm>
          <a:custGeom>
            <a:avLst/>
            <a:gdLst/>
            <a:ahLst/>
            <a:cxnLst/>
            <a:rect r="r" b="b" t="t" l="l"/>
            <a:pathLst>
              <a:path h="7694512" w="5704825">
                <a:moveTo>
                  <a:pt x="0" y="0"/>
                </a:moveTo>
                <a:lnTo>
                  <a:pt x="5704825" y="0"/>
                </a:lnTo>
                <a:lnTo>
                  <a:pt x="5704825" y="7694512"/>
                </a:lnTo>
                <a:lnTo>
                  <a:pt x="0" y="76945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3193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715720" y="1019175"/>
            <a:ext cx="1485656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Results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98819" y="1228407"/>
            <a:ext cx="4113617" cy="547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Sorry... no results 🥺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998819" y="1728153"/>
            <a:ext cx="4113617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but wait!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7796126" y="5143500"/>
            <a:ext cx="3536816" cy="2829453"/>
          </a:xfrm>
          <a:custGeom>
            <a:avLst/>
            <a:gdLst/>
            <a:ahLst/>
            <a:cxnLst/>
            <a:rect r="r" b="b" t="t" l="l"/>
            <a:pathLst>
              <a:path h="2829453" w="3536816">
                <a:moveTo>
                  <a:pt x="0" y="0"/>
                </a:moveTo>
                <a:lnTo>
                  <a:pt x="3536817" y="0"/>
                </a:lnTo>
                <a:lnTo>
                  <a:pt x="3536817" y="2829453"/>
                </a:lnTo>
                <a:lnTo>
                  <a:pt x="0" y="28294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2090" t="-91353" r="-71719" b="-100909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801990" y="9209608"/>
            <a:ext cx="32536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-5400000">
            <a:off x="690214" y="2954549"/>
            <a:ext cx="337852" cy="33785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690214" y="8983531"/>
            <a:ext cx="337852" cy="33785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859140" y="2954549"/>
            <a:ext cx="0" cy="6111636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5400000">
            <a:off x="4055628" y="9021631"/>
            <a:ext cx="337852" cy="33785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15720" y="1019175"/>
            <a:ext cx="1485656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Conclusions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022629" y="2720461"/>
            <a:ext cx="12242743" cy="5968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  <a:spcBef>
                <a:spcPct val="0"/>
              </a:spcBef>
            </a:pPr>
            <a:r>
              <a:rPr lang="en-US" b="true" sz="24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🔍 Model Interpretability - can’t speak on that 🙊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⚠️ Limitations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Currently use sagittal and axial interchangeably, but would be better to separate them in different layers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Possible class imbalance (fewer “severe” cases) may bias the classifier toward moderate predictions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‘coordinates’ for slices was not given for test set, so different processing was used to group and categorize them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b="true" sz="269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🛠️ Future Improvements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Integrate attention mechanisms or multi-view fusion for better spatial context</a:t>
            </a:r>
          </a:p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Explore 3D CNNs or transformer-based models to capture volumetric structure</a:t>
            </a:r>
          </a:p>
          <a:p>
            <a:pPr algn="l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3653912" y="383599"/>
            <a:ext cx="10174538" cy="10156314"/>
          </a:xfrm>
          <a:custGeom>
            <a:avLst/>
            <a:gdLst/>
            <a:ahLst/>
            <a:cxnLst/>
            <a:rect r="r" b="b" t="t" l="l"/>
            <a:pathLst>
              <a:path h="10156314" w="10174538">
                <a:moveTo>
                  <a:pt x="0" y="0"/>
                </a:moveTo>
                <a:lnTo>
                  <a:pt x="10174538" y="0"/>
                </a:lnTo>
                <a:lnTo>
                  <a:pt x="10174538" y="10156313"/>
                </a:lnTo>
                <a:lnTo>
                  <a:pt x="0" y="10156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</a:blip>
            <a:stretch>
              <a:fillRect l="0" t="0" r="0" b="-179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801990" y="9209608"/>
            <a:ext cx="3253638" cy="0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-5400000">
            <a:off x="690214" y="2954549"/>
            <a:ext cx="337852" cy="33785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-5400000">
            <a:off x="690214" y="8983531"/>
            <a:ext cx="337852" cy="33785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0" id="10"/>
          <p:cNvSpPr/>
          <p:nvPr/>
        </p:nvSpPr>
        <p:spPr>
          <a:xfrm>
            <a:off x="859140" y="2954549"/>
            <a:ext cx="0" cy="6111636"/>
          </a:xfrm>
          <a:prstGeom prst="line">
            <a:avLst/>
          </a:prstGeom>
          <a:ln cap="flat" w="38100">
            <a:solidFill>
              <a:srgbClr val="5271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" id="11"/>
          <p:cNvGrpSpPr/>
          <p:nvPr/>
        </p:nvGrpSpPr>
        <p:grpSpPr>
          <a:xfrm rot="-5400000">
            <a:off x="4055628" y="9021631"/>
            <a:ext cx="337852" cy="33785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271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715720" y="1019175"/>
            <a:ext cx="14856560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Citations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3653912" y="383599"/>
            <a:ext cx="10174538" cy="10156314"/>
          </a:xfrm>
          <a:custGeom>
            <a:avLst/>
            <a:gdLst/>
            <a:ahLst/>
            <a:cxnLst/>
            <a:rect r="r" b="b" t="t" l="l"/>
            <a:pathLst>
              <a:path h="10156314" w="10174538">
                <a:moveTo>
                  <a:pt x="0" y="0"/>
                </a:moveTo>
                <a:lnTo>
                  <a:pt x="10174538" y="0"/>
                </a:lnTo>
                <a:lnTo>
                  <a:pt x="10174538" y="10156313"/>
                </a:lnTo>
                <a:lnTo>
                  <a:pt x="0" y="1015631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6000"/>
            </a:blip>
            <a:stretch>
              <a:fillRect l="0" t="0" r="0" b="-179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15720" y="2609355"/>
            <a:ext cx="14576489" cy="2082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8160" indent="-259080" lvl="1">
              <a:lnSpc>
                <a:spcPts val="3359"/>
              </a:lnSpc>
              <a:spcBef>
                <a:spcPct val="0"/>
              </a:spcBef>
              <a:buAutoNum type="arabicPeriod" startAt="1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Tyler Richards, Jason Talbott, Robyn Ball, Errol Colak, Adam Flanders, Felipe Kitamura, John Mongan, Luciano Prevedello, and Maryam Vazirabad.. RSNA 2024 Lumbar Spine Degenerative Classification. https://kaggle.com/competitions/rsna-2024-lumbar-spine-degenerative-classification, 2024. Kaggle.</a:t>
            </a:r>
          </a:p>
          <a:p>
            <a:pPr algn="ctr">
              <a:lnSpc>
                <a:spcPts val="33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60" r="0" b="-7586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50816" y="3651869"/>
            <a:ext cx="2550580" cy="353635"/>
            <a:chOff x="0" y="0"/>
            <a:chExt cx="3400773" cy="471513"/>
          </a:xfrm>
        </p:grpSpPr>
        <p:sp>
          <p:nvSpPr>
            <p:cNvPr name="AutoShape 4" id="4"/>
            <p:cNvSpPr/>
            <p:nvPr/>
          </p:nvSpPr>
          <p:spPr>
            <a:xfrm flipH="true" flipV="true">
              <a:off x="210609" y="241376"/>
              <a:ext cx="2967713" cy="19529"/>
            </a:xfrm>
            <a:prstGeom prst="line">
              <a:avLst/>
            </a:prstGeom>
            <a:ln cap="flat" w="762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5" id="5"/>
            <p:cNvGrpSpPr/>
            <p:nvPr/>
          </p:nvGrpSpPr>
          <p:grpSpPr>
            <a:xfrm rot="5400000">
              <a:off x="0" y="26861"/>
              <a:ext cx="444652" cy="444652"/>
              <a:chOff x="0" y="0"/>
              <a:chExt cx="812800" cy="81280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" id="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grpSp>
          <p:nvGrpSpPr>
            <p:cNvPr name="Group 8" id="8"/>
            <p:cNvGrpSpPr/>
            <p:nvPr/>
          </p:nvGrpSpPr>
          <p:grpSpPr>
            <a:xfrm rot="-10800000">
              <a:off x="2956121" y="0"/>
              <a:ext cx="444652" cy="444652"/>
              <a:chOff x="0" y="0"/>
              <a:chExt cx="8128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</p:grpSp>
      <p:grpSp>
        <p:nvGrpSpPr>
          <p:cNvPr name="Group 11" id="11"/>
          <p:cNvGrpSpPr/>
          <p:nvPr/>
        </p:nvGrpSpPr>
        <p:grpSpPr>
          <a:xfrm rot="0">
            <a:off x="14812943" y="3651869"/>
            <a:ext cx="2550580" cy="353635"/>
            <a:chOff x="0" y="0"/>
            <a:chExt cx="3400773" cy="471513"/>
          </a:xfrm>
        </p:grpSpPr>
        <p:sp>
          <p:nvSpPr>
            <p:cNvPr name="AutoShape 12" id="12"/>
            <p:cNvSpPr/>
            <p:nvPr/>
          </p:nvSpPr>
          <p:spPr>
            <a:xfrm flipH="true" flipV="true">
              <a:off x="210609" y="241376"/>
              <a:ext cx="2967713" cy="19529"/>
            </a:xfrm>
            <a:prstGeom prst="line">
              <a:avLst/>
            </a:prstGeom>
            <a:ln cap="flat" w="762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3" id="13"/>
            <p:cNvGrpSpPr/>
            <p:nvPr/>
          </p:nvGrpSpPr>
          <p:grpSpPr>
            <a:xfrm rot="5400000">
              <a:off x="0" y="26861"/>
              <a:ext cx="444652" cy="444652"/>
              <a:chOff x="0" y="0"/>
              <a:chExt cx="812800" cy="81280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-10800000">
              <a:off x="2956121" y="0"/>
              <a:ext cx="444652" cy="444652"/>
              <a:chOff x="0" y="0"/>
              <a:chExt cx="812800" cy="812800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</p:grpSp>
      <p:grpSp>
        <p:nvGrpSpPr>
          <p:cNvPr name="Group 19" id="19"/>
          <p:cNvGrpSpPr/>
          <p:nvPr/>
        </p:nvGrpSpPr>
        <p:grpSpPr>
          <a:xfrm rot="5400000">
            <a:off x="-2002398" y="6622039"/>
            <a:ext cx="5247197" cy="359853"/>
            <a:chOff x="0" y="0"/>
            <a:chExt cx="6996263" cy="479804"/>
          </a:xfrm>
        </p:grpSpPr>
        <p:sp>
          <p:nvSpPr>
            <p:cNvPr name="AutoShape 20" id="20"/>
            <p:cNvSpPr/>
            <p:nvPr/>
          </p:nvSpPr>
          <p:spPr>
            <a:xfrm flipH="true">
              <a:off x="210609" y="214514"/>
              <a:ext cx="6655451" cy="0"/>
            </a:xfrm>
            <a:prstGeom prst="line">
              <a:avLst/>
            </a:prstGeom>
            <a:ln cap="flat" w="762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1" id="21"/>
            <p:cNvGrpSpPr/>
            <p:nvPr/>
          </p:nvGrpSpPr>
          <p:grpSpPr>
            <a:xfrm rot="5400000">
              <a:off x="6528177" y="11717"/>
              <a:ext cx="468087" cy="468087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grpSp>
          <p:nvGrpSpPr>
            <p:cNvPr name="Group 24" id="24"/>
            <p:cNvGrpSpPr/>
            <p:nvPr/>
          </p:nvGrpSpPr>
          <p:grpSpPr>
            <a:xfrm rot="5400000">
              <a:off x="0" y="0"/>
              <a:ext cx="444652" cy="444652"/>
              <a:chOff x="0" y="0"/>
              <a:chExt cx="812800" cy="812800"/>
            </a:xfrm>
          </p:grpSpPr>
          <p:sp>
            <p:nvSpPr>
              <p:cNvPr name="Freeform 25" id="2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6" id="2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grpSp>
          <p:nvGrpSpPr>
            <p:cNvPr name="Group 27" id="27"/>
            <p:cNvGrpSpPr/>
            <p:nvPr/>
          </p:nvGrpSpPr>
          <p:grpSpPr>
            <a:xfrm rot="-10800000">
              <a:off x="6528177" y="11717"/>
              <a:ext cx="444652" cy="444652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</p:grpSp>
      <p:grpSp>
        <p:nvGrpSpPr>
          <p:cNvPr name="Group 30" id="30"/>
          <p:cNvGrpSpPr/>
          <p:nvPr/>
        </p:nvGrpSpPr>
        <p:grpSpPr>
          <a:xfrm rot="5400000">
            <a:off x="15038732" y="6622039"/>
            <a:ext cx="5247197" cy="359853"/>
            <a:chOff x="0" y="0"/>
            <a:chExt cx="6996263" cy="479804"/>
          </a:xfrm>
        </p:grpSpPr>
        <p:sp>
          <p:nvSpPr>
            <p:cNvPr name="AutoShape 31" id="31"/>
            <p:cNvSpPr/>
            <p:nvPr/>
          </p:nvSpPr>
          <p:spPr>
            <a:xfrm flipH="true">
              <a:off x="210609" y="214514"/>
              <a:ext cx="6655451" cy="0"/>
            </a:xfrm>
            <a:prstGeom prst="line">
              <a:avLst/>
            </a:prstGeom>
            <a:ln cap="flat" w="762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32" id="32"/>
            <p:cNvGrpSpPr/>
            <p:nvPr/>
          </p:nvGrpSpPr>
          <p:grpSpPr>
            <a:xfrm rot="5400000">
              <a:off x="6528177" y="11717"/>
              <a:ext cx="468087" cy="468087"/>
              <a:chOff x="0" y="0"/>
              <a:chExt cx="812800" cy="81280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4" id="3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grpSp>
          <p:nvGrpSpPr>
            <p:cNvPr name="Group 35" id="35"/>
            <p:cNvGrpSpPr/>
            <p:nvPr/>
          </p:nvGrpSpPr>
          <p:grpSpPr>
            <a:xfrm rot="5400000">
              <a:off x="0" y="0"/>
              <a:ext cx="444652" cy="444652"/>
              <a:chOff x="0" y="0"/>
              <a:chExt cx="812800" cy="8128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-10800000">
              <a:off x="6528177" y="11717"/>
              <a:ext cx="444652" cy="444652"/>
              <a:chOff x="0" y="0"/>
              <a:chExt cx="812800" cy="81280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39058" lIns="39058" bIns="39058" rIns="39058"/>
              <a:lstStyle/>
              <a:p>
                <a:pPr algn="ctr">
                  <a:lnSpc>
                    <a:spcPts val="3360"/>
                  </a:lnSpc>
                </a:pPr>
              </a:p>
            </p:txBody>
          </p:sp>
        </p:grpSp>
      </p:grpSp>
      <p:sp>
        <p:nvSpPr>
          <p:cNvPr name="TextBox 41" id="41"/>
          <p:cNvSpPr txBox="true"/>
          <p:nvPr/>
        </p:nvSpPr>
        <p:spPr>
          <a:xfrm rot="0">
            <a:off x="1365337" y="1668039"/>
            <a:ext cx="15557326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Cuprum"/>
                <a:ea typeface="Cuprum"/>
                <a:cs typeface="Cuprum"/>
                <a:sym typeface="Cuprum"/>
              </a:rPr>
              <a:t>Thank you for listening!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DAGliBSOCB8</dc:identifier>
  <dcterms:modified xsi:type="dcterms:W3CDTF">2011-08-01T06:04:30Z</dcterms:modified>
  <cp:revision>1</cp:revision>
  <dc:title>Stenosis Severity Classification</dc:title>
</cp:coreProperties>
</file>