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dkova" charset="1" panose="00000500000000000000"/>
      <p:regular r:id="rId18"/>
    </p:embeddedFont>
    <p:embeddedFont>
      <p:font typeface="Cuprum" charset="1" panose="00000500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" charset="1" panose="00000500000000000000"/>
      <p:regular r:id="rId21"/>
    </p:embeddedFont>
    <p:embeddedFont>
      <p:font typeface="Arimo Bold" charset="1" panose="020B0704020202020204"/>
      <p:regular r:id="rId22"/>
    </p:embeddedFont>
    <p:embeddedFont>
      <p:font typeface="Arimo" charset="1" panose="020B0604020202020204"/>
      <p:regular r:id="rId23"/>
    </p:embeddedFont>
    <p:embeddedFont>
      <p:font typeface="Canva Sans Bold" charset="1" panose="020B0803030501040103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jpeg" Type="http://schemas.openxmlformats.org/officeDocument/2006/relationships/image"/><Relationship Id="rId5" Target="../media/image14.png" Type="http://schemas.openxmlformats.org/officeDocument/2006/relationships/image"/><Relationship Id="rId6" Target="../media/image15.jpeg" Type="http://schemas.openxmlformats.org/officeDocument/2006/relationships/image"/><Relationship Id="rId7" Target="../media/image16.pn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i.org/10.6004/jnccn.2020.0012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8975074" y="9010026"/>
            <a:ext cx="337852" cy="337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4916056" y="9286875"/>
            <a:ext cx="337852" cy="3378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076325" y="8405961"/>
            <a:ext cx="1526932" cy="1526932"/>
          </a:xfrm>
          <a:custGeom>
            <a:avLst/>
            <a:gdLst/>
            <a:ahLst/>
            <a:cxnLst/>
            <a:rect r="r" b="b" t="t" l="l"/>
            <a:pathLst>
              <a:path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2482834" y="9398651"/>
            <a:ext cx="2602148" cy="0"/>
          </a:xfrm>
          <a:prstGeom prst="line">
            <a:avLst/>
          </a:prstGeom>
          <a:ln cap="flat" w="12382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2416351" y="8952876"/>
            <a:ext cx="3960584" cy="0"/>
          </a:xfrm>
          <a:prstGeom prst="line">
            <a:avLst/>
          </a:prstGeom>
          <a:ln cap="flat" w="12382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6471743" y="7823024"/>
            <a:ext cx="5006663" cy="1174405"/>
            <a:chOff x="0" y="0"/>
            <a:chExt cx="1732544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32544" cy="406400"/>
            </a:xfrm>
            <a:custGeom>
              <a:avLst/>
              <a:gdLst/>
              <a:ahLst/>
              <a:cxnLst/>
              <a:rect r="r" b="b" t="t" l="l"/>
              <a:pathLst>
                <a:path h="406400" w="1732544">
                  <a:moveTo>
                    <a:pt x="1529344" y="0"/>
                  </a:moveTo>
                  <a:cubicBezTo>
                    <a:pt x="1641568" y="0"/>
                    <a:pt x="1732544" y="90976"/>
                    <a:pt x="1732544" y="203200"/>
                  </a:cubicBezTo>
                  <a:cubicBezTo>
                    <a:pt x="1732544" y="315424"/>
                    <a:pt x="1641568" y="406400"/>
                    <a:pt x="15293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271FF"/>
            </a:solidFill>
            <a:ln w="476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732544" cy="463550"/>
            </a:xfrm>
            <a:prstGeom prst="rect">
              <a:avLst/>
            </a:prstGeom>
          </p:spPr>
          <p:txBody>
            <a:bodyPr anchor="ctr" rtlCol="false" tIns="62580" lIns="62580" bIns="62580" rIns="6258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6208009" y="8722037"/>
            <a:ext cx="337852" cy="33785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17818624" y="1028700"/>
            <a:ext cx="52388" cy="8150252"/>
          </a:xfrm>
          <a:prstGeom prst="line">
            <a:avLst/>
          </a:prstGeom>
          <a:ln cap="flat" w="10477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-10800000">
            <a:off x="17702085" y="2517786"/>
            <a:ext cx="337852" cy="33785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2416351" y="9178952"/>
            <a:ext cx="15304784" cy="0"/>
          </a:xfrm>
          <a:prstGeom prst="line">
            <a:avLst/>
          </a:prstGeom>
          <a:ln cap="flat" w="12382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-10800000">
            <a:off x="17702085" y="6892365"/>
            <a:ext cx="337852" cy="33785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10800000">
            <a:off x="17649697" y="9010026"/>
            <a:ext cx="337852" cy="33785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-5400000">
            <a:off x="8541811" y="265234"/>
            <a:ext cx="1526932" cy="1526932"/>
          </a:xfrm>
          <a:custGeom>
            <a:avLst/>
            <a:gdLst/>
            <a:ahLst/>
            <a:cxnLst/>
            <a:rect r="r" b="b" t="t" l="l"/>
            <a:pathLst>
              <a:path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0" id="30"/>
          <p:cNvSpPr/>
          <p:nvPr/>
        </p:nvSpPr>
        <p:spPr>
          <a:xfrm flipH="true">
            <a:off x="9963968" y="807386"/>
            <a:ext cx="5312951" cy="0"/>
          </a:xfrm>
          <a:prstGeom prst="line">
            <a:avLst/>
          </a:prstGeom>
          <a:ln cap="flat" w="10477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9401967" y="1028700"/>
            <a:ext cx="8469044" cy="0"/>
          </a:xfrm>
          <a:prstGeom prst="line">
            <a:avLst/>
          </a:prstGeom>
          <a:ln cap="flat" w="10477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-10800000">
            <a:off x="17649697" y="859774"/>
            <a:ext cx="337852" cy="33785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10800000">
            <a:off x="15107993" y="586073"/>
            <a:ext cx="337852" cy="337852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10800000">
            <a:off x="9899817" y="1132264"/>
            <a:ext cx="337852" cy="337852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6982557" y="7676431"/>
            <a:ext cx="4448223" cy="141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5"/>
              </a:lnSpc>
              <a:spcBef>
                <a:spcPct val="0"/>
              </a:spcBef>
            </a:pPr>
            <a:r>
              <a:rPr lang="en-US" sz="4311">
                <a:solidFill>
                  <a:srgbClr val="FFFFFF"/>
                </a:solidFill>
                <a:latin typeface="Podkova"/>
                <a:ea typeface="Podkova"/>
                <a:cs typeface="Podkova"/>
                <a:sym typeface="Podkova"/>
              </a:rPr>
              <a:t>Presentation By: Austin Cherian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2180769" y="0"/>
            <a:ext cx="7097277" cy="10287000"/>
          </a:xfrm>
          <a:custGeom>
            <a:avLst/>
            <a:gdLst/>
            <a:ahLst/>
            <a:cxnLst/>
            <a:rect r="r" b="b" t="t" l="l"/>
            <a:pathLst>
              <a:path h="10287000" w="7097277">
                <a:moveTo>
                  <a:pt x="0" y="0"/>
                </a:moveTo>
                <a:lnTo>
                  <a:pt x="7097277" y="0"/>
                </a:lnTo>
                <a:lnTo>
                  <a:pt x="70972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149" t="0" r="-98993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132189" y="2829619"/>
            <a:ext cx="16023623" cy="439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Predicting Immune-Related Adverse Events in ICI Therapy Using Machine Learning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-1828012" y="859774"/>
            <a:ext cx="4070784" cy="1526932"/>
            <a:chOff x="0" y="0"/>
            <a:chExt cx="5427713" cy="2035910"/>
          </a:xfrm>
        </p:grpSpPr>
        <p:sp>
          <p:nvSpPr>
            <p:cNvPr name="Freeform 45" id="45"/>
            <p:cNvSpPr/>
            <p:nvPr/>
          </p:nvSpPr>
          <p:spPr>
            <a:xfrm flipH="false" flipV="false" rot="5400000">
              <a:off x="3391803" y="0"/>
              <a:ext cx="2035910" cy="2035910"/>
            </a:xfrm>
            <a:custGeom>
              <a:avLst/>
              <a:gdLst/>
              <a:ahLst/>
              <a:cxnLst/>
              <a:rect r="r" b="b" t="t" l="l"/>
              <a:pathLst>
                <a:path h="2035910" w="2035910">
                  <a:moveTo>
                    <a:pt x="0" y="0"/>
                  </a:moveTo>
                  <a:lnTo>
                    <a:pt x="2035910" y="0"/>
                  </a:lnTo>
                  <a:lnTo>
                    <a:pt x="2035910" y="2035910"/>
                  </a:lnTo>
                  <a:lnTo>
                    <a:pt x="0" y="20359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46" id="46"/>
            <p:cNvSpPr/>
            <p:nvPr/>
          </p:nvSpPr>
          <p:spPr>
            <a:xfrm flipH="true">
              <a:off x="19337" y="710170"/>
              <a:ext cx="3469531" cy="0"/>
            </a:xfrm>
            <a:prstGeom prst="line">
              <a:avLst/>
            </a:prstGeom>
            <a:ln cap="flat" w="1524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flipH="true">
              <a:off x="0" y="1306690"/>
              <a:ext cx="3558718" cy="0"/>
            </a:xfrm>
            <a:prstGeom prst="line">
              <a:avLst/>
            </a:prstGeom>
            <a:ln cap="flat" w="1651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flipH="true">
              <a:off x="6491" y="1017955"/>
              <a:ext cx="3571021" cy="0"/>
            </a:xfrm>
            <a:prstGeom prst="line">
              <a:avLst/>
            </a:prstGeom>
            <a:ln cap="flat" w="1524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287439"/>
            <a:ext cx="18288000" cy="9999561"/>
            <a:chOff x="0" y="0"/>
            <a:chExt cx="4816593" cy="26336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2633629"/>
            </a:xfrm>
            <a:custGeom>
              <a:avLst/>
              <a:gdLst/>
              <a:ahLst/>
              <a:cxnLst/>
              <a:rect r="r" b="b" t="t" l="l"/>
              <a:pathLst>
                <a:path h="263362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33629"/>
                  </a:lnTo>
                  <a:lnTo>
                    <a:pt x="0" y="26336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816593" cy="2681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5720" y="7404621"/>
            <a:ext cx="10521657" cy="2694003"/>
            <a:chOff x="0" y="0"/>
            <a:chExt cx="2771136" cy="709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71136" cy="709532"/>
            </a:xfrm>
            <a:custGeom>
              <a:avLst/>
              <a:gdLst/>
              <a:ahLst/>
              <a:cxnLst/>
              <a:rect r="r" b="b" t="t" l="l"/>
              <a:pathLst>
                <a:path h="709532" w="2771136">
                  <a:moveTo>
                    <a:pt x="37526" y="0"/>
                  </a:moveTo>
                  <a:lnTo>
                    <a:pt x="2733610" y="0"/>
                  </a:lnTo>
                  <a:cubicBezTo>
                    <a:pt x="2754335" y="0"/>
                    <a:pt x="2771136" y="16801"/>
                    <a:pt x="2771136" y="37526"/>
                  </a:cubicBezTo>
                  <a:lnTo>
                    <a:pt x="2771136" y="672005"/>
                  </a:lnTo>
                  <a:cubicBezTo>
                    <a:pt x="2771136" y="681958"/>
                    <a:pt x="2767182" y="691503"/>
                    <a:pt x="2760145" y="698540"/>
                  </a:cubicBezTo>
                  <a:cubicBezTo>
                    <a:pt x="2753107" y="705578"/>
                    <a:pt x="2743562" y="709532"/>
                    <a:pt x="2733610" y="709532"/>
                  </a:cubicBezTo>
                  <a:lnTo>
                    <a:pt x="37526" y="709532"/>
                  </a:lnTo>
                  <a:cubicBezTo>
                    <a:pt x="16801" y="709532"/>
                    <a:pt x="0" y="692731"/>
                    <a:pt x="0" y="672005"/>
                  </a:cubicBezTo>
                  <a:lnTo>
                    <a:pt x="0" y="37526"/>
                  </a:lnTo>
                  <a:cubicBezTo>
                    <a:pt x="0" y="16801"/>
                    <a:pt x="16801" y="0"/>
                    <a:pt x="37526" y="0"/>
                  </a:cubicBezTo>
                  <a:close/>
                </a:path>
              </a:pathLst>
            </a:custGeom>
            <a:solidFill>
              <a:srgbClr val="0A2B5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771136" cy="757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5720" y="3652844"/>
            <a:ext cx="10521657" cy="3086100"/>
            <a:chOff x="0" y="0"/>
            <a:chExt cx="2771136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71136" cy="812800"/>
            </a:xfrm>
            <a:custGeom>
              <a:avLst/>
              <a:gdLst/>
              <a:ahLst/>
              <a:cxnLst/>
              <a:rect r="r" b="b" t="t" l="l"/>
              <a:pathLst>
                <a:path h="812800" w="2771136">
                  <a:moveTo>
                    <a:pt x="37526" y="0"/>
                  </a:moveTo>
                  <a:lnTo>
                    <a:pt x="2733610" y="0"/>
                  </a:lnTo>
                  <a:cubicBezTo>
                    <a:pt x="2754335" y="0"/>
                    <a:pt x="2771136" y="16801"/>
                    <a:pt x="2771136" y="37526"/>
                  </a:cubicBezTo>
                  <a:lnTo>
                    <a:pt x="2771136" y="775274"/>
                  </a:lnTo>
                  <a:cubicBezTo>
                    <a:pt x="2771136" y="785226"/>
                    <a:pt x="2767182" y="794771"/>
                    <a:pt x="2760145" y="801809"/>
                  </a:cubicBezTo>
                  <a:cubicBezTo>
                    <a:pt x="2753107" y="808846"/>
                    <a:pt x="2743562" y="812800"/>
                    <a:pt x="2733610" y="812800"/>
                  </a:cubicBezTo>
                  <a:lnTo>
                    <a:pt x="37526" y="812800"/>
                  </a:lnTo>
                  <a:cubicBezTo>
                    <a:pt x="16801" y="812800"/>
                    <a:pt x="0" y="795999"/>
                    <a:pt x="0" y="775274"/>
                  </a:cubicBezTo>
                  <a:lnTo>
                    <a:pt x="0" y="37526"/>
                  </a:lnTo>
                  <a:cubicBezTo>
                    <a:pt x="0" y="16801"/>
                    <a:pt x="16801" y="0"/>
                    <a:pt x="37526" y="0"/>
                  </a:cubicBezTo>
                  <a:close/>
                </a:path>
              </a:pathLst>
            </a:custGeom>
            <a:solidFill>
              <a:srgbClr val="45434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7711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144772" y="1853451"/>
            <a:ext cx="13895384" cy="555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835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Teams</a:t>
            </a:r>
            <a:r>
              <a:rPr lang="en-US" sz="4200">
                <a:solidFill>
                  <a:srgbClr val="083572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5880"/>
              </a:lnSpc>
            </a:pPr>
            <a:r>
              <a:rPr lang="en-US" b="true" sz="4200">
                <a:solidFill>
                  <a:srgbClr val="0835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Clinical Insights</a:t>
            </a:r>
          </a:p>
          <a:p>
            <a:pPr algn="l">
              <a:lnSpc>
                <a:spcPts val="5880"/>
              </a:lnSpc>
            </a:pPr>
          </a:p>
          <a:p>
            <a:pPr algn="l">
              <a:lnSpc>
                <a:spcPts val="5880"/>
              </a:lnSpc>
            </a:pPr>
          </a:p>
          <a:p>
            <a:pPr algn="l">
              <a:lnSpc>
                <a:spcPts val="5880"/>
              </a:lnSpc>
            </a:pPr>
          </a:p>
          <a:p>
            <a:pPr algn="l">
              <a:lnSpc>
                <a:spcPts val="6579"/>
              </a:lnSpc>
            </a:pPr>
          </a:p>
          <a:p>
            <a:pPr algn="l">
              <a:lnSpc>
                <a:spcPts val="5880"/>
              </a:lnSpc>
            </a:pPr>
            <a:r>
              <a:rPr lang="en-US" b="true" sz="4200">
                <a:solidFill>
                  <a:srgbClr val="0835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HIDS Mentors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271814" y="1929651"/>
            <a:ext cx="3759363" cy="961132"/>
          </a:xfrm>
          <a:custGeom>
            <a:avLst/>
            <a:gdLst/>
            <a:ahLst/>
            <a:cxnLst/>
            <a:rect r="r" b="b" t="t" l="l"/>
            <a:pathLst>
              <a:path h="961132" w="3759363">
                <a:moveTo>
                  <a:pt x="0" y="0"/>
                </a:moveTo>
                <a:lnTo>
                  <a:pt x="3759363" y="0"/>
                </a:lnTo>
                <a:lnTo>
                  <a:pt x="3759363" y="961132"/>
                </a:lnTo>
                <a:lnTo>
                  <a:pt x="0" y="961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57" t="-160453" r="-2744" b="-15377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503429" y="1945616"/>
            <a:ext cx="3375595" cy="945167"/>
          </a:xfrm>
          <a:custGeom>
            <a:avLst/>
            <a:gdLst/>
            <a:ahLst/>
            <a:cxnLst/>
            <a:rect r="r" b="b" t="t" l="l"/>
            <a:pathLst>
              <a:path h="945167" w="3375595">
                <a:moveTo>
                  <a:pt x="0" y="0"/>
                </a:moveTo>
                <a:lnTo>
                  <a:pt x="3375595" y="0"/>
                </a:lnTo>
                <a:lnTo>
                  <a:pt x="3375595" y="945167"/>
                </a:lnTo>
                <a:lnTo>
                  <a:pt x="0" y="945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21" id="21"/>
          <p:cNvGrpSpPr/>
          <p:nvPr/>
        </p:nvGrpSpPr>
        <p:grpSpPr>
          <a:xfrm rot="0">
            <a:off x="9624684" y="3929938"/>
            <a:ext cx="1776345" cy="17763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3003" r="0" b="-3003"/>
              </a:stretch>
            </a:blipFill>
            <a:ln w="38100" cap="sq">
              <a:solidFill>
                <a:srgbClr val="083572"/>
              </a:solidFill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6286239" y="3929938"/>
            <a:ext cx="1776345" cy="177634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620" t="0" r="-2620" b="0"/>
              </a:stretch>
            </a:blipFill>
            <a:ln w="38100" cap="sq">
              <a:solidFill>
                <a:srgbClr val="083572"/>
              </a:solidFill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2945080" y="3929938"/>
            <a:ext cx="1776345" cy="177634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5625" t="0" r="-5625" b="0"/>
              </a:stretch>
            </a:blipFill>
            <a:ln w="38100" cap="sq">
              <a:solidFill>
                <a:srgbClr val="083572"/>
              </a:solidFill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6254832" y="7481955"/>
            <a:ext cx="1776345" cy="177634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  <a:ln w="38100" cap="sq">
              <a:solidFill>
                <a:srgbClr val="083572"/>
              </a:solidFill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2945080" y="7481955"/>
            <a:ext cx="1776345" cy="177634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  <a:ln w="38100" cap="sq">
              <a:solidFill>
                <a:srgbClr val="083572"/>
              </a:solidFill>
              <a:prstDash val="solid"/>
              <a:miter/>
            </a:ln>
          </p:spPr>
        </p:sp>
      </p:grpSp>
      <p:sp>
        <p:nvSpPr>
          <p:cNvPr name="TextBox 31" id="31"/>
          <p:cNvSpPr txBox="true"/>
          <p:nvPr/>
        </p:nvSpPr>
        <p:spPr>
          <a:xfrm rot="0">
            <a:off x="1715720" y="400050"/>
            <a:ext cx="148565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83572"/>
                </a:solidFill>
                <a:latin typeface="Cuprum"/>
                <a:ea typeface="Cuprum"/>
                <a:cs typeface="Cuprum"/>
                <a:sym typeface="Cuprum"/>
              </a:rPr>
              <a:t>Acknowledgments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28569" y="5857504"/>
            <a:ext cx="2168575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Shaked Lev-Ari,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310390" y="5857504"/>
            <a:ext cx="172804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Neil J. Shah,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MBBS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774489" y="5857504"/>
            <a:ext cx="2117527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Michael Atkins,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MD, PI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78033" y="9264234"/>
            <a:ext cx="1592759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Adil Alaoui, 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MS, MBA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18877" y="9201150"/>
            <a:ext cx="142875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Yili Zhang,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PhD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35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48623" y="407058"/>
            <a:ext cx="63907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5398" y="2070343"/>
            <a:ext cx="15217204" cy="778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Ling, C., Huang, J., &amp; Zhang, H. (2003). </a:t>
            </a: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AUC: A better measure than accuracy in comparing learning algorithms. In                 Canadian Conference on Artificial Intelligence (pp. 329–341). Springer. https://doi.org/10.1007/3-540-44886-1_25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Lundberg, S. M., &amp; Lee, S.-I. (2017). A Unified Approach to Interpreting Model Predictions. Advances in Neural Information Processing Systems, 30. https://proceedings.neurips.cc/paper/2017/hash/8a20a8621978632d76c43dfd28b67767-Abstract.html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(PDF) Prediction of Effectiveness and Toxicities of Immune Checkpoint Inhibitors Using Real-World Patient Data. (2025). ResearchGate. https://doi.org/10.1200/CCI.23.00207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(PDF) Predictive biomarkers for immune-related adverse events in cancer patients treated with immune-checkpoint inhibitors. (n.d.). Retrieved August 1, 2025, from https://www.researchgate.net/publication/377662190_Predictive_biomarkers_for_immune-related_adverse_events_in_cancer_patients_treated_with_immune-checkpoint_inhibitors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Schneider, B. J., Naidoo, J., Santomasso, B. D., Lacchetti, C., Adkins, S., Anadkat, M., Atkins, M. B., Brassil, K. J., Caterino, J. M., Chau, I., Davies, M. J., Ernstoff, M. S., Fecher, L., Ghosh, M., Jaiyesimi, I., Mammen, J. S., Naing, A., Nastoupil, L. J., Phillips, T., … Bollin, K. (2021). Management of Immune-Related Adverse Events in Patients Treated With Immune Checkpoint Inhibitor Therapy: ASCO Guideline Update. Journal of Clinical Oncology, 39(36), 4073–4126. https://doi.org/10.1200/JCO.21.01440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Thompson, J. A., Schneider, B. J., Brahmer, J., Andrews, S., Armand, P., Bhatia, S., Budde, L. E., Costa, L., Davies, M., Dunnington, D., Ernstoff, M. S., Frigault, M., Kaffenberger, B. H., Lunning, M., McGettigan, S., McPherson, J., Mohindra, N. A., Naidoo, J., Olszanski, A. J., … Engh, A. (2020). NCCN Guidelines Insights: Management of Immunotherapy-Related Toxicities, Version 1.2020. </a:t>
            </a:r>
            <a:r>
              <a:rPr lang="en-US" sz="21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doi.org/10.6004/jnccn.2020.0012"/>
              </a:rPr>
              <a:t>https://doi.org/10.6004/jnccn.2020.0012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50816" y="3651869"/>
            <a:ext cx="2550580" cy="353635"/>
            <a:chOff x="0" y="0"/>
            <a:chExt cx="3400773" cy="471513"/>
          </a:xfrm>
        </p:grpSpPr>
        <p:sp>
          <p:nvSpPr>
            <p:cNvPr name="AutoShape 4" id="4"/>
            <p:cNvSpPr/>
            <p:nvPr/>
          </p:nvSpPr>
          <p:spPr>
            <a:xfrm flipH="true" flipV="true">
              <a:off x="210609" y="241376"/>
              <a:ext cx="2967713" cy="19529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5400000">
              <a:off x="0" y="26861"/>
              <a:ext cx="444652" cy="444652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956121" y="0"/>
              <a:ext cx="444652" cy="444652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4812943" y="3651869"/>
            <a:ext cx="2550580" cy="353635"/>
            <a:chOff x="0" y="0"/>
            <a:chExt cx="3400773" cy="471513"/>
          </a:xfrm>
        </p:grpSpPr>
        <p:sp>
          <p:nvSpPr>
            <p:cNvPr name="AutoShape 12" id="12"/>
            <p:cNvSpPr/>
            <p:nvPr/>
          </p:nvSpPr>
          <p:spPr>
            <a:xfrm flipH="true" flipV="true">
              <a:off x="210609" y="241376"/>
              <a:ext cx="2967713" cy="19529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" id="13"/>
            <p:cNvGrpSpPr/>
            <p:nvPr/>
          </p:nvGrpSpPr>
          <p:grpSpPr>
            <a:xfrm rot="5400000">
              <a:off x="0" y="26861"/>
              <a:ext cx="444652" cy="44465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10800000">
              <a:off x="2956121" y="0"/>
              <a:ext cx="444652" cy="444652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5400000">
            <a:off x="-2002398" y="6622039"/>
            <a:ext cx="5247197" cy="359853"/>
            <a:chOff x="0" y="0"/>
            <a:chExt cx="6996263" cy="479804"/>
          </a:xfrm>
        </p:grpSpPr>
        <p:sp>
          <p:nvSpPr>
            <p:cNvPr name="AutoShape 20" id="20"/>
            <p:cNvSpPr/>
            <p:nvPr/>
          </p:nvSpPr>
          <p:spPr>
            <a:xfrm flipH="true">
              <a:off x="210609" y="214514"/>
              <a:ext cx="6655451" cy="0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1" id="21"/>
            <p:cNvGrpSpPr/>
            <p:nvPr/>
          </p:nvGrpSpPr>
          <p:grpSpPr>
            <a:xfrm rot="5400000">
              <a:off x="6528177" y="11717"/>
              <a:ext cx="468087" cy="468087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5400000">
              <a:off x="0" y="0"/>
              <a:ext cx="444652" cy="444652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10800000">
              <a:off x="6528177" y="11717"/>
              <a:ext cx="444652" cy="444652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5400000">
            <a:off x="15038732" y="6622039"/>
            <a:ext cx="5247197" cy="359853"/>
            <a:chOff x="0" y="0"/>
            <a:chExt cx="6996263" cy="479804"/>
          </a:xfrm>
        </p:grpSpPr>
        <p:sp>
          <p:nvSpPr>
            <p:cNvPr name="AutoShape 31" id="31"/>
            <p:cNvSpPr/>
            <p:nvPr/>
          </p:nvSpPr>
          <p:spPr>
            <a:xfrm flipH="true">
              <a:off x="210609" y="214514"/>
              <a:ext cx="6655451" cy="0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2" id="32"/>
            <p:cNvGrpSpPr/>
            <p:nvPr/>
          </p:nvGrpSpPr>
          <p:grpSpPr>
            <a:xfrm rot="5400000">
              <a:off x="6528177" y="11717"/>
              <a:ext cx="468087" cy="468087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5400000">
              <a:off x="0" y="0"/>
              <a:ext cx="444652" cy="444652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-10800000">
              <a:off x="6528177" y="11717"/>
              <a:ext cx="444652" cy="444652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sp>
        <p:nvSpPr>
          <p:cNvPr name="TextBox 41" id="41"/>
          <p:cNvSpPr txBox="true"/>
          <p:nvPr/>
        </p:nvSpPr>
        <p:spPr>
          <a:xfrm rot="0">
            <a:off x="1365337" y="1668039"/>
            <a:ext cx="1555732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Thank you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0010" y="383599"/>
            <a:ext cx="6818662" cy="7015545"/>
            <a:chOff x="0" y="0"/>
            <a:chExt cx="9091550" cy="9354060"/>
          </a:xfrm>
        </p:grpSpPr>
        <p:sp>
          <p:nvSpPr>
            <p:cNvPr name="AutoShape 4" id="4"/>
            <p:cNvSpPr/>
            <p:nvPr/>
          </p:nvSpPr>
          <p:spPr>
            <a:xfrm>
              <a:off x="245555" y="450470"/>
              <a:ext cx="0" cy="865632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8" id="8"/>
            <p:cNvSpPr/>
            <p:nvPr/>
          </p:nvSpPr>
          <p:spPr>
            <a:xfrm flipH="true">
              <a:off x="209995" y="270537"/>
              <a:ext cx="8656320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10800000">
            <a:off x="10697139" y="2926874"/>
            <a:ext cx="6818662" cy="7015545"/>
            <a:chOff x="0" y="0"/>
            <a:chExt cx="9091550" cy="9354060"/>
          </a:xfrm>
        </p:grpSpPr>
        <p:sp>
          <p:nvSpPr>
            <p:cNvPr name="AutoShape 22" id="22"/>
            <p:cNvSpPr/>
            <p:nvPr/>
          </p:nvSpPr>
          <p:spPr>
            <a:xfrm>
              <a:off x="245555" y="450470"/>
              <a:ext cx="0" cy="865632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3" id="23"/>
            <p:cNvGrpSpPr/>
            <p:nvPr/>
          </p:nvGrpSpPr>
          <p:grpSpPr>
            <a:xfrm rot="0"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26" id="26"/>
            <p:cNvSpPr/>
            <p:nvPr/>
          </p:nvSpPr>
          <p:spPr>
            <a:xfrm flipH="true">
              <a:off x="209995" y="270537"/>
              <a:ext cx="8656320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7" id="27"/>
            <p:cNvGrpSpPr/>
            <p:nvPr/>
          </p:nvGrpSpPr>
          <p:grpSpPr>
            <a:xfrm rot="0"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AutoShape 39" id="39"/>
          <p:cNvSpPr/>
          <p:nvPr/>
        </p:nvSpPr>
        <p:spPr>
          <a:xfrm>
            <a:off x="8741181" y="5929912"/>
            <a:ext cx="1563228" cy="0"/>
          </a:xfrm>
          <a:prstGeom prst="line">
            <a:avLst/>
          </a:prstGeom>
          <a:ln cap="flat" w="238125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0" id="40"/>
          <p:cNvGrpSpPr/>
          <p:nvPr/>
        </p:nvGrpSpPr>
        <p:grpSpPr>
          <a:xfrm rot="0">
            <a:off x="1356249" y="2962542"/>
            <a:ext cx="6403857" cy="6688392"/>
            <a:chOff x="0" y="0"/>
            <a:chExt cx="1686613" cy="176155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686613" cy="1761552"/>
            </a:xfrm>
            <a:custGeom>
              <a:avLst/>
              <a:gdLst/>
              <a:ahLst/>
              <a:cxnLst/>
              <a:rect r="r" b="b" t="t" l="l"/>
              <a:pathLst>
                <a:path h="1761552" w="1686613">
                  <a:moveTo>
                    <a:pt x="60447" y="0"/>
                  </a:moveTo>
                  <a:lnTo>
                    <a:pt x="1626165" y="0"/>
                  </a:lnTo>
                  <a:cubicBezTo>
                    <a:pt x="1659549" y="0"/>
                    <a:pt x="1686613" y="27063"/>
                    <a:pt x="1686613" y="60447"/>
                  </a:cubicBezTo>
                  <a:lnTo>
                    <a:pt x="1686613" y="1701104"/>
                  </a:lnTo>
                  <a:cubicBezTo>
                    <a:pt x="1686613" y="1734489"/>
                    <a:pt x="1659549" y="1761552"/>
                    <a:pt x="1626165" y="1761552"/>
                  </a:cubicBezTo>
                  <a:lnTo>
                    <a:pt x="60447" y="1761552"/>
                  </a:lnTo>
                  <a:cubicBezTo>
                    <a:pt x="27063" y="1761552"/>
                    <a:pt x="0" y="1734489"/>
                    <a:pt x="0" y="1701104"/>
                  </a:cubicBezTo>
                  <a:lnTo>
                    <a:pt x="0" y="60447"/>
                  </a:lnTo>
                  <a:cubicBezTo>
                    <a:pt x="0" y="27063"/>
                    <a:pt x="27063" y="0"/>
                    <a:pt x="6044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1686613" cy="1809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285484" y="4823342"/>
            <a:ext cx="5129948" cy="2396007"/>
            <a:chOff x="0" y="0"/>
            <a:chExt cx="1351098" cy="63104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351098" cy="631047"/>
            </a:xfrm>
            <a:custGeom>
              <a:avLst/>
              <a:gdLst/>
              <a:ahLst/>
              <a:cxnLst/>
              <a:rect r="r" b="b" t="t" l="l"/>
              <a:pathLst>
                <a:path h="631047" w="1351098">
                  <a:moveTo>
                    <a:pt x="75458" y="0"/>
                  </a:moveTo>
                  <a:lnTo>
                    <a:pt x="1275639" y="0"/>
                  </a:lnTo>
                  <a:cubicBezTo>
                    <a:pt x="1295652" y="0"/>
                    <a:pt x="1314845" y="7950"/>
                    <a:pt x="1328996" y="22101"/>
                  </a:cubicBezTo>
                  <a:cubicBezTo>
                    <a:pt x="1343148" y="36252"/>
                    <a:pt x="1351098" y="55445"/>
                    <a:pt x="1351098" y="75458"/>
                  </a:cubicBezTo>
                  <a:lnTo>
                    <a:pt x="1351098" y="555589"/>
                  </a:lnTo>
                  <a:cubicBezTo>
                    <a:pt x="1351098" y="597263"/>
                    <a:pt x="1317314" y="631047"/>
                    <a:pt x="1275639" y="631047"/>
                  </a:cubicBezTo>
                  <a:lnTo>
                    <a:pt x="75458" y="631047"/>
                  </a:lnTo>
                  <a:cubicBezTo>
                    <a:pt x="33784" y="631047"/>
                    <a:pt x="0" y="597263"/>
                    <a:pt x="0" y="555589"/>
                  </a:cubicBezTo>
                  <a:lnTo>
                    <a:pt x="0" y="75458"/>
                  </a:lnTo>
                  <a:cubicBezTo>
                    <a:pt x="0" y="33784"/>
                    <a:pt x="33784" y="0"/>
                    <a:pt x="7545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1351098" cy="678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2772938" y="712027"/>
            <a:ext cx="12793435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Why Predict Immune-Related Adverse Events?</a:t>
            </a:r>
          </a:p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1356249" y="3114942"/>
            <a:ext cx="6403857" cy="683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🏥 The Clinical Challenge</a:t>
            </a:r>
          </a:p>
          <a:p>
            <a:pPr algn="l" marL="503067" indent="-251533" lvl="1">
              <a:lnSpc>
                <a:spcPts val="3308"/>
              </a:lnSpc>
              <a:buFont typeface="Arial"/>
              <a:buChar char="•"/>
            </a:pP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Immune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Che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ckp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Inh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bitor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(ICIs)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av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form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cancer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at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ment,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especi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ally in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m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ma.</a:t>
            </a:r>
          </a:p>
          <a:p>
            <a:pPr algn="l">
              <a:lnSpc>
                <a:spcPts val="1746"/>
              </a:lnSpc>
            </a:pPr>
            <a:r>
              <a:rPr lang="en-US" sz="12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l" marL="503067" indent="-251533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Howev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r,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~3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%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o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pati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 d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immu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ed ad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nts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(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rAEs)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—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to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xic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 effect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mmu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ct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ati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on.</a:t>
            </a:r>
          </a:p>
          <a:p>
            <a:pPr algn="l">
              <a:lnSpc>
                <a:spcPts val="1722"/>
              </a:lnSpc>
            </a:pPr>
          </a:p>
          <a:p>
            <a:pPr algn="l" marL="503067" indent="-251533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These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ea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teni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or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 t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atm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nua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tion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1722"/>
              </a:lnSpc>
            </a:pPr>
          </a:p>
          <a:p>
            <a:pPr algn="l" marL="503067" indent="-251533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lini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ns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c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rr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ntly la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 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ls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to 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nt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ify high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ri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</a:t>
            </a: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 patients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b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ar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ng ther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y (reactive vs proactive management)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3262"/>
              </a:lnSpc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11524905" y="4999385"/>
            <a:ext cx="4704939" cy="239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🤖 The Opportunity for AI</a:t>
            </a:r>
          </a:p>
          <a:p>
            <a:pPr algn="ctr">
              <a:lnSpc>
                <a:spcPts val="1722"/>
              </a:lnSpc>
              <a:spcBef>
                <a:spcPct val="0"/>
              </a:spcBef>
            </a:pPr>
          </a:p>
          <a:p>
            <a:pPr algn="l">
              <a:lnSpc>
                <a:spcPts val="3308"/>
              </a:lnSpc>
              <a:spcBef>
                <a:spcPct val="0"/>
              </a:spcBef>
            </a:pPr>
            <a:r>
              <a:rPr lang="en-US" sz="236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 w</a:t>
            </a:r>
            <a:r>
              <a:rPr lang="en-US" sz="236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 use baseline EHR data to predict irAE risk before therapy begins?</a:t>
            </a:r>
          </a:p>
          <a:p>
            <a:pPr algn="l">
              <a:lnSpc>
                <a:spcPts val="33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07290" y="2208065"/>
          <a:ext cx="15341165" cy="7286625"/>
        </p:xfrm>
        <a:graphic>
          <a:graphicData uri="http://schemas.openxmlformats.org/drawingml/2006/table">
            <a:tbl>
              <a:tblPr/>
              <a:tblGrid>
                <a:gridCol w="7533355"/>
                <a:gridCol w="7807809"/>
              </a:tblGrid>
              <a:tr h="7286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85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305"/>
                        </a:lnSpc>
                      </a:pPr>
                      <a:r>
                        <a:rPr lang="en-US" sz="2361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🧬 Dataset Overview :</a:t>
                      </a:r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~230 melanoma patients receiving ICI therapy from a clinical registry.</a:t>
                      </a:r>
                    </a:p>
                    <a:p>
                      <a:pPr algn="l">
                        <a:lnSpc>
                          <a:spcPts val="3305"/>
                        </a:lnSpc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🎯</a:t>
                      </a:r>
                      <a:r>
                        <a:rPr lang="en-US" sz="2361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2361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Prediction Target:</a:t>
                      </a:r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Binary classification – irAE vs no irAE (any grade, any type).</a:t>
                      </a:r>
                    </a:p>
                    <a:p>
                      <a:pPr algn="l">
                        <a:lnSpc>
                          <a:spcPts val="3305"/>
                        </a:lnSpc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⚙️</a:t>
                      </a:r>
                      <a:r>
                        <a:rPr lang="en-US" sz="2361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2361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Features Used:</a:t>
                      </a:r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Demographics, ECOG performance status, treatment regimen, lifestyle, comorbidities, autoimmune history, etc.</a:t>
                      </a:r>
                    </a:p>
                    <a:p>
                      <a:pPr algn="l">
                        <a:lnSpc>
                          <a:spcPts val="3305"/>
                        </a:lnSpc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🚧 </a:t>
                      </a: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Key Constraint:</a:t>
                      </a:r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All features were available at or before treatment start – model is intended to be prospective and actionable.</a:t>
                      </a:r>
                    </a:p>
                    <a:p>
                      <a:pPr algn="l">
                        <a:lnSpc>
                          <a:spcPts val="3305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28"/>
                        </a:lnSpc>
                        <a:defRPr/>
                      </a:pPr>
                      <a:r>
                        <a:rPr lang="en-US" sz="3091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🔎 Project Goal</a:t>
                      </a:r>
                      <a:endParaRPr lang="en-US" sz="1100"/>
                    </a:p>
                    <a:p>
                      <a:pPr algn="ctr">
                        <a:lnSpc>
                          <a:spcPts val="4328"/>
                        </a:lnSpc>
                      </a:pPr>
                    </a:p>
                    <a:p>
                      <a:pPr algn="ctr">
                        <a:lnSpc>
                          <a:spcPts val="4328"/>
                        </a:lnSpc>
                      </a:pPr>
                      <a:r>
                        <a:rPr lang="en-US" sz="3091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 Build a machine learning model to predict the risk of developing irAEs using baseline EHR data from melanoma patients.</a:t>
                      </a:r>
                    </a:p>
                    <a:p>
                      <a:pPr algn="ctr">
                        <a:lnSpc>
                          <a:spcPts val="4328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690214" y="2954549"/>
            <a:ext cx="3703266" cy="6678636"/>
            <a:chOff x="0" y="0"/>
            <a:chExt cx="4937688" cy="8904848"/>
          </a:xfrm>
        </p:grpSpPr>
        <p:sp>
          <p:nvSpPr>
            <p:cNvPr name="AutoShape 5" id="5"/>
            <p:cNvSpPr/>
            <p:nvPr/>
          </p:nvSpPr>
          <p:spPr>
            <a:xfrm>
              <a:off x="225235" y="339535"/>
              <a:ext cx="0" cy="8148848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149035" y="8679613"/>
              <a:ext cx="4338184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-5400000">
              <a:off x="0" y="0"/>
              <a:ext cx="450470" cy="45047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0" y="8378178"/>
              <a:ext cx="450470" cy="45047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5400000">
              <a:off x="4487219" y="8454378"/>
              <a:ext cx="450470" cy="45047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1715720" y="1000125"/>
            <a:ext cx="148565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Project Overview</a:t>
            </a:r>
          </a:p>
        </p:txBody>
      </p:sp>
      <p:grpSp>
        <p:nvGrpSpPr>
          <p:cNvPr name="Group 17" id="17"/>
          <p:cNvGrpSpPr/>
          <p:nvPr/>
        </p:nvGrpSpPr>
        <p:grpSpPr>
          <a:xfrm rot="-10800000">
            <a:off x="13556034" y="1695450"/>
            <a:ext cx="3703266" cy="6678636"/>
            <a:chOff x="0" y="0"/>
            <a:chExt cx="4937688" cy="8904848"/>
          </a:xfrm>
        </p:grpSpPr>
        <p:sp>
          <p:nvSpPr>
            <p:cNvPr name="AutoShape 18" id="18"/>
            <p:cNvSpPr/>
            <p:nvPr/>
          </p:nvSpPr>
          <p:spPr>
            <a:xfrm>
              <a:off x="225235" y="339535"/>
              <a:ext cx="0" cy="8148848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149035" y="8679613"/>
              <a:ext cx="4338184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0" id="20"/>
            <p:cNvGrpSpPr/>
            <p:nvPr/>
          </p:nvGrpSpPr>
          <p:grpSpPr>
            <a:xfrm rot="-5400000">
              <a:off x="0" y="0"/>
              <a:ext cx="450470" cy="450470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5400000">
              <a:off x="0" y="8378178"/>
              <a:ext cx="450470" cy="450470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-5400000">
              <a:off x="4487219" y="8454378"/>
              <a:ext cx="450470" cy="450470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Freeform 29" id="29"/>
          <p:cNvSpPr/>
          <p:nvPr/>
        </p:nvSpPr>
        <p:spPr>
          <a:xfrm flipH="false" flipV="false" rot="0">
            <a:off x="7989029" y="7480314"/>
            <a:ext cx="8773225" cy="1787545"/>
          </a:xfrm>
          <a:custGeom>
            <a:avLst/>
            <a:gdLst/>
            <a:ahLst/>
            <a:cxnLst/>
            <a:rect r="r" b="b" t="t" l="l"/>
            <a:pathLst>
              <a:path h="1787545" w="8773225">
                <a:moveTo>
                  <a:pt x="0" y="0"/>
                </a:moveTo>
                <a:lnTo>
                  <a:pt x="8773225" y="0"/>
                </a:lnTo>
                <a:lnTo>
                  <a:pt x="8773225" y="1787544"/>
                </a:lnTo>
                <a:lnTo>
                  <a:pt x="0" y="1787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27408" y="1028700"/>
            <a:ext cx="16433183" cy="9243666"/>
          </a:xfrm>
          <a:custGeom>
            <a:avLst/>
            <a:gdLst/>
            <a:ahLst/>
            <a:cxnLst/>
            <a:rect r="r" b="b" t="t" l="l"/>
            <a:pathLst>
              <a:path h="9243666" w="16433183">
                <a:moveTo>
                  <a:pt x="0" y="0"/>
                </a:moveTo>
                <a:lnTo>
                  <a:pt x="16433184" y="0"/>
                </a:lnTo>
                <a:lnTo>
                  <a:pt x="16433184" y="9243666"/>
                </a:lnTo>
                <a:lnTo>
                  <a:pt x="0" y="9243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15720" y="85725"/>
            <a:ext cx="148565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Data Curation &amp; Feature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01990" y="9209608"/>
            <a:ext cx="32536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859140" y="2954549"/>
            <a:ext cx="0" cy="6111636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17299" y="1753939"/>
            <a:ext cx="12705632" cy="2739072"/>
            <a:chOff x="0" y="0"/>
            <a:chExt cx="3346339" cy="7214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46339" cy="721402"/>
            </a:xfrm>
            <a:custGeom>
              <a:avLst/>
              <a:gdLst/>
              <a:ahLst/>
              <a:cxnLst/>
              <a:rect r="r" b="b" t="t" l="l"/>
              <a:pathLst>
                <a:path h="721402" w="3346339">
                  <a:moveTo>
                    <a:pt x="30466" y="0"/>
                  </a:moveTo>
                  <a:lnTo>
                    <a:pt x="3315873" y="0"/>
                  </a:lnTo>
                  <a:cubicBezTo>
                    <a:pt x="3332699" y="0"/>
                    <a:pt x="3346339" y="13640"/>
                    <a:pt x="3346339" y="30466"/>
                  </a:cubicBezTo>
                  <a:lnTo>
                    <a:pt x="3346339" y="690935"/>
                  </a:lnTo>
                  <a:cubicBezTo>
                    <a:pt x="3346339" y="699015"/>
                    <a:pt x="3343129" y="706765"/>
                    <a:pt x="3337416" y="712478"/>
                  </a:cubicBezTo>
                  <a:cubicBezTo>
                    <a:pt x="3331702" y="718192"/>
                    <a:pt x="3323953" y="721402"/>
                    <a:pt x="3315873" y="721402"/>
                  </a:cubicBezTo>
                  <a:lnTo>
                    <a:pt x="30466" y="721402"/>
                  </a:lnTo>
                  <a:cubicBezTo>
                    <a:pt x="22386" y="721402"/>
                    <a:pt x="14637" y="718192"/>
                    <a:pt x="8923" y="712478"/>
                  </a:cubicBezTo>
                  <a:cubicBezTo>
                    <a:pt x="3210" y="706765"/>
                    <a:pt x="0" y="699015"/>
                    <a:pt x="0" y="690935"/>
                  </a:cubicBezTo>
                  <a:lnTo>
                    <a:pt x="0" y="30466"/>
                  </a:lnTo>
                  <a:cubicBezTo>
                    <a:pt x="0" y="22386"/>
                    <a:pt x="3210" y="14637"/>
                    <a:pt x="8923" y="8923"/>
                  </a:cubicBezTo>
                  <a:cubicBezTo>
                    <a:pt x="14637" y="3210"/>
                    <a:pt x="22386" y="0"/>
                    <a:pt x="3046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346339" cy="769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349822" y="4727488"/>
            <a:ext cx="10515376" cy="5205111"/>
          </a:xfrm>
          <a:custGeom>
            <a:avLst/>
            <a:gdLst/>
            <a:ahLst/>
            <a:cxnLst/>
            <a:rect r="r" b="b" t="t" l="l"/>
            <a:pathLst>
              <a:path h="5205111" w="10515376">
                <a:moveTo>
                  <a:pt x="0" y="0"/>
                </a:moveTo>
                <a:lnTo>
                  <a:pt x="10515376" y="0"/>
                </a:lnTo>
                <a:lnTo>
                  <a:pt x="10515376" y="5205112"/>
                </a:lnTo>
                <a:lnTo>
                  <a:pt x="0" y="520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494291" y="5143500"/>
            <a:ext cx="3995412" cy="4373088"/>
          </a:xfrm>
          <a:custGeom>
            <a:avLst/>
            <a:gdLst/>
            <a:ahLst/>
            <a:cxnLst/>
            <a:rect r="r" b="b" t="t" l="l"/>
            <a:pathLst>
              <a:path h="4373088" w="3995412">
                <a:moveTo>
                  <a:pt x="0" y="0"/>
                </a:moveTo>
                <a:lnTo>
                  <a:pt x="3995413" y="0"/>
                </a:lnTo>
                <a:lnTo>
                  <a:pt x="3995413" y="4373088"/>
                </a:lnTo>
                <a:lnTo>
                  <a:pt x="0" y="4373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44295" y="247650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Model Approach Pt.1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48233" y="1734429"/>
            <a:ext cx="12243764" cy="278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303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📊Feature Selection</a:t>
            </a:r>
          </a:p>
          <a:p>
            <a:pPr algn="ctr">
              <a:lnSpc>
                <a:spcPts val="1679"/>
              </a:lnSpc>
            </a:pPr>
          </a:p>
          <a:p>
            <a:pPr algn="l" marL="503048" indent="-251524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Trained different feature groups (i.e.treatment type, lifestyle factors, etc.)</a:t>
            </a:r>
          </a:p>
          <a:p>
            <a:pPr algn="l">
              <a:lnSpc>
                <a:spcPts val="1679"/>
              </a:lnSpc>
            </a:pPr>
          </a:p>
          <a:p>
            <a:pPr algn="l" marL="503048" indent="-251524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Determined which combo of feature groups produces the highest AUROC</a:t>
            </a:r>
          </a:p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l" marL="503048" indent="-251524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Best group: treatment_type + ecog_status + lifestyle + automoimmune </a:t>
            </a:r>
          </a:p>
          <a:p>
            <a:pPr algn="l">
              <a:lnSpc>
                <a:spcPts val="326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35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66028" y="1628775"/>
            <a:ext cx="12155944" cy="2294126"/>
            <a:chOff x="0" y="0"/>
            <a:chExt cx="3201566" cy="604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01566" cy="604214"/>
            </a:xfrm>
            <a:custGeom>
              <a:avLst/>
              <a:gdLst/>
              <a:ahLst/>
              <a:cxnLst/>
              <a:rect r="r" b="b" t="t" l="l"/>
              <a:pathLst>
                <a:path h="604214" w="3201566">
                  <a:moveTo>
                    <a:pt x="31844" y="0"/>
                  </a:moveTo>
                  <a:lnTo>
                    <a:pt x="3169721" y="0"/>
                  </a:lnTo>
                  <a:cubicBezTo>
                    <a:pt x="3178167" y="0"/>
                    <a:pt x="3186267" y="3355"/>
                    <a:pt x="3192239" y="9327"/>
                  </a:cubicBezTo>
                  <a:cubicBezTo>
                    <a:pt x="3198211" y="15299"/>
                    <a:pt x="3201566" y="23399"/>
                    <a:pt x="3201566" y="31844"/>
                  </a:cubicBezTo>
                  <a:lnTo>
                    <a:pt x="3201566" y="572370"/>
                  </a:lnTo>
                  <a:cubicBezTo>
                    <a:pt x="3201566" y="580816"/>
                    <a:pt x="3198211" y="588915"/>
                    <a:pt x="3192239" y="594887"/>
                  </a:cubicBezTo>
                  <a:cubicBezTo>
                    <a:pt x="3186267" y="600859"/>
                    <a:pt x="3178167" y="604214"/>
                    <a:pt x="3169721" y="604214"/>
                  </a:cubicBezTo>
                  <a:lnTo>
                    <a:pt x="31844" y="604214"/>
                  </a:lnTo>
                  <a:cubicBezTo>
                    <a:pt x="23399" y="604214"/>
                    <a:pt x="15299" y="600859"/>
                    <a:pt x="9327" y="594887"/>
                  </a:cubicBezTo>
                  <a:cubicBezTo>
                    <a:pt x="3355" y="588915"/>
                    <a:pt x="0" y="580816"/>
                    <a:pt x="0" y="572370"/>
                  </a:cubicBezTo>
                  <a:lnTo>
                    <a:pt x="0" y="31844"/>
                  </a:lnTo>
                  <a:cubicBezTo>
                    <a:pt x="0" y="23399"/>
                    <a:pt x="3355" y="15299"/>
                    <a:pt x="9327" y="9327"/>
                  </a:cubicBezTo>
                  <a:cubicBezTo>
                    <a:pt x="15299" y="3355"/>
                    <a:pt x="23399" y="0"/>
                    <a:pt x="31844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201566" cy="651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7030" y="4455265"/>
            <a:ext cx="11550267" cy="4908863"/>
          </a:xfrm>
          <a:custGeom>
            <a:avLst/>
            <a:gdLst/>
            <a:ahLst/>
            <a:cxnLst/>
            <a:rect r="r" b="b" t="t" l="l"/>
            <a:pathLst>
              <a:path h="4908863" w="11550267">
                <a:moveTo>
                  <a:pt x="0" y="0"/>
                </a:moveTo>
                <a:lnTo>
                  <a:pt x="11550267" y="0"/>
                </a:lnTo>
                <a:lnTo>
                  <a:pt x="11550267" y="4908863"/>
                </a:lnTo>
                <a:lnTo>
                  <a:pt x="0" y="490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10463" y="5262265"/>
            <a:ext cx="6023018" cy="2796401"/>
          </a:xfrm>
          <a:custGeom>
            <a:avLst/>
            <a:gdLst/>
            <a:ahLst/>
            <a:cxnLst/>
            <a:rect r="r" b="b" t="t" l="l"/>
            <a:pathLst>
              <a:path h="2796401" w="6023018">
                <a:moveTo>
                  <a:pt x="0" y="0"/>
                </a:moveTo>
                <a:lnTo>
                  <a:pt x="6023018" y="0"/>
                </a:lnTo>
                <a:lnTo>
                  <a:pt x="6023018" y="2796401"/>
                </a:lnTo>
                <a:lnTo>
                  <a:pt x="0" y="2796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66028" y="1771650"/>
            <a:ext cx="12155944" cy="2151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303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🏋️‍♂️ Models Training and Tuning</a:t>
            </a:r>
          </a:p>
          <a:p>
            <a:pPr algn="ctr">
              <a:lnSpc>
                <a:spcPts val="1679"/>
              </a:lnSpc>
            </a:pP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Trained 7 models, including </a:t>
            </a:r>
            <a:r>
              <a:rPr lang="en-US" sz="2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XGBoost, Random</a:t>
            </a:r>
            <a:r>
              <a:rPr lang="en-US" sz="2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F</a:t>
            </a:r>
            <a:r>
              <a:rPr lang="en-US" sz="2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orest, SVM</a:t>
            </a:r>
          </a:p>
          <a:p>
            <a:pPr algn="ctr">
              <a:lnSpc>
                <a:spcPts val="1679"/>
              </a:lnSpc>
            </a:pP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used GridSearch with </a:t>
            </a:r>
            <a:r>
              <a:rPr lang="en-US" sz="2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10-fold stratified cross-validation for hyperparameter tuning</a:t>
            </a:r>
          </a:p>
          <a:p>
            <a:pPr algn="l">
              <a:lnSpc>
                <a:spcPts val="326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44295" y="247650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Model Approach Pt.2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01990" y="9209608"/>
            <a:ext cx="32536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859140" y="2954549"/>
            <a:ext cx="0" cy="6111636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74992" y="2864395"/>
            <a:ext cx="7786075" cy="6848459"/>
            <a:chOff x="0" y="0"/>
            <a:chExt cx="2050654" cy="180370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50654" cy="1803709"/>
            </a:xfrm>
            <a:custGeom>
              <a:avLst/>
              <a:gdLst/>
              <a:ahLst/>
              <a:cxnLst/>
              <a:rect r="r" b="b" t="t" l="l"/>
              <a:pathLst>
                <a:path h="1803709" w="2050654">
                  <a:moveTo>
                    <a:pt x="49716" y="0"/>
                  </a:moveTo>
                  <a:lnTo>
                    <a:pt x="2000937" y="0"/>
                  </a:lnTo>
                  <a:cubicBezTo>
                    <a:pt x="2014123" y="0"/>
                    <a:pt x="2026768" y="5238"/>
                    <a:pt x="2036092" y="14562"/>
                  </a:cubicBezTo>
                  <a:cubicBezTo>
                    <a:pt x="2045415" y="23885"/>
                    <a:pt x="2050654" y="36531"/>
                    <a:pt x="2050654" y="49716"/>
                  </a:cubicBezTo>
                  <a:lnTo>
                    <a:pt x="2050654" y="1753993"/>
                  </a:lnTo>
                  <a:cubicBezTo>
                    <a:pt x="2050654" y="1767179"/>
                    <a:pt x="2045415" y="1779824"/>
                    <a:pt x="2036092" y="1789148"/>
                  </a:cubicBezTo>
                  <a:cubicBezTo>
                    <a:pt x="2026768" y="1798471"/>
                    <a:pt x="2014123" y="1803709"/>
                    <a:pt x="2000937" y="1803709"/>
                  </a:cubicBezTo>
                  <a:lnTo>
                    <a:pt x="49716" y="1803709"/>
                  </a:lnTo>
                  <a:cubicBezTo>
                    <a:pt x="22259" y="1803709"/>
                    <a:pt x="0" y="1781451"/>
                    <a:pt x="0" y="1753993"/>
                  </a:cubicBezTo>
                  <a:lnTo>
                    <a:pt x="0" y="49716"/>
                  </a:lnTo>
                  <a:cubicBezTo>
                    <a:pt x="0" y="36531"/>
                    <a:pt x="5238" y="23885"/>
                    <a:pt x="14562" y="14562"/>
                  </a:cubicBezTo>
                  <a:cubicBezTo>
                    <a:pt x="23885" y="5238"/>
                    <a:pt x="36531" y="0"/>
                    <a:pt x="4971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050654" cy="1851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300328" y="3292401"/>
            <a:ext cx="8729258" cy="5401228"/>
          </a:xfrm>
          <a:custGeom>
            <a:avLst/>
            <a:gdLst/>
            <a:ahLst/>
            <a:cxnLst/>
            <a:rect r="r" b="b" t="t" l="l"/>
            <a:pathLst>
              <a:path h="5401228" w="8729258">
                <a:moveTo>
                  <a:pt x="0" y="0"/>
                </a:moveTo>
                <a:lnTo>
                  <a:pt x="8729258" y="0"/>
                </a:lnTo>
                <a:lnTo>
                  <a:pt x="8729258" y="5401229"/>
                </a:lnTo>
                <a:lnTo>
                  <a:pt x="0" y="5401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15720" y="1009650"/>
            <a:ext cx="148565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Feature Importance &amp; Interpretability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4992" y="3009684"/>
            <a:ext cx="7614240" cy="646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303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🏋️‍♂️ SHAP Analysis</a:t>
            </a:r>
          </a:p>
          <a:p>
            <a:pPr algn="ctr">
              <a:lnSpc>
                <a:spcPts val="1679"/>
              </a:lnSpc>
            </a:pPr>
          </a:p>
          <a:p>
            <a:pPr algn="l" marL="503067" indent="-251533" lvl="1">
              <a:lnSpc>
                <a:spcPts val="3262"/>
              </a:lnSpc>
              <a:buFont typeface="Arial"/>
              <a:buChar char="•"/>
            </a:pP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Most Predictive Features:</a:t>
            </a:r>
          </a:p>
          <a:p>
            <a:pPr algn="l" marL="1006134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Treatment type (e.g., combination vs monotherapy) was the strongest predictor.</a:t>
            </a:r>
          </a:p>
          <a:p>
            <a:pPr algn="l" marL="1006134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ECOG performance status and lifestyle (BMI, smoking) also contributed heavily.</a:t>
            </a:r>
          </a:p>
          <a:p>
            <a:pPr algn="l" marL="503067" indent="-251533" lvl="1">
              <a:lnSpc>
                <a:spcPts val="3262"/>
              </a:lnSpc>
              <a:buFont typeface="Arial"/>
              <a:buChar char="•"/>
            </a:pP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SHAP values from XGBoost revealed:</a:t>
            </a:r>
          </a:p>
          <a:p>
            <a:pPr algn="l" marL="1006134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Higher BMI and younger age increased irAE risk.</a:t>
            </a:r>
          </a:p>
          <a:p>
            <a:pPr algn="l" marL="1006134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Combination therapy (e.g., ipilimumab + nivolumab) had strong positive impact on risk score.</a:t>
            </a:r>
          </a:p>
          <a:p>
            <a:pPr algn="l" marL="503067" indent="-251533" lvl="1">
              <a:lnSpc>
                <a:spcPts val="3262"/>
              </a:lnSpc>
              <a:buFont typeface="Arial"/>
              <a:buChar char="•"/>
            </a:pPr>
            <a:r>
              <a:rPr lang="en-US" b="true" sz="23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Clinical Usefulness:</a:t>
            </a:r>
          </a:p>
          <a:p>
            <a:pPr algn="l" marL="1006134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Transparent models support shared decision-making and risk discussions with patients.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67360" y="1919614"/>
            <a:ext cx="5345005" cy="8095539"/>
            <a:chOff x="0" y="0"/>
            <a:chExt cx="1407738" cy="21321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07738" cy="2132158"/>
            </a:xfrm>
            <a:custGeom>
              <a:avLst/>
              <a:gdLst/>
              <a:ahLst/>
              <a:cxnLst/>
              <a:rect r="r" b="b" t="t" l="l"/>
              <a:pathLst>
                <a:path h="2132158" w="1407738">
                  <a:moveTo>
                    <a:pt x="73870" y="0"/>
                  </a:moveTo>
                  <a:lnTo>
                    <a:pt x="1333867" y="0"/>
                  </a:lnTo>
                  <a:cubicBezTo>
                    <a:pt x="1374665" y="0"/>
                    <a:pt x="1407738" y="33073"/>
                    <a:pt x="1407738" y="73870"/>
                  </a:cubicBezTo>
                  <a:lnTo>
                    <a:pt x="1407738" y="2058288"/>
                  </a:lnTo>
                  <a:cubicBezTo>
                    <a:pt x="1407738" y="2099085"/>
                    <a:pt x="1374665" y="2132158"/>
                    <a:pt x="1333867" y="2132158"/>
                  </a:cubicBezTo>
                  <a:lnTo>
                    <a:pt x="73870" y="2132158"/>
                  </a:lnTo>
                  <a:cubicBezTo>
                    <a:pt x="33073" y="2132158"/>
                    <a:pt x="0" y="2099085"/>
                    <a:pt x="0" y="2058288"/>
                  </a:cubicBezTo>
                  <a:lnTo>
                    <a:pt x="0" y="73870"/>
                  </a:lnTo>
                  <a:cubicBezTo>
                    <a:pt x="0" y="33073"/>
                    <a:pt x="33073" y="0"/>
                    <a:pt x="7387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07738" cy="2179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06910" y="1919614"/>
            <a:ext cx="5553395" cy="8095539"/>
            <a:chOff x="0" y="0"/>
            <a:chExt cx="1462623" cy="21321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62623" cy="2132158"/>
            </a:xfrm>
            <a:custGeom>
              <a:avLst/>
              <a:gdLst/>
              <a:ahLst/>
              <a:cxnLst/>
              <a:rect r="r" b="b" t="t" l="l"/>
              <a:pathLst>
                <a:path h="2132158" w="1462623">
                  <a:moveTo>
                    <a:pt x="71098" y="0"/>
                  </a:moveTo>
                  <a:lnTo>
                    <a:pt x="1391524" y="0"/>
                  </a:lnTo>
                  <a:cubicBezTo>
                    <a:pt x="1410381" y="0"/>
                    <a:pt x="1428465" y="7491"/>
                    <a:pt x="1441798" y="20824"/>
                  </a:cubicBezTo>
                  <a:cubicBezTo>
                    <a:pt x="1455132" y="34158"/>
                    <a:pt x="1462623" y="52242"/>
                    <a:pt x="1462623" y="71098"/>
                  </a:cubicBezTo>
                  <a:lnTo>
                    <a:pt x="1462623" y="2061060"/>
                  </a:lnTo>
                  <a:cubicBezTo>
                    <a:pt x="1462623" y="2079916"/>
                    <a:pt x="1455132" y="2098001"/>
                    <a:pt x="1441798" y="2111334"/>
                  </a:cubicBezTo>
                  <a:cubicBezTo>
                    <a:pt x="1428465" y="2124668"/>
                    <a:pt x="1410381" y="2132158"/>
                    <a:pt x="1391524" y="2132158"/>
                  </a:cubicBezTo>
                  <a:lnTo>
                    <a:pt x="71098" y="2132158"/>
                  </a:lnTo>
                  <a:cubicBezTo>
                    <a:pt x="52242" y="2132158"/>
                    <a:pt x="34158" y="2124668"/>
                    <a:pt x="20824" y="2111334"/>
                  </a:cubicBezTo>
                  <a:cubicBezTo>
                    <a:pt x="7491" y="2098001"/>
                    <a:pt x="0" y="2079916"/>
                    <a:pt x="0" y="2061060"/>
                  </a:cubicBezTo>
                  <a:lnTo>
                    <a:pt x="0" y="71098"/>
                  </a:lnTo>
                  <a:cubicBezTo>
                    <a:pt x="0" y="52242"/>
                    <a:pt x="7491" y="34158"/>
                    <a:pt x="20824" y="20824"/>
                  </a:cubicBezTo>
                  <a:cubicBezTo>
                    <a:pt x="34158" y="7491"/>
                    <a:pt x="52242" y="0"/>
                    <a:pt x="71098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62623" cy="2179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427107" y="1919614"/>
          <a:ext cx="13455149" cy="8095539"/>
        </p:xfrm>
        <a:graphic>
          <a:graphicData uri="http://schemas.openxmlformats.org/drawingml/2006/table">
            <a:tbl>
              <a:tblPr/>
              <a:tblGrid>
                <a:gridCol w="4890968"/>
                <a:gridCol w="3651850"/>
                <a:gridCol w="4912332"/>
              </a:tblGrid>
              <a:tr h="828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⚠️ 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🚀 Future Directions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2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Single data source and disease (melanoma) limits generalizability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Integrate data subset with rest of IO registry.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Baseline-only features: time-varying labs and unstructured data excluded.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Include lab trends, biomarkers, and NLP-derived features from clinical notes.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irAEs were modeled as a binary outcome only — no subtype or severity distinction.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Expand prediction targets to include irAE subtypes and severity levels.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3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Lead-Lag Time Bias: Did not control for ICI dose count, follow-up time, or survival — due to sample size constraints.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Filter for patients who didn’t drop out due to death, and demonstrate observation window was sufficient for irAE onset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715720" y="538489"/>
            <a:ext cx="148565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Study Limitations -&gt; Future Directions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503256" y="5848321"/>
            <a:ext cx="1563228" cy="0"/>
          </a:xfrm>
          <a:prstGeom prst="line">
            <a:avLst/>
          </a:prstGeom>
          <a:ln cap="flat" w="238125">
            <a:gradFill>
              <a:gsLst>
                <a:gs pos="0">
                  <a:srgbClr val="0097B2">
                    <a:alpha val="865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01990" y="9209608"/>
            <a:ext cx="32536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859140" y="2954549"/>
            <a:ext cx="0" cy="6111636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58751" y="2517993"/>
            <a:ext cx="12170497" cy="5648085"/>
            <a:chOff x="0" y="0"/>
            <a:chExt cx="3205398" cy="14875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05399" cy="1487562"/>
            </a:xfrm>
            <a:custGeom>
              <a:avLst/>
              <a:gdLst/>
              <a:ahLst/>
              <a:cxnLst/>
              <a:rect r="r" b="b" t="t" l="l"/>
              <a:pathLst>
                <a:path h="1487562" w="3205399">
                  <a:moveTo>
                    <a:pt x="32442" y="0"/>
                  </a:moveTo>
                  <a:lnTo>
                    <a:pt x="3172956" y="0"/>
                  </a:lnTo>
                  <a:cubicBezTo>
                    <a:pt x="3181560" y="0"/>
                    <a:pt x="3189812" y="3418"/>
                    <a:pt x="3195896" y="9502"/>
                  </a:cubicBezTo>
                  <a:cubicBezTo>
                    <a:pt x="3201981" y="15586"/>
                    <a:pt x="3205399" y="23838"/>
                    <a:pt x="3205399" y="32442"/>
                  </a:cubicBezTo>
                  <a:lnTo>
                    <a:pt x="3205399" y="1455119"/>
                  </a:lnTo>
                  <a:cubicBezTo>
                    <a:pt x="3205399" y="1473037"/>
                    <a:pt x="3190874" y="1487562"/>
                    <a:pt x="3172956" y="1487562"/>
                  </a:cubicBezTo>
                  <a:lnTo>
                    <a:pt x="32442" y="1487562"/>
                  </a:lnTo>
                  <a:cubicBezTo>
                    <a:pt x="14525" y="1487562"/>
                    <a:pt x="0" y="1473037"/>
                    <a:pt x="0" y="1455119"/>
                  </a:cubicBezTo>
                  <a:lnTo>
                    <a:pt x="0" y="32442"/>
                  </a:lnTo>
                  <a:cubicBezTo>
                    <a:pt x="0" y="14525"/>
                    <a:pt x="14525" y="0"/>
                    <a:pt x="32442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05398" cy="1535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15720" y="538489"/>
            <a:ext cx="148565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Study Limitations -&gt; Future Directions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57416" y="2774292"/>
            <a:ext cx="11173168" cy="539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🩺 </a:t>
            </a:r>
            <a:r>
              <a:rPr lang="en-US" b="true" sz="26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Clinical Implications</a:t>
            </a:r>
          </a:p>
          <a:p>
            <a:pPr algn="l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validated model could enable pre-treatment irAE risk scoring to guide: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  <a:p>
            <a:pPr algn="l" marL="1079492" indent="-359831" lvl="2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4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High-risk patients:</a:t>
            </a: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closer monitoring, education, early intervention.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  <a:p>
            <a:pPr algn="l" marL="1079492" indent="-359831" lvl="2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4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Low-risk patients:</a:t>
            </a: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streamlined care without unnecessary alarm.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  <a:p>
            <a:pPr algn="l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Supports personalized toxicity management in immunotherapy — improving safety, treatment continuity, and outcomes.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  <a:p>
            <a:pPr algn="l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Conduct prospective testing in clinical workflows.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DAGucbZg5oA</dc:identifier>
  <dcterms:modified xsi:type="dcterms:W3CDTF">2011-08-01T06:04:30Z</dcterms:modified>
  <cp:revision>1</cp:revision>
  <dc:title>Predicting Immune-Related Adverse Events in ICI Therapy Using Machine Learning</dc:title>
</cp:coreProperties>
</file>