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6" r:id="rId8"/>
    <p:sldId id="267" r:id="rId9"/>
    <p:sldId id="269" r:id="rId10"/>
    <p:sldId id="263" r:id="rId11"/>
    <p:sldId id="270" r:id="rId12"/>
    <p:sldId id="27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4" autoAdjust="0"/>
    <p:restoredTop sz="94404" autoAdjust="0"/>
  </p:normalViewPr>
  <p:slideViewPr>
    <p:cSldViewPr snapToGrid="0">
      <p:cViewPr varScale="1">
        <p:scale>
          <a:sx n="108" d="100"/>
          <a:sy n="108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F2FC6-3C2B-4230-BC64-20B8BD064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812286-ABD3-4B99-8A68-23CD8AAF7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AE139-AD5D-4C6C-BF53-9D9922C7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4B86BA-258B-4F9E-A215-8250BBDA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66ED81-4462-4CDA-AFAB-CE90A735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53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B0D32-7A60-4D2D-B2BF-42FBF6EC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BFB7C-692D-4643-B161-1C301D7D2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373AF3-6401-4FD8-9E1E-4B30485D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6A4CBA-4CE1-4FD2-BD09-B1162D75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7BDA8-9C7A-434D-9DA1-C07C5392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0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ECE05A-F0BA-437E-8C94-68EC6B9C9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DE902C-D8B8-4711-957B-4647F9DAE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04C9A4-1576-4C76-AE7E-8EF3CFF2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24CB08-42E6-4973-8991-02764825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8D2B6-65DF-45AE-A242-924E3FC2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38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0B95-B302-47B3-8009-B6213866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32FA58-AEDB-4A07-A5C2-5C746045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FB7E7-A317-49BE-9A8D-F2F730A2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C8BC93-F0B5-495F-BC32-5E6119B0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DC4950-C50F-437A-9C78-0259405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0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A03E6-A8BC-4EC7-B13A-C32C37BA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958CC-E791-4633-A601-D1A697759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CBE04-DC64-46EA-8E3E-7934B426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6986C-3A31-4AC0-9B8E-7CD46073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2D8CD4-7888-404B-B01B-4963A273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23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0EA5F-DB95-4F2F-87CF-C450F853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0044D3-E928-4BFB-95DE-F9B716FA4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E64219-79ED-4B25-8B8A-A1096D214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978C25-ED93-4DC2-BFBF-194D0BA6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1530E1-477F-437F-A737-421F6D4A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E952C7-0661-4DA0-9005-D98D8C13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4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F3A14-795E-469E-9FD4-3B41728E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3A9591-D2C0-4FAF-BB05-1E302F6D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D7747A-5F42-4155-9256-CDD1CEEF4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466C90-5B1B-447A-9056-96A68C0F2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627A63-C84A-46D9-AF8C-E6870E431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F705B7-3480-4165-86E4-1218B4B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3567FB-4EBB-44A1-B72A-00429AF4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CD6FE8-2381-4E4A-987F-E9CB36B1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5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50931-5835-4DB3-8915-D18AEA6D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3771F0-DF37-4FA1-A702-3214D0C0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D048CB-16E6-4972-BDC3-06DB9D9C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BC77E0-95BF-42C2-B2C8-B846E2CC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C539A5-9F17-46F5-AA6C-5DEC2FAC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253410-F8D2-4190-9068-B44771D5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0B1258-BC1A-4485-AFA9-91D37E48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5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9C96A-4E1E-46AD-8BF3-6DD65ACC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A70ECD-C3B1-4D7D-82C3-9D99614B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D21811-9AFD-40E2-847A-AEA37CCE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580005-AF8B-43B9-9684-7BB78393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328124-2699-4AB0-B022-26654284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CF4578-223C-4FE5-A062-6C95A2CC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6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1E20F-41B2-4FB0-87DD-EF6BD328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49E884-63F8-436C-85BA-2B71830EE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1E9273-C116-471A-88C6-F98B618B1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F6E16-C9E5-4984-8894-4B86455D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BADDAE-364C-4475-82FB-941795C2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DE0A1C-1BF8-477D-92B9-792E8B01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9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A0BF94-D8BC-48EF-ABEB-D12927D5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9BBD9D-73E9-40E9-93EB-3F0BBCCA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BEBEC-C490-4D85-B4AF-8FDC3C589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595DA-80AF-4A64-9474-8705C8161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CA2795-B8F0-4077-9054-99B446E1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29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7E338-B357-449C-A3AA-8B0104282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詹逸宏、呂騏佑、張昌暉、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謝宗佑</a:t>
            </a:r>
            <a:endParaRPr lang="en-US" altLang="zh-TW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陳朝烈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398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86B35-C563-49A1-B288-34AD645A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量價相乘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BF4E0-04AC-4A5B-A759-ABC65485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4813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功能描述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將每一格的數量與那一格的價錢相乘，求單一品項的總價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函式</a:t>
            </a:r>
            <a:r>
              <a:rPr lang="en-US" altLang="zh-TW" dirty="0"/>
              <a:t>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Multiply_price_amount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input_amount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input_unit_price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-&gt; list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返回值：</a:t>
            </a:r>
            <a:r>
              <a:rPr lang="zh-TW" altLang="en-US" sz="2000" dirty="0"/>
              <a:t>將兩著相乘的結果儲存為一個</a:t>
            </a:r>
            <a:r>
              <a:rPr lang="en-US" altLang="zh-TW" sz="2000" dirty="0"/>
              <a:t>list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58365DE-8F54-4455-863F-603EFC4E3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84992"/>
              </p:ext>
            </p:extLst>
          </p:nvPr>
        </p:nvGraphicFramePr>
        <p:xfrm>
          <a:off x="1235657" y="2773582"/>
          <a:ext cx="9844974" cy="156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872">
                  <a:extLst>
                    <a:ext uri="{9D8B030D-6E8A-4147-A177-3AD203B41FA5}">
                      <a16:colId xmlns:a16="http://schemas.microsoft.com/office/drawing/2014/main" val="3504103356"/>
                    </a:ext>
                  </a:extLst>
                </a:gridCol>
                <a:gridCol w="2195689">
                  <a:extLst>
                    <a:ext uri="{9D8B030D-6E8A-4147-A177-3AD203B41FA5}">
                      <a16:colId xmlns:a16="http://schemas.microsoft.com/office/drawing/2014/main" val="2494843721"/>
                    </a:ext>
                  </a:extLst>
                </a:gridCol>
                <a:gridCol w="4365413">
                  <a:extLst>
                    <a:ext uri="{9D8B030D-6E8A-4147-A177-3AD203B41FA5}">
                      <a16:colId xmlns:a16="http://schemas.microsoft.com/office/drawing/2014/main" val="1020817961"/>
                    </a:ext>
                  </a:extLst>
                </a:gridCol>
              </a:tblGrid>
              <a:tr h="308407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63088"/>
                  </a:ext>
                </a:extLst>
              </a:tr>
              <a:tr h="625896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Input_unit_price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List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將每個品項的價位儲存為一個</a:t>
                      </a:r>
                      <a:r>
                        <a:rPr lang="en-US" altLang="zh-TW" sz="1400" dirty="0"/>
                        <a:t>list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53703"/>
                  </a:ext>
                </a:extLst>
              </a:tr>
              <a:tr h="625896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Input_amount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list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將每個品項統計完的數量也儲存為一個</a:t>
                      </a:r>
                      <a:r>
                        <a:rPr lang="en-US" altLang="zh-TW" sz="1400" dirty="0"/>
                        <a:t>list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22474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876C1CB9-9DD1-4AC5-AD7A-3D93AA2F5B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78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Multiply_price_amount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298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32E3A-DCEE-2FF1-E8D5-314A7CBD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DE4FA-BD38-C2D1-8CE2-1E077C10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Count price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統計總價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2A0908-A595-B71E-B4AB-AB2B5D766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44"/>
            <a:ext cx="11255531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座標，計算座標內的輪廓，找出劃記多少個，呼叫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price_amount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算出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單品項總價，在經過總和得出總價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Count_price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(contour: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-&gt; integer 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返回值：整數總價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5398520F-CBF1-528D-1BC3-8760808C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73833"/>
              </p:ext>
            </p:extLst>
          </p:nvPr>
        </p:nvGraphicFramePr>
        <p:xfrm>
          <a:off x="1164473" y="2421087"/>
          <a:ext cx="10929258" cy="73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1862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622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contour</a:t>
                      </a:r>
                      <a:endParaRPr lang="en-US" altLang="zh-TW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輸入的輪廓座標（</a:t>
                      </a:r>
                      <a:r>
                        <a:rPr lang="en-US" altLang="zh-TW" sz="1200" dirty="0" err="1"/>
                        <a:t>np.ndarray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73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rt.googleusercontent.com/docsz/AD_4nXdvUYj-UppI22D0yPBWTVxpPZEMUB-I5gecV_rZGyeoJdLUtGAQN1ZapuwtPdiTSic5U6Bye3LPxFkIh-bNybmX1KWkugUB2kAo4_kRQ3xKMqSYZ2sEzqiw0mJAkCW9hIUWgA0eiw?key=qVqVp_MEgne-IteU7DLFHyEp">
            <a:extLst>
              <a:ext uri="{FF2B5EF4-FFF2-40B4-BE49-F238E27FC236}">
                <a16:creationId xmlns:a16="http://schemas.microsoft.com/office/drawing/2014/main" id="{C6168B67-6519-44A2-A476-922099D3C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222" y="230088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6A2998-3245-457D-ABEC-A048B2ED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725" y="2300130"/>
            <a:ext cx="5782482" cy="225774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5E4D1D29-BF46-4572-B2E4-E55ECF79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OCR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17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457" y="545007"/>
            <a:ext cx="10246124" cy="587396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鏡頭向下拍攝桌上的點餐卡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手持手機拍攝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計算總金額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FPS:1s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:unknown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rate: unknown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準確率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95%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拍照按鈕、顯示總金額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:WIFI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傳輸照片到電腦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正字劃記、手機拍攝角度約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度、光影變化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恆亮、不閃爍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準備樣本測試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56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BF622-52D6-4897-A3D7-9EDA09EF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24"/>
            <a:ext cx="10515600" cy="973169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7ED654-CACB-4785-8E54-AFD08ACF7138}"/>
              </a:ext>
            </a:extLst>
          </p:cNvPr>
          <p:cNvSpPr txBox="1"/>
          <p:nvPr/>
        </p:nvSpPr>
        <p:spPr>
          <a:xfrm>
            <a:off x="5299856" y="1198471"/>
            <a:ext cx="13388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188E36-DBC3-48D8-81C7-69913EBBB7B8}"/>
              </a:ext>
            </a:extLst>
          </p:cNvPr>
          <p:cNvSpPr txBox="1"/>
          <p:nvPr/>
        </p:nvSpPr>
        <p:spPr>
          <a:xfrm>
            <a:off x="923407" y="2191057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1A2F24-02AE-4AC7-98AD-38C5BE55BEE4}"/>
              </a:ext>
            </a:extLst>
          </p:cNvPr>
          <p:cNvSpPr txBox="1"/>
          <p:nvPr/>
        </p:nvSpPr>
        <p:spPr>
          <a:xfrm>
            <a:off x="5530689" y="2240334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0EE0A6-7561-417C-8440-00A3C9858604}"/>
              </a:ext>
            </a:extLst>
          </p:cNvPr>
          <p:cNvSpPr txBox="1"/>
          <p:nvPr/>
        </p:nvSpPr>
        <p:spPr>
          <a:xfrm>
            <a:off x="9709836" y="2300937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8D028C6-ABF1-434D-9355-9C1F67525AA5}"/>
              </a:ext>
            </a:extLst>
          </p:cNvPr>
          <p:cNvSpPr txBox="1"/>
          <p:nvPr/>
        </p:nvSpPr>
        <p:spPr>
          <a:xfrm>
            <a:off x="9629118" y="3780230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112C3AFE-03EE-48DD-A69F-BF23C662FE0F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16200000" flipH="1">
            <a:off x="5642555" y="-2204925"/>
            <a:ext cx="109880" cy="8901845"/>
          </a:xfrm>
          <a:prstGeom prst="bentConnector3">
            <a:avLst>
              <a:gd name="adj1" fmla="val -20804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680CEBA-C421-4FED-97C8-61B2E3E1549B}"/>
              </a:ext>
            </a:extLst>
          </p:cNvPr>
          <p:cNvCxnSpPr>
            <a:cxnSpLocks/>
          </p:cNvCxnSpPr>
          <p:nvPr/>
        </p:nvCxnSpPr>
        <p:spPr>
          <a:xfrm>
            <a:off x="5964392" y="1567803"/>
            <a:ext cx="1" cy="672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1BEB47A-9C42-4FF9-AA9C-52CB3DC88925}"/>
              </a:ext>
            </a:extLst>
          </p:cNvPr>
          <p:cNvSpPr txBox="1"/>
          <p:nvPr/>
        </p:nvSpPr>
        <p:spPr>
          <a:xfrm>
            <a:off x="676977" y="3170671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Kenrnel_size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B93C696-409D-4721-AF02-AF37652B7CE9}"/>
              </a:ext>
            </a:extLst>
          </p:cNvPr>
          <p:cNvSpPr txBox="1"/>
          <p:nvPr/>
        </p:nvSpPr>
        <p:spPr>
          <a:xfrm>
            <a:off x="676976" y="3540003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0F00E29-4558-4CC8-9E51-E1482EEAD0CD}"/>
              </a:ext>
            </a:extLst>
          </p:cNvPr>
          <p:cNvSpPr txBox="1"/>
          <p:nvPr/>
        </p:nvSpPr>
        <p:spPr>
          <a:xfrm>
            <a:off x="705282" y="2746864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FDFB44E-B1D8-4F8A-8552-1088222D69F5}"/>
              </a:ext>
            </a:extLst>
          </p:cNvPr>
          <p:cNvSpPr txBox="1"/>
          <p:nvPr/>
        </p:nvSpPr>
        <p:spPr>
          <a:xfrm>
            <a:off x="5493873" y="2931530"/>
            <a:ext cx="9470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D411F543-F4CD-4F64-B8B8-2AC76C6BDCFD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10148417" y="3301733"/>
            <a:ext cx="8803" cy="462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F30649C-C74A-4658-B20C-D8125DF414D8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 flipH="1">
            <a:off x="5967374" y="2609666"/>
            <a:ext cx="1897" cy="321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7A5C6DE-F5CB-415C-B7AF-18BB7C52E43B}"/>
              </a:ext>
            </a:extLst>
          </p:cNvPr>
          <p:cNvSpPr txBox="1"/>
          <p:nvPr/>
        </p:nvSpPr>
        <p:spPr>
          <a:xfrm>
            <a:off x="4934354" y="4241708"/>
            <a:ext cx="207340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getStructringElenment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分離出水平與垂直線，結合成方格</a:t>
            </a: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C07D69FD-3BA8-4EF4-9C4A-B7684C7FBE50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5971055" y="4980372"/>
            <a:ext cx="1" cy="199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FA020CF-481A-4FCC-A51B-3ABA277BFD9F}"/>
              </a:ext>
            </a:extLst>
          </p:cNvPr>
          <p:cNvSpPr txBox="1"/>
          <p:nvPr/>
        </p:nvSpPr>
        <p:spPr>
          <a:xfrm>
            <a:off x="8563423" y="3024734"/>
            <a:ext cx="3169987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search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遍歷方格，計算方格內輪廓面積</a:t>
            </a: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0D01EF58-A439-440A-A871-1D90ACEA634B}"/>
              </a:ext>
            </a:extLst>
          </p:cNvPr>
          <p:cNvCxnSpPr>
            <a:cxnSpLocks/>
            <a:stCxn id="9" idx="2"/>
            <a:endCxn id="102" idx="0"/>
          </p:cNvCxnSpPr>
          <p:nvPr/>
        </p:nvCxnSpPr>
        <p:spPr>
          <a:xfrm flipH="1">
            <a:off x="10148417" y="2670269"/>
            <a:ext cx="1" cy="354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E216AFD3-694A-45B4-896C-22E68A28147A}"/>
              </a:ext>
            </a:extLst>
          </p:cNvPr>
          <p:cNvSpPr txBox="1"/>
          <p:nvPr/>
        </p:nvSpPr>
        <p:spPr>
          <a:xfrm>
            <a:off x="3073395" y="2216227"/>
            <a:ext cx="145424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輸入圖片</a:t>
            </a: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91391BD-B079-40ED-875E-F140CFBD31E7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3800517" y="1970780"/>
            <a:ext cx="0" cy="24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0E63577A-B500-4D5F-A9A3-107B409BB7EF}"/>
              </a:ext>
            </a:extLst>
          </p:cNvPr>
          <p:cNvSpPr txBox="1"/>
          <p:nvPr/>
        </p:nvSpPr>
        <p:spPr>
          <a:xfrm>
            <a:off x="5185043" y="3622726"/>
            <a:ext cx="15586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形態學除噪點</a:t>
            </a:r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542D834C-6F93-46F2-83D5-0F3E80E928B4}"/>
              </a:ext>
            </a:extLst>
          </p:cNvPr>
          <p:cNvCxnSpPr>
            <a:cxnSpLocks/>
          </p:cNvCxnSpPr>
          <p:nvPr/>
        </p:nvCxnSpPr>
        <p:spPr>
          <a:xfrm flipH="1">
            <a:off x="5950081" y="3300862"/>
            <a:ext cx="1897" cy="321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6BA57C18-7613-4048-969C-E88D71F588A5}"/>
              </a:ext>
            </a:extLst>
          </p:cNvPr>
          <p:cNvCxnSpPr>
            <a:cxnSpLocks/>
            <a:stCxn id="124" idx="2"/>
            <a:endCxn id="85" idx="0"/>
          </p:cNvCxnSpPr>
          <p:nvPr/>
        </p:nvCxnSpPr>
        <p:spPr>
          <a:xfrm>
            <a:off x="5964391" y="3992058"/>
            <a:ext cx="6665" cy="249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F5C51FA-F661-4A4A-AB6C-9B2F4ED36A47}"/>
              </a:ext>
            </a:extLst>
          </p:cNvPr>
          <p:cNvSpPr txBox="1"/>
          <p:nvPr/>
        </p:nvSpPr>
        <p:spPr>
          <a:xfrm>
            <a:off x="4934354" y="5656744"/>
            <a:ext cx="2073405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findContours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計算方格內的輪廓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B90582A-112A-4F6B-8E37-6B6D87C719CF}"/>
              </a:ext>
            </a:extLst>
          </p:cNvPr>
          <p:cNvCxnSpPr>
            <a:cxnSpLocks/>
            <a:stCxn id="69" idx="2"/>
            <a:endCxn id="51" idx="0"/>
          </p:cNvCxnSpPr>
          <p:nvPr/>
        </p:nvCxnSpPr>
        <p:spPr>
          <a:xfrm>
            <a:off x="5971055" y="5467734"/>
            <a:ext cx="2" cy="189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A173F3D-7313-41C0-84A0-9A238F12EEF5}"/>
              </a:ext>
            </a:extLst>
          </p:cNvPr>
          <p:cNvSpPr txBox="1"/>
          <p:nvPr/>
        </p:nvSpPr>
        <p:spPr>
          <a:xfrm>
            <a:off x="4790298" y="5159957"/>
            <a:ext cx="236151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過濾出畫記可能存在的方格</a:t>
            </a: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015A073-C023-4D33-8FE5-E29823966000}"/>
              </a:ext>
            </a:extLst>
          </p:cNvPr>
          <p:cNvCxnSpPr>
            <a:cxnSpLocks/>
          </p:cNvCxnSpPr>
          <p:nvPr/>
        </p:nvCxnSpPr>
        <p:spPr>
          <a:xfrm flipH="1">
            <a:off x="5971055" y="4977373"/>
            <a:ext cx="1" cy="199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E9EB555-ADA0-4506-8163-6E24EFFF81B0}"/>
              </a:ext>
            </a:extLst>
          </p:cNvPr>
          <p:cNvSpPr txBox="1"/>
          <p:nvPr/>
        </p:nvSpPr>
        <p:spPr>
          <a:xfrm>
            <a:off x="616030" y="3932217"/>
            <a:ext cx="110799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</p:spTree>
    <p:extLst>
      <p:ext uri="{BB962C8B-B14F-4D97-AF65-F5344CB8AC3E}">
        <p14:creationId xmlns:p14="http://schemas.microsoft.com/office/powerpoint/2010/main" val="289618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9031-AE8A-4F5D-BA9C-8CEF37C6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16EDBDD-C43C-48E4-BEBB-D772EAE94D1D}"/>
              </a:ext>
            </a:extLst>
          </p:cNvPr>
          <p:cNvSpPr txBox="1"/>
          <p:nvPr/>
        </p:nvSpPr>
        <p:spPr>
          <a:xfrm>
            <a:off x="2063933" y="3123769"/>
            <a:ext cx="92461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二值化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CF18433-B9FA-4295-A202-4643F75C425E}"/>
              </a:ext>
            </a:extLst>
          </p:cNvPr>
          <p:cNvCxnSpPr>
            <a:cxnSpLocks/>
            <a:stCxn id="10" idx="3"/>
            <a:endCxn id="67" idx="1"/>
          </p:cNvCxnSpPr>
          <p:nvPr/>
        </p:nvCxnSpPr>
        <p:spPr>
          <a:xfrm flipV="1">
            <a:off x="2988547" y="3304134"/>
            <a:ext cx="538898" cy="4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DD1ED3A-0531-41AA-BE83-525FC3921F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3532" y="3299834"/>
            <a:ext cx="1710401" cy="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B9A562B-8B08-4A01-965C-1577264FAA9D}"/>
              </a:ext>
            </a:extLst>
          </p:cNvPr>
          <p:cNvSpPr txBox="1"/>
          <p:nvPr/>
        </p:nvSpPr>
        <p:spPr>
          <a:xfrm>
            <a:off x="353532" y="2904929"/>
            <a:ext cx="133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輸入照片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9187B85-243F-459F-9E96-5E1AA787D6E2}"/>
              </a:ext>
            </a:extLst>
          </p:cNvPr>
          <p:cNvSpPr txBox="1"/>
          <p:nvPr/>
        </p:nvSpPr>
        <p:spPr>
          <a:xfrm>
            <a:off x="2906536" y="2786121"/>
            <a:ext cx="11545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zh-TW" altLang="en-US" sz="15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二值化</a:t>
            </a:r>
            <a:endParaRPr lang="zh-TW" alt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A92BABF-AC18-498E-A56E-4547EB3CFBED}"/>
              </a:ext>
            </a:extLst>
          </p:cNvPr>
          <p:cNvSpPr/>
          <p:nvPr/>
        </p:nvSpPr>
        <p:spPr>
          <a:xfrm>
            <a:off x="1918038" y="2502629"/>
            <a:ext cx="8174822" cy="13255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A5A9994-BB3B-415A-86C9-E57A999A2778}"/>
              </a:ext>
            </a:extLst>
          </p:cNvPr>
          <p:cNvSpPr/>
          <p:nvPr/>
        </p:nvSpPr>
        <p:spPr>
          <a:xfrm>
            <a:off x="4962617" y="4261934"/>
            <a:ext cx="5130242" cy="18750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305CA858-2454-4733-BBD2-7F570CF8B295}"/>
              </a:ext>
            </a:extLst>
          </p:cNvPr>
          <p:cNvSpPr txBox="1"/>
          <p:nvPr/>
        </p:nvSpPr>
        <p:spPr>
          <a:xfrm>
            <a:off x="5510364" y="2059057"/>
            <a:ext cx="1336213" cy="36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E9C7BBF1-9CB7-4812-8A8C-3191F31E701C}"/>
              </a:ext>
            </a:extLst>
          </p:cNvPr>
          <p:cNvSpPr txBox="1"/>
          <p:nvPr/>
        </p:nvSpPr>
        <p:spPr>
          <a:xfrm>
            <a:off x="5914299" y="3837289"/>
            <a:ext cx="17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D6080FAA-D32B-47B9-A7C0-FFECC48B37B3}"/>
              </a:ext>
            </a:extLst>
          </p:cNvPr>
          <p:cNvCxnSpPr>
            <a:cxnSpLocks/>
            <a:stCxn id="43" idx="1"/>
            <a:endCxn id="130" idx="3"/>
          </p:cNvCxnSpPr>
          <p:nvPr/>
        </p:nvCxnSpPr>
        <p:spPr>
          <a:xfrm flipH="1">
            <a:off x="4633537" y="5030999"/>
            <a:ext cx="1303654" cy="5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84F64844-FA6A-4357-A43D-5C61E9CAF995}"/>
              </a:ext>
            </a:extLst>
          </p:cNvPr>
          <p:cNvSpPr txBox="1"/>
          <p:nvPr/>
        </p:nvSpPr>
        <p:spPr>
          <a:xfrm>
            <a:off x="3478944" y="4851750"/>
            <a:ext cx="115459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顯示價格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F4B20EE-9F3E-4C15-885F-5141677FA317}"/>
              </a:ext>
            </a:extLst>
          </p:cNvPr>
          <p:cNvSpPr txBox="1"/>
          <p:nvPr/>
        </p:nvSpPr>
        <p:spPr>
          <a:xfrm>
            <a:off x="5937191" y="4846333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統計總價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FBAB1DA-90C8-4CFA-BBB1-11195B28BDA9}"/>
              </a:ext>
            </a:extLst>
          </p:cNvPr>
          <p:cNvSpPr txBox="1"/>
          <p:nvPr/>
        </p:nvSpPr>
        <p:spPr>
          <a:xfrm>
            <a:off x="5768213" y="3030996"/>
            <a:ext cx="207340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getStructringElenment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計算水平、垂直線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6BF98CD-82F9-48FB-814A-10AE1C5D257E}"/>
              </a:ext>
            </a:extLst>
          </p:cNvPr>
          <p:cNvSpPr txBox="1"/>
          <p:nvPr/>
        </p:nvSpPr>
        <p:spPr>
          <a:xfrm>
            <a:off x="8607848" y="3038224"/>
            <a:ext cx="129958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findContours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計算輪廓</a:t>
            </a: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09B8C64-29BE-46D4-915B-C2A809898DF3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7841616" y="3292606"/>
            <a:ext cx="766232" cy="7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DDC8CC5-AB45-4F34-A060-2BBC94F48F60}"/>
              </a:ext>
            </a:extLst>
          </p:cNvPr>
          <p:cNvSpPr txBox="1"/>
          <p:nvPr/>
        </p:nvSpPr>
        <p:spPr>
          <a:xfrm>
            <a:off x="3527445" y="3119468"/>
            <a:ext cx="15586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形態學除噪點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9C27E48-BC1F-41A3-AF28-19EE1873A8B9}"/>
              </a:ext>
            </a:extLst>
          </p:cNvPr>
          <p:cNvCxnSpPr>
            <a:cxnSpLocks/>
            <a:stCxn id="67" idx="3"/>
            <a:endCxn id="64" idx="1"/>
          </p:cNvCxnSpPr>
          <p:nvPr/>
        </p:nvCxnSpPr>
        <p:spPr>
          <a:xfrm flipV="1">
            <a:off x="5086141" y="3292606"/>
            <a:ext cx="682072" cy="11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0229193-4AC2-481E-886A-F0E5668EF4DD}"/>
              </a:ext>
            </a:extLst>
          </p:cNvPr>
          <p:cNvSpPr txBox="1"/>
          <p:nvPr/>
        </p:nvSpPr>
        <p:spPr>
          <a:xfrm>
            <a:off x="7925526" y="4840601"/>
            <a:ext cx="79682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C660A45-44D9-4C0E-B461-F9822F70CE03}"/>
              </a:ext>
            </a:extLst>
          </p:cNvPr>
          <p:cNvSpPr txBox="1"/>
          <p:nvPr/>
        </p:nvSpPr>
        <p:spPr>
          <a:xfrm>
            <a:off x="8607848" y="4378936"/>
            <a:ext cx="180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找出較小方格，計算該方格中輪廓面積</a:t>
            </a:r>
          </a:p>
        </p:txBody>
      </p: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D26589C3-5924-4409-BBB8-D92C23D8E766}"/>
              </a:ext>
            </a:extLst>
          </p:cNvPr>
          <p:cNvCxnSpPr>
            <a:stCxn id="65" idx="3"/>
            <a:endCxn id="73" idx="3"/>
          </p:cNvCxnSpPr>
          <p:nvPr/>
        </p:nvCxnSpPr>
        <p:spPr>
          <a:xfrm flipH="1">
            <a:off x="8722347" y="3299834"/>
            <a:ext cx="1185087" cy="1725433"/>
          </a:xfrm>
          <a:prstGeom prst="bentConnector3">
            <a:avLst>
              <a:gd name="adj1" fmla="val -74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C5C37C6-1155-4004-9299-4C10DC229550}"/>
              </a:ext>
            </a:extLst>
          </p:cNvPr>
          <p:cNvCxnSpPr>
            <a:cxnSpLocks/>
            <a:stCxn id="73" idx="1"/>
            <a:endCxn id="43" idx="3"/>
          </p:cNvCxnSpPr>
          <p:nvPr/>
        </p:nvCxnSpPr>
        <p:spPr>
          <a:xfrm flipH="1">
            <a:off x="7045187" y="5025267"/>
            <a:ext cx="880339" cy="5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9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1142A-858E-2FBC-D647-C4A0A48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9FF377-FF0C-B8C7-AAF3-3B7296F1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對輸入的灰度圖像進行二值化處理。通過設定閾值，將像素值分為兩種：低於或等於閾值的像素設為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，高於閾值的像素設為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255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。處理後的圖像會保存到指定的輸出路徑。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binarize_image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input_path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str, threshold: int = 128) -&gt;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二值化處理後的影像數據。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98B201B9-DE93-472E-F5A8-FC950F50F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18109"/>
              </p:ext>
            </p:extLst>
          </p:nvPr>
        </p:nvGraphicFramePr>
        <p:xfrm>
          <a:off x="1164472" y="2699174"/>
          <a:ext cx="10929258" cy="125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1862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622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input_path</a:t>
                      </a:r>
                      <a:endParaRPr lang="en-US" altLang="zh-TW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endParaRPr lang="zh-TW" altLang="en-US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輸入圖像的檔案路徑，支援常見格式如 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.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jpg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TW" sz="14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png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等。</a:t>
                      </a:r>
                      <a:endParaRPr lang="zh-TW" altLang="en-US" sz="14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endParaRPr lang="zh-TW" altLang="en-US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二值化的閾值（可選，默認為 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128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）。像素值大於該閾值將設為 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255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，小於或等於該閾值設為 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0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5616C-61A2-777D-8A43-B8F95ECB1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155EF-769B-5B61-F4EC-EA44A1B8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形態學除噪點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630AE-7F58-2E7F-3740-395AC12B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使用形態學操作去除影像中的雜點，返回處理後的影像數據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binarize_image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input_path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str, threshold: int = 128) -&gt;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形態學操作處理後的影像數據（像素值為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255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A7430EDF-9F74-E0B7-D242-F576903DB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21233"/>
              </p:ext>
            </p:extLst>
          </p:nvPr>
        </p:nvGraphicFramePr>
        <p:xfrm>
          <a:off x="1134975" y="2158400"/>
          <a:ext cx="10929258" cy="125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1862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622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binary_image</a:t>
                      </a:r>
                      <a:endParaRPr lang="en-US" altLang="zh-TW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np.ndarray</a:t>
                      </a:r>
                      <a:endParaRPr lang="zh-TW" altLang="en-US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輸入的二值化影像數據（</a:t>
                      </a:r>
                      <a:r>
                        <a:rPr lang="en-US" altLang="zh-TW" sz="14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，像素值為 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 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 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255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）。</a:t>
                      </a:r>
                      <a:endParaRPr lang="zh-TW" altLang="en-US" sz="14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kernel_size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endParaRPr lang="zh-TW" altLang="en-US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內核大小（必須為奇數，默認為 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94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F5196-DF70-8DBF-53C5-39474CC8D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CDF3A-FBDA-8F7E-4A0A-D5BA6D91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 fontScale="90000"/>
          </a:bodyPr>
          <a:lstStyle/>
          <a:p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getStructringElenment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計算水平、垂直線</a:t>
            </a:r>
            <a:b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95F699-2F9C-8779-FE89-429549948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生成結構元素（水平線或垂直線）以用於形態學操作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get_structuring_element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(shape: str, size: int) -&gt;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布林陣列，表示生成的結構元素。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4A29D7A9-FD3B-DA36-8F0F-7001BC40D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61978"/>
              </p:ext>
            </p:extLst>
          </p:nvPr>
        </p:nvGraphicFramePr>
        <p:xfrm>
          <a:off x="1154639" y="2239516"/>
          <a:ext cx="10929258" cy="125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1862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622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en-US" altLang="zh-TW" sz="1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endParaRPr lang="zh-TW" altLang="en-US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結構元素的形狀，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horizontal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 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表示水平線，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vertical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 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表示垂直線。</a:t>
                      </a:r>
                      <a:endParaRPr lang="zh-TW" altLang="en-US" sz="14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endParaRPr lang="zh-TW" altLang="en-US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結構元素的大小（必須為正整數）。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21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32E3A-DCEE-2FF1-E8D5-314A7CBD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DE4FA-BD38-C2D1-8CE2-1E077C10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findContours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計算輪廓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2A0908-A595-B71E-B4AB-AB2B5D766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從二值化圖像中計算輪廓，返回輪廓點座標。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find_contours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binary_image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-&gt; list: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1400" dirty="0"/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每個輪廓的點座標集，格式為 [[點集1], [點集2], ...]，其中每個點的格式為 (x, y)。 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5398520F-CBF1-528D-1BC3-8760808C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725092"/>
              </p:ext>
            </p:extLst>
          </p:nvPr>
        </p:nvGraphicFramePr>
        <p:xfrm>
          <a:off x="1164473" y="2230487"/>
          <a:ext cx="10929258" cy="73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1862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622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binary_image</a:t>
                      </a:r>
                      <a:endParaRPr lang="en-US" altLang="zh-TW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np.ndarray</a:t>
                      </a:r>
                      <a:endParaRPr lang="zh-TW" altLang="en-US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輸入的二值化影像數據（</a:t>
                      </a:r>
                      <a:r>
                        <a:rPr lang="en-US" altLang="zh-TW" sz="1400" dirty="0" err="1"/>
                        <a:t>np.ndarray</a:t>
                      </a:r>
                      <a:r>
                        <a:rPr lang="zh-TW" altLang="en-US" sz="1400" dirty="0"/>
                        <a:t>，像素值為 </a:t>
                      </a:r>
                      <a:r>
                        <a:rPr lang="en-US" altLang="zh-TW" sz="1400" dirty="0"/>
                        <a:t>0 </a:t>
                      </a:r>
                      <a:r>
                        <a:rPr lang="zh-TW" altLang="en-US" sz="1400" dirty="0"/>
                        <a:t>或 </a:t>
                      </a:r>
                      <a:r>
                        <a:rPr lang="en-US" altLang="zh-TW" sz="1400" dirty="0"/>
                        <a:t>255</a:t>
                      </a:r>
                      <a:r>
                        <a:rPr lang="zh-TW" altLang="en-US" sz="1400" dirty="0"/>
                        <a:t>）</a:t>
                      </a:r>
                      <a:endParaRPr lang="zh-TW" altLang="en-US" sz="14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67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32E3A-DCEE-2FF1-E8D5-314A7CBD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DE4FA-BD38-C2D1-8CE2-1E077C10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Search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遍歷方格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2A0908-A595-B71E-B4AB-AB2B5D766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contourArea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遍歷特定面積的方格，返回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Search(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binary_image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-&gt; list: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1400" dirty="0"/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每個輪廓的點座標集，格式為 [[點集1], [點集2], ...]，其中每個點的格式為 (x, y)。 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5398520F-CBF1-528D-1BC3-8760808C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28302"/>
              </p:ext>
            </p:extLst>
          </p:nvPr>
        </p:nvGraphicFramePr>
        <p:xfrm>
          <a:off x="1164473" y="2230487"/>
          <a:ext cx="10929258" cy="73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1862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622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4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binary_image</a:t>
                      </a:r>
                      <a:endParaRPr lang="en-US" altLang="zh-TW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np.ndarray</a:t>
                      </a:r>
                      <a:endParaRPr lang="zh-TW" altLang="en-US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輸入的二值化影像數據（</a:t>
                      </a:r>
                      <a:r>
                        <a:rPr lang="en-US" altLang="zh-TW" sz="1400" dirty="0" err="1"/>
                        <a:t>np.ndarray</a:t>
                      </a:r>
                      <a:r>
                        <a:rPr lang="zh-TW" altLang="en-US" sz="1400" dirty="0"/>
                        <a:t>，像素值為 </a:t>
                      </a:r>
                      <a:r>
                        <a:rPr lang="en-US" altLang="zh-TW" sz="1400" dirty="0"/>
                        <a:t>0 </a:t>
                      </a:r>
                      <a:r>
                        <a:rPr lang="zh-TW" altLang="en-US" sz="1400" dirty="0"/>
                        <a:t>或 </a:t>
                      </a:r>
                      <a:r>
                        <a:rPr lang="en-US" altLang="zh-TW" sz="1400" dirty="0"/>
                        <a:t>255</a:t>
                      </a:r>
                      <a:r>
                        <a:rPr lang="zh-TW" altLang="en-US" sz="1400" dirty="0"/>
                        <a:t>）</a:t>
                      </a:r>
                      <a:endParaRPr lang="zh-TW" altLang="en-US" sz="14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71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1019</Words>
  <Application>Microsoft Office PowerPoint</Application>
  <PresentationFormat>寬螢幕</PresentationFormat>
  <Paragraphs>175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嵌入式影像辨識</vt:lpstr>
      <vt:lpstr>PowerPoint 簡報</vt:lpstr>
      <vt:lpstr>breakdown</vt:lpstr>
      <vt:lpstr>流程圖</vt:lpstr>
      <vt:lpstr>二值化</vt:lpstr>
      <vt:lpstr>形態學除噪點</vt:lpstr>
      <vt:lpstr>getStructringElenment 計算水平、垂直線 </vt:lpstr>
      <vt:lpstr>findContours 計算輪廓</vt:lpstr>
      <vt:lpstr>Search 遍歷方格</vt:lpstr>
      <vt:lpstr>量價相乘</vt:lpstr>
      <vt:lpstr>Count price 統計總價</vt:lpstr>
      <vt:lpstr>OCR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user</cp:lastModifiedBy>
  <cp:revision>40</cp:revision>
  <dcterms:created xsi:type="dcterms:W3CDTF">2024-12-05T03:20:56Z</dcterms:created>
  <dcterms:modified xsi:type="dcterms:W3CDTF">2024-12-12T06:10:56Z</dcterms:modified>
</cp:coreProperties>
</file>