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72" r:id="rId7"/>
    <p:sldId id="262" r:id="rId8"/>
    <p:sldId id="273" r:id="rId9"/>
    <p:sldId id="269" r:id="rId10"/>
    <p:sldId id="277" r:id="rId11"/>
    <p:sldId id="263" r:id="rId12"/>
    <p:sldId id="275" r:id="rId13"/>
    <p:sldId id="274" r:id="rId14"/>
    <p:sldId id="276" r:id="rId15"/>
    <p:sldId id="271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4" autoAdjust="0"/>
    <p:restoredTop sz="94404" autoAdjust="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AE1C0-7DCE-42AF-926A-28F04D06E112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599D0-ADE0-499A-BF9A-49BD3011A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213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599D0-ADE0-499A-BF9A-49BD3011A5F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7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31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83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9260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859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6001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92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20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13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98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6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870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256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0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40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958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14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A67D-9259-4383-AB5A-A3A01268F4AA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49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7E338-B357-449C-A3AA-8B0104282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2886"/>
            <a:ext cx="4992056" cy="1504281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97FA7D-1BBA-4167-9AE3-54297FC84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808" y="4050834"/>
            <a:ext cx="8492340" cy="1740367"/>
          </a:xfrm>
        </p:spPr>
        <p:txBody>
          <a:bodyPr>
            <a:noAutofit/>
          </a:bodyPr>
          <a:lstStyle/>
          <a:p>
            <a:pPr algn="l"/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目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點餐卡辨識</a:t>
            </a: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員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詹逸宏、呂騏佑、張昌暉、</a:t>
            </a:r>
            <a:r>
              <a:rPr lang="zh-TW" altLang="en-US" sz="3200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謝宗佑</a:t>
            </a:r>
            <a:endParaRPr lang="en-US" altLang="zh-TW" sz="3200" b="0" i="0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陳朝烈</a:t>
            </a: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398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32E3A-DCEE-2FF1-E8D5-314A7CBD0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DE4FA-BD38-C2D1-8CE2-1E077C10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Search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遍歷方格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C838C7A-347C-4A65-819D-2A6B9AB82465}"/>
              </a:ext>
            </a:extLst>
          </p:cNvPr>
          <p:cNvSpPr txBox="1"/>
          <p:nvPr/>
        </p:nvSpPr>
        <p:spPr>
          <a:xfrm>
            <a:off x="838200" y="943734"/>
            <a:ext cx="72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66965CB-FDB1-4224-BDDB-16F5768E2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3844"/>
            <a:ext cx="2238798" cy="474098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ECF835E-E210-4E9E-8F15-DCF8832AC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367" y="1478324"/>
            <a:ext cx="2175295" cy="460650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182469B-6777-479E-A38C-36B19C577734}"/>
              </a:ext>
            </a:extLst>
          </p:cNvPr>
          <p:cNvSpPr txBox="1"/>
          <p:nvPr/>
        </p:nvSpPr>
        <p:spPr>
          <a:xfrm>
            <a:off x="3367026" y="943734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51A27E9-6020-44F5-8E59-9595CDA46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020" y="1092493"/>
            <a:ext cx="2871019" cy="49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1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57AE7A8C-79B5-4EE6-8C43-D8F99552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統計數量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3F7060-C098-40B7-B141-F79FE1408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統計每一格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餐點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的數量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Statistical quantity(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input_path:list,output_path:list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zh-TW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0543A06-2C7C-40FF-B08F-592F1467F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34716"/>
              </p:ext>
            </p:extLst>
          </p:nvPr>
        </p:nvGraphicFramePr>
        <p:xfrm>
          <a:off x="677334" y="2191172"/>
          <a:ext cx="9841653" cy="339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551">
                  <a:extLst>
                    <a:ext uri="{9D8B030D-6E8A-4147-A177-3AD203B41FA5}">
                      <a16:colId xmlns:a16="http://schemas.microsoft.com/office/drawing/2014/main" val="3504103356"/>
                    </a:ext>
                  </a:extLst>
                </a:gridCol>
                <a:gridCol w="3280551">
                  <a:extLst>
                    <a:ext uri="{9D8B030D-6E8A-4147-A177-3AD203B41FA5}">
                      <a16:colId xmlns:a16="http://schemas.microsoft.com/office/drawing/2014/main" val="2494843721"/>
                    </a:ext>
                  </a:extLst>
                </a:gridCol>
                <a:gridCol w="3280551">
                  <a:extLst>
                    <a:ext uri="{9D8B030D-6E8A-4147-A177-3AD203B41FA5}">
                      <a16:colId xmlns:a16="http://schemas.microsoft.com/office/drawing/2014/main" val="1020817961"/>
                    </a:ext>
                  </a:extLst>
                </a:gridCol>
              </a:tblGrid>
              <a:tr h="479214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63088"/>
                  </a:ext>
                </a:extLst>
              </a:tr>
              <a:tr h="972538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Input_path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53703"/>
                  </a:ext>
                </a:extLst>
              </a:tr>
              <a:tr h="972538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Output_path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22474"/>
                  </a:ext>
                </a:extLst>
              </a:tr>
              <a:tr h="97253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4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98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57AE7A8C-79B5-4EE6-8C43-D8F99552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統計數量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127254-0EF2-4CFC-BF12-D9EB7925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" y="2382329"/>
            <a:ext cx="2116542" cy="13497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9BB816A-7449-4CC1-80D5-FCFDBF229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587" y="872912"/>
            <a:ext cx="2762250" cy="16573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38FD2FB-B762-403A-9582-A2051444D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287" y="3780027"/>
            <a:ext cx="2762250" cy="1657350"/>
          </a:xfrm>
          <a:prstGeom prst="rect">
            <a:avLst/>
          </a:prstGeom>
        </p:spPr>
      </p:pic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584AC693-879B-47AA-95EC-C3F41B874260}"/>
              </a:ext>
            </a:extLst>
          </p:cNvPr>
          <p:cNvCxnSpPr>
            <a:stCxn id="7" idx="1"/>
            <a:endCxn id="9" idx="1"/>
          </p:cNvCxnSpPr>
          <p:nvPr/>
        </p:nvCxnSpPr>
        <p:spPr>
          <a:xfrm rot="10800000" flipH="1" flipV="1">
            <a:off x="4082587" y="1701586"/>
            <a:ext cx="12700" cy="2907115"/>
          </a:xfrm>
          <a:prstGeom prst="bentConnector3">
            <a:avLst>
              <a:gd name="adj1" fmla="val -5748386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5415047-164E-4063-8FF8-C4AE07636589}"/>
              </a:ext>
            </a:extLst>
          </p:cNvPr>
          <p:cNvSpPr txBox="1"/>
          <p:nvPr/>
        </p:nvSpPr>
        <p:spPr>
          <a:xfrm>
            <a:off x="838200" y="1841947"/>
            <a:ext cx="2090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8CAA297-F4C2-4AE6-BCF5-03C0D708A780}"/>
              </a:ext>
            </a:extLst>
          </p:cNvPr>
          <p:cNvSpPr txBox="1"/>
          <p:nvPr/>
        </p:nvSpPr>
        <p:spPr>
          <a:xfrm>
            <a:off x="4096516" y="2601146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Sobelx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兩條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B6E443B-FCD0-4976-A28C-AF90DAE0FDBF}"/>
              </a:ext>
            </a:extLst>
          </p:cNvPr>
          <p:cNvSpPr txBox="1"/>
          <p:nvPr/>
        </p:nvSpPr>
        <p:spPr>
          <a:xfrm>
            <a:off x="4096516" y="5542625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Sobely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三條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EB2311D-6E59-46CB-8A3B-4A9D3B843CDD}"/>
              </a:ext>
            </a:extLst>
          </p:cNvPr>
          <p:cNvCxnSpPr>
            <a:stCxn id="7" idx="3"/>
            <a:endCxn id="9" idx="3"/>
          </p:cNvCxnSpPr>
          <p:nvPr/>
        </p:nvCxnSpPr>
        <p:spPr>
          <a:xfrm>
            <a:off x="6844837" y="1701587"/>
            <a:ext cx="12700" cy="2907115"/>
          </a:xfrm>
          <a:prstGeom prst="bentConnector3">
            <a:avLst>
              <a:gd name="adj1" fmla="val 3576622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A7B5103-CCBF-4C84-B801-8EECB06A5F14}"/>
              </a:ext>
            </a:extLst>
          </p:cNvPr>
          <p:cNvCxnSpPr/>
          <p:nvPr/>
        </p:nvCxnSpPr>
        <p:spPr>
          <a:xfrm>
            <a:off x="7298450" y="3243369"/>
            <a:ext cx="7263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FB75DB9-B6DA-4022-99C9-B97A1E7FB216}"/>
              </a:ext>
            </a:extLst>
          </p:cNvPr>
          <p:cNvSpPr txBox="1"/>
          <p:nvPr/>
        </p:nvSpPr>
        <p:spPr>
          <a:xfrm>
            <a:off x="7298450" y="3285221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0E13F929-E4D8-433A-B6AE-B7F0A66B6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823" y="2591174"/>
            <a:ext cx="2964617" cy="1388094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B1E07B8C-BC45-366D-FF4B-D2EB7143BAD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64690" y="3057221"/>
            <a:ext cx="7728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56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3BF4E0-04AC-4A5B-A759-ABC654850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9501"/>
            <a:ext cx="10994813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功能描述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將每一格的數量與那一格的價錢相乘，求單一品項的總價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函式</a:t>
            </a:r>
            <a:r>
              <a:rPr lang="en-US" altLang="zh-TW" dirty="0"/>
              <a:t>: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Multiply_price_amount 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input_amount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np.ndarray 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input_unit_price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np.ndarray ) -&gt; list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將相乘結果相加並回傳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58365DE-8F54-4455-863F-603EFC4E3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777565"/>
              </p:ext>
            </p:extLst>
          </p:nvPr>
        </p:nvGraphicFramePr>
        <p:xfrm>
          <a:off x="838199" y="2429453"/>
          <a:ext cx="9844974" cy="1723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872">
                  <a:extLst>
                    <a:ext uri="{9D8B030D-6E8A-4147-A177-3AD203B41FA5}">
                      <a16:colId xmlns:a16="http://schemas.microsoft.com/office/drawing/2014/main" val="3504103356"/>
                    </a:ext>
                  </a:extLst>
                </a:gridCol>
                <a:gridCol w="2195689">
                  <a:extLst>
                    <a:ext uri="{9D8B030D-6E8A-4147-A177-3AD203B41FA5}">
                      <a16:colId xmlns:a16="http://schemas.microsoft.com/office/drawing/2014/main" val="2494843721"/>
                    </a:ext>
                  </a:extLst>
                </a:gridCol>
                <a:gridCol w="4365413">
                  <a:extLst>
                    <a:ext uri="{9D8B030D-6E8A-4147-A177-3AD203B41FA5}">
                      <a16:colId xmlns:a16="http://schemas.microsoft.com/office/drawing/2014/main" val="1020817961"/>
                    </a:ext>
                  </a:extLst>
                </a:gridCol>
              </a:tblGrid>
              <a:tr h="308407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63088"/>
                  </a:ext>
                </a:extLst>
              </a:tr>
              <a:tr h="625896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Input_unit_price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將每個品項的價位儲存為一個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list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53703"/>
                  </a:ext>
                </a:extLst>
              </a:tr>
              <a:tr h="533990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Input_amount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將每個品項統計完的數量也儲存為一個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list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22474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876C1CB9-9DD1-4AC5-AD7A-3D93AA2F5B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78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Multiply_price_amount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計算單價並加總</a:t>
            </a:r>
          </a:p>
        </p:txBody>
      </p:sp>
    </p:spTree>
    <p:extLst>
      <p:ext uri="{BB962C8B-B14F-4D97-AF65-F5344CB8AC3E}">
        <p14:creationId xmlns:p14="http://schemas.microsoft.com/office/powerpoint/2010/main" val="5407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876C1CB9-9DD1-4AC5-AD7A-3D93AA2F5B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78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Multiply_price_amount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計算單價並加總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A0ECD77-AC77-47F0-852C-D00B2CA1A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9138"/>
            <a:ext cx="9026228" cy="166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0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rt.googleusercontent.com/docsz/AD_4nXdvUYj-UppI22D0yPBWTVxpPZEMUB-I5gecV_rZGyeoJdLUtGAQN1ZapuwtPdiTSic5U6Bye3LPxFkIh-bNybmX1KWkugUB2kAo4_kRQ3xKMqSYZ2sEzqiw0mJAkCW9hIUWgA0eiw?key=qVqVp_MEgne-IteU7DLFHyEp">
            <a:extLst>
              <a:ext uri="{FF2B5EF4-FFF2-40B4-BE49-F238E27FC236}">
                <a16:creationId xmlns:a16="http://schemas.microsoft.com/office/drawing/2014/main" id="{C6168B67-6519-44A2-A476-922099D3C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709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B6A2998-3245-457D-ABEC-A048B2ED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873" y="2073988"/>
            <a:ext cx="5782482" cy="2257740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5E4D1D29-BF46-4572-B2E4-E55ECF79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OCR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</a:t>
            </a:r>
          </a:p>
        </p:txBody>
      </p:sp>
    </p:spTree>
    <p:extLst>
      <p:ext uri="{BB962C8B-B14F-4D97-AF65-F5344CB8AC3E}">
        <p14:creationId xmlns:p14="http://schemas.microsoft.com/office/powerpoint/2010/main" val="291177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D5EDE-B180-235A-550F-A3F38A623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041"/>
            <a:ext cx="8596668" cy="388077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3A4390B-C56B-F439-1D23-E42D2CBE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光流測試</a:t>
            </a:r>
          </a:p>
        </p:txBody>
      </p:sp>
    </p:spTree>
    <p:extLst>
      <p:ext uri="{BB962C8B-B14F-4D97-AF65-F5344CB8AC3E}">
        <p14:creationId xmlns:p14="http://schemas.microsoft.com/office/powerpoint/2010/main" val="300212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697FA7D-1BBA-4167-9AE3-54297FC84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938" y="245806"/>
            <a:ext cx="10246124" cy="5873960"/>
          </a:xfrm>
        </p:spPr>
        <p:txBody>
          <a:bodyPr>
            <a:noAutofit/>
          </a:bodyPr>
          <a:lstStyle/>
          <a:p>
            <a:pPr algn="l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鏡頭向下拍攝桌上的點餐卡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手持手機拍攝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計算總金額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FPS:1s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功耗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:unknown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 rate: unknown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準確率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95%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面積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點餐卡圖像大小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傳輸照片到電腦，顯示總金額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正字劃記、手機拍攝角度約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90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度、光影變化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恆亮、不閃爍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l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準備樣本測試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562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BF622-52D6-4897-A3D7-9EDA09EF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80191" cy="725044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breakdown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112C3AFE-03EE-48DD-A69F-BF23C662FE0F}"/>
              </a:ext>
            </a:extLst>
          </p:cNvPr>
          <p:cNvCxnSpPr>
            <a:cxnSpLocks/>
            <a:stCxn id="16" idx="0"/>
            <a:endCxn id="17" idx="0"/>
          </p:cNvCxnSpPr>
          <p:nvPr/>
        </p:nvCxnSpPr>
        <p:spPr>
          <a:xfrm rot="16200000" flipH="1">
            <a:off x="4536612" y="-860408"/>
            <a:ext cx="27940" cy="5432676"/>
          </a:xfrm>
          <a:prstGeom prst="bentConnector3">
            <a:avLst>
              <a:gd name="adj1" fmla="val -818182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680CEBA-C421-4FED-97C8-61B2E3E1549B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4550582" y="1168007"/>
            <a:ext cx="0" cy="7018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F1BEB47A-9C42-4FF9-AA9C-52CB3DC88925}"/>
              </a:ext>
            </a:extLst>
          </p:cNvPr>
          <p:cNvSpPr txBox="1"/>
          <p:nvPr/>
        </p:nvSpPr>
        <p:spPr>
          <a:xfrm>
            <a:off x="1029949" y="3337696"/>
            <a:ext cx="141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Kenrnel_size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EB93C696-409D-4721-AF02-AF37652B7CE9}"/>
              </a:ext>
            </a:extLst>
          </p:cNvPr>
          <p:cNvSpPr txBox="1"/>
          <p:nvPr/>
        </p:nvSpPr>
        <p:spPr>
          <a:xfrm>
            <a:off x="1025395" y="374590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0F00E29-4558-4CC8-9E51-E1482EEAD0CD}"/>
              </a:ext>
            </a:extLst>
          </p:cNvPr>
          <p:cNvSpPr txBox="1"/>
          <p:nvPr/>
        </p:nvSpPr>
        <p:spPr>
          <a:xfrm>
            <a:off x="1032167" y="2933460"/>
            <a:ext cx="81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E9EB555-ADA0-4506-8163-6E24EFFF81B0}"/>
              </a:ext>
            </a:extLst>
          </p:cNvPr>
          <p:cNvSpPr txBox="1"/>
          <p:nvPr/>
        </p:nvSpPr>
        <p:spPr>
          <a:xfrm>
            <a:off x="1000283" y="4195134"/>
            <a:ext cx="110799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單位價格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D185DE-51D0-4613-88B7-C9BBC8E02A83}"/>
              </a:ext>
            </a:extLst>
          </p:cNvPr>
          <p:cNvSpPr/>
          <p:nvPr/>
        </p:nvSpPr>
        <p:spPr>
          <a:xfrm>
            <a:off x="3750058" y="170896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CA4C8B-F0F4-EAD5-99BA-6079413E8E0E}"/>
              </a:ext>
            </a:extLst>
          </p:cNvPr>
          <p:cNvSpPr/>
          <p:nvPr/>
        </p:nvSpPr>
        <p:spPr>
          <a:xfrm>
            <a:off x="3750058" y="1869900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A255AE-0C34-1B7E-E26A-F45F44E0A5CD}"/>
              </a:ext>
            </a:extLst>
          </p:cNvPr>
          <p:cNvSpPr/>
          <p:nvPr/>
        </p:nvSpPr>
        <p:spPr>
          <a:xfrm>
            <a:off x="3748505" y="3110752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042FC4-FF02-6146-B3D5-697B7DA2CC86}"/>
              </a:ext>
            </a:extLst>
          </p:cNvPr>
          <p:cNvSpPr/>
          <p:nvPr/>
        </p:nvSpPr>
        <p:spPr>
          <a:xfrm>
            <a:off x="3748505" y="4351604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539ED7-B9FB-B5F3-10EC-F41EFF96E7F4}"/>
              </a:ext>
            </a:extLst>
          </p:cNvPr>
          <p:cNvSpPr/>
          <p:nvPr/>
        </p:nvSpPr>
        <p:spPr>
          <a:xfrm>
            <a:off x="1033720" y="1841960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26DF94-D8DA-53FC-0B88-FBDC1D9CACE1}"/>
              </a:ext>
            </a:extLst>
          </p:cNvPr>
          <p:cNvSpPr/>
          <p:nvPr/>
        </p:nvSpPr>
        <p:spPr>
          <a:xfrm>
            <a:off x="6466396" y="1869900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AFB295B-7725-2CB8-FFC4-61B080DEBC76}"/>
              </a:ext>
            </a:extLst>
          </p:cNvPr>
          <p:cNvSpPr/>
          <p:nvPr/>
        </p:nvSpPr>
        <p:spPr>
          <a:xfrm>
            <a:off x="8610255" y="3105409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9E56098-726E-BE24-6629-6B0055B5A0F3}"/>
              </a:ext>
            </a:extLst>
          </p:cNvPr>
          <p:cNvSpPr/>
          <p:nvPr/>
        </p:nvSpPr>
        <p:spPr>
          <a:xfrm>
            <a:off x="6466396" y="3118126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1C857D-EE87-0D24-2017-906E6324C9ED}"/>
              </a:ext>
            </a:extLst>
          </p:cNvPr>
          <p:cNvSpPr/>
          <p:nvPr/>
        </p:nvSpPr>
        <p:spPr>
          <a:xfrm>
            <a:off x="6466396" y="4351604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06A8655-2293-C3A6-56D0-5D643F595B98}"/>
              </a:ext>
            </a:extLst>
          </p:cNvPr>
          <p:cNvSpPr txBox="1"/>
          <p:nvPr/>
        </p:nvSpPr>
        <p:spPr>
          <a:xfrm>
            <a:off x="3785711" y="484785"/>
            <a:ext cx="152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點餐卡辨識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A9DAA02-F642-D686-E11E-252D3403A41D}"/>
              </a:ext>
            </a:extLst>
          </p:cNvPr>
          <p:cNvSpPr txBox="1"/>
          <p:nvPr/>
        </p:nvSpPr>
        <p:spPr>
          <a:xfrm>
            <a:off x="4082108" y="2183789"/>
            <a:ext cx="92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5F505C9-1389-E407-6A71-F86016F4C65F}"/>
              </a:ext>
            </a:extLst>
          </p:cNvPr>
          <p:cNvSpPr txBox="1"/>
          <p:nvPr/>
        </p:nvSpPr>
        <p:spPr>
          <a:xfrm>
            <a:off x="4071623" y="3445406"/>
            <a:ext cx="94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3474704-FCE1-10C9-DA40-880F2C1F06C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549029" y="2867011"/>
            <a:ext cx="1553" cy="243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E703C86-1A12-5F00-D803-69AD089147C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4549029" y="4107863"/>
            <a:ext cx="0" cy="243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8529DDE-454B-56F5-21BC-0AC32CE36EF9}"/>
              </a:ext>
            </a:extLst>
          </p:cNvPr>
          <p:cNvSpPr txBox="1"/>
          <p:nvPr/>
        </p:nvSpPr>
        <p:spPr>
          <a:xfrm>
            <a:off x="3849212" y="4502924"/>
            <a:ext cx="139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形態學把文字除掉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7A3A92D-6719-A16C-4A49-4A327907D1A6}"/>
              </a:ext>
            </a:extLst>
          </p:cNvPr>
          <p:cNvSpPr txBox="1"/>
          <p:nvPr/>
        </p:nvSpPr>
        <p:spPr>
          <a:xfrm>
            <a:off x="8652679" y="3173682"/>
            <a:ext cx="1518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findContours</a:t>
            </a:r>
            <a:b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計算方格內的輪廓</a:t>
            </a:r>
          </a:p>
          <a:p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142BB6D-25C0-0E3C-688B-EB35B81407BE}"/>
              </a:ext>
            </a:extLst>
          </p:cNvPr>
          <p:cNvSpPr txBox="1"/>
          <p:nvPr/>
        </p:nvSpPr>
        <p:spPr>
          <a:xfrm>
            <a:off x="1494389" y="2126398"/>
            <a:ext cx="67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D55EF83-95F7-CB8B-8779-42FC519DA17B}"/>
              </a:ext>
            </a:extLst>
          </p:cNvPr>
          <p:cNvSpPr txBox="1"/>
          <p:nvPr/>
        </p:nvSpPr>
        <p:spPr>
          <a:xfrm>
            <a:off x="6822011" y="2169274"/>
            <a:ext cx="93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後處理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0B61C96-9299-B5FA-4A5C-E25F619FA078}"/>
              </a:ext>
            </a:extLst>
          </p:cNvPr>
          <p:cNvSpPr txBox="1"/>
          <p:nvPr/>
        </p:nvSpPr>
        <p:spPr>
          <a:xfrm>
            <a:off x="6471616" y="3110752"/>
            <a:ext cx="1601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search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遍歷方格，計算方格內輪廓面積</a:t>
            </a:r>
          </a:p>
          <a:p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3055B45-8E9F-0B0F-2D3C-B116B10B44CE}"/>
              </a:ext>
            </a:extLst>
          </p:cNvPr>
          <p:cNvSpPr txBox="1"/>
          <p:nvPr/>
        </p:nvSpPr>
        <p:spPr>
          <a:xfrm>
            <a:off x="6677620" y="4665493"/>
            <a:ext cx="116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統計數量</a:t>
            </a: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54B21FC-AC61-B08C-33FB-0BF053494777}"/>
              </a:ext>
            </a:extLst>
          </p:cNvPr>
          <p:cNvCxnSpPr>
            <a:cxnSpLocks/>
            <a:stCxn id="17" idx="2"/>
            <a:endCxn id="49" idx="0"/>
          </p:cNvCxnSpPr>
          <p:nvPr/>
        </p:nvCxnSpPr>
        <p:spPr>
          <a:xfrm>
            <a:off x="7266920" y="2867011"/>
            <a:ext cx="5220" cy="2437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BAF504BD-E003-B297-0198-67520EF5BA0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266920" y="4115237"/>
            <a:ext cx="0" cy="23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7A854649-C5D9-1E59-5E9D-A99EE1ADA46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067443" y="3603965"/>
            <a:ext cx="5428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18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9031-AE8A-4F5D-BA9C-8CEF37C6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10401" cy="691186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6571417-7F23-4252-85F3-4FA78315AB54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3780266" y="1970357"/>
            <a:ext cx="1508462" cy="5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90AB255-14AF-4349-8B43-FA0808F2D1A6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04151" y="1975559"/>
            <a:ext cx="17750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92B7220-FCEC-458B-90F5-B3BA9ACE6516}"/>
              </a:ext>
            </a:extLst>
          </p:cNvPr>
          <p:cNvSpPr txBox="1"/>
          <p:nvPr/>
        </p:nvSpPr>
        <p:spPr>
          <a:xfrm>
            <a:off x="261966" y="1590837"/>
            <a:ext cx="133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輸入照片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3F0EB90-7F22-404D-B3CF-259769F3A71D}"/>
              </a:ext>
            </a:extLst>
          </p:cNvPr>
          <p:cNvSpPr txBox="1"/>
          <p:nvPr/>
        </p:nvSpPr>
        <p:spPr>
          <a:xfrm>
            <a:off x="3780266" y="1590837"/>
            <a:ext cx="150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照片二值化</a:t>
            </a:r>
            <a:endParaRPr lang="zh-TW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D93ACA4-05B8-4A8E-B5D0-6EE61A84F95C}"/>
              </a:ext>
            </a:extLst>
          </p:cNvPr>
          <p:cNvSpPr txBox="1"/>
          <p:nvPr/>
        </p:nvSpPr>
        <p:spPr>
          <a:xfrm>
            <a:off x="5267984" y="873246"/>
            <a:ext cx="96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2B4432D-0D41-40B3-BD00-0E07F7DC3F60}"/>
              </a:ext>
            </a:extLst>
          </p:cNvPr>
          <p:cNvSpPr txBox="1"/>
          <p:nvPr/>
        </p:nvSpPr>
        <p:spPr>
          <a:xfrm>
            <a:off x="4410361" y="5761297"/>
            <a:ext cx="1737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後處理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計價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4CAAC6A-6D09-40B9-8285-D69207B633F7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1495012" y="4352802"/>
            <a:ext cx="84513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7A3D5F6-DDD8-4699-942E-8FAABF028A6C}"/>
              </a:ext>
            </a:extLst>
          </p:cNvPr>
          <p:cNvSpPr txBox="1"/>
          <p:nvPr/>
        </p:nvSpPr>
        <p:spPr>
          <a:xfrm>
            <a:off x="292846" y="4129902"/>
            <a:ext cx="1447605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顯示價格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D9EB3D2-E974-410F-B810-ABFEC5035CE1}"/>
              </a:ext>
            </a:extLst>
          </p:cNvPr>
          <p:cNvSpPr txBox="1"/>
          <p:nvPr/>
        </p:nvSpPr>
        <p:spPr>
          <a:xfrm>
            <a:off x="6706334" y="4802656"/>
            <a:ext cx="180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利用計算該方格中的輪廓面積來找出菜單方格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8B27E9-94C2-5C96-CC66-25097F4E9E31}"/>
              </a:ext>
            </a:extLst>
          </p:cNvPr>
          <p:cNvSpPr/>
          <p:nvPr/>
        </p:nvSpPr>
        <p:spPr>
          <a:xfrm>
            <a:off x="2179219" y="1477003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A0B79B-4423-B6E0-E82E-85D0FC5FD4BB}"/>
              </a:ext>
            </a:extLst>
          </p:cNvPr>
          <p:cNvSpPr txBox="1"/>
          <p:nvPr/>
        </p:nvSpPr>
        <p:spPr>
          <a:xfrm>
            <a:off x="2505254" y="1790892"/>
            <a:ext cx="91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563681-9A43-E4BE-D3DD-B9F26EE07C1D}"/>
              </a:ext>
            </a:extLst>
          </p:cNvPr>
          <p:cNvSpPr/>
          <p:nvPr/>
        </p:nvSpPr>
        <p:spPr>
          <a:xfrm>
            <a:off x="5288728" y="1471801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60A04C1-966E-A0B1-EFDF-C34923228071}"/>
              </a:ext>
            </a:extLst>
          </p:cNvPr>
          <p:cNvSpPr txBox="1"/>
          <p:nvPr/>
        </p:nvSpPr>
        <p:spPr>
          <a:xfrm>
            <a:off x="5284618" y="1785690"/>
            <a:ext cx="160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形態學除噪點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91F126-A3D2-499D-1F94-2D683D8EB4BA}"/>
              </a:ext>
            </a:extLst>
          </p:cNvPr>
          <p:cNvSpPr/>
          <p:nvPr/>
        </p:nvSpPr>
        <p:spPr>
          <a:xfrm>
            <a:off x="8214837" y="5475583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0526CE1-F8C0-CDCA-C517-DC7F35163665}"/>
              </a:ext>
            </a:extLst>
          </p:cNvPr>
          <p:cNvSpPr txBox="1"/>
          <p:nvPr/>
        </p:nvSpPr>
        <p:spPr>
          <a:xfrm>
            <a:off x="8214837" y="5629333"/>
            <a:ext cx="1601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findContours</a:t>
            </a:r>
            <a:b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計算輪廓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63ADD40-35A8-2279-9756-68AAC81BB490}"/>
              </a:ext>
            </a:extLst>
          </p:cNvPr>
          <p:cNvSpPr/>
          <p:nvPr/>
        </p:nvSpPr>
        <p:spPr>
          <a:xfrm>
            <a:off x="8214837" y="3816103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7B31B5A-D0DC-6B2F-1C0C-29A7A135B0E5}"/>
              </a:ext>
            </a:extLst>
          </p:cNvPr>
          <p:cNvSpPr txBox="1"/>
          <p:nvPr/>
        </p:nvSpPr>
        <p:spPr>
          <a:xfrm>
            <a:off x="8587428" y="4103953"/>
            <a:ext cx="85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search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D3247B9-B27C-C30F-D0B4-8906F483F6B8}"/>
              </a:ext>
            </a:extLst>
          </p:cNvPr>
          <p:cNvSpPr/>
          <p:nvPr/>
        </p:nvSpPr>
        <p:spPr>
          <a:xfrm>
            <a:off x="4807597" y="3106842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459229B-6399-AC82-E2FF-C717960C354E}"/>
              </a:ext>
            </a:extLst>
          </p:cNvPr>
          <p:cNvSpPr txBox="1"/>
          <p:nvPr/>
        </p:nvSpPr>
        <p:spPr>
          <a:xfrm>
            <a:off x="5038964" y="3400141"/>
            <a:ext cx="113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統計數量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9F05C5E-5C8D-AE02-91DE-349A67A546E5}"/>
              </a:ext>
            </a:extLst>
          </p:cNvPr>
          <p:cNvSpPr/>
          <p:nvPr/>
        </p:nvSpPr>
        <p:spPr>
          <a:xfrm>
            <a:off x="4823345" y="4588433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0C4AF436-4684-1830-52C6-7809F9B1E940}"/>
              </a:ext>
            </a:extLst>
          </p:cNvPr>
          <p:cNvSpPr txBox="1"/>
          <p:nvPr/>
        </p:nvSpPr>
        <p:spPr>
          <a:xfrm>
            <a:off x="5053612" y="4902322"/>
            <a:ext cx="114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單位價格</a:t>
            </a:r>
          </a:p>
        </p:txBody>
      </p: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BDE291BB-8C09-FBB1-2D72-FF7A8844DEB9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>
            <a:off x="6408644" y="3605398"/>
            <a:ext cx="15748" cy="1481591"/>
          </a:xfrm>
          <a:prstGeom prst="bentConnector3">
            <a:avLst>
              <a:gd name="adj1" fmla="val 1551613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A3C2C7D-5E0E-D5FA-9D24-D2A83C685FF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655761" y="4311353"/>
            <a:ext cx="1559076" cy="33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866A6147-0509-0440-26DD-7F3E539E9689}"/>
              </a:ext>
            </a:extLst>
          </p:cNvPr>
          <p:cNvSpPr/>
          <p:nvPr/>
        </p:nvSpPr>
        <p:spPr>
          <a:xfrm>
            <a:off x="2340146" y="3854247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3270349-A9D1-0E0E-1BEC-F7A5FAF2D1CD}"/>
              </a:ext>
            </a:extLst>
          </p:cNvPr>
          <p:cNvSpPr txBox="1"/>
          <p:nvPr/>
        </p:nvSpPr>
        <p:spPr>
          <a:xfrm>
            <a:off x="2571513" y="4147546"/>
            <a:ext cx="113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計算總價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5B030F1D-496E-B85B-2AB5-F9A411402F65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3941193" y="4352803"/>
            <a:ext cx="6232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id="{540433CA-7106-FB42-AE00-557B5DEBC67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795854" y="3612006"/>
            <a:ext cx="15748" cy="1481591"/>
          </a:xfrm>
          <a:prstGeom prst="bentConnector3">
            <a:avLst>
              <a:gd name="adj1" fmla="val -145161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接點: 肘形 96">
            <a:extLst>
              <a:ext uri="{FF2B5EF4-FFF2-40B4-BE49-F238E27FC236}">
                <a16:creationId xmlns:a16="http://schemas.microsoft.com/office/drawing/2014/main" id="{74F26FC6-7844-15D5-6CB0-2042E7B77C48}"/>
              </a:ext>
            </a:extLst>
          </p:cNvPr>
          <p:cNvCxnSpPr>
            <a:stCxn id="12" idx="3"/>
            <a:endCxn id="23" idx="0"/>
          </p:cNvCxnSpPr>
          <p:nvPr/>
        </p:nvCxnSpPr>
        <p:spPr>
          <a:xfrm>
            <a:off x="6885666" y="1970356"/>
            <a:ext cx="2129695" cy="184574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B4C3EDAF-8390-2702-A285-5CDC6F0A1B14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9015361" y="4813214"/>
            <a:ext cx="0" cy="662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9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1142A-858E-2FBC-D647-C4A0A481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9FF377-FF0C-B8C7-AAF3-3B7296F1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對輸入的灰度圖像進行二值化處理。通過設定閾值，將像素值分為兩種：低於或等於閾值的像素設為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，高於閾值的像素設為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255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。處理後的圖像會保存到指定的輸出路徑。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binarize_image(input_path: str, threshold: int = 128) -&gt; np.ndarray:</a:t>
            </a: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二值化處理後的影像數據。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98B201B9-DE93-472E-F5A8-FC950F50F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19191"/>
              </p:ext>
            </p:extLst>
          </p:nvPr>
        </p:nvGraphicFramePr>
        <p:xfrm>
          <a:off x="838200" y="2894291"/>
          <a:ext cx="10929258" cy="1531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1862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622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433984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input_path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輸入圖像的檔案路徑，支援常見格式如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.jpg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png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等。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  <a:p>
                      <a:endParaRPr lang="zh-TW" altLang="en-US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二值化的閾值（可選，默認為 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128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）。像素值大於該閾值將設為 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255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，小於或等於該閾值設為 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0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1142A-858E-2FBC-D647-C4A0A481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B487942-D377-4CE4-9593-28CC2800E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5853"/>
            <a:ext cx="2324430" cy="492232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98C29B2-8927-419C-A2BF-DD50366D0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70" y="1377121"/>
            <a:ext cx="2324430" cy="492232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1A2AFC1-5E85-4958-88CF-9066505CD0B7}"/>
              </a:ext>
            </a:extLst>
          </p:cNvPr>
          <p:cNvSpPr txBox="1"/>
          <p:nvPr/>
        </p:nvSpPr>
        <p:spPr>
          <a:xfrm>
            <a:off x="838200" y="977011"/>
            <a:ext cx="764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A9EAA77-0661-4A51-8C01-D6CC08900889}"/>
              </a:ext>
            </a:extLst>
          </p:cNvPr>
          <p:cNvSpPr txBox="1"/>
          <p:nvPr/>
        </p:nvSpPr>
        <p:spPr>
          <a:xfrm>
            <a:off x="3771570" y="948509"/>
            <a:ext cx="76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</a:p>
        </p:txBody>
      </p:sp>
    </p:spTree>
    <p:extLst>
      <p:ext uri="{BB962C8B-B14F-4D97-AF65-F5344CB8AC3E}">
        <p14:creationId xmlns:p14="http://schemas.microsoft.com/office/powerpoint/2010/main" val="103557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5616C-61A2-777D-8A43-B8F95ECB1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155EF-769B-5B61-F4EC-EA44A1B8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形態學去除文字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630AE-7F58-2E7F-3740-395AC12B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使用形態學操作去除影像中的文字，返回處理後的影像數據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binarize_image(input_path: str, threshold: int = 128) -&gt; np.ndarray: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形態學操作處理後的影像數據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A7430EDF-9F74-E0B7-D242-F576903DB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20076"/>
              </p:ext>
            </p:extLst>
          </p:nvPr>
        </p:nvGraphicFramePr>
        <p:xfrm>
          <a:off x="838200" y="2322563"/>
          <a:ext cx="1092925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1862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622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70550"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433984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binary_image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np.ndarray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輸入的二值化影像數據（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，像素值為 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 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或 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255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）。</a:t>
                      </a:r>
                      <a:endParaRPr lang="zh-TW" altLang="en-US" sz="20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kernel_size</a:t>
                      </a:r>
                      <a:endParaRPr lang="en-US" altLang="zh-TW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  <a:p>
                      <a:endParaRPr lang="zh-TW" altLang="en-US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內核大小（必須為奇數，默認為 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94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5616C-61A2-777D-8A43-B8F95ECB1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155EF-769B-5B61-F4EC-EA44A1B8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形態學去除文字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8DEB053-1BDD-496B-B152-F7192DE18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3844"/>
            <a:ext cx="2324430" cy="492232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725F390-53B5-414D-978D-619A308B8C2E}"/>
              </a:ext>
            </a:extLst>
          </p:cNvPr>
          <p:cNvSpPr txBox="1"/>
          <p:nvPr/>
        </p:nvSpPr>
        <p:spPr>
          <a:xfrm>
            <a:off x="838200" y="943734"/>
            <a:ext cx="722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8B3639A-E767-4630-8D47-577B96C1434C}"/>
              </a:ext>
            </a:extLst>
          </p:cNvPr>
          <p:cNvSpPr txBox="1"/>
          <p:nvPr/>
        </p:nvSpPr>
        <p:spPr>
          <a:xfrm>
            <a:off x="3976862" y="943734"/>
            <a:ext cx="776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C234DD4-2393-42BC-ADAB-1551EED88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18" y="1343844"/>
            <a:ext cx="2238798" cy="474098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63B207E-B3CE-15CF-4C8F-D5540F767569}"/>
              </a:ext>
            </a:extLst>
          </p:cNvPr>
          <p:cNvSpPr txBox="1"/>
          <p:nvPr/>
        </p:nvSpPr>
        <p:spPr>
          <a:xfrm>
            <a:off x="6479458" y="1720645"/>
            <a:ext cx="2238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把文字部分膨脹，因為重點在於抓出格子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缺點在於有些地方也會出現方格</a:t>
            </a:r>
          </a:p>
        </p:txBody>
      </p:sp>
    </p:spTree>
    <p:extLst>
      <p:ext uri="{BB962C8B-B14F-4D97-AF65-F5344CB8AC3E}">
        <p14:creationId xmlns:p14="http://schemas.microsoft.com/office/powerpoint/2010/main" val="387382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32E3A-DCEE-2FF1-E8D5-314A7CBD0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DE4FA-BD38-C2D1-8CE2-1E077C10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Search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遍歷方格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2A0908-A595-B71E-B4AB-AB2B5D766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透過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contourArea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遍歷特定面積的方格，返回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list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座標。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Search(</a:t>
            </a:r>
            <a:r>
              <a:rPr lang="zh-TW" altLang="en-US" sz="20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形態學後的圖片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np.ndarray) -&gt; list: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/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每個輪廓的點座標集，格式為 [[點集1], [點集2], ...]，其中每個點的格式為 (x, y)。 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5398520F-CBF1-528D-1BC3-8760808C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009655"/>
              </p:ext>
            </p:extLst>
          </p:nvPr>
        </p:nvGraphicFramePr>
        <p:xfrm>
          <a:off x="838200" y="2422233"/>
          <a:ext cx="109292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1862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622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433984"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形態學後的圖片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np.ndarray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輸入的二值化影像數據（</a:t>
                      </a:r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，像素值為 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 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或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255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）</a:t>
                      </a:r>
                      <a:endParaRPr lang="zh-TW" altLang="en-US" sz="20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71939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583</TotalTime>
  <Words>797</Words>
  <Application>Microsoft Office PowerPoint</Application>
  <PresentationFormat>寬螢幕</PresentationFormat>
  <Paragraphs>156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標楷體</vt:lpstr>
      <vt:lpstr>Arial</vt:lpstr>
      <vt:lpstr>Calibri</vt:lpstr>
      <vt:lpstr>Times New Roman</vt:lpstr>
      <vt:lpstr>Trebuchet MS</vt:lpstr>
      <vt:lpstr>Wingdings 3</vt:lpstr>
      <vt:lpstr>多面向</vt:lpstr>
      <vt:lpstr>嵌入式影像處理</vt:lpstr>
      <vt:lpstr>PowerPoint 簡報</vt:lpstr>
      <vt:lpstr>breakdown</vt:lpstr>
      <vt:lpstr>流程圖</vt:lpstr>
      <vt:lpstr>二值化</vt:lpstr>
      <vt:lpstr>二值化</vt:lpstr>
      <vt:lpstr>形態學去除文字</vt:lpstr>
      <vt:lpstr>形態學去除文字</vt:lpstr>
      <vt:lpstr>Search遍歷方格</vt:lpstr>
      <vt:lpstr>Search遍歷方格</vt:lpstr>
      <vt:lpstr>統計數量</vt:lpstr>
      <vt:lpstr>統計數量</vt:lpstr>
      <vt:lpstr>PowerPoint 簡報</vt:lpstr>
      <vt:lpstr>PowerPoint 簡報</vt:lpstr>
      <vt:lpstr>OCR測試</vt:lpstr>
      <vt:lpstr>光流測試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la der</cp:lastModifiedBy>
  <cp:revision>62</cp:revision>
  <dcterms:created xsi:type="dcterms:W3CDTF">2024-12-05T03:20:56Z</dcterms:created>
  <dcterms:modified xsi:type="dcterms:W3CDTF">2024-12-21T07:25:50Z</dcterms:modified>
</cp:coreProperties>
</file>