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2" r:id="rId3"/>
    <p:sldId id="304" r:id="rId4"/>
    <p:sldId id="305" r:id="rId5"/>
    <p:sldId id="274" r:id="rId6"/>
    <p:sldId id="294" r:id="rId7"/>
    <p:sldId id="297" r:id="rId8"/>
    <p:sldId id="320" r:id="rId9"/>
    <p:sldId id="321" r:id="rId10"/>
    <p:sldId id="322" r:id="rId11"/>
    <p:sldId id="268" r:id="rId12"/>
    <p:sldId id="319" r:id="rId13"/>
    <p:sldId id="278" r:id="rId14"/>
    <p:sldId id="307" r:id="rId15"/>
    <p:sldId id="312" r:id="rId16"/>
    <p:sldId id="313" r:id="rId17"/>
    <p:sldId id="314" r:id="rId18"/>
    <p:sldId id="316" r:id="rId19"/>
    <p:sldId id="310" r:id="rId20"/>
    <p:sldId id="318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83333" autoAdjust="0"/>
  </p:normalViewPr>
  <p:slideViewPr>
    <p:cSldViewPr snapToGrid="0" snapToObjects="1">
      <p:cViewPr varScale="1">
        <p:scale>
          <a:sx n="107" d="100"/>
          <a:sy n="107" d="100"/>
        </p:scale>
        <p:origin x="17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2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90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53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9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10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36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6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6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5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2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 Applications for Offshore Wind Farms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Hancock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75"/>
            <a:ext cx="7886700" cy="48489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Real world, real problems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Inaccurate locations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Missing hub height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r>
              <a:rPr lang="en-US" sz="2400" dirty="0" err="1"/>
              <a:t>Geoplaner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Lat/</a:t>
            </a:r>
            <a:r>
              <a:rPr lang="en-US" sz="2000" dirty="0" err="1">
                <a:solidFill>
                  <a:schemeClr val="tx1"/>
                </a:solidFill>
              </a:rPr>
              <a:t>lon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Depth (m)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Inputs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Original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25 variables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724 wind farms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Final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123 variables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640 wind farms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1E389-CB00-4A71-AFBD-A7D4DA73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15" y="2392522"/>
            <a:ext cx="4895469" cy="32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4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 / </a:t>
            </a:r>
            <a:r>
              <a:rPr lang="en-US" sz="2400" dirty="0" err="1"/>
              <a:t>Kmeans</a:t>
            </a:r>
            <a:r>
              <a:rPr lang="en-US" sz="2400" dirty="0"/>
              <a:t> Clustering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Random Forest</a:t>
            </a:r>
          </a:p>
          <a:p>
            <a:r>
              <a:rPr lang="en-US" sz="2400" dirty="0"/>
              <a:t>K-Nearest Neighbors</a:t>
            </a:r>
          </a:p>
          <a:p>
            <a:r>
              <a:rPr lang="en-US" sz="2400" dirty="0"/>
              <a:t>Neural Network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Majority </a:t>
            </a:r>
            <a:r>
              <a:rPr lang="en-US" sz="2400" dirty="0"/>
              <a:t>Vote Ensemble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75"/>
            <a:ext cx="7886700" cy="4848976"/>
          </a:xfrm>
        </p:spPr>
        <p:txBody>
          <a:bodyPr>
            <a:normAutofit/>
          </a:bodyPr>
          <a:lstStyle/>
          <a:p>
            <a:r>
              <a:rPr lang="en-US" sz="2400" dirty="0"/>
              <a:t>Determine Clusters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LinearRegression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200" dirty="0" err="1">
                <a:solidFill>
                  <a:schemeClr val="tx1"/>
                </a:solidFill>
              </a:rPr>
              <a:t>KMeans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B44D8-DF69-4B89-9230-31751546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1" y="3117668"/>
            <a:ext cx="3841029" cy="2562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C1278-3DE7-4A7B-901B-6CD29DBA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03" y="3204754"/>
            <a:ext cx="3702368" cy="25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Power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Wind Farms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 – 200 turbines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Output per turbines = Power output (kW) / # Turbines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Power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Wind Farms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1 – 200 turbines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Output per turbines = Power output (kW) / # Turbines</a:t>
            </a:r>
          </a:p>
          <a:p>
            <a:r>
              <a:rPr lang="en-US" sz="2400" dirty="0"/>
              <a:t>Output per turbine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&lt; 7.4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7.4 – 20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20.1 – 54.6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54.7 – 148.4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&gt; 148.4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Forest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Sklearn.RandomForestClassifier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Train: 448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Test: 192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Trees: 100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Misclassified samples: 80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Accuracy: 58 %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30202-5481-4777-BEAA-B56B256D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91" y="1988360"/>
            <a:ext cx="4362160" cy="43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KNN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Sklearn.KNeighborsClassifier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Train: 448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Test: 192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# neighbors: 5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Misclassified samples: 63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Accuracy: 67 %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BF360-26E2-4125-82B6-E42C6F9F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92" y="1971050"/>
            <a:ext cx="4362160" cy="438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3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Single-layer Perceptron</a:t>
            </a:r>
          </a:p>
          <a:p>
            <a:pPr lvl="1"/>
            <a:r>
              <a:rPr lang="en-US" sz="1400" dirty="0" err="1">
                <a:solidFill>
                  <a:schemeClr val="tx1"/>
                </a:solidFill>
              </a:rPr>
              <a:t>Sklearn.Perceptron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Train: 448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Test: 192 </a:t>
            </a:r>
            <a:r>
              <a:rPr lang="en-US" sz="1400" dirty="0" err="1">
                <a:solidFill>
                  <a:schemeClr val="tx1"/>
                </a:solidFill>
              </a:rPr>
              <a:t>obs</a:t>
            </a:r>
            <a:endParaRPr lang="en-US" sz="1400" dirty="0">
              <a:solidFill>
                <a:schemeClr val="tx1"/>
              </a:solidFill>
            </a:endParaRP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Epochs: 40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Misclassified samples: 47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Accuracy: 76 %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4B906-FD6B-4C1F-960B-C4186A893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93" y="1988407"/>
            <a:ext cx="4362158" cy="43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Binary split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Power output &gt; 33 kW/turbine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343 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Power output &lt;= 33 kW/turbine</a:t>
            </a:r>
          </a:p>
          <a:p>
            <a:pPr lvl="2"/>
            <a:r>
              <a:rPr lang="en-US" sz="1000" dirty="0">
                <a:solidFill>
                  <a:schemeClr val="tx1"/>
                </a:solidFill>
              </a:rPr>
              <a:t>297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Majority Vote Classifier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Classifiers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Decision Tree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Random Forest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KNN</a:t>
            </a:r>
          </a:p>
          <a:p>
            <a:pPr lvl="1"/>
            <a:r>
              <a:rPr lang="en-US" sz="1400" dirty="0">
                <a:solidFill>
                  <a:schemeClr val="tx1"/>
                </a:solidFill>
              </a:rPr>
              <a:t>Output: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26AB6-C8F9-42F8-8ACB-073140D6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22" y="3676578"/>
            <a:ext cx="4362450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Offshore Wind Farms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Importance of offshore wind</a:t>
            </a:r>
          </a:p>
          <a:p>
            <a:r>
              <a:rPr lang="en-US" sz="2000" dirty="0"/>
              <a:t>Electricity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Declining costs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Regulations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D0D5-816F-4E4D-83F6-F4025CAB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31" y="2365917"/>
            <a:ext cx="5444530" cy="27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DC0BB-C6FF-42A0-B3DE-67A3DFB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186244"/>
              </p:ext>
            </p:extLst>
          </p:nvPr>
        </p:nvGraphicFramePr>
        <p:xfrm>
          <a:off x="628650" y="2183474"/>
          <a:ext cx="35938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6935">
                  <a:extLst>
                    <a:ext uri="{9D8B030D-6E8A-4147-A177-3AD203B41FA5}">
                      <a16:colId xmlns:a16="http://schemas.microsoft.com/office/drawing/2014/main" val="776468150"/>
                    </a:ext>
                  </a:extLst>
                </a:gridCol>
                <a:gridCol w="1796935">
                  <a:extLst>
                    <a:ext uri="{9D8B030D-6E8A-4147-A177-3AD203B41FA5}">
                      <a16:colId xmlns:a16="http://schemas.microsoft.com/office/drawing/2014/main" val="1587665593"/>
                    </a:ext>
                  </a:extLst>
                </a:gridCol>
              </a:tblGrid>
              <a:tr h="2288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20179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97686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00524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09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ADF737-CC42-4AF1-B9EF-2D4417D82E39}"/>
              </a:ext>
            </a:extLst>
          </p:cNvPr>
          <p:cNvSpPr txBox="1"/>
          <p:nvPr/>
        </p:nvSpPr>
        <p:spPr>
          <a:xfrm>
            <a:off x="1826703" y="1747091"/>
            <a:ext cx="119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Multi-class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487622-6C84-46DC-A315-74F3CC040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50856"/>
              </p:ext>
            </p:extLst>
          </p:nvPr>
        </p:nvGraphicFramePr>
        <p:xfrm>
          <a:off x="4921480" y="2189017"/>
          <a:ext cx="359387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6935">
                  <a:extLst>
                    <a:ext uri="{9D8B030D-6E8A-4147-A177-3AD203B41FA5}">
                      <a16:colId xmlns:a16="http://schemas.microsoft.com/office/drawing/2014/main" val="776468150"/>
                    </a:ext>
                  </a:extLst>
                </a:gridCol>
                <a:gridCol w="1796935">
                  <a:extLst>
                    <a:ext uri="{9D8B030D-6E8A-4147-A177-3AD203B41FA5}">
                      <a16:colId xmlns:a16="http://schemas.microsoft.com/office/drawing/2014/main" val="1587665593"/>
                    </a:ext>
                  </a:extLst>
                </a:gridCol>
              </a:tblGrid>
              <a:tr h="2288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420179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07650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3228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099984"/>
                  </a:ext>
                </a:extLst>
              </a:tr>
              <a:tr h="228889">
                <a:tc>
                  <a:txBody>
                    <a:bodyPr/>
                    <a:lstStyle/>
                    <a:p>
                      <a:r>
                        <a:rPr lang="en-US" dirty="0"/>
                        <a:t>Majority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23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13DBB4-3534-4A68-B96C-B7A1A26954CE}"/>
              </a:ext>
            </a:extLst>
          </p:cNvPr>
          <p:cNvSpPr txBox="1"/>
          <p:nvPr/>
        </p:nvSpPr>
        <p:spPr>
          <a:xfrm>
            <a:off x="4921480" y="1755187"/>
            <a:ext cx="359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– Ensemble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23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C36A-7384-4C97-B2DD-8D5A42AA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FDD0-D261-4273-B187-B3C16051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Filling missing data</a:t>
            </a:r>
          </a:p>
          <a:p>
            <a:r>
              <a:rPr lang="en-US" dirty="0"/>
              <a:t>Location accuracy</a:t>
            </a:r>
          </a:p>
          <a:p>
            <a:r>
              <a:rPr lang="en-US" dirty="0"/>
              <a:t>Additional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48CA-51A3-4591-B517-1789437C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Offshore Wind Farms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Importance of offshore wind</a:t>
            </a:r>
          </a:p>
          <a:p>
            <a:r>
              <a:rPr lang="en-US" sz="2000" dirty="0"/>
              <a:t>Electricity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Declining costs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Regulations</a:t>
            </a:r>
          </a:p>
          <a:p>
            <a:r>
              <a:rPr lang="en-US" sz="2000" dirty="0"/>
              <a:t>Offshore vs. Onshore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Up and coming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Wind Predictability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Land Usage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56A36-5D10-4339-A59E-4BF46EA4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62" y="2410691"/>
            <a:ext cx="4740190" cy="2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Offshore Wind Farms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Importance of offshore wind</a:t>
            </a:r>
          </a:p>
          <a:p>
            <a:r>
              <a:rPr lang="en-US" sz="2000" dirty="0"/>
              <a:t>Electricity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Declining costs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Regulations</a:t>
            </a:r>
          </a:p>
          <a:p>
            <a:r>
              <a:rPr lang="en-US" sz="2000" dirty="0"/>
              <a:t>Offshore vs. Onshore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Up and coming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Wind Predictability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Land Usage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Predict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Power output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56A36-5D10-4339-A59E-4BF46EA4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362" y="2410691"/>
            <a:ext cx="4740190" cy="29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4FCC4-D86E-4EC3-B7E6-BEB7514E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4" y="1690689"/>
            <a:ext cx="8065271" cy="44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TheWindPower.net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25 variables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724 observations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45540-FFD4-46FA-8A9F-C726BD7F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17" y="1683474"/>
            <a:ext cx="4143833" cy="44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75"/>
            <a:ext cx="7886700" cy="48489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Steps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Outlier detection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Data transformation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Feature extraction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Fill missing values….</a:t>
            </a:r>
          </a:p>
          <a:p>
            <a:pPr marL="457200" lvl="1" indent="0">
              <a:buNone/>
            </a:pP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E5612-DDB0-469C-A1BF-C37B15A9687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973613" y="2520867"/>
            <a:ext cx="667218" cy="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C55DA-6A7F-40A7-A085-ADE0B105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71" y="3515219"/>
            <a:ext cx="2284959" cy="1480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4F9BB-6F9D-4708-9395-2ACF53DC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31" y="3547645"/>
            <a:ext cx="2216282" cy="14107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5564F1-E440-4F24-8456-80A54FA31A3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055730" y="4253033"/>
            <a:ext cx="585101" cy="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B16B7E2-735F-465D-9436-66BD79DC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0771" y="1866270"/>
            <a:ext cx="2202842" cy="1309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8CE479-BA76-41BB-AA40-7E10A85A3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831" y="1866270"/>
            <a:ext cx="2202842" cy="1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75"/>
            <a:ext cx="7886700" cy="4848976"/>
          </a:xfrm>
        </p:spPr>
        <p:txBody>
          <a:bodyPr>
            <a:normAutofit/>
          </a:bodyPr>
          <a:lstStyle/>
          <a:p>
            <a:r>
              <a:rPr lang="en-US" sz="2400" dirty="0"/>
              <a:t>Real world, real problems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Inaccurate locations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Missing hub height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7375"/>
            <a:ext cx="7886700" cy="4848976"/>
          </a:xfrm>
        </p:spPr>
        <p:txBody>
          <a:bodyPr>
            <a:normAutofit/>
          </a:bodyPr>
          <a:lstStyle/>
          <a:p>
            <a:r>
              <a:rPr lang="en-US" sz="2400" dirty="0"/>
              <a:t>Real world, real problems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Inaccurate locations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Missing hub height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  <a:p>
            <a:r>
              <a:rPr lang="en-US" sz="2400" dirty="0" err="1"/>
              <a:t>Geoplaner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Lat/</a:t>
            </a:r>
            <a:r>
              <a:rPr lang="en-US" sz="2000" dirty="0" err="1">
                <a:solidFill>
                  <a:schemeClr val="tx1"/>
                </a:solidFill>
              </a:rPr>
              <a:t>lon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Depth (m)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C89D4-090B-43BF-9234-278DE91F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15" y="2392522"/>
            <a:ext cx="4895469" cy="32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19631</TotalTime>
  <Words>434</Words>
  <Application>Microsoft Office PowerPoint</Application>
  <PresentationFormat>On-screen Show (4:3)</PresentationFormat>
  <Paragraphs>197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Office Theme</vt:lpstr>
      <vt:lpstr>Machine Learning Applications for Offshore Wind Farms</vt:lpstr>
      <vt:lpstr>Offshore Wind Farms</vt:lpstr>
      <vt:lpstr>Offshore Wind Farms</vt:lpstr>
      <vt:lpstr>Offshore Wind Farms</vt:lpstr>
      <vt:lpstr>Workflow</vt:lpstr>
      <vt:lpstr>Data Sources</vt:lpstr>
      <vt:lpstr>Data Preparation</vt:lpstr>
      <vt:lpstr>Data Preparation</vt:lpstr>
      <vt:lpstr>Data Preparation</vt:lpstr>
      <vt:lpstr>Data Preparation</vt:lpstr>
      <vt:lpstr>Models (python)</vt:lpstr>
      <vt:lpstr>Kmeans Clustering</vt:lpstr>
      <vt:lpstr>Predict Power Output</vt:lpstr>
      <vt:lpstr>Predict Power Output</vt:lpstr>
      <vt:lpstr>Random Forest</vt:lpstr>
      <vt:lpstr>K-Nearest Neighbors</vt:lpstr>
      <vt:lpstr>Neural Network</vt:lpstr>
      <vt:lpstr>Ensemble Method</vt:lpstr>
      <vt:lpstr>Majority Vote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Austin Hancock</cp:lastModifiedBy>
  <cp:revision>77</cp:revision>
  <dcterms:created xsi:type="dcterms:W3CDTF">2017-03-18T16:30:52Z</dcterms:created>
  <dcterms:modified xsi:type="dcterms:W3CDTF">2018-08-13T15:48:32Z</dcterms:modified>
</cp:coreProperties>
</file>