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79" r:id="rId2"/>
  </p:sldMasterIdLst>
  <p:notesMasterIdLst>
    <p:notesMasterId r:id="rId35"/>
  </p:notesMasterIdLst>
  <p:sldIdLst>
    <p:sldId id="260" r:id="rId3"/>
    <p:sldId id="339" r:id="rId4"/>
    <p:sldId id="340" r:id="rId5"/>
    <p:sldId id="341" r:id="rId6"/>
    <p:sldId id="373" r:id="rId7"/>
    <p:sldId id="374" r:id="rId8"/>
    <p:sldId id="375" r:id="rId9"/>
    <p:sldId id="366" r:id="rId10"/>
    <p:sldId id="376" r:id="rId11"/>
    <p:sldId id="342" r:id="rId12"/>
    <p:sldId id="379" r:id="rId13"/>
    <p:sldId id="382" r:id="rId14"/>
    <p:sldId id="362" r:id="rId15"/>
    <p:sldId id="377" r:id="rId16"/>
    <p:sldId id="378" r:id="rId17"/>
    <p:sldId id="384" r:id="rId18"/>
    <p:sldId id="367" r:id="rId19"/>
    <p:sldId id="383" r:id="rId20"/>
    <p:sldId id="343" r:id="rId21"/>
    <p:sldId id="380" r:id="rId22"/>
    <p:sldId id="381" r:id="rId23"/>
    <p:sldId id="385" r:id="rId24"/>
    <p:sldId id="368" r:id="rId25"/>
    <p:sldId id="387" r:id="rId26"/>
    <p:sldId id="344" r:id="rId27"/>
    <p:sldId id="348" r:id="rId28"/>
    <p:sldId id="349" r:id="rId29"/>
    <p:sldId id="350" r:id="rId30"/>
    <p:sldId id="372" r:id="rId31"/>
    <p:sldId id="351" r:id="rId32"/>
    <p:sldId id="352" r:id="rId33"/>
    <p:sldId id="365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0D8E"/>
    <a:srgbClr val="9C1489"/>
    <a:srgbClr val="FF9900"/>
    <a:srgbClr val="BEC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0" autoAdjust="0"/>
    <p:restoredTop sz="94712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AB180-F634-4A85-A2B7-3B5232FC080C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B4B1E-A216-4E0E-9B02-33038057C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2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38275"/>
            <a:ext cx="787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43034" y="3886200"/>
            <a:ext cx="6400800" cy="227076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pPr>
              <a:defRPr/>
            </a:pPr>
            <a:fld id="{C7EDF0B6-AFAD-468F-A024-5A21167AA8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52608-FF40-4895-8EAD-25BDBF1C87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8B7A3-98A2-4C6A-AE8A-E11411C86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641C4-55A2-4232-9195-B1A924DF4F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1B37B-9910-4A7B-8566-B742309A1A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491ED-EA0F-4217-BAA5-17FFB122C8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F39EC8-3110-412F-8D9E-12784F334A1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178800" cy="4594860"/>
          </a:xfrm>
        </p:spPr>
        <p:txBody>
          <a:bodyPr/>
          <a:lstStyle>
            <a:lvl3pPr>
              <a:buSzPct val="70000"/>
              <a:buFont typeface="Wingdings" pitchFamily="2" charset="2"/>
              <a:buChar char="v"/>
              <a:defRPr/>
            </a:lvl3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7DA06-2B62-428A-8848-5DCB68ECDD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92BB0-1247-4850-BDCD-05A56D6D8C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144BF-270E-4651-857B-A42D8F8D98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15271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40" y="14970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" y="21367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4065" y="14970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4065" y="21367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1475" y="6191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63875" y="6191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70675" y="6191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3B21F-0353-4DD2-A14F-0B3AD5E6F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FA906-1E0C-4D05-9AFF-64AECFB5F7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CADC7-410F-4FBD-92A9-848E4ED679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3A478-4CB7-4B5C-A30C-24D9B27C94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178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00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fld id="{2EF39EC8-3110-412F-8D9E-12784F334A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414338" y="1290638"/>
            <a:ext cx="7889875" cy="104775"/>
          </a:xfrm>
          <a:prstGeom prst="rect">
            <a:avLst/>
          </a:prstGeom>
          <a:gradFill rotWithShape="0">
            <a:gsLst>
              <a:gs pos="0">
                <a:srgbClr val="006699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78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kern="1200" spc="10">
          <a:solidFill>
            <a:srgbClr val="006699"/>
          </a:solidFill>
          <a:latin typeface="Franklin Gothic Medium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Franklin Gothic Medium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§"/>
        <a:defRPr kumimoji="1" sz="2800" kern="1200">
          <a:solidFill>
            <a:srgbClr val="003366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§"/>
        <a:defRPr kumimoji="1" sz="2400" kern="1200">
          <a:solidFill>
            <a:srgbClr val="003366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"/>
        <a:defRPr kumimoji="1" sz="2000" kern="1200">
          <a:solidFill>
            <a:srgbClr val="003366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s"/>
        <a:defRPr kumimoji="1" sz="2000" kern="1200">
          <a:solidFill>
            <a:srgbClr val="003366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 kern="1200">
          <a:solidFill>
            <a:srgbClr val="003366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FDF0-F06E-4CAF-AF63-5B80BC4C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1785934"/>
            <a:ext cx="7993090" cy="1143000"/>
          </a:xfrm>
        </p:spPr>
        <p:txBody>
          <a:bodyPr/>
          <a:lstStyle/>
          <a:p>
            <a:pPr algn="ctr"/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357290" y="3857628"/>
            <a:ext cx="6400800" cy="2270760"/>
          </a:xfrm>
        </p:spPr>
        <p:txBody>
          <a:bodyPr/>
          <a:lstStyle/>
          <a:p>
            <a:pPr algn="ctr"/>
            <a:r>
              <a:rPr lang="en-US" dirty="0" smtClean="0"/>
              <a:t>Haitao Wang</a:t>
            </a:r>
          </a:p>
          <a:p>
            <a:pPr algn="ctr"/>
            <a:r>
              <a:rPr lang="en-US" dirty="0" smtClean="0"/>
              <a:t>Utah State University </a:t>
            </a:r>
            <a:endParaRPr lang="en-US" baseline="30000" dirty="0" smtClean="0"/>
          </a:p>
          <a:p>
            <a:pPr algn="ctr"/>
            <a:r>
              <a:rPr lang="en-US" dirty="0" smtClean="0"/>
              <a:t>CS 2420 – 001, Spring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Breadth-first-search (BFS)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147248" cy="3550136"/>
          </a:xfrm>
        </p:spPr>
        <p:txBody>
          <a:bodyPr/>
          <a:lstStyle/>
          <a:p>
            <a:r>
              <a:rPr lang="en-US" dirty="0"/>
              <a:t>BFS visits all vertices of distance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 from </a:t>
            </a:r>
            <a:r>
              <a:rPr lang="en-US" dirty="0" smtClean="0"/>
              <a:t>a source vertex s </a:t>
            </a:r>
            <a:r>
              <a:rPr lang="en-US" dirty="0"/>
              <a:t>before visiting any vertices at distance </a:t>
            </a:r>
            <a:r>
              <a:rPr lang="en-US" dirty="0">
                <a:solidFill>
                  <a:srgbClr val="FF0000"/>
                </a:solidFill>
              </a:rPr>
              <a:t>k+1</a:t>
            </a:r>
            <a:r>
              <a:rPr lang="en-US" dirty="0"/>
              <a:t> from s</a:t>
            </a:r>
          </a:p>
          <a:p>
            <a:endParaRPr lang="en-US" dirty="0" smtClean="0"/>
          </a:p>
          <a:p>
            <a:r>
              <a:rPr lang="en-US" dirty="0" smtClean="0"/>
              <a:t>Start from a source vertex s, visit all adjacent vertices of s, and then for each of those adjacent vertices </a:t>
            </a:r>
            <a:r>
              <a:rPr lang="en-US" dirty="0" smtClean="0">
                <a:solidFill>
                  <a:srgbClr val="FF0000"/>
                </a:solidFill>
              </a:rPr>
              <a:t>in turn</a:t>
            </a:r>
            <a:r>
              <a:rPr lang="en-US" dirty="0" smtClean="0"/>
              <a:t>, visit their adjacent vertices that have not yet been visited, and so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9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implementation of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178800" cy="45948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each vertex i, maintain the following information</a:t>
            </a:r>
          </a:p>
          <a:p>
            <a:r>
              <a:rPr lang="en-US" dirty="0" smtClean="0"/>
              <a:t>color[i]:              // a color array color[0…n-1]</a:t>
            </a:r>
          </a:p>
          <a:p>
            <a:pPr lvl="1"/>
            <a:r>
              <a:rPr lang="en-US" dirty="0" smtClean="0"/>
              <a:t>white: vertex i is not visited yet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blue</a:t>
            </a:r>
            <a:r>
              <a:rPr lang="en-US" dirty="0" smtClean="0"/>
              <a:t>: visited but its neighbors have not been explored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: visited and explored</a:t>
            </a:r>
          </a:p>
          <a:p>
            <a:r>
              <a:rPr lang="en-US" dirty="0" smtClean="0"/>
              <a:t>pre[i]: the predecessor of vertex i, that is, from which vertex the vertex i is visited</a:t>
            </a:r>
          </a:p>
          <a:p>
            <a:r>
              <a:rPr lang="en-US" dirty="0" smtClean="0"/>
              <a:t>d[i]: the shortest path distance from the source s</a:t>
            </a:r>
          </a:p>
          <a:p>
            <a:pPr marL="0" indent="0">
              <a:buNone/>
            </a:pPr>
            <a:r>
              <a:rPr lang="en-US" dirty="0" smtClean="0"/>
              <a:t>Use a queue Q to store the vertices that are visited but not explored yet (i.e., all blue vertices)</a:t>
            </a:r>
          </a:p>
          <a:p>
            <a:pPr lvl="1"/>
            <a:r>
              <a:rPr lang="en-US" dirty="0" smtClean="0"/>
              <a:t>These vertices will be explored in turn following their order in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dynamic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/>
              <a:t> </a:t>
            </a:r>
            <a:r>
              <a:rPr lang="en-US" dirty="0" err="1"/>
              <a:t>colorType</a:t>
            </a:r>
            <a:r>
              <a:rPr lang="en-US" dirty="0"/>
              <a:t> {white, blue, red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colorType</a:t>
            </a:r>
            <a:r>
              <a:rPr lang="en-US" dirty="0"/>
              <a:t> * </a:t>
            </a:r>
            <a:r>
              <a:rPr lang="en-US" dirty="0" smtClean="0"/>
              <a:t>color = new </a:t>
            </a:r>
            <a:r>
              <a:rPr lang="en-US" dirty="0" err="1" smtClean="0"/>
              <a:t>colorType</a:t>
            </a:r>
            <a:r>
              <a:rPr lang="en-US" dirty="0" smtClean="0"/>
              <a:t> [n];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 pre = new </a:t>
            </a:r>
            <a:r>
              <a:rPr lang="en-US" dirty="0" err="1" smtClean="0"/>
              <a:t>int</a:t>
            </a:r>
            <a:r>
              <a:rPr lang="en-US" dirty="0" smtClean="0"/>
              <a:t> [n];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 d = new </a:t>
            </a:r>
            <a:r>
              <a:rPr lang="en-US" dirty="0" err="1" smtClean="0"/>
              <a:t>int</a:t>
            </a:r>
            <a:r>
              <a:rPr lang="en-US" dirty="0" smtClean="0"/>
              <a:t> [n];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3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9062144" cy="1143000"/>
          </a:xfrm>
        </p:spPr>
        <p:txBody>
          <a:bodyPr/>
          <a:lstStyle/>
          <a:p>
            <a:r>
              <a:rPr lang="en-US" dirty="0" smtClean="0"/>
              <a:t>BFS(</a:t>
            </a:r>
            <a:r>
              <a:rPr lang="en-US" dirty="0" err="1" smtClean="0"/>
              <a:t>int</a:t>
            </a:r>
            <a:r>
              <a:rPr lang="en-US" dirty="0" smtClean="0"/>
              <a:t> s) //s is the id of the source 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507288" cy="45948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for i = 0 to n-1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color[i] = white;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pre[i] = NULL;//</a:t>
            </a:r>
            <a:r>
              <a:rPr lang="en-US" sz="2400" dirty="0" smtClean="0"/>
              <a:t>you may use any number larger than n-1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d[i] = ∞; //you may use any number larger than n-1</a:t>
            </a:r>
          </a:p>
          <a:p>
            <a:pPr marL="0" indent="0">
              <a:buNone/>
            </a:pPr>
            <a:r>
              <a:rPr lang="en-US" dirty="0" smtClean="0"/>
              <a:t>  BFS-Visit(s);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for i = 0 to n-1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if color[i] = white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BFS-visit(i);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// </a:t>
            </a:r>
            <a:r>
              <a:rPr lang="en-US" sz="2000" dirty="0" smtClean="0">
                <a:solidFill>
                  <a:srgbClr val="FF0000"/>
                </a:solidFill>
              </a:rPr>
              <a:t>the red part </a:t>
            </a:r>
            <a:r>
              <a:rPr lang="en-US" sz="2000" dirty="0">
                <a:solidFill>
                  <a:srgbClr val="FF0000"/>
                </a:solidFill>
              </a:rPr>
              <a:t>is for visiting </a:t>
            </a:r>
            <a:r>
              <a:rPr lang="en-US" sz="2000" dirty="0" smtClean="0">
                <a:solidFill>
                  <a:srgbClr val="FF0000"/>
                </a:solidFill>
              </a:rPr>
              <a:t>those </a:t>
            </a:r>
            <a:r>
              <a:rPr lang="en-US" sz="2000" dirty="0">
                <a:solidFill>
                  <a:srgbClr val="FF0000"/>
                </a:solidFill>
              </a:rPr>
              <a:t>vertices that </a:t>
            </a:r>
            <a:r>
              <a:rPr lang="en-US" sz="2000" dirty="0" smtClean="0">
                <a:solidFill>
                  <a:srgbClr val="FF0000"/>
                </a:solidFill>
              </a:rPr>
              <a:t>cannot be reached from 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304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queue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easies way to implement the queue Q in BFS is by an array of size n</a:t>
            </a:r>
          </a:p>
          <a:p>
            <a:pPr lvl="1"/>
            <a:r>
              <a:rPr lang="en-US" dirty="0" smtClean="0"/>
              <a:t>maintain two indices of the array: front and rear</a:t>
            </a:r>
          </a:p>
          <a:p>
            <a:pPr lvl="1"/>
            <a:r>
              <a:rPr lang="en-US" dirty="0" smtClean="0"/>
              <a:t>initially, front = rear =0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(Q): put the id of the new vertex at Q[rear+1] and rear++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(Q): </a:t>
            </a:r>
            <a:r>
              <a:rPr lang="en-US" dirty="0"/>
              <a:t>return Q[front] </a:t>
            </a:r>
            <a:r>
              <a:rPr lang="en-US" dirty="0" smtClean="0"/>
              <a:t> and front++;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579296" cy="4558248"/>
          </a:xfrm>
        </p:spPr>
        <p:txBody>
          <a:bodyPr/>
          <a:lstStyle/>
          <a:p>
            <a:r>
              <a:rPr lang="en-US" dirty="0" smtClean="0"/>
              <a:t>BFS produces a </a:t>
            </a:r>
            <a:r>
              <a:rPr lang="en-US" dirty="0" smtClean="0">
                <a:solidFill>
                  <a:srgbClr val="FF0000"/>
                </a:solidFill>
              </a:rPr>
              <a:t>BFS tree </a:t>
            </a:r>
            <a:r>
              <a:rPr lang="en-US" dirty="0" smtClean="0"/>
              <a:t>rooted at the source vertex s</a:t>
            </a:r>
          </a:p>
          <a:p>
            <a:r>
              <a:rPr lang="en-US" dirty="0" smtClean="0"/>
              <a:t>The information of the BFS tree is maintained in the predecessor array pre[0…n-1]</a:t>
            </a:r>
          </a:p>
          <a:p>
            <a:r>
              <a:rPr lang="en-US" dirty="0" smtClean="0"/>
              <a:t>The BFS tree can be used to find shortest paths from s to all vertices in the graph</a:t>
            </a:r>
          </a:p>
          <a:p>
            <a:pPr marL="0" indent="0">
              <a:buNone/>
            </a:pPr>
            <a:r>
              <a:rPr lang="en-US" dirty="0" smtClean="0"/>
              <a:t>Given a vertex i, print a shortest path from s to i</a:t>
            </a:r>
          </a:p>
          <a:p>
            <a:pPr marL="0" indent="0">
              <a:buNone/>
            </a:pPr>
            <a:r>
              <a:rPr lang="en-US" dirty="0" smtClean="0"/>
              <a:t>print i;</a:t>
            </a:r>
          </a:p>
          <a:p>
            <a:pPr marL="0" indent="0">
              <a:buNone/>
            </a:pPr>
            <a:r>
              <a:rPr lang="en-US" dirty="0" smtClean="0"/>
              <a:t>while  (pre[i] != 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 = pre[i];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print i;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4401273"/>
            <a:ext cx="251940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void </a:t>
            </a:r>
            <a:r>
              <a:rPr lang="en-US" sz="2200" dirty="0" err="1" smtClean="0"/>
              <a:t>printSP</a:t>
            </a:r>
            <a:r>
              <a:rPr lang="en-US" sz="2200" dirty="0" smtClean="0"/>
              <a:t>(</a:t>
            </a:r>
            <a:r>
              <a:rPr lang="en-US" sz="2200" dirty="0" err="1" smtClean="0"/>
              <a:t>int</a:t>
            </a:r>
            <a:r>
              <a:rPr lang="en-US" sz="2200" dirty="0" smtClean="0"/>
              <a:t> i)</a:t>
            </a:r>
          </a:p>
          <a:p>
            <a:r>
              <a:rPr lang="en-US" sz="2200" dirty="0" smtClean="0"/>
              <a:t>{  if i == 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print s;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else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</a:t>
            </a:r>
            <a:r>
              <a:rPr lang="en-US" sz="2200" dirty="0" err="1" smtClean="0"/>
              <a:t>printSP</a:t>
            </a:r>
            <a:r>
              <a:rPr lang="en-US" sz="2200" dirty="0" smtClean="0"/>
              <a:t>(pre[i]);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print i;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11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579296" cy="4558248"/>
          </a:xfrm>
        </p:spPr>
        <p:txBody>
          <a:bodyPr/>
          <a:lstStyle/>
          <a:p>
            <a:r>
              <a:rPr lang="en-US" dirty="0" smtClean="0"/>
              <a:t>The same algorithm works for both undirected and directed graphs</a:t>
            </a:r>
          </a:p>
          <a:p>
            <a:pPr lvl="1"/>
            <a:r>
              <a:rPr lang="en-US" dirty="0" smtClean="0"/>
              <a:t>The algorithm runs using the adjacency lists without actually “knowing” whether it is a directed or undirected graph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7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analysis for BFS: an aggregate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Initialization: O(n) time</a:t>
            </a:r>
          </a:p>
          <a:p>
            <a:r>
              <a:rPr lang="en-US" dirty="0" smtClean="0"/>
              <a:t>Every vertex is </a:t>
            </a:r>
            <a:r>
              <a:rPr lang="en-US" dirty="0" err="1" smtClean="0"/>
              <a:t>enqueued</a:t>
            </a:r>
            <a:r>
              <a:rPr lang="en-US" dirty="0" smtClean="0"/>
              <a:t> and </a:t>
            </a:r>
            <a:r>
              <a:rPr lang="en-US" dirty="0" err="1" smtClean="0"/>
              <a:t>dequeueed</a:t>
            </a:r>
            <a:r>
              <a:rPr lang="en-US" dirty="0" smtClean="0"/>
              <a:t> at most once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enqueue</a:t>
            </a:r>
            <a:r>
              <a:rPr lang="en-US" dirty="0" smtClean="0"/>
              <a:t>/</a:t>
            </a:r>
            <a:r>
              <a:rPr lang="en-US" dirty="0" err="1" smtClean="0"/>
              <a:t>dequeue</a:t>
            </a:r>
            <a:r>
              <a:rPr lang="en-US" dirty="0" smtClean="0"/>
              <a:t>: O(1) time</a:t>
            </a:r>
          </a:p>
          <a:p>
            <a:r>
              <a:rPr lang="en-US" dirty="0" smtClean="0"/>
              <a:t>For each vertex i, its adjacent list is scanned only  when i is explored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adj</a:t>
            </a:r>
            <a:r>
              <a:rPr lang="en-US" dirty="0" smtClean="0"/>
              <a:t> list is scanned only once </a:t>
            </a:r>
          </a:p>
          <a:p>
            <a:r>
              <a:rPr lang="en-US" dirty="0" smtClean="0"/>
              <a:t>The total number of all nodes of all </a:t>
            </a:r>
            <a:r>
              <a:rPr lang="en-US" dirty="0" err="1" smtClean="0"/>
              <a:t>adj</a:t>
            </a:r>
            <a:r>
              <a:rPr lang="en-US" dirty="0" smtClean="0"/>
              <a:t> lists is 2m, which is O(m)</a:t>
            </a:r>
          </a:p>
          <a:p>
            <a:r>
              <a:rPr lang="en-US" dirty="0" smtClean="0"/>
              <a:t>Total time: O(</a:t>
            </a:r>
            <a:r>
              <a:rPr lang="en-US" dirty="0" err="1" smtClean="0"/>
              <a:t>m+n</a:t>
            </a:r>
            <a:r>
              <a:rPr lang="en-US" dirty="0" smtClean="0"/>
              <a:t>), which is linear in the graph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5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source vertex s, find shortest paths from s to all other vertices</a:t>
            </a:r>
          </a:p>
          <a:p>
            <a:r>
              <a:rPr lang="en-US" dirty="0" smtClean="0"/>
              <a:t>Given a vertex s, find all vertices that can be reached from s</a:t>
            </a:r>
          </a:p>
          <a:p>
            <a:r>
              <a:rPr lang="en-US" dirty="0" smtClean="0"/>
              <a:t>Given two vertices s and t, decide whether there is a path from s to t</a:t>
            </a:r>
          </a:p>
          <a:p>
            <a:r>
              <a:rPr lang="en-US" dirty="0" smtClean="0"/>
              <a:t>Given an undirected graph, decide whether the graph is connected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Depth-first-search (DFS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“deeper” in the graph whenever possible</a:t>
            </a:r>
          </a:p>
          <a:p>
            <a:r>
              <a:rPr lang="en-US" dirty="0" smtClean="0"/>
              <a:t>Explore edges out of the most recently discovered vertex that still have unvisited adjacent vertices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Concepts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 = (V, 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: the set of vertices / nodes,                         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= |V|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: the set of edges connecting the vertices, 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= |E|</a:t>
            </a:r>
          </a:p>
          <a:p>
            <a:r>
              <a:rPr lang="en-US" dirty="0" smtClean="0"/>
              <a:t>Graph size: </a:t>
            </a:r>
            <a:r>
              <a:rPr lang="en-US" dirty="0" smtClean="0">
                <a:solidFill>
                  <a:srgbClr val="FF0000"/>
                </a:solidFill>
              </a:rPr>
              <a:t>m + n </a:t>
            </a:r>
          </a:p>
          <a:p>
            <a:r>
              <a:rPr lang="en-US" dirty="0"/>
              <a:t>m can be as small as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and as large as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dirty="0" smtClean="0">
                <a:solidFill>
                  <a:srgbClr val="FF0000"/>
                </a:solidFill>
              </a:rPr>
              <a:t>(n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An edge:  </a:t>
            </a:r>
            <a:r>
              <a:rPr lang="en-US" dirty="0" smtClean="0">
                <a:solidFill>
                  <a:srgbClr val="FF0000"/>
                </a:solidFill>
              </a:rPr>
              <a:t>e = (</a:t>
            </a:r>
            <a:r>
              <a:rPr lang="en-US" dirty="0" err="1" smtClean="0">
                <a:solidFill>
                  <a:srgbClr val="FF0000"/>
                </a:solidFill>
              </a:rPr>
              <a:t>v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,v</a:t>
            </a:r>
            <a:r>
              <a:rPr lang="en-US" baseline="-25000" dirty="0" err="1" smtClean="0">
                <a:solidFill>
                  <a:srgbClr val="FF0000"/>
                </a:solidFill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connecting two vertices v</a:t>
            </a:r>
            <a:r>
              <a:rPr lang="en-US" baseline="-25000" dirty="0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endParaRPr lang="en-US" dirty="0" smtClean="0"/>
          </a:p>
          <a:p>
            <a:pPr lvl="1" indent="-342900"/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adjacent</a:t>
            </a:r>
            <a:r>
              <a:rPr lang="en-US" dirty="0" smtClean="0"/>
              <a:t> to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endParaRPr lang="en-US" dirty="0" smtClean="0"/>
          </a:p>
          <a:p>
            <a:pPr lvl="1" indent="-342900"/>
            <a:r>
              <a:rPr lang="en-US" dirty="0" smtClean="0"/>
              <a:t>e is </a:t>
            </a:r>
            <a:r>
              <a:rPr lang="en-US" dirty="0" smtClean="0">
                <a:solidFill>
                  <a:srgbClr val="FF0000"/>
                </a:solidFill>
              </a:rPr>
              <a:t>incident</a:t>
            </a:r>
            <a:r>
              <a:rPr lang="en-US" dirty="0" smtClean="0"/>
              <a:t> to both v</a:t>
            </a:r>
            <a:r>
              <a:rPr lang="en-US" baseline="-25000" dirty="0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endParaRPr lang="en-US" dirty="0" smtClean="0"/>
          </a:p>
          <a:p>
            <a:pPr lvl="1" indent="-342900"/>
            <a:r>
              <a:rPr lang="en-US" dirty="0" smtClean="0"/>
              <a:t>e may have </a:t>
            </a:r>
            <a:r>
              <a:rPr lang="en-US" dirty="0" smtClean="0">
                <a:solidFill>
                  <a:srgbClr val="FF0000"/>
                </a:solidFill>
              </a:rPr>
              <a:t>weight/cost</a:t>
            </a:r>
          </a:p>
          <a:p>
            <a:pPr lvl="1" indent="-342900"/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irected</a:t>
            </a:r>
            <a:r>
              <a:rPr lang="en-US" dirty="0" smtClean="0"/>
              <a:t> graph: each edge e has a direction v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v</a:t>
            </a:r>
            <a:r>
              <a:rPr lang="en-US" baseline="-25000" dirty="0" err="1" smtClean="0">
                <a:sym typeface="Wingdings" panose="05000000000000000000" pitchFamily="2" charset="2"/>
              </a:rPr>
              <a:t>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implementation of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178800" cy="45948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each vertex i, maintain the following information</a:t>
            </a:r>
          </a:p>
          <a:p>
            <a:r>
              <a:rPr lang="en-US" dirty="0" smtClean="0"/>
              <a:t>color[i</a:t>
            </a:r>
            <a:r>
              <a:rPr lang="en-US" dirty="0"/>
              <a:t>]:             // a color array color[0…n-1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white: vertex i is not visited yet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blue</a:t>
            </a:r>
            <a:r>
              <a:rPr lang="en-US" dirty="0" smtClean="0"/>
              <a:t>: visited but its neighbors have not been explored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: visited and explored</a:t>
            </a:r>
          </a:p>
          <a:p>
            <a:r>
              <a:rPr lang="en-US" dirty="0" smtClean="0"/>
              <a:t>pre[i]: the predecessor of vertex i, that is, from which vertex the vertex i is visited</a:t>
            </a:r>
          </a:p>
        </p:txBody>
      </p:sp>
    </p:spTree>
    <p:extLst>
      <p:ext uri="{BB962C8B-B14F-4D97-AF65-F5344CB8AC3E}">
        <p14:creationId xmlns:p14="http://schemas.microsoft.com/office/powerpoint/2010/main" val="165790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9062144" cy="11430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FS(</a:t>
            </a:r>
            <a:r>
              <a:rPr lang="en-US" dirty="0" err="1" smtClean="0"/>
              <a:t>int</a:t>
            </a:r>
            <a:r>
              <a:rPr lang="en-US" dirty="0" smtClean="0"/>
              <a:t> s) //s is the id of the source 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for i = 0 to n-1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color[i] = white;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pre[i] = NULL; </a:t>
            </a:r>
          </a:p>
          <a:p>
            <a:pPr marL="0" indent="0">
              <a:buNone/>
            </a:pPr>
            <a:r>
              <a:rPr lang="en-US" dirty="0" smtClean="0"/>
              <a:t>  DFS-Visit(s);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for i = 0 to n-1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if color[i] = white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DFS-visit(i);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// </a:t>
            </a:r>
            <a:r>
              <a:rPr lang="en-US" sz="2000" dirty="0" smtClean="0">
                <a:solidFill>
                  <a:srgbClr val="FF0000"/>
                </a:solidFill>
              </a:rPr>
              <a:t>the red part </a:t>
            </a:r>
            <a:r>
              <a:rPr lang="en-US" sz="2000" dirty="0">
                <a:solidFill>
                  <a:srgbClr val="FF0000"/>
                </a:solidFill>
              </a:rPr>
              <a:t>is for visiting </a:t>
            </a:r>
            <a:r>
              <a:rPr lang="en-US" sz="2000" dirty="0" smtClean="0">
                <a:solidFill>
                  <a:srgbClr val="FF0000"/>
                </a:solidFill>
              </a:rPr>
              <a:t>those </a:t>
            </a:r>
            <a:r>
              <a:rPr lang="en-US" sz="2000" dirty="0">
                <a:solidFill>
                  <a:srgbClr val="FF0000"/>
                </a:solidFill>
              </a:rPr>
              <a:t>vertices that </a:t>
            </a:r>
            <a:r>
              <a:rPr lang="en-US" sz="2000" dirty="0" smtClean="0">
                <a:solidFill>
                  <a:srgbClr val="FF0000"/>
                </a:solidFill>
              </a:rPr>
              <a:t>cannot be reached from 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961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 about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analysis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adj</a:t>
            </a:r>
            <a:r>
              <a:rPr lang="en-US" dirty="0" smtClean="0"/>
              <a:t> list is scanned exactly once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m+n</a:t>
            </a:r>
            <a:r>
              <a:rPr lang="en-US" dirty="0" smtClean="0"/>
              <a:t>) time</a:t>
            </a:r>
          </a:p>
          <a:p>
            <a:endParaRPr lang="en-US" dirty="0"/>
          </a:p>
          <a:p>
            <a:r>
              <a:rPr lang="en-US" dirty="0" smtClean="0"/>
              <a:t>DFS tree/forest</a:t>
            </a:r>
          </a:p>
          <a:p>
            <a:pPr lvl="1"/>
            <a:r>
              <a:rPr lang="en-US" dirty="0" smtClean="0"/>
              <a:t>not a shortest path tree any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types of edges in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 is the DFS tree/forest; for each edge (i, j), it belongs to one of the following four types: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tree edge</a:t>
            </a:r>
            <a:r>
              <a:rPr lang="en-US" dirty="0" smtClean="0"/>
              <a:t>: if (</a:t>
            </a:r>
            <a:r>
              <a:rPr lang="en-US" dirty="0" err="1" smtClean="0"/>
              <a:t>i,j</a:t>
            </a:r>
            <a:r>
              <a:rPr lang="en-US" dirty="0" smtClean="0"/>
              <a:t>) is in T, i.e., i = pre[j]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back edge</a:t>
            </a:r>
            <a:r>
              <a:rPr lang="en-US" dirty="0" smtClean="0"/>
              <a:t>: j is an ancestor of i in 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forward edge</a:t>
            </a:r>
            <a:r>
              <a:rPr lang="en-US" dirty="0" smtClean="0"/>
              <a:t>: i is an ancestor of j, but (i, j) is not in 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cross edge</a:t>
            </a:r>
            <a:r>
              <a:rPr lang="en-US" dirty="0" smtClean="0"/>
              <a:t>: all other edges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Undirected graphs only have tree edges and back edges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0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vertex s, find all vertices that can be reached from s</a:t>
            </a:r>
          </a:p>
          <a:p>
            <a:r>
              <a:rPr lang="en-US" dirty="0" smtClean="0"/>
              <a:t>Given two vertices s and t, decide whether there is a path from s to t</a:t>
            </a:r>
          </a:p>
          <a:p>
            <a:r>
              <a:rPr lang="en-US" dirty="0" smtClean="0"/>
              <a:t>Given an undirected graph, decide whether the graph is connected</a:t>
            </a:r>
          </a:p>
          <a:p>
            <a:r>
              <a:rPr lang="en-US" dirty="0" smtClean="0"/>
              <a:t>Given a graph, decide whether it has a cycle</a:t>
            </a:r>
          </a:p>
          <a:p>
            <a:pPr lvl="1"/>
            <a:r>
              <a:rPr lang="en-US" dirty="0" smtClean="0"/>
              <a:t>there is a cycle if and only if DFS finds a back edge (or encounters a blue vertex)</a:t>
            </a:r>
          </a:p>
          <a:p>
            <a:r>
              <a:rPr lang="en-US" dirty="0" smtClean="0"/>
              <a:t>Others…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0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Directed-Acyclic-Graph (DAG)</a:t>
            </a:r>
          </a:p>
          <a:p>
            <a:pPr lvl="1"/>
            <a:r>
              <a:rPr lang="en-US" dirty="0" smtClean="0"/>
              <a:t>A directed graph that does not contain any cycle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topological sort </a:t>
            </a:r>
            <a:r>
              <a:rPr lang="en-US" dirty="0" smtClean="0"/>
              <a:t>of a DAG is</a:t>
            </a:r>
          </a:p>
          <a:p>
            <a:pPr lvl="1"/>
            <a:r>
              <a:rPr lang="en-US" dirty="0" smtClean="0"/>
              <a:t>an ordering of all vertices such that vertex u appears before vertex v in the ordering for each directed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or, an ordering of all vertices along a horizontal line such that all directed edges go from left to right</a:t>
            </a:r>
          </a:p>
          <a:p>
            <a:pPr lvl="1"/>
            <a:r>
              <a:rPr lang="en-US" dirty="0" smtClean="0"/>
              <a:t>not unique!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7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topological sorting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repeatedly find a vertex of </a:t>
            </a:r>
            <a:r>
              <a:rPr lang="en-US" dirty="0" smtClean="0">
                <a:solidFill>
                  <a:srgbClr val="FF0000"/>
                </a:solidFill>
              </a:rPr>
              <a:t>in-degree zero</a:t>
            </a:r>
            <a:r>
              <a:rPr lang="en-US" dirty="0" smtClean="0"/>
              <a:t>, output it, and remove it and all its </a:t>
            </a:r>
            <a:r>
              <a:rPr lang="en-US" dirty="0" smtClean="0">
                <a:solidFill>
                  <a:srgbClr val="FF0000"/>
                </a:solidFill>
              </a:rPr>
              <a:t>outgoing edges </a:t>
            </a:r>
            <a:r>
              <a:rPr lang="en-US" dirty="0" smtClean="0"/>
              <a:t>from the graph</a:t>
            </a:r>
          </a:p>
          <a:p>
            <a:pPr lvl="1"/>
            <a:endParaRPr lang="en-US" dirty="0"/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dynamically</a:t>
            </a:r>
            <a:r>
              <a:rPr lang="en-US" dirty="0" smtClean="0"/>
              <a:t> maintain the in-degree for every vertex</a:t>
            </a:r>
          </a:p>
          <a:p>
            <a:pPr lvl="1"/>
            <a:r>
              <a:rPr lang="en-US" dirty="0" smtClean="0"/>
              <a:t>use a queue Q to store all vertices whose current in-degree is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algorithm: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Ancestors</a:t>
            </a:r>
            <a:r>
              <a:rPr lang="en-US" dirty="0" smtClean="0"/>
              <a:t> should appear in the front of </a:t>
            </a:r>
            <a:r>
              <a:rPr lang="en-US" dirty="0" smtClean="0">
                <a:solidFill>
                  <a:srgbClr val="FF0000"/>
                </a:solidFill>
              </a:rPr>
              <a:t>descendants</a:t>
            </a:r>
            <a:r>
              <a:rPr lang="en-US" dirty="0" smtClean="0"/>
              <a:t> in the topological order</a:t>
            </a:r>
          </a:p>
          <a:p>
            <a:pPr lvl="1"/>
            <a:r>
              <a:rPr lang="en-US" dirty="0" smtClean="0"/>
              <a:t>Ancestors become red later than descendent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earlier</a:t>
            </a:r>
            <a:r>
              <a:rPr lang="en-US" dirty="0" smtClean="0"/>
              <a:t> a vertex becomes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the </a:t>
            </a:r>
            <a:r>
              <a:rPr lang="en-US" dirty="0" smtClean="0">
                <a:solidFill>
                  <a:srgbClr val="FF0000"/>
                </a:solidFill>
              </a:rPr>
              <a:t>latter</a:t>
            </a:r>
            <a:r>
              <a:rPr lang="en-US" dirty="0" smtClean="0"/>
              <a:t> it appears in the topological order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call DFS on the graph G</a:t>
            </a:r>
          </a:p>
          <a:p>
            <a:pPr lvl="1"/>
            <a:r>
              <a:rPr lang="en-US" dirty="0" smtClean="0"/>
              <a:t>as each vertex becomes red, place it in the front of the output list</a:t>
            </a:r>
          </a:p>
          <a:p>
            <a:pPr lvl="1"/>
            <a:r>
              <a:rPr lang="en-US" dirty="0" smtClean="0"/>
              <a:t>after the algorithm finishes, the output list is a topological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5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shortest paths in graphs with weights on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a directed graph G=(V, E), and each edge (i, j) has a </a:t>
            </a:r>
            <a:r>
              <a:rPr lang="en-US" dirty="0" smtClean="0">
                <a:solidFill>
                  <a:srgbClr val="FF0000"/>
                </a:solidFill>
              </a:rPr>
              <a:t>nonnegative</a:t>
            </a:r>
            <a:r>
              <a:rPr lang="en-US" dirty="0" smtClean="0"/>
              <a:t> weight w(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 ≥ 0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source</a:t>
            </a:r>
            <a:r>
              <a:rPr lang="en-US" dirty="0" smtClean="0"/>
              <a:t> vertex s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find shortest paths from s to </a:t>
            </a:r>
            <a:r>
              <a:rPr lang="en-US" dirty="0" smtClean="0">
                <a:solidFill>
                  <a:srgbClr val="FF0000"/>
                </a:solidFill>
              </a:rPr>
              <a:t>all other vertices</a:t>
            </a:r>
          </a:p>
          <a:p>
            <a:pPr lvl="1"/>
            <a:r>
              <a:rPr lang="en-US" dirty="0" smtClean="0"/>
              <a:t>finding a shortest path from s to a </a:t>
            </a:r>
            <a:r>
              <a:rPr lang="en-US" dirty="0" smtClean="0">
                <a:solidFill>
                  <a:srgbClr val="FF0000"/>
                </a:solidFill>
              </a:rPr>
              <a:t>single vertex </a:t>
            </a:r>
            <a:r>
              <a:rPr lang="en-US" dirty="0" smtClean="0"/>
              <a:t>takes </a:t>
            </a:r>
            <a:r>
              <a:rPr lang="en-US" dirty="0" smtClean="0">
                <a:solidFill>
                  <a:srgbClr val="FF0000"/>
                </a:solidFill>
              </a:rPr>
              <a:t>the same time </a:t>
            </a:r>
            <a:r>
              <a:rPr lang="en-US" dirty="0" smtClean="0"/>
              <a:t>as finding </a:t>
            </a:r>
            <a:r>
              <a:rPr lang="en-US" dirty="0"/>
              <a:t>shortest paths from s to </a:t>
            </a:r>
            <a:r>
              <a:rPr lang="en-US" dirty="0">
                <a:solidFill>
                  <a:srgbClr val="FF0000"/>
                </a:solidFill>
              </a:rPr>
              <a:t>all other </a:t>
            </a:r>
            <a:r>
              <a:rPr lang="en-US" dirty="0" smtClean="0">
                <a:solidFill>
                  <a:srgbClr val="FF0000"/>
                </a:solidFill>
              </a:rPr>
              <a:t>vertices, </a:t>
            </a:r>
            <a:r>
              <a:rPr lang="en-US" dirty="0"/>
              <a:t>in the </a:t>
            </a:r>
            <a:r>
              <a:rPr lang="en-US" dirty="0" smtClean="0">
                <a:solidFill>
                  <a:srgbClr val="FF0000"/>
                </a:solidFill>
              </a:rPr>
              <a:t>worst case</a:t>
            </a:r>
          </a:p>
          <a:p>
            <a:r>
              <a:rPr lang="en-US" dirty="0" smtClean="0"/>
              <a:t>The single-source-shortest-path (SSSP)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0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Vertex </a:t>
            </a:r>
            <a:r>
              <a:rPr lang="en-US" dirty="0" err="1" smtClean="0"/>
              <a:t>struct</a:t>
            </a:r>
            <a:r>
              <a:rPr lang="en-US" dirty="0" smtClean="0"/>
              <a:t> for a Weighted Graph (</a:t>
            </a:r>
            <a:r>
              <a:rPr lang="en-US" dirty="0" smtClean="0">
                <a:solidFill>
                  <a:srgbClr val="FF0000"/>
                </a:solidFill>
              </a:rPr>
              <a:t>edges have weights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579296" cy="484628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Vertex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id;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Vertex * next;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weight</a:t>
            </a:r>
            <a:r>
              <a:rPr lang="en-US" sz="2400" dirty="0" smtClean="0"/>
              <a:t>;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Vertex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id_input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weight_input</a:t>
            </a:r>
            <a:r>
              <a:rPr lang="en-US" sz="2400" dirty="0" smtClean="0"/>
              <a:t>, Vertex *</a:t>
            </a:r>
            <a:r>
              <a:rPr lang="en-US" sz="2400" dirty="0" err="1" smtClean="0"/>
              <a:t>next_input</a:t>
            </a:r>
            <a:r>
              <a:rPr lang="en-US" sz="2400" dirty="0" smtClean="0"/>
              <a:t>=NULL)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{    id = </a:t>
            </a:r>
            <a:r>
              <a:rPr lang="en-US" sz="2400" dirty="0" err="1" smtClean="0"/>
              <a:t>id_input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weight = </a:t>
            </a:r>
            <a:r>
              <a:rPr lang="en-US" sz="2400" dirty="0" err="1" smtClean="0"/>
              <a:t>weight_input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next = </a:t>
            </a:r>
            <a:r>
              <a:rPr lang="en-US" sz="2400" dirty="0" err="1" smtClean="0"/>
              <a:t>next_input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}</a:t>
            </a:r>
          </a:p>
          <a:p>
            <a:pPr marL="0" indent="0">
              <a:buNone/>
            </a:pPr>
            <a:r>
              <a:rPr lang="en-US" sz="2400" dirty="0" smtClean="0"/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4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Concepts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degree</a:t>
            </a:r>
            <a:r>
              <a:rPr lang="en-US" dirty="0" smtClean="0"/>
              <a:t> of a vertex v: the number of edges incident to v</a:t>
            </a:r>
          </a:p>
          <a:p>
            <a:r>
              <a:rPr lang="en-US" dirty="0" smtClean="0"/>
              <a:t>For directed graphs: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indegree</a:t>
            </a:r>
            <a:r>
              <a:rPr lang="en-US" dirty="0" smtClean="0"/>
              <a:t>: the number of incoming edges to v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outdegree</a:t>
            </a:r>
            <a:r>
              <a:rPr lang="en-US" dirty="0" smtClean="0"/>
              <a:t>: the number of outgoing edges from v</a:t>
            </a:r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 of the degrees of all vertices?</a:t>
            </a:r>
          </a:p>
          <a:p>
            <a:pPr lvl="1"/>
            <a:r>
              <a:rPr lang="en-US" dirty="0" smtClean="0"/>
              <a:t>2m</a:t>
            </a:r>
          </a:p>
          <a:p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of the </a:t>
            </a:r>
            <a:r>
              <a:rPr lang="en-US" dirty="0" err="1" smtClean="0"/>
              <a:t>indegrees</a:t>
            </a:r>
            <a:r>
              <a:rPr lang="en-US" dirty="0" smtClean="0"/>
              <a:t> </a:t>
            </a:r>
            <a:r>
              <a:rPr lang="en-US" dirty="0"/>
              <a:t>of all vertices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m</a:t>
            </a:r>
          </a:p>
          <a:p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of the </a:t>
            </a:r>
            <a:r>
              <a:rPr lang="en-US" dirty="0" err="1" smtClean="0"/>
              <a:t>outdegrees</a:t>
            </a:r>
            <a:r>
              <a:rPr lang="en-US" dirty="0" smtClean="0"/>
              <a:t> </a:t>
            </a:r>
            <a:r>
              <a:rPr lang="en-US" dirty="0"/>
              <a:t>of all vertices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24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maintain two sets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: vertices whose shortest paths have been computed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Q</a:t>
            </a:r>
            <a:r>
              <a:rPr lang="en-US" dirty="0" smtClean="0"/>
              <a:t>: the other vertices</a:t>
            </a:r>
          </a:p>
          <a:p>
            <a:r>
              <a:rPr lang="en-US" dirty="0" smtClean="0"/>
              <a:t>Repeatedly select the vertex i in Q whose </a:t>
            </a:r>
            <a:r>
              <a:rPr lang="en-US" dirty="0" smtClean="0">
                <a:solidFill>
                  <a:srgbClr val="FF0000"/>
                </a:solidFill>
              </a:rPr>
              <a:t>d[i] value </a:t>
            </a:r>
            <a:r>
              <a:rPr lang="en-US" dirty="0" smtClean="0"/>
              <a:t>is the smallest</a:t>
            </a:r>
          </a:p>
          <a:p>
            <a:pPr lvl="1"/>
            <a:r>
              <a:rPr lang="en-US" dirty="0" smtClean="0"/>
              <a:t>add i to R</a:t>
            </a:r>
          </a:p>
          <a:p>
            <a:pPr lvl="1"/>
            <a:r>
              <a:rPr lang="en-US" dirty="0" smtClean="0"/>
              <a:t>remove i from Q</a:t>
            </a:r>
          </a:p>
          <a:p>
            <a:pPr lvl="1"/>
            <a:r>
              <a:rPr lang="en-US" dirty="0" smtClean="0"/>
              <a:t>update d[j] for all edges (i, j)</a:t>
            </a:r>
          </a:p>
          <a:p>
            <a:pPr lvl="2"/>
            <a:r>
              <a:rPr lang="en-US" dirty="0" smtClean="0"/>
              <a:t>if d[j] &gt; d[i] + w(i, j)</a:t>
            </a:r>
          </a:p>
          <a:p>
            <a:pPr marL="1371600" lvl="3" indent="0">
              <a:buNone/>
            </a:pPr>
            <a:r>
              <a:rPr lang="en-US" dirty="0" smtClean="0"/>
              <a:t>d[j] = d[i] + w(</a:t>
            </a:r>
            <a:r>
              <a:rPr lang="en-US" dirty="0"/>
              <a:t>i</a:t>
            </a:r>
            <a:r>
              <a:rPr lang="en-US" dirty="0" smtClean="0"/>
              <a:t>, j)</a:t>
            </a:r>
          </a:p>
        </p:txBody>
      </p:sp>
    </p:spTree>
    <p:extLst>
      <p:ext uri="{BB962C8B-B14F-4D97-AF65-F5344CB8AC3E}">
        <p14:creationId xmlns:p14="http://schemas.microsoft.com/office/powerpoint/2010/main" val="209272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Dijkstra's</a:t>
            </a:r>
            <a:r>
              <a:rPr lang="en-US" dirty="0"/>
              <a:t> algorithm is like a </a:t>
            </a:r>
            <a:r>
              <a:rPr lang="en-US" dirty="0">
                <a:solidFill>
                  <a:srgbClr val="FF0000"/>
                </a:solidFill>
              </a:rPr>
              <a:t>breadth first traversal</a:t>
            </a:r>
            <a:r>
              <a:rPr lang="en-US" dirty="0"/>
              <a:t>, </a:t>
            </a:r>
            <a:r>
              <a:rPr lang="en-US" dirty="0" smtClean="0"/>
              <a:t>except that it uses a </a:t>
            </a:r>
            <a:r>
              <a:rPr lang="en-US" dirty="0">
                <a:solidFill>
                  <a:srgbClr val="FF0000"/>
                </a:solidFill>
              </a:rPr>
              <a:t>priority queue </a:t>
            </a:r>
            <a:r>
              <a:rPr lang="en-US" dirty="0"/>
              <a:t>instead of a first-in-first-out </a:t>
            </a:r>
            <a:r>
              <a:rPr lang="en-US" dirty="0" smtClean="0"/>
              <a:t>queue</a:t>
            </a:r>
          </a:p>
          <a:p>
            <a:endParaRPr lang="en-US" dirty="0" smtClean="0"/>
          </a:p>
          <a:p>
            <a:r>
              <a:rPr lang="en-US" dirty="0" smtClean="0"/>
              <a:t>Optimal structure: </a:t>
            </a:r>
          </a:p>
          <a:p>
            <a:pPr lvl="1"/>
            <a:r>
              <a:rPr lang="en-US" dirty="0" smtClean="0"/>
              <a:t>For any shortest path P, any sub-path of P is still a shortest path</a:t>
            </a:r>
          </a:p>
          <a:p>
            <a:pPr lvl="1"/>
            <a:endParaRPr lang="en-US" dirty="0"/>
          </a:p>
          <a:p>
            <a:r>
              <a:rPr lang="en-US" dirty="0" smtClean="0"/>
              <a:t>The weight of each edge must be non-negative</a:t>
            </a:r>
          </a:p>
        </p:txBody>
      </p:sp>
    </p:spTree>
    <p:extLst>
      <p:ext uri="{BB962C8B-B14F-4D97-AF65-F5344CB8AC3E}">
        <p14:creationId xmlns:p14="http://schemas.microsoft.com/office/powerpoint/2010/main" val="106039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implement the priority queue Q:</a:t>
            </a:r>
          </a:p>
          <a:p>
            <a:pPr lvl="1"/>
            <a:r>
              <a:rPr lang="en-US" dirty="0" smtClean="0"/>
              <a:t>There are O(n) </a:t>
            </a:r>
            <a:r>
              <a:rPr lang="en-US" dirty="0" err="1" smtClean="0">
                <a:solidFill>
                  <a:srgbClr val="FF0000"/>
                </a:solidFill>
              </a:rPr>
              <a:t>deleteMin</a:t>
            </a:r>
            <a:r>
              <a:rPr lang="en-US" dirty="0" smtClean="0"/>
              <a:t> operations and O(m) </a:t>
            </a:r>
            <a:r>
              <a:rPr lang="en-US" dirty="0" err="1" smtClean="0">
                <a:solidFill>
                  <a:srgbClr val="FF0000"/>
                </a:solidFill>
              </a:rPr>
              <a:t>decreaseKey</a:t>
            </a:r>
            <a:r>
              <a:rPr lang="en-US" dirty="0" smtClean="0"/>
              <a:t> operations on Q</a:t>
            </a:r>
          </a:p>
          <a:p>
            <a:r>
              <a:rPr lang="en-US" dirty="0" smtClean="0"/>
              <a:t>Two approaches for implementing Q: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an array: </a:t>
            </a:r>
          </a:p>
          <a:p>
            <a:pPr lvl="2"/>
            <a:r>
              <a:rPr lang="en-US" dirty="0" err="1" smtClean="0"/>
              <a:t>deleteMin</a:t>
            </a:r>
            <a:r>
              <a:rPr lang="en-US" dirty="0" smtClean="0"/>
              <a:t>: O(n) time</a:t>
            </a:r>
          </a:p>
          <a:p>
            <a:pPr lvl="2"/>
            <a:r>
              <a:rPr lang="en-US" dirty="0" err="1" smtClean="0"/>
              <a:t>decreaseKey</a:t>
            </a:r>
            <a:r>
              <a:rPr lang="en-US" dirty="0" smtClean="0"/>
              <a:t>: O(1) time</a:t>
            </a:r>
            <a:endParaRPr lang="en-US" dirty="0"/>
          </a:p>
          <a:p>
            <a:pPr lvl="2"/>
            <a:r>
              <a:rPr lang="en-US" dirty="0" smtClean="0"/>
              <a:t>Total time: O(n</a:t>
            </a:r>
            <a:r>
              <a:rPr lang="en-US" baseline="30000" dirty="0" smtClean="0"/>
              <a:t>2</a:t>
            </a:r>
            <a:r>
              <a:rPr lang="en-US" dirty="0" smtClean="0"/>
              <a:t>) time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a heap: </a:t>
            </a:r>
          </a:p>
          <a:p>
            <a:pPr lvl="2"/>
            <a:r>
              <a:rPr lang="en-US" dirty="0" err="1"/>
              <a:t>deleteMin</a:t>
            </a:r>
            <a:r>
              <a:rPr lang="en-US" dirty="0"/>
              <a:t>: </a:t>
            </a:r>
            <a:r>
              <a:rPr lang="en-US" dirty="0" smtClean="0"/>
              <a:t>O(log n) </a:t>
            </a:r>
            <a:r>
              <a:rPr lang="en-US" dirty="0"/>
              <a:t>time</a:t>
            </a:r>
          </a:p>
          <a:p>
            <a:pPr lvl="2"/>
            <a:r>
              <a:rPr lang="en-US" dirty="0" err="1"/>
              <a:t>decreaseKey</a:t>
            </a:r>
            <a:r>
              <a:rPr lang="en-US" dirty="0"/>
              <a:t>: </a:t>
            </a:r>
            <a:r>
              <a:rPr lang="en-US" dirty="0" smtClean="0"/>
              <a:t>O(log n) </a:t>
            </a:r>
            <a:r>
              <a:rPr lang="en-US" dirty="0"/>
              <a:t>time</a:t>
            </a:r>
          </a:p>
          <a:p>
            <a:pPr lvl="2"/>
            <a:r>
              <a:rPr lang="en-US" dirty="0"/>
              <a:t>Total time: </a:t>
            </a:r>
            <a:r>
              <a:rPr lang="en-US" dirty="0" smtClean="0"/>
              <a:t>O((</a:t>
            </a:r>
            <a:r>
              <a:rPr lang="en-US" dirty="0" err="1" smtClean="0"/>
              <a:t>n+m</a:t>
            </a:r>
            <a:r>
              <a:rPr lang="en-US" dirty="0" smtClean="0"/>
              <a:t>) log n)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Concepts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: a sequence of vertices following the edges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length</a:t>
            </a:r>
            <a:r>
              <a:rPr lang="en-US" dirty="0" smtClean="0"/>
              <a:t> </a:t>
            </a:r>
            <a:r>
              <a:rPr lang="en-US" dirty="0"/>
              <a:t>of a path is the number of edges of the </a:t>
            </a:r>
            <a:r>
              <a:rPr lang="en-US" dirty="0" smtClean="0"/>
              <a:t>path</a:t>
            </a:r>
          </a:p>
          <a:p>
            <a:r>
              <a:rPr lang="en-US" dirty="0" smtClean="0"/>
              <a:t>If edges have weights/cost, then the </a:t>
            </a:r>
            <a:r>
              <a:rPr lang="en-US" dirty="0" smtClean="0">
                <a:solidFill>
                  <a:srgbClr val="FF0000"/>
                </a:solidFill>
              </a:rPr>
              <a:t>weight/cost</a:t>
            </a:r>
            <a:r>
              <a:rPr lang="en-US" dirty="0" smtClean="0"/>
              <a:t> </a:t>
            </a:r>
            <a:r>
              <a:rPr lang="en-US" dirty="0"/>
              <a:t>of a path is the </a:t>
            </a:r>
            <a:r>
              <a:rPr lang="en-US" dirty="0" smtClean="0"/>
              <a:t>sum </a:t>
            </a:r>
            <a:r>
              <a:rPr lang="en-US" dirty="0"/>
              <a:t>of the weights/costs of all edges of the </a:t>
            </a:r>
            <a:r>
              <a:rPr lang="en-US" dirty="0" smtClean="0"/>
              <a:t>path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undirected</a:t>
            </a:r>
            <a:r>
              <a:rPr lang="en-US" dirty="0"/>
              <a:t> graph is </a:t>
            </a:r>
            <a:r>
              <a:rPr lang="en-US" dirty="0">
                <a:solidFill>
                  <a:srgbClr val="FF0000"/>
                </a:solidFill>
              </a:rPr>
              <a:t>connected</a:t>
            </a:r>
            <a:r>
              <a:rPr lang="en-US" dirty="0"/>
              <a:t> if there is a path between </a:t>
            </a:r>
            <a:r>
              <a:rPr lang="en-US" dirty="0" smtClean="0"/>
              <a:t>every </a:t>
            </a:r>
            <a:r>
              <a:rPr lang="en-US" dirty="0"/>
              <a:t>pair of </a:t>
            </a:r>
            <a:r>
              <a:rPr lang="en-US" dirty="0" smtClean="0"/>
              <a:t>vertices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complete</a:t>
            </a:r>
            <a:r>
              <a:rPr lang="en-US" dirty="0" smtClean="0"/>
              <a:t> graph: every pair of vertices have an edge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7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for representing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1. Adjacency matrix</a:t>
            </a:r>
          </a:p>
          <a:p>
            <a:r>
              <a:rPr lang="en-US" dirty="0" smtClean="0"/>
              <a:t>n = |V|, V = {v</a:t>
            </a:r>
            <a:r>
              <a:rPr lang="en-US" baseline="-25000" dirty="0" smtClean="0"/>
              <a:t>0</a:t>
            </a:r>
            <a:r>
              <a:rPr lang="en-US" dirty="0" smtClean="0"/>
              <a:t>, v</a:t>
            </a:r>
            <a:r>
              <a:rPr lang="en-US" baseline="-25000" dirty="0" smtClean="0"/>
              <a:t>1</a:t>
            </a:r>
            <a:r>
              <a:rPr lang="en-US" dirty="0" smtClean="0"/>
              <a:t>, …, v</a:t>
            </a:r>
            <a:r>
              <a:rPr lang="en-US" baseline="-25000" dirty="0" smtClean="0"/>
              <a:t>n-1</a:t>
            </a:r>
            <a:r>
              <a:rPr lang="en-US" dirty="0" smtClean="0"/>
              <a:t>}</a:t>
            </a:r>
          </a:p>
          <a:p>
            <a:r>
              <a:rPr lang="en-US" dirty="0" smtClean="0"/>
              <a:t>M: an n*n matrix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,v</a:t>
            </a:r>
            <a:r>
              <a:rPr lang="en-US" baseline="-25000" dirty="0" err="1" smtClean="0"/>
              <a:t>j</a:t>
            </a:r>
            <a:r>
              <a:rPr lang="en-US" dirty="0" smtClean="0"/>
              <a:t>) is an edge, then M[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] = 1; otherwise, </a:t>
            </a:r>
            <a:r>
              <a:rPr lang="en-US" dirty="0"/>
              <a:t>M[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smtClean="0"/>
              <a:t>0</a:t>
            </a:r>
          </a:p>
          <a:p>
            <a:r>
              <a:rPr lang="en-US" dirty="0" smtClean="0"/>
              <a:t>for both undirected and directed graphs</a:t>
            </a:r>
          </a:p>
          <a:p>
            <a:r>
              <a:rPr lang="en-US" dirty="0" smtClean="0"/>
              <a:t>M is symmetric for undirected graphs</a:t>
            </a:r>
          </a:p>
          <a:p>
            <a:r>
              <a:rPr lang="en-US" dirty="0" smtClean="0"/>
              <a:t>Space: </a:t>
            </a:r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8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for representing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2</a:t>
            </a:r>
            <a:r>
              <a:rPr lang="en-US" sz="4000" dirty="0" smtClean="0"/>
              <a:t>. Adjacency lists</a:t>
            </a:r>
          </a:p>
          <a:p>
            <a:r>
              <a:rPr lang="en-US" dirty="0"/>
              <a:t>f</a:t>
            </a:r>
            <a:r>
              <a:rPr lang="en-US" dirty="0" smtClean="0"/>
              <a:t>or each vertex v</a:t>
            </a:r>
            <a:r>
              <a:rPr lang="en-US" baseline="-25000" dirty="0" smtClean="0"/>
              <a:t>i</a:t>
            </a:r>
            <a:r>
              <a:rPr lang="en-US" dirty="0" smtClean="0"/>
              <a:t>: create a list containing all its adjacent vertices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v</a:t>
            </a:r>
            <a:r>
              <a:rPr lang="en-US" baseline="-25000" dirty="0" err="1"/>
              <a:t>i</a:t>
            </a:r>
            <a:r>
              <a:rPr lang="en-US" dirty="0" err="1"/>
              <a:t>,v</a:t>
            </a:r>
            <a:r>
              <a:rPr lang="en-US" baseline="-25000" dirty="0" err="1"/>
              <a:t>j</a:t>
            </a:r>
            <a:r>
              <a:rPr lang="en-US" dirty="0"/>
              <a:t>) </a:t>
            </a:r>
            <a:r>
              <a:rPr lang="en-US" dirty="0" smtClean="0"/>
              <a:t>is an edge,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dirty="0" smtClean="0"/>
              <a:t> is in the adjacency list of v</a:t>
            </a:r>
            <a:r>
              <a:rPr lang="en-US" baseline="-25000" dirty="0" smtClean="0"/>
              <a:t>i</a:t>
            </a:r>
            <a:endParaRPr lang="en-US" dirty="0" smtClean="0"/>
          </a:p>
          <a:p>
            <a:r>
              <a:rPr lang="en-US" dirty="0"/>
              <a:t>for both undirected and directed graphs</a:t>
            </a:r>
          </a:p>
          <a:p>
            <a:r>
              <a:rPr lang="en-US" dirty="0"/>
              <a:t>s</a:t>
            </a:r>
            <a:r>
              <a:rPr lang="en-US" dirty="0" smtClean="0"/>
              <a:t>pace: </a:t>
            </a:r>
            <a:r>
              <a:rPr lang="el-GR" dirty="0"/>
              <a:t>Θ</a:t>
            </a:r>
            <a:r>
              <a:rPr lang="en-US" dirty="0" smtClean="0"/>
              <a:t>(</a:t>
            </a:r>
            <a:r>
              <a:rPr lang="en-US" dirty="0" err="1" smtClean="0"/>
              <a:t>n+m</a:t>
            </a:r>
            <a:r>
              <a:rPr lang="en-US" dirty="0" smtClean="0"/>
              <a:t>), n=|V|, m = |E|</a:t>
            </a:r>
          </a:p>
          <a:p>
            <a:pPr lvl="1"/>
            <a:r>
              <a:rPr lang="en-US" dirty="0" smtClean="0"/>
              <a:t>How many nodes in all lists?</a:t>
            </a:r>
          </a:p>
          <a:p>
            <a:pPr lvl="2"/>
            <a:r>
              <a:rPr lang="en-US" dirty="0" smtClean="0"/>
              <a:t>undirected graphs: 2m</a:t>
            </a:r>
          </a:p>
          <a:p>
            <a:pPr lvl="2"/>
            <a:r>
              <a:rPr lang="en-US" dirty="0" smtClean="0"/>
              <a:t>directed graphs: 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0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of </a:t>
            </a:r>
            <a:r>
              <a:rPr lang="en-US" dirty="0" err="1" smtClean="0"/>
              <a:t>adj</a:t>
            </a:r>
            <a:r>
              <a:rPr lang="en-US" dirty="0" smtClean="0"/>
              <a:t> Matrix and </a:t>
            </a:r>
            <a:r>
              <a:rPr lang="en-US" dirty="0" err="1" smtClean="0"/>
              <a:t>adj</a:t>
            </a:r>
            <a:r>
              <a:rPr lang="en-US" dirty="0" smtClean="0"/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Space: </a:t>
            </a:r>
          </a:p>
          <a:p>
            <a:pPr lvl="1"/>
            <a:r>
              <a:rPr lang="en-US" dirty="0" smtClean="0"/>
              <a:t>Matrix: </a:t>
            </a:r>
            <a:r>
              <a:rPr lang="el-GR" dirty="0"/>
              <a:t>Θ</a:t>
            </a:r>
            <a:r>
              <a:rPr lang="en-US" dirty="0" smtClean="0"/>
              <a:t>(n</a:t>
            </a:r>
            <a:r>
              <a:rPr lang="en-US" baseline="30000" dirty="0"/>
              <a:t>2</a:t>
            </a:r>
            <a:r>
              <a:rPr lang="en-US" dirty="0" smtClean="0"/>
              <a:t>);       Lists: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n+m</a:t>
            </a:r>
            <a:r>
              <a:rPr lang="en-US" dirty="0" smtClean="0"/>
              <a:t>)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operations: </a:t>
            </a:r>
          </a:p>
          <a:p>
            <a:r>
              <a:rPr lang="en-US" dirty="0" smtClean="0"/>
              <a:t>Given two vertices v</a:t>
            </a:r>
            <a:r>
              <a:rPr lang="en-US" baseline="-25000" dirty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dirty="0" smtClean="0"/>
              <a:t>, determine whether there is an edge (v</a:t>
            </a:r>
            <a:r>
              <a:rPr lang="en-US" baseline="-25000" dirty="0" smtClean="0"/>
              <a:t>i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Matrix: O(1) time;   Lists: O(degree of v</a:t>
            </a:r>
            <a:r>
              <a:rPr lang="en-US" baseline="-25000" dirty="0" smtClean="0"/>
              <a:t>i</a:t>
            </a:r>
            <a:r>
              <a:rPr lang="en-US" dirty="0" smtClean="0"/>
              <a:t>) time</a:t>
            </a:r>
          </a:p>
          <a:p>
            <a:r>
              <a:rPr lang="en-US" dirty="0" smtClean="0"/>
              <a:t>Given a vertex v</a:t>
            </a:r>
            <a:r>
              <a:rPr lang="en-US" baseline="-25000" dirty="0" smtClean="0"/>
              <a:t>i</a:t>
            </a:r>
            <a:r>
              <a:rPr lang="en-US" dirty="0" smtClean="0"/>
              <a:t>, report all its adjacent vertices</a:t>
            </a:r>
          </a:p>
          <a:p>
            <a:pPr lvl="1"/>
            <a:r>
              <a:rPr lang="en-US" dirty="0" smtClean="0"/>
              <a:t>Matrix: O(n) time;   Lists: O(</a:t>
            </a:r>
            <a:r>
              <a:rPr lang="en-US" dirty="0"/>
              <a:t>degree of v</a:t>
            </a:r>
            <a:r>
              <a:rPr lang="en-US" baseline="-25000" dirty="0"/>
              <a:t>i</a:t>
            </a:r>
            <a:r>
              <a:rPr lang="en-US" dirty="0" smtClean="0"/>
              <a:t>)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9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Vertex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Vertex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id;   // id for the vertex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Vertex * next;   // the next vertex in the </a:t>
            </a:r>
            <a:r>
              <a:rPr lang="en-US" dirty="0" err="1" smtClean="0"/>
              <a:t>adj</a:t>
            </a:r>
            <a:r>
              <a:rPr lang="en-US" dirty="0" smtClean="0"/>
              <a:t> list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Vertex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id_input</a:t>
            </a:r>
            <a:r>
              <a:rPr lang="en-US" dirty="0" smtClean="0"/>
              <a:t>, Vertex *</a:t>
            </a:r>
            <a:r>
              <a:rPr lang="en-US" dirty="0" err="1" smtClean="0"/>
              <a:t>next_input</a:t>
            </a:r>
            <a:r>
              <a:rPr lang="en-US" dirty="0" smtClean="0"/>
              <a:t> = NULL)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{    id = </a:t>
            </a:r>
            <a:r>
              <a:rPr lang="en-US" dirty="0" err="1" smtClean="0"/>
              <a:t>id_input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next = </a:t>
            </a:r>
            <a:r>
              <a:rPr lang="en-US" dirty="0" err="1" smtClean="0"/>
              <a:t>next_input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7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an </a:t>
            </a:r>
            <a:r>
              <a:rPr lang="en-US" dirty="0" err="1" smtClean="0"/>
              <a:t>adj</a:t>
            </a:r>
            <a:r>
              <a:rPr lang="en-US" dirty="0" smtClean="0"/>
              <a:t> matrix to </a:t>
            </a:r>
            <a:r>
              <a:rPr lang="en-US" dirty="0" err="1" smtClean="0"/>
              <a:t>adj</a:t>
            </a:r>
            <a:r>
              <a:rPr lang="en-US" dirty="0" smtClean="0"/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</a:t>
            </a:r>
            <a:r>
              <a:rPr lang="en-US" dirty="0" err="1" smtClean="0"/>
              <a:t>adj</a:t>
            </a:r>
            <a:r>
              <a:rPr lang="en-US" dirty="0" smtClean="0"/>
              <a:t> matrix of a graph, construct the </a:t>
            </a:r>
            <a:r>
              <a:rPr lang="en-US" dirty="0" err="1" smtClean="0"/>
              <a:t>adj</a:t>
            </a:r>
            <a:r>
              <a:rPr lang="en-US" dirty="0" smtClean="0"/>
              <a:t> lists</a:t>
            </a:r>
          </a:p>
          <a:p>
            <a:pPr marL="0" indent="0">
              <a:buNone/>
            </a:pPr>
            <a:r>
              <a:rPr lang="en-US" dirty="0" smtClean="0"/>
              <a:t>Algorithm:</a:t>
            </a:r>
            <a:endParaRPr lang="en-US" dirty="0"/>
          </a:p>
          <a:p>
            <a:r>
              <a:rPr lang="en-US" dirty="0" smtClean="0"/>
              <a:t>Define a dynamic array of size n, and each element is the head of a linked list (which is the </a:t>
            </a:r>
            <a:r>
              <a:rPr lang="en-US" dirty="0" err="1" smtClean="0"/>
              <a:t>adj</a:t>
            </a:r>
            <a:r>
              <a:rPr lang="en-US" dirty="0" smtClean="0"/>
              <a:t> list of a vertex)</a:t>
            </a:r>
          </a:p>
          <a:p>
            <a:pPr lvl="1"/>
            <a:r>
              <a:rPr lang="en-US" dirty="0" smtClean="0"/>
              <a:t>Vertex  ** </a:t>
            </a:r>
            <a:r>
              <a:rPr lang="en-US" dirty="0" err="1" smtClean="0"/>
              <a:t>adj</a:t>
            </a:r>
            <a:r>
              <a:rPr lang="en-US" dirty="0" smtClean="0"/>
              <a:t> = new Vertex *[n];</a:t>
            </a:r>
          </a:p>
          <a:p>
            <a:r>
              <a:rPr lang="en-US" dirty="0" smtClean="0"/>
              <a:t>Scan the matrix to construct all </a:t>
            </a:r>
            <a:r>
              <a:rPr lang="en-US" dirty="0" err="1" smtClean="0"/>
              <a:t>adj</a:t>
            </a:r>
            <a:r>
              <a:rPr lang="en-US" dirty="0" smtClean="0"/>
              <a:t> lists</a:t>
            </a:r>
          </a:p>
          <a:p>
            <a:r>
              <a:rPr lang="en-US" dirty="0" smtClean="0"/>
              <a:t>Given </a:t>
            </a:r>
            <a:r>
              <a:rPr lang="en-US" dirty="0" err="1" smtClean="0"/>
              <a:t>adj</a:t>
            </a:r>
            <a:r>
              <a:rPr lang="en-US" dirty="0" smtClean="0"/>
              <a:t> lists, construct the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Theme1">
  <a:themeElements>
    <a:clrScheme name="Zack's Standard 5">
      <a:dk1>
        <a:srgbClr val="000066"/>
      </a:dk1>
      <a:lt1>
        <a:srgbClr val="FFFFFF"/>
      </a:lt1>
      <a:dk2>
        <a:srgbClr val="0000FF"/>
      </a:dk2>
      <a:lt2>
        <a:srgbClr val="000000"/>
      </a:lt2>
      <a:accent1>
        <a:srgbClr val="0066FF"/>
      </a:accent1>
      <a:accent2>
        <a:srgbClr val="33CCCC"/>
      </a:accent2>
      <a:accent3>
        <a:srgbClr val="FFFFFF"/>
      </a:accent3>
      <a:accent4>
        <a:srgbClr val="000056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Zack's Standard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Zack's Standard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ck's Standard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ck's Standard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5471</TotalTime>
  <Words>2139</Words>
  <Application>Microsoft Office PowerPoint</Application>
  <PresentationFormat>On-screen Show (4:3)</PresentationFormat>
  <Paragraphs>261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myTheme1</vt:lpstr>
      <vt:lpstr>自定义设计方案</vt:lpstr>
      <vt:lpstr>Graph Algorithms</vt:lpstr>
      <vt:lpstr>Graph Concepts</vt:lpstr>
      <vt:lpstr>Graph Concepts (cont.)</vt:lpstr>
      <vt:lpstr>Graph Concepts (cont.)</vt:lpstr>
      <vt:lpstr>Data structures for representing graphs</vt:lpstr>
      <vt:lpstr>Data structures for representing graphs</vt:lpstr>
      <vt:lpstr>Comparisons of adj Matrix and adj Lists</vt:lpstr>
      <vt:lpstr>Defining a Vertex struct</vt:lpstr>
      <vt:lpstr>Convert an adj matrix to adj lists</vt:lpstr>
      <vt:lpstr>Breadth-first-search (BFS)</vt:lpstr>
      <vt:lpstr>The implementation of BFS</vt:lpstr>
      <vt:lpstr>Define the dynamic arrays</vt:lpstr>
      <vt:lpstr>BFS(int s) //s is the id of the source vertex</vt:lpstr>
      <vt:lpstr>Implementation of the queue Q</vt:lpstr>
      <vt:lpstr>After the BFS</vt:lpstr>
      <vt:lpstr>After the BFS</vt:lpstr>
      <vt:lpstr>Time analysis for BFS: an aggregate analysis</vt:lpstr>
      <vt:lpstr>Applications of BFS</vt:lpstr>
      <vt:lpstr>Depth-first-search (DFS)</vt:lpstr>
      <vt:lpstr>The implementation of DFS</vt:lpstr>
      <vt:lpstr>DFS(int s) //s is the id of the source vertex</vt:lpstr>
      <vt:lpstr>Discussions about DFS</vt:lpstr>
      <vt:lpstr>Four types of edges in DFS</vt:lpstr>
      <vt:lpstr>Applications of DFS</vt:lpstr>
      <vt:lpstr>Topological sort</vt:lpstr>
      <vt:lpstr>A topological sorting algorithm</vt:lpstr>
      <vt:lpstr>Another algorithm: DFS</vt:lpstr>
      <vt:lpstr>Finding shortest paths in graphs with weights on edges</vt:lpstr>
      <vt:lpstr>Defining a Vertex struct for a Weighted Graph (edges have weights)</vt:lpstr>
      <vt:lpstr>Dijkstra’s algorithm</vt:lpstr>
      <vt:lpstr>Dijkstra’s algorithm</vt:lpstr>
      <vt:lpstr>Implementation and time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Haitao Wang</dc:creator>
  <cp:lastModifiedBy>Haitao Wang</cp:lastModifiedBy>
  <cp:revision>1022</cp:revision>
  <dcterms:created xsi:type="dcterms:W3CDTF">2013-05-31T17:30:01Z</dcterms:created>
  <dcterms:modified xsi:type="dcterms:W3CDTF">2016-04-14T15:31:26Z</dcterms:modified>
</cp:coreProperties>
</file>