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y="5143500" cx="9144000"/>
  <p:notesSz cx="6858000" cy="9144000"/>
  <p:embeddedFontLst>
    <p:embeddedFont>
      <p:font typeface="Roboto"/>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51EBA4-ADDC-42C1-A288-0FD5B092DC95}">
  <a:tblStyle styleId="{3351EBA4-ADDC-42C1-A288-0FD5B092DC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font" Target="fonts/Roboto-bold.fntdata"/><Relationship Id="rId108" Type="http://schemas.openxmlformats.org/officeDocument/2006/relationships/font" Target="fonts/Roboto-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10" Type="http://schemas.openxmlformats.org/officeDocument/2006/relationships/font" Target="fonts/Roboto-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111" Type="http://schemas.openxmlformats.org/officeDocument/2006/relationships/font" Target="fonts/Roboto-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c8f390bde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c8f390bd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d7bbb94278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d7bbb94278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d9262706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d9262706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c8f390bde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c8f390bde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95c5ca0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95c5ca0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c95c5ca0be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c95c5ca0be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c95c5ca0b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c95c5ca0b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c95c5ca0be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c95c5ca0be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c80678210b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c80678210b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35b9e390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35b9e390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8f390bde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8f390bde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c95c5ca0b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c95c5ca0b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e280802d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e280802d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c95c5ca0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c95c5ca0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c95c5ca0be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c95c5ca0be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95c5ca0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95c5ca0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c95c5ca0b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c95c5ca0b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c95c5ca0b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c95c5ca0b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c95c5ca0b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c95c5ca0b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95c5ca0b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95c5ca0b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c95c5ca0b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c95c5ca0b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c95c5ca0b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c95c5ca0b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c95c5ca0b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c95c5ca0b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35b9e3905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35b9e3905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c95c5ca0b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c95c5ca0b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95c5ca0b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95c5ca0b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95c5ca0be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95c5ca0be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95c5ca0be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95c5ca0be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c95c5ca0be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c95c5ca0be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cabe35061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cabe35061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abe3506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abe3506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cabe35061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cabe35061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cabe35061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cabe35061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abe35061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abe35061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c8067821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c8067821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cabe35061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cabe35061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cabe35061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cabe35061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abe35061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abe35061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c95c5ca0b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c95c5ca0b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cabe350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cabe350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cabe35061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cabe35061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cabe35061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cabe35061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c95c5ca0be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c95c5ca0be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c95c5ca0be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c95c5ca0be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cabe3506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cabe3506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c7e1f16294_3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c7e1f16294_3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cabe35061d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cabe35061d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95c5ca0be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95c5ca0be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cabe35061d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cabe35061d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cabe35061d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cabe35061d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c95c5ca0be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c95c5ca0be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c95c5ca0be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c95c5ca0be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c95c5ca0be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c95c5ca0be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c7e1f162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c7e1f162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abe35061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abe35061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cabe35061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cabe35061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c7e1f16294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c7e1f16294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cabe35061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cabe35061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cabe35061d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cabe35061d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cabe35061d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cabe35061d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cabe35061d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cabe35061d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ce280802d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ce280802d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c7e1f1629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c7e1f1629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c7e1f16294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c7e1f16294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c7e1f1629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c7e1f1629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c7e1f1629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c7e1f1629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c7e1f16294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c7e1f16294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7e1f162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7e1f162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c7e1f16294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c7e1f16294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c7e1f1629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c7e1f1629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c7e1f1629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c7e1f1629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c7e1f1629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c7e1f1629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c7e1f1629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c7e1f1629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c7e1f16294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c7e1f16294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c7e1f16294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c7e1f16294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c7e1f16294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c7e1f16294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c7e1f16294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c7e1f16294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c7e1f16294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c7e1f16294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35b9e390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35b9e390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c7e1f16294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c7e1f16294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c7e1f16294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c7e1f16294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c7e1f16294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c7e1f1629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d7bbb942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d7bbb942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d7bbb9427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5" name="Google Shape;655;gd7bbb9427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d7bbb9427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d7bbb9427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d7bbb94278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d7bbb94278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d7bbb94278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d7bbb94278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d7bbb9427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d7bbb9427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d7bbb94278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d7bbb94278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35b9e390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35b9e390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d7bbb9427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d7bbb9427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d7bbb9427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d7bbb9427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d7bbb9427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d7bbb9427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d7bbb9427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d7bbb9427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d7bbb9427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d7bbb9427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d7bbb9427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d7bbb9427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d7bbb94278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d7bbb94278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d7bbb9427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d7bbb9427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db4a73238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db4a73238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7" name="Shape 757"/>
        <p:cNvGrpSpPr/>
        <p:nvPr/>
      </p:nvGrpSpPr>
      <p:grpSpPr>
        <a:xfrm>
          <a:off x="0" y="0"/>
          <a:ext cx="0" cy="0"/>
          <a:chOff x="0" y="0"/>
          <a:chExt cx="0" cy="0"/>
        </a:xfrm>
      </p:grpSpPr>
      <p:sp>
        <p:nvSpPr>
          <p:cNvPr id="758" name="Google Shape;758;gd7bbb94278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9" name="Google Shape;759;gd7bbb94278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66.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hyperlink" Target="http://sinau.some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2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slide" Target="/ppt/slides/slide3.xml"/><Relationship Id="rId9" Type="http://schemas.openxmlformats.org/officeDocument/2006/relationships/slide" Target="/ppt/slides/slide83.xml"/><Relationship Id="rId5" Type="http://schemas.openxmlformats.org/officeDocument/2006/relationships/slide" Target="/ppt/slides/slide4.xml"/><Relationship Id="rId6" Type="http://schemas.openxmlformats.org/officeDocument/2006/relationships/slide" Target="/ppt/slides/slide5.xml"/><Relationship Id="rId7" Type="http://schemas.openxmlformats.org/officeDocument/2006/relationships/slide" Target="/ppt/slides/slide7.xml"/><Relationship Id="rId8" Type="http://schemas.openxmlformats.org/officeDocument/2006/relationships/slide" Target="/ppt/slides/slide5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3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3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www.figma.com/file/WFYqs1ZwhFJkcO3zP8njr6/prototype?node-id=53%3A544" TargetMode="External"/><Relationship Id="rId4" Type="http://schemas.openxmlformats.org/officeDocument/2006/relationships/hyperlink" Target="https://www.figma.com/file/WFYqs1ZwhFJkcO3zP8njr6/prototype?node-id=0%3A1" TargetMode="External"/><Relationship Id="rId5" Type="http://schemas.openxmlformats.org/officeDocument/2006/relationships/hyperlink" Target="https://binusianorg-my.sharepoint.com/personal/austin_tanujaya_binus_ac_id/_layouts/15/guestaccess.aspx?docid=0533805491ea0408db88b4a76e81d9292&amp;authkey=Aa9lSWPijRwaY2ijJQfL0fE&amp;e=BoKn7O"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6.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7.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2.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37.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37.jpg"/><Relationship Id="rId4" Type="http://schemas.openxmlformats.org/officeDocument/2006/relationships/image" Target="../media/image4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39.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8.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8.jpg"/><Relationship Id="rId4" Type="http://schemas.openxmlformats.org/officeDocument/2006/relationships/image" Target="../media/image41.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40.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43.jp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42.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49.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49.jpg"/><Relationship Id="rId4" Type="http://schemas.openxmlformats.org/officeDocument/2006/relationships/image" Target="../media/image45.jp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47.jp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5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58.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0.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56.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44.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5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4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5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6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forms.gle/Z6Ncp8Qaw93DXswKA"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5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52.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5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55.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79150" y="257175"/>
            <a:ext cx="7985700" cy="1365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id" sz="4200"/>
              <a:t>Progress Project Report</a:t>
            </a:r>
            <a:endParaRPr sz="4200"/>
          </a:p>
          <a:p>
            <a:pPr indent="0" lvl="0" marL="0" rtl="0" algn="ctr">
              <a:spcBef>
                <a:spcPts val="0"/>
              </a:spcBef>
              <a:spcAft>
                <a:spcPts val="0"/>
              </a:spcAft>
              <a:buSzPts val="990"/>
              <a:buNone/>
            </a:pPr>
            <a:r>
              <a:rPr lang="id" sz="4200"/>
              <a:t>Software Engineering</a:t>
            </a:r>
            <a:endParaRPr sz="4200"/>
          </a:p>
        </p:txBody>
      </p:sp>
      <p:sp>
        <p:nvSpPr>
          <p:cNvPr id="55" name="Google Shape;55;p13"/>
          <p:cNvSpPr txBox="1"/>
          <p:nvPr>
            <p:ph idx="1" type="subTitle"/>
          </p:nvPr>
        </p:nvSpPr>
        <p:spPr>
          <a:xfrm>
            <a:off x="311700" y="2040500"/>
            <a:ext cx="8520600" cy="2349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solidFill>
                  <a:srgbClr val="000000"/>
                </a:solidFill>
              </a:rPr>
              <a:t>Group </a:t>
            </a:r>
            <a:r>
              <a:rPr lang="id">
                <a:solidFill>
                  <a:srgbClr val="000000"/>
                </a:solidFill>
              </a:rPr>
              <a:t>2 - LM01</a:t>
            </a:r>
            <a:endParaRPr>
              <a:solidFill>
                <a:srgbClr val="000000"/>
              </a:solidFill>
            </a:endParaRPr>
          </a:p>
          <a:p>
            <a:pPr indent="0" lvl="0" marL="457200" rtl="0" algn="l">
              <a:spcBef>
                <a:spcPts val="0"/>
              </a:spcBef>
              <a:spcAft>
                <a:spcPts val="0"/>
              </a:spcAft>
              <a:buNone/>
            </a:pPr>
            <a:r>
              <a:t/>
            </a:r>
            <a:endParaRPr sz="1848">
              <a:solidFill>
                <a:srgbClr val="000000"/>
              </a:solidFill>
            </a:endParaRPr>
          </a:p>
          <a:p>
            <a:pPr indent="-345979" lvl="0" marL="457200" rtl="0" algn="l">
              <a:spcBef>
                <a:spcPts val="0"/>
              </a:spcBef>
              <a:spcAft>
                <a:spcPts val="0"/>
              </a:spcAft>
              <a:buClr>
                <a:srgbClr val="000000"/>
              </a:buClr>
              <a:buSzPts val="1848"/>
              <a:buChar char="●"/>
            </a:pPr>
            <a:r>
              <a:rPr lang="id" sz="1848">
                <a:solidFill>
                  <a:srgbClr val="000000"/>
                </a:solidFill>
              </a:rPr>
              <a:t>Austin Andika Tanujaya (2301860261) 		: Project Manager</a:t>
            </a:r>
            <a:endParaRPr sz="1848">
              <a:solidFill>
                <a:srgbClr val="000000"/>
              </a:solidFill>
            </a:endParaRPr>
          </a:p>
          <a:p>
            <a:pPr indent="-345979" lvl="0" marL="457200" rtl="0" algn="l">
              <a:spcBef>
                <a:spcPts val="0"/>
              </a:spcBef>
              <a:spcAft>
                <a:spcPts val="0"/>
              </a:spcAft>
              <a:buClr>
                <a:srgbClr val="000000"/>
              </a:buClr>
              <a:buSzPts val="1848"/>
              <a:buChar char="●"/>
            </a:pPr>
            <a:r>
              <a:rPr lang="id" sz="1848">
                <a:solidFill>
                  <a:srgbClr val="000000"/>
                </a:solidFill>
              </a:rPr>
              <a:t>Chandra Steven Harley (2301860375)		: Developer</a:t>
            </a:r>
            <a:endParaRPr sz="1848">
              <a:solidFill>
                <a:srgbClr val="000000"/>
              </a:solidFill>
            </a:endParaRPr>
          </a:p>
          <a:p>
            <a:pPr indent="-345979" lvl="0" marL="457200" rtl="0" algn="l">
              <a:spcBef>
                <a:spcPts val="0"/>
              </a:spcBef>
              <a:spcAft>
                <a:spcPts val="0"/>
              </a:spcAft>
              <a:buClr>
                <a:srgbClr val="000000"/>
              </a:buClr>
              <a:buSzPts val="1848"/>
              <a:buChar char="●"/>
            </a:pPr>
            <a:r>
              <a:rPr lang="id" sz="1848">
                <a:solidFill>
                  <a:srgbClr val="000000"/>
                </a:solidFill>
              </a:rPr>
              <a:t>Marcellino Budiman (2301866763)			: Analyst</a:t>
            </a:r>
            <a:endParaRPr sz="1848">
              <a:solidFill>
                <a:srgbClr val="000000"/>
              </a:solidFill>
            </a:endParaRPr>
          </a:p>
          <a:p>
            <a:pPr indent="-345979" lvl="0" marL="457200" rtl="0" algn="l">
              <a:spcBef>
                <a:spcPts val="0"/>
              </a:spcBef>
              <a:spcAft>
                <a:spcPts val="0"/>
              </a:spcAft>
              <a:buClr>
                <a:srgbClr val="000000"/>
              </a:buClr>
              <a:buSzPts val="1848"/>
              <a:buChar char="●"/>
            </a:pPr>
            <a:r>
              <a:rPr lang="id" sz="1848">
                <a:solidFill>
                  <a:srgbClr val="000000"/>
                </a:solidFill>
              </a:rPr>
              <a:t>Brian Samuel (2301850424)				: Developer</a:t>
            </a:r>
            <a:endParaRPr sz="1848">
              <a:solidFill>
                <a:srgbClr val="000000"/>
              </a:solidFill>
            </a:endParaRPr>
          </a:p>
          <a:p>
            <a:pPr indent="-345979" lvl="0" marL="457200" rtl="0" algn="l">
              <a:spcBef>
                <a:spcPts val="0"/>
              </a:spcBef>
              <a:spcAft>
                <a:spcPts val="0"/>
              </a:spcAft>
              <a:buClr>
                <a:srgbClr val="000000"/>
              </a:buClr>
              <a:buSzPts val="1848"/>
              <a:buChar char="●"/>
            </a:pPr>
            <a:r>
              <a:rPr lang="id" sz="1848">
                <a:solidFill>
                  <a:srgbClr val="000000"/>
                </a:solidFill>
              </a:rPr>
              <a:t>Sesilia Aleria (2301876644)				: Analyst</a:t>
            </a:r>
            <a:endParaRPr sz="1848">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2"/>
          <p:cNvPicPr preferRelativeResize="0"/>
          <p:nvPr/>
        </p:nvPicPr>
        <p:blipFill>
          <a:blip r:embed="rId3">
            <a:alphaModFix/>
          </a:blip>
          <a:stretch>
            <a:fillRect/>
          </a:stretch>
        </p:blipFill>
        <p:spPr>
          <a:xfrm>
            <a:off x="152400" y="152400"/>
            <a:ext cx="5822234" cy="4838700"/>
          </a:xfrm>
          <a:prstGeom prst="rect">
            <a:avLst/>
          </a:prstGeom>
          <a:noFill/>
          <a:ln>
            <a:noFill/>
          </a:ln>
        </p:spPr>
      </p:pic>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12"/>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69" name="Google Shape;769;p1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70" name="Google Shape;770;p112"/>
          <p:cNvPicPr preferRelativeResize="0"/>
          <p:nvPr/>
        </p:nvPicPr>
        <p:blipFill>
          <a:blip r:embed="rId3">
            <a:alphaModFix/>
          </a:blip>
          <a:stretch>
            <a:fillRect/>
          </a:stretch>
        </p:blipFill>
        <p:spPr>
          <a:xfrm>
            <a:off x="1167013" y="1028800"/>
            <a:ext cx="6809965" cy="3809899"/>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13"/>
          <p:cNvSpPr txBox="1"/>
          <p:nvPr>
            <p:ph type="title"/>
          </p:nvPr>
        </p:nvSpPr>
        <p:spPr>
          <a:xfrm>
            <a:off x="311700" y="3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Development Progress</a:t>
            </a:r>
            <a:endParaRPr/>
          </a:p>
        </p:txBody>
      </p:sp>
      <p:sp>
        <p:nvSpPr>
          <p:cNvPr id="776" name="Google Shape;776;p113"/>
          <p:cNvSpPr txBox="1"/>
          <p:nvPr>
            <p:ph idx="1" type="body"/>
          </p:nvPr>
        </p:nvSpPr>
        <p:spPr>
          <a:xfrm>
            <a:off x="311700" y="572325"/>
            <a:ext cx="8520600" cy="4448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id"/>
              <a:t>Link Website : </a:t>
            </a:r>
            <a:r>
              <a:rPr lang="id" u="sng">
                <a:solidFill>
                  <a:schemeClr val="hlink"/>
                </a:solidFill>
                <a:hlinkClick r:id="rId3"/>
              </a:rPr>
              <a:t>http://sinau.somee.com/</a:t>
            </a:r>
            <a:r>
              <a:rPr lang="id"/>
              <a:t> </a:t>
            </a:r>
            <a:endParaRPr/>
          </a:p>
          <a:p>
            <a:pPr indent="0" lvl="0" marL="0" rtl="0" algn="l">
              <a:spcBef>
                <a:spcPts val="1200"/>
              </a:spcBef>
              <a:spcAft>
                <a:spcPts val="0"/>
              </a:spcAft>
              <a:buNone/>
            </a:pPr>
            <a:r>
              <a:rPr lang="id"/>
              <a:t>Progress:</a:t>
            </a:r>
            <a:endParaRPr/>
          </a:p>
          <a:p>
            <a:pPr indent="-325755" lvl="0" marL="457200" rtl="0" algn="l">
              <a:spcBef>
                <a:spcPts val="1200"/>
              </a:spcBef>
              <a:spcAft>
                <a:spcPts val="0"/>
              </a:spcAft>
              <a:buSzPct val="100000"/>
              <a:buChar char="-"/>
            </a:pPr>
            <a:r>
              <a:rPr lang="id"/>
              <a:t>We have done the front-end development and all of the features</a:t>
            </a:r>
            <a:endParaRPr/>
          </a:p>
          <a:p>
            <a:pPr indent="-325755" lvl="0" marL="457200" rtl="0" algn="l">
              <a:spcBef>
                <a:spcPts val="0"/>
              </a:spcBef>
              <a:spcAft>
                <a:spcPts val="0"/>
              </a:spcAft>
              <a:buSzPct val="100000"/>
              <a:buChar char="-"/>
            </a:pPr>
            <a:r>
              <a:rPr lang="id"/>
              <a:t>We are currently </a:t>
            </a:r>
            <a:r>
              <a:rPr lang="id"/>
              <a:t>still developing the back-end system</a:t>
            </a:r>
            <a:endParaRPr/>
          </a:p>
          <a:p>
            <a:pPr indent="-325755" lvl="0" marL="457200" rtl="0" algn="l">
              <a:spcBef>
                <a:spcPts val="0"/>
              </a:spcBef>
              <a:spcAft>
                <a:spcPts val="0"/>
              </a:spcAft>
              <a:buSzPct val="100000"/>
              <a:buChar char="-"/>
            </a:pPr>
            <a:r>
              <a:rPr lang="id"/>
              <a:t>The web application </a:t>
            </a:r>
            <a:r>
              <a:rPr b="1" lang="id"/>
              <a:t>has not connected</a:t>
            </a:r>
            <a:r>
              <a:rPr lang="id"/>
              <a:t> to the database (all information on the website is currently hard-coded)</a:t>
            </a:r>
            <a:endParaRPr/>
          </a:p>
          <a:p>
            <a:pPr indent="0" lvl="0" marL="0" rtl="0" algn="l">
              <a:spcBef>
                <a:spcPts val="1200"/>
              </a:spcBef>
              <a:spcAft>
                <a:spcPts val="0"/>
              </a:spcAft>
              <a:buNone/>
            </a:pPr>
            <a:r>
              <a:rPr lang="id"/>
              <a:t>Steps:</a:t>
            </a:r>
            <a:endParaRPr/>
          </a:p>
          <a:p>
            <a:pPr indent="-325755" lvl="0" marL="457200" rtl="0" algn="l">
              <a:spcBef>
                <a:spcPts val="1200"/>
              </a:spcBef>
              <a:spcAft>
                <a:spcPts val="0"/>
              </a:spcAft>
              <a:buSzPct val="100000"/>
              <a:buChar char="-"/>
            </a:pPr>
            <a:r>
              <a:rPr lang="id"/>
              <a:t>To open the website, just open the link given above (please use desktop/pc for best experience, because this website currently only available for PC/laptop view)</a:t>
            </a:r>
            <a:endParaRPr/>
          </a:p>
          <a:p>
            <a:pPr indent="-325755" lvl="0" marL="457200" rtl="0" algn="l">
              <a:spcBef>
                <a:spcPts val="0"/>
              </a:spcBef>
              <a:spcAft>
                <a:spcPts val="0"/>
              </a:spcAft>
              <a:buSzPct val="100000"/>
              <a:buChar char="-"/>
            </a:pPr>
            <a:r>
              <a:rPr b="1" lang="id"/>
              <a:t>Login as Teacher:</a:t>
            </a:r>
            <a:endParaRPr b="1"/>
          </a:p>
          <a:p>
            <a:pPr indent="-304165" lvl="1" marL="914400" rtl="0" algn="l">
              <a:spcBef>
                <a:spcPts val="0"/>
              </a:spcBef>
              <a:spcAft>
                <a:spcPts val="0"/>
              </a:spcAft>
              <a:buSzPct val="100000"/>
              <a:buAutoNum type="alphaLcPeriod"/>
            </a:pPr>
            <a:r>
              <a:rPr lang="id"/>
              <a:t>email		: teacher@gmail.com</a:t>
            </a:r>
            <a:endParaRPr/>
          </a:p>
          <a:p>
            <a:pPr indent="-304165" lvl="1" marL="914400" rtl="0" algn="l">
              <a:spcBef>
                <a:spcPts val="0"/>
              </a:spcBef>
              <a:spcAft>
                <a:spcPts val="0"/>
              </a:spcAft>
              <a:buSzPct val="100000"/>
              <a:buAutoNum type="alphaLcPeriod"/>
            </a:pPr>
            <a:r>
              <a:rPr lang="id"/>
              <a:t>password	: teacher1234</a:t>
            </a:r>
            <a:endParaRPr/>
          </a:p>
          <a:p>
            <a:pPr indent="-325755" lvl="0" marL="457200" rtl="0" algn="l">
              <a:spcBef>
                <a:spcPts val="0"/>
              </a:spcBef>
              <a:spcAft>
                <a:spcPts val="0"/>
              </a:spcAft>
              <a:buSzPct val="100000"/>
              <a:buChar char="-"/>
            </a:pPr>
            <a:r>
              <a:rPr b="1" lang="id"/>
              <a:t>Login as Student:</a:t>
            </a:r>
            <a:endParaRPr b="1"/>
          </a:p>
          <a:p>
            <a:pPr indent="-304165" lvl="1" marL="914400" rtl="0" algn="l">
              <a:spcBef>
                <a:spcPts val="0"/>
              </a:spcBef>
              <a:spcAft>
                <a:spcPts val="0"/>
              </a:spcAft>
              <a:buSzPct val="100000"/>
              <a:buAutoNum type="alphaLcPeriod"/>
            </a:pPr>
            <a:r>
              <a:rPr lang="id"/>
              <a:t>email		: student@gmail.com</a:t>
            </a:r>
            <a:endParaRPr/>
          </a:p>
          <a:p>
            <a:pPr indent="-304165" lvl="1" marL="914400" rtl="0" algn="l">
              <a:spcBef>
                <a:spcPts val="0"/>
              </a:spcBef>
              <a:spcAft>
                <a:spcPts val="0"/>
              </a:spcAft>
              <a:buSzPct val="100000"/>
              <a:buAutoNum type="alphaLcPeriod"/>
            </a:pPr>
            <a:r>
              <a:rPr lang="id"/>
              <a:t>password	: student1234</a:t>
            </a:r>
            <a:endParaRPr/>
          </a:p>
          <a:p>
            <a:pPr indent="-325755" lvl="0" marL="457200" rtl="0" algn="l">
              <a:spcBef>
                <a:spcPts val="0"/>
              </a:spcBef>
              <a:spcAft>
                <a:spcPts val="0"/>
              </a:spcAft>
              <a:buSzPct val="100000"/>
              <a:buChar char="-"/>
            </a:pPr>
            <a:r>
              <a:rPr lang="id"/>
              <a:t>The other webapps features is ready to use but it is not connected to the database (cannot modify/store data/save the modified data)</a:t>
            </a:r>
            <a:endParaRPr>
              <a:solidFill>
                <a:srgbClr val="FF0000"/>
              </a:solidFill>
            </a:endParaRPr>
          </a:p>
        </p:txBody>
      </p:sp>
      <p:sp>
        <p:nvSpPr>
          <p:cNvPr id="777" name="Google Shape;777;p1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152400" y="152400"/>
            <a:ext cx="4462664" cy="4838700"/>
          </a:xfrm>
          <a:prstGeom prst="rect">
            <a:avLst/>
          </a:prstGeom>
          <a:noFill/>
          <a:ln>
            <a:noFill/>
          </a:ln>
        </p:spPr>
      </p:pic>
      <p:sp>
        <p:nvSpPr>
          <p:cNvPr id="131" name="Google Shape;13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182175"/>
            <a:ext cx="2673600" cy="56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Survey Summary </a:t>
            </a:r>
            <a:endParaRPr/>
          </a:p>
        </p:txBody>
      </p:sp>
      <p:sp>
        <p:nvSpPr>
          <p:cNvPr id="137" name="Google Shape;137;p24"/>
          <p:cNvSpPr txBox="1"/>
          <p:nvPr>
            <p:ph idx="1" type="body"/>
          </p:nvPr>
        </p:nvSpPr>
        <p:spPr>
          <a:xfrm>
            <a:off x="311700" y="9703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d">
                <a:solidFill>
                  <a:srgbClr val="000000"/>
                </a:solidFill>
              </a:rPr>
              <a:t>From 17 Students that answered the form, 10 out of 17 students have never used LMS yet.</a:t>
            </a:r>
            <a:endParaRPr>
              <a:solidFill>
                <a:srgbClr val="000000"/>
              </a:solidFill>
            </a:endParaRPr>
          </a:p>
          <a:p>
            <a:pPr indent="0" lvl="0" marL="0" rtl="0" algn="l">
              <a:spcBef>
                <a:spcPts val="1200"/>
              </a:spcBef>
              <a:spcAft>
                <a:spcPts val="1200"/>
              </a:spcAft>
              <a:buNone/>
            </a:pPr>
            <a:r>
              <a:t/>
            </a:r>
            <a:endParaRPr/>
          </a:p>
        </p:txBody>
      </p:sp>
      <p:pic>
        <p:nvPicPr>
          <p:cNvPr id="138" name="Google Shape;138;p24"/>
          <p:cNvPicPr preferRelativeResize="0"/>
          <p:nvPr/>
        </p:nvPicPr>
        <p:blipFill rotWithShape="1">
          <a:blip r:embed="rId3">
            <a:alphaModFix/>
          </a:blip>
          <a:srcRect b="0" l="3166" r="0" t="0"/>
          <a:stretch/>
        </p:blipFill>
        <p:spPr>
          <a:xfrm>
            <a:off x="2100275" y="1799225"/>
            <a:ext cx="5110150" cy="2971800"/>
          </a:xfrm>
          <a:prstGeom prst="rect">
            <a:avLst/>
          </a:prstGeom>
          <a:noFill/>
          <a:ln>
            <a:noFill/>
          </a:ln>
        </p:spPr>
      </p:pic>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idx="1" type="body"/>
          </p:nvPr>
        </p:nvSpPr>
        <p:spPr>
          <a:xfrm>
            <a:off x="311700" y="638125"/>
            <a:ext cx="8520600" cy="87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id">
                <a:solidFill>
                  <a:srgbClr val="000000"/>
                </a:solidFill>
              </a:rPr>
              <a:t>The top 3 information needed by the respondents are : Schedule, Class Number, Assignment</a:t>
            </a:r>
            <a:endParaRPr>
              <a:solidFill>
                <a:srgbClr val="000000"/>
              </a:solidFill>
            </a:endParaRPr>
          </a:p>
          <a:p>
            <a:pPr indent="0" lvl="0" marL="0" rtl="0" algn="l">
              <a:spcBef>
                <a:spcPts val="1200"/>
              </a:spcBef>
              <a:spcAft>
                <a:spcPts val="1200"/>
              </a:spcAft>
              <a:buSzPts val="852"/>
              <a:buNone/>
            </a:pPr>
            <a:r>
              <a:t/>
            </a:r>
            <a:endParaRPr sz="1395"/>
          </a:p>
        </p:txBody>
      </p:sp>
      <p:pic>
        <p:nvPicPr>
          <p:cNvPr id="145" name="Google Shape;145;p25"/>
          <p:cNvPicPr preferRelativeResize="0"/>
          <p:nvPr/>
        </p:nvPicPr>
        <p:blipFill>
          <a:blip r:embed="rId3">
            <a:alphaModFix/>
          </a:blip>
          <a:stretch>
            <a:fillRect/>
          </a:stretch>
        </p:blipFill>
        <p:spPr>
          <a:xfrm>
            <a:off x="1047750" y="1603413"/>
            <a:ext cx="7048500" cy="2924175"/>
          </a:xfrm>
          <a:prstGeom prst="rect">
            <a:avLst/>
          </a:prstGeom>
          <a:noFill/>
          <a:ln>
            <a:noFill/>
          </a:ln>
        </p:spPr>
      </p:pic>
      <p:sp>
        <p:nvSpPr>
          <p:cNvPr id="146" name="Google Shape;14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idx="1" type="body"/>
          </p:nvPr>
        </p:nvSpPr>
        <p:spPr>
          <a:xfrm>
            <a:off x="311700" y="445250"/>
            <a:ext cx="8520600" cy="1044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rgbClr val="000000"/>
              </a:buClr>
              <a:buSzPts val="1800"/>
              <a:buChar char="●"/>
            </a:pPr>
            <a:r>
              <a:rPr lang="id">
                <a:solidFill>
                  <a:srgbClr val="000000"/>
                </a:solidFill>
              </a:rPr>
              <a:t>The main problem that the respondents having are, there are no platform that contains all of the information they needed to enhance their education purpose.</a:t>
            </a:r>
            <a:endParaRPr>
              <a:solidFill>
                <a:srgbClr val="000000"/>
              </a:solidFill>
            </a:endParaRPr>
          </a:p>
        </p:txBody>
      </p:sp>
      <p:pic>
        <p:nvPicPr>
          <p:cNvPr id="152" name="Google Shape;152;p26"/>
          <p:cNvPicPr preferRelativeResize="0"/>
          <p:nvPr/>
        </p:nvPicPr>
        <p:blipFill>
          <a:blip r:embed="rId3">
            <a:alphaModFix/>
          </a:blip>
          <a:stretch>
            <a:fillRect/>
          </a:stretch>
        </p:blipFill>
        <p:spPr>
          <a:xfrm>
            <a:off x="1301475" y="1424625"/>
            <a:ext cx="6541050" cy="3193825"/>
          </a:xfrm>
          <a:prstGeom prst="rect">
            <a:avLst/>
          </a:prstGeom>
          <a:noFill/>
          <a:ln>
            <a:noFill/>
          </a:ln>
        </p:spPr>
      </p:pic>
      <p:sp>
        <p:nvSpPr>
          <p:cNvPr id="153" name="Google Shape;15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idx="1" type="body"/>
          </p:nvPr>
        </p:nvSpPr>
        <p:spPr>
          <a:xfrm>
            <a:off x="311700" y="4773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Char char="●"/>
            </a:pPr>
            <a:r>
              <a:rPr lang="id">
                <a:solidFill>
                  <a:srgbClr val="000000"/>
                </a:solidFill>
              </a:rPr>
              <a:t>They hope to get application that are simple and integrated. Also, it has to contain all the integral information needed to support learning progress such as : Schedule, Assignment, Class number, Attendance, etc. We need to make a quick guide tour to our LMS and the most important thing is to make sure the app wont go down in any circumstances.</a:t>
            </a:r>
            <a:endParaRPr>
              <a:solidFill>
                <a:srgbClr val="000000"/>
              </a:solidFill>
            </a:endParaRPr>
          </a:p>
        </p:txBody>
      </p:sp>
      <p:pic>
        <p:nvPicPr>
          <p:cNvPr id="159" name="Google Shape;159;p27"/>
          <p:cNvPicPr preferRelativeResize="0"/>
          <p:nvPr/>
        </p:nvPicPr>
        <p:blipFill>
          <a:blip r:embed="rId3">
            <a:alphaModFix/>
          </a:blip>
          <a:stretch>
            <a:fillRect/>
          </a:stretch>
        </p:blipFill>
        <p:spPr>
          <a:xfrm>
            <a:off x="1766438" y="2312747"/>
            <a:ext cx="5094175" cy="2424775"/>
          </a:xfrm>
          <a:prstGeom prst="rect">
            <a:avLst/>
          </a:prstGeom>
          <a:noFill/>
          <a:ln>
            <a:noFill/>
          </a:ln>
        </p:spPr>
      </p:pic>
      <p:sp>
        <p:nvSpPr>
          <p:cNvPr id="160" name="Google Shape;16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graphicFrame>
        <p:nvGraphicFramePr>
          <p:cNvPr id="165" name="Google Shape;165;p28"/>
          <p:cNvGraphicFramePr/>
          <p:nvPr/>
        </p:nvGraphicFramePr>
        <p:xfrm>
          <a:off x="384900" y="278880"/>
          <a:ext cx="3000000" cy="3000000"/>
        </p:xfrm>
        <a:graphic>
          <a:graphicData uri="http://schemas.openxmlformats.org/drawingml/2006/table">
            <a:tbl>
              <a:tblPr>
                <a:noFill/>
                <a:tableStyleId>{3351EBA4-ADDC-42C1-A288-0FD5B092DC95}</a:tableStyleId>
              </a:tblPr>
              <a:tblGrid>
                <a:gridCol w="2133725"/>
                <a:gridCol w="2133725"/>
                <a:gridCol w="2133725"/>
                <a:gridCol w="2133725"/>
              </a:tblGrid>
              <a:tr h="391525">
                <a:tc gridSpan="4">
                  <a:txBody>
                    <a:bodyPr/>
                    <a:lstStyle/>
                    <a:p>
                      <a:pPr indent="0" lvl="0" marL="0" rtl="0" algn="l">
                        <a:spcBef>
                          <a:spcPts val="0"/>
                        </a:spcBef>
                        <a:spcAft>
                          <a:spcPts val="0"/>
                        </a:spcAft>
                        <a:buNone/>
                      </a:pPr>
                      <a:r>
                        <a:rPr b="1" lang="id" sz="1300"/>
                        <a:t>Interview Plan</a:t>
                      </a:r>
                      <a:endParaRPr b="1" sz="1300"/>
                    </a:p>
                  </a:txBody>
                  <a:tcPr marT="91425" marB="91425" marR="91425" marL="91425"/>
                </a:tc>
                <a:tc hMerge="1"/>
                <a:tc hMerge="1"/>
                <a:tc hMerge="1"/>
              </a:tr>
              <a:tr h="435725">
                <a:tc gridSpan="4">
                  <a:txBody>
                    <a:bodyPr/>
                    <a:lstStyle/>
                    <a:p>
                      <a:pPr indent="0" lvl="0" marL="0" rtl="0" algn="l">
                        <a:spcBef>
                          <a:spcPts val="0"/>
                        </a:spcBef>
                        <a:spcAft>
                          <a:spcPts val="0"/>
                        </a:spcAft>
                        <a:buClr>
                          <a:schemeClr val="dk1"/>
                        </a:buClr>
                        <a:buSzPts val="1100"/>
                        <a:buFont typeface="Arial"/>
                        <a:buNone/>
                      </a:pPr>
                      <a:r>
                        <a:rPr lang="id" sz="1300"/>
                        <a:t>System: LMS System</a:t>
                      </a:r>
                      <a:endParaRPr sz="1300"/>
                    </a:p>
                  </a:txBody>
                  <a:tcPr marT="91425" marB="91425" marR="91425" marL="91425"/>
                </a:tc>
                <a:tc hMerge="1"/>
                <a:tc hMerge="1"/>
                <a:tc hMerge="1"/>
              </a:tr>
              <a:tr h="396200">
                <a:tc gridSpan="4">
                  <a:txBody>
                    <a:bodyPr/>
                    <a:lstStyle/>
                    <a:p>
                      <a:pPr indent="0" lvl="0" marL="0" rtl="0" algn="l">
                        <a:spcBef>
                          <a:spcPts val="0"/>
                        </a:spcBef>
                        <a:spcAft>
                          <a:spcPts val="0"/>
                        </a:spcAft>
                        <a:buNone/>
                      </a:pPr>
                      <a:r>
                        <a:rPr lang="id" sz="1300"/>
                        <a:t>Participant: </a:t>
                      </a:r>
                      <a:endParaRPr sz="1300"/>
                    </a:p>
                    <a:p>
                      <a:pPr indent="0" lvl="0" marL="0" rtl="0" algn="l">
                        <a:spcBef>
                          <a:spcPts val="0"/>
                        </a:spcBef>
                        <a:spcAft>
                          <a:spcPts val="0"/>
                        </a:spcAft>
                        <a:buNone/>
                      </a:pPr>
                      <a:r>
                        <a:rPr lang="id" sz="1300"/>
                        <a:t>- Endang Wurnyaningsih (High-School Teacher)</a:t>
                      </a:r>
                      <a:endParaRPr sz="1300"/>
                    </a:p>
                  </a:txBody>
                  <a:tcPr marT="91425" marB="91425" marR="91425" marL="91425"/>
                </a:tc>
                <a:tc hMerge="1"/>
                <a:tc hMerge="1"/>
                <a:tc hMerge="1"/>
              </a:tr>
              <a:tr h="386700">
                <a:tc>
                  <a:txBody>
                    <a:bodyPr/>
                    <a:lstStyle/>
                    <a:p>
                      <a:pPr indent="0" lvl="0" marL="0" rtl="0" algn="l">
                        <a:spcBef>
                          <a:spcPts val="0"/>
                        </a:spcBef>
                        <a:spcAft>
                          <a:spcPts val="0"/>
                        </a:spcAft>
                        <a:buNone/>
                      </a:pPr>
                      <a:r>
                        <a:rPr lang="id" sz="1300"/>
                        <a:t>Date : Mar 20, 2021</a:t>
                      </a:r>
                      <a:endParaRPr sz="1300"/>
                    </a:p>
                  </a:txBody>
                  <a:tcPr marT="91425" marB="91425" marR="91425" marL="91425"/>
                </a:tc>
                <a:tc>
                  <a:txBody>
                    <a:bodyPr/>
                    <a:lstStyle/>
                    <a:p>
                      <a:pPr indent="0" lvl="0" marL="0" rtl="0" algn="l">
                        <a:spcBef>
                          <a:spcPts val="0"/>
                        </a:spcBef>
                        <a:spcAft>
                          <a:spcPts val="0"/>
                        </a:spcAft>
                        <a:buNone/>
                      </a:pPr>
                      <a:r>
                        <a:rPr lang="id" sz="1300"/>
                        <a:t>Time : 14.00</a:t>
                      </a:r>
                      <a:endParaRPr sz="1300"/>
                    </a:p>
                  </a:txBody>
                  <a:tcPr marT="91425" marB="91425" marR="91425" marL="91425"/>
                </a:tc>
                <a:tc>
                  <a:txBody>
                    <a:bodyPr/>
                    <a:lstStyle/>
                    <a:p>
                      <a:pPr indent="0" lvl="0" marL="0" rtl="0" algn="l">
                        <a:spcBef>
                          <a:spcPts val="0"/>
                        </a:spcBef>
                        <a:spcAft>
                          <a:spcPts val="0"/>
                        </a:spcAft>
                        <a:buNone/>
                      </a:pPr>
                      <a:r>
                        <a:rPr lang="id" sz="1300"/>
                        <a:t>Duration : 30 minutes</a:t>
                      </a:r>
                      <a:endParaRPr sz="1300"/>
                    </a:p>
                  </a:txBody>
                  <a:tcPr marT="91425" marB="91425" marR="91425" marL="91425"/>
                </a:tc>
                <a:tc>
                  <a:txBody>
                    <a:bodyPr/>
                    <a:lstStyle/>
                    <a:p>
                      <a:pPr indent="0" lvl="0" marL="0" rtl="0" algn="l">
                        <a:spcBef>
                          <a:spcPts val="0"/>
                        </a:spcBef>
                        <a:spcAft>
                          <a:spcPts val="0"/>
                        </a:spcAft>
                        <a:buNone/>
                      </a:pPr>
                      <a:r>
                        <a:rPr lang="id" sz="1300"/>
                        <a:t>Place : Zoom Meeting</a:t>
                      </a:r>
                      <a:endParaRPr sz="1300"/>
                    </a:p>
                  </a:txBody>
                  <a:tcPr marT="91425" marB="91425" marR="91425" marL="91425"/>
                </a:tc>
              </a:tr>
              <a:tr h="668625">
                <a:tc gridSpan="4">
                  <a:txBody>
                    <a:bodyPr/>
                    <a:lstStyle/>
                    <a:p>
                      <a:pPr indent="0" lvl="0" marL="0" rtl="0" algn="l">
                        <a:spcBef>
                          <a:spcPts val="0"/>
                        </a:spcBef>
                        <a:spcAft>
                          <a:spcPts val="0"/>
                        </a:spcAft>
                        <a:buNone/>
                      </a:pPr>
                      <a:r>
                        <a:rPr lang="id" sz="1300"/>
                        <a:t>Purpose of Interview :</a:t>
                      </a:r>
                      <a:endParaRPr sz="1300"/>
                    </a:p>
                    <a:p>
                      <a:pPr indent="0" lvl="0" marL="0" rtl="0" algn="l">
                        <a:spcBef>
                          <a:spcPts val="0"/>
                        </a:spcBef>
                        <a:spcAft>
                          <a:spcPts val="0"/>
                        </a:spcAft>
                        <a:buNone/>
                      </a:pPr>
                      <a:r>
                        <a:rPr lang="id" sz="1300"/>
                        <a:t>Gathering information about the problem with the current system, the needs of LMS, and the information that needs to be displayed in the LMS application.</a:t>
                      </a:r>
                      <a:endParaRPr sz="1300"/>
                    </a:p>
                  </a:txBody>
                  <a:tcPr marT="91425" marB="91425" marR="91425" marL="91425"/>
                </a:tc>
                <a:tc hMerge="1"/>
                <a:tc hMerge="1"/>
                <a:tc hMerge="1"/>
              </a:tr>
              <a:tr h="668625">
                <a:tc gridSpan="4">
                  <a:txBody>
                    <a:bodyPr/>
                    <a:lstStyle/>
                    <a:p>
                      <a:pPr indent="0" lvl="0" marL="0" rtl="0" algn="l">
                        <a:spcBef>
                          <a:spcPts val="0"/>
                        </a:spcBef>
                        <a:spcAft>
                          <a:spcPts val="0"/>
                        </a:spcAft>
                        <a:buNone/>
                      </a:pPr>
                      <a:r>
                        <a:rPr lang="id" sz="1300"/>
                        <a:t>Agenda : </a:t>
                      </a:r>
                      <a:endParaRPr sz="1300"/>
                    </a:p>
                    <a:p>
                      <a:pPr indent="-311150" lvl="0" marL="457200" rtl="0" algn="l">
                        <a:spcBef>
                          <a:spcPts val="0"/>
                        </a:spcBef>
                        <a:spcAft>
                          <a:spcPts val="0"/>
                        </a:spcAft>
                        <a:buSzPts val="1300"/>
                        <a:buChar char="-"/>
                      </a:pPr>
                      <a:r>
                        <a:rPr lang="id" sz="1300"/>
                        <a:t>Current situation for learning management in the school</a:t>
                      </a:r>
                      <a:endParaRPr sz="1300"/>
                    </a:p>
                    <a:p>
                      <a:pPr indent="-311150" lvl="0" marL="457200" rtl="0" algn="l">
                        <a:spcBef>
                          <a:spcPts val="0"/>
                        </a:spcBef>
                        <a:spcAft>
                          <a:spcPts val="0"/>
                        </a:spcAft>
                        <a:buSzPts val="1300"/>
                        <a:buChar char="-"/>
                      </a:pPr>
                      <a:r>
                        <a:rPr lang="id" sz="1300"/>
                        <a:t>Problems in school activity management</a:t>
                      </a:r>
                      <a:endParaRPr sz="1300"/>
                    </a:p>
                    <a:p>
                      <a:pPr indent="-311150" lvl="0" marL="457200" rtl="0" algn="l">
                        <a:spcBef>
                          <a:spcPts val="0"/>
                        </a:spcBef>
                        <a:spcAft>
                          <a:spcPts val="0"/>
                        </a:spcAft>
                        <a:buSzPts val="1300"/>
                        <a:buChar char="-"/>
                      </a:pPr>
                      <a:r>
                        <a:rPr lang="id" sz="1300"/>
                        <a:t>Needs of features that should include in the LMS</a:t>
                      </a:r>
                      <a:endParaRPr sz="1300"/>
                    </a:p>
                    <a:p>
                      <a:pPr indent="-311150" lvl="0" marL="457200" rtl="0" algn="l">
                        <a:spcBef>
                          <a:spcPts val="0"/>
                        </a:spcBef>
                        <a:spcAft>
                          <a:spcPts val="0"/>
                        </a:spcAft>
                        <a:buSzPts val="1300"/>
                        <a:buChar char="-"/>
                      </a:pPr>
                      <a:r>
                        <a:rPr lang="id" sz="1300"/>
                        <a:t>Initial idea from user point of view</a:t>
                      </a:r>
                      <a:endParaRPr sz="1300"/>
                    </a:p>
                  </a:txBody>
                  <a:tcPr marT="91425" marB="91425" marR="91425" marL="91425"/>
                </a:tc>
                <a:tc hMerge="1"/>
                <a:tc hMerge="1"/>
                <a:tc hMerge="1"/>
              </a:tr>
              <a:tr h="680900">
                <a:tc gridSpan="4">
                  <a:txBody>
                    <a:bodyPr/>
                    <a:lstStyle/>
                    <a:p>
                      <a:pPr indent="0" lvl="0" marL="0" rtl="0" algn="l">
                        <a:spcBef>
                          <a:spcPts val="0"/>
                        </a:spcBef>
                        <a:spcAft>
                          <a:spcPts val="0"/>
                        </a:spcAft>
                        <a:buNone/>
                      </a:pPr>
                      <a:r>
                        <a:rPr lang="id" sz="1300"/>
                        <a:t>Documents to be brought to interview :</a:t>
                      </a:r>
                      <a:endParaRPr sz="1300"/>
                    </a:p>
                    <a:p>
                      <a:pPr indent="-311150" lvl="0" marL="457200" rtl="0" algn="l">
                        <a:spcBef>
                          <a:spcPts val="0"/>
                        </a:spcBef>
                        <a:spcAft>
                          <a:spcPts val="0"/>
                        </a:spcAft>
                        <a:buSzPts val="1300"/>
                        <a:buChar char="-"/>
                      </a:pPr>
                      <a:r>
                        <a:t/>
                      </a:r>
                      <a:endParaRPr sz="1300"/>
                    </a:p>
                  </a:txBody>
                  <a:tcPr marT="91425" marB="91425" marR="91425" marL="91425"/>
                </a:tc>
                <a:tc hMerge="1"/>
                <a:tc hMerge="1"/>
                <a:tc hMerge="1"/>
              </a:tr>
            </a:tbl>
          </a:graphicData>
        </a:graphic>
      </p:graphicFrame>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Interview Questions</a:t>
            </a:r>
            <a:endParaRPr/>
          </a:p>
        </p:txBody>
      </p:sp>
      <p:sp>
        <p:nvSpPr>
          <p:cNvPr id="172" name="Google Shape;17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rgbClr val="000000"/>
              </a:buClr>
              <a:buSzPct val="100000"/>
              <a:buAutoNum type="arabicPeriod"/>
            </a:pPr>
            <a:r>
              <a:rPr lang="id">
                <a:solidFill>
                  <a:srgbClr val="000000"/>
                </a:solidFill>
              </a:rPr>
              <a:t>Is there an management application/ software for managing courses in your school environment? </a:t>
            </a:r>
            <a:endParaRPr>
              <a:solidFill>
                <a:srgbClr val="000000"/>
              </a:solidFill>
            </a:endParaRPr>
          </a:p>
          <a:p>
            <a:pPr indent="-334327" lvl="0" marL="457200" rtl="0" algn="l">
              <a:spcBef>
                <a:spcPts val="0"/>
              </a:spcBef>
              <a:spcAft>
                <a:spcPts val="0"/>
              </a:spcAft>
              <a:buClr>
                <a:schemeClr val="dk1"/>
              </a:buClr>
              <a:buSzPct val="100000"/>
              <a:buAutoNum type="arabicPeriod"/>
            </a:pPr>
            <a:r>
              <a:rPr lang="id">
                <a:solidFill>
                  <a:schemeClr val="dk1"/>
                </a:solidFill>
              </a:rPr>
              <a:t>I</a:t>
            </a:r>
            <a:r>
              <a:rPr lang="id">
                <a:solidFill>
                  <a:schemeClr val="dk1"/>
                </a:solidFill>
              </a:rPr>
              <a:t>f yes, then please explain how the application works, if possible please show us the application.</a:t>
            </a:r>
            <a:endParaRPr>
              <a:solidFill>
                <a:schemeClr val="dk1"/>
              </a:solidFill>
            </a:endParaRPr>
          </a:p>
          <a:p>
            <a:pPr indent="-334327" lvl="0" marL="457200" rtl="0" algn="l">
              <a:spcBef>
                <a:spcPts val="0"/>
              </a:spcBef>
              <a:spcAft>
                <a:spcPts val="0"/>
              </a:spcAft>
              <a:buClr>
                <a:srgbClr val="000000"/>
              </a:buClr>
              <a:buSzPct val="100000"/>
              <a:buAutoNum type="arabicPeriod"/>
            </a:pPr>
            <a:r>
              <a:rPr lang="id">
                <a:solidFill>
                  <a:srgbClr val="000000"/>
                </a:solidFill>
              </a:rPr>
              <a:t>If no, then how do you communicate with the students about scoring, assignments, and class schedule?</a:t>
            </a:r>
            <a:endParaRPr>
              <a:solidFill>
                <a:srgbClr val="000000"/>
              </a:solidFill>
            </a:endParaRPr>
          </a:p>
          <a:p>
            <a:pPr indent="-334327" lvl="0" marL="457200" rtl="0" algn="l">
              <a:spcBef>
                <a:spcPts val="0"/>
              </a:spcBef>
              <a:spcAft>
                <a:spcPts val="0"/>
              </a:spcAft>
              <a:buClr>
                <a:srgbClr val="000000"/>
              </a:buClr>
              <a:buSzPct val="100000"/>
              <a:buAutoNum type="arabicPeriod"/>
            </a:pPr>
            <a:r>
              <a:rPr lang="id">
                <a:solidFill>
                  <a:srgbClr val="000000"/>
                </a:solidFill>
              </a:rPr>
              <a:t>Is there any difficulties in participating in your current learning system?</a:t>
            </a:r>
            <a:endParaRPr>
              <a:solidFill>
                <a:srgbClr val="000000"/>
              </a:solidFill>
            </a:endParaRPr>
          </a:p>
          <a:p>
            <a:pPr indent="-334327" lvl="0" marL="457200" rtl="0" algn="l">
              <a:spcBef>
                <a:spcPts val="0"/>
              </a:spcBef>
              <a:spcAft>
                <a:spcPts val="0"/>
              </a:spcAft>
              <a:buClr>
                <a:srgbClr val="000000"/>
              </a:buClr>
              <a:buSzPct val="100000"/>
              <a:buAutoNum type="arabicPeriod"/>
            </a:pPr>
            <a:r>
              <a:rPr lang="id">
                <a:solidFill>
                  <a:srgbClr val="000000"/>
                </a:solidFill>
              </a:rPr>
              <a:t>What features do you think would be helpful if we were to develop a learning management system?</a:t>
            </a:r>
            <a:endParaRPr>
              <a:solidFill>
                <a:srgbClr val="000000"/>
              </a:solidFill>
            </a:endParaRPr>
          </a:p>
          <a:p>
            <a:pPr indent="-334327" lvl="0" marL="457200" rtl="0" algn="l">
              <a:spcBef>
                <a:spcPts val="0"/>
              </a:spcBef>
              <a:spcAft>
                <a:spcPts val="0"/>
              </a:spcAft>
              <a:buClr>
                <a:srgbClr val="000000"/>
              </a:buClr>
              <a:buSzPct val="100000"/>
              <a:buAutoNum type="arabicPeriod"/>
            </a:pPr>
            <a:r>
              <a:rPr lang="id">
                <a:solidFill>
                  <a:srgbClr val="000000"/>
                </a:solidFill>
              </a:rPr>
              <a:t>What essential information that needs to be displayed the first time that you open an LMS app (homepage/dashboard)?</a:t>
            </a:r>
            <a:endParaRPr>
              <a:solidFill>
                <a:srgbClr val="000000"/>
              </a:solidFill>
            </a:endParaRPr>
          </a:p>
          <a:p>
            <a:pPr indent="-334327" lvl="0" marL="457200" rtl="0" algn="l">
              <a:spcBef>
                <a:spcPts val="0"/>
              </a:spcBef>
              <a:spcAft>
                <a:spcPts val="0"/>
              </a:spcAft>
              <a:buClr>
                <a:srgbClr val="000000"/>
              </a:buClr>
              <a:buSzPct val="100000"/>
              <a:buAutoNum type="arabicPeriod"/>
            </a:pPr>
            <a:r>
              <a:rPr lang="id">
                <a:solidFill>
                  <a:srgbClr val="000000"/>
                </a:solidFill>
              </a:rPr>
              <a:t>Would you use the application if it were to be developed? Is there any additional ideas?</a:t>
            </a:r>
            <a:endParaRPr>
              <a:solidFill>
                <a:srgbClr val="000000"/>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graphicFrame>
        <p:nvGraphicFramePr>
          <p:cNvPr id="178" name="Google Shape;178;p30"/>
          <p:cNvGraphicFramePr/>
          <p:nvPr/>
        </p:nvGraphicFramePr>
        <p:xfrm>
          <a:off x="384900" y="126480"/>
          <a:ext cx="3000000" cy="3000000"/>
        </p:xfrm>
        <a:graphic>
          <a:graphicData uri="http://schemas.openxmlformats.org/drawingml/2006/table">
            <a:tbl>
              <a:tblPr>
                <a:noFill/>
                <a:tableStyleId>{3351EBA4-ADDC-42C1-A288-0FD5B092DC95}</a:tableStyleId>
              </a:tblPr>
              <a:tblGrid>
                <a:gridCol w="2133725"/>
                <a:gridCol w="2133725"/>
                <a:gridCol w="2133725"/>
                <a:gridCol w="2133725"/>
              </a:tblGrid>
              <a:tr h="391525">
                <a:tc gridSpan="4">
                  <a:txBody>
                    <a:bodyPr/>
                    <a:lstStyle/>
                    <a:p>
                      <a:pPr indent="0" lvl="0" marL="0" rtl="0" algn="l">
                        <a:spcBef>
                          <a:spcPts val="0"/>
                        </a:spcBef>
                        <a:spcAft>
                          <a:spcPts val="0"/>
                        </a:spcAft>
                        <a:buNone/>
                      </a:pPr>
                      <a:r>
                        <a:rPr b="1" lang="id" sz="1300"/>
                        <a:t>Interview Summary</a:t>
                      </a:r>
                      <a:endParaRPr b="1" sz="1300"/>
                    </a:p>
                  </a:txBody>
                  <a:tcPr marT="91425" marB="91425" marR="91425" marL="91425"/>
                </a:tc>
                <a:tc hMerge="1"/>
                <a:tc hMerge="1"/>
                <a:tc hMerge="1"/>
              </a:tr>
              <a:tr h="435725">
                <a:tc gridSpan="4">
                  <a:txBody>
                    <a:bodyPr/>
                    <a:lstStyle/>
                    <a:p>
                      <a:pPr indent="0" lvl="0" marL="0" rtl="0" algn="l">
                        <a:spcBef>
                          <a:spcPts val="0"/>
                        </a:spcBef>
                        <a:spcAft>
                          <a:spcPts val="0"/>
                        </a:spcAft>
                        <a:buClr>
                          <a:schemeClr val="dk1"/>
                        </a:buClr>
                        <a:buSzPts val="1100"/>
                        <a:buFont typeface="Arial"/>
                        <a:buNone/>
                      </a:pPr>
                      <a:r>
                        <a:rPr lang="id" sz="1300"/>
                        <a:t>System: LMS System</a:t>
                      </a:r>
                      <a:endParaRPr sz="1300"/>
                    </a:p>
                  </a:txBody>
                  <a:tcPr marT="91425" marB="91425" marR="91425" marL="91425"/>
                </a:tc>
                <a:tc hMerge="1"/>
                <a:tc hMerge="1"/>
                <a:tc hMerge="1"/>
              </a:tr>
              <a:tr h="396200">
                <a:tc gridSpan="4">
                  <a:txBody>
                    <a:bodyPr/>
                    <a:lstStyle/>
                    <a:p>
                      <a:pPr indent="0" lvl="0" marL="0" rtl="0" algn="l">
                        <a:spcBef>
                          <a:spcPts val="0"/>
                        </a:spcBef>
                        <a:spcAft>
                          <a:spcPts val="0"/>
                        </a:spcAft>
                        <a:buNone/>
                      </a:pPr>
                      <a:r>
                        <a:rPr lang="id" sz="1300"/>
                        <a:t>Participant: </a:t>
                      </a:r>
                      <a:endParaRPr sz="1300"/>
                    </a:p>
                    <a:p>
                      <a:pPr indent="0" lvl="0" marL="0" rtl="0" algn="l">
                        <a:spcBef>
                          <a:spcPts val="0"/>
                        </a:spcBef>
                        <a:spcAft>
                          <a:spcPts val="0"/>
                        </a:spcAft>
                        <a:buNone/>
                      </a:pPr>
                      <a:r>
                        <a:rPr lang="id" sz="1300"/>
                        <a:t>- Endang Wurnyaningsih (High-School Teacher)</a:t>
                      </a:r>
                      <a:endParaRPr sz="1300"/>
                    </a:p>
                  </a:txBody>
                  <a:tcPr marT="91425" marB="91425" marR="91425" marL="91425"/>
                </a:tc>
                <a:tc hMerge="1"/>
                <a:tc hMerge="1"/>
                <a:tc hMerge="1"/>
              </a:tr>
              <a:tr h="386700">
                <a:tc>
                  <a:txBody>
                    <a:bodyPr/>
                    <a:lstStyle/>
                    <a:p>
                      <a:pPr indent="0" lvl="0" marL="0" rtl="0" algn="l">
                        <a:spcBef>
                          <a:spcPts val="0"/>
                        </a:spcBef>
                        <a:spcAft>
                          <a:spcPts val="0"/>
                        </a:spcAft>
                        <a:buNone/>
                      </a:pPr>
                      <a:r>
                        <a:rPr lang="id" sz="1300"/>
                        <a:t>Date : Mar 20, 2021</a:t>
                      </a:r>
                      <a:endParaRPr sz="1300"/>
                    </a:p>
                  </a:txBody>
                  <a:tcPr marT="91425" marB="91425" marR="91425" marL="91425"/>
                </a:tc>
                <a:tc>
                  <a:txBody>
                    <a:bodyPr/>
                    <a:lstStyle/>
                    <a:p>
                      <a:pPr indent="0" lvl="0" marL="0" rtl="0" algn="l">
                        <a:spcBef>
                          <a:spcPts val="0"/>
                        </a:spcBef>
                        <a:spcAft>
                          <a:spcPts val="0"/>
                        </a:spcAft>
                        <a:buNone/>
                      </a:pPr>
                      <a:r>
                        <a:rPr lang="id" sz="1300"/>
                        <a:t>Time : 16.00</a:t>
                      </a:r>
                      <a:endParaRPr sz="1300"/>
                    </a:p>
                  </a:txBody>
                  <a:tcPr marT="91425" marB="91425" marR="91425" marL="91425"/>
                </a:tc>
                <a:tc>
                  <a:txBody>
                    <a:bodyPr/>
                    <a:lstStyle/>
                    <a:p>
                      <a:pPr indent="0" lvl="0" marL="0" rtl="0" algn="l">
                        <a:spcBef>
                          <a:spcPts val="0"/>
                        </a:spcBef>
                        <a:spcAft>
                          <a:spcPts val="0"/>
                        </a:spcAft>
                        <a:buNone/>
                      </a:pPr>
                      <a:r>
                        <a:rPr lang="id" sz="1300"/>
                        <a:t>Duration : 30 minutes</a:t>
                      </a:r>
                      <a:endParaRPr sz="1300"/>
                    </a:p>
                  </a:txBody>
                  <a:tcPr marT="91425" marB="91425" marR="91425" marL="91425"/>
                </a:tc>
                <a:tc>
                  <a:txBody>
                    <a:bodyPr/>
                    <a:lstStyle/>
                    <a:p>
                      <a:pPr indent="0" lvl="0" marL="0" rtl="0" algn="l">
                        <a:spcBef>
                          <a:spcPts val="0"/>
                        </a:spcBef>
                        <a:spcAft>
                          <a:spcPts val="0"/>
                        </a:spcAft>
                        <a:buNone/>
                      </a:pPr>
                      <a:r>
                        <a:rPr lang="id" sz="1300"/>
                        <a:t>Place : Zoom Meeting</a:t>
                      </a:r>
                      <a:endParaRPr sz="1300"/>
                    </a:p>
                  </a:txBody>
                  <a:tcPr marT="91425" marB="91425" marR="91425" marL="91425"/>
                </a:tc>
              </a:tr>
              <a:tr h="668625">
                <a:tc gridSpan="4">
                  <a:txBody>
                    <a:bodyPr/>
                    <a:lstStyle/>
                    <a:p>
                      <a:pPr indent="0" lvl="0" marL="0" rtl="0" algn="l">
                        <a:spcBef>
                          <a:spcPts val="0"/>
                        </a:spcBef>
                        <a:spcAft>
                          <a:spcPts val="0"/>
                        </a:spcAft>
                        <a:buNone/>
                      </a:pPr>
                      <a:r>
                        <a:rPr lang="id" sz="1300"/>
                        <a:t>Purpose of Interview :</a:t>
                      </a:r>
                      <a:endParaRPr sz="1300"/>
                    </a:p>
                    <a:p>
                      <a:pPr indent="0" lvl="0" marL="0" rtl="0" algn="l">
                        <a:spcBef>
                          <a:spcPts val="0"/>
                        </a:spcBef>
                        <a:spcAft>
                          <a:spcPts val="0"/>
                        </a:spcAft>
                        <a:buNone/>
                      </a:pPr>
                      <a:r>
                        <a:rPr lang="id" sz="1300"/>
                        <a:t>Gathering information about the problem with the current system, the needs of LMS, and the information that needs to be displayed in the LMS application.</a:t>
                      </a:r>
                      <a:endParaRPr sz="1300"/>
                    </a:p>
                  </a:txBody>
                  <a:tcPr marT="91425" marB="91425" marR="91425" marL="91425"/>
                </a:tc>
                <a:tc hMerge="1"/>
                <a:tc hMerge="1"/>
                <a:tc hMerge="1"/>
              </a:tr>
            </a:tbl>
          </a:graphicData>
        </a:graphic>
      </p:graphicFrame>
      <p:graphicFrame>
        <p:nvGraphicFramePr>
          <p:cNvPr id="179" name="Google Shape;179;p30"/>
          <p:cNvGraphicFramePr/>
          <p:nvPr/>
        </p:nvGraphicFramePr>
        <p:xfrm>
          <a:off x="384900" y="2696725"/>
          <a:ext cx="3000000" cy="3000000"/>
        </p:xfrm>
        <a:graphic>
          <a:graphicData uri="http://schemas.openxmlformats.org/drawingml/2006/table">
            <a:tbl>
              <a:tblPr>
                <a:noFill/>
                <a:tableStyleId>{3351EBA4-ADDC-42C1-A288-0FD5B092DC95}</a:tableStyleId>
              </a:tblPr>
              <a:tblGrid>
                <a:gridCol w="685100"/>
                <a:gridCol w="3803375"/>
                <a:gridCol w="4046450"/>
              </a:tblGrid>
              <a:tr h="381000">
                <a:tc>
                  <a:txBody>
                    <a:bodyPr/>
                    <a:lstStyle/>
                    <a:p>
                      <a:pPr indent="0" lvl="0" marL="0" rtl="0" algn="l">
                        <a:spcBef>
                          <a:spcPts val="0"/>
                        </a:spcBef>
                        <a:spcAft>
                          <a:spcPts val="0"/>
                        </a:spcAft>
                        <a:buNone/>
                      </a:pPr>
                      <a:r>
                        <a:rPr b="1" lang="id"/>
                        <a:t>No</a:t>
                      </a:r>
                      <a:endParaRPr b="1"/>
                    </a:p>
                  </a:txBody>
                  <a:tcPr marT="91425" marB="91425" marR="91425" marL="91425"/>
                </a:tc>
                <a:tc>
                  <a:txBody>
                    <a:bodyPr/>
                    <a:lstStyle/>
                    <a:p>
                      <a:pPr indent="0" lvl="0" marL="0" rtl="0" algn="l">
                        <a:spcBef>
                          <a:spcPts val="0"/>
                        </a:spcBef>
                        <a:spcAft>
                          <a:spcPts val="0"/>
                        </a:spcAft>
                        <a:buNone/>
                      </a:pPr>
                      <a:r>
                        <a:rPr b="1" lang="id"/>
                        <a:t>Item</a:t>
                      </a:r>
                      <a:endParaRPr b="1"/>
                    </a:p>
                  </a:txBody>
                  <a:tcPr marT="91425" marB="91425" marR="91425" marL="91425"/>
                </a:tc>
                <a:tc>
                  <a:txBody>
                    <a:bodyPr/>
                    <a:lstStyle/>
                    <a:p>
                      <a:pPr indent="0" lvl="0" marL="0" rtl="0" algn="l">
                        <a:spcBef>
                          <a:spcPts val="0"/>
                        </a:spcBef>
                        <a:spcAft>
                          <a:spcPts val="0"/>
                        </a:spcAft>
                        <a:buNone/>
                      </a:pPr>
                      <a:r>
                        <a:rPr b="1" lang="id"/>
                        <a:t>Action</a:t>
                      </a:r>
                      <a:endParaRPr b="1"/>
                    </a:p>
                  </a:txBody>
                  <a:tcPr marT="91425" marB="91425" marR="91425" marL="91425"/>
                </a:tc>
              </a:tr>
              <a:tr h="381000">
                <a:tc>
                  <a:txBody>
                    <a:bodyPr/>
                    <a:lstStyle/>
                    <a:p>
                      <a:pPr indent="0" lvl="0" marL="0" rtl="0" algn="l">
                        <a:spcBef>
                          <a:spcPts val="0"/>
                        </a:spcBef>
                        <a:spcAft>
                          <a:spcPts val="0"/>
                        </a:spcAft>
                        <a:buNone/>
                      </a:pPr>
                      <a:r>
                        <a:rPr lang="id"/>
                        <a:t>1</a:t>
                      </a:r>
                      <a:endParaRPr/>
                    </a:p>
                  </a:txBody>
                  <a:tcPr marT="91425" marB="91425" marR="91425" marL="91425"/>
                </a:tc>
                <a:tc>
                  <a:txBody>
                    <a:bodyPr/>
                    <a:lstStyle/>
                    <a:p>
                      <a:pPr indent="0" lvl="0" marL="0" rtl="0" algn="l">
                        <a:spcBef>
                          <a:spcPts val="0"/>
                        </a:spcBef>
                        <a:spcAft>
                          <a:spcPts val="0"/>
                        </a:spcAft>
                        <a:buNone/>
                      </a:pPr>
                      <a:r>
                        <a:rPr lang="id"/>
                        <a:t>D</a:t>
                      </a:r>
                      <a:r>
                        <a:rPr lang="id"/>
                        <a:t>ifficulty informing students about schedules and assignments due to</a:t>
                      </a:r>
                      <a:r>
                        <a:rPr lang="id"/>
                        <a:t> unintegrated platforms</a:t>
                      </a:r>
                      <a:endParaRPr/>
                    </a:p>
                  </a:txBody>
                  <a:tcPr marT="91425" marB="91425" marR="91425" marL="91425"/>
                </a:tc>
                <a:tc>
                  <a:txBody>
                    <a:bodyPr/>
                    <a:lstStyle/>
                    <a:p>
                      <a:pPr indent="0" lvl="0" marL="0" rtl="0" algn="l">
                        <a:spcBef>
                          <a:spcPts val="0"/>
                        </a:spcBef>
                        <a:spcAft>
                          <a:spcPts val="0"/>
                        </a:spcAft>
                        <a:buNone/>
                      </a:pPr>
                      <a:r>
                        <a:rPr lang="id"/>
                        <a:t>Build a system that integrate all features that needed by the school in one platform</a:t>
                      </a:r>
                      <a:endParaRPr/>
                    </a:p>
                  </a:txBody>
                  <a:tcPr marT="91425" marB="91425" marR="91425" marL="91425"/>
                </a:tc>
              </a:tr>
              <a:tr h="381000">
                <a:tc>
                  <a:txBody>
                    <a:bodyPr/>
                    <a:lstStyle/>
                    <a:p>
                      <a:pPr indent="0" lvl="0" marL="0" rtl="0" algn="l">
                        <a:spcBef>
                          <a:spcPts val="0"/>
                        </a:spcBef>
                        <a:spcAft>
                          <a:spcPts val="0"/>
                        </a:spcAft>
                        <a:buNone/>
                      </a:pPr>
                      <a:r>
                        <a:rPr lang="id"/>
                        <a:t>2</a:t>
                      </a:r>
                      <a:endParaRPr/>
                    </a:p>
                  </a:txBody>
                  <a:tcPr marT="91425" marB="91425" marR="91425" marL="91425"/>
                </a:tc>
                <a:tc>
                  <a:txBody>
                    <a:bodyPr/>
                    <a:lstStyle/>
                    <a:p>
                      <a:pPr indent="0" lvl="0" marL="0" rtl="0" algn="l">
                        <a:spcBef>
                          <a:spcPts val="0"/>
                        </a:spcBef>
                        <a:spcAft>
                          <a:spcPts val="0"/>
                        </a:spcAft>
                        <a:buNone/>
                      </a:pPr>
                      <a:r>
                        <a:rPr lang="id"/>
                        <a:t>Manually input the student score with paper-based that can cause miscalculation, hard to do, and </a:t>
                      </a:r>
                      <a:r>
                        <a:rPr lang="id"/>
                        <a:t>easy to lose if something bad happens (paper lost, wet, or burned)</a:t>
                      </a:r>
                      <a:endParaRPr/>
                    </a:p>
                  </a:txBody>
                  <a:tcPr marT="91425" marB="91425" marR="91425" marL="91425"/>
                </a:tc>
                <a:tc>
                  <a:txBody>
                    <a:bodyPr/>
                    <a:lstStyle/>
                    <a:p>
                      <a:pPr indent="0" lvl="0" marL="0" rtl="0" algn="l">
                        <a:spcBef>
                          <a:spcPts val="0"/>
                        </a:spcBef>
                        <a:spcAft>
                          <a:spcPts val="0"/>
                        </a:spcAft>
                        <a:buNone/>
                      </a:pPr>
                      <a:r>
                        <a:rPr lang="id"/>
                        <a:t>Make system-base scoring, so teacher only needs to store the student score in the web application and it will automatically calculated the score and store it in the database.</a:t>
                      </a:r>
                      <a:endParaRPr/>
                    </a:p>
                  </a:txBody>
                  <a:tcPr marT="91425" marB="91425" marR="91425" marL="91425"/>
                </a:tc>
              </a:tr>
            </a:tbl>
          </a:graphicData>
        </a:graphic>
      </p:graphicFrame>
      <p:sp>
        <p:nvSpPr>
          <p:cNvPr id="180" name="Google Shape;18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p31"/>
          <p:cNvGraphicFramePr/>
          <p:nvPr/>
        </p:nvGraphicFramePr>
        <p:xfrm>
          <a:off x="304550" y="504400"/>
          <a:ext cx="3000000" cy="3000000"/>
        </p:xfrm>
        <a:graphic>
          <a:graphicData uri="http://schemas.openxmlformats.org/drawingml/2006/table">
            <a:tbl>
              <a:tblPr>
                <a:noFill/>
                <a:tableStyleId>{3351EBA4-ADDC-42C1-A288-0FD5B092DC95}</a:tableStyleId>
              </a:tblPr>
              <a:tblGrid>
                <a:gridCol w="685100"/>
                <a:gridCol w="3803375"/>
                <a:gridCol w="4046450"/>
              </a:tblGrid>
              <a:tr h="381000">
                <a:tc>
                  <a:txBody>
                    <a:bodyPr/>
                    <a:lstStyle/>
                    <a:p>
                      <a:pPr indent="0" lvl="0" marL="0" rtl="0" algn="l">
                        <a:spcBef>
                          <a:spcPts val="0"/>
                        </a:spcBef>
                        <a:spcAft>
                          <a:spcPts val="0"/>
                        </a:spcAft>
                        <a:buNone/>
                      </a:pPr>
                      <a:r>
                        <a:rPr b="1" lang="id"/>
                        <a:t>No</a:t>
                      </a:r>
                      <a:endParaRPr b="1"/>
                    </a:p>
                  </a:txBody>
                  <a:tcPr marT="91425" marB="91425" marR="91425" marL="91425"/>
                </a:tc>
                <a:tc>
                  <a:txBody>
                    <a:bodyPr/>
                    <a:lstStyle/>
                    <a:p>
                      <a:pPr indent="0" lvl="0" marL="0" rtl="0" algn="l">
                        <a:spcBef>
                          <a:spcPts val="0"/>
                        </a:spcBef>
                        <a:spcAft>
                          <a:spcPts val="0"/>
                        </a:spcAft>
                        <a:buNone/>
                      </a:pPr>
                      <a:r>
                        <a:rPr b="1" lang="id"/>
                        <a:t>Item</a:t>
                      </a:r>
                      <a:endParaRPr b="1"/>
                    </a:p>
                  </a:txBody>
                  <a:tcPr marT="91425" marB="91425" marR="91425" marL="91425"/>
                </a:tc>
                <a:tc>
                  <a:txBody>
                    <a:bodyPr/>
                    <a:lstStyle/>
                    <a:p>
                      <a:pPr indent="0" lvl="0" marL="0" rtl="0" algn="l">
                        <a:spcBef>
                          <a:spcPts val="0"/>
                        </a:spcBef>
                        <a:spcAft>
                          <a:spcPts val="0"/>
                        </a:spcAft>
                        <a:buNone/>
                      </a:pPr>
                      <a:r>
                        <a:rPr b="1" lang="id"/>
                        <a:t>Action</a:t>
                      </a:r>
                      <a:endParaRPr b="1"/>
                    </a:p>
                  </a:txBody>
                  <a:tcPr marT="91425" marB="91425" marR="91425" marL="91425"/>
                </a:tc>
              </a:tr>
              <a:tr h="529200">
                <a:tc>
                  <a:txBody>
                    <a:bodyPr/>
                    <a:lstStyle/>
                    <a:p>
                      <a:pPr indent="0" lvl="0" marL="0" rtl="0" algn="l">
                        <a:spcBef>
                          <a:spcPts val="0"/>
                        </a:spcBef>
                        <a:spcAft>
                          <a:spcPts val="0"/>
                        </a:spcAft>
                        <a:buNone/>
                      </a:pPr>
                      <a:r>
                        <a:rPr lang="id"/>
                        <a:t>3</a:t>
                      </a:r>
                      <a:endParaRPr/>
                    </a:p>
                  </a:txBody>
                  <a:tcPr marT="91425" marB="91425" marR="91425" marL="91425"/>
                </a:tc>
                <a:tc>
                  <a:txBody>
                    <a:bodyPr/>
                    <a:lstStyle/>
                    <a:p>
                      <a:pPr indent="0" lvl="0" marL="0" rtl="0" algn="l">
                        <a:spcBef>
                          <a:spcPts val="0"/>
                        </a:spcBef>
                        <a:spcAft>
                          <a:spcPts val="0"/>
                        </a:spcAft>
                        <a:buNone/>
                      </a:pPr>
                      <a:r>
                        <a:rPr lang="id"/>
                        <a:t>Difficulty in obtaining the latest </a:t>
                      </a:r>
                      <a:r>
                        <a:rPr lang="id"/>
                        <a:t>information updates from the school</a:t>
                      </a:r>
                      <a:endParaRPr/>
                    </a:p>
                  </a:txBody>
                  <a:tcPr marT="91425" marB="91425" marR="91425" marL="91425"/>
                </a:tc>
                <a:tc>
                  <a:txBody>
                    <a:bodyPr/>
                    <a:lstStyle/>
                    <a:p>
                      <a:pPr indent="0" lvl="0" marL="0" rtl="0" algn="l">
                        <a:spcBef>
                          <a:spcPts val="0"/>
                        </a:spcBef>
                        <a:spcAft>
                          <a:spcPts val="0"/>
                        </a:spcAft>
                        <a:buNone/>
                      </a:pPr>
                      <a:r>
                        <a:rPr lang="id"/>
                        <a:t>Displays all the latest information from the school on the dashboard of the website</a:t>
                      </a:r>
                      <a:endParaRPr/>
                    </a:p>
                  </a:txBody>
                  <a:tcPr marT="91425" marB="91425" marR="91425" marL="91425"/>
                </a:tc>
              </a:tr>
              <a:tr h="381000">
                <a:tc>
                  <a:txBody>
                    <a:bodyPr/>
                    <a:lstStyle/>
                    <a:p>
                      <a:pPr indent="0" lvl="0" marL="0" rtl="0" algn="l">
                        <a:spcBef>
                          <a:spcPts val="0"/>
                        </a:spcBef>
                        <a:spcAft>
                          <a:spcPts val="0"/>
                        </a:spcAft>
                        <a:buNone/>
                      </a:pPr>
                      <a:r>
                        <a:rPr lang="id"/>
                        <a:t>4</a:t>
                      </a:r>
                      <a:endParaRPr/>
                    </a:p>
                  </a:txBody>
                  <a:tcPr marT="91425" marB="91425" marR="91425" marL="91425"/>
                </a:tc>
                <a:tc>
                  <a:txBody>
                    <a:bodyPr/>
                    <a:lstStyle/>
                    <a:p>
                      <a:pPr indent="0" lvl="0" marL="0" rtl="0" algn="l">
                        <a:spcBef>
                          <a:spcPts val="0"/>
                        </a:spcBef>
                        <a:spcAft>
                          <a:spcPts val="0"/>
                        </a:spcAft>
                        <a:buNone/>
                      </a:pPr>
                      <a:r>
                        <a:rPr lang="id"/>
                        <a:t>T</a:t>
                      </a:r>
                      <a:r>
                        <a:rPr lang="id"/>
                        <a:t>he need for a website that is easy to understand</a:t>
                      </a:r>
                      <a:endParaRPr/>
                    </a:p>
                  </a:txBody>
                  <a:tcPr marT="91425" marB="91425" marR="91425" marL="91425"/>
                </a:tc>
                <a:tc>
                  <a:txBody>
                    <a:bodyPr/>
                    <a:lstStyle/>
                    <a:p>
                      <a:pPr indent="0" lvl="0" marL="0" rtl="0" algn="l">
                        <a:spcBef>
                          <a:spcPts val="0"/>
                        </a:spcBef>
                        <a:spcAft>
                          <a:spcPts val="0"/>
                        </a:spcAft>
                        <a:buNone/>
                      </a:pPr>
                      <a:r>
                        <a:rPr lang="id"/>
                        <a:t>Build a simple website that including all the features and easy-to-understand</a:t>
                      </a:r>
                      <a:endParaRPr/>
                    </a:p>
                  </a:txBody>
                  <a:tcPr marT="91425" marB="91425" marR="91425" marL="91425"/>
                </a:tc>
              </a:tr>
            </a:tbl>
          </a:graphicData>
        </a:graphic>
      </p:graphicFrame>
      <p:sp>
        <p:nvSpPr>
          <p:cNvPr id="186" name="Google Shape;186;p31"/>
          <p:cNvSpPr txBox="1"/>
          <p:nvPr>
            <p:ph idx="1" type="body"/>
          </p:nvPr>
        </p:nvSpPr>
        <p:spPr>
          <a:xfrm>
            <a:off x="308100" y="2946800"/>
            <a:ext cx="8527800" cy="1943400"/>
          </a:xfrm>
          <a:prstGeom prst="rect">
            <a:avLst/>
          </a:prstGeom>
        </p:spPr>
        <p:txBody>
          <a:bodyPr anchorCtr="0" anchor="t" bIns="91425" lIns="91425" spcFirstLastPara="1" rIns="91425" wrap="square" tIns="91425">
            <a:normAutofit fontScale="62500" lnSpcReduction="10000"/>
          </a:bodyPr>
          <a:lstStyle/>
          <a:p>
            <a:pPr indent="0" lvl="0" marL="0" rtl="0" algn="l">
              <a:lnSpc>
                <a:spcPct val="150000"/>
              </a:lnSpc>
              <a:spcBef>
                <a:spcPts val="0"/>
              </a:spcBef>
              <a:spcAft>
                <a:spcPts val="0"/>
              </a:spcAft>
              <a:buNone/>
            </a:pPr>
            <a:r>
              <a:rPr lang="id" sz="1700">
                <a:solidFill>
                  <a:srgbClr val="000000"/>
                </a:solidFill>
              </a:rPr>
              <a:t>R1 : Make a push notification about Classes, Assignment. (From Questionnaire Number 6)</a:t>
            </a:r>
            <a:endParaRPr sz="1700">
              <a:solidFill>
                <a:srgbClr val="000000"/>
              </a:solidFill>
            </a:endParaRPr>
          </a:p>
          <a:p>
            <a:pPr indent="0" lvl="0" marL="0" rtl="0" algn="l">
              <a:lnSpc>
                <a:spcPct val="150000"/>
              </a:lnSpc>
              <a:spcBef>
                <a:spcPts val="0"/>
              </a:spcBef>
              <a:spcAft>
                <a:spcPts val="0"/>
              </a:spcAft>
              <a:buNone/>
            </a:pPr>
            <a:r>
              <a:rPr lang="id" sz="1700">
                <a:solidFill>
                  <a:srgbClr val="000000"/>
                </a:solidFill>
              </a:rPr>
              <a:t>R2 : Make an automated score calculation system from input. (From Interview with High-School Teacher, Question Number 5)</a:t>
            </a:r>
            <a:endParaRPr sz="1700">
              <a:solidFill>
                <a:srgbClr val="000000"/>
              </a:solidFill>
            </a:endParaRPr>
          </a:p>
          <a:p>
            <a:pPr indent="0" lvl="0" marL="0" rtl="0" algn="l">
              <a:lnSpc>
                <a:spcPct val="150000"/>
              </a:lnSpc>
              <a:spcBef>
                <a:spcPts val="0"/>
              </a:spcBef>
              <a:spcAft>
                <a:spcPts val="0"/>
              </a:spcAft>
              <a:buNone/>
            </a:pPr>
            <a:r>
              <a:rPr lang="id" sz="1700">
                <a:solidFill>
                  <a:srgbClr val="000000"/>
                </a:solidFill>
              </a:rPr>
              <a:t>R3 : Slideshow of information in dashboard page (From Questionnaire Number 7 and</a:t>
            </a:r>
            <a:endParaRPr sz="1700">
              <a:solidFill>
                <a:srgbClr val="000000"/>
              </a:solidFill>
            </a:endParaRPr>
          </a:p>
          <a:p>
            <a:pPr indent="0" lvl="0" marL="0" rtl="0" algn="l">
              <a:lnSpc>
                <a:spcPct val="150000"/>
              </a:lnSpc>
              <a:spcBef>
                <a:spcPts val="0"/>
              </a:spcBef>
              <a:spcAft>
                <a:spcPts val="0"/>
              </a:spcAft>
              <a:buNone/>
            </a:pPr>
            <a:r>
              <a:rPr lang="id" sz="1700">
                <a:solidFill>
                  <a:schemeClr val="dk1"/>
                </a:solidFill>
              </a:rPr>
              <a:t>From Interview with High-School Teacher, Question Number 3</a:t>
            </a:r>
            <a:r>
              <a:rPr lang="id" sz="1700">
                <a:solidFill>
                  <a:srgbClr val="000000"/>
                </a:solidFill>
              </a:rPr>
              <a:t>)</a:t>
            </a:r>
            <a:endParaRPr sz="1700">
              <a:solidFill>
                <a:srgbClr val="000000"/>
              </a:solidFill>
            </a:endParaRPr>
          </a:p>
          <a:p>
            <a:pPr indent="0" lvl="0" marL="0" rtl="0" algn="l">
              <a:lnSpc>
                <a:spcPct val="150000"/>
              </a:lnSpc>
              <a:spcBef>
                <a:spcPts val="0"/>
              </a:spcBef>
              <a:spcAft>
                <a:spcPts val="0"/>
              </a:spcAft>
              <a:buNone/>
            </a:pPr>
            <a:r>
              <a:rPr lang="id" sz="1700">
                <a:solidFill>
                  <a:srgbClr val="000000"/>
                </a:solidFill>
              </a:rPr>
              <a:t>R4 : Simple and commonly used GUI (From Questionnaire Number 8 and From Interview with High-School Teacher,</a:t>
            </a:r>
            <a:endParaRPr sz="1700">
              <a:solidFill>
                <a:srgbClr val="000000"/>
              </a:solidFill>
            </a:endParaRPr>
          </a:p>
          <a:p>
            <a:pPr indent="0" lvl="0" marL="0" rtl="0" algn="l">
              <a:lnSpc>
                <a:spcPct val="150000"/>
              </a:lnSpc>
              <a:spcBef>
                <a:spcPts val="0"/>
              </a:spcBef>
              <a:spcAft>
                <a:spcPts val="0"/>
              </a:spcAft>
              <a:buNone/>
            </a:pPr>
            <a:r>
              <a:rPr lang="id" sz="1700">
                <a:solidFill>
                  <a:srgbClr val="000000"/>
                </a:solidFill>
              </a:rPr>
              <a:t>Question Number 6 and 9)</a:t>
            </a:r>
            <a:endParaRPr sz="1700">
              <a:solidFill>
                <a:srgbClr val="000000"/>
              </a:solidFill>
            </a:endParaRPr>
          </a:p>
          <a:p>
            <a:pPr indent="0" lvl="0" marL="0" rtl="0" algn="l">
              <a:lnSpc>
                <a:spcPct val="150000"/>
              </a:lnSpc>
              <a:spcBef>
                <a:spcPts val="0"/>
              </a:spcBef>
              <a:spcAft>
                <a:spcPts val="0"/>
              </a:spcAft>
              <a:buNone/>
            </a:pPr>
            <a:r>
              <a:rPr lang="id" sz="1700">
                <a:solidFill>
                  <a:srgbClr val="000000"/>
                </a:solidFill>
              </a:rPr>
              <a:t>R5 : Make an integrated platform for education purposes (</a:t>
            </a:r>
            <a:r>
              <a:rPr lang="id" sz="1700">
                <a:solidFill>
                  <a:schemeClr val="dk1"/>
                </a:solidFill>
              </a:rPr>
              <a:t>From Questionnaire Number 8 and From Interview with High-School Teacher,</a:t>
            </a:r>
            <a:endParaRPr sz="1700">
              <a:solidFill>
                <a:schemeClr val="dk1"/>
              </a:solidFill>
            </a:endParaRPr>
          </a:p>
          <a:p>
            <a:pPr indent="0" lvl="0" marL="0" rtl="0" algn="l">
              <a:lnSpc>
                <a:spcPct val="150000"/>
              </a:lnSpc>
              <a:spcBef>
                <a:spcPts val="0"/>
              </a:spcBef>
              <a:spcAft>
                <a:spcPts val="0"/>
              </a:spcAft>
              <a:buNone/>
            </a:pPr>
            <a:r>
              <a:rPr lang="id" sz="1700">
                <a:solidFill>
                  <a:schemeClr val="dk1"/>
                </a:solidFill>
              </a:rPr>
              <a:t>Question Number 1</a:t>
            </a:r>
            <a:r>
              <a:rPr lang="id" sz="1700">
                <a:solidFill>
                  <a:srgbClr val="000000"/>
                </a:solidFill>
              </a:rPr>
              <a:t>)</a:t>
            </a:r>
            <a:endParaRPr/>
          </a:p>
        </p:txBody>
      </p:sp>
      <p:sp>
        <p:nvSpPr>
          <p:cNvPr id="187" name="Google Shape;187;p31"/>
          <p:cNvSpPr txBox="1"/>
          <p:nvPr>
            <p:ph type="title"/>
          </p:nvPr>
        </p:nvSpPr>
        <p:spPr>
          <a:xfrm>
            <a:off x="308113" y="2374100"/>
            <a:ext cx="35244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List Of Requirement</a:t>
            </a:r>
            <a:endParaRPr/>
          </a:p>
        </p:txBody>
      </p:sp>
      <p:sp>
        <p:nvSpPr>
          <p:cNvPr id="188" name="Google Shape;18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Project - Sinau (School Assistant Unit)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just">
              <a:spcBef>
                <a:spcPts val="0"/>
              </a:spcBef>
              <a:spcAft>
                <a:spcPts val="0"/>
              </a:spcAft>
              <a:buClr>
                <a:schemeClr val="dk1"/>
              </a:buClr>
              <a:buSzPct val="61111"/>
              <a:buFont typeface="Arial"/>
              <a:buNone/>
            </a:pPr>
            <a:r>
              <a:rPr lang="id">
                <a:solidFill>
                  <a:schemeClr val="dk1"/>
                </a:solidFill>
              </a:rPr>
              <a:t>Sinau is an Learning Management System (LMS) application for elementary until high school student especially in Indonesia that provides easy access, simplicity, and integrated features for both teachers and students. </a:t>
            </a:r>
            <a:endParaRPr>
              <a:solidFill>
                <a:schemeClr val="dk1"/>
              </a:solidFill>
            </a:endParaRPr>
          </a:p>
          <a:p>
            <a:pPr indent="0" lvl="0" marL="0" rtl="0" algn="just">
              <a:spcBef>
                <a:spcPts val="1200"/>
              </a:spcBef>
              <a:spcAft>
                <a:spcPts val="0"/>
              </a:spcAft>
              <a:buClr>
                <a:schemeClr val="dk1"/>
              </a:buClr>
              <a:buSzPct val="61111"/>
              <a:buFont typeface="Arial"/>
              <a:buNone/>
            </a:pPr>
            <a:r>
              <a:rPr lang="id">
                <a:solidFill>
                  <a:schemeClr val="dk1"/>
                </a:solidFill>
              </a:rPr>
              <a:t>We build this application that follows the school system in Indonesia so that teachers and students will not find any difficulties when they have to use the Sinau application.</a:t>
            </a:r>
            <a:endParaRPr>
              <a:solidFill>
                <a:schemeClr val="dk1"/>
              </a:solidFill>
            </a:endParaRPr>
          </a:p>
          <a:p>
            <a:pPr indent="0" lvl="0" marL="0" rtl="0" algn="just">
              <a:spcBef>
                <a:spcPts val="1200"/>
              </a:spcBef>
              <a:spcAft>
                <a:spcPts val="0"/>
              </a:spcAft>
              <a:buClr>
                <a:schemeClr val="dk1"/>
              </a:buClr>
              <a:buSzPct val="61111"/>
              <a:buFont typeface="Arial"/>
              <a:buNone/>
            </a:pPr>
            <a:r>
              <a:rPr lang="id">
                <a:solidFill>
                  <a:schemeClr val="dk1"/>
                </a:solidFill>
              </a:rPr>
              <a:t>First stage, Sinau application will has some main features:</a:t>
            </a:r>
            <a:endParaRPr>
              <a:solidFill>
                <a:schemeClr val="dk1"/>
              </a:solidFill>
            </a:endParaRPr>
          </a:p>
          <a:p>
            <a:pPr indent="-334327" lvl="0" marL="457200" rtl="0" algn="just">
              <a:spcBef>
                <a:spcPts val="1200"/>
              </a:spcBef>
              <a:spcAft>
                <a:spcPts val="0"/>
              </a:spcAft>
              <a:buClr>
                <a:schemeClr val="dk1"/>
              </a:buClr>
              <a:buSzPct val="100000"/>
              <a:buChar char="-"/>
            </a:pPr>
            <a:r>
              <a:rPr lang="id">
                <a:solidFill>
                  <a:schemeClr val="dk1"/>
                </a:solidFill>
              </a:rPr>
              <a:t>Dashboard for teacher and student</a:t>
            </a:r>
            <a:endParaRPr>
              <a:solidFill>
                <a:schemeClr val="dk1"/>
              </a:solidFill>
            </a:endParaRPr>
          </a:p>
          <a:p>
            <a:pPr indent="-334327" lvl="0" marL="457200" rtl="0" algn="just">
              <a:spcBef>
                <a:spcPts val="0"/>
              </a:spcBef>
              <a:spcAft>
                <a:spcPts val="0"/>
              </a:spcAft>
              <a:buClr>
                <a:schemeClr val="dk1"/>
              </a:buClr>
              <a:buSzPct val="100000"/>
              <a:buChar char="-"/>
            </a:pPr>
            <a:r>
              <a:rPr lang="id">
                <a:solidFill>
                  <a:schemeClr val="dk1"/>
                </a:solidFill>
              </a:rPr>
              <a:t>Schedule page</a:t>
            </a:r>
            <a:endParaRPr>
              <a:solidFill>
                <a:schemeClr val="dk1"/>
              </a:solidFill>
            </a:endParaRPr>
          </a:p>
          <a:p>
            <a:pPr indent="-334327" lvl="0" marL="457200" rtl="0" algn="just">
              <a:spcBef>
                <a:spcPts val="0"/>
              </a:spcBef>
              <a:spcAft>
                <a:spcPts val="0"/>
              </a:spcAft>
              <a:buClr>
                <a:schemeClr val="dk1"/>
              </a:buClr>
              <a:buSzPct val="100000"/>
              <a:buChar char="-"/>
            </a:pPr>
            <a:r>
              <a:rPr lang="id">
                <a:solidFill>
                  <a:schemeClr val="dk1"/>
                </a:solidFill>
              </a:rPr>
              <a:t>Assignment page</a:t>
            </a:r>
            <a:endParaRPr>
              <a:solidFill>
                <a:schemeClr val="dk1"/>
              </a:solidFill>
            </a:endParaRPr>
          </a:p>
          <a:p>
            <a:pPr indent="-334327" lvl="0" marL="457200" rtl="0" algn="just">
              <a:spcBef>
                <a:spcPts val="0"/>
              </a:spcBef>
              <a:spcAft>
                <a:spcPts val="0"/>
              </a:spcAft>
              <a:buClr>
                <a:schemeClr val="dk1"/>
              </a:buClr>
              <a:buSzPct val="100000"/>
              <a:buChar char="-"/>
            </a:pPr>
            <a:r>
              <a:rPr lang="id">
                <a:solidFill>
                  <a:schemeClr val="dk1"/>
                </a:solidFill>
              </a:rPr>
              <a:t>Grade page</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22400" y="209275"/>
            <a:ext cx="3096000" cy="508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Problem Definition</a:t>
            </a:r>
            <a:endParaRPr/>
          </a:p>
        </p:txBody>
      </p:sp>
      <p:sp>
        <p:nvSpPr>
          <p:cNvPr id="194" name="Google Shape;194;p32"/>
          <p:cNvSpPr txBox="1"/>
          <p:nvPr>
            <p:ph idx="1" type="body"/>
          </p:nvPr>
        </p:nvSpPr>
        <p:spPr>
          <a:xfrm>
            <a:off x="235750" y="1071575"/>
            <a:ext cx="8743800" cy="39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000000"/>
                </a:solidFill>
              </a:rPr>
              <a:t>Client: Students </a:t>
            </a:r>
            <a:r>
              <a:rPr lang="id">
                <a:solidFill>
                  <a:srgbClr val="000000"/>
                </a:solidFill>
              </a:rPr>
              <a:t>&amp; Teachers </a:t>
            </a:r>
            <a:r>
              <a:rPr lang="id">
                <a:solidFill>
                  <a:srgbClr val="000000"/>
                </a:solidFill>
              </a:rPr>
              <a:t>(Elementary - High School) </a:t>
            </a:r>
            <a:endParaRPr>
              <a:solidFill>
                <a:srgbClr val="000000"/>
              </a:solidFill>
            </a:endParaRPr>
          </a:p>
          <a:p>
            <a:pPr indent="0" lvl="0" marL="0" rtl="0" algn="l">
              <a:spcBef>
                <a:spcPts val="1200"/>
              </a:spcBef>
              <a:spcAft>
                <a:spcPts val="0"/>
              </a:spcAft>
              <a:buNone/>
            </a:pPr>
            <a:r>
              <a:rPr lang="id">
                <a:solidFill>
                  <a:srgbClr val="000000"/>
                </a:solidFill>
              </a:rPr>
              <a:t>Problems: </a:t>
            </a:r>
            <a:endParaRPr>
              <a:solidFill>
                <a:srgbClr val="000000"/>
              </a:solidFill>
            </a:endParaRPr>
          </a:p>
          <a:p>
            <a:pPr indent="-342900" lvl="0" marL="457200" rtl="0" algn="l">
              <a:spcBef>
                <a:spcPts val="1200"/>
              </a:spcBef>
              <a:spcAft>
                <a:spcPts val="0"/>
              </a:spcAft>
              <a:buClr>
                <a:srgbClr val="000000"/>
              </a:buClr>
              <a:buSzPts val="1800"/>
              <a:buChar char="●"/>
            </a:pPr>
            <a:r>
              <a:rPr lang="id">
                <a:solidFill>
                  <a:srgbClr val="000000"/>
                </a:solidFill>
              </a:rPr>
              <a:t>Students have difficulty in gathering the latest information from the school</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Unintegrated learning platform is still being used</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The lack of ease to use learning platform</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Conventional Reporting system has higher error probability</a:t>
            </a:r>
            <a:endParaRPr>
              <a:solidFill>
                <a:srgbClr val="000000"/>
              </a:solidFill>
            </a:endParaRPr>
          </a:p>
          <a:p>
            <a:pPr indent="0" lvl="0" marL="457200" rtl="0" algn="l">
              <a:spcBef>
                <a:spcPts val="1200"/>
              </a:spcBef>
              <a:spcAft>
                <a:spcPts val="1200"/>
              </a:spcAft>
              <a:buNone/>
            </a:pPr>
            <a:r>
              <a:t/>
            </a:r>
            <a:endParaRPr>
              <a:solidFill>
                <a:srgbClr val="000000"/>
              </a:solidFill>
            </a:endParaRPr>
          </a:p>
        </p:txBody>
      </p:sp>
      <p:sp>
        <p:nvSpPr>
          <p:cNvPr id="195" name="Google Shape;19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idx="1" type="body"/>
          </p:nvPr>
        </p:nvSpPr>
        <p:spPr>
          <a:xfrm>
            <a:off x="311700" y="573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id">
                <a:solidFill>
                  <a:schemeClr val="dk1"/>
                </a:solidFill>
              </a:rPr>
              <a:t>Objectives of the new system:</a:t>
            </a:r>
            <a:endParaRPr>
              <a:solidFill>
                <a:schemeClr val="dk1"/>
              </a:solidFill>
            </a:endParaRPr>
          </a:p>
          <a:p>
            <a:pPr indent="-342900" lvl="0" marL="457200" rtl="0" algn="l">
              <a:spcBef>
                <a:spcPts val="1200"/>
              </a:spcBef>
              <a:spcAft>
                <a:spcPts val="0"/>
              </a:spcAft>
              <a:buClr>
                <a:schemeClr val="dk1"/>
              </a:buClr>
              <a:buSzPts val="1800"/>
              <a:buChar char="●"/>
            </a:pPr>
            <a:r>
              <a:rPr lang="id">
                <a:solidFill>
                  <a:schemeClr val="dk1"/>
                </a:solidFill>
              </a:rPr>
              <a:t>To create an Integrated learning system that can assist Students &amp; Teachers in learning activity</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To provide students with the latest information from school</a:t>
            </a:r>
            <a:endParaRPr/>
          </a:p>
          <a:p>
            <a:pPr indent="-342900" lvl="0" marL="457200" rtl="0" algn="l">
              <a:spcBef>
                <a:spcPts val="0"/>
              </a:spcBef>
              <a:spcAft>
                <a:spcPts val="0"/>
              </a:spcAft>
              <a:buClr>
                <a:srgbClr val="000000"/>
              </a:buClr>
              <a:buSzPts val="1800"/>
              <a:buChar char="●"/>
            </a:pPr>
            <a:r>
              <a:rPr lang="id">
                <a:solidFill>
                  <a:srgbClr val="000000"/>
                </a:solidFill>
              </a:rPr>
              <a:t>To Create an Easy to use Learning platform that is </a:t>
            </a:r>
            <a:r>
              <a:rPr lang="id">
                <a:solidFill>
                  <a:srgbClr val="000000"/>
                </a:solidFill>
              </a:rPr>
              <a:t>accessible</a:t>
            </a:r>
            <a:r>
              <a:rPr lang="id">
                <a:solidFill>
                  <a:srgbClr val="000000"/>
                </a:solidFill>
              </a:rPr>
              <a:t> to both Teachers and Students</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To reduce Error in Report making system </a:t>
            </a:r>
            <a:endParaRPr>
              <a:solidFill>
                <a:srgbClr val="000000"/>
              </a:solidFill>
            </a:endParaRPr>
          </a:p>
          <a:p>
            <a:pPr indent="0" lvl="0" marL="0" rtl="0" algn="l">
              <a:spcBef>
                <a:spcPts val="1200"/>
              </a:spcBef>
              <a:spcAft>
                <a:spcPts val="1200"/>
              </a:spcAft>
              <a:buNone/>
            </a:pPr>
            <a:r>
              <a:t/>
            </a:r>
            <a:endParaRPr/>
          </a:p>
        </p:txBody>
      </p:sp>
      <p:sp>
        <p:nvSpPr>
          <p:cNvPr id="201" name="Google Shape;20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 type="body"/>
          </p:nvPr>
        </p:nvSpPr>
        <p:spPr>
          <a:xfrm>
            <a:off x="311700" y="122875"/>
            <a:ext cx="8520600" cy="49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solidFill>
                  <a:srgbClr val="000000"/>
                </a:solidFill>
              </a:rPr>
              <a:t>Scope of new system :</a:t>
            </a:r>
            <a:endParaRPr>
              <a:solidFill>
                <a:srgbClr val="000000"/>
              </a:solidFill>
            </a:endParaRPr>
          </a:p>
          <a:p>
            <a:pPr indent="-342900" lvl="0" marL="457200" rtl="0" algn="l">
              <a:spcBef>
                <a:spcPts val="1200"/>
              </a:spcBef>
              <a:spcAft>
                <a:spcPts val="0"/>
              </a:spcAft>
              <a:buClr>
                <a:srgbClr val="000000"/>
              </a:buClr>
              <a:buSzPts val="1800"/>
              <a:buChar char="●"/>
            </a:pPr>
            <a:r>
              <a:rPr lang="id">
                <a:solidFill>
                  <a:srgbClr val="000000"/>
                </a:solidFill>
              </a:rPr>
              <a:t>Dashboard to show all school informations</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Class scheduling procedures</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Student grade procedures</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Student assignment procedures</a:t>
            </a:r>
            <a:endParaRPr>
              <a:solidFill>
                <a:srgbClr val="000000"/>
              </a:solidFill>
            </a:endParaRPr>
          </a:p>
          <a:p>
            <a:pPr indent="0" lvl="0" marL="0" rtl="0" algn="l">
              <a:spcBef>
                <a:spcPts val="1200"/>
              </a:spcBef>
              <a:spcAft>
                <a:spcPts val="0"/>
              </a:spcAft>
              <a:buNone/>
            </a:pPr>
            <a:r>
              <a:rPr lang="id">
                <a:solidFill>
                  <a:srgbClr val="000000"/>
                </a:solidFill>
              </a:rPr>
              <a:t>Preliminary ideas :</a:t>
            </a:r>
            <a:endParaRPr>
              <a:solidFill>
                <a:srgbClr val="000000"/>
              </a:solidFill>
            </a:endParaRPr>
          </a:p>
          <a:p>
            <a:pPr indent="-342900" lvl="0" marL="457200" rtl="0" algn="l">
              <a:spcBef>
                <a:spcPts val="1200"/>
              </a:spcBef>
              <a:spcAft>
                <a:spcPts val="0"/>
              </a:spcAft>
              <a:buClr>
                <a:srgbClr val="000000"/>
              </a:buClr>
              <a:buSzPts val="1800"/>
              <a:buChar char="●"/>
            </a:pPr>
            <a:r>
              <a:rPr lang="id">
                <a:solidFill>
                  <a:srgbClr val="000000"/>
                </a:solidFill>
              </a:rPr>
              <a:t>Build a system that resembles the current system</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Design a user-friendly and easy to use web application</a:t>
            </a:r>
            <a:endParaRPr>
              <a:solidFill>
                <a:srgbClr val="000000"/>
              </a:solidFill>
            </a:endParaRPr>
          </a:p>
          <a:p>
            <a:pPr indent="-342900" lvl="0" marL="457200" rtl="0" algn="l">
              <a:spcBef>
                <a:spcPts val="0"/>
              </a:spcBef>
              <a:spcAft>
                <a:spcPts val="0"/>
              </a:spcAft>
              <a:buClr>
                <a:srgbClr val="000000"/>
              </a:buClr>
              <a:buSzPts val="1800"/>
              <a:buChar char="●"/>
            </a:pPr>
            <a:r>
              <a:rPr lang="id">
                <a:solidFill>
                  <a:srgbClr val="000000"/>
                </a:solidFill>
              </a:rPr>
              <a:t>Design a responsive web application </a:t>
            </a:r>
            <a:endParaRPr>
              <a:solidFill>
                <a:srgbClr val="000000"/>
              </a:solidFill>
            </a:endParaRPr>
          </a:p>
          <a:p>
            <a:pPr indent="0" lvl="0" marL="0" rtl="0" algn="l">
              <a:spcBef>
                <a:spcPts val="1200"/>
              </a:spcBef>
              <a:spcAft>
                <a:spcPts val="0"/>
              </a:spcAft>
              <a:buNone/>
            </a:pPr>
            <a:r>
              <a:rPr lang="id">
                <a:solidFill>
                  <a:srgbClr val="000000"/>
                </a:solidFill>
              </a:rPr>
              <a:t>Recommended Action :</a:t>
            </a:r>
            <a:endParaRPr>
              <a:solidFill>
                <a:srgbClr val="000000"/>
              </a:solidFill>
            </a:endParaRPr>
          </a:p>
          <a:p>
            <a:pPr indent="-342900" lvl="0" marL="457200" rtl="0" algn="l">
              <a:spcBef>
                <a:spcPts val="1200"/>
              </a:spcBef>
              <a:spcAft>
                <a:spcPts val="0"/>
              </a:spcAft>
              <a:buClr>
                <a:srgbClr val="000000"/>
              </a:buClr>
              <a:buSzPts val="1800"/>
              <a:buChar char="●"/>
            </a:pPr>
            <a:r>
              <a:rPr lang="id">
                <a:solidFill>
                  <a:srgbClr val="000000"/>
                </a:solidFill>
              </a:rPr>
              <a:t>Design what student and teacher need based on survey and interview we took</a:t>
            </a:r>
            <a:endParaRPr>
              <a:solidFill>
                <a:srgbClr val="000000"/>
              </a:solidFill>
            </a:endParaRPr>
          </a:p>
        </p:txBody>
      </p:sp>
      <p:sp>
        <p:nvSpPr>
          <p:cNvPr id="207" name="Google Shape;20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type="title"/>
          </p:nvPr>
        </p:nvSpPr>
        <p:spPr>
          <a:xfrm>
            <a:off x="2934900" y="85550"/>
            <a:ext cx="32742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Diagram</a:t>
            </a:r>
            <a:endParaRPr/>
          </a:p>
        </p:txBody>
      </p:sp>
      <p:pic>
        <p:nvPicPr>
          <p:cNvPr id="213" name="Google Shape;213;p35"/>
          <p:cNvPicPr preferRelativeResize="0"/>
          <p:nvPr/>
        </p:nvPicPr>
        <p:blipFill>
          <a:blip r:embed="rId3">
            <a:alphaModFix/>
          </a:blip>
          <a:stretch>
            <a:fillRect/>
          </a:stretch>
        </p:blipFill>
        <p:spPr>
          <a:xfrm>
            <a:off x="2212575" y="786350"/>
            <a:ext cx="4718860" cy="4184650"/>
          </a:xfrm>
          <a:prstGeom prst="rect">
            <a:avLst/>
          </a:prstGeom>
          <a:noFill/>
          <a:ln>
            <a:noFill/>
          </a:ln>
        </p:spPr>
      </p:pic>
      <p:sp>
        <p:nvSpPr>
          <p:cNvPr id="214" name="Google Shape;21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6"/>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Create Account</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Administration</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create student and teacher account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W</a:t>
            </a:r>
            <a:r>
              <a:rPr lang="id" sz="1600">
                <a:solidFill>
                  <a:srgbClr val="000000"/>
                </a:solidFill>
              </a:rPr>
              <a:t>hen Students and Teachers register at school, then the admin will register it to LMS account.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R5, 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20" name="Google Shape;220;p36"/>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21" name="Google Shape;221;p36"/>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317500" lvl="0" marL="457200" rtl="0" algn="l">
                        <a:spcBef>
                          <a:spcPts val="0"/>
                        </a:spcBef>
                        <a:spcAft>
                          <a:spcPts val="0"/>
                        </a:spcAft>
                        <a:buSzPts val="1400"/>
                        <a:buAutoNum type="arabicPeriod"/>
                      </a:pPr>
                      <a:r>
                        <a:rPr lang="id"/>
                        <a:t>Student or teacher enroll to school</a:t>
                      </a:r>
                      <a:endParaRPr/>
                    </a:p>
                    <a:p>
                      <a:pPr indent="-317500" lvl="0" marL="457200" rtl="0" algn="l">
                        <a:spcBef>
                          <a:spcPts val="0"/>
                        </a:spcBef>
                        <a:spcAft>
                          <a:spcPts val="0"/>
                        </a:spcAft>
                        <a:buSzPts val="1400"/>
                        <a:buAutoNum type="arabicPeriod"/>
                      </a:pPr>
                      <a:r>
                        <a:rPr lang="id"/>
                        <a:t>Administrator registers the student and teacher to the system</a:t>
                      </a:r>
                      <a:endParaRPr/>
                    </a:p>
                  </a:txBody>
                  <a:tcPr marT="91425" marB="91425" marR="91425" marL="91425"/>
                </a:tc>
                <a:tc>
                  <a:txBody>
                    <a:bodyPr/>
                    <a:lstStyle/>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startAt="3"/>
                      </a:pPr>
                      <a:r>
                        <a:rPr lang="id"/>
                        <a:t>Insert the data into database</a:t>
                      </a:r>
                      <a:endParaRPr/>
                    </a:p>
                  </a:txBody>
                  <a:tcPr marT="91425" marB="91425" marR="91425" marL="91425"/>
                </a:tc>
              </a:tr>
            </a:tbl>
          </a:graphicData>
        </a:graphic>
      </p:graphicFrame>
      <p:sp>
        <p:nvSpPr>
          <p:cNvPr id="222" name="Google Shape;222;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Activate Account</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‘Create Account’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activate student/teacher account that has been registered</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After administrator register the account, student and teacher can activate the account and create email, password to login to the lms.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R4, R5</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28" name="Google Shape;228;p37"/>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29" name="Google Shape;229;p37"/>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317500" lvl="0" marL="457200" rtl="0" algn="l">
                        <a:spcBef>
                          <a:spcPts val="0"/>
                        </a:spcBef>
                        <a:spcAft>
                          <a:spcPts val="0"/>
                        </a:spcAft>
                        <a:buSzPts val="1400"/>
                        <a:buAutoNum type="arabicPeriod"/>
                      </a:pPr>
                      <a:r>
                        <a:rPr lang="id"/>
                        <a:t>Student/teacher input the ID (NISN/NIGN)</a:t>
                      </a:r>
                      <a:endParaRPr/>
                    </a:p>
                    <a:p>
                      <a:pPr indent="-317500" lvl="0" marL="457200" rtl="0" algn="l">
                        <a:spcBef>
                          <a:spcPts val="0"/>
                        </a:spcBef>
                        <a:spcAft>
                          <a:spcPts val="0"/>
                        </a:spcAft>
                        <a:buSzPts val="1400"/>
                        <a:buAutoNum type="arabicPeriod" startAt="3"/>
                      </a:pPr>
                      <a:r>
                        <a:rPr lang="id"/>
                        <a:t>Input email and password for login to the LMS</a:t>
                      </a:r>
                      <a:endParaRPr/>
                    </a:p>
                  </a:txBody>
                  <a:tcPr marT="91425" marB="91425" marR="91425" marL="91425"/>
                </a:tc>
                <a:tc>
                  <a:txBody>
                    <a:bodyPr/>
                    <a:lstStyle/>
                    <a:p>
                      <a:pPr indent="-317500" lvl="0" marL="457200" rtl="0" algn="l">
                        <a:spcBef>
                          <a:spcPts val="0"/>
                        </a:spcBef>
                        <a:spcAft>
                          <a:spcPts val="0"/>
                        </a:spcAft>
                        <a:buSzPts val="1400"/>
                        <a:buAutoNum type="arabicPeriod" startAt="2"/>
                      </a:pPr>
                      <a:r>
                        <a:rPr lang="id"/>
                        <a:t>Verify the ID </a:t>
                      </a:r>
                      <a:r>
                        <a:rPr lang="id"/>
                        <a:t>inputted</a:t>
                      </a:r>
                      <a:r>
                        <a:rPr lang="id"/>
                        <a:t> by user</a:t>
                      </a:r>
                      <a:endParaRPr/>
                    </a:p>
                    <a:p>
                      <a:pPr indent="-317500" lvl="0" marL="457200" rtl="0" algn="l">
                        <a:spcBef>
                          <a:spcPts val="0"/>
                        </a:spcBef>
                        <a:spcAft>
                          <a:spcPts val="0"/>
                        </a:spcAft>
                        <a:buSzPts val="1400"/>
                        <a:buAutoNum type="arabicPeriod" startAt="2"/>
                      </a:pPr>
                      <a:r>
                        <a:rPr lang="id"/>
                        <a:t>Create a user account and store to the database</a:t>
                      </a:r>
                      <a:endParaRPr/>
                    </a:p>
                  </a:txBody>
                  <a:tcPr marT="91425" marB="91425" marR="91425" marL="91425"/>
                </a:tc>
              </a:tr>
            </a:tbl>
          </a:graphicData>
        </a:graphic>
      </p:graphicFrame>
      <p:sp>
        <p:nvSpPr>
          <p:cNvPr id="230" name="Google Shape;23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Login</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 Administrator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Login to the LMS System</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After student and teacher successfully register and activate the account, user can login to the system. Administrator also can login to the system.</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R5, 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36" name="Google Shape;236;p38"/>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37" name="Google Shape;237;p38"/>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317500" lvl="0" marL="457200" rtl="0" algn="l">
                        <a:spcBef>
                          <a:spcPts val="0"/>
                        </a:spcBef>
                        <a:spcAft>
                          <a:spcPts val="0"/>
                        </a:spcAft>
                        <a:buSzPts val="1400"/>
                        <a:buAutoNum type="arabicPeriod"/>
                      </a:pPr>
                      <a:r>
                        <a:rPr lang="id"/>
                        <a:t>Student/teacher/administrator input email and password</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startAt="2"/>
                      </a:pPr>
                      <a:r>
                        <a:rPr lang="id"/>
                        <a:t>Verify the email and password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startAt="2"/>
                      </a:pPr>
                      <a:r>
                        <a:rPr lang="id"/>
                        <a:t>Create a user session to the system</a:t>
                      </a:r>
                      <a:endParaRPr/>
                    </a:p>
                  </a:txBody>
                  <a:tcPr marT="91425" marB="91425" marR="91425" marL="91425"/>
                </a:tc>
              </a:tr>
            </a:tbl>
          </a:graphicData>
        </a:graphic>
      </p:graphicFrame>
      <p:sp>
        <p:nvSpPr>
          <p:cNvPr id="238" name="Google Shape;23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View Dashboard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display all of the dashboard and school informations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Dashboard will display latest informations from school, upcoming class schedule, and user information.</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R3, 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44" name="Google Shape;244;p39"/>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45" name="Google Shape;245;p39"/>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a:pPr>
                      <a:r>
                        <a:rPr lang="id"/>
                        <a:t>Request session from Login information</a:t>
                      </a:r>
                      <a:endParaRPr/>
                    </a:p>
                    <a:p>
                      <a:pPr indent="-317500" lvl="0" marL="457200" rtl="0" algn="l">
                        <a:spcBef>
                          <a:spcPts val="0"/>
                        </a:spcBef>
                        <a:spcAft>
                          <a:spcPts val="0"/>
                        </a:spcAft>
                        <a:buSzPts val="1400"/>
                        <a:buAutoNum type="arabicPeriod"/>
                      </a:pPr>
                      <a:r>
                        <a:rPr lang="id"/>
                        <a:t>Generate all dashboard informations from database</a:t>
                      </a:r>
                      <a:endParaRPr/>
                    </a:p>
                  </a:txBody>
                  <a:tcPr marT="91425" marB="91425" marR="91425" marL="91425"/>
                </a:tc>
              </a:tr>
            </a:tbl>
          </a:graphicData>
        </a:graphic>
      </p:graphicFrame>
      <p:sp>
        <p:nvSpPr>
          <p:cNvPr id="246" name="Google Shape;24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0"/>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View Assignment</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display all of the assignments that given by teacher to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Student and teacher can view all of the assignments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R1, 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52" name="Google Shape;252;p40"/>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53" name="Google Shape;253;p40"/>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id"/>
                        <a:t>User clicked the Assignment tab</a:t>
                      </a:r>
                      <a:endParaRPr/>
                    </a:p>
                  </a:txBody>
                  <a:tcPr marT="91425" marB="91425" marR="91425" marL="91425"/>
                </a:tc>
                <a:tc>
                  <a:txBody>
                    <a:bodyPr/>
                    <a:lstStyle/>
                    <a:p>
                      <a:pPr indent="0" lvl="0" marL="0" rtl="0" algn="l">
                        <a:spcBef>
                          <a:spcPts val="0"/>
                        </a:spcBef>
                        <a:spcAft>
                          <a:spcPts val="0"/>
                        </a:spcAft>
                        <a:buNone/>
                      </a:pPr>
                      <a:r>
                        <a:rPr lang="id"/>
                        <a:t>2.     </a:t>
                      </a:r>
                      <a:r>
                        <a:rPr lang="id"/>
                        <a:t>Request session from Login information</a:t>
                      </a:r>
                      <a:endParaRPr/>
                    </a:p>
                    <a:p>
                      <a:pPr indent="0" lvl="0" marL="0" rtl="0" algn="l">
                        <a:spcBef>
                          <a:spcPts val="0"/>
                        </a:spcBef>
                        <a:spcAft>
                          <a:spcPts val="0"/>
                        </a:spcAft>
                        <a:buNone/>
                      </a:pPr>
                      <a:r>
                        <a:rPr lang="id"/>
                        <a:t>3.     Generate assignment data from database    based on the session</a:t>
                      </a:r>
                      <a:endParaRPr/>
                    </a:p>
                  </a:txBody>
                  <a:tcPr marT="91425" marB="91425" marR="91425" marL="91425"/>
                </a:tc>
              </a:tr>
            </a:tbl>
          </a:graphicData>
        </a:graphic>
      </p:graphicFrame>
      <p:sp>
        <p:nvSpPr>
          <p:cNvPr id="254" name="Google Shape;254;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Insert Assignment</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insert the assignment that inserted by teacher</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Teacher can give assignment to the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:R1, R4,  R5</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60" name="Google Shape;260;p41"/>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61" name="Google Shape;261;p41"/>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startAt="2"/>
                      </a:pPr>
                      <a:r>
                        <a:rPr lang="id"/>
                        <a:t>Assign assignment to a </a:t>
                      </a:r>
                      <a:r>
                        <a:rPr lang="id"/>
                        <a:t>specific</a:t>
                      </a:r>
                      <a:r>
                        <a:rPr lang="id"/>
                        <a:t> class</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a:pPr>
                      <a:r>
                        <a:rPr lang="id"/>
                        <a:t>Request session from Login information</a:t>
                      </a:r>
                      <a:endParaRPr/>
                    </a:p>
                    <a:p>
                      <a:pPr indent="-317500" lvl="0" marL="457200" rtl="0" algn="l">
                        <a:spcBef>
                          <a:spcPts val="0"/>
                        </a:spcBef>
                        <a:spcAft>
                          <a:spcPts val="0"/>
                        </a:spcAft>
                        <a:buSzPts val="1400"/>
                        <a:buAutoNum type="arabicPeriod" startAt="3"/>
                      </a:pPr>
                      <a:r>
                        <a:rPr lang="id"/>
                        <a:t>Insert assignment to database and show in the student assignment</a:t>
                      </a:r>
                      <a:endParaRPr/>
                    </a:p>
                  </a:txBody>
                  <a:tcPr marT="91425" marB="91425" marR="91425" marL="91425"/>
                </a:tc>
              </a:tr>
            </a:tbl>
          </a:graphicData>
        </a:graphic>
      </p:graphicFrame>
      <p:sp>
        <p:nvSpPr>
          <p:cNvPr id="262" name="Google Shape;262;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idx="1" type="body"/>
          </p:nvPr>
        </p:nvSpPr>
        <p:spPr>
          <a:xfrm>
            <a:off x="311700" y="1152475"/>
            <a:ext cx="8520600" cy="2834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d">
                <a:solidFill>
                  <a:srgbClr val="000000"/>
                </a:solidFill>
              </a:rPr>
              <a:t>We agreed to change our process model from agile development to waterfall model, since waterfall model is more suited for</a:t>
            </a:r>
            <a:r>
              <a:rPr lang="id">
                <a:solidFill>
                  <a:srgbClr val="000000"/>
                </a:solidFill>
              </a:rPr>
              <a:t> this project. </a:t>
            </a:r>
            <a:endParaRPr>
              <a:solidFill>
                <a:srgbClr val="000000"/>
              </a:solidFill>
            </a:endParaRPr>
          </a:p>
          <a:p>
            <a:pPr indent="0" lvl="0" marL="0" rtl="0" algn="just">
              <a:spcBef>
                <a:spcPts val="1200"/>
              </a:spcBef>
              <a:spcAft>
                <a:spcPts val="1200"/>
              </a:spcAft>
              <a:buNone/>
            </a:pPr>
            <a:r>
              <a:rPr lang="id">
                <a:solidFill>
                  <a:srgbClr val="000000"/>
                </a:solidFill>
              </a:rPr>
              <a:t>In the waterfall process model, all of the requirements are done at the beginning of the project and meetings with users happen at the beginning of the project (requirement gathering) and after deployment. Considering the scale of this project is quite small, limited deployment time, and limited meeting time with users. </a:t>
            </a:r>
            <a:endParaRPr>
              <a:solidFill>
                <a:srgbClr val="000000"/>
              </a:solidFill>
            </a:endParaRPr>
          </a:p>
        </p:txBody>
      </p:sp>
      <p:sp>
        <p:nvSpPr>
          <p:cNvPr id="68" name="Google Shape;68;p15"/>
          <p:cNvSpPr txBox="1"/>
          <p:nvPr>
            <p:ph type="title"/>
          </p:nvPr>
        </p:nvSpPr>
        <p:spPr>
          <a:xfrm>
            <a:off x="311700" y="234075"/>
            <a:ext cx="85206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Process Model - Waterfall</a:t>
            </a:r>
            <a:endParaRPr sz="1911"/>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Upload Answer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upload the answer of the assignment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Student can upload the answer of the assignment that given by the teacher</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R4, R1, R5</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68" name="Google Shape;268;p42"/>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69" name="Google Shape;269;p42"/>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startAt="2"/>
                      </a:pPr>
                      <a:r>
                        <a:rPr lang="id"/>
                        <a:t>Upload the answer of the assignment</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a:pPr>
                      <a:r>
                        <a:rPr lang="id"/>
                        <a:t>Request session from Login information</a:t>
                      </a:r>
                      <a:endParaRPr/>
                    </a:p>
                    <a:p>
                      <a:pPr indent="-317500" lvl="0" marL="457200" rtl="0" algn="l">
                        <a:spcBef>
                          <a:spcPts val="0"/>
                        </a:spcBef>
                        <a:spcAft>
                          <a:spcPts val="0"/>
                        </a:spcAft>
                        <a:buSzPts val="1400"/>
                        <a:buAutoNum type="arabicPeriod" startAt="3"/>
                      </a:pPr>
                      <a:r>
                        <a:rPr lang="id"/>
                        <a:t>Insert the answer to the system</a:t>
                      </a:r>
                      <a:endParaRPr/>
                    </a:p>
                  </a:txBody>
                  <a:tcPr marT="91425" marB="91425" marR="91425" marL="91425"/>
                </a:tc>
              </a:tr>
            </a:tbl>
          </a:graphicData>
        </a:graphic>
      </p:graphicFrame>
      <p:sp>
        <p:nvSpPr>
          <p:cNvPr id="270" name="Google Shape;27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View Score</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display the score of specify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Student and teacher can view score</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R4, R2</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76" name="Google Shape;276;p43"/>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77" name="Google Shape;277;p43"/>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317500" lvl="0" marL="457200" rtl="0" algn="l">
                        <a:spcBef>
                          <a:spcPts val="0"/>
                        </a:spcBef>
                        <a:spcAft>
                          <a:spcPts val="0"/>
                        </a:spcAft>
                        <a:buSzPts val="1400"/>
                        <a:buAutoNum type="arabicPeriod"/>
                      </a:pPr>
                      <a:r>
                        <a:rPr lang="id"/>
                        <a:t>User clicked the score tab</a:t>
                      </a:r>
                      <a:endParaRPr/>
                    </a:p>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id"/>
                        <a:t>2. </a:t>
                      </a:r>
                      <a:r>
                        <a:rPr lang="id"/>
                        <a:t>Request session from Login information</a:t>
                      </a:r>
                      <a:endParaRPr/>
                    </a:p>
                    <a:p>
                      <a:pPr indent="0" lvl="0" marL="0" rtl="0" algn="l">
                        <a:spcBef>
                          <a:spcPts val="0"/>
                        </a:spcBef>
                        <a:spcAft>
                          <a:spcPts val="0"/>
                        </a:spcAft>
                        <a:buNone/>
                      </a:pPr>
                      <a:r>
                        <a:rPr lang="id"/>
                        <a:t>3. Generate score data from database based on the session</a:t>
                      </a:r>
                      <a:endParaRPr/>
                    </a:p>
                  </a:txBody>
                  <a:tcPr marT="91425" marB="91425" marR="91425" marL="91425"/>
                </a:tc>
              </a:tr>
            </a:tbl>
          </a:graphicData>
        </a:graphic>
      </p:graphicFrame>
      <p:sp>
        <p:nvSpPr>
          <p:cNvPr id="278" name="Google Shape;27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Insert/Edit Score</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insert score for specify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Teacher can insert score for specify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:R2,R4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84" name="Google Shape;284;p44"/>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85" name="Google Shape;285;p44"/>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startAt="2"/>
                      </a:pPr>
                      <a:r>
                        <a:rPr lang="id"/>
                        <a:t>Insert score for specify student</a:t>
                      </a:r>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AutoNum type="arabicPeriod"/>
                      </a:pPr>
                      <a:r>
                        <a:rPr lang="id"/>
                        <a:t>Request session from Login information</a:t>
                      </a:r>
                      <a:endParaRPr/>
                    </a:p>
                    <a:p>
                      <a:pPr indent="-317500" lvl="0" marL="457200" rtl="0" algn="l">
                        <a:spcBef>
                          <a:spcPts val="0"/>
                        </a:spcBef>
                        <a:spcAft>
                          <a:spcPts val="0"/>
                        </a:spcAft>
                        <a:buSzPts val="1400"/>
                        <a:buAutoNum type="arabicPeriod" startAt="3"/>
                      </a:pPr>
                      <a:r>
                        <a:rPr lang="id"/>
                        <a:t>System insert the score to the database and student can view the score</a:t>
                      </a:r>
                      <a:endParaRPr/>
                    </a:p>
                  </a:txBody>
                  <a:tcPr marT="91425" marB="91425" marR="91425" marL="91425"/>
                </a:tc>
              </a:tr>
            </a:tbl>
          </a:graphicData>
        </a:graphic>
      </p:graphicFrame>
      <p:sp>
        <p:nvSpPr>
          <p:cNvPr id="286" name="Google Shape;28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5"/>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View Schedule</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Student, Teacher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display the class schedule</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Student and teacher can view the class schedule and video </a:t>
            </a:r>
            <a:r>
              <a:rPr lang="id" sz="1600">
                <a:solidFill>
                  <a:srgbClr val="000000"/>
                </a:solidFill>
              </a:rPr>
              <a:t>conference</a:t>
            </a:r>
            <a:r>
              <a:rPr lang="id" sz="1600">
                <a:solidFill>
                  <a:srgbClr val="000000"/>
                </a:solidFill>
              </a:rPr>
              <a:t> link</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R4, R1</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292" name="Google Shape;292;p45"/>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293" name="Google Shape;293;p45"/>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317500" lvl="0" marL="457200" rtl="0" algn="l">
                        <a:spcBef>
                          <a:spcPts val="0"/>
                        </a:spcBef>
                        <a:spcAft>
                          <a:spcPts val="0"/>
                        </a:spcAft>
                        <a:buSzPts val="1400"/>
                        <a:buAutoNum type="arabicPeriod"/>
                      </a:pPr>
                      <a:r>
                        <a:rPr lang="id"/>
                        <a:t>User clicked the schedule tab</a:t>
                      </a:r>
                      <a:endParaRPr/>
                    </a:p>
                  </a:txBody>
                  <a:tcPr marT="91425" marB="91425" marR="91425" marL="91425"/>
                </a:tc>
                <a:tc>
                  <a:txBody>
                    <a:bodyPr/>
                    <a:lstStyle/>
                    <a:p>
                      <a:pPr indent="0" lvl="0" marL="0" rtl="0" algn="l">
                        <a:spcBef>
                          <a:spcPts val="0"/>
                        </a:spcBef>
                        <a:spcAft>
                          <a:spcPts val="0"/>
                        </a:spcAft>
                        <a:buNone/>
                      </a:pPr>
                      <a:r>
                        <a:rPr lang="id"/>
                        <a:t>2. </a:t>
                      </a:r>
                      <a:r>
                        <a:rPr lang="id"/>
                        <a:t>Request session from Login information</a:t>
                      </a:r>
                      <a:endParaRPr/>
                    </a:p>
                    <a:p>
                      <a:pPr indent="0" lvl="0" marL="0" rtl="0" algn="l">
                        <a:spcBef>
                          <a:spcPts val="0"/>
                        </a:spcBef>
                        <a:spcAft>
                          <a:spcPts val="0"/>
                        </a:spcAft>
                        <a:buNone/>
                      </a:pPr>
                      <a:r>
                        <a:rPr lang="id"/>
                        <a:t>3. Generate schedule data for teacher and student from database.</a:t>
                      </a:r>
                      <a:endParaRPr/>
                    </a:p>
                  </a:txBody>
                  <a:tcPr marT="91425" marB="91425" marR="91425" marL="91425"/>
                </a:tc>
              </a:tr>
            </a:tbl>
          </a:graphicData>
        </a:graphic>
      </p:graphicFrame>
      <p:sp>
        <p:nvSpPr>
          <p:cNvPr id="294" name="Google Shape;29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idx="1" type="body"/>
          </p:nvPr>
        </p:nvSpPr>
        <p:spPr>
          <a:xfrm>
            <a:off x="311700" y="515575"/>
            <a:ext cx="8520600" cy="4247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id" sz="1600">
                <a:solidFill>
                  <a:srgbClr val="000000"/>
                </a:solidFill>
              </a:rPr>
              <a:t>Use case</a:t>
            </a:r>
            <a:r>
              <a:rPr lang="id" sz="1600">
                <a:solidFill>
                  <a:srgbClr val="000000"/>
                </a:solidFill>
              </a:rPr>
              <a:t>		: Insert Schedule</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Preconditions</a:t>
            </a:r>
            <a:r>
              <a:rPr lang="id" sz="1600">
                <a:solidFill>
                  <a:srgbClr val="000000"/>
                </a:solidFill>
              </a:rPr>
              <a:t>	: </a:t>
            </a:r>
            <a:r>
              <a:rPr lang="id" sz="1600">
                <a:solidFill>
                  <a:schemeClr val="dk1"/>
                </a:solidFill>
              </a:rPr>
              <a:t>‘Login’ must have been executed</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Actors</a:t>
            </a:r>
            <a:r>
              <a:rPr lang="id" sz="1600">
                <a:solidFill>
                  <a:srgbClr val="000000"/>
                </a:solidFill>
              </a:rPr>
              <a:t>		: Administrator</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Goal</a:t>
            </a:r>
            <a:r>
              <a:rPr lang="id" sz="1600">
                <a:solidFill>
                  <a:srgbClr val="000000"/>
                </a:solidFill>
              </a:rPr>
              <a:t>			: To insert schedule for each class</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Overview</a:t>
            </a:r>
            <a:r>
              <a:rPr lang="id" sz="1600">
                <a:solidFill>
                  <a:srgbClr val="000000"/>
                </a:solidFill>
              </a:rPr>
              <a:t>:</a:t>
            </a:r>
            <a:endParaRPr sz="1600">
              <a:solidFill>
                <a:srgbClr val="000000"/>
              </a:solidFill>
            </a:endParaRPr>
          </a:p>
          <a:p>
            <a:pPr indent="0" lvl="0" marL="0" rtl="0" algn="l">
              <a:lnSpc>
                <a:spcPct val="100000"/>
              </a:lnSpc>
              <a:spcBef>
                <a:spcPts val="0"/>
              </a:spcBef>
              <a:spcAft>
                <a:spcPts val="0"/>
              </a:spcAft>
              <a:buNone/>
            </a:pPr>
            <a:r>
              <a:rPr lang="id" sz="1600">
                <a:solidFill>
                  <a:srgbClr val="000000"/>
                </a:solidFill>
              </a:rPr>
              <a:t>Administrator can </a:t>
            </a:r>
            <a:r>
              <a:rPr lang="id" sz="1600">
                <a:solidFill>
                  <a:srgbClr val="000000"/>
                </a:solidFill>
              </a:rPr>
              <a:t>insert</a:t>
            </a:r>
            <a:r>
              <a:rPr lang="id" sz="1600">
                <a:solidFill>
                  <a:srgbClr val="000000"/>
                </a:solidFill>
              </a:rPr>
              <a:t> schedule for each class that enrolled by student</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rPr b="1" lang="id" sz="1600">
                <a:solidFill>
                  <a:srgbClr val="000000"/>
                </a:solidFill>
              </a:rPr>
              <a:t>Cross-reference</a:t>
            </a:r>
            <a:r>
              <a:rPr lang="id" sz="1600">
                <a:solidFill>
                  <a:srgbClr val="000000"/>
                </a:solidFill>
              </a:rPr>
              <a:t>: R4</a:t>
            </a:r>
            <a:endParaRPr sz="1600">
              <a:solidFill>
                <a:srgbClr val="000000"/>
              </a:solidFill>
            </a:endParaRPr>
          </a:p>
          <a:p>
            <a:pPr indent="0" lvl="0" marL="0" rtl="0" algn="l">
              <a:lnSpc>
                <a:spcPct val="100000"/>
              </a:lnSpc>
              <a:spcBef>
                <a:spcPts val="0"/>
              </a:spcBef>
              <a:spcAft>
                <a:spcPts val="0"/>
              </a:spcAft>
              <a:buNone/>
            </a:pPr>
            <a:r>
              <a:t/>
            </a:r>
            <a:endParaRPr sz="1600">
              <a:solidFill>
                <a:srgbClr val="000000"/>
              </a:solidFill>
            </a:endParaRPr>
          </a:p>
          <a:p>
            <a:pPr indent="0" lvl="0" marL="0" rtl="0" algn="l">
              <a:lnSpc>
                <a:spcPct val="100000"/>
              </a:lnSpc>
              <a:spcBef>
                <a:spcPts val="0"/>
              </a:spcBef>
              <a:spcAft>
                <a:spcPts val="0"/>
              </a:spcAft>
              <a:buNone/>
            </a:pPr>
            <a:r>
              <a:t/>
            </a:r>
            <a:endParaRPr b="1" sz="1600">
              <a:solidFill>
                <a:srgbClr val="000000"/>
              </a:solidFill>
            </a:endParaRPr>
          </a:p>
        </p:txBody>
      </p:sp>
      <p:sp>
        <p:nvSpPr>
          <p:cNvPr id="300" name="Google Shape;300;p46"/>
          <p:cNvSpPr txBox="1"/>
          <p:nvPr>
            <p:ph type="title"/>
          </p:nvPr>
        </p:nvSpPr>
        <p:spPr>
          <a:xfrm>
            <a:off x="2108550" y="0"/>
            <a:ext cx="4926900" cy="5685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Use Case Description</a:t>
            </a:r>
            <a:endParaRPr/>
          </a:p>
        </p:txBody>
      </p:sp>
      <p:graphicFrame>
        <p:nvGraphicFramePr>
          <p:cNvPr id="301" name="Google Shape;301;p46"/>
          <p:cNvGraphicFramePr/>
          <p:nvPr/>
        </p:nvGraphicFramePr>
        <p:xfrm>
          <a:off x="311700" y="3138250"/>
          <a:ext cx="3000000" cy="3000000"/>
        </p:xfrm>
        <a:graphic>
          <a:graphicData uri="http://schemas.openxmlformats.org/drawingml/2006/table">
            <a:tbl>
              <a:tblPr>
                <a:noFill/>
                <a:tableStyleId>{3351EBA4-ADDC-42C1-A288-0FD5B092DC95}</a:tableStyleId>
              </a:tblPr>
              <a:tblGrid>
                <a:gridCol w="4333125"/>
                <a:gridCol w="4333125"/>
              </a:tblGrid>
              <a:tr h="396200">
                <a:tc>
                  <a:txBody>
                    <a:bodyPr/>
                    <a:lstStyle/>
                    <a:p>
                      <a:pPr indent="0" lvl="0" marL="0" rtl="0" algn="l">
                        <a:spcBef>
                          <a:spcPts val="0"/>
                        </a:spcBef>
                        <a:spcAft>
                          <a:spcPts val="0"/>
                        </a:spcAft>
                        <a:buNone/>
                      </a:pPr>
                      <a:r>
                        <a:rPr b="1" lang="id"/>
                        <a:t>Actor action</a:t>
                      </a:r>
                      <a:endParaRPr b="1"/>
                    </a:p>
                  </a:txBody>
                  <a:tcPr marT="91425" marB="91425" marR="91425" marL="91425"/>
                </a:tc>
                <a:tc>
                  <a:txBody>
                    <a:bodyPr/>
                    <a:lstStyle/>
                    <a:p>
                      <a:pPr indent="0" lvl="0" marL="0" rtl="0" algn="l">
                        <a:spcBef>
                          <a:spcPts val="0"/>
                        </a:spcBef>
                        <a:spcAft>
                          <a:spcPts val="0"/>
                        </a:spcAft>
                        <a:buNone/>
                      </a:pPr>
                      <a:r>
                        <a:rPr b="1" lang="id"/>
                        <a:t>System response</a:t>
                      </a:r>
                      <a:endParaRPr b="1"/>
                    </a:p>
                  </a:txBody>
                  <a:tcPr marT="91425" marB="91425" marR="91425" marL="91425"/>
                </a:tc>
              </a:tr>
              <a:tr h="396200">
                <a:tc>
                  <a:txBody>
                    <a:bodyPr/>
                    <a:lstStyle/>
                    <a:p>
                      <a:pPr indent="0" lvl="0" marL="457200" rtl="0" algn="l">
                        <a:spcBef>
                          <a:spcPts val="0"/>
                        </a:spcBef>
                        <a:spcAft>
                          <a:spcPts val="0"/>
                        </a:spcAft>
                        <a:buNone/>
                      </a:pPr>
                      <a:r>
                        <a:t/>
                      </a:r>
                      <a:endParaRPr/>
                    </a:p>
                    <a:p>
                      <a:pPr indent="0" lvl="0" marL="0" rtl="0" algn="l">
                        <a:spcBef>
                          <a:spcPts val="0"/>
                        </a:spcBef>
                        <a:spcAft>
                          <a:spcPts val="0"/>
                        </a:spcAft>
                        <a:buNone/>
                      </a:pPr>
                      <a:r>
                        <a:rPr lang="id"/>
                        <a:t>3. Administrator Inserted the schedule for specific class</a:t>
                      </a:r>
                      <a:endParaRPr/>
                    </a:p>
                  </a:txBody>
                  <a:tcPr marT="91425" marB="91425" marR="91425" marL="91425"/>
                </a:tc>
                <a:tc>
                  <a:txBody>
                    <a:bodyPr/>
                    <a:lstStyle/>
                    <a:p>
                      <a:pPr indent="-317500" lvl="0" marL="457200" rtl="0" algn="l">
                        <a:spcBef>
                          <a:spcPts val="0"/>
                        </a:spcBef>
                        <a:spcAft>
                          <a:spcPts val="0"/>
                        </a:spcAft>
                        <a:buSzPts val="1400"/>
                        <a:buAutoNum type="arabicPeriod"/>
                      </a:pPr>
                      <a:r>
                        <a:rPr lang="id"/>
                        <a:t>Request session from Login information</a:t>
                      </a:r>
                      <a:endParaRPr/>
                    </a:p>
                    <a:p>
                      <a:pPr indent="-317500" lvl="0" marL="457200" rtl="0" algn="l">
                        <a:spcBef>
                          <a:spcPts val="0"/>
                        </a:spcBef>
                        <a:spcAft>
                          <a:spcPts val="0"/>
                        </a:spcAft>
                        <a:buSzPts val="1400"/>
                        <a:buAutoNum type="arabicPeriod"/>
                      </a:pPr>
                      <a:r>
                        <a:rPr lang="id"/>
                        <a:t>Generate schedule data for each school class from databas</a:t>
                      </a:r>
                      <a:r>
                        <a:rPr lang="id"/>
                        <a:t>e.</a:t>
                      </a:r>
                      <a:endParaRPr/>
                    </a:p>
                  </a:txBody>
                  <a:tcPr marT="91425" marB="91425" marR="91425" marL="91425"/>
                </a:tc>
              </a:tr>
            </a:tbl>
          </a:graphicData>
        </a:graphic>
      </p:graphicFrame>
      <p:sp>
        <p:nvSpPr>
          <p:cNvPr id="302" name="Google Shape;302;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08" name="Google Shape;308;p47"/>
          <p:cNvPicPr preferRelativeResize="0"/>
          <p:nvPr/>
        </p:nvPicPr>
        <p:blipFill>
          <a:blip r:embed="rId3">
            <a:alphaModFix/>
          </a:blip>
          <a:stretch>
            <a:fillRect/>
          </a:stretch>
        </p:blipFill>
        <p:spPr>
          <a:xfrm>
            <a:off x="922113" y="969225"/>
            <a:ext cx="7299773" cy="3820975"/>
          </a:xfrm>
          <a:prstGeom prst="rect">
            <a:avLst/>
          </a:prstGeom>
          <a:noFill/>
          <a:ln>
            <a:noFill/>
          </a:ln>
        </p:spPr>
      </p:pic>
      <p:sp>
        <p:nvSpPr>
          <p:cNvPr id="309" name="Google Shape;30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15" name="Google Shape;315;p48"/>
          <p:cNvPicPr preferRelativeResize="0"/>
          <p:nvPr/>
        </p:nvPicPr>
        <p:blipFill>
          <a:blip r:embed="rId3">
            <a:alphaModFix/>
          </a:blip>
          <a:stretch>
            <a:fillRect/>
          </a:stretch>
        </p:blipFill>
        <p:spPr>
          <a:xfrm>
            <a:off x="922113" y="1017725"/>
            <a:ext cx="7299773" cy="3820975"/>
          </a:xfrm>
          <a:prstGeom prst="rect">
            <a:avLst/>
          </a:prstGeom>
          <a:noFill/>
          <a:ln>
            <a:noFill/>
          </a:ln>
        </p:spPr>
      </p:pic>
      <p:sp>
        <p:nvSpPr>
          <p:cNvPr id="316" name="Google Shape;31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22" name="Google Shape;322;p49"/>
          <p:cNvPicPr preferRelativeResize="0"/>
          <p:nvPr/>
        </p:nvPicPr>
        <p:blipFill>
          <a:blip r:embed="rId3">
            <a:alphaModFix/>
          </a:blip>
          <a:stretch>
            <a:fillRect/>
          </a:stretch>
        </p:blipFill>
        <p:spPr>
          <a:xfrm>
            <a:off x="922113" y="1017725"/>
            <a:ext cx="7299773" cy="3820975"/>
          </a:xfrm>
          <a:prstGeom prst="rect">
            <a:avLst/>
          </a:prstGeom>
          <a:noFill/>
          <a:ln>
            <a:noFill/>
          </a:ln>
        </p:spPr>
      </p:pic>
      <p:sp>
        <p:nvSpPr>
          <p:cNvPr id="323" name="Google Shape;32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29" name="Google Shape;329;p50"/>
          <p:cNvPicPr preferRelativeResize="0"/>
          <p:nvPr/>
        </p:nvPicPr>
        <p:blipFill>
          <a:blip r:embed="rId3">
            <a:alphaModFix/>
          </a:blip>
          <a:stretch>
            <a:fillRect/>
          </a:stretch>
        </p:blipFill>
        <p:spPr>
          <a:xfrm>
            <a:off x="922113" y="1119900"/>
            <a:ext cx="7299773" cy="3820975"/>
          </a:xfrm>
          <a:prstGeom prst="rect">
            <a:avLst/>
          </a:prstGeom>
          <a:noFill/>
          <a:ln>
            <a:noFill/>
          </a:ln>
        </p:spPr>
      </p:pic>
      <p:sp>
        <p:nvSpPr>
          <p:cNvPr id="330" name="Google Shape;33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36" name="Google Shape;336;p51"/>
          <p:cNvPicPr preferRelativeResize="0"/>
          <p:nvPr/>
        </p:nvPicPr>
        <p:blipFill>
          <a:blip r:embed="rId3">
            <a:alphaModFix/>
          </a:blip>
          <a:stretch>
            <a:fillRect/>
          </a:stretch>
        </p:blipFill>
        <p:spPr>
          <a:xfrm>
            <a:off x="922113" y="1017725"/>
            <a:ext cx="7299773" cy="3820975"/>
          </a:xfrm>
          <a:prstGeom prst="rect">
            <a:avLst/>
          </a:prstGeom>
          <a:noFill/>
          <a:ln>
            <a:noFill/>
          </a:ln>
        </p:spPr>
      </p:pic>
      <p:sp>
        <p:nvSpPr>
          <p:cNvPr id="337" name="Google Shape;33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93425"/>
            <a:ext cx="8520600" cy="86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TIMELINE TABLE - WATERFALL PROCESS MODEL</a:t>
            </a:r>
            <a:endParaRPr/>
          </a:p>
          <a:p>
            <a:pPr indent="-337819" lvl="0" marL="457200" rtl="0" algn="l">
              <a:spcBef>
                <a:spcPts val="0"/>
              </a:spcBef>
              <a:spcAft>
                <a:spcPts val="0"/>
              </a:spcAft>
              <a:buSzPct val="100000"/>
              <a:buChar char="●"/>
            </a:pPr>
            <a:r>
              <a:rPr lang="id" sz="1911"/>
              <a:t>Update: Mei 18, 2021</a:t>
            </a:r>
            <a:endParaRPr sz="1911"/>
          </a:p>
        </p:txBody>
      </p:sp>
      <p:sp>
        <p:nvSpPr>
          <p:cNvPr id="75" name="Google Shape;7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6" name="Google Shape;76;p16"/>
          <p:cNvPicPr preferRelativeResize="0"/>
          <p:nvPr/>
        </p:nvPicPr>
        <p:blipFill>
          <a:blip r:embed="rId3">
            <a:alphaModFix/>
          </a:blip>
          <a:stretch>
            <a:fillRect/>
          </a:stretch>
        </p:blipFill>
        <p:spPr>
          <a:xfrm>
            <a:off x="688025" y="1099475"/>
            <a:ext cx="7026058" cy="38842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43" name="Google Shape;343;p52"/>
          <p:cNvPicPr preferRelativeResize="0"/>
          <p:nvPr/>
        </p:nvPicPr>
        <p:blipFill>
          <a:blip r:embed="rId3">
            <a:alphaModFix/>
          </a:blip>
          <a:stretch>
            <a:fillRect/>
          </a:stretch>
        </p:blipFill>
        <p:spPr>
          <a:xfrm>
            <a:off x="678663" y="1017726"/>
            <a:ext cx="7786675" cy="4075824"/>
          </a:xfrm>
          <a:prstGeom prst="rect">
            <a:avLst/>
          </a:prstGeom>
          <a:noFill/>
          <a:ln>
            <a:noFill/>
          </a:ln>
        </p:spPr>
      </p:pic>
      <p:sp>
        <p:nvSpPr>
          <p:cNvPr id="344" name="Google Shape;344;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50" name="Google Shape;350;p53"/>
          <p:cNvPicPr preferRelativeResize="0"/>
          <p:nvPr/>
        </p:nvPicPr>
        <p:blipFill>
          <a:blip r:embed="rId3">
            <a:alphaModFix/>
          </a:blip>
          <a:stretch>
            <a:fillRect/>
          </a:stretch>
        </p:blipFill>
        <p:spPr>
          <a:xfrm>
            <a:off x="922113" y="1109850"/>
            <a:ext cx="7299773" cy="3820975"/>
          </a:xfrm>
          <a:prstGeom prst="rect">
            <a:avLst/>
          </a:prstGeom>
          <a:noFill/>
          <a:ln>
            <a:noFill/>
          </a:ln>
        </p:spPr>
      </p:pic>
      <p:sp>
        <p:nvSpPr>
          <p:cNvPr id="351" name="Google Shape;35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id"/>
              <a:t>ACTIVITY DIAGRAM</a:t>
            </a:r>
            <a:endParaRPr/>
          </a:p>
        </p:txBody>
      </p:sp>
      <p:pic>
        <p:nvPicPr>
          <p:cNvPr id="357" name="Google Shape;357;p54"/>
          <p:cNvPicPr preferRelativeResize="0"/>
          <p:nvPr/>
        </p:nvPicPr>
        <p:blipFill>
          <a:blip r:embed="rId3">
            <a:alphaModFix/>
          </a:blip>
          <a:stretch>
            <a:fillRect/>
          </a:stretch>
        </p:blipFill>
        <p:spPr>
          <a:xfrm>
            <a:off x="922113" y="1089750"/>
            <a:ext cx="7299773" cy="3820975"/>
          </a:xfrm>
          <a:prstGeom prst="rect">
            <a:avLst/>
          </a:prstGeom>
          <a:noFill/>
          <a:ln>
            <a:noFill/>
          </a:ln>
        </p:spPr>
      </p:pic>
      <p:sp>
        <p:nvSpPr>
          <p:cNvPr id="358" name="Google Shape;35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5"/>
          <p:cNvSpPr txBox="1"/>
          <p:nvPr>
            <p:ph type="title"/>
          </p:nvPr>
        </p:nvSpPr>
        <p:spPr>
          <a:xfrm>
            <a:off x="1951025" y="230700"/>
            <a:ext cx="585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alibri"/>
                <a:ea typeface="Calibri"/>
                <a:cs typeface="Calibri"/>
                <a:sym typeface="Calibri"/>
              </a:rPr>
              <a:t>CRC </a:t>
            </a:r>
            <a:r>
              <a:rPr lang="id">
                <a:latin typeface="Calibri"/>
                <a:ea typeface="Calibri"/>
                <a:cs typeface="Calibri"/>
                <a:sym typeface="Calibri"/>
              </a:rPr>
              <a:t>(Class Responsibility Collaboration)</a:t>
            </a:r>
            <a:endParaRPr>
              <a:latin typeface="Calibri"/>
              <a:ea typeface="Calibri"/>
              <a:cs typeface="Calibri"/>
              <a:sym typeface="Calibri"/>
            </a:endParaRPr>
          </a:p>
        </p:txBody>
      </p:sp>
      <p:graphicFrame>
        <p:nvGraphicFramePr>
          <p:cNvPr id="364" name="Google Shape;364;p55"/>
          <p:cNvGraphicFramePr/>
          <p:nvPr/>
        </p:nvGraphicFramePr>
        <p:xfrm>
          <a:off x="6233475" y="1312520"/>
          <a:ext cx="3000000" cy="3000000"/>
        </p:xfrm>
        <a:graphic>
          <a:graphicData uri="http://schemas.openxmlformats.org/drawingml/2006/table">
            <a:tbl>
              <a:tblPr>
                <a:noFill/>
                <a:tableStyleId>{3351EBA4-ADDC-42C1-A288-0FD5B092DC95}</a:tableStyleId>
              </a:tblPr>
              <a:tblGrid>
                <a:gridCol w="1360325"/>
                <a:gridCol w="1274750"/>
              </a:tblGrid>
              <a:tr h="375750">
                <a:tc gridSpan="2">
                  <a:txBody>
                    <a:bodyPr/>
                    <a:lstStyle/>
                    <a:p>
                      <a:pPr indent="0" lvl="0" marL="0" rtl="0" algn="ctr">
                        <a:spcBef>
                          <a:spcPts val="0"/>
                        </a:spcBef>
                        <a:spcAft>
                          <a:spcPts val="0"/>
                        </a:spcAft>
                        <a:buNone/>
                      </a:pPr>
                      <a:r>
                        <a:rPr b="1" lang="id"/>
                        <a:t>Student</a:t>
                      </a:r>
                      <a:endParaRPr b="1"/>
                    </a:p>
                  </a:txBody>
                  <a:tcPr marT="91425" marB="91425" marR="91425" marL="91425"/>
                </a:tc>
                <a:tc hMerge="1"/>
              </a:tr>
              <a:tr h="305975">
                <a:tc>
                  <a:txBody>
                    <a:bodyPr/>
                    <a:lstStyle/>
                    <a:p>
                      <a:pPr indent="0" lvl="0" marL="0" rtl="0" algn="l">
                        <a:spcBef>
                          <a:spcPts val="0"/>
                        </a:spcBef>
                        <a:spcAft>
                          <a:spcPts val="0"/>
                        </a:spcAft>
                        <a:buNone/>
                      </a:pPr>
                      <a:r>
                        <a:rPr b="1" lang="id" sz="1200"/>
                        <a:t>Responsibility</a:t>
                      </a:r>
                      <a:endParaRPr b="1" sz="1200"/>
                    </a:p>
                  </a:txBody>
                  <a:tcPr marT="91425" marB="91425" marR="91425" marL="91425"/>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70600">
                <a:tc>
                  <a:txBody>
                    <a:bodyPr/>
                    <a:lstStyle/>
                    <a:p>
                      <a:pPr indent="0" lvl="0" marL="0" rtl="0" algn="l">
                        <a:spcBef>
                          <a:spcPts val="0"/>
                        </a:spcBef>
                        <a:spcAft>
                          <a:spcPts val="0"/>
                        </a:spcAft>
                        <a:buNone/>
                      </a:pPr>
                      <a:r>
                        <a:rPr lang="id" sz="1200"/>
                        <a:t>Submit Assignment</a:t>
                      </a:r>
                      <a:endParaRPr sz="1200"/>
                    </a:p>
                  </a:txBody>
                  <a:tcPr marT="91425" marB="91425" marR="91425" marL="91425"/>
                </a:tc>
                <a:tc>
                  <a:txBody>
                    <a:bodyPr/>
                    <a:lstStyle/>
                    <a:p>
                      <a:pPr indent="0" lvl="0" marL="0" rtl="0" algn="l">
                        <a:spcBef>
                          <a:spcPts val="0"/>
                        </a:spcBef>
                        <a:spcAft>
                          <a:spcPts val="0"/>
                        </a:spcAft>
                        <a:buNone/>
                      </a:pPr>
                      <a:r>
                        <a:rPr lang="id"/>
                        <a:t>Assignment</a:t>
                      </a:r>
                      <a:endParaRPr/>
                    </a:p>
                  </a:txBody>
                  <a:tcPr marT="91425" marB="91425" marR="91425" marL="91425"/>
                </a:tc>
              </a:tr>
              <a:tr h="570600">
                <a:tc>
                  <a:txBody>
                    <a:bodyPr/>
                    <a:lstStyle/>
                    <a:p>
                      <a:pPr indent="0" lvl="0" marL="0" rtl="0" algn="l">
                        <a:spcBef>
                          <a:spcPts val="0"/>
                        </a:spcBef>
                        <a:spcAft>
                          <a:spcPts val="0"/>
                        </a:spcAft>
                        <a:buNone/>
                      </a:pPr>
                      <a:r>
                        <a:rPr lang="id" sz="1200"/>
                        <a:t>View Assignment</a:t>
                      </a:r>
                      <a:endParaRPr sz="1200"/>
                    </a:p>
                  </a:txBody>
                  <a:tcPr marT="91425" marB="91425" marR="91425" marL="91425"/>
                </a:tc>
                <a:tc>
                  <a:txBody>
                    <a:bodyPr/>
                    <a:lstStyle/>
                    <a:p>
                      <a:pPr indent="0" lvl="0" marL="0" rtl="0" algn="l">
                        <a:spcBef>
                          <a:spcPts val="0"/>
                        </a:spcBef>
                        <a:spcAft>
                          <a:spcPts val="0"/>
                        </a:spcAft>
                        <a:buNone/>
                      </a:pPr>
                      <a:r>
                        <a:rPr lang="id"/>
                        <a:t>Assignment</a:t>
                      </a:r>
                      <a:endParaRPr/>
                    </a:p>
                  </a:txBody>
                  <a:tcPr marT="91425" marB="91425" marR="91425" marL="91425"/>
                </a:tc>
              </a:tr>
              <a:tr h="570600">
                <a:tc>
                  <a:txBody>
                    <a:bodyPr/>
                    <a:lstStyle/>
                    <a:p>
                      <a:pPr indent="0" lvl="0" marL="0" rtl="0" algn="l">
                        <a:spcBef>
                          <a:spcPts val="0"/>
                        </a:spcBef>
                        <a:spcAft>
                          <a:spcPts val="0"/>
                        </a:spcAft>
                        <a:buNone/>
                      </a:pPr>
                      <a:r>
                        <a:rPr lang="id" sz="1200"/>
                        <a:t>View Student Dashboard</a:t>
                      </a:r>
                      <a:endParaRPr sz="1200"/>
                    </a:p>
                  </a:txBody>
                  <a:tcPr marT="91425" marB="91425" marR="91425" marL="91425"/>
                </a:tc>
                <a:tc>
                  <a:txBody>
                    <a:bodyPr/>
                    <a:lstStyle/>
                    <a:p>
                      <a:pPr indent="0" lvl="0" marL="0" rtl="0" algn="l">
                        <a:spcBef>
                          <a:spcPts val="0"/>
                        </a:spcBef>
                        <a:spcAft>
                          <a:spcPts val="0"/>
                        </a:spcAft>
                        <a:buNone/>
                      </a:pPr>
                      <a:r>
                        <a:rPr lang="id"/>
                        <a:t>Student</a:t>
                      </a:r>
                      <a:endParaRPr/>
                    </a:p>
                  </a:txBody>
                  <a:tcPr marT="91425" marB="91425" marR="91425" marL="91425"/>
                </a:tc>
              </a:tr>
              <a:tr h="570600">
                <a:tc>
                  <a:txBody>
                    <a:bodyPr/>
                    <a:lstStyle/>
                    <a:p>
                      <a:pPr indent="0" lvl="0" marL="0" rtl="0" algn="l">
                        <a:spcBef>
                          <a:spcPts val="0"/>
                        </a:spcBef>
                        <a:spcAft>
                          <a:spcPts val="0"/>
                        </a:spcAft>
                        <a:buNone/>
                      </a:pPr>
                      <a:r>
                        <a:rPr lang="id" sz="1200"/>
                        <a:t>View Score</a:t>
                      </a:r>
                      <a:endParaRPr sz="1200"/>
                    </a:p>
                  </a:txBody>
                  <a:tcPr marT="91425" marB="91425" marR="91425" marL="91425"/>
                </a:tc>
                <a:tc>
                  <a:txBody>
                    <a:bodyPr/>
                    <a:lstStyle/>
                    <a:p>
                      <a:pPr indent="0" lvl="0" marL="0" rtl="0" algn="l">
                        <a:spcBef>
                          <a:spcPts val="0"/>
                        </a:spcBef>
                        <a:spcAft>
                          <a:spcPts val="0"/>
                        </a:spcAft>
                        <a:buNone/>
                      </a:pPr>
                      <a:r>
                        <a:rPr lang="id"/>
                        <a:t>Score</a:t>
                      </a:r>
                      <a:endParaRPr/>
                    </a:p>
                  </a:txBody>
                  <a:tcPr marT="91425" marB="91425" marR="91425" marL="91425"/>
                </a:tc>
              </a:tr>
            </a:tbl>
          </a:graphicData>
        </a:graphic>
      </p:graphicFrame>
      <p:graphicFrame>
        <p:nvGraphicFramePr>
          <p:cNvPr id="365" name="Google Shape;365;p55"/>
          <p:cNvGraphicFramePr/>
          <p:nvPr/>
        </p:nvGraphicFramePr>
        <p:xfrm>
          <a:off x="321888" y="1312525"/>
          <a:ext cx="3000000" cy="3000000"/>
        </p:xfrm>
        <a:graphic>
          <a:graphicData uri="http://schemas.openxmlformats.org/drawingml/2006/table">
            <a:tbl>
              <a:tblPr>
                <a:noFill/>
                <a:tableStyleId>{3351EBA4-ADDC-42C1-A288-0FD5B092DC95}</a:tableStyleId>
              </a:tblPr>
              <a:tblGrid>
                <a:gridCol w="1358075"/>
                <a:gridCol w="1358075"/>
              </a:tblGrid>
              <a:tr h="374200">
                <a:tc gridSpan="2">
                  <a:txBody>
                    <a:bodyPr/>
                    <a:lstStyle/>
                    <a:p>
                      <a:pPr indent="0" lvl="0" marL="0" rtl="0" algn="ctr">
                        <a:spcBef>
                          <a:spcPts val="0"/>
                        </a:spcBef>
                        <a:spcAft>
                          <a:spcPts val="0"/>
                        </a:spcAft>
                        <a:buNone/>
                      </a:pPr>
                      <a:r>
                        <a:rPr b="1" lang="id"/>
                        <a:t>Teacher</a:t>
                      </a:r>
                      <a:endParaRPr b="1"/>
                    </a:p>
                  </a:txBody>
                  <a:tcPr marT="91425" marB="91425" marR="91425" marL="91425"/>
                </a:tc>
                <a:tc hMerge="1"/>
              </a:tr>
              <a:tr h="3437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495875">
                <a:tc>
                  <a:txBody>
                    <a:bodyPr/>
                    <a:lstStyle/>
                    <a:p>
                      <a:pPr indent="0" lvl="0" marL="0" rtl="0" algn="l">
                        <a:spcBef>
                          <a:spcPts val="0"/>
                        </a:spcBef>
                        <a:spcAft>
                          <a:spcPts val="0"/>
                        </a:spcAft>
                        <a:buNone/>
                      </a:pPr>
                      <a:r>
                        <a:rPr lang="id" sz="1200"/>
                        <a:t>Add Assignment</a:t>
                      </a:r>
                      <a:r>
                        <a:rPr lang="id" sz="1200"/>
                        <a:t> </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Assignment</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sz="1200"/>
                        <a:t>Input Score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Score</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sz="1200"/>
                        <a:t>View Teacher Dashboard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Dashboard</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sz="1200"/>
                        <a:t>View Student Answer</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Assignment</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366" name="Google Shape;366;p55"/>
          <p:cNvGraphicFramePr/>
          <p:nvPr/>
        </p:nvGraphicFramePr>
        <p:xfrm>
          <a:off x="3318225" y="1329400"/>
          <a:ext cx="3000000" cy="3000000"/>
        </p:xfrm>
        <a:graphic>
          <a:graphicData uri="http://schemas.openxmlformats.org/drawingml/2006/table">
            <a:tbl>
              <a:tblPr>
                <a:noFill/>
                <a:tableStyleId>{3351EBA4-ADDC-42C1-A288-0FD5B092DC95}</a:tableStyleId>
              </a:tblPr>
              <a:tblGrid>
                <a:gridCol w="1317525"/>
                <a:gridCol w="1317525"/>
              </a:tblGrid>
              <a:tr h="310200">
                <a:tc gridSpan="2">
                  <a:txBody>
                    <a:bodyPr/>
                    <a:lstStyle/>
                    <a:p>
                      <a:pPr indent="0" lvl="0" marL="0" rtl="0" algn="ctr">
                        <a:spcBef>
                          <a:spcPts val="0"/>
                        </a:spcBef>
                        <a:spcAft>
                          <a:spcPts val="0"/>
                        </a:spcAft>
                        <a:buNone/>
                      </a:pPr>
                      <a:r>
                        <a:rPr b="1" lang="id"/>
                        <a:t>Administrator</a:t>
                      </a:r>
                      <a:endParaRPr b="1"/>
                    </a:p>
                  </a:txBody>
                  <a:tcPr marT="91425" marB="91425" marR="91425" marL="91425"/>
                </a:tc>
                <a:tc hMerge="1"/>
              </a:tr>
              <a:tr h="3516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23075">
                <a:tc>
                  <a:txBody>
                    <a:bodyPr/>
                    <a:lstStyle/>
                    <a:p>
                      <a:pPr indent="0" lvl="0" marL="0" rtl="0" algn="l">
                        <a:spcBef>
                          <a:spcPts val="0"/>
                        </a:spcBef>
                        <a:spcAft>
                          <a:spcPts val="0"/>
                        </a:spcAft>
                        <a:buNone/>
                      </a:pPr>
                      <a:r>
                        <a:rPr lang="id" sz="1200"/>
                        <a:t>Assign Schedule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Schedule</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View Admin Dashboard</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Dashboard</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Create Account</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67" name="Google Shape;367;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1951025" y="230700"/>
            <a:ext cx="585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alibri"/>
                <a:ea typeface="Calibri"/>
                <a:cs typeface="Calibri"/>
                <a:sym typeface="Calibri"/>
              </a:rPr>
              <a:t>CRC (Class Responsibility Collaboration)</a:t>
            </a:r>
            <a:endParaRPr>
              <a:latin typeface="Calibri"/>
              <a:ea typeface="Calibri"/>
              <a:cs typeface="Calibri"/>
              <a:sym typeface="Calibri"/>
            </a:endParaRPr>
          </a:p>
        </p:txBody>
      </p:sp>
      <p:graphicFrame>
        <p:nvGraphicFramePr>
          <p:cNvPr id="373" name="Google Shape;373;p56"/>
          <p:cNvGraphicFramePr/>
          <p:nvPr/>
        </p:nvGraphicFramePr>
        <p:xfrm>
          <a:off x="6233475" y="1312520"/>
          <a:ext cx="3000000" cy="3000000"/>
        </p:xfrm>
        <a:graphic>
          <a:graphicData uri="http://schemas.openxmlformats.org/drawingml/2006/table">
            <a:tbl>
              <a:tblPr>
                <a:noFill/>
                <a:tableStyleId>{3351EBA4-ADDC-42C1-A288-0FD5B092DC95}</a:tableStyleId>
              </a:tblPr>
              <a:tblGrid>
                <a:gridCol w="1360325"/>
                <a:gridCol w="1274750"/>
              </a:tblGrid>
              <a:tr h="375750">
                <a:tc gridSpan="2">
                  <a:txBody>
                    <a:bodyPr/>
                    <a:lstStyle/>
                    <a:p>
                      <a:pPr indent="0" lvl="0" marL="0" rtl="0" algn="ctr">
                        <a:spcBef>
                          <a:spcPts val="0"/>
                        </a:spcBef>
                        <a:spcAft>
                          <a:spcPts val="0"/>
                        </a:spcAft>
                        <a:buNone/>
                      </a:pPr>
                      <a:r>
                        <a:rPr b="1" lang="id"/>
                        <a:t>Login</a:t>
                      </a:r>
                      <a:endParaRPr b="1"/>
                    </a:p>
                  </a:txBody>
                  <a:tcPr marT="91425" marB="91425" marR="91425" marL="91425"/>
                </a:tc>
                <a:tc hMerge="1"/>
              </a:tr>
              <a:tr h="305975">
                <a:tc>
                  <a:txBody>
                    <a:bodyPr/>
                    <a:lstStyle/>
                    <a:p>
                      <a:pPr indent="0" lvl="0" marL="0" rtl="0" algn="l">
                        <a:spcBef>
                          <a:spcPts val="0"/>
                        </a:spcBef>
                        <a:spcAft>
                          <a:spcPts val="0"/>
                        </a:spcAft>
                        <a:buNone/>
                      </a:pPr>
                      <a:r>
                        <a:rPr b="1" lang="id" sz="1200"/>
                        <a:t>Responsibility</a:t>
                      </a:r>
                      <a:endParaRPr b="1" sz="1200"/>
                    </a:p>
                  </a:txBody>
                  <a:tcPr marT="91425" marB="91425" marR="91425" marL="91425"/>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70600">
                <a:tc>
                  <a:txBody>
                    <a:bodyPr/>
                    <a:lstStyle/>
                    <a:p>
                      <a:pPr indent="0" lvl="0" marL="0" rtl="0" algn="l">
                        <a:spcBef>
                          <a:spcPts val="0"/>
                        </a:spcBef>
                        <a:spcAft>
                          <a:spcPts val="0"/>
                        </a:spcAft>
                        <a:buNone/>
                      </a:pPr>
                      <a:r>
                        <a:rPr lang="id" sz="1200"/>
                        <a:t>Verify Credentials</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70600">
                <a:tc>
                  <a:txBody>
                    <a:bodyPr/>
                    <a:lstStyle/>
                    <a:p>
                      <a:pPr indent="0" lvl="0" marL="0" rtl="0" algn="l">
                        <a:spcBef>
                          <a:spcPts val="0"/>
                        </a:spcBef>
                        <a:spcAft>
                          <a:spcPts val="0"/>
                        </a:spcAft>
                        <a:buNone/>
                      </a:pPr>
                      <a:r>
                        <a:rPr lang="id" sz="1200"/>
                        <a:t>Create Session</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74" name="Google Shape;374;p56"/>
          <p:cNvGraphicFramePr/>
          <p:nvPr/>
        </p:nvGraphicFramePr>
        <p:xfrm>
          <a:off x="321888" y="1312525"/>
          <a:ext cx="3000000" cy="3000000"/>
        </p:xfrm>
        <a:graphic>
          <a:graphicData uri="http://schemas.openxmlformats.org/drawingml/2006/table">
            <a:tbl>
              <a:tblPr>
                <a:noFill/>
                <a:tableStyleId>{3351EBA4-ADDC-42C1-A288-0FD5B092DC95}</a:tableStyleId>
              </a:tblPr>
              <a:tblGrid>
                <a:gridCol w="1358075"/>
                <a:gridCol w="1358075"/>
              </a:tblGrid>
              <a:tr h="374200">
                <a:tc gridSpan="2">
                  <a:txBody>
                    <a:bodyPr/>
                    <a:lstStyle/>
                    <a:p>
                      <a:pPr indent="0" lvl="0" marL="0" rtl="0" algn="ctr">
                        <a:spcBef>
                          <a:spcPts val="0"/>
                        </a:spcBef>
                        <a:spcAft>
                          <a:spcPts val="0"/>
                        </a:spcAft>
                        <a:buNone/>
                      </a:pPr>
                      <a:r>
                        <a:rPr b="1" lang="id"/>
                        <a:t>Dashboard</a:t>
                      </a:r>
                      <a:endParaRPr b="1"/>
                    </a:p>
                  </a:txBody>
                  <a:tcPr marT="91425" marB="91425" marR="91425" marL="91425"/>
                </a:tc>
                <a:tc hMerge="1"/>
              </a:tr>
              <a:tr h="3437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495875">
                <a:tc>
                  <a:txBody>
                    <a:bodyPr/>
                    <a:lstStyle/>
                    <a:p>
                      <a:pPr indent="0" lvl="0" marL="0" rtl="0" algn="l">
                        <a:spcBef>
                          <a:spcPts val="0"/>
                        </a:spcBef>
                        <a:spcAft>
                          <a:spcPts val="0"/>
                        </a:spcAft>
                        <a:buNone/>
                      </a:pPr>
                      <a:r>
                        <a:rPr lang="id"/>
                        <a:t>Print Upcoming Schedule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Print Upcoming Assignment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Display News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375" name="Google Shape;375;p56"/>
          <p:cNvGraphicFramePr/>
          <p:nvPr/>
        </p:nvGraphicFramePr>
        <p:xfrm>
          <a:off x="3318225" y="1329400"/>
          <a:ext cx="3000000" cy="3000000"/>
        </p:xfrm>
        <a:graphic>
          <a:graphicData uri="http://schemas.openxmlformats.org/drawingml/2006/table">
            <a:tbl>
              <a:tblPr>
                <a:noFill/>
                <a:tableStyleId>{3351EBA4-ADDC-42C1-A288-0FD5B092DC95}</a:tableStyleId>
              </a:tblPr>
              <a:tblGrid>
                <a:gridCol w="1317525"/>
                <a:gridCol w="1317525"/>
              </a:tblGrid>
              <a:tr h="310200">
                <a:tc gridSpan="2">
                  <a:txBody>
                    <a:bodyPr/>
                    <a:lstStyle/>
                    <a:p>
                      <a:pPr indent="0" lvl="0" marL="0" rtl="0" algn="ctr">
                        <a:spcBef>
                          <a:spcPts val="0"/>
                        </a:spcBef>
                        <a:spcAft>
                          <a:spcPts val="0"/>
                        </a:spcAft>
                        <a:buNone/>
                      </a:pPr>
                      <a:r>
                        <a:rPr b="1" lang="id"/>
                        <a:t>User</a:t>
                      </a:r>
                      <a:endParaRPr b="1"/>
                    </a:p>
                  </a:txBody>
                  <a:tcPr marT="91425" marB="91425" marR="91425" marL="91425"/>
                </a:tc>
                <a:tc hMerge="1"/>
              </a:tr>
              <a:tr h="3516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23075">
                <a:tc>
                  <a:txBody>
                    <a:bodyPr/>
                    <a:lstStyle/>
                    <a:p>
                      <a:pPr indent="0" lvl="0" marL="0" rtl="0" algn="l">
                        <a:spcBef>
                          <a:spcPts val="0"/>
                        </a:spcBef>
                        <a:spcAft>
                          <a:spcPts val="0"/>
                        </a:spcAft>
                        <a:buNone/>
                      </a:pPr>
                      <a:r>
                        <a:rPr lang="id" sz="1200"/>
                        <a:t>Get Email</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Get Password</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View Schedule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Schedule</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View Score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id"/>
                        <a:t>Score</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76" name="Google Shape;376;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7"/>
          <p:cNvSpPr txBox="1"/>
          <p:nvPr>
            <p:ph type="title"/>
          </p:nvPr>
        </p:nvSpPr>
        <p:spPr>
          <a:xfrm>
            <a:off x="1951025" y="230700"/>
            <a:ext cx="585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alibri"/>
                <a:ea typeface="Calibri"/>
                <a:cs typeface="Calibri"/>
                <a:sym typeface="Calibri"/>
              </a:rPr>
              <a:t>CRC (Class Responsibility Collaboration)</a:t>
            </a:r>
            <a:endParaRPr>
              <a:latin typeface="Calibri"/>
              <a:ea typeface="Calibri"/>
              <a:cs typeface="Calibri"/>
              <a:sym typeface="Calibri"/>
            </a:endParaRPr>
          </a:p>
        </p:txBody>
      </p:sp>
      <p:graphicFrame>
        <p:nvGraphicFramePr>
          <p:cNvPr id="382" name="Google Shape;382;p57"/>
          <p:cNvGraphicFramePr/>
          <p:nvPr/>
        </p:nvGraphicFramePr>
        <p:xfrm>
          <a:off x="6233475" y="1312520"/>
          <a:ext cx="3000000" cy="3000000"/>
        </p:xfrm>
        <a:graphic>
          <a:graphicData uri="http://schemas.openxmlformats.org/drawingml/2006/table">
            <a:tbl>
              <a:tblPr>
                <a:noFill/>
                <a:tableStyleId>{3351EBA4-ADDC-42C1-A288-0FD5B092DC95}</a:tableStyleId>
              </a:tblPr>
              <a:tblGrid>
                <a:gridCol w="1360325"/>
                <a:gridCol w="1274750"/>
              </a:tblGrid>
              <a:tr h="375750">
                <a:tc gridSpan="2">
                  <a:txBody>
                    <a:bodyPr/>
                    <a:lstStyle/>
                    <a:p>
                      <a:pPr indent="0" lvl="0" marL="0" rtl="0" algn="ctr">
                        <a:spcBef>
                          <a:spcPts val="0"/>
                        </a:spcBef>
                        <a:spcAft>
                          <a:spcPts val="0"/>
                        </a:spcAft>
                        <a:buNone/>
                      </a:pPr>
                      <a:r>
                        <a:rPr b="1" lang="id"/>
                        <a:t>Schedule</a:t>
                      </a:r>
                      <a:endParaRPr b="1"/>
                    </a:p>
                  </a:txBody>
                  <a:tcPr marT="91425" marB="91425" marR="91425" marL="91425"/>
                </a:tc>
                <a:tc hMerge="1"/>
              </a:tr>
              <a:tr h="305975">
                <a:tc>
                  <a:txBody>
                    <a:bodyPr/>
                    <a:lstStyle/>
                    <a:p>
                      <a:pPr indent="0" lvl="0" marL="0" rtl="0" algn="l">
                        <a:spcBef>
                          <a:spcPts val="0"/>
                        </a:spcBef>
                        <a:spcAft>
                          <a:spcPts val="0"/>
                        </a:spcAft>
                        <a:buNone/>
                      </a:pPr>
                      <a:r>
                        <a:rPr b="1" lang="id" sz="1200"/>
                        <a:t>Responsibility</a:t>
                      </a:r>
                      <a:endParaRPr b="1" sz="1200"/>
                    </a:p>
                  </a:txBody>
                  <a:tcPr marT="91425" marB="91425" marR="91425" marL="91425"/>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70600">
                <a:tc>
                  <a:txBody>
                    <a:bodyPr/>
                    <a:lstStyle/>
                    <a:p>
                      <a:pPr indent="0" lvl="0" marL="0" rtl="0" algn="l">
                        <a:spcBef>
                          <a:spcPts val="0"/>
                        </a:spcBef>
                        <a:spcAft>
                          <a:spcPts val="0"/>
                        </a:spcAft>
                        <a:buNone/>
                      </a:pPr>
                      <a:r>
                        <a:rPr lang="id" sz="1200"/>
                        <a:t>Add Schedule</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570600">
                <a:tc>
                  <a:txBody>
                    <a:bodyPr/>
                    <a:lstStyle/>
                    <a:p>
                      <a:pPr indent="0" lvl="0" marL="0" rtl="0" algn="l">
                        <a:spcBef>
                          <a:spcPts val="0"/>
                        </a:spcBef>
                        <a:spcAft>
                          <a:spcPts val="0"/>
                        </a:spcAft>
                        <a:buNone/>
                      </a:pPr>
                      <a:r>
                        <a:rPr lang="id" sz="1200"/>
                        <a:t>Print Schedule</a:t>
                      </a:r>
                      <a:endParaRPr sz="1200"/>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383" name="Google Shape;383;p57"/>
          <p:cNvGraphicFramePr/>
          <p:nvPr/>
        </p:nvGraphicFramePr>
        <p:xfrm>
          <a:off x="321888" y="1312525"/>
          <a:ext cx="3000000" cy="3000000"/>
        </p:xfrm>
        <a:graphic>
          <a:graphicData uri="http://schemas.openxmlformats.org/drawingml/2006/table">
            <a:tbl>
              <a:tblPr>
                <a:noFill/>
                <a:tableStyleId>{3351EBA4-ADDC-42C1-A288-0FD5B092DC95}</a:tableStyleId>
              </a:tblPr>
              <a:tblGrid>
                <a:gridCol w="1358075"/>
                <a:gridCol w="1358075"/>
              </a:tblGrid>
              <a:tr h="374200">
                <a:tc gridSpan="2">
                  <a:txBody>
                    <a:bodyPr/>
                    <a:lstStyle/>
                    <a:p>
                      <a:pPr indent="0" lvl="0" marL="0" rtl="0" algn="ctr">
                        <a:spcBef>
                          <a:spcPts val="0"/>
                        </a:spcBef>
                        <a:spcAft>
                          <a:spcPts val="0"/>
                        </a:spcAft>
                        <a:buNone/>
                      </a:pPr>
                      <a:r>
                        <a:rPr b="1" lang="id"/>
                        <a:t>Assignment</a:t>
                      </a:r>
                      <a:endParaRPr b="1"/>
                    </a:p>
                  </a:txBody>
                  <a:tcPr marT="91425" marB="91425" marR="91425" marL="91425"/>
                </a:tc>
                <a:tc hMerge="1"/>
              </a:tr>
              <a:tr h="3437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495875">
                <a:tc>
                  <a:txBody>
                    <a:bodyPr/>
                    <a:lstStyle/>
                    <a:p>
                      <a:pPr indent="0" lvl="0" marL="0" rtl="0" algn="l">
                        <a:spcBef>
                          <a:spcPts val="0"/>
                        </a:spcBef>
                        <a:spcAft>
                          <a:spcPts val="0"/>
                        </a:spcAft>
                        <a:buNone/>
                      </a:pPr>
                      <a:r>
                        <a:rPr lang="id"/>
                        <a:t>Add Assignment</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View Assignment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Is Submited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384" name="Google Shape;384;p57"/>
          <p:cNvGraphicFramePr/>
          <p:nvPr/>
        </p:nvGraphicFramePr>
        <p:xfrm>
          <a:off x="3318225" y="1329400"/>
          <a:ext cx="3000000" cy="3000000"/>
        </p:xfrm>
        <a:graphic>
          <a:graphicData uri="http://schemas.openxmlformats.org/drawingml/2006/table">
            <a:tbl>
              <a:tblPr>
                <a:noFill/>
                <a:tableStyleId>{3351EBA4-ADDC-42C1-A288-0FD5B092DC95}</a:tableStyleId>
              </a:tblPr>
              <a:tblGrid>
                <a:gridCol w="1317525"/>
                <a:gridCol w="1317525"/>
              </a:tblGrid>
              <a:tr h="310200">
                <a:tc gridSpan="2">
                  <a:txBody>
                    <a:bodyPr/>
                    <a:lstStyle/>
                    <a:p>
                      <a:pPr indent="0" lvl="0" marL="0" rtl="0" algn="ctr">
                        <a:spcBef>
                          <a:spcPts val="0"/>
                        </a:spcBef>
                        <a:spcAft>
                          <a:spcPts val="0"/>
                        </a:spcAft>
                        <a:buNone/>
                      </a:pPr>
                      <a:r>
                        <a:rPr b="1" lang="id"/>
                        <a:t>Activate Account</a:t>
                      </a:r>
                      <a:endParaRPr b="1"/>
                    </a:p>
                  </a:txBody>
                  <a:tcPr marT="91425" marB="91425" marR="91425" marL="91425"/>
                </a:tc>
                <a:tc hMerge="1"/>
              </a:tr>
              <a:tr h="3516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523075">
                <a:tc>
                  <a:txBody>
                    <a:bodyPr/>
                    <a:lstStyle/>
                    <a:p>
                      <a:pPr indent="0" lvl="0" marL="0" rtl="0" algn="l">
                        <a:spcBef>
                          <a:spcPts val="0"/>
                        </a:spcBef>
                        <a:spcAft>
                          <a:spcPts val="0"/>
                        </a:spcAft>
                        <a:buNone/>
                      </a:pPr>
                      <a:r>
                        <a:rPr lang="id" sz="1200"/>
                        <a:t>Get ID</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Set Email</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Set Password</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523075">
                <a:tc>
                  <a:txBody>
                    <a:bodyPr/>
                    <a:lstStyle/>
                    <a:p>
                      <a:pPr indent="0" lvl="0" marL="0" rtl="0" algn="l">
                        <a:spcBef>
                          <a:spcPts val="0"/>
                        </a:spcBef>
                        <a:spcAft>
                          <a:spcPts val="0"/>
                        </a:spcAft>
                        <a:buNone/>
                      </a:pPr>
                      <a:r>
                        <a:rPr lang="id" sz="1200"/>
                        <a:t>Get Name</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85" name="Google Shape;38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1951025" y="230700"/>
            <a:ext cx="585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latin typeface="Calibri"/>
                <a:ea typeface="Calibri"/>
                <a:cs typeface="Calibri"/>
                <a:sym typeface="Calibri"/>
              </a:rPr>
              <a:t>CRC (Class Responsibility Collaboration)</a:t>
            </a:r>
            <a:endParaRPr>
              <a:latin typeface="Calibri"/>
              <a:ea typeface="Calibri"/>
              <a:cs typeface="Calibri"/>
              <a:sym typeface="Calibri"/>
            </a:endParaRPr>
          </a:p>
        </p:txBody>
      </p:sp>
      <p:graphicFrame>
        <p:nvGraphicFramePr>
          <p:cNvPr id="391" name="Google Shape;391;p58"/>
          <p:cNvGraphicFramePr/>
          <p:nvPr/>
        </p:nvGraphicFramePr>
        <p:xfrm>
          <a:off x="3519588" y="1276425"/>
          <a:ext cx="3000000" cy="3000000"/>
        </p:xfrm>
        <a:graphic>
          <a:graphicData uri="http://schemas.openxmlformats.org/drawingml/2006/table">
            <a:tbl>
              <a:tblPr>
                <a:noFill/>
                <a:tableStyleId>{3351EBA4-ADDC-42C1-A288-0FD5B092DC95}</a:tableStyleId>
              </a:tblPr>
              <a:tblGrid>
                <a:gridCol w="1358075"/>
                <a:gridCol w="1358075"/>
              </a:tblGrid>
              <a:tr h="374200">
                <a:tc gridSpan="2">
                  <a:txBody>
                    <a:bodyPr/>
                    <a:lstStyle/>
                    <a:p>
                      <a:pPr indent="0" lvl="0" marL="0" rtl="0" algn="ctr">
                        <a:spcBef>
                          <a:spcPts val="0"/>
                        </a:spcBef>
                        <a:spcAft>
                          <a:spcPts val="0"/>
                        </a:spcAft>
                        <a:buNone/>
                      </a:pPr>
                      <a:r>
                        <a:rPr b="1" lang="id"/>
                        <a:t>Score</a:t>
                      </a:r>
                      <a:endParaRPr b="1"/>
                    </a:p>
                  </a:txBody>
                  <a:tcPr marT="91425" marB="91425" marR="91425" marL="91425"/>
                </a:tc>
                <a:tc hMerge="1"/>
              </a:tr>
              <a:tr h="343725">
                <a:tc>
                  <a:txBody>
                    <a:bodyPr/>
                    <a:lstStyle/>
                    <a:p>
                      <a:pPr indent="0" lvl="0" marL="0" rtl="0" algn="l">
                        <a:spcBef>
                          <a:spcPts val="0"/>
                        </a:spcBef>
                        <a:spcAft>
                          <a:spcPts val="0"/>
                        </a:spcAft>
                        <a:buNone/>
                      </a:pPr>
                      <a:r>
                        <a:rPr b="1" lang="id" sz="1200"/>
                        <a:t>Responsibility</a:t>
                      </a:r>
                      <a:endParaRPr b="1" sz="12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id" sz="1200"/>
                        <a:t>Collaborator</a:t>
                      </a:r>
                      <a:endParaRPr b="1" sz="1200"/>
                    </a:p>
                  </a:txBody>
                  <a:tcPr marT="91425" marB="91425" marR="91425" marL="91425"/>
                </a:tc>
              </a:tr>
              <a:tr h="495875">
                <a:tc>
                  <a:txBody>
                    <a:bodyPr/>
                    <a:lstStyle/>
                    <a:p>
                      <a:pPr indent="0" lvl="0" marL="0" rtl="0" algn="l">
                        <a:spcBef>
                          <a:spcPts val="0"/>
                        </a:spcBef>
                        <a:spcAft>
                          <a:spcPts val="0"/>
                        </a:spcAft>
                        <a:buNone/>
                      </a:pPr>
                      <a:r>
                        <a:rPr lang="id"/>
                        <a:t>Calculate Total Score</a:t>
                      </a:r>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Modify Score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09575">
                <a:tc>
                  <a:txBody>
                    <a:bodyPr/>
                    <a:lstStyle/>
                    <a:p>
                      <a:pPr indent="0" lvl="0" marL="0" rtl="0" algn="l">
                        <a:spcBef>
                          <a:spcPts val="0"/>
                        </a:spcBef>
                        <a:spcAft>
                          <a:spcPts val="0"/>
                        </a:spcAft>
                        <a:buNone/>
                      </a:pPr>
                      <a:r>
                        <a:rPr lang="id"/>
                        <a:t>Print Score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392" name="Google Shape;392;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311713" y="15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Class Diagram</a:t>
            </a:r>
            <a:endParaRPr/>
          </a:p>
        </p:txBody>
      </p:sp>
      <p:pic>
        <p:nvPicPr>
          <p:cNvPr id="398" name="Google Shape;398;p59"/>
          <p:cNvPicPr preferRelativeResize="0"/>
          <p:nvPr/>
        </p:nvPicPr>
        <p:blipFill>
          <a:blip r:embed="rId3">
            <a:alphaModFix/>
          </a:blip>
          <a:stretch>
            <a:fillRect/>
          </a:stretch>
        </p:blipFill>
        <p:spPr>
          <a:xfrm>
            <a:off x="808838" y="672125"/>
            <a:ext cx="7526324" cy="4177475"/>
          </a:xfrm>
          <a:prstGeom prst="rect">
            <a:avLst/>
          </a:prstGeom>
          <a:noFill/>
          <a:ln>
            <a:noFill/>
          </a:ln>
        </p:spPr>
      </p:pic>
      <p:sp>
        <p:nvSpPr>
          <p:cNvPr id="399" name="Google Shape;399;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311717" y="155700"/>
            <a:ext cx="3053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Sequence Diagram</a:t>
            </a:r>
            <a:endParaRPr/>
          </a:p>
        </p:txBody>
      </p:sp>
      <p:pic>
        <p:nvPicPr>
          <p:cNvPr id="405" name="Google Shape;405;p60"/>
          <p:cNvPicPr preferRelativeResize="0"/>
          <p:nvPr/>
        </p:nvPicPr>
        <p:blipFill>
          <a:blip r:embed="rId3">
            <a:alphaModFix/>
          </a:blip>
          <a:stretch>
            <a:fillRect/>
          </a:stretch>
        </p:blipFill>
        <p:spPr>
          <a:xfrm>
            <a:off x="490538" y="1098100"/>
            <a:ext cx="8162925" cy="3352800"/>
          </a:xfrm>
          <a:prstGeom prst="rect">
            <a:avLst/>
          </a:prstGeom>
          <a:noFill/>
          <a:ln>
            <a:noFill/>
          </a:ln>
        </p:spPr>
      </p:pic>
      <p:sp>
        <p:nvSpPr>
          <p:cNvPr id="406" name="Google Shape;406;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311700" y="177150"/>
            <a:ext cx="334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Sequence Diagram</a:t>
            </a:r>
            <a:endParaRPr/>
          </a:p>
        </p:txBody>
      </p:sp>
      <p:pic>
        <p:nvPicPr>
          <p:cNvPr id="412" name="Google Shape;412;p61"/>
          <p:cNvPicPr preferRelativeResize="0"/>
          <p:nvPr/>
        </p:nvPicPr>
        <p:blipFill>
          <a:blip r:embed="rId3">
            <a:alphaModFix/>
          </a:blip>
          <a:stretch>
            <a:fillRect/>
          </a:stretch>
        </p:blipFill>
        <p:spPr>
          <a:xfrm>
            <a:off x="771413" y="990225"/>
            <a:ext cx="7601177" cy="3868774"/>
          </a:xfrm>
          <a:prstGeom prst="rect">
            <a:avLst/>
          </a:prstGeom>
          <a:noFill/>
          <a:ln>
            <a:noFill/>
          </a:ln>
        </p:spPr>
      </p:pic>
      <p:sp>
        <p:nvSpPr>
          <p:cNvPr id="413" name="Google Shape;41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11500"/>
            <a:ext cx="85206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Team Organization</a:t>
            </a:r>
            <a:endParaRPr sz="1911"/>
          </a:p>
        </p:txBody>
      </p:sp>
      <p:sp>
        <p:nvSpPr>
          <p:cNvPr id="82" name="Google Shape;8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
        <p:nvSpPr>
          <p:cNvPr id="83" name="Google Shape;83;p17"/>
          <p:cNvSpPr/>
          <p:nvPr/>
        </p:nvSpPr>
        <p:spPr>
          <a:xfrm>
            <a:off x="3823700" y="1463750"/>
            <a:ext cx="1538100" cy="861000"/>
          </a:xfrm>
          <a:prstGeom prst="roundRect">
            <a:avLst>
              <a:gd fmla="val 50000" name="adj"/>
            </a:avLst>
          </a:prstGeom>
          <a:solidFill>
            <a:srgbClr val="0944A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000">
                <a:solidFill>
                  <a:srgbClr val="FFFFFF"/>
                </a:solidFill>
                <a:latin typeface="Roboto"/>
                <a:ea typeface="Roboto"/>
                <a:cs typeface="Roboto"/>
                <a:sym typeface="Roboto"/>
              </a:rPr>
              <a:t>Project Manager</a:t>
            </a:r>
            <a:endParaRPr b="1" sz="1000">
              <a:solidFill>
                <a:srgbClr val="FFFFFF"/>
              </a:solidFill>
              <a:latin typeface="Roboto"/>
              <a:ea typeface="Roboto"/>
              <a:cs typeface="Roboto"/>
              <a:sym typeface="Roboto"/>
            </a:endParaRPr>
          </a:p>
          <a:p>
            <a:pPr indent="0" lvl="0" marL="0" rtl="0" algn="ctr">
              <a:spcBef>
                <a:spcPts val="0"/>
              </a:spcBef>
              <a:spcAft>
                <a:spcPts val="0"/>
              </a:spcAft>
              <a:buNone/>
            </a:pPr>
            <a:r>
              <a:t/>
            </a:r>
            <a:endParaRPr b="1" sz="1000">
              <a:solidFill>
                <a:srgbClr val="FFFFFF"/>
              </a:solidFill>
              <a:latin typeface="Roboto"/>
              <a:ea typeface="Roboto"/>
              <a:cs typeface="Roboto"/>
              <a:sym typeface="Roboto"/>
            </a:endParaRPr>
          </a:p>
          <a:p>
            <a:pPr indent="0" lvl="0" marL="0" rtl="0" algn="ctr">
              <a:spcBef>
                <a:spcPts val="0"/>
              </a:spcBef>
              <a:spcAft>
                <a:spcPts val="0"/>
              </a:spcAft>
              <a:buNone/>
            </a:pPr>
            <a:r>
              <a:rPr lang="id" sz="1000">
                <a:solidFill>
                  <a:srgbClr val="FFFFFF"/>
                </a:solidFill>
                <a:latin typeface="Roboto"/>
                <a:ea typeface="Roboto"/>
                <a:cs typeface="Roboto"/>
                <a:sym typeface="Roboto"/>
              </a:rPr>
              <a:t>Austin Andika T</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d" sz="1000">
                <a:solidFill>
                  <a:srgbClr val="FFFFFF"/>
                </a:solidFill>
                <a:latin typeface="Roboto"/>
                <a:ea typeface="Roboto"/>
                <a:cs typeface="Roboto"/>
                <a:sym typeface="Roboto"/>
              </a:rPr>
              <a:t>(2301860261)</a:t>
            </a:r>
            <a:endParaRPr sz="1000">
              <a:solidFill>
                <a:srgbClr val="FFFFFF"/>
              </a:solidFill>
              <a:latin typeface="Roboto"/>
              <a:ea typeface="Roboto"/>
              <a:cs typeface="Roboto"/>
              <a:sym typeface="Roboto"/>
            </a:endParaRPr>
          </a:p>
        </p:txBody>
      </p:sp>
      <p:sp>
        <p:nvSpPr>
          <p:cNvPr id="84" name="Google Shape;84;p17"/>
          <p:cNvSpPr/>
          <p:nvPr/>
        </p:nvSpPr>
        <p:spPr>
          <a:xfrm>
            <a:off x="2916675" y="2781950"/>
            <a:ext cx="1538100" cy="10452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000">
                <a:solidFill>
                  <a:schemeClr val="lt1"/>
                </a:solidFill>
                <a:latin typeface="Roboto"/>
                <a:ea typeface="Roboto"/>
                <a:cs typeface="Roboto"/>
                <a:sym typeface="Roboto"/>
              </a:rPr>
              <a:t>Developer</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id" sz="1000">
                <a:solidFill>
                  <a:schemeClr val="lt1"/>
                </a:solidFill>
                <a:latin typeface="Roboto"/>
                <a:ea typeface="Roboto"/>
                <a:cs typeface="Roboto"/>
                <a:sym typeface="Roboto"/>
              </a:rPr>
              <a:t>Brian Samuel</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id" sz="1000">
                <a:solidFill>
                  <a:schemeClr val="lt1"/>
                </a:solidFill>
                <a:latin typeface="Roboto"/>
                <a:ea typeface="Roboto"/>
                <a:cs typeface="Roboto"/>
                <a:sym typeface="Roboto"/>
              </a:rPr>
              <a:t>(2301850424)</a:t>
            </a:r>
            <a:endParaRPr sz="1000">
              <a:solidFill>
                <a:srgbClr val="FFFFFF"/>
              </a:solidFill>
              <a:latin typeface="Roboto"/>
              <a:ea typeface="Roboto"/>
              <a:cs typeface="Roboto"/>
              <a:sym typeface="Roboto"/>
            </a:endParaRPr>
          </a:p>
        </p:txBody>
      </p:sp>
      <p:sp>
        <p:nvSpPr>
          <p:cNvPr id="85" name="Google Shape;85;p17"/>
          <p:cNvSpPr/>
          <p:nvPr/>
        </p:nvSpPr>
        <p:spPr>
          <a:xfrm>
            <a:off x="1240575" y="2781950"/>
            <a:ext cx="1538100" cy="10452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000">
                <a:solidFill>
                  <a:srgbClr val="FFFFFF"/>
                </a:solidFill>
                <a:latin typeface="Roboto"/>
                <a:ea typeface="Roboto"/>
                <a:cs typeface="Roboto"/>
                <a:sym typeface="Roboto"/>
              </a:rPr>
              <a:t>Developer</a:t>
            </a:r>
            <a:endParaRPr sz="1000">
              <a:solidFill>
                <a:srgbClr val="FFFFFF"/>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d" sz="1000">
                <a:solidFill>
                  <a:srgbClr val="FFFFFF"/>
                </a:solidFill>
                <a:latin typeface="Roboto"/>
                <a:ea typeface="Roboto"/>
                <a:cs typeface="Roboto"/>
                <a:sym typeface="Roboto"/>
              </a:rPr>
              <a:t>Chandra Steven H</a:t>
            </a:r>
            <a:endParaRPr sz="1000">
              <a:solidFill>
                <a:srgbClr val="FFFFFF"/>
              </a:solidFill>
              <a:latin typeface="Roboto"/>
              <a:ea typeface="Roboto"/>
              <a:cs typeface="Roboto"/>
              <a:sym typeface="Roboto"/>
            </a:endParaRPr>
          </a:p>
          <a:p>
            <a:pPr indent="0" lvl="0" marL="0" rtl="0" algn="ctr">
              <a:spcBef>
                <a:spcPts val="0"/>
              </a:spcBef>
              <a:spcAft>
                <a:spcPts val="0"/>
              </a:spcAft>
              <a:buNone/>
            </a:pPr>
            <a:r>
              <a:rPr lang="id" sz="1000">
                <a:solidFill>
                  <a:srgbClr val="FFFFFF"/>
                </a:solidFill>
                <a:latin typeface="Roboto"/>
                <a:ea typeface="Roboto"/>
                <a:cs typeface="Roboto"/>
                <a:sym typeface="Roboto"/>
              </a:rPr>
              <a:t>(2301860375)</a:t>
            </a:r>
            <a:endParaRPr sz="1000">
              <a:solidFill>
                <a:srgbClr val="FFFFFF"/>
              </a:solidFill>
              <a:latin typeface="Roboto"/>
              <a:ea typeface="Roboto"/>
              <a:cs typeface="Roboto"/>
              <a:sym typeface="Roboto"/>
            </a:endParaRPr>
          </a:p>
        </p:txBody>
      </p:sp>
      <p:cxnSp>
        <p:nvCxnSpPr>
          <p:cNvPr id="86" name="Google Shape;86;p17"/>
          <p:cNvCxnSpPr>
            <a:stCxn id="83" idx="2"/>
            <a:endCxn id="84" idx="0"/>
          </p:cNvCxnSpPr>
          <p:nvPr/>
        </p:nvCxnSpPr>
        <p:spPr>
          <a:xfrm rot="5400000">
            <a:off x="3910700" y="2099900"/>
            <a:ext cx="457200" cy="906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87" name="Google Shape;87;p17"/>
          <p:cNvCxnSpPr>
            <a:stCxn id="85" idx="0"/>
            <a:endCxn id="83" idx="2"/>
          </p:cNvCxnSpPr>
          <p:nvPr/>
        </p:nvCxnSpPr>
        <p:spPr>
          <a:xfrm rot="-5400000">
            <a:off x="3072525" y="1261850"/>
            <a:ext cx="457200" cy="25830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8" name="Google Shape;88;p17"/>
          <p:cNvSpPr/>
          <p:nvPr/>
        </p:nvSpPr>
        <p:spPr>
          <a:xfrm>
            <a:off x="6365325" y="2781948"/>
            <a:ext cx="1538100" cy="10452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id" sz="1000">
                <a:solidFill>
                  <a:schemeClr val="lt1"/>
                </a:solidFill>
                <a:latin typeface="Roboto"/>
                <a:ea typeface="Roboto"/>
                <a:cs typeface="Roboto"/>
                <a:sym typeface="Roboto"/>
              </a:rPr>
              <a:t>System Analyst &amp; Design</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t/>
            </a:r>
            <a:endParaRPr sz="1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id" sz="1000">
                <a:solidFill>
                  <a:schemeClr val="lt1"/>
                </a:solidFill>
                <a:latin typeface="Roboto"/>
                <a:ea typeface="Roboto"/>
                <a:cs typeface="Roboto"/>
                <a:sym typeface="Roboto"/>
              </a:rPr>
              <a:t>Sesilia Aleria (2301876644)</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rgbClr val="FFFFFF"/>
              </a:solidFill>
              <a:latin typeface="Roboto"/>
              <a:ea typeface="Roboto"/>
              <a:cs typeface="Roboto"/>
              <a:sym typeface="Roboto"/>
            </a:endParaRPr>
          </a:p>
        </p:txBody>
      </p:sp>
      <p:cxnSp>
        <p:nvCxnSpPr>
          <p:cNvPr id="89" name="Google Shape;89;p17"/>
          <p:cNvCxnSpPr>
            <a:stCxn id="88" idx="0"/>
            <a:endCxn id="83" idx="2"/>
          </p:cNvCxnSpPr>
          <p:nvPr/>
        </p:nvCxnSpPr>
        <p:spPr>
          <a:xfrm flipH="1" rot="5400000">
            <a:off x="5634975" y="1282548"/>
            <a:ext cx="457200" cy="2541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90" name="Google Shape;90;p17"/>
          <p:cNvSpPr/>
          <p:nvPr/>
        </p:nvSpPr>
        <p:spPr>
          <a:xfrm>
            <a:off x="4641000" y="2781950"/>
            <a:ext cx="1538100" cy="10452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id" sz="1000">
                <a:solidFill>
                  <a:schemeClr val="lt1"/>
                </a:solidFill>
                <a:latin typeface="Roboto"/>
                <a:ea typeface="Roboto"/>
                <a:cs typeface="Roboto"/>
                <a:sym typeface="Roboto"/>
              </a:rPr>
              <a:t>System Analyst &amp; Design</a:t>
            </a:r>
            <a:endParaRPr sz="1000">
              <a:solidFill>
                <a:schemeClr val="lt1"/>
              </a:solidFill>
              <a:latin typeface="Roboto"/>
              <a:ea typeface="Roboto"/>
              <a:cs typeface="Roboto"/>
              <a:sym typeface="Roboto"/>
            </a:endParaRPr>
          </a:p>
          <a:p>
            <a:pPr indent="0" lvl="0" marL="0" rtl="0" algn="ctr">
              <a:spcBef>
                <a:spcPts val="0"/>
              </a:spcBef>
              <a:spcAft>
                <a:spcPts val="0"/>
              </a:spcAft>
              <a:buNone/>
            </a:pPr>
            <a:r>
              <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id" sz="1000">
                <a:solidFill>
                  <a:schemeClr val="lt1"/>
                </a:solidFill>
                <a:latin typeface="Roboto"/>
                <a:ea typeface="Roboto"/>
                <a:cs typeface="Roboto"/>
                <a:sym typeface="Roboto"/>
              </a:rPr>
              <a:t>Marcellino B</a:t>
            </a:r>
            <a:endParaRPr sz="1000">
              <a:solidFill>
                <a:schemeClr val="lt1"/>
              </a:solidFill>
              <a:latin typeface="Roboto"/>
              <a:ea typeface="Roboto"/>
              <a:cs typeface="Roboto"/>
              <a:sym typeface="Roboto"/>
            </a:endParaRPr>
          </a:p>
          <a:p>
            <a:pPr indent="0" lvl="0" marL="0" rtl="0" algn="ctr">
              <a:spcBef>
                <a:spcPts val="0"/>
              </a:spcBef>
              <a:spcAft>
                <a:spcPts val="0"/>
              </a:spcAft>
              <a:buNone/>
            </a:pPr>
            <a:r>
              <a:rPr lang="id" sz="1000">
                <a:solidFill>
                  <a:schemeClr val="lt1"/>
                </a:solidFill>
                <a:latin typeface="Roboto"/>
                <a:ea typeface="Roboto"/>
                <a:cs typeface="Roboto"/>
                <a:sym typeface="Roboto"/>
              </a:rPr>
              <a:t>(2301866763)</a:t>
            </a:r>
            <a:endParaRPr sz="1000">
              <a:solidFill>
                <a:srgbClr val="FFFFFF"/>
              </a:solidFill>
              <a:latin typeface="Roboto"/>
              <a:ea typeface="Roboto"/>
              <a:cs typeface="Roboto"/>
              <a:sym typeface="Roboto"/>
            </a:endParaRPr>
          </a:p>
        </p:txBody>
      </p:sp>
      <p:cxnSp>
        <p:nvCxnSpPr>
          <p:cNvPr id="91" name="Google Shape;91;p17"/>
          <p:cNvCxnSpPr>
            <a:stCxn id="90" idx="0"/>
            <a:endCxn id="83" idx="2"/>
          </p:cNvCxnSpPr>
          <p:nvPr/>
        </p:nvCxnSpPr>
        <p:spPr>
          <a:xfrm flipH="1" rot="5400000">
            <a:off x="4772850" y="2144750"/>
            <a:ext cx="457200" cy="817200"/>
          </a:xfrm>
          <a:prstGeom prst="bentConnector3">
            <a:avLst>
              <a:gd fmla="val 50000" name="adj1"/>
            </a:avLst>
          </a:prstGeom>
          <a:noFill/>
          <a:ln cap="flat" cmpd="sng" w="9525">
            <a:solidFill>
              <a:srgbClr val="C2C2C2"/>
            </a:solidFill>
            <a:prstDash val="solid"/>
            <a:round/>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2"/>
          <p:cNvSpPr txBox="1"/>
          <p:nvPr>
            <p:ph type="title"/>
          </p:nvPr>
        </p:nvSpPr>
        <p:spPr>
          <a:xfrm>
            <a:off x="311700" y="198575"/>
            <a:ext cx="3213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Sequence Diagram</a:t>
            </a:r>
            <a:endParaRPr/>
          </a:p>
        </p:txBody>
      </p:sp>
      <p:pic>
        <p:nvPicPr>
          <p:cNvPr id="419" name="Google Shape;419;p62"/>
          <p:cNvPicPr preferRelativeResize="0"/>
          <p:nvPr/>
        </p:nvPicPr>
        <p:blipFill>
          <a:blip r:embed="rId3">
            <a:alphaModFix/>
          </a:blip>
          <a:stretch>
            <a:fillRect/>
          </a:stretch>
        </p:blipFill>
        <p:spPr>
          <a:xfrm>
            <a:off x="590500" y="957825"/>
            <a:ext cx="7462774" cy="3991026"/>
          </a:xfrm>
          <a:prstGeom prst="rect">
            <a:avLst/>
          </a:prstGeom>
          <a:noFill/>
          <a:ln>
            <a:noFill/>
          </a:ln>
        </p:spPr>
      </p:pic>
      <p:sp>
        <p:nvSpPr>
          <p:cNvPr id="420" name="Google Shape;42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3"/>
          <p:cNvSpPr txBox="1"/>
          <p:nvPr>
            <p:ph type="title"/>
          </p:nvPr>
        </p:nvSpPr>
        <p:spPr>
          <a:xfrm>
            <a:off x="311700" y="252125"/>
            <a:ext cx="348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Collaboration Diagram</a:t>
            </a:r>
            <a:endParaRPr/>
          </a:p>
        </p:txBody>
      </p:sp>
      <p:pic>
        <p:nvPicPr>
          <p:cNvPr id="426" name="Google Shape;426;p63"/>
          <p:cNvPicPr preferRelativeResize="0"/>
          <p:nvPr/>
        </p:nvPicPr>
        <p:blipFill>
          <a:blip r:embed="rId3">
            <a:alphaModFix/>
          </a:blip>
          <a:stretch>
            <a:fillRect/>
          </a:stretch>
        </p:blipFill>
        <p:spPr>
          <a:xfrm>
            <a:off x="1776925" y="977225"/>
            <a:ext cx="5590139" cy="4013875"/>
          </a:xfrm>
          <a:prstGeom prst="rect">
            <a:avLst/>
          </a:prstGeom>
          <a:noFill/>
          <a:ln>
            <a:noFill/>
          </a:ln>
        </p:spPr>
      </p:pic>
      <p:sp>
        <p:nvSpPr>
          <p:cNvPr id="427" name="Google Shape;427;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4"/>
          <p:cNvSpPr txBox="1"/>
          <p:nvPr>
            <p:ph type="title"/>
          </p:nvPr>
        </p:nvSpPr>
        <p:spPr>
          <a:xfrm>
            <a:off x="311700" y="252125"/>
            <a:ext cx="348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Collaboration Diagram</a:t>
            </a:r>
            <a:endParaRPr/>
          </a:p>
        </p:txBody>
      </p:sp>
      <p:pic>
        <p:nvPicPr>
          <p:cNvPr id="433" name="Google Shape;433;p64"/>
          <p:cNvPicPr preferRelativeResize="0"/>
          <p:nvPr/>
        </p:nvPicPr>
        <p:blipFill>
          <a:blip r:embed="rId3">
            <a:alphaModFix/>
          </a:blip>
          <a:stretch>
            <a:fillRect/>
          </a:stretch>
        </p:blipFill>
        <p:spPr>
          <a:xfrm>
            <a:off x="1804275" y="824825"/>
            <a:ext cx="5535449" cy="4155374"/>
          </a:xfrm>
          <a:prstGeom prst="rect">
            <a:avLst/>
          </a:prstGeom>
          <a:noFill/>
          <a:ln>
            <a:noFill/>
          </a:ln>
        </p:spPr>
      </p:pic>
      <p:sp>
        <p:nvSpPr>
          <p:cNvPr id="434" name="Google Shape;434;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5"/>
          <p:cNvSpPr txBox="1"/>
          <p:nvPr>
            <p:ph type="title"/>
          </p:nvPr>
        </p:nvSpPr>
        <p:spPr>
          <a:xfrm>
            <a:off x="311700" y="252125"/>
            <a:ext cx="3481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Collaboration Diagram</a:t>
            </a:r>
            <a:endParaRPr/>
          </a:p>
        </p:txBody>
      </p:sp>
      <p:pic>
        <p:nvPicPr>
          <p:cNvPr id="440" name="Google Shape;440;p65"/>
          <p:cNvPicPr preferRelativeResize="0"/>
          <p:nvPr/>
        </p:nvPicPr>
        <p:blipFill>
          <a:blip r:embed="rId3">
            <a:alphaModFix/>
          </a:blip>
          <a:stretch>
            <a:fillRect/>
          </a:stretch>
        </p:blipFill>
        <p:spPr>
          <a:xfrm>
            <a:off x="1352713" y="986150"/>
            <a:ext cx="6438584" cy="4013875"/>
          </a:xfrm>
          <a:prstGeom prst="rect">
            <a:avLst/>
          </a:prstGeom>
          <a:noFill/>
          <a:ln>
            <a:noFill/>
          </a:ln>
        </p:spPr>
      </p:pic>
      <p:sp>
        <p:nvSpPr>
          <p:cNvPr id="441" name="Google Shape;441;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 Diagram Teacher</a:t>
            </a:r>
            <a:endParaRPr/>
          </a:p>
        </p:txBody>
      </p:sp>
      <p:pic>
        <p:nvPicPr>
          <p:cNvPr id="447" name="Google Shape;447;p66"/>
          <p:cNvPicPr preferRelativeResize="0"/>
          <p:nvPr/>
        </p:nvPicPr>
        <p:blipFill>
          <a:blip r:embed="rId3">
            <a:alphaModFix/>
          </a:blip>
          <a:stretch>
            <a:fillRect/>
          </a:stretch>
        </p:blipFill>
        <p:spPr>
          <a:xfrm>
            <a:off x="1266825" y="1545525"/>
            <a:ext cx="6610350" cy="2990850"/>
          </a:xfrm>
          <a:prstGeom prst="rect">
            <a:avLst/>
          </a:prstGeom>
          <a:noFill/>
          <a:ln>
            <a:noFill/>
          </a:ln>
        </p:spPr>
      </p:pic>
      <p:sp>
        <p:nvSpPr>
          <p:cNvPr id="448" name="Google Shape;44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 Diagram Student</a:t>
            </a:r>
            <a:endParaRPr/>
          </a:p>
        </p:txBody>
      </p:sp>
      <p:pic>
        <p:nvPicPr>
          <p:cNvPr id="454" name="Google Shape;454;p67"/>
          <p:cNvPicPr preferRelativeResize="0"/>
          <p:nvPr/>
        </p:nvPicPr>
        <p:blipFill>
          <a:blip r:embed="rId3">
            <a:alphaModFix/>
          </a:blip>
          <a:stretch>
            <a:fillRect/>
          </a:stretch>
        </p:blipFill>
        <p:spPr>
          <a:xfrm>
            <a:off x="1228725" y="1432550"/>
            <a:ext cx="6686550" cy="2981325"/>
          </a:xfrm>
          <a:prstGeom prst="rect">
            <a:avLst/>
          </a:prstGeom>
          <a:noFill/>
          <a:ln>
            <a:noFill/>
          </a:ln>
        </p:spPr>
      </p:pic>
      <p:sp>
        <p:nvSpPr>
          <p:cNvPr id="455" name="Google Shape;455;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 Diagram Administrator</a:t>
            </a:r>
            <a:endParaRPr/>
          </a:p>
        </p:txBody>
      </p:sp>
      <p:pic>
        <p:nvPicPr>
          <p:cNvPr id="461" name="Google Shape;461;p68"/>
          <p:cNvPicPr preferRelativeResize="0"/>
          <p:nvPr/>
        </p:nvPicPr>
        <p:blipFill>
          <a:blip r:embed="rId3">
            <a:alphaModFix/>
          </a:blip>
          <a:stretch>
            <a:fillRect/>
          </a:stretch>
        </p:blipFill>
        <p:spPr>
          <a:xfrm>
            <a:off x="1038225" y="1393575"/>
            <a:ext cx="7067550" cy="3019425"/>
          </a:xfrm>
          <a:prstGeom prst="rect">
            <a:avLst/>
          </a:prstGeom>
          <a:noFill/>
          <a:ln>
            <a:noFill/>
          </a:ln>
        </p:spPr>
      </p:pic>
      <p:sp>
        <p:nvSpPr>
          <p:cNvPr id="462" name="Google Shape;462;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Project Report 2</a:t>
            </a:r>
            <a:endParaRPr/>
          </a:p>
          <a:p>
            <a:pPr indent="0" lvl="0" marL="0" rtl="0" algn="ctr">
              <a:spcBef>
                <a:spcPts val="0"/>
              </a:spcBef>
              <a:spcAft>
                <a:spcPts val="0"/>
              </a:spcAft>
              <a:buNone/>
            </a:pPr>
            <a:r>
              <a:rPr lang="id"/>
              <a:t>(Apr 4, 2021)</a:t>
            </a:r>
            <a:endParaRPr/>
          </a:p>
        </p:txBody>
      </p:sp>
      <p:sp>
        <p:nvSpPr>
          <p:cNvPr id="468" name="Google Shape;468;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474" name="Google Shape;474;p70"/>
          <p:cNvPicPr preferRelativeResize="0"/>
          <p:nvPr/>
        </p:nvPicPr>
        <p:blipFill>
          <a:blip r:embed="rId3">
            <a:alphaModFix/>
          </a:blip>
          <a:stretch>
            <a:fillRect/>
          </a:stretch>
        </p:blipFill>
        <p:spPr>
          <a:xfrm>
            <a:off x="1390650" y="1260525"/>
            <a:ext cx="6362700" cy="3248025"/>
          </a:xfrm>
          <a:prstGeom prst="rect">
            <a:avLst/>
          </a:prstGeom>
          <a:noFill/>
          <a:ln>
            <a:noFill/>
          </a:ln>
        </p:spPr>
      </p:pic>
      <p:sp>
        <p:nvSpPr>
          <p:cNvPr id="475" name="Google Shape;475;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481" name="Google Shape;481;p71"/>
          <p:cNvPicPr preferRelativeResize="0"/>
          <p:nvPr/>
        </p:nvPicPr>
        <p:blipFill>
          <a:blip r:embed="rId3">
            <a:alphaModFix/>
          </a:blip>
          <a:stretch>
            <a:fillRect/>
          </a:stretch>
        </p:blipFill>
        <p:spPr>
          <a:xfrm>
            <a:off x="176213" y="1160075"/>
            <a:ext cx="8791575" cy="3590925"/>
          </a:xfrm>
          <a:prstGeom prst="rect">
            <a:avLst/>
          </a:prstGeom>
          <a:noFill/>
          <a:ln>
            <a:noFill/>
          </a:ln>
        </p:spPr>
      </p:pic>
      <p:sp>
        <p:nvSpPr>
          <p:cNvPr id="482" name="Google Shape;482;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 type="body"/>
          </p:nvPr>
        </p:nvSpPr>
        <p:spPr>
          <a:xfrm>
            <a:off x="311700" y="1152475"/>
            <a:ext cx="8520600" cy="28341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1"/>
              </a:buClr>
              <a:buSzPts val="1800"/>
              <a:buAutoNum type="arabicPeriod"/>
            </a:pPr>
            <a:r>
              <a:rPr lang="id" u="sng">
                <a:solidFill>
                  <a:schemeClr val="hlink"/>
                </a:solidFill>
                <a:hlinkClick action="ppaction://hlinksldjump" r:id="rId3"/>
              </a:rPr>
              <a:t>Project Explanation</a:t>
            </a:r>
            <a:r>
              <a:rPr lang="id"/>
              <a:t>								</a:t>
            </a:r>
            <a:r>
              <a:rPr lang="id">
                <a:solidFill>
                  <a:schemeClr val="dk1"/>
                </a:solidFill>
              </a:rPr>
              <a:t>Page 2</a:t>
            </a:r>
            <a:endParaRPr>
              <a:solidFill>
                <a:schemeClr val="dk1"/>
              </a:solidFill>
            </a:endParaRPr>
          </a:p>
          <a:p>
            <a:pPr indent="-342900" lvl="0" marL="457200" rtl="0" algn="just">
              <a:spcBef>
                <a:spcPts val="0"/>
              </a:spcBef>
              <a:spcAft>
                <a:spcPts val="0"/>
              </a:spcAft>
              <a:buClr>
                <a:schemeClr val="dk1"/>
              </a:buClr>
              <a:buSzPts val="1800"/>
              <a:buAutoNum type="arabicPeriod"/>
            </a:pPr>
            <a:r>
              <a:rPr lang="id" u="sng">
                <a:solidFill>
                  <a:schemeClr val="hlink"/>
                </a:solidFill>
                <a:hlinkClick action="ppaction://hlinksldjump" r:id="rId4"/>
              </a:rPr>
              <a:t>Process Model</a:t>
            </a:r>
            <a:r>
              <a:rPr lang="id">
                <a:solidFill>
                  <a:schemeClr val="dk1"/>
                </a:solidFill>
              </a:rPr>
              <a:t>									Page 3</a:t>
            </a:r>
            <a:endParaRPr>
              <a:solidFill>
                <a:schemeClr val="dk1"/>
              </a:solidFill>
            </a:endParaRPr>
          </a:p>
          <a:p>
            <a:pPr indent="-342900" lvl="0" marL="457200" rtl="0" algn="just">
              <a:spcBef>
                <a:spcPts val="0"/>
              </a:spcBef>
              <a:spcAft>
                <a:spcPts val="0"/>
              </a:spcAft>
              <a:buClr>
                <a:schemeClr val="dk1"/>
              </a:buClr>
              <a:buSzPts val="1800"/>
              <a:buAutoNum type="arabicPeriod"/>
            </a:pPr>
            <a:r>
              <a:rPr lang="id" u="sng">
                <a:solidFill>
                  <a:schemeClr val="hlink"/>
                </a:solidFill>
                <a:hlinkClick action="ppaction://hlinksldjump" r:id="rId5"/>
              </a:rPr>
              <a:t>Timeline</a:t>
            </a:r>
            <a:r>
              <a:rPr lang="id">
                <a:solidFill>
                  <a:schemeClr val="dk1"/>
                </a:solidFill>
              </a:rPr>
              <a:t>											Page 4</a:t>
            </a:r>
            <a:endParaRPr>
              <a:solidFill>
                <a:schemeClr val="dk1"/>
              </a:solidFill>
            </a:endParaRPr>
          </a:p>
          <a:p>
            <a:pPr indent="-342900" lvl="0" marL="457200" rtl="0" algn="just">
              <a:spcBef>
                <a:spcPts val="0"/>
              </a:spcBef>
              <a:spcAft>
                <a:spcPts val="0"/>
              </a:spcAft>
              <a:buClr>
                <a:schemeClr val="dk1"/>
              </a:buClr>
              <a:buSzPts val="1800"/>
              <a:buAutoNum type="arabicPeriod"/>
            </a:pPr>
            <a:r>
              <a:rPr lang="id" u="sng">
                <a:solidFill>
                  <a:schemeClr val="hlink"/>
                </a:solidFill>
                <a:hlinkClick action="ppaction://hlinksldjump" r:id="rId6"/>
              </a:rPr>
              <a:t>Team Organization</a:t>
            </a:r>
            <a:r>
              <a:rPr lang="id">
                <a:solidFill>
                  <a:schemeClr val="dk1"/>
                </a:solidFill>
              </a:rPr>
              <a:t>								Page 5</a:t>
            </a:r>
            <a:endParaRPr>
              <a:solidFill>
                <a:schemeClr val="dk1"/>
              </a:solidFill>
            </a:endParaRPr>
          </a:p>
          <a:p>
            <a:pPr indent="-342900" lvl="0" marL="457200" rtl="0" algn="just">
              <a:spcBef>
                <a:spcPts val="0"/>
              </a:spcBef>
              <a:spcAft>
                <a:spcPts val="0"/>
              </a:spcAft>
              <a:buClr>
                <a:srgbClr val="000000"/>
              </a:buClr>
              <a:buSzPts val="1800"/>
              <a:buAutoNum type="arabicPeriod"/>
            </a:pPr>
            <a:r>
              <a:rPr lang="id" u="sng">
                <a:solidFill>
                  <a:schemeClr val="hlink"/>
                </a:solidFill>
                <a:hlinkClick action="ppaction://hlinksldjump" r:id="rId7"/>
              </a:rPr>
              <a:t>Project Report 1 (Mar 28, 2021)</a:t>
            </a:r>
            <a:r>
              <a:rPr lang="id">
                <a:solidFill>
                  <a:srgbClr val="000000"/>
                </a:solidFill>
              </a:rPr>
              <a:t> 					Page 7</a:t>
            </a:r>
            <a:endParaRPr>
              <a:solidFill>
                <a:srgbClr val="000000"/>
              </a:solidFill>
            </a:endParaRPr>
          </a:p>
          <a:p>
            <a:pPr indent="-342900" lvl="0" marL="457200" rtl="0" algn="just">
              <a:spcBef>
                <a:spcPts val="0"/>
              </a:spcBef>
              <a:spcAft>
                <a:spcPts val="0"/>
              </a:spcAft>
              <a:buClr>
                <a:srgbClr val="000000"/>
              </a:buClr>
              <a:buSzPts val="1800"/>
              <a:buAutoNum type="arabicPeriod"/>
            </a:pPr>
            <a:r>
              <a:rPr lang="id" u="sng">
                <a:solidFill>
                  <a:schemeClr val="hlink"/>
                </a:solidFill>
                <a:hlinkClick action="ppaction://hlinksldjump" r:id="rId8"/>
              </a:rPr>
              <a:t>Project Report 2 (Apr 4, 2021)</a:t>
            </a:r>
            <a:r>
              <a:rPr lang="id">
                <a:solidFill>
                  <a:srgbClr val="000000"/>
                </a:solidFill>
              </a:rPr>
              <a:t>						Page 57</a:t>
            </a:r>
            <a:endParaRPr>
              <a:solidFill>
                <a:srgbClr val="000000"/>
              </a:solidFill>
            </a:endParaRPr>
          </a:p>
          <a:p>
            <a:pPr indent="-342900" lvl="0" marL="457200" rtl="0" algn="just">
              <a:spcBef>
                <a:spcPts val="0"/>
              </a:spcBef>
              <a:spcAft>
                <a:spcPts val="0"/>
              </a:spcAft>
              <a:buClr>
                <a:srgbClr val="000000"/>
              </a:buClr>
              <a:buSzPts val="1800"/>
              <a:buAutoNum type="arabicPeriod"/>
            </a:pPr>
            <a:r>
              <a:rPr lang="id" u="sng">
                <a:solidFill>
                  <a:schemeClr val="accent5"/>
                </a:solidFill>
                <a:hlinkClick action="ppaction://hlinksldjump" r:id="rId9">
                  <a:extLst>
                    <a:ext uri="{A12FA001-AC4F-418D-AE19-62706E023703}">
                      <ahyp:hlinkClr val="tx"/>
                    </a:ext>
                  </a:extLst>
                </a:hlinkClick>
              </a:rPr>
              <a:t>Project Report 3 (Mei 23, 2021)</a:t>
            </a:r>
            <a:r>
              <a:rPr lang="id">
                <a:solidFill>
                  <a:schemeClr val="dk1"/>
                </a:solidFill>
              </a:rPr>
              <a:t>						Page 83</a:t>
            </a:r>
            <a:endParaRPr>
              <a:solidFill>
                <a:srgbClr val="000000"/>
              </a:solidFill>
            </a:endParaRPr>
          </a:p>
        </p:txBody>
      </p:sp>
      <p:sp>
        <p:nvSpPr>
          <p:cNvPr id="97" name="Google Shape;97;p18"/>
          <p:cNvSpPr txBox="1"/>
          <p:nvPr>
            <p:ph type="title"/>
          </p:nvPr>
        </p:nvSpPr>
        <p:spPr>
          <a:xfrm>
            <a:off x="311700" y="234075"/>
            <a:ext cx="85206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Table of Contents</a:t>
            </a:r>
            <a:endParaRPr sz="1911"/>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488" name="Google Shape;488;p72"/>
          <p:cNvPicPr preferRelativeResize="0"/>
          <p:nvPr/>
        </p:nvPicPr>
        <p:blipFill>
          <a:blip r:embed="rId3">
            <a:alphaModFix/>
          </a:blip>
          <a:stretch>
            <a:fillRect/>
          </a:stretch>
        </p:blipFill>
        <p:spPr>
          <a:xfrm>
            <a:off x="1385888" y="1401175"/>
            <a:ext cx="6372225" cy="3095625"/>
          </a:xfrm>
          <a:prstGeom prst="rect">
            <a:avLst/>
          </a:prstGeom>
          <a:noFill/>
          <a:ln>
            <a:noFill/>
          </a:ln>
        </p:spPr>
      </p:pic>
      <p:sp>
        <p:nvSpPr>
          <p:cNvPr id="489" name="Google Shape;48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495" name="Google Shape;495;p73"/>
          <p:cNvPicPr preferRelativeResize="0"/>
          <p:nvPr/>
        </p:nvPicPr>
        <p:blipFill>
          <a:blip r:embed="rId3">
            <a:alphaModFix/>
          </a:blip>
          <a:stretch>
            <a:fillRect/>
          </a:stretch>
        </p:blipFill>
        <p:spPr>
          <a:xfrm>
            <a:off x="1395413" y="1280625"/>
            <a:ext cx="6353175" cy="3171825"/>
          </a:xfrm>
          <a:prstGeom prst="rect">
            <a:avLst/>
          </a:prstGeom>
          <a:noFill/>
          <a:ln>
            <a:noFill/>
          </a:ln>
        </p:spPr>
      </p:pic>
      <p:sp>
        <p:nvSpPr>
          <p:cNvPr id="496" name="Google Shape;49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502" name="Google Shape;502;p74"/>
          <p:cNvPicPr preferRelativeResize="0"/>
          <p:nvPr/>
        </p:nvPicPr>
        <p:blipFill>
          <a:blip r:embed="rId3">
            <a:alphaModFix/>
          </a:blip>
          <a:stretch>
            <a:fillRect/>
          </a:stretch>
        </p:blipFill>
        <p:spPr>
          <a:xfrm>
            <a:off x="1438275" y="1350975"/>
            <a:ext cx="6267450" cy="3095625"/>
          </a:xfrm>
          <a:prstGeom prst="rect">
            <a:avLst/>
          </a:prstGeom>
          <a:noFill/>
          <a:ln>
            <a:noFill/>
          </a:ln>
        </p:spPr>
      </p:pic>
      <p:sp>
        <p:nvSpPr>
          <p:cNvPr id="503" name="Google Shape;503;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Mockup Design / Wireframe</a:t>
            </a:r>
            <a:endParaRPr/>
          </a:p>
        </p:txBody>
      </p:sp>
      <p:pic>
        <p:nvPicPr>
          <p:cNvPr id="509" name="Google Shape;509;p75"/>
          <p:cNvPicPr preferRelativeResize="0"/>
          <p:nvPr/>
        </p:nvPicPr>
        <p:blipFill>
          <a:blip r:embed="rId3">
            <a:alphaModFix/>
          </a:blip>
          <a:stretch>
            <a:fillRect/>
          </a:stretch>
        </p:blipFill>
        <p:spPr>
          <a:xfrm>
            <a:off x="1447800" y="1290675"/>
            <a:ext cx="6248400" cy="3143250"/>
          </a:xfrm>
          <a:prstGeom prst="rect">
            <a:avLst/>
          </a:prstGeom>
          <a:noFill/>
          <a:ln>
            <a:noFill/>
          </a:ln>
        </p:spPr>
      </p:pic>
      <p:sp>
        <p:nvSpPr>
          <p:cNvPr id="510" name="Google Shape;510;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a:t>
            </a:r>
            <a:endParaRPr/>
          </a:p>
        </p:txBody>
      </p:sp>
      <p:sp>
        <p:nvSpPr>
          <p:cNvPr id="516" name="Google Shape;516;p76"/>
          <p:cNvSpPr txBox="1"/>
          <p:nvPr>
            <p:ph idx="1" type="body"/>
          </p:nvPr>
        </p:nvSpPr>
        <p:spPr>
          <a:xfrm>
            <a:off x="311700" y="1152475"/>
            <a:ext cx="8520600" cy="34164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b="1" lang="id"/>
              <a:t>Teacher Page:</a:t>
            </a:r>
            <a:r>
              <a:rPr lang="id"/>
              <a:t> </a:t>
            </a:r>
            <a:r>
              <a:rPr lang="id" u="sng">
                <a:solidFill>
                  <a:schemeClr val="hlink"/>
                </a:solidFill>
                <a:hlinkClick r:id="rId3"/>
              </a:rPr>
              <a:t>https://www.figma.com/file/WFYqs1ZwhFJkcO3zP8njr6/prototype?node-id=53%3A544</a:t>
            </a:r>
            <a:endParaRPr/>
          </a:p>
          <a:p>
            <a:pPr indent="-334327" lvl="0" marL="457200" rtl="0" algn="l">
              <a:spcBef>
                <a:spcPts val="0"/>
              </a:spcBef>
              <a:spcAft>
                <a:spcPts val="0"/>
              </a:spcAft>
              <a:buSzPct val="100000"/>
              <a:buChar char="-"/>
            </a:pPr>
            <a:r>
              <a:rPr b="1" lang="id"/>
              <a:t>Student Page:</a:t>
            </a:r>
            <a:r>
              <a:rPr lang="id"/>
              <a:t> </a:t>
            </a:r>
            <a:r>
              <a:rPr lang="id" u="sng">
                <a:solidFill>
                  <a:schemeClr val="hlink"/>
                </a:solidFill>
                <a:hlinkClick r:id="rId4"/>
              </a:rPr>
              <a:t>https://www.figma.com/file/WFYqs1ZwhFJkcO3zP8njr6/prototype?node-id=0%3A1</a:t>
            </a:r>
            <a:r>
              <a:rPr lang="id"/>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id"/>
              <a:t>Prototype explanation video:</a:t>
            </a:r>
            <a:endParaRPr/>
          </a:p>
          <a:p>
            <a:pPr indent="0" lvl="0" marL="0" rtl="0" algn="l">
              <a:spcBef>
                <a:spcPts val="1200"/>
              </a:spcBef>
              <a:spcAft>
                <a:spcPts val="1200"/>
              </a:spcAft>
              <a:buNone/>
            </a:pPr>
            <a:r>
              <a:rPr lang="id" u="sng">
                <a:solidFill>
                  <a:schemeClr val="hlink"/>
                </a:solidFill>
                <a:hlinkClick r:id="rId5"/>
              </a:rPr>
              <a:t>https://binusianorg-my.sharepoint.com/personal/austin_tanujaya_binus_ac_id/_layouts/15/guestaccess.aspx?docid=0533805491ea0408db88b4a76e81d9292&amp;authkey=Aa9lSWPijRwaY2ijJQfL0fE&amp;e=BoKn7O</a:t>
            </a:r>
            <a:r>
              <a:rPr lang="id"/>
              <a:t> </a:t>
            </a:r>
            <a:endParaRPr/>
          </a:p>
        </p:txBody>
      </p:sp>
      <p:sp>
        <p:nvSpPr>
          <p:cNvPr id="517" name="Google Shape;517;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7"/>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23" name="Google Shape;523;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24" name="Google Shape;524;p77"/>
          <p:cNvPicPr preferRelativeResize="0"/>
          <p:nvPr/>
        </p:nvPicPr>
        <p:blipFill>
          <a:blip r:embed="rId3">
            <a:alphaModFix/>
          </a:blip>
          <a:stretch>
            <a:fillRect/>
          </a:stretch>
        </p:blipFill>
        <p:spPr>
          <a:xfrm>
            <a:off x="1238750" y="1028800"/>
            <a:ext cx="6773156" cy="38099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30" name="Google Shape;530;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31" name="Google Shape;531;p78"/>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9"/>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37" name="Google Shape;537;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38" name="Google Shape;538;p79"/>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0"/>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44" name="Google Shape;544;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45" name="Google Shape;545;p80"/>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1"/>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51" name="Google Shape;551;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52" name="Google Shape;552;p81"/>
          <p:cNvPicPr preferRelativeResize="0"/>
          <p:nvPr/>
        </p:nvPicPr>
        <p:blipFill>
          <a:blip r:embed="rId3">
            <a:alphaModFix/>
          </a:blip>
          <a:stretch>
            <a:fillRect/>
          </a:stretch>
        </p:blipFill>
        <p:spPr>
          <a:xfrm>
            <a:off x="311700" y="1028800"/>
            <a:ext cx="6773156" cy="3809900"/>
          </a:xfrm>
          <a:prstGeom prst="rect">
            <a:avLst/>
          </a:prstGeom>
          <a:noFill/>
          <a:ln>
            <a:noFill/>
          </a:ln>
        </p:spPr>
      </p:pic>
      <p:pic>
        <p:nvPicPr>
          <p:cNvPr id="553" name="Google Shape;553;p81"/>
          <p:cNvPicPr preferRelativeResize="0"/>
          <p:nvPr/>
        </p:nvPicPr>
        <p:blipFill>
          <a:blip r:embed="rId4">
            <a:alphaModFix/>
          </a:blip>
          <a:stretch>
            <a:fillRect/>
          </a:stretch>
        </p:blipFill>
        <p:spPr>
          <a:xfrm>
            <a:off x="2359200" y="2468450"/>
            <a:ext cx="6473098" cy="181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Project Report 1</a:t>
            </a:r>
            <a:endParaRPr/>
          </a:p>
          <a:p>
            <a:pPr indent="0" lvl="0" marL="0" rtl="0" algn="ctr">
              <a:spcBef>
                <a:spcPts val="0"/>
              </a:spcBef>
              <a:spcAft>
                <a:spcPts val="0"/>
              </a:spcAft>
              <a:buNone/>
            </a:pPr>
            <a:r>
              <a:rPr lang="id"/>
              <a:t>(Mar 28, 2021)</a:t>
            </a:r>
            <a:endParaRPr/>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59" name="Google Shape;559;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60" name="Google Shape;560;p82"/>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83"/>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66" name="Google Shape;566;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67" name="Google Shape;567;p83"/>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84"/>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573" name="Google Shape;573;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74" name="Google Shape;574;p84"/>
          <p:cNvPicPr preferRelativeResize="0"/>
          <p:nvPr/>
        </p:nvPicPr>
        <p:blipFill>
          <a:blip r:embed="rId3">
            <a:alphaModFix/>
          </a:blip>
          <a:stretch>
            <a:fillRect/>
          </a:stretch>
        </p:blipFill>
        <p:spPr>
          <a:xfrm>
            <a:off x="311700" y="1028800"/>
            <a:ext cx="6773156" cy="3809900"/>
          </a:xfrm>
          <a:prstGeom prst="rect">
            <a:avLst/>
          </a:prstGeom>
          <a:noFill/>
          <a:ln>
            <a:noFill/>
          </a:ln>
        </p:spPr>
      </p:pic>
      <p:pic>
        <p:nvPicPr>
          <p:cNvPr id="575" name="Google Shape;575;p84"/>
          <p:cNvPicPr preferRelativeResize="0"/>
          <p:nvPr/>
        </p:nvPicPr>
        <p:blipFill>
          <a:blip r:embed="rId4">
            <a:alphaModFix/>
          </a:blip>
          <a:stretch>
            <a:fillRect/>
          </a:stretch>
        </p:blipFill>
        <p:spPr>
          <a:xfrm>
            <a:off x="3525050" y="2505250"/>
            <a:ext cx="5235599" cy="20579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5"/>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581" name="Google Shape;581;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82" name="Google Shape;582;p85"/>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6"/>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588" name="Google Shape;588;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89" name="Google Shape;589;p86"/>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7"/>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595" name="Google Shape;595;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596" name="Google Shape;596;p87"/>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8"/>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02" name="Google Shape;602;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03" name="Google Shape;603;p88"/>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89"/>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09" name="Google Shape;609;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10" name="Google Shape;610;p89"/>
          <p:cNvPicPr preferRelativeResize="0"/>
          <p:nvPr/>
        </p:nvPicPr>
        <p:blipFill>
          <a:blip r:embed="rId3">
            <a:alphaModFix/>
          </a:blip>
          <a:stretch>
            <a:fillRect/>
          </a:stretch>
        </p:blipFill>
        <p:spPr>
          <a:xfrm>
            <a:off x="311700" y="1028800"/>
            <a:ext cx="6773156" cy="3809900"/>
          </a:xfrm>
          <a:prstGeom prst="rect">
            <a:avLst/>
          </a:prstGeom>
          <a:noFill/>
          <a:ln>
            <a:noFill/>
          </a:ln>
        </p:spPr>
      </p:pic>
      <p:pic>
        <p:nvPicPr>
          <p:cNvPr id="611" name="Google Shape;611;p89"/>
          <p:cNvPicPr preferRelativeResize="0"/>
          <p:nvPr/>
        </p:nvPicPr>
        <p:blipFill>
          <a:blip r:embed="rId4">
            <a:alphaModFix/>
          </a:blip>
          <a:stretch>
            <a:fillRect/>
          </a:stretch>
        </p:blipFill>
        <p:spPr>
          <a:xfrm>
            <a:off x="2171775" y="1834825"/>
            <a:ext cx="6533473" cy="18343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90"/>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17" name="Google Shape;617;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18" name="Google Shape;618;p90"/>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91"/>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24" name="Google Shape;624;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25" name="Google Shape;625;p91"/>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Project Scope</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sz="1700">
                <a:solidFill>
                  <a:srgbClr val="000000"/>
                </a:solidFill>
              </a:rPr>
              <a:t>Our project scope:</a:t>
            </a:r>
            <a:endParaRPr sz="1700">
              <a:solidFill>
                <a:srgbClr val="000000"/>
              </a:solidFill>
            </a:endParaRPr>
          </a:p>
          <a:p>
            <a:pPr indent="-336550" lvl="0" marL="457200" rtl="0" algn="l">
              <a:spcBef>
                <a:spcPts val="1200"/>
              </a:spcBef>
              <a:spcAft>
                <a:spcPts val="0"/>
              </a:spcAft>
              <a:buClr>
                <a:srgbClr val="000000"/>
              </a:buClr>
              <a:buSzPts val="1700"/>
              <a:buChar char="-"/>
            </a:pPr>
            <a:r>
              <a:rPr lang="id" sz="1700">
                <a:solidFill>
                  <a:srgbClr val="000000"/>
                </a:solidFill>
              </a:rPr>
              <a:t>Build </a:t>
            </a:r>
            <a:r>
              <a:rPr b="1" lang="id" sz="1700">
                <a:solidFill>
                  <a:srgbClr val="000000"/>
                </a:solidFill>
              </a:rPr>
              <a:t>dashboard page</a:t>
            </a:r>
            <a:r>
              <a:rPr lang="id" sz="1700">
                <a:solidFill>
                  <a:srgbClr val="000000"/>
                </a:solidFill>
              </a:rPr>
              <a:t> to show general information</a:t>
            </a:r>
            <a:endParaRPr sz="1700">
              <a:solidFill>
                <a:srgbClr val="000000"/>
              </a:solidFill>
            </a:endParaRPr>
          </a:p>
          <a:p>
            <a:pPr indent="-336550" lvl="0" marL="457200" rtl="0" algn="l">
              <a:spcBef>
                <a:spcPts val="0"/>
              </a:spcBef>
              <a:spcAft>
                <a:spcPts val="0"/>
              </a:spcAft>
              <a:buClr>
                <a:srgbClr val="000000"/>
              </a:buClr>
              <a:buSzPts val="1700"/>
              <a:buChar char="-"/>
            </a:pPr>
            <a:r>
              <a:rPr b="1" lang="id" sz="1700">
                <a:solidFill>
                  <a:srgbClr val="000000"/>
                </a:solidFill>
              </a:rPr>
              <a:t>Schedule page </a:t>
            </a:r>
            <a:r>
              <a:rPr lang="id" sz="1700">
                <a:solidFill>
                  <a:srgbClr val="000000"/>
                </a:solidFill>
              </a:rPr>
              <a:t>to view upcoming courses and to join video conference</a:t>
            </a:r>
            <a:endParaRPr sz="1700">
              <a:solidFill>
                <a:srgbClr val="000000"/>
              </a:solidFill>
            </a:endParaRPr>
          </a:p>
          <a:p>
            <a:pPr indent="-336550" lvl="0" marL="457200" rtl="0" algn="l">
              <a:spcBef>
                <a:spcPts val="0"/>
              </a:spcBef>
              <a:spcAft>
                <a:spcPts val="0"/>
              </a:spcAft>
              <a:buClr>
                <a:srgbClr val="000000"/>
              </a:buClr>
              <a:buSzPts val="1700"/>
              <a:buChar char="-"/>
            </a:pPr>
            <a:r>
              <a:rPr b="1" lang="id" sz="1700">
                <a:solidFill>
                  <a:srgbClr val="000000"/>
                </a:solidFill>
              </a:rPr>
              <a:t>Assignment page</a:t>
            </a:r>
            <a:r>
              <a:rPr lang="id" sz="1700">
                <a:solidFill>
                  <a:srgbClr val="000000"/>
                </a:solidFill>
              </a:rPr>
              <a:t> to insert the assignment (teacher) and upload the answer of the assignment (student)</a:t>
            </a:r>
            <a:endParaRPr sz="1700">
              <a:solidFill>
                <a:srgbClr val="000000"/>
              </a:solidFill>
            </a:endParaRPr>
          </a:p>
          <a:p>
            <a:pPr indent="-336550" lvl="0" marL="457200" rtl="0" algn="l">
              <a:spcBef>
                <a:spcPts val="0"/>
              </a:spcBef>
              <a:spcAft>
                <a:spcPts val="0"/>
              </a:spcAft>
              <a:buClr>
                <a:srgbClr val="000000"/>
              </a:buClr>
              <a:buSzPts val="1700"/>
              <a:buChar char="-"/>
            </a:pPr>
            <a:r>
              <a:rPr b="1" lang="id" sz="1700">
                <a:solidFill>
                  <a:srgbClr val="000000"/>
                </a:solidFill>
              </a:rPr>
              <a:t>Score page </a:t>
            </a:r>
            <a:r>
              <a:rPr lang="id" sz="1700">
                <a:solidFill>
                  <a:srgbClr val="000000"/>
                </a:solidFill>
              </a:rPr>
              <a:t>to input and edit the student score (teacher) and view the student score (student)</a:t>
            </a:r>
            <a:endParaRPr sz="1700">
              <a:solidFill>
                <a:srgbClr val="000000"/>
              </a:solidFill>
            </a:endParaRPr>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92"/>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31" name="Google Shape;631;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32" name="Google Shape;632;p92"/>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3"/>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38" name="Google Shape;638;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39" name="Google Shape;639;p93"/>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4"/>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645" name="Google Shape;645;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46" name="Google Shape;646;p94"/>
          <p:cNvPicPr preferRelativeResize="0"/>
          <p:nvPr/>
        </p:nvPicPr>
        <p:blipFill>
          <a:blip r:embed="rId3">
            <a:alphaModFix/>
          </a:blip>
          <a:stretch>
            <a:fillRect/>
          </a:stretch>
        </p:blipFill>
        <p:spPr>
          <a:xfrm>
            <a:off x="1185425" y="1028800"/>
            <a:ext cx="6773156" cy="380990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5"/>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id"/>
              <a:t>Project Report 3</a:t>
            </a:r>
            <a:endParaRPr/>
          </a:p>
          <a:p>
            <a:pPr indent="0" lvl="0" marL="0" rtl="0" algn="ctr">
              <a:spcBef>
                <a:spcPts val="0"/>
              </a:spcBef>
              <a:spcAft>
                <a:spcPts val="0"/>
              </a:spcAft>
              <a:buNone/>
            </a:pPr>
            <a:r>
              <a:rPr lang="id"/>
              <a:t>(Mei 23, 2021)</a:t>
            </a:r>
            <a:endParaRPr/>
          </a:p>
        </p:txBody>
      </p:sp>
      <p:sp>
        <p:nvSpPr>
          <p:cNvPr id="652" name="Google Shape;652;p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d"/>
              <a:t>Prototype Design Revision</a:t>
            </a:r>
            <a:endParaRPr/>
          </a:p>
        </p:txBody>
      </p:sp>
      <p:sp>
        <p:nvSpPr>
          <p:cNvPr id="658" name="Google Shape;658;p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7"/>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a:t>
            </a:r>
            <a:endParaRPr/>
          </a:p>
        </p:txBody>
      </p:sp>
      <p:sp>
        <p:nvSpPr>
          <p:cNvPr id="664" name="Google Shape;664;p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65" name="Google Shape;665;p97"/>
          <p:cNvPicPr preferRelativeResize="0"/>
          <p:nvPr/>
        </p:nvPicPr>
        <p:blipFill>
          <a:blip r:embed="rId3">
            <a:alphaModFix/>
          </a:blip>
          <a:stretch>
            <a:fillRect/>
          </a:stretch>
        </p:blipFill>
        <p:spPr>
          <a:xfrm>
            <a:off x="1377738" y="1074050"/>
            <a:ext cx="6388532" cy="35891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98"/>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a:t>
            </a:r>
            <a:endParaRPr/>
          </a:p>
        </p:txBody>
      </p:sp>
      <p:sp>
        <p:nvSpPr>
          <p:cNvPr id="671" name="Google Shape;671;p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72" name="Google Shape;672;p98"/>
          <p:cNvPicPr preferRelativeResize="0"/>
          <p:nvPr/>
        </p:nvPicPr>
        <p:blipFill>
          <a:blip r:embed="rId3">
            <a:alphaModFix/>
          </a:blip>
          <a:stretch>
            <a:fillRect/>
          </a:stretch>
        </p:blipFill>
        <p:spPr>
          <a:xfrm>
            <a:off x="1183638" y="1028800"/>
            <a:ext cx="6776732" cy="38099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9"/>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a:t>
            </a:r>
            <a:endParaRPr/>
          </a:p>
        </p:txBody>
      </p:sp>
      <p:sp>
        <p:nvSpPr>
          <p:cNvPr id="678" name="Google Shape;678;p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79" name="Google Shape;679;p99"/>
          <p:cNvPicPr preferRelativeResize="0"/>
          <p:nvPr/>
        </p:nvPicPr>
        <p:blipFill>
          <a:blip r:embed="rId3">
            <a:alphaModFix/>
          </a:blip>
          <a:stretch>
            <a:fillRect/>
          </a:stretch>
        </p:blipFill>
        <p:spPr>
          <a:xfrm>
            <a:off x="1176500" y="1028800"/>
            <a:ext cx="6791003" cy="38099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100"/>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Student Page</a:t>
            </a:r>
            <a:endParaRPr/>
          </a:p>
        </p:txBody>
      </p:sp>
      <p:sp>
        <p:nvSpPr>
          <p:cNvPr id="685" name="Google Shape;685;p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86" name="Google Shape;686;p100"/>
          <p:cNvPicPr preferRelativeResize="0"/>
          <p:nvPr/>
        </p:nvPicPr>
        <p:blipFill>
          <a:blip r:embed="rId3">
            <a:alphaModFix/>
          </a:blip>
          <a:stretch>
            <a:fillRect/>
          </a:stretch>
        </p:blipFill>
        <p:spPr>
          <a:xfrm>
            <a:off x="1182925" y="1028800"/>
            <a:ext cx="6778151" cy="380989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01"/>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Prototype - Student Page</a:t>
            </a:r>
            <a:endParaRPr/>
          </a:p>
          <a:p>
            <a:pPr indent="0" lvl="0" marL="0" rtl="0" algn="l">
              <a:spcBef>
                <a:spcPts val="0"/>
              </a:spcBef>
              <a:spcAft>
                <a:spcPts val="0"/>
              </a:spcAft>
              <a:buNone/>
            </a:pPr>
            <a:r>
              <a:t/>
            </a:r>
            <a:endParaRPr/>
          </a:p>
        </p:txBody>
      </p:sp>
      <p:sp>
        <p:nvSpPr>
          <p:cNvPr id="692" name="Google Shape;692;p1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693" name="Google Shape;693;p101"/>
          <p:cNvPicPr preferRelativeResize="0"/>
          <p:nvPr/>
        </p:nvPicPr>
        <p:blipFill>
          <a:blip r:embed="rId3">
            <a:alphaModFix/>
          </a:blip>
          <a:stretch>
            <a:fillRect/>
          </a:stretch>
        </p:blipFill>
        <p:spPr>
          <a:xfrm>
            <a:off x="1173575" y="1028800"/>
            <a:ext cx="6796859" cy="38098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Survey</a:t>
            </a:r>
            <a:endParaRPr/>
          </a:p>
        </p:txBody>
      </p:sp>
      <p:pic>
        <p:nvPicPr>
          <p:cNvPr id="117" name="Google Shape;117;p21"/>
          <p:cNvPicPr preferRelativeResize="0"/>
          <p:nvPr/>
        </p:nvPicPr>
        <p:blipFill>
          <a:blip r:embed="rId3">
            <a:alphaModFix/>
          </a:blip>
          <a:stretch>
            <a:fillRect/>
          </a:stretch>
        </p:blipFill>
        <p:spPr>
          <a:xfrm>
            <a:off x="311698" y="2116900"/>
            <a:ext cx="6469276" cy="1760775"/>
          </a:xfrm>
          <a:prstGeom prst="rect">
            <a:avLst/>
          </a:prstGeom>
          <a:noFill/>
          <a:ln>
            <a:noFill/>
          </a:ln>
        </p:spPr>
      </p:pic>
      <p:sp>
        <p:nvSpPr>
          <p:cNvPr id="118" name="Google Shape;118;p21"/>
          <p:cNvSpPr txBox="1"/>
          <p:nvPr>
            <p:ph idx="1" type="body"/>
          </p:nvPr>
        </p:nvSpPr>
        <p:spPr>
          <a:xfrm>
            <a:off x="311700" y="1152475"/>
            <a:ext cx="8520600" cy="696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id">
                <a:solidFill>
                  <a:srgbClr val="000000"/>
                </a:solidFill>
              </a:rPr>
              <a:t>Link gform</a:t>
            </a:r>
            <a:r>
              <a:rPr lang="id"/>
              <a:t>: </a:t>
            </a:r>
            <a:r>
              <a:rPr lang="id" u="sng">
                <a:solidFill>
                  <a:schemeClr val="hlink"/>
                </a:solidFill>
                <a:hlinkClick r:id="rId4"/>
              </a:rPr>
              <a:t>https://forms.gle/Z6Ncp8Qaw93DXswKA</a:t>
            </a:r>
            <a:r>
              <a:rPr lang="id"/>
              <a:t> </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02"/>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Prototype - Student Page</a:t>
            </a:r>
            <a:endParaRPr/>
          </a:p>
          <a:p>
            <a:pPr indent="0" lvl="0" marL="0" rtl="0" algn="l">
              <a:spcBef>
                <a:spcPts val="0"/>
              </a:spcBef>
              <a:spcAft>
                <a:spcPts val="0"/>
              </a:spcAft>
              <a:buNone/>
            </a:pPr>
            <a:r>
              <a:t/>
            </a:r>
            <a:endParaRPr/>
          </a:p>
        </p:txBody>
      </p:sp>
      <p:sp>
        <p:nvSpPr>
          <p:cNvPr id="699" name="Google Shape;699;p1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00" name="Google Shape;700;p102"/>
          <p:cNvPicPr preferRelativeResize="0"/>
          <p:nvPr/>
        </p:nvPicPr>
        <p:blipFill>
          <a:blip r:embed="rId3">
            <a:alphaModFix/>
          </a:blip>
          <a:stretch>
            <a:fillRect/>
          </a:stretch>
        </p:blipFill>
        <p:spPr>
          <a:xfrm>
            <a:off x="1184575" y="1028800"/>
            <a:ext cx="6774841" cy="3809900"/>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3"/>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Prototype - Student Page</a:t>
            </a:r>
            <a:endParaRPr/>
          </a:p>
          <a:p>
            <a:pPr indent="0" lvl="0" marL="0" rtl="0" algn="l">
              <a:spcBef>
                <a:spcPts val="0"/>
              </a:spcBef>
              <a:spcAft>
                <a:spcPts val="0"/>
              </a:spcAft>
              <a:buNone/>
            </a:pPr>
            <a:r>
              <a:t/>
            </a:r>
            <a:endParaRPr/>
          </a:p>
        </p:txBody>
      </p:sp>
      <p:sp>
        <p:nvSpPr>
          <p:cNvPr id="706" name="Google Shape;706;p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07" name="Google Shape;707;p103"/>
          <p:cNvPicPr preferRelativeResize="0"/>
          <p:nvPr/>
        </p:nvPicPr>
        <p:blipFill>
          <a:blip r:embed="rId3">
            <a:alphaModFix/>
          </a:blip>
          <a:stretch>
            <a:fillRect/>
          </a:stretch>
        </p:blipFill>
        <p:spPr>
          <a:xfrm>
            <a:off x="1196063" y="1028800"/>
            <a:ext cx="6751884" cy="38099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04"/>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d"/>
              <a:t>Prototype - Student Page</a:t>
            </a:r>
            <a:endParaRPr/>
          </a:p>
          <a:p>
            <a:pPr indent="0" lvl="0" marL="0" rtl="0" algn="l">
              <a:spcBef>
                <a:spcPts val="0"/>
              </a:spcBef>
              <a:spcAft>
                <a:spcPts val="0"/>
              </a:spcAft>
              <a:buNone/>
            </a:pPr>
            <a:r>
              <a:t/>
            </a:r>
            <a:endParaRPr/>
          </a:p>
        </p:txBody>
      </p:sp>
      <p:sp>
        <p:nvSpPr>
          <p:cNvPr id="713" name="Google Shape;713;p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14" name="Google Shape;714;p104"/>
          <p:cNvPicPr preferRelativeResize="0"/>
          <p:nvPr/>
        </p:nvPicPr>
        <p:blipFill>
          <a:blip r:embed="rId3">
            <a:alphaModFix/>
          </a:blip>
          <a:stretch>
            <a:fillRect/>
          </a:stretch>
        </p:blipFill>
        <p:spPr>
          <a:xfrm>
            <a:off x="1191113" y="1028800"/>
            <a:ext cx="6761771" cy="380990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105"/>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20" name="Google Shape;720;p1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21" name="Google Shape;721;p105"/>
          <p:cNvPicPr preferRelativeResize="0"/>
          <p:nvPr/>
        </p:nvPicPr>
        <p:blipFill>
          <a:blip r:embed="rId3">
            <a:alphaModFix/>
          </a:blip>
          <a:stretch>
            <a:fillRect/>
          </a:stretch>
        </p:blipFill>
        <p:spPr>
          <a:xfrm>
            <a:off x="1433513" y="1028800"/>
            <a:ext cx="6276975" cy="35433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106"/>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27" name="Google Shape;727;p10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28" name="Google Shape;728;p106"/>
          <p:cNvPicPr preferRelativeResize="0"/>
          <p:nvPr/>
        </p:nvPicPr>
        <p:blipFill>
          <a:blip r:embed="rId3">
            <a:alphaModFix/>
          </a:blip>
          <a:stretch>
            <a:fillRect/>
          </a:stretch>
        </p:blipFill>
        <p:spPr>
          <a:xfrm>
            <a:off x="1191238" y="1028800"/>
            <a:ext cx="6761527" cy="3809901"/>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107"/>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34" name="Google Shape;734;p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35" name="Google Shape;735;p107"/>
          <p:cNvPicPr preferRelativeResize="0"/>
          <p:nvPr/>
        </p:nvPicPr>
        <p:blipFill>
          <a:blip r:embed="rId3">
            <a:alphaModFix/>
          </a:blip>
          <a:stretch>
            <a:fillRect/>
          </a:stretch>
        </p:blipFill>
        <p:spPr>
          <a:xfrm>
            <a:off x="1187675" y="1028800"/>
            <a:ext cx="6768650" cy="380989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8"/>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41" name="Google Shape;741;p1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42" name="Google Shape;742;p108"/>
          <p:cNvPicPr preferRelativeResize="0"/>
          <p:nvPr/>
        </p:nvPicPr>
        <p:blipFill>
          <a:blip r:embed="rId3">
            <a:alphaModFix/>
          </a:blip>
          <a:stretch>
            <a:fillRect/>
          </a:stretch>
        </p:blipFill>
        <p:spPr>
          <a:xfrm>
            <a:off x="1189738" y="1028800"/>
            <a:ext cx="6764517" cy="38099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9"/>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48" name="Google Shape;748;p10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49" name="Google Shape;749;p109"/>
          <p:cNvPicPr preferRelativeResize="0"/>
          <p:nvPr/>
        </p:nvPicPr>
        <p:blipFill>
          <a:blip r:embed="rId3">
            <a:alphaModFix/>
          </a:blip>
          <a:stretch>
            <a:fillRect/>
          </a:stretch>
        </p:blipFill>
        <p:spPr>
          <a:xfrm>
            <a:off x="1193800" y="1028800"/>
            <a:ext cx="6756405" cy="38099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110"/>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55" name="Google Shape;755;p1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56" name="Google Shape;756;p110"/>
          <p:cNvPicPr preferRelativeResize="0"/>
          <p:nvPr/>
        </p:nvPicPr>
        <p:blipFill>
          <a:blip r:embed="rId3">
            <a:alphaModFix/>
          </a:blip>
          <a:stretch>
            <a:fillRect/>
          </a:stretch>
        </p:blipFill>
        <p:spPr>
          <a:xfrm>
            <a:off x="1423988" y="1028800"/>
            <a:ext cx="6296025" cy="354330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0" name="Shape 760"/>
        <p:cNvGrpSpPr/>
        <p:nvPr/>
      </p:nvGrpSpPr>
      <p:grpSpPr>
        <a:xfrm>
          <a:off x="0" y="0"/>
          <a:ext cx="0" cy="0"/>
          <a:chOff x="0" y="0"/>
          <a:chExt cx="0" cy="0"/>
        </a:xfrm>
      </p:grpSpPr>
      <p:sp>
        <p:nvSpPr>
          <p:cNvPr id="761" name="Google Shape;761;p111"/>
          <p:cNvSpPr txBox="1"/>
          <p:nvPr>
            <p:ph type="title"/>
          </p:nvPr>
        </p:nvSpPr>
        <p:spPr>
          <a:xfrm>
            <a:off x="311700" y="45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Prototype - Teacher Page</a:t>
            </a:r>
            <a:endParaRPr/>
          </a:p>
        </p:txBody>
      </p:sp>
      <p:sp>
        <p:nvSpPr>
          <p:cNvPr id="762" name="Google Shape;762;p1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d"/>
              <a:t>‹#›</a:t>
            </a:fld>
            <a:endParaRPr/>
          </a:p>
        </p:txBody>
      </p:sp>
      <p:pic>
        <p:nvPicPr>
          <p:cNvPr id="763" name="Google Shape;763;p111"/>
          <p:cNvPicPr preferRelativeResize="0"/>
          <p:nvPr/>
        </p:nvPicPr>
        <p:blipFill>
          <a:blip r:embed="rId3">
            <a:alphaModFix/>
          </a:blip>
          <a:stretch>
            <a:fillRect/>
          </a:stretch>
        </p:blipFill>
        <p:spPr>
          <a:xfrm>
            <a:off x="1173425" y="1028800"/>
            <a:ext cx="6797155" cy="3809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