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Process </a:t>
            </a:r>
            <a:r>
              <a:rPr lang="en-US" sz="3600" dirty="0" smtClean="0"/>
              <a:t>control and anomaly detection with classification of optical emission spectra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Austin bock</a:t>
            </a:r>
          </a:p>
          <a:p>
            <a:r>
              <a:rPr lang="en-US" dirty="0" smtClean="0"/>
              <a:t>Springboard Capstone </a:t>
            </a:r>
            <a:r>
              <a:rPr lang="en-US" dirty="0" smtClean="0"/>
              <a:t>2 - milestone</a:t>
            </a:r>
            <a:endParaRPr lang="en-US" dirty="0" smtClean="0"/>
          </a:p>
          <a:p>
            <a:r>
              <a:rPr lang="en-US" dirty="0" err="1" smtClean="0"/>
              <a:t>oct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1413" y="-144463"/>
            <a:ext cx="9905998" cy="1478570"/>
          </a:xfrm>
        </p:spPr>
        <p:txBody>
          <a:bodyPr/>
          <a:lstStyle/>
          <a:p>
            <a:r>
              <a:rPr lang="en-US" dirty="0" smtClean="0"/>
              <a:t>Project overview &amp; 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3" y="986937"/>
            <a:ext cx="9905999" cy="4744995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sz="1400" b="1" dirty="0"/>
          </a:p>
          <a:p>
            <a:r>
              <a:rPr lang="en-US" b="1" dirty="0" smtClean="0"/>
              <a:t>Overview:</a:t>
            </a:r>
          </a:p>
          <a:p>
            <a:pPr lvl="1"/>
            <a:r>
              <a:rPr lang="en-US" sz="1600" b="1" dirty="0" smtClean="0"/>
              <a:t>Customer has come to me with a dataset that includes optical emission spectra from monitors on a plasma etch tool and the measured Error data from subsequent production runs. </a:t>
            </a:r>
            <a:r>
              <a:rPr lang="en-US" sz="1600" b="1" dirty="0"/>
              <a:t>(detailed descriptions provided in “Data Dictionary.txt” on </a:t>
            </a:r>
            <a:r>
              <a:rPr lang="en-US" sz="1600" b="1" dirty="0" err="1"/>
              <a:t>Github</a:t>
            </a:r>
            <a:r>
              <a:rPr lang="en-US" sz="1600" b="1" dirty="0" smtClean="0"/>
              <a:t>)</a:t>
            </a:r>
          </a:p>
          <a:p>
            <a:pPr lvl="1"/>
            <a:r>
              <a:rPr lang="en-US" sz="1600" b="1" dirty="0" smtClean="0"/>
              <a:t>Customer requests exploratory analysis for outlier classification which could be used for process control.  2 methods of using this data will be explored as Key Goals.</a:t>
            </a:r>
          </a:p>
          <a:p>
            <a:pPr lvl="1"/>
            <a:r>
              <a:rPr lang="en-US" sz="1600" b="1" dirty="0" smtClean="0"/>
              <a:t>The </a:t>
            </a:r>
            <a:r>
              <a:rPr lang="en-US" sz="1600" b="1" dirty="0" smtClean="0"/>
              <a:t>process uses statistical process control in a manufacturing </a:t>
            </a:r>
            <a:r>
              <a:rPr lang="en-US" sz="1600" b="1" dirty="0" smtClean="0"/>
              <a:t>environment to control ‘Error’ on production</a:t>
            </a:r>
            <a:endParaRPr lang="en-US" sz="1600" b="1" dirty="0" smtClean="0"/>
          </a:p>
          <a:p>
            <a:pPr lvl="1"/>
            <a:r>
              <a:rPr lang="en-US" sz="1600" b="1" dirty="0" smtClean="0"/>
              <a:t>The key starting assumption from the customer is that other </a:t>
            </a:r>
            <a:r>
              <a:rPr lang="en-US" sz="1600" b="1" dirty="0"/>
              <a:t>noise/error sources are not </a:t>
            </a:r>
            <a:r>
              <a:rPr lang="en-US" sz="1600" b="1" dirty="0" smtClean="0"/>
              <a:t>important and this assumption may not be </a:t>
            </a:r>
            <a:r>
              <a:rPr lang="en-US" sz="1600" b="1" dirty="0" smtClean="0"/>
              <a:t>true in that other sources could be present.</a:t>
            </a:r>
            <a:endParaRPr lang="en-US" sz="1600" b="1" dirty="0" smtClean="0"/>
          </a:p>
          <a:p>
            <a:pPr lvl="1"/>
            <a:endParaRPr lang="en-US" sz="1600" b="1" dirty="0"/>
          </a:p>
          <a:p>
            <a:r>
              <a:rPr lang="en-US" b="1" dirty="0" smtClean="0"/>
              <a:t>Key Goals:</a:t>
            </a:r>
          </a:p>
          <a:p>
            <a:pPr lvl="1"/>
            <a:r>
              <a:rPr lang="en-US" sz="1600" b="1" dirty="0"/>
              <a:t>Can classifier be used as UP/DOWN monitor that captures the likelihood of failing with Error outside statistical limits of the population on production</a:t>
            </a:r>
          </a:p>
          <a:p>
            <a:pPr lvl="1"/>
            <a:r>
              <a:rPr lang="en-US" sz="1600" b="1" dirty="0"/>
              <a:t>Can classifier be used as monitor the process condition for any shifts that will require investigation.</a:t>
            </a:r>
          </a:p>
          <a:p>
            <a:pPr lvl="1"/>
            <a:r>
              <a:rPr lang="en-US" sz="1600" b="1" dirty="0" smtClean="0"/>
              <a:t>Advise </a:t>
            </a:r>
            <a:r>
              <a:rPr lang="en-US" sz="1600" b="1" dirty="0" smtClean="0"/>
              <a:t>on next steps to improve modeling </a:t>
            </a:r>
            <a:r>
              <a:rPr lang="en-US" sz="1600" b="1" dirty="0" smtClean="0"/>
              <a:t>capability with other data sources</a:t>
            </a:r>
            <a:endParaRPr lang="en-US" sz="1600" b="1" dirty="0"/>
          </a:p>
          <a:p>
            <a:pPr lvl="1"/>
            <a:endParaRPr lang="en-US" sz="1600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AutoShape 4" descr="data:image/png;base64,iVBORw0KGgoAAAANSUhEUgAAA2gAAAGACAYAAADYnkH7AAAABHNCSVQICAgIfAhkiAAAAAlwSFlzAAALEgAACxIB0t1+/AAAIABJREFUeJzs3XmQo+lB5/nfq1tKKVPKs/Kqu+vts7rbXX3ZbWwOYzCwNDBmAsPOYOwFx7Cww0Qwa5iF3Z2YiNnYweM1g72D2RnMFWBY6FnGNh7AYBt3u9zus6q7qp66KyuPyspDeSgzlanj3T8kZamyjsyqkvS+kr6fiOrWldIv9VZJ+ul9nue1HMcRAAAAAMB9PrcDAAAAAABKKGgAAAAA4BEUNAAAAADwCAoaAAAAAHgEBQ0AAAAAPIKCBgAAAAAeEXA7AACgedi2vVfSOUnHyxf5JOUkfcoY8/vl2/xrSWcr529xP78u6U1jzP+3zeM5kvqMMbO3uc0PSHraGPPrd/B7+CX9haQHJP2mMea3dvhzjqQ+ST8o6R8ZY35wy/V7df3zU+0pY8zGTjMCANoTBQ0AcKfWjDGPVc7Ytr1H0lds214xxvz5DovSd0k6UaM8T0rqvsOfGZb0fkkdxphCjXJUXPf8AABwJyhoAIB7Yoy5VN4j9suS/ty27c9JessY8xu2bf/vkn5E0oakOUk/LelHJR2R9O9s2y5I+mFJjkp7s/ok/bWkXzTG5Kofx7btX5P0E5Lykk5L+h8l7ZH0MUl+27YXjTH/asvPvFvSv5MUK2f4XyS9KOnLkoKSXrVt+8eMMeeqfuaQpE9LiksakvSGpH9sjMne63Nl2/ZPS/qIpA5Ji5J+r/q8MeY7b/Z7GmOu2Lb9VUnzku6X9H8bY/7DveYBAHgPc9AAALXwpqRHqi+wbXtU0j+X9KQx5ohKxetpY8ynJb0i6ZeNMS+Ub/6opO+R9GD5z89tua8PS/r+8n0dlvSWpM8ZY74l6T9K+vxNylmPpP9X0v9U/pl/KukPJfVK+oDKe7qqy1nZ/yDp94wxz0o6KGmfpB+4g+ciatv2G1v+fLrq+ockvdcY851bz9/q96z62bQx5kHKGQC0LvagAQBqwZG0uuWyCZWK22u2bf+VpL8yxnzlFj//OWNMRpJs2/59Sc9Lqp4X9v2SftcYs1I+/ylJ/8q27dBtMj2t0ly4b0mSMeZt27ZflPReSX9/m5/7nyW9z7btfynpkEp70eK3uf1W2w1xPGaMWbrF+e1+z3+4gxwAgCbEHjQAQC08qS0LYxhjipLeo9KwxjlJn7Rt+1O3+Pl81WmfpK3zwra+X/lU+pLRuk2mm73H+VQa2ng7fyzpZyVdkvRJSa9t8zh3KnOb89v9nlt/FgDQYihoAIB7Up6z9WuSPrHl8kdVGqJ30hjzb1UqO4+Wr87r+qL0j23bDtu2HVFpKOJ/3fIw/03Sh23b7iif/0VJXzfGrN/kviqOlmLYT5XzPCTpOyR9dZtf6f2S/rUx5vMq7Rl8WpJ/m5+pldv9ngCANsAQRwDAnYratv1G+XRRUlbSrxhjvlh9I2PMm7Zt/6mkV2zbzkhaU6lwSKUC9htVQ/dWVRq+l1Jp3tjvbnnM/yRpVNLLtm37JJ2V9JPl674i6S9s294wxvxC1ePP2rb9QUn/wbbtWDnrh40xp8vL4d/Kr0p6wbbt+XKur6k0F22nqp+faj+9g5+93e8JAGgDluM4bmcAALSx6lUf3c4CAIDbGOIIAAAAAB7BHjQAAAAA8Aj2oAEAAACAR1DQAAAAAMAjKGgAAAAA4BENX2Z/Zma5KSe9pVIxpdOrbsdAFbaJ97BNvIdt4j1sE+9hm3gP28R72Ca11deXsG51HXvQdigQaNQxSrFTbBPvYZt4D9vEe9gm3sM28R62ifewTRqHggYAAAAAHkFBAwAAAACPoKABAAAAgEdQ0AAAAADAIyhoAAAAAOARFDQAAAAA8AgKGgAAAAB4BAUNAAAAADyCggYAAAAAHkFBAwAAAACPoKABAAAAgEdQ0AAAAADAIyhoAAAAAOARAbcDAADQLI4eO3dXP/fM4QM1TgIAaFXsQQMAAAAAj6CgAQAAAIBHUNAAAAAAwCOYgwYAQB1kVtd1aXJWlmVJkrriUXV2RBWOBlR0HPnKlwMAUI2CBgBADS1l1mQuXNHlK/Obl506P3XdbQIBv9712EG9/7mHFfD7Gx0RAOBhFDQAAGogvbQqc2FKk1cXJJX2mB3au0vhcEDD/SktZda0lFlTdiOvc2NX9bVXjM6Pz+hDP/CMepJxl9MDALyCggYAwD3IF4r69vHzmppZlCSlOmO6f/+gdvV2bQ5vfOLBvZu37+tLaHxiXi985TW9duKSPvUHf6N/9L1HdNgedSM+AMBjKGgAANyDixOzmppZVHdXhx48MKS+7sRmMauoPn5aIh7RciarvcO9sixLb5wa0x9+4Zva+/oZPWqPyu+/fv0ujqEGAO2FggYAwF1yHEdnx6bl81l69rGDCofu7G11z1CPurs69PKx87o4Mav5xYyefeygOqLhOiUGAHgdy+wDAHCXJq8uaHVtQ7sHe+64nFUkOiJ671P3a99In5YyWb19ZqLGKQEAzYSCBgDAXTo7dlWSdHB3/z3dj9/v02P3j6qzI6KJqwvKbuRqEQ8A0IQoaAAA3IX5xRXNLWQ00Nupznj0nu/PsiztG+mT4zi6NDFXg4QAgGZEQQMA4C6cHZuWJN23e6Bm97l7sEd+n08XxmfkOE7N7hcA0DwoaAAA3KHV7IYmptPqjEfV152o2f0Gg36NDnZrNbuh6bmlmt0vAKB5UNAAALhD58auynFKc8+2Lql/r/aN9EqSLozP1PR+AQDNgYIGAMAdyOcLujgxq3AooNHB7prff6qzQ8nOmKZmFrWa3aj5/QMAvG3bNYFt2/ZJ+oykRyWtS/qoMeZs1fW/JOmjkipf9f2cMcbUISsAAK67NDmnXL6gBw4Mye+rz/ec+0f69NqJS7o4Pis9VZeHAAB41E4O2vK8pIgx5lnbtp+R9AlJP1x1/ROS/okx5tV6BAQAwCtKB6a+Kp/P0v7yUMR6GNmV0vHT47o4MatCoSi/nwEvANAudlLQnpP0ZUkyxhy1bfvIluufkPQrtm3vkvRFY8y/vd2dpVIxBQL+uwrrtr6+2k0ER22wTbyHbeI9bJPaWVhe1crauu7bO6Dee1gcJBGPbHubA7v7der8lMZn0zry8N67fizsDP9OvIdt4j1sk8bYSUHrlLRYdb5g23bAGJMvn/8TSZ+WtCTpBdu2f9AY84Vb3Vk6vXrXYd3U15fQzMyy2zFQhW3iPWwT72Gb1NYxMy5J2jPYo+VM9q7uIxGP7OhnRwZSOnV+Sn/99be0Z6Dnrh4LO8O/E+9hm3gP26S2bld2dzJmYklS9T34KuXMtm1L0v9ljJk1xmxI+qKkx+8hKwAAnjQ9t1Q6MHVPbQ5MvZ3OeFS9ybjOjE1rJs2HIgBoFzspaC9K+oAkleegHa+6rlPSW7Ztx8tl7bskMRcNANByLk3OSpIG+5MNe8x9o32SpG8dO9+wxwQAuGsnBe0FSVnbtl+S9ElJv2Tb9ods2/5ZY8yipF+V9PeS/kHS28aYL9UvLgAA7hifTkuSUp2xhj3mUH9SHdGwXnnrgnL5QsMeFwDgnm3noBljipI+tuXiU1XX/4GkP6hxLgAAPGX8yrx8lqWuBgxvrPD7fHry4X366rdP6fjpcb3jwT0Ne2wAgDtYtxcAgG3k8wVNzSyqKxGVr07HPruVJx4qlbJTF6Ya+rgAAHdQ0AAA2MbU7KIKxaKSnR0Nf+z+7k51RMO6ODHb8McGADQeBQ0AgG2MT89Lauz8swrLsrR3uFcLy6tKL600/PEBAI1FQQMAYBvjVyoLhDR+D5ok7RvulSRdYC8aALQ8ChoAANsYn55XMOBXoiPiyuPvGyktt39hfMaVxwcANA4FDQCA29jI5TU9u6Th/pR8PsuVDEN9SQUDfuahAUAboKABAHAbk1cXVHQcjexKuZbB7/dpz1CPpueWtLK27loOAED9UdAAALiNygIhIwPdrubYN1wa5nhpcs7VHACA+qKgAQBwG+PTpQVC3NyDJkl7KwuFMA8NAFoaBQ0AgNsYv5JWOBRQbyrhao49Qz3y+SxWcgSAFkdBAwDgFrIbOc3ML2l4ICWf5c4CIRWhYEDD/SlNTKe1kcu7mgUAUD8UNAAAbmFiOi1H7s8/q9g73KtCsajLV+bdjgIAqBMKGgAAt1CZfza6yxsFrbJQCPPQAKB1UdAAALiF8SuVFRzdXSCkYu9wjyRxPDQAaGEBtwMAAOBV49NpxSIhdXd1uJbh6LFz151PdER0fnxGL71x9rYHzn7m8IF6RwMA1AF70AAAuInV7IbmFjIaGUjJcnmBkGo9ybjyhaIWM6tuRwEA1AEFDQCAm9gc3uiR+WcVPcm4JGluIeNyEgBAPVDQAAC4ic0DVHtk/llFb6pU0GbTFDQAaEUUNAAAbmJ82pt70GKRkCLhoOYWMnIcx+04AIAao6ABAHAT41fSisci6opH3Y5yHcuy1JuMa30jr5XVdbfjAABqjIIGAMAWyytZLSyvamSXtxYIqeipDHNkHhoAtBwKGgAAW2weoHrAW8MbK3pZKAQAWhYFDQCALa6t4OitBUIqOuNRBQN+FgoBgBZEQQMAYIvNBUI8ugfNsix1Jzu0srau7HrO7TgAgBqioAEAUMVxHI1Pp5VMxJToiLgd55Z6kwlJDHMEgFZDQQMAoMpSZk3LK1nPHf9sq55khyQKGgC0GgoaAABVpmYXJUmD/UmXk9xesjMmSUovrbqcBABQSxQ0AACqXJ1bkiQNdHe6nOT2An6/uuJRLSytqFjkgNUA0CooaAAAVLk6Xypo/T3eLmhSaS9aoehoeWXN7SgAgBqhoAEAUOXq3LIsy9o81piXpbpK89AY5ggArYOCBgBAmeM4mp5fUk8yrkDA73acbaU6ywVtccXlJACAWqGgAQBQllld11p2QwPdCbej7EhXPCqfz2IPGgC0EAoaAABlzTT/TJJ8PktdiZgWM6sqFIpuxwEA1EDA7QAAADTa0WPnbnr5+cszkqSllewtb+M13Z0xpRdXtLi8qu4mmDcHALg99qABAFBWWQ0x0RFxOcnObc5DY5gjALQEChoAAGXLK1lJTVbQNldyZKEQAGgFFDQAAMqWVrKKhoMKNsEKjhXxWFiBgE/zrOQIAC2BggYAgKRcvqDseq6p9p5JkmVZSiU6lFldVy5XcDsOAOAeUdAAAFDV8MZ41OUkdy7VFZMkpZfZiwYAzY6CBgCAmnOBkIprB6xmoRAAaHYUNAAAdG0PWmczFzQWCgGApkdBAwBA0lKm+VZwrIhGggqHAhQ0AGgBFDQAAFTagxYK+hUOBd2Ocscsy1Kqs0Nr2Zyy6zm34wAA7gEFDQDQ9gqFolbW1pXoaL4FQipSneWFQtiLBgBNjYIGAGh7mdV1Sc05vLHi2gGrWSgEAJoZBQ0A0PaaeQXHimsrObIHDQCaGQUNAND2lpp4BceKcCigWCSk9NKKHMdxOw4A4C5R0AAAbW/zINVNPAdNKg1z3MgVtJrdcDsKAOAuUdAAAG1veSUrv9+naKT5VnCstrlQCMMcAaBpUdAAAG3NcRxlVrNKxCKyLMvtOPfk2gGrWSgEAJpVYLsb2Lbtk/QZSY9KWpf0UWPM2Zvc7rOS5o0xH695SgAA6mRlbV3FoqNEvHnnn1UkWWofAJreTvagPS8pYox5VtLHJX1i6w1s2/45SY/UOBsAAHV3bf5Z8xe0YMCvREdE6aVVFYtFt+MAAO7CTgrac5K+LEnGmKOSjlRfadv2OyU9Lem3a54OAIA6a6WCJpWGORYKRV2dX3Y7CgDgLmw7xFFSp6TFqvMF27YDxpi8bduDkv5XST8i6cd38oCpVEyBgP/Ok3pAX1/C7QjYgm3iPWwT72Gb3Kh6OOPaek6SNNjX1bBhjvV8nMH+Lo1NzWlxZVWPPDBSt8dpNfw78R62ifewTRpjJwVtSVL11vAZY/Ll0x+U1CvpS5J2SYrZtn3KGPO5W91ZOt2cE5f7+hKameHbSC9hm3gP28R72CY3t5zJbp6eX8iUFgdxrOsur5dEPFLXx4mGQ5KkE2cmZe8ZrNvjtBL+nXgP28R72Ca1dbuyu5OC9qKkH5L0p7ZtPyPpeOUKY8xvSvpNSbJt+6cl3X+7cgYAgJc4jqPllazisbB8vuZewbGiKxGVz7I0dmXe7SgAgLuwk4L2gqT32bb9kiRL0odt2/6QpLgx5rN1TQcAQB1l13PKF4otM/9Mkvw+n7oSUU3NLCiXLyjYpNMKAKBdbVvQjDFFSR/bcvGpm9zuczXKBABAQ7TaAiEV3V0dSi+tavLqgvYM9bgdBwBwBzhQNQCgbVUKWmdH1OUktZXqKh2w+vKVOZeTAADuFAUNANC2llp0D1qqs1TQxqaYhwYAzYaCBgBoW8sra5KkeIsVtHgsrGg4qMssFAIATYeCBgBoW8srWcWiIQX8rfV2aFmWRnd1a24ho5W1dbfjAADuQGu9IwEAsEMbubzWN/ItN7yxYnSwW5I0zl40AGgqFDQAQFtaypSGN7baAiEVo7tKqzdyPDQAaC4UNABAW1pcLhW0rnirFrTSHjTmoQFAc6GgAQDa0mJ5D1pXojULWqIjolRnTJen5uU4jttxAAA7REEDALSlxeVVWZbVsnPQpNJetJW1daWXVtyOAgDYIQoaAKDtOI6jpcyaOjsi8vla961wdLA8D43joQFA02jddyUAAG4hs7quQtFp2eGNFbuZhwYATYeCBgBoO4vLq5KkrnjM5ST1NTyQkmVZusweNABoGhQ0AEDbafUFQipCwYB29XZq4mpahULR7TgAgB2goAEA2s7mEvstXtCk0vHQcvmCpucW3Y4CANgBChoAoO0sLq8qEgoqHAq6HaXuKsdDY6EQAGgOFDQAQFtZXVvX2nquLfaeSdLuQRYKAYBmQkEDALSVyZnSUL92KWgDPZ0KBQMUNABoEhQ0AEBbmZpZkNT6KzhW+Hw+DQ+kND27qOxGzu04AIBtUNAAAG1ls6C1yR40qTQPzZE0MZ12OwoAYBsUNABAW5maWZTPZykei7gdpWE256GxUAgAeB4FDQDQNgrFoqbnFtXZEZXPZ7kdp2EqKzkyDw0AvI+CBgBoGzPzy8oXim01vFGSkomY4rGIxqbm3I4CANgGBQ0A0Dbacf6ZJFmWpdFd3VrMrGkxs+Z2HADAbVDQAABto91WcKxWmYc2zjBHAPA0ChoAoG202zHQqlXmoTHMEQC8jYIGAGgbUzMLSiZiCgUDbkdpOBYKAYDmQEEDALSFzGpWyytZDfZ1uR3FFdFISH2phMavpFV0HLfjAABugYIGAGgLU+XhjYN9SZeTuGd0sFvZjZxm55fdjgIAuAUKGgCgLUyWFwgZaueCVpmHxjBHAPAsChoAoC1UVnDc1aZDHKWqeWgsFAIAnkVBAwC0hamZBQUDfvUm425Hcc1QX1J+v4+FQgDAw9pvGSsAQNvJFwq6Oresof6kfL72+G7y6LFzN728syOiiasLevH1M/L7b3wunjl8oN7RAAC30R7vUgCAtnZ1blmFYrGtFwipSHV1yHEcLS6vuh0FAHATFDQAQMub2lwgpH3nn1V0d3VIkuaXKGgA4EUUNABAy6sUNPagSanOUkFLL664nAQAcDMUNABAy+MYaNfEY2EFA37NU9AAwJMoaACAluY4jiZnFtTd1aFIOOh2HNdZlqVUZ0wra+vayOXdjgMA2IKCBgBoacsrWa2srbP3rEqqi2GOAOBVFDQAQEsbmyod82u4n4JWsblQCAUNADyHggYAaGkXJ2clSXuH+1xO4h2bC4WwkiMAeA4FDQDQ0i5OzMpnWdo92O12FM+IhIOKRUJKL67IcRy34wAAqlDQAAAtK5fLa2I6raH+pELBgNtxPCXV1aH1XF6r2Q23owAAqlDQAAAta3w6rUKxqL3DvW5H8ZxUZ0wSC4UAgNdQ0AAALeviRHn+2RAFbSsWCgEAb6KgAQBaVmWBkD3sQbtBsrIHjYVCAMBTKGgAgJZUdBxdmpxTd1eHuuJRt+N4TsDvV1c8qoWlFRWLLBQCAF5BQQMAtKSZ+WWtZjcY3ngbqa4OFYqOllbW3I4CACijoAEAWtLFiRlJ0p7hHpeTeNfm8dCYhwYAnkFBAwC0pIuTc5JYIOR2urtK89BYKAQAvIOCBgBoSRcnZhUJBzXQ2+V2FM9KdETl9/mUXqKgAYBXbHvUTtu2fZI+I+lRSeuSPmqMOVt1/Y9J+rgkR9IfGWM+VaesAADsyPJKVnMLGdl7d8lnWW7H8Syfz1KqM6bZhYxy+YKCAb/bkQCg7e1kD9rzkiLGmGdVKmKfqFxh27Zf0v8h6XskPSvpn9m2zVgSAICrLpWX1+cA1dtLlY+HtsBy+wDgCTspaM9J+rIkGWOOSjpSucIYU5D0gDFmUVKPJL+kjTrkBABgxzYPUE1B21aloDHMEQC8YdshjpI6JS1WnS/Yth0wxuQlyRiTt237RyV9WtIXJd32FT6ViinQpEMo+voSbkfAFmwT72GbeE87bpOJmbT8PkuPP7xH4dCNb3WJeMSFVN55/GojVkovH5Mya+tKxCNt+fdFas9/J17HNvEetklj7KSgLUmq3hq+SjmrMMb8hW3b/0XS5yT9E0m/e6s7S6ebcwhFX19CMzPLbsdAFbaJ97BNvKcdt0kul9fF8TkN9ae0tHjz43stZ7INTnVNIh5x9fG3chxHwYBfs/PLWs5k2+7vi9Se/068jm3iPWyT2rpd2d3JEMcXJX1AkmzbfkbS8coVtm132rb9Ndu2w8aYokp7z4r3FhcAgLt3eTqtQrGoPUMc/2wnLMtSMhFTZnVduXzB7TgA0PZ2sgftBUnvs237JUmWpA/btv0hSXFjzGdt2/4jSV+3bTsn6ZikP6xfXAAAbo/5Z3cu2RnTTHpZi8vNOcoFAFrJtgWtvGfsY1suPlV1/WclfbbGuQAAuCsXKys4coDqHUsmSgesXqCgAYDrOFA1AKBlFB1Hlybn1N3Voc541O04TSPZWS5oSzefswcAaJydDHEEAMBzjh47d8NlS5k1rWU31JeK3/R63Fw8Fpbf72MPGgB4AHvQAAAtY24hI0nqTsZdTtJcLMtSVzyq5ZU15XL57X8AAFA3FDQAQMuYWygdirOHgnbHkp0xOY40Nbu4/Y0BAHVDQQMAtIy5hYyCAb86O7xzIOhmUVkoZOJq2uUkANDeKGgAgJaQXc9pZW1d3ckOWZbldpymU1koZGJ6weUkANDeKGgAgJYwm16WJPUyvPGudHZE5bMsTbIHDQBcRUEDALSEmXRpgZC+VMLlJM3J57PUmYhqanZRhULR7TgA0LYoaACAljCbXlbA71Oys8PtKE0rmYipUChqem7J7SgA0LYoaACAppddz2l5JaueZFw+H/PP7hYLhQCA+yhoAICmN1Oef9bXzfDGe3FtoRAKGgC4hYIGAGh6s/PlBUKYf3ZPuuKlhULYgwYA7qGgAQCa3kxl/ll5iB7ujt/vU39PpyavLqhYZKEQAHADBQ0A0NTWshvKrK6rJ8X8s1oYHkgply9otrwqJgCgsShoAICmNsvy+jU13J+UxEIhAOAWChoAoKltLhBCQauJ4f6UJBYKAQC3UNAAAE1tNr2sQMCnLuaf1cTg5h60BZeTAEB7oqABAJpWZf5ZbzLB/LMaiYSC6k0lNHE1Lcdx3I4DAG2HggYAaFoMb6yP4f6ksus5zS+uuB0FANoOBQ0A0LQqC4T0dsddTtJahgdK89AmGeYIAA1HQQMANK2Z+WUFA36Of1ZjmwuFsJIjADQcBQ0A0JRWsxtaWVtXTzIuy2L+WS0NVRYKYSVHAGg4ChoAoCnNzpfnn3Uz/6zWOqJhpTpjGp9moRAAaDQKGgCgKbFASH0N96e0sraupcya21EAoK1Q0AAATWkmXZp/1pWIuh2lJVUWCuF4aADQWBQ0AEDTSS+taHVtQ70p5p/Vy1BloRDmoQFAQ1HQAABN5/zlGUkMb6ynkYHSQiHjFDQAaCgKGgCg6Zy7fFWS1MsCIXWT6IiqMx5lqX0AaDAKGgCg6Zy7PFOafxZn/lk9DfentJRZ0/IKC4UAQKNQ0AAATWV+cUXppRX1phLMP6uz4c1hjiwUAgCNQkEDADSV0xevSJL6exjeWG8jA92SpInpeZeTAED7oKABAJpKpaAN9HS5nKT1bS61z0IhANAwFDQAQNMoFIo6MzatnmRc8VjY7TgtryseVaIjwrHQAKCBKGgAgKYxNjWn9Y28Du0ZcDtK2xjuT2lheVWZ1azbUQCgLVDQAABNw5SHN9r7Bl1O0j4Y5ggAjUVBAwA0DXPxivw+nw6M9rkdpW2MlAsaB6wGgMagoAEAmkJmNavJ6bT2DPcoHAq6HadtbO5B44DVANAQFDQAQFM4c2lajiR77y63o7SVrnhU8ViYIY4A0CAUNABAU9icf0ZBayjLsjTcn1J6aVUra+tuxwGAlkdBAwB4XtFxdPritOKxiHb1Jd2O03ZYKAQAGoeCBgDwvCszC8qsZmXvHZDPstyO03ZGKGgA0DAUNACA55kLpeGNhxje6IrKHrRxFgoBgLqjoAEAPM9cuiJL0n0coNoVyURMsUiIPWgA0AAUNACAp2U3cro0MafhgZTisYjbcdqSZVkaGUhpfnFFqywUAgB1RUEDAHjaubGrKhSLDG902bXjoS24nAQAWhsFDQDgaadZXt8TRga6JbFQCADUGwUNAOBppy9NKxIKavdgj9tR2trmQiEUNACoKwoaAMCzZtPLmlvI6ODufvn9vGW5KdUZUzQS0gQrOQJAXfFuBwDwrMrwRuafuc+yLI30pzS3kNFadsPtOADQsihoAADPMhenJVHQvIKFQgCg/gLb3cC2bZ+kz0h6VNK6pI8aY85WXf8Tkv65pLyk45L+mTGmWJ+4AIB2kS8UdO7yVfWlEuru6nA7DiSNVAra9LwO7u53OQ0AtKad7EF7XlLEGPOspI9L+kTlCtu2o5L+jaTvNMbuiYeRAAAgAElEQVS8S1KXpB+sR1AAQHs5O3ZVG7m87H3sPfMKFgoBgPrbSUF7TtKXJckYc1TSkarr1iW90xizWj4fkJStaUIAQFt649SYJOlRe7fLSVDR3dWhaDjIQiEAUEfbDnGU1Clpsep8wbbtgDEmXx7KOC1Jtm3/gqS4pL+53Z2lUjEFAv67zeuqvr6E2xGwBdvEe9gm3tOM22Qjl9eJc5PqScb1xOE9sizrhtsk4hEXktWGl7Nv9/dl70ivTp6bUjwRVjQSalCq+mvGfyetjm3iPWyTxthJQVuSVL01fMaYfOVMeY7a/ynpkKQfM8Y4t7uzdHr1dld7Vl9fQjMzy27HQBW2ifewTbynGbbJ0WPnbrhsYjqt7HpOuwe79YW/e9OFVPWTiEe0nPHuYJPt/r70pzp1UlN688RlHRhtjXlozfDvpN2wTbyHbVJbtyu7OyloL0r6IUl/atv2MyotBFLtt1Ua6vg8i4MAAGqhMsdpZFe3y0naz80Kc7W19dIS+y++fkYz6es/rD1z+EDdcgFAu9hJQXtB0vts235JkiXpw7Ztf0il4YyvSPqIpH+Q9He2bUvSp4wxL9QpLwCgxeXyBU3NLCgeC6srHnU7DrboTsYlSbPpjA7tdTcLALSibQtaea/Yx7ZcfKrqNMdSAwDUzNTMgopFR6O7um869wzuikVC6oiGNbuwLMdx2EYAUGOUKwCAp4xfYXij1/V1J5TPF7Ww3JzzygHAyyhoAADP2MjlNT23pK5EVIkO76502O56U6VhjjPzLBgAALVGQQMAeMbE9IIcx9HIAHvPvKwvVVp9bDadcTkJALQeChoAwDPGp+clSSO7Ui4nwe1EIyHFY6V5aMXibY+uAwC4QxQ0AIAnZNdzmplfVndXhzqiYbfjYBu9KeahAUA9UNAAAJ4wwbHPmsq1YY7MQwOAWqKgAQA84fKV0vDG4QGGNzaDzYVCKGgAUFMUNACA61bX1jW/uKK+VELRcNDtONiByjy0uXSGeWgAUEMUNACA68Y3hzey96yZ9KUSyheYhwYAtURBAwC4bvxKWpYlDfVT0JpJbzfz0ACg1ihoAABXLa9ktbC8qv7uToVDAbfj4A70lhcK4YDVAFA7FDQAgKsuTc5JknYP9ricBHcqGg4q0RHR3ALz0ACgVihoAADXFItFXZ6aUyDg01B/0u04uAu9qTjz0ACghihoAADXnB27qrX1nEYGuuX385bUjPoY5ggANcW7IQDANa+euChJ2jPE8MZmtTkPjYVCAKAmKGgAAFdk13N668yEOqJhdXd1uB0HdylSNQ+tUCi6HQcAmh4FDQDgiuOnLyuXL2j3UI8sy3I7Du5BbyqhQqGo8el5t6MAQNOjoAEAXPHK2xclSbsHu90NgnvWVz4e2rnLMy4nAYDmR0EDADTc3EJGFyZmdWC0Xx3RsNtxcI96U3FJ0vnLV11OAgDNj4IGAGi4yuIgTzy019UcqI1IqDQP7cLErPKFgttxAKCpUdAAAA1VdBy9duKSQsGAHrlv2O04qJG+VEK5fEHjV9JuRwGApkZBAwA01IXxGc0vruiRQyMKh4Jux0GNVOahnb50xeUkANDcKGgAgIZ6tbw4yBMP7nU1B2qrv6dTAb9Px0+Pux0FAJoaBQ0A0DAbubyOnR5XqjOm/aN9bsdBDQUDftl7d2l6bknTc0tuxwGApkVBAwA0zFtnJrSRy+sdD+6Rj2OftZxHDo1Kkt46w140ALhbFDQAQMO88vYFSQxvbFUPHBiU3+/TsdOX3Y4CAE2LggYAaIiFpVWdG7uqvUO96k0l3I6DOoiGQzq0Z0BTM4uamV92Ow4ANCUKGgCgId44NSZH0jse3ON2FNRRZZjjcYY5AsBdoaABABritZOX5Pf7dNgedTsK6ujBA0Py+xjmCAB3i4IGAKi7qZkFXZld1AP7BhWLhNyOgzqKRUI6uKdfk1cXNLeQcTsOADQdChoAoO5eO3FJkvQ4wxvbwuH7RiSJY6IBwF2goAEA6qpYLOr1U2OKhoO6f9+g23HQAA8eHJbPshjmCAB3gYIGAKirc5dntJRZ0yOHRhUM+N2OgwboiIZ1cHe/xqfTml9ccTsOADQVChoAoK5eP1ka3vgEwxvbyiOHKsMc2YsGAHeCggYAqJuNXF7Hz4wr1RnTnuFet+OggR4qD3NkuX0AuDMUNABA3Zw4N6n1jbwef2CPfJbldhw0UDwW0f7RPo1NzSu9xDBHANipgNsBAACt4eixczdc9tLrZyVJPp910+vRWrZu43gsIkn6wtfe1H17Bm75c88cPlDXXADQTNiDBgCoi/WNnKbnFpVMxNQZj7odBy4Y6k9Kkiam0y4nAYDmQUEDANTF+HRajiONDna7HQUuiYSD6k3FNb+4orXshttxAKApUNAAAHVxeWpekjSyi4LWzoYHUpKkiavsRQOAnaCgAQBqLrOa1fziivp7OhUNB92OAxcN96dkWdJYubADAG6PggYAqLnK3rPd7D1re5FwUP3dnVpYWtXyStbtOADgeRQ0AEBNOY6jsal5+X2+zUUi0N52D/ZIksam5lxOAgDeR0EDANTU/OKKVtbWNdSfVCDgdzsOPGCwP6mA36fLU/NyHMftOADgaRQ0AEBNXZyYlSTtGepxOQm8IuAv7U1dzW5oboGDVgPA7VDQAAA1k8sXNH4lrVg0pL7uhNtx4CEMcwSAnaGgAQBqZvzKvArFovYO9cqyLLfjwEP6uhOKhIOamE6rUCy6HQcAPIuCBgComYuTpb0juxneiC0sy9Lorm7l8gVdmVl0Ow4AeBYFDQBQE4uZNaUXVzTQ26lYJOR2HHjQ6GDpsAuXr3BMNAC4FQoaAKAmLpUXB9k73OtyEnhVVzyqznhEV2YWtZHLux0HADyJggYAuGf5fEFjU3MKhwIa7OXYZ7g5y7K0e7BHRcfR+HTa7TgA4EmB7W5g27ZP0mckPSppXdJHjTFnt9wmJulvJH3EGHOqHkEBAN719rlJbeQKum/PgHw+FgfBrY3s6tZbZyZ0eWpe+0f63I4DAJ6zkz1oz0uKGGOelfRxSZ+ovtK27SOSvi7pQO3jAQCawcvHz0tieCO2F4uUDsEwt5DRytq623EAwHN2UtCek/RlSTLGHJV0ZMv1YUk/Iok9ZwDQhuYXV3T20rR6knElOiJux0ETGN1VXixkisVCAGCrbYc4SuqUVL0ebsG27YAxJi9JxpgXJcm27R09YCoVUyDgv9OcntDXx0FXvYZt4j1sE++p9zb5xhtn5Ei6f/8uJeIUtJ1o9+fJ3r9Lb566rPHptI48stcTrxteyIDrsU28h23SGDspaEuSqreGr1LO7kY6vXq3P+qqvr6EZmaW3Y6BKmwT72GbeE+9t0mxWNTXXzYKhwLqSca1nMnW7bFaRSIe4XmSNNjXpfHptMYm511/3eC1y3vYJt7DNqmt25XdnQxxfFHSByTJtu1nJB2vTSwAQLM7c2laC8ureuz+3Qr4m3N0BNwxOlg6mPnY1JzLSQDAW3ZS0F6QlLVt+yVJn5T0S7Ztf8i27Z+tbzQAgNe9fPyCJOnJh/e5nATNZqCnU+FQQJen5pXLF9yOAwCese0QR2NMUdLHtlx8w4Igxpj31igTAKAJLGXWdOLcpHb1dml0V7cmZxbcjoQm4vOVjol25tK0Tpyb1KP2qNuRAMATOFA1AOCufP0Vo0KxqHc+flCWxbHPcOf2DJWGOb7y1gWXkwCAd1DQAAB3bGV1XUePnVdXPKojD+51Ow6aVGc8qu6uDp2+eEULy825iBgA1BoFDQBwx77x+mlt5PJ6z5N20x46Bd6wZ6hHjqTXTlx0OwoAeAIFDQBwR9ayG3rxtbPqiIb11CP73Y6DJjcy0K1gwK9vv3VRjuO4HQcAXEdBAwDckZfeOKvsRk7fceSQQsGdHE4TuLVg0K+H7xvW3EJGFydm3Y4DAK6joAEAdmwjl9c/vHpa0UhIzz560O04aBFHHiodpuHbLBYCABQ0AMDOHX3znFazG3rX4wcVCQfdjoMWcWB3v1KdMR07Pa71jZzbcQDAVRQ0AMCO5PIFfe0Vo1AwoOcev8/tOGghPsvSEw/t1UYur+Onx92OAwCuoqABAHbk229d0PJKVu987KBi0bDbcdBijjy0V5L07bcvupoDANxGQQMAbKtQKOqrL59SIODXu5845HYctKDurrgOjPbrwviMZtPLbscBANdQ0AAA23rt5CUtLK/q6Uf2K9ERcTsOWtSTD5cWC3mFvWgA2hgFDQBwW4VCUX//8kn5fT6950nb7ThoYQ/fN6xIKKhX376oYrHodhwAcAUFDQBwW1975ZRm0xk9+cg+JRMxt+OghYWCAR22R7WYWdOZsatuxwEAV3CEUQDApqPHzl13fimzpr87elKRUFC9qfgN1wO19vTh/Xr5+Hl97dunZO/d5XYcAGg49qABAG6qWHRKQ80cR489sFuhIN/pof5Gd3Xrvt0DOjt2VWNTc27HAYCGo6ABAG7q7Ni00kurGt3VraH+pNtx0Ea+65kHJElfOXrS5SQA0HgUNADADZZXsjpxblLhUGlOENBI+0f6tGeoRyfPT2pqZsHtOADQUBQ0AMB1HKc8tLHo6LH7dyscYmgjGsuyLH3X0w9Kkv7uW+xFA9BeKGgAgOucG7uq+cUVDQ+kNDyQcjsO2tT9+3ZpqD+pY+ayZuY5cDWA9kFBAwBsyqxm9fbZCYWCAT16P0Mb4Z7SXrQH5Ej6+5fZiwagfTBuBQAgqXRA6tfevqRC0dE7HhpVJBR0OxLaxK0O3+A4jhIdEb164qJ6U3HFouHrrn/m8IFGxAOAhmIPGgBAhWJRf/ylo5pdyGioP6kRhjbCAyzLkr13lxxHOn1x2u04ANAQFDQAaHOFYlF//MVv6djpcfUk4zry0F5ZluV2LECSNLKrW7FoSBcnZ7W2nnM7DgDUHQUNANpYoVjUn3zpWzp2+rL2DvfqXY8fVCDgdzsWsMnns3Ro7y4Vi47OXmIvGoDWR0EDgDZVKBb1+b96WW+ay9o71Kuf+dF3U87gSXuGehQJB3V+fEbrG3m34wBAXVHQAKANFcvl7I1TY9oz1KOf+bF3sygIPMvv8+m+PQMqFIp649SYHMdxOxIA1A0FDQDaTL5Q0Oe/XC5ngz36yI9+B+UMnndgtE89ybgmptM6deGK23EAoG4oaADQRpZXsvqdP/uaXj85pt2DPfrIj32HImHKGbzP5/Pp6Uf3KxoJ6eS5SU1Mp92OBAB1QUEDgDYxPj2v3/zDv9GFiVkdPjSin/3geyhnaCqRUFDPPnZAfr9Pr7x1UZNXKWkAWg8HqgaAFlQ58G8iHtFyJquxqTm9duKSikVHDx0c0oHd/Xrt5CWXUwJ3LpmI6cmH9+nom+f0uf/yon7hJ79HiY6I27EAoGbYgwYALazoODp+elyvvHVRPp+lZx87KHvfIMc5Q1Mb6k/qwQNDWlhe1e//5YvK5wtuRwKAmqGgAUCL2sjl9ZWXTujMpWnFY2F951MPaLCvy+1YQE3Y+3bpUXtUlybn9Bd/+yorOwJoGQxxBIAWtJRZ0zffOKeVtXXt6u3Skw/vUzDIMc7QOizL0o+//0nNLWT0ytsXVSgW9fx3vUPRSMjtaABwT9iDBgAt5q0zE/rqy6e0srauRw6N6NnHDlDO0JKCwYD+6fPPaWQgpddPjunf/95/0+mLLMEPoLlR0ACgRRQdR3/90lv6/b98UY4jPXV4v97x0B7mm6GldcWj+vmf+G597zsf0vJqVv/Pn39dL/ztq1rfyLkdDQDuCkMcAaAFZDdy+vxfvay3z04o1dmhxx/crWQi5nYsoK4qq5VKUrwjovc8eb9efeuCvvnmOR07Pa4nHtqr3lT8pj/7zOEDjYoJAHeEPWgA0OTOj8/ot/7ob/X22QkdGO3XL/7k91DO0JZSnTF959MP6L49A1pZW9fXXzE6fnpchULR7WgAsGPsQQOAJrWUWdMXv/6mXj85JkvSu584pA+8+7D8fr57Q/vy+3165NCIBvuSevXtCzpzaVrTs4s68vA+JTv54gKA91HQAKDJFApFvfj6Gf3NN9/W+kZeIwMpPf/d79DuwR63owGe0ZuK67ufeVDHz0zowviM/v7lk7p//5Dsvbvk8zEvE4B3UdAAoEkUi0WdGbuqL3z1DU3PLSkWCelH3/eEnnp4n3w+9poBWwUCfj3+wG4N9Sf16tsXdfLcpK7MLOiJh/a6HQ0AbomCBgAell3P6fTFKzpxflKnzk9pNbshS9LTh/fr+557RB3RsNsRAc8b6OnU9zz7oI6ZyxqbmtfffeukwqGg3v2O+/hyA4DnUNAAwEPyhYImry7o4uSszPkrOj8+o0KxtMBBZzyqpw/v19OH92tkoNvlpEBzCQUDOvLwPg32J/XGiTF98Wtv6q0z4/rx9z+lvr6E2/EAYBMFDQBclFnNamxqXpcmZ3Vxck6Xr8wrny9sXp9MxDTY16VdfUklE1FZlqXx6bTGp9Mupgaa13B/Sr3JuC5PpXXs9GV98g/+Wh/8viN69NBu+ThmIAAPoKABQAN8882zWsvmtLC8WvqztKrF5VWtrV9/MN2ueFTdybh6kh3qSyUUjYRcSgy0rnAoqJ/6oWd1zIzoha+8pj/+wrf0zeFz+vH3P6neFHvTALiLggYANZTdyGlmflmz6WXNpJc1m85obiGjK7OLylXtGZOkSDioXb1dSnXG1JOMK9XVoWDA71JyoP0ctke1f7RPX/rGMb1y/KI++ft/race2a93PX6QogbANRQ0ALhLjuNobiGjS5Nzujg5q0uTc5qeXZSz5XZ+v0+xSEj93QklO2PqSsSUTMQUCQddyQ3gmngsop//ye/W337jhL7w1Tf04utn9NLrZ3T//kE9945DOri7XxZDHwE0EAUNAHbo6LFzyuUKmppd0OTVBc2mM9rI5Tev9/ss9aTi6orHFO8IKx6LKB4LKxYJ8QEP8LhH7VE9fHBYx8+M6xuvndHJ81M6eX5KAz2detfj9+ng7n51J+PMUwNQdxQ0ANhGZjWrt89O6sXXzujq/LIcp7SPLBoJaqQ7pZ5kXN1dHepKxDgALtDE/H6fHrt/tx67f7fGpub0jdfO6Njpy/qLv31VkhQJBTXUn9TwQErD/SkN9SfV3dWhUJCPUwBqh1cUANjCcRzNzC/r5PlJnTw/pQsTs5ulrCsR3fxg1hmPupwUwN06euzc5ulEPKLlTPaG2+wf7dNgX5fGp9NaWCot8HNhfEbnx2euu100ElIyEd0cvpxMxNTd1aHeVFw9XXEW+wFwRyhoACApny/o/PhMeVjTpOYXVyRJlqTdgz16+NCI8vmCOmIcGBpoJ9FISPftGdg8n88XtJhZK63EmlnTanZDa9kNzcwva2pm8ab3EQr6NdDTpZ7yCq09yYR6ujrUk4wr0RFhCDSA62xb0Gzb9kn6jKRHJa1L+qgx5mzV9T8k6dcl5SX9Z2PM79QpK9AyHMdRdj2nzOq6MqtZZdZK/9/YyMtxStc7cjZPW5alYMC/+SdQdXrr+UDAr6Dft3narTd+x3GUzxe0tp7TRi6vfKGofKGoQqGofKGgQqF08GXLsuTzWfL7fPL5Sqd9Vvl0+Tpf+bqg369QKKCA33dPv1d2PaepmdI8ssmZBU1cTWt6bmkzUzgU0COHRvTA/iHdv2+X4rGIpOu/cQfQngIBf7loxa+73HEc5fIFrWVzWs1uaGVtXSur61opv75Pzizo8pX5G+4vGPCru6tDkVBQwaBfoWCg/Kf0ml4sOlWvnUUVCgUViqX3iJvm8/nk9/sU8Pvl91dO++T3VZ2uXO7zbb6+bv7fsuT3+xQOBhQJBxUJBRUOBxUJlXJ5qUwWHUe5XF65fEEbuYI2yqfz+cJmTsuyZFnl9xrLKr9flp6fyvulP+BnbiE8ZSd70J6XFDHGPGvb9jOSPiHphyXJtu2gpE9KelLSiqQXbdv+S2PMdL0C18vK6rryxaKcoqOi48hxyv8vn8/mc5qby1y7rugoXyiUPnTmr33gzBUKKpTP57e8mN5MZdjUVpZlbb6gBgLl/5dfbAP+6198A37fjZeXf85XelW6/r5veKybJtjBbapvfeMNqt88Sr+ms3nauXahqq666c9UP0WV56tYdLSW29DVmeXSc50vKFd53vOF0nYoFMsv1KXLc/nK9rp2ulgsSrLks0q/pGWVfhefz7p5+SkXn62Xy7JU2FI+8oWishulEnZxYkbrG3mtb+SV3chpfSN/y21fa4GbZN+a3+/3yVLp9/f5rPIbWunNrPqNrfJGV/nAUHoerz2vRcfRUiar7PqG1tZzm4WnPr+XT7FIePODTDgYUKj8ASJc/oBTKBaVXc9d+7OR09p6TkuZtevuy+ez1BmPqjcZ166+LvUm4/L5fMoXCnrr7ETdfgcArcOyrM1y1ZW4cfjzUw/v02JmTXMLmfKflc3T6eVVzaSXVbzFZwWvsCxL4VCgVNoq/w+XTvusa1+0VX/xdu105fLSZxPn2hv/5ju/4zibJcvnt7S8nNVGvly8cgXl8vnNIrZRLmK1dO2LQd/mF4SV/JuXl3+vcChQ/lMqr+HycxKufm7K50NBv3yV56L6frectnzX3nerbf0Mde2crv8sVXXixs9TN97HtevLn60cZ/Oz0+ZnqPL7+3our1A4oPn5jDbypc8zm9ui6s/6RukLWcdxbvgcZ1lSwF/1BXOw6rOI/8Yvn4MBf+mLimCgfDqwefn12+XG57D6umgkpIC/uQ5hs5OC9pykL0uSMeaobdtHqq57QNJZY0xakmzb/oak75D0Z7UOWk9fffmUvvQPx9yOgTbg9/kUDgeU7IwpHLzxxd1f3jNUKooqlUaVXlILhaIKxVIJLBadzdO3vKzoqLh5uqhCwdFqdkPFzdvU/oNAdbHtjEevK7bX3tiu7SGTJTnF0tuIU/XlR2XPYeULkcr5QvHalx75fFGBgF/ZcuGqXk3xVtkioaAi4aD6uhNKJmLqKs8ZScQiLO4BoK5efuvCdee7kx3qTnboPl0bPlksv8ZV9pgVisWqD5vVowxu/PK1pPQaWix/uVwsFqtOV52vuv5mr7dFp/Tlc2VvVK78mls5v5HLazW7rly+cMOH/XrZuicwEQpctyewdLryflN6brYWhMrvfO39sXL+2vNQ/Z5TPZIlVyzKyZdGufgsS/OLpSKCa3w+a/P9vvQZpvSfyt9UR1KxsLH5uaRRf3d6knH9y5/5fk/t/d3OTgpap6TqQdUF27YDxpj8Ta5bltR1uzvr60t47tn54A88qQ/+wJNuxwAAAADQ5nw7uM2SpET1z5TL2c2uS0haqFE2AAAAAGgrOyloL0r6gCSV56Adr7rupKT7bNvutm07pNLwxm/WPCUAAAAAtAFru4UKqlZxPKzSaNIPS3qHpLgx5rNVqzj6VFrF8dP1jQwAAAAArWnbggYAAAAAaIydDHEEAAAAADQABQ0AAAAAPGIny+y3Pdu2uyT9iaS4pHVJP2WMueJuKti27Zf07yUdkRSW9L8ZY77gbipIkm3b90v6lqQBY0zW7TztrPz69YcqHRYlJOlfGGNYzKnBquZzP6rS+8hHjTFn3U3V3mzbDkr6z5L2qvQe8m+MMX/paihIkmzb7pf0qqT3GWNOuZ0Hkm3bvyLpv1PpfeQzxpj/5HKklsYetJ35aUnHjTHvlvR5Sb/sbhyU/feSgsaYd0n6YUkHXc4DSbZtd0r6hEofQuG+fyHpK8aY96j0WsZCTu54XlLEGPOspI+r9G8E7vopSXPl9/bvk/RbLueBNovzb0taczsLSmzbfq+kd0p6l6T3SBp1NVAboKDtzHFdO95bp6Sci1lwzfslTdi2/UVJvyPpv7qcp+3Ztm1J+qykX5W06nIclHxSpQ87UmnUBHs03fGcpC9LkjHmqEp7/uGuP5P0a+XTlqT8bW6LxvkNSf9R0qTbQbDp/Sp9Fn5Bpc9ajFaqM4Y4bmHb9kck/dKWi39e0vfatn1CUrekdzc8WJu7xXaZUenD5g+qdAy+3/3/27ufECurOIzjX6kgiBbBQFMY1qanokaXrkKCgoL+7FpFSgT2B2pRm8hNIElU0CIjjBbRQiyL/kAYFINYmJE0FMEvWlRIhCYxEbjJpsX7lpdBcSic83bf7weGuecd7vAMF2bmOe855/aftQrO8Jr8AOyuqoUkDVKN2xleky1V9XmSWbqljo+ufjLRTe4tToxPJjm/qiwFjVTV7wBJLgbeBJ5sm0hJNgPHqmpfv6ROwzADrKP7f+sq4N0k11SVR8GfIx6zvwJJ3gL2VdXLSeaA16tqrnWusUuyG3ijqvb245+rarZxrFFL8h1wpB9uBA5VlaW5sSQ30O2jfayqPmidZ4ySPA8crKo9/fhIVa1tHGv0klxBd1dgZ1W92jrP2CXZDyz1HxuAb4E73PffVpIddMX5uX68QLc/8GjbZNPLO2gr8yunZj6P0s2Eqr0DwG3A3iTrgR8b5xm9qvpnH2CS74FbmoURAEmuo1vKdXdVLbTOM2KfALcDe5JspFsupIaSXAp8CDxcVR+1ziOYnNBLMg9stZwNwgHgkX6i6TLgIuB420jTzYK2MtuAV5I8CFwA3N84jzq7gJeSHKTbP7C1cR5piJ4GLgRe6JedLlbVnW0jjdLbwM1JPqX7fbWlcR51e2UvAbYl+Xsv2q1V5eEU0oSqej/JjcAhuvMrHqqqk41jTTWXOEqSJEnSQHiKoyRJkiQNhAVNkiRJkgbCgiZJkiRJA2FBkyRJkqSBsKBJkiRJ0kB4zL4k6X8vyZV0b2r7zbIv7aqqF1c/kSRJ/44FTZI0LX6qqg2tQ0iS9F9Y0CRJUy3JMeALYBZ4HNgOnAd8DTxA96b364E/gWer6rUkm4F7gRngvap6okF0SdIIWdAkSdPi8iRfLrt2D13J2lFV8wLZ6lMAAADrSURBVEk2AVcD66pqMckzwPGquj7JDHBo4nusBa6tqj9W6weQJMmCJkmaFqdd4pgE4LOJS1VVi/3jm4D7+ou/JHkH2AT8Bhy2nEmSVpunOEqSpl5VnZgYTj5e/ndwDacmL08gSdIqs6BJksbsY/o7aP0Sx7uA+ZaBJEnj5hJHSdK0ON0etP1nec5TwM4kX9EdHLK9qg4nmTsnCSVJOos1S0tLrTNIkiRJknCJoyRJkiQNhgVNkiRJkgbCgiZJkiRJA2FBkyRJkqSBsKBJkiRJ0kBY0CRJkiRpICxokiRJkjQQFjRJkiRJGoi/AK5G7JXRrfc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3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1413" y="-144463"/>
            <a:ext cx="9905998" cy="147857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4411" y="594822"/>
            <a:ext cx="9905999" cy="474499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Cleaning:</a:t>
            </a:r>
            <a:endParaRPr lang="en-US" b="1" dirty="0"/>
          </a:p>
          <a:p>
            <a:pPr lvl="1"/>
            <a:r>
              <a:rPr lang="en-US" sz="1400" b="1" dirty="0"/>
              <a:t>Customer supplied dataset contains a large anonymized dataset of time series sequence through </a:t>
            </a:r>
            <a:r>
              <a:rPr lang="en-US" sz="1400" b="1" dirty="0" smtClean="0"/>
              <a:t>identical </a:t>
            </a:r>
            <a:r>
              <a:rPr lang="en-US" sz="1400" b="1" dirty="0" smtClean="0"/>
              <a:t>toolsets.</a:t>
            </a:r>
          </a:p>
          <a:p>
            <a:pPr lvl="1"/>
            <a:r>
              <a:rPr lang="en-US" sz="1400" b="1" dirty="0" smtClean="0"/>
              <a:t>Timestamps are removed and converted to sequential runs, thus protecting IP metrics.</a:t>
            </a:r>
          </a:p>
          <a:p>
            <a:pPr lvl="1"/>
            <a:r>
              <a:rPr lang="en-US" sz="1400" b="1" dirty="0" smtClean="0"/>
              <a:t>Error columns were normalized to zero</a:t>
            </a:r>
          </a:p>
          <a:p>
            <a:pPr lvl="1"/>
            <a:r>
              <a:rPr lang="en-US" sz="1400" b="1" dirty="0" smtClean="0"/>
              <a:t>Spectra are also included as separate files.  These were married to the subsequent ‘Error’ </a:t>
            </a:r>
            <a:r>
              <a:rPr lang="en-US" sz="1400" b="1" dirty="0" err="1" smtClean="0"/>
              <a:t>datapt</a:t>
            </a:r>
            <a:r>
              <a:rPr lang="en-US" sz="1400" b="1" dirty="0" smtClean="0"/>
              <a:t> by the following:</a:t>
            </a:r>
          </a:p>
          <a:p>
            <a:pPr lvl="2"/>
            <a:r>
              <a:rPr lang="en-US" sz="1200" b="1" dirty="0" smtClean="0"/>
              <a:t>Renaming all files with windows creation stamp to allow perfect sort by run order and converting from binary to csv.</a:t>
            </a:r>
          </a:p>
          <a:p>
            <a:pPr lvl="2"/>
            <a:r>
              <a:rPr lang="en-US" sz="1200" b="1" dirty="0" smtClean="0"/>
              <a:t>Algorithm to search all IDs with ‘Error’ point and then appending the run ID identifier to the end of the monitor that has optical emission data.  Ex. 2017-01-06-08-32-45_monitorID_ErrorID.csv</a:t>
            </a:r>
          </a:p>
          <a:p>
            <a:pPr lvl="2"/>
            <a:r>
              <a:rPr lang="en-US" sz="1200" b="1" dirty="0" smtClean="0"/>
              <a:t>The </a:t>
            </a:r>
            <a:r>
              <a:rPr lang="en-US" sz="1200" b="1" dirty="0" err="1" smtClean="0"/>
              <a:t>monitorID</a:t>
            </a:r>
            <a:r>
              <a:rPr lang="en-US" sz="1200" b="1" dirty="0" smtClean="0"/>
              <a:t> spectra file can now be matched to ‘Error’ data </a:t>
            </a:r>
            <a:r>
              <a:rPr lang="en-US" sz="1200" b="1" dirty="0" err="1" smtClean="0"/>
              <a:t>pt</a:t>
            </a:r>
            <a:r>
              <a:rPr lang="en-US" sz="1200" b="1" dirty="0" smtClean="0"/>
              <a:t> for </a:t>
            </a:r>
            <a:r>
              <a:rPr lang="en-US" sz="1200" b="1" dirty="0" err="1" smtClean="0"/>
              <a:t>ErrorID</a:t>
            </a:r>
            <a:endParaRPr lang="en-US" sz="1200" b="1" dirty="0" smtClean="0"/>
          </a:p>
          <a:p>
            <a:pPr lvl="2"/>
            <a:r>
              <a:rPr lang="en-US" sz="1200" b="1" dirty="0" smtClean="0"/>
              <a:t>The labels are then created for each run based on ‘Error’ according to population limits of </a:t>
            </a:r>
          </a:p>
          <a:p>
            <a:pPr lvl="3"/>
            <a:endParaRPr lang="en-US" sz="1000" b="1" dirty="0" smtClean="0"/>
          </a:p>
          <a:p>
            <a:pPr lvl="1"/>
            <a:r>
              <a:rPr lang="en-US" sz="1400" b="1" dirty="0" smtClean="0"/>
              <a:t>See </a:t>
            </a:r>
            <a:r>
              <a:rPr lang="en-US" sz="1400" b="1" dirty="0" smtClean="0"/>
              <a:t>“Data Dictionary” </a:t>
            </a:r>
            <a:r>
              <a:rPr lang="en-US" sz="1400" b="1" dirty="0" smtClean="0"/>
              <a:t>on </a:t>
            </a:r>
            <a:r>
              <a:rPr lang="en-US" sz="1400" b="1" dirty="0" err="1" smtClean="0"/>
              <a:t>Github</a:t>
            </a:r>
            <a:r>
              <a:rPr lang="en-US" sz="1400" b="1" dirty="0" smtClean="0"/>
              <a:t> for more explicit summary</a:t>
            </a:r>
          </a:p>
          <a:p>
            <a:pPr lvl="1"/>
            <a:endParaRPr lang="en-US" sz="1400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AutoShape 4" descr="data:image/png;base64,iVBORw0KGgoAAAANSUhEUgAAA2gAAAGACAYAAADYnkH7AAAABHNCSVQICAgIfAhkiAAAAAlwSFlzAAALEgAACxIB0t1+/AAAIABJREFUeJzs3XmQo+lB5/nfq1tKKVPKs/Kqu+vts7rbXX3ZbWwOYzCwNDBmAsPOYOwFx7Cww0Qwa5iF3Z2YiNnYweM1g72D2RnMFWBY6FnGNh7AYBt3u9zus6q7qp66KyuPyspDeSgzlanj3T8kZamyjsyqkvS+kr6fiOrWldIv9VZJ+ul9nue1HMcRAAAAAMB9PrcDAAAAAABKKGgAAAAA4BEUNAAAAADwCAoaAAAAAHgEBQ0AAAAAPIKCBgAAAAAeEXA7AACgedi2vVfSOUnHyxf5JOUkfcoY8/vl2/xrSWcr529xP78u6U1jzP+3zeM5kvqMMbO3uc0PSHraGPPrd/B7+CX9haQHJP2mMea3dvhzjqQ+ST8o6R8ZY35wy/V7df3zU+0pY8zGTjMCANoTBQ0AcKfWjDGPVc7Ytr1H0lds214xxvz5DovSd0k6UaM8T0rqvsOfGZb0fkkdxphCjXJUXPf8AABwJyhoAIB7Yoy5VN4j9suS/ty27c9JessY8xu2bf/vkn5E0oakOUk/LelHJR2R9O9s2y5I+mFJjkp7s/ok/bWkXzTG5Kofx7btX5P0E5Lykk5L+h8l7ZH0MUl+27YXjTH/asvPvFvSv5MUK2f4XyS9KOnLkoKSXrVt+8eMMeeqfuaQpE9LiksakvSGpH9sjMne63Nl2/ZPS/qIpA5Ji5J+r/q8MeY7b/Z7GmOu2Lb9VUnzku6X9H8bY/7DveYBAHgPc9AAALXwpqRHqi+wbXtU0j+X9KQx5ohKxetpY8ynJb0i6ZeNMS+Ub/6opO+R9GD5z89tua8PS/r+8n0dlvSWpM8ZY74l6T9K+vxNylmPpP9X0v9U/pl/KukPJfVK+oDKe7qqy1nZ/yDp94wxz0o6KGmfpB+4g+ciatv2G1v+fLrq+ockvdcY851bz9/q96z62bQx5kHKGQC0LvagAQBqwZG0uuWyCZWK22u2bf+VpL8yxnzlFj//OWNMRpJs2/59Sc9Lqp4X9v2SftcYs1I+/ylJ/8q27dBtMj2t0ly4b0mSMeZt27ZflPReSX9/m5/7nyW9z7btfynpkEp70eK3uf1W2w1xPGaMWbrF+e1+z3+4gxwAgCbEHjQAQC08qS0LYxhjipLeo9KwxjlJn7Rt+1O3+Pl81WmfpK3zwra+X/lU+pLRuk2mm73H+VQa2ng7fyzpZyVdkvRJSa9t8zh3KnOb89v9nlt/FgDQYihoAIB7Up6z9WuSPrHl8kdVGqJ30hjzb1UqO4+Wr87r+qL0j23bDtu2HVFpKOJ/3fIw/03Sh23b7iif/0VJXzfGrN/kviqOlmLYT5XzPCTpOyR9dZtf6f2S/rUx5vMq7Rl8WpJ/m5+pldv9ngCANsAQRwDAnYratv1G+XRRUlbSrxhjvlh9I2PMm7Zt/6mkV2zbzkhaU6lwSKUC9htVQ/dWVRq+l1Jp3tjvbnnM/yRpVNLLtm37JJ2V9JPl674i6S9s294wxvxC1ePP2rb9QUn/wbbtWDnrh40xp8vL4d/Kr0p6wbbt+XKur6k0F22nqp+faj+9g5+93e8JAGgDluM4bmcAALSx6lUf3c4CAIDbGOIIAAAAAB7BHjQAAAAA8Aj2oAEAAACAR1DQAAAAAMAjKGgAAAAA4BENX2Z/Zma5KSe9pVIxpdOrbsdAFbaJ97BNvIdt4j1sE+9hm3gP28R72Ca11deXsG51HXvQdigQaNQxSrFTbBPvYZt4D9vEe9gm3sM28R62ifewTRqHggYAAAAAHkFBAwAAAACPoKABAAAAgEdQ0AAAAADAIyhoAAAAAOARFDQAAAAA8AgKGgAAAAB4BAUNAAAAADyCggYAAAAAHkFBAwAAAACPoKABAAAAgEdQ0AAAAADAIyhoAAAAAOARAbcDAADQLI4eO3dXP/fM4QM1TgIAaFXsQQMAAAAAj6CgAQAAAIBHUNAAAAAAwCOYgwYAQB1kVtd1aXJWlmVJkrriUXV2RBWOBlR0HPnKlwMAUI2CBgBADS1l1mQuXNHlK/Obl506P3XdbQIBv9712EG9/7mHFfD7Gx0RAOBhFDQAAGogvbQqc2FKk1cXJJX2mB3au0vhcEDD/SktZda0lFlTdiOvc2NX9bVXjM6Pz+hDP/CMepJxl9MDALyCggYAwD3IF4r69vHzmppZlCSlOmO6f/+gdvV2bQ5vfOLBvZu37+tLaHxiXi985TW9duKSPvUHf6N/9L1HdNgedSM+AMBjKGgAANyDixOzmppZVHdXhx48MKS+7sRmMauoPn5aIh7RciarvcO9sixLb5wa0x9+4Zva+/oZPWqPyu+/fv0ujqEGAO2FggYAwF1yHEdnx6bl81l69rGDCofu7G11z1CPurs69PKx87o4Mav5xYyefeygOqLhOiUGAHgdy+wDAHCXJq8uaHVtQ7sHe+64nFUkOiJ671P3a99In5YyWb19ZqLGKQEAzYSCBgDAXTo7dlWSdHB3/z3dj9/v02P3j6qzI6KJqwvKbuRqEQ8A0IQoaAAA3IX5xRXNLWQ00Nupznj0nu/PsiztG+mT4zi6NDFXg4QAgGZEQQMA4C6cHZuWJN23e6Bm97l7sEd+n08XxmfkOE7N7hcA0DwoaAAA3KHV7IYmptPqjEfV152o2f0Gg36NDnZrNbuh6bmlmt0vAKB5UNAAALhD58auynFKc8+2Lql/r/aN9EqSLozP1PR+AQDNgYIGAMAdyOcLujgxq3AooNHB7prff6qzQ8nOmKZmFrWa3aj5/QMAvG3bNYFt2/ZJ+oykRyWtS/qoMeZs1fW/JOmjkipf9f2cMcbUISsAAK67NDmnXL6gBw4Mye+rz/ec+0f69NqJS7o4Pis9VZeHAAB41E4O2vK8pIgx5lnbtp+R9AlJP1x1/ROS/okx5tV6BAQAwCtKB6a+Kp/P0v7yUMR6GNmV0vHT47o4MatCoSi/nwEvANAudlLQnpP0ZUkyxhy1bfvIluufkPQrtm3vkvRFY8y/vd2dpVIxBQL+uwrrtr6+2k0ER22wTbyHbeI9bJPaWVhe1crauu7bO6Dee1gcJBGPbHubA7v7der8lMZn0zry8N67fizsDP9OvIdt4j1sk8bYSUHrlLRYdb5g23bAGJMvn/8TSZ+WtCTpBdu2f9AY84Vb3Vk6vXrXYd3U15fQzMyy2zFQhW3iPWwT72Gb1NYxMy5J2jPYo+VM9q7uIxGP7OhnRwZSOnV+Sn/99be0Z6Dnrh4LO8O/E+9hm3gP26S2bld2dzJmYklS9T34KuXMtm1L0v9ljJk1xmxI+qKkx+8hKwAAnjQ9t1Q6MHVPbQ5MvZ3OeFS9ybjOjE1rJs2HIgBoFzspaC9K+oAkleegHa+6rlPSW7Ztx8tl7bskMRcNANByLk3OSpIG+5MNe8x9o32SpG8dO9+wxwQAuGsnBe0FSVnbtl+S9ElJv2Tb9ods2/5ZY8yipF+V9PeS/kHS28aYL9UvLgAA7hifTkuSUp2xhj3mUH9SHdGwXnnrgnL5QsMeFwDgnm3noBljipI+tuXiU1XX/4GkP6hxLgAAPGX8yrx8lqWuBgxvrPD7fHry4X366rdP6fjpcb3jwT0Ne2wAgDtYtxcAgG3k8wVNzSyqKxGVr07HPruVJx4qlbJTF6Ya+rgAAHdQ0AAA2MbU7KIKxaKSnR0Nf+z+7k51RMO6ODHb8McGADQeBQ0AgG2MT89Lauz8swrLsrR3uFcLy6tKL600/PEBAI1FQQMAYBvjVyoLhDR+D5ok7RvulSRdYC8aALQ8ChoAANsYn55XMOBXoiPiyuPvGyktt39hfMaVxwcANA4FDQCA29jI5TU9u6Th/pR8PsuVDEN9SQUDfuahAUAboKABAHAbk1cXVHQcjexKuZbB7/dpz1CPpueWtLK27loOAED9UdAAALiNygIhIwPdrubYN1wa5nhpcs7VHACA+qKgAQBwG+PTpQVC3NyDJkl7KwuFMA8NAFoaBQ0AgNsYv5JWOBRQbyrhao49Qz3y+SxWcgSAFkdBAwDgFrIbOc3ML2l4ICWf5c4CIRWhYEDD/SlNTKe1kcu7mgUAUD8UNAAAbmFiOi1H7s8/q9g73KtCsajLV+bdjgIAqBMKGgAAt1CZfza6yxsFrbJQCPPQAKB1UdAAALiF8SuVFRzdXSCkYu9wjyRxPDQAaGEBtwMAAOBV49NpxSIhdXd1uJbh6LFz151PdER0fnxGL71x9rYHzn7m8IF6RwMA1AF70AAAuInV7IbmFjIaGUjJcnmBkGo9ybjyhaIWM6tuRwEA1AEFDQCAm9gc3uiR+WcVPcm4JGluIeNyEgBAPVDQAAC4ic0DVHtk/llFb6pU0GbTFDQAaEUUNAAAbmJ82pt70GKRkCLhoOYWMnIcx+04AIAao6ABAHAT41fSisci6opH3Y5yHcuy1JuMa30jr5XVdbfjAABqjIIGAMAWyytZLSyvamSXtxYIqeipDHNkHhoAtBwKGgAAW2weoHrAW8MbK3pZKAQAWhYFDQCALa6t4OitBUIqOuNRBQN+FgoBgBZEQQMAYIvNBUI8ugfNsix1Jzu0srau7HrO7TgAgBqioAEAUMVxHI1Pp5VMxJToiLgd55Z6kwlJDHMEgFZDQQMAoMpSZk3LK1nPHf9sq55khyQKGgC0GgoaAABVpmYXJUmD/UmXk9xesjMmSUovrbqcBABQSxQ0AACqXJ1bkiQNdHe6nOT2An6/uuJRLSytqFjkgNUA0CooaAAAVLk6Xypo/T3eLmhSaS9aoehoeWXN7SgAgBqhoAEAUOXq3LIsy9o81piXpbpK89AY5ggArYOCBgBAmeM4mp5fUk8yrkDA73acbaU6ywVtccXlJACAWqGgAQBQllld11p2QwPdCbej7EhXPCqfz2IPGgC0EAoaAABlzTT/TJJ8PktdiZgWM6sqFIpuxwEA1EDA7QAAADTa0WPnbnr5+cszkqSllewtb+M13Z0xpRdXtLi8qu4mmDcHALg99qABAFBWWQ0x0RFxOcnObc5DY5gjALQEChoAAGXLK1lJTVbQNldyZKEQAGgFFDQAAMqWVrKKhoMKNsEKjhXxWFiBgE/zrOQIAC2BggYAgKRcvqDseq6p9p5JkmVZSiU6lFldVy5XcDsOAOAeUdAAAFDV8MZ41OUkdy7VFZMkpZfZiwYAzY6CBgCAmnOBkIprB6xmoRAAaHYUNAAAdG0PWmczFzQWCgGApkdBAwBA0lKm+VZwrIhGggqHAhQ0AGgBFDQAAFTagxYK+hUOBd2Ocscsy1Kqs0Nr2Zyy6zm34wAA7gEFDQDQ9gqFolbW1pXoaL4FQipSneWFQtiLBgBNjYIGAGh7mdV1Sc05vLHi2gGrWSgEAJoZBQ0A0PaaeQXHimsrObIHDQCaGQUNAND2lpp4BceKcCigWCSk9NKKHMdxOw4A4C5R0AAAbW/zINVNPAdNKg1z3MgVtJrdcDsKAOAuUdAAAG1veSUrv9+naKT5VnCstrlQCMMcAaBpUdAAAG3NcRxlVrNKxCKyLMvtOPfk2gGrWSgEAJpVYLsb2Lbtk/QZSY9KWpf0UWPM2Zvc7rOS5o0xH695SgAA6mRlbV3FoqNEvHnnn1UkWWofAJreTvagPS8pYox5VtLHJX1i6w1s2/45SY/UOBsAAHV3bf5Z8xe0YMCvREdE6aVVFYtFt+MAAO7CTgrac5K+LEnGmKOSjlRfadv2OyU9Lem3a54OAIA6a6WCJpWGORYKRV2dX3Y7CgDgLmw7xFFSp6TFqvMF27YDxpi8bduDkv5XST8i6cd38oCpVEyBgP/Ok3pAX1/C7QjYgm3iPWwT72Gb3Kh6OOPaek6SNNjX1bBhjvV8nMH+Lo1NzWlxZVWPPDBSt8dpNfw78R62ifewTRpjJwVtSVL11vAZY/Ll0x+U1CvpS5J2SYrZtn3KGPO5W91ZOt2cE5f7+hKameHbSC9hm3gP28R72CY3t5zJbp6eX8iUFgdxrOsur5dEPFLXx4mGQ5KkE2cmZe8ZrNvjtBL+nXgP28R72Ca1dbuyu5OC9qKkH5L0p7ZtPyPpeOUKY8xvSvpNSbJt+6cl3X+7cgYAgJc4jqPllazisbB8vuZewbGiKxGVz7I0dmXe7SgAgLuwk4L2gqT32bb9kiRL0odt2/6QpLgx5rN1TQcAQB1l13PKF4otM/9Mkvw+n7oSUU3NLCiXLyjYpNMKAKBdbVvQjDFFSR/bcvGpm9zuczXKBABAQ7TaAiEV3V0dSi+tavLqgvYM9bgdBwBwBzhQNQCgbVUKWmdH1OUktZXqKh2w+vKVOZeTAADuFAUNANC2llp0D1qqs1TQxqaYhwYAzYaCBgBoW8sra5KkeIsVtHgsrGg4qMssFAIATYeCBgBoW8srWcWiIQX8rfV2aFmWRnd1a24ho5W1dbfjAADuQGu9IwEAsEMbubzWN/ItN7yxYnSwW5I0zl40AGgqFDQAQFtaypSGN7baAiEVo7tKqzdyPDQAaC4UNABAW1pcLhW0rnirFrTSHjTmoQFAc6GgAQDa0mJ5D1pXojULWqIjolRnTJen5uU4jttxAAA7REEDALSlxeVVWZbVsnPQpNJetJW1daWXVtyOAgDYIQoaAKDtOI6jpcyaOjsi8vla961wdLA8D43joQFA02jddyUAAG4hs7quQtFp2eGNFbuZhwYATYeCBgBoO4vLq5KkrnjM5ST1NTyQkmVZusweNABoGhQ0AEDbafUFQipCwYB29XZq4mpahULR7TgAgB2goAEA2s7mEvstXtCk0vHQcvmCpucW3Y4CANgBChoAoO0sLq8qEgoqHAq6HaXuKsdDY6EQAGgOFDQAQFtZXVvX2nquLfaeSdLuQRYKAYBmQkEDALSVyZnSUL92KWgDPZ0KBQMUNABoEhQ0AEBbmZpZkNT6KzhW+Hw+DQ+kND27qOxGzu04AIBtUNAAAG1ls6C1yR40qTQPzZE0MZ12OwoAYBsUNABAW5maWZTPZykei7gdpWE256GxUAgAeB4FDQDQNgrFoqbnFtXZEZXPZ7kdp2EqKzkyDw0AvI+CBgBoGzPzy8oXim01vFGSkomY4rGIxqbm3I4CANgGBQ0A0Dbacf6ZJFmWpdFd3VrMrGkxs+Z2HADAbVDQAABto91WcKxWmYc2zjBHAPA0ChoAoG202zHQqlXmoTHMEQC8jYIGAGgbUzMLSiZiCgUDbkdpOBYKAYDmQEEDALSFzGpWyytZDfZ1uR3FFdFISH2phMavpFV0HLfjAABugYIGAGgLU+XhjYN9SZeTuGd0sFvZjZxm55fdjgIAuAUKGgCgLUyWFwgZaueCVpmHxjBHAPAsChoAoC1UVnDc1aZDHKWqeWgsFAIAnkVBAwC0hamZBQUDfvUm425Hcc1QX1J+v4+FQgDAw9pvGSsAQNvJFwq6Oresof6kfL72+G7y6LFzN728syOiiasLevH1M/L7b3wunjl8oN7RAAC30R7vUgCAtnZ1blmFYrGtFwipSHV1yHEcLS6vuh0FAHATFDQAQMub2lwgpH3nn1V0d3VIkuaXKGgA4EUUNABAy6sUNPagSanOUkFLL664nAQAcDMUNABAy+MYaNfEY2EFA37NU9AAwJMoaACAluY4jiZnFtTd1aFIOOh2HNdZlqVUZ0wra+vayOXdjgMA2IKCBgBoacsrWa2srbP3rEqqi2GOAOBVFDQAQEsbmyod82u4n4JWsblQCAUNADyHggYAaGkXJ2clSXuH+1xO4h2bC4WwkiMAeA4FDQDQ0i5OzMpnWdo92O12FM+IhIOKRUJKL67IcRy34wAAqlDQAAAtK5fLa2I6raH+pELBgNtxPCXV1aH1XF6r2Q23owAAqlDQAAAta3w6rUKxqL3DvW5H8ZxUZ0wSC4UAgNdQ0AAALeviRHn+2RAFbSsWCgEAb6KgAQBaVmWBkD3sQbtBsrIHjYVCAMBTKGgAgJZUdBxdmpxTd1eHuuJRt+N4TsDvV1c8qoWlFRWLLBQCAF5BQQMAtKSZ+WWtZjcY3ngbqa4OFYqOllbW3I4CACijoAEAWtLFiRlJ0p7hHpeTeNfm8dCYhwYAnkFBAwC0pIuTc5JYIOR2urtK89BYKAQAvIOCBgBoSRcnZhUJBzXQ2+V2FM9KdETl9/mUXqKgAYBXbHvUTtu2fZI+I+lRSeuSPmqMOVt1/Y9J+rgkR9IfGWM+VaesAADsyPJKVnMLGdl7d8lnWW7H8Syfz1KqM6bZhYxy+YKCAb/bkQCg7e1kD9rzkiLGmGdVKmKfqFxh27Zf0v8h6XskPSvpn9m2zVgSAICrLpWX1+cA1dtLlY+HtsBy+wDgCTspaM9J+rIkGWOOSjpSucIYU5D0gDFmUVKPJL+kjTrkBABgxzYPUE1B21aloDHMEQC8YdshjpI6JS1WnS/Yth0wxuQlyRiTt237RyV9WtIXJd32FT6ViinQpEMo+voSbkfAFmwT72GbeE87bpOJmbT8PkuPP7xH4dCNb3WJeMSFVN55/GojVkovH5Mya+tKxCNt+fdFas9/J17HNvEetklj7KSgLUmq3hq+SjmrMMb8hW3b/0XS5yT9E0m/e6s7S6ebcwhFX19CMzPLbsdAFbaJ97BNvKcdt0kul9fF8TkN9ae0tHjz43stZ7INTnVNIh5x9fG3chxHwYBfs/PLWs5k2+7vi9Se/068jm3iPWyT2rpd2d3JEMcXJX1AkmzbfkbS8coVtm132rb9Ndu2w8aYokp7z4r3FhcAgLt3eTqtQrGoPUMc/2wnLMtSMhFTZnVduXzB7TgA0PZ2sgftBUnvs237JUmWpA/btv0hSXFjzGdt2/4jSV+3bTsn6ZikP6xfXAAAbo/5Z3cu2RnTTHpZi8vNOcoFAFrJtgWtvGfsY1suPlV1/WclfbbGuQAAuCsXKys4coDqHUsmSgesXqCgAYDrOFA1AKBlFB1Hlybn1N3Voc541O04TSPZWS5oSzefswcAaJydDHEEAMBzjh47d8NlS5k1rWU31JeK3/R63Fw8Fpbf72MPGgB4AHvQAAAtY24hI0nqTsZdTtJcLMtSVzyq5ZU15XL57X8AAFA3FDQAQMuYWygdirOHgnbHkp0xOY40Nbu4/Y0BAHVDQQMAtIy5hYyCAb86O7xzIOhmUVkoZOJq2uUkANDeKGgAgJaQXc9pZW1d3ckOWZbldpymU1koZGJ6weUkANDeKGgAgJYwm16WJPUyvPGudHZE5bMsTbIHDQBcRUEDALSEmXRpgZC+VMLlJM3J57PUmYhqanZRhULR7TgA0LYoaACAljCbXlbA71Oys8PtKE0rmYipUChqem7J7SgA0LYoaACAppddz2l5JaueZFw+H/PP7hYLhQCA+yhoAICmN1Oef9bXzfDGe3FtoRAKGgC4hYIGAGh6s/PlBUKYf3ZPuuKlhULYgwYA7qGgAQCa3kxl/ll5iB7ujt/vU39PpyavLqhYZKEQAHADBQ0A0NTWshvKrK6rJ8X8s1oYHkgply9otrwqJgCgsShoAICmNsvy+jU13J+UxEIhAOAWChoAoKltLhBCQauJ4f6UJBYKAQC3UNAAAE1tNr2sQMCnLuaf1cTg5h60BZeTAEB7oqABAJpWZf5ZbzLB/LMaiYSC6k0lNHE1Lcdx3I4DAG2HggYAaFoMb6yP4f6ksus5zS+uuB0FANoOBQ0A0LQqC4T0dsddTtJahgdK89AmGeYIAA1HQQMANK2Z+WUFA36Of1ZjmwuFsJIjADQcBQ0A0JRWsxtaWVtXTzIuy2L+WS0NVRYKYSVHAGg4ChoAoCnNzpfnn3Uz/6zWOqJhpTpjGp9moRAAaDQKGgCgKbFASH0N96e0sraupcya21EAoK1Q0AAATWkmXZp/1pWIuh2lJVUWCuF4aADQWBQ0AEDTSS+taHVtQ70p5p/Vy1BloRDmoQFAQ1HQAABN5/zlGUkMb6ynkYHSQiHjFDQAaCgKGgCg6Zy7fFWS1MsCIXWT6IiqMx5lqX0AaDAKGgCg6Zy7PFOafxZn/lk9DfentJRZ0/IKC4UAQKNQ0AAATWV+cUXppRX1phLMP6uz4c1hjiwUAgCNQkEDADSV0xevSJL6exjeWG8jA92SpInpeZeTAED7oKABAJpKpaAN9HS5nKT1bS61z0IhANAwFDQAQNMoFIo6MzatnmRc8VjY7TgtryseVaIjwrHQAKCBKGgAgKYxNjWn9Y28Du0ZcDtK2xjuT2lheVWZ1azbUQCgLVDQAABNw5SHN9r7Bl1O0j4Y5ggAjUVBAwA0DXPxivw+nw6M9rkdpW2MlAsaB6wGgMagoAEAmkJmNavJ6bT2DPcoHAq6HadtbO5B44DVANAQFDQAQFM4c2lajiR77y63o7SVrnhU8ViYIY4A0CAUNABAU9icf0ZBayjLsjTcn1J6aVUra+tuxwGAlkdBAwB4XtFxdPritOKxiHb1Jd2O03ZYKAQAGoeCBgDwvCszC8qsZmXvHZDPstyO03ZGKGgA0DAUNACA55kLpeGNhxje6IrKHrRxFgoBgLqjoAEAPM9cuiJL0n0coNoVyURMsUiIPWgA0AAUNACAp2U3cro0MafhgZTisYjbcdqSZVkaGUhpfnFFqywUAgB1RUEDAHjaubGrKhSLDG902bXjoS24nAQAWhsFDQDgaadZXt8TRga6JbFQCADUGwUNAOBppy9NKxIKavdgj9tR2trmQiEUNACoKwoaAMCzZtPLmlvI6ODufvn9vGW5KdUZUzQS0gQrOQJAXfFuBwDwrMrwRuafuc+yLI30pzS3kNFadsPtOADQsihoAADPMhenJVHQvIKFQgCg/gLb3cC2bZ+kz0h6VNK6pI8aY85WXf8Tkv65pLyk45L+mTGmWJ+4AIB2kS8UdO7yVfWlEuru6nA7DiSNVAra9LwO7u53OQ0AtKad7EF7XlLEGPOspI9L+kTlCtu2o5L+jaTvNMbuiYeRAAAgAElEQVS8S1KXpB+sR1AAQHs5O3ZVG7m87H3sPfMKFgoBgPrbSUF7TtKXJckYc1TSkarr1iW90xizWj4fkJStaUIAQFt649SYJOlRe7fLSVDR3dWhaDjIQiEAUEfbDnGU1Clpsep8wbbtgDEmXx7KOC1Jtm3/gqS4pL+53Z2lUjEFAv67zeuqvr6E2xGwBdvEe9gm3tOM22Qjl9eJc5PqScb1xOE9sizrhtsk4hEXktWGl7Nv9/dl70ivTp6bUjwRVjQSalCq+mvGfyetjm3iPWyTxthJQVuSVL01fMaYfOVMeY7a/ynpkKQfM8Y4t7uzdHr1dld7Vl9fQjMzy27HQBW2ifewTbynGbbJ0WPnbrhsYjqt7HpOuwe79YW/e9OFVPWTiEe0nPHuYJPt/r70pzp1UlN688RlHRhtjXlozfDvpN2wTbyHbVJbtyu7OyloL0r6IUl/atv2MyotBFLtt1Ua6vg8i4MAAGqhMsdpZFe3y0naz80Kc7W19dIS+y++fkYz6es/rD1z+EDdcgFAu9hJQXtB0vts235JkiXpw7Ztf0il4YyvSPqIpH+Q9He2bUvSp4wxL9QpLwCgxeXyBU3NLCgeC6srHnU7DrboTsYlSbPpjA7tdTcLALSibQtaea/Yx7ZcfKrqNMdSAwDUzNTMgopFR6O7um869wzuikVC6oiGNbuwLMdx2EYAUGOUKwCAp4xfYXij1/V1J5TPF7Ww3JzzygHAyyhoAADP2MjlNT23pK5EVIkO76502O56U6VhjjPzLBgAALVGQQMAeMbE9IIcx9HIAHvPvKwvVVp9bDadcTkJALQeChoAwDPGp+clSSO7Ui4nwe1EIyHFY6V5aMXibY+uAwC4QxQ0AIAnZNdzmplfVndXhzqiYbfjYBu9KeahAUA9UNAAAJ4wwbHPmsq1YY7MQwOAWqKgAQA84fKV0vDG4QGGNzaDzYVCKGgAUFMUNACA61bX1jW/uKK+VELRcNDtONiByjy0uXSGeWgAUEMUNACA68Y3hzey96yZ9KUSyheYhwYAtURBAwC4bvxKWpYlDfVT0JpJbzfz0ACg1ihoAABXLa9ktbC8qv7uToVDAbfj4A70lhcK4YDVAFA7FDQAgKsuTc5JknYP9ricBHcqGg4q0RHR3ALz0ACgVihoAADXFItFXZ6aUyDg01B/0u04uAu9qTjz0ACghihoAADXnB27qrX1nEYGuuX385bUjPoY5ggANcW7IQDANa+euChJ2jPE8MZmtTkPjYVCAKAmKGgAAFdk13N668yEOqJhdXd1uB0HdylSNQ+tUCi6HQcAmh4FDQDgiuOnLyuXL2j3UI8sy3I7Du5BbyqhQqGo8el5t6MAQNOjoAEAXPHK2xclSbsHu90NgnvWVz4e2rnLMy4nAYDmR0EDADTc3EJGFyZmdWC0Xx3RsNtxcI96U3FJ0vnLV11OAgDNj4IGAGi4yuIgTzy019UcqI1IqDQP7cLErPKFgttxAKCpUdAAAA1VdBy9duKSQsGAHrlv2O04qJG+VEK5fEHjV9JuRwGApkZBAwA01IXxGc0vruiRQyMKh4Jux0GNVOahnb50xeUkANDcKGgAgIZ6tbw4yBMP7nU1B2qrv6dTAb9Px0+Pux0FAJoaBQ0A0DAbubyOnR5XqjOm/aN9bsdBDQUDftl7d2l6bknTc0tuxwGApkVBAwA0zFtnJrSRy+sdD+6Rj2OftZxHDo1Kkt46w140ALhbFDQAQMO88vYFSQxvbFUPHBiU3+/TsdOX3Y4CAE2LggYAaIiFpVWdG7uqvUO96k0l3I6DOoiGQzq0Z0BTM4uamV92Ow4ANCUKGgCgId44NSZH0jse3ON2FNRRZZjjcYY5AsBdoaABABritZOX5Pf7dNgedTsK6ujBA0Py+xjmCAB3i4IGAKi7qZkFXZld1AP7BhWLhNyOgzqKRUI6uKdfk1cXNLeQcTsOADQdChoAoO5eO3FJkvQ4wxvbwuH7RiSJY6IBwF2goAEA6qpYLOr1U2OKhoO6f9+g23HQAA8eHJbPshjmCAB3gYIGAKirc5dntJRZ0yOHRhUM+N2OgwboiIZ1cHe/xqfTml9ccTsOADQVChoAoK5eP1ka3vgEwxvbyiOHKsMc2YsGAHeCggYAqJuNXF7Hz4wr1RnTnuFet+OggR4qD3NkuX0AuDMUNABA3Zw4N6n1jbwef2CPfJbldhw0UDwW0f7RPo1NzSu9xDBHANipgNsBAACt4eixczdc9tLrZyVJPp910+vRWrZu43gsIkn6wtfe1H17Bm75c88cPlDXXADQTNiDBgCoi/WNnKbnFpVMxNQZj7odBy4Y6k9Kkiam0y4nAYDmQUEDANTF+HRajiONDna7HQUuiYSD6k3FNb+4orXshttxAKApUNAAAHVxeWpekjSyi4LWzoYHUpKkiavsRQOAnaCgAQBqLrOa1fziivp7OhUNB92OAxcN96dkWdJYubADAG6PggYAqLnK3rPd7D1re5FwUP3dnVpYWtXyStbtOADgeRQ0AEBNOY6jsal5+X2+zUUi0N52D/ZIksam5lxOAgDeR0EDANTU/OKKVtbWNdSfVCDgdzsOPGCwP6mA36fLU/NyHMftOADgaRQ0AEBNXZyYlSTtGepxOQm8IuAv7U1dzW5oboGDVgPA7VDQAAA1k8sXNH4lrVg0pL7uhNtx4CEMcwSAnaGgAQBqZvzKvArFovYO9cqyLLfjwEP6uhOKhIOamE6rUCy6HQcAPIuCBgComYuTpb0juxneiC0sy9Lorm7l8gVdmVl0Ow4AeBYFDQBQE4uZNaUXVzTQ26lYJOR2HHjQ6GDpsAuXr3BMNAC4FQoaAKAmLpUXB9k73OtyEnhVVzyqznhEV2YWtZHLux0HADyJggYAuGf5fEFjU3MKhwIa7OXYZ7g5y7K0e7BHRcfR+HTa7TgA4EmB7W5g27ZP0mckPSppXdJHjTFnt9wmJulvJH3EGHOqHkEBAN719rlJbeQKum/PgHw+FgfBrY3s6tZbZyZ0eWpe+0f63I4DAJ6zkz1oz0uKGGOelfRxSZ+ovtK27SOSvi7pQO3jAQCawcvHz0tieCO2F4uUDsEwt5DRytq623EAwHN2UtCek/RlSTLGHJV0ZMv1YUk/Iok9ZwDQhuYXV3T20rR6knElOiJux0ETGN1VXixkisVCAGCrbYc4SuqUVL0ebsG27YAxJi9JxpgXJcm27R09YCoVUyDgv9OcntDXx0FXvYZt4j1sE++p9zb5xhtn5Ei6f/8uJeIUtJ1o9+fJ3r9Lb566rPHptI48stcTrxteyIDrsU28h23SGDspaEuSqreGr1LO7kY6vXq3P+qqvr6EZmaW3Y6BKmwT72GbeE+9t0mxWNTXXzYKhwLqSca1nMnW7bFaRSIe4XmSNNjXpfHptMYm511/3eC1y3vYJt7DNqmt25XdnQxxfFHSByTJtu1nJB2vTSwAQLM7c2laC8ureuz+3Qr4m3N0BNwxOlg6mPnY1JzLSQDAW3ZS0F6QlLVt+yVJn5T0S7Ztf8i27Z+tbzQAgNe9fPyCJOnJh/e5nATNZqCnU+FQQJen5pXLF9yOAwCese0QR2NMUdLHtlx8w4Igxpj31igTAKAJLGXWdOLcpHb1dml0V7cmZxbcjoQm4vOVjol25tK0Tpyb1KP2qNuRAMATOFA1AOCufP0Vo0KxqHc+flCWxbHPcOf2DJWGOb7y1gWXkwCAd1DQAAB3bGV1XUePnVdXPKojD+51Ow6aVGc8qu6uDp2+eEULy825iBgA1BoFDQBwx77x+mlt5PJ6z5N20x46Bd6wZ6hHjqTXTlx0OwoAeAIFDQBwR9ayG3rxtbPqiIb11CP73Y6DJjcy0K1gwK9vv3VRjuO4HQcAXEdBAwDckZfeOKvsRk7fceSQQsGdHE4TuLVg0K+H7xvW3EJGFydm3Y4DAK6joAEAdmwjl9c/vHpa0UhIzz560O04aBFHHiodpuHbLBYCABQ0AMDOHX3znFazG3rX4wcVCQfdjoMWcWB3v1KdMR07Pa71jZzbcQDAVRQ0AMCO5PIFfe0Vo1AwoOcev8/tOGghPsvSEw/t1UYur+Onx92OAwCuoqABAHbk229d0PJKVu987KBi0bDbcdBijjy0V5L07bcvupoDANxGQQMAbKtQKOqrL59SIODXu5845HYctKDurrgOjPbrwviMZtPLbscBANdQ0AAA23rt5CUtLK/q6Uf2K9ERcTsOWtSTD5cWC3mFvWgA2hgFDQBwW4VCUX//8kn5fT6950nb7ThoYQ/fN6xIKKhX376oYrHodhwAcAUFDQBwW1975ZRm0xk9+cg+JRMxt+OghYWCAR22R7WYWdOZsatuxwEAV3CEUQDApqPHzl13fimzpr87elKRUFC9qfgN1wO19vTh/Xr5+Hl97dunZO/d5XYcAGg49qABAG6qWHRKQ80cR489sFuhIN/pof5Gd3Xrvt0DOjt2VWNTc27HAYCGo6ABAG7q7Ni00kurGt3VraH+pNtx0Ea+65kHJElfOXrS5SQA0HgUNADADZZXsjpxblLhUGlOENBI+0f6tGeoRyfPT2pqZsHtOADQUBQ0AMB1HKc8tLHo6LH7dyscYmgjGsuyLH3X0w9Kkv7uW+xFA9BeKGgAgOucG7uq+cUVDQ+kNDyQcjsO2tT9+3ZpqD+pY+ayZuY5cDWA9kFBAwBsyqxm9fbZCYWCAT16P0Mb4Z7SXrQH5Ej6+5fZiwagfTBuBQAgqXRA6tfevqRC0dE7HhpVJBR0OxLaxK0O3+A4jhIdEb164qJ6U3HFouHrrn/m8IFGxAOAhmIPGgBAhWJRf/ylo5pdyGioP6kRhjbCAyzLkr13lxxHOn1x2u04ANAQFDQAaHOFYlF//MVv6djpcfUk4zry0F5ZluV2LECSNLKrW7FoSBcnZ7W2nnM7DgDUHQUNANpYoVjUn3zpWzp2+rL2DvfqXY8fVCDgdzsWsMnns3Ro7y4Vi47OXmIvGoDWR0EDgDZVKBb1+b96WW+ay9o71Kuf+dF3U87gSXuGehQJB3V+fEbrG3m34wBAXVHQAKANFcvl7I1TY9oz1KOf+bF3sygIPMvv8+m+PQMqFIp649SYHMdxOxIA1A0FDQDaTL5Q0Oe/XC5ngz36yI9+B+UMnndgtE89ybgmptM6deGK23EAoG4oaADQRpZXsvqdP/uaXj85pt2DPfrIj32HImHKGbzP5/Pp6Uf3KxoJ6eS5SU1Mp92OBAB1QUEDgDYxPj2v3/zDv9GFiVkdPjSin/3geyhnaCqRUFDPPnZAfr9Pr7x1UZNXKWkAWg8HqgaAFlQ58G8iHtFyJquxqTm9duKSikVHDx0c0oHd/Xrt5CWXUwJ3LpmI6cmH9+nom+f0uf/yon7hJ79HiY6I27EAoGbYgwYALazoODp+elyvvHVRPp+lZx87KHvfIMc5Q1Mb6k/qwQNDWlhe1e//5YvK5wtuRwKAmqGgAUCL2sjl9ZWXTujMpWnFY2F951MPaLCvy+1YQE3Y+3bpUXtUlybn9Bd/+yorOwJoGQxxBIAWtJRZ0zffOKeVtXXt6u3Skw/vUzDIMc7QOizL0o+//0nNLWT0ytsXVSgW9fx3vUPRSMjtaABwT9iDBgAt5q0zE/rqy6e0srauRw6N6NnHDlDO0JKCwYD+6fPPaWQgpddPjunf/95/0+mLLMEPoLlR0ACgRRQdR3/90lv6/b98UY4jPXV4v97x0B7mm6GldcWj+vmf+G597zsf0vJqVv/Pn39dL/ztq1rfyLkdDQDuCkMcAaAFZDdy+vxfvay3z04o1dmhxx/crWQi5nYsoK4qq5VKUrwjovc8eb9efeuCvvnmOR07Pa4nHtqr3lT8pj/7zOEDjYoJAHeEPWgA0OTOj8/ot/7ob/X22QkdGO3XL/7k91DO0JZSnTF959MP6L49A1pZW9fXXzE6fnpchULR7WgAsGPsQQOAJrWUWdMXv/6mXj85JkvSu584pA+8+7D8fr57Q/vy+3165NCIBvuSevXtCzpzaVrTs4s68vA+JTv54gKA91HQAKDJFApFvfj6Gf3NN9/W+kZeIwMpPf/d79DuwR63owGe0ZuK67ufeVDHz0zowviM/v7lk7p//5Dsvbvk8zEvE4B3UdAAoEkUi0WdGbuqL3z1DU3PLSkWCelH3/eEnnp4n3w+9poBWwUCfj3+wG4N9Sf16tsXdfLcpK7MLOiJh/a6HQ0AbomCBgAell3P6fTFKzpxflKnzk9pNbshS9LTh/fr+557RB3RsNsRAc8b6OnU9zz7oI6ZyxqbmtfffeukwqGg3v2O+/hyA4DnUNAAwEPyhYImry7o4uSszPkrOj8+o0KxtMBBZzyqpw/v19OH92tkoNvlpEBzCQUDOvLwPg32J/XGiTF98Wtv6q0z4/rx9z+lvr6E2/EAYBMFDQBclFnNamxqXpcmZ3Vxck6Xr8wrny9sXp9MxDTY16VdfUklE1FZlqXx6bTGp9Mupgaa13B/Sr3JuC5PpXXs9GV98g/+Wh/8viN69NBu+ThmIAAPoKABQAN8882zWsvmtLC8WvqztKrF5VWtrV9/MN2ueFTdybh6kh3qSyUUjYRcSgy0rnAoqJ/6oWd1zIzoha+8pj/+wrf0zeFz+vH3P6neFHvTALiLggYANZTdyGlmflmz6WXNpJc1m85obiGjK7OLylXtGZOkSDioXb1dSnXG1JOMK9XVoWDA71JyoP0ctke1f7RPX/rGMb1y/KI++ft/race2a93PX6QogbANRQ0ALhLjuNobiGjS5Nzujg5q0uTc5qeXZSz5XZ+v0+xSEj93QklO2PqSsSUTMQUCQddyQ3gmngsop//ye/W337jhL7w1Tf04utn9NLrZ3T//kE9945DOri7XxZDHwE0EAUNAHbo6LFzyuUKmppd0OTVBc2mM9rI5Tev9/ss9aTi6orHFO8IKx6LKB4LKxYJ8QEP8LhH7VE9fHBYx8+M6xuvndHJ81M6eX5KAz2detfj9+ng7n51J+PMUwNQdxQ0ANhGZjWrt89O6sXXzujq/LIcp7SPLBoJaqQ7pZ5kXN1dHepKxDgALtDE/H6fHrt/tx67f7fGpub0jdfO6Njpy/qLv31VkhQJBTXUn9TwQErD/SkN9SfV3dWhUJCPUwBqh1cUANjCcRzNzC/r5PlJnTw/pQsTs5ulrCsR3fxg1hmPupwUwN06euzc5ulEPKLlTPaG2+wf7dNgX5fGp9NaWCot8HNhfEbnx2euu100ElIyEd0cvpxMxNTd1aHeVFw9XXEW+wFwRyhoACApny/o/PhMeVjTpOYXVyRJlqTdgz16+NCI8vmCOmIcGBpoJ9FISPftGdg8n88XtJhZK63EmlnTanZDa9kNzcwva2pm8ab3EQr6NdDTpZ7yCq09yYR6ujrUk4wr0RFhCDSA62xb0Gzb9kn6jKRHJa1L+qgx5mzV9T8k6dcl5SX9Z2PM79QpK9AyHMdRdj2nzOq6MqtZZdZK/9/YyMtxStc7cjZPW5alYMC/+SdQdXrr+UDAr6Dft3narTd+x3GUzxe0tp7TRi6vfKGofKGoQqGofKGgQqF08GXLsuTzWfL7fPL5Sqd9Vvl0+Tpf+bqg369QKKCA33dPv1d2PaepmdI8ssmZBU1cTWt6bmkzUzgU0COHRvTA/iHdv2+X4rGIpOu/cQfQngIBf7loxa+73HEc5fIFrWVzWs1uaGVtXSur61opv75Pzizo8pX5G+4vGPCru6tDkVBQwaBfoWCg/Kf0ml4sOlWvnUUVCgUViqX3iJvm8/nk9/sU8Pvl91dO++T3VZ2uXO7zbb6+bv7fsuT3+xQOBhQJBxUJBRUOBxUJlXJ5qUwWHUe5XF65fEEbuYI2yqfz+cJmTsuyZFnl9xrLKr9flp6fyvulP+BnbiE8ZSd70J6XFDHGPGvb9jOSPiHphyXJtu2gpE9KelLSiqQXbdv+S2PMdL0C18vK6rryxaKcoqOi48hxyv8vn8/mc5qby1y7rugoXyiUPnTmr33gzBUKKpTP57e8mN5MZdjUVpZlbb6gBgLl/5dfbAP+6198A37fjZeXf85XelW6/r5veKybJtjBbapvfeMNqt88Sr+ms3nauXahqq666c9UP0WV56tYdLSW29DVmeXSc50vKFd53vOF0nYoFMsv1KXLc/nK9rp2ulgsSrLks0q/pGWVfhefz7p5+SkXn62Xy7JU2FI+8oWishulEnZxYkbrG3mtb+SV3chpfSN/y21fa4GbZN+a3+/3yVLp9/f5rPIbWunNrPqNrfJGV/nAUHoerz2vRcfRUiar7PqG1tZzm4WnPr+XT7FIePODTDgYUKj8ASJc/oBTKBaVXc9d+7OR09p6TkuZtevuy+ez1BmPqjcZ166+LvUm4/L5fMoXCnrr7ETdfgcArcOyrM1y1ZW4cfjzUw/v02JmTXMLmfKflc3T6eVVzaSXVbzFZwWvsCxL4VCgVNoq/w+XTvusa1+0VX/xdu105fLSZxPn2hv/5ju/4zibJcvnt7S8nNVGvly8cgXl8vnNIrZRLmK1dO2LQd/mF4SV/JuXl3+vcChQ/lMqr+HycxKufm7K50NBv3yV56L6frectnzX3nerbf0Mde2crv8sVXXixs9TN97HtevLn60cZ/Oz0+ZnqPL7+3our1A4oPn5jDbypc8zm9ui6s/6RukLWcdxbvgcZ1lSwF/1BXOw6rOI/8Yvn4MBf+mLimCgfDqwefn12+XG57D6umgkpIC/uQ5hs5OC9pykL0uSMeaobdtHqq57QNJZY0xakmzb/oak75D0Z7UOWk9fffmUvvQPx9yOgTbg9/kUDgeU7IwpHLzxxd1f3jNUKooqlUaVXlILhaIKxVIJLBadzdO3vKzoqLh5uqhCwdFqdkPFzdvU/oNAdbHtjEevK7bX3tiu7SGTJTnF0tuIU/XlR2XPYeULkcr5QvHalx75fFGBgF/ZcuGqXk3xVtkioaAi4aD6uhNKJmLqKs8ZScQiLO4BoK5efuvCdee7kx3qTnboPl0bPlksv8ZV9pgVisWqD5vVowxu/PK1pPQaWix/uVwsFqtOV52vuv5mr7dFp/Tlc2VvVK78mls5v5HLazW7rly+cMOH/XrZuicwEQpctyewdLryflN6brYWhMrvfO39sXL+2vNQ/Z5TPZIlVyzKyZdGufgsS/OLpSKCa3w+a/P9vvQZpvSfyt9UR1KxsLH5uaRRf3d6knH9y5/5fk/t/d3OTgpap6TqQdUF27YDxpj8Ta5bltR1uzvr60t47tn54A88qQ/+wJNuxwAAAADQ5nw7uM2SpET1z5TL2c2uS0haqFE2AAAAAGgrOyloL0r6gCSV56Adr7rupKT7bNvutm07pNLwxm/WPCUAAAAAtAFru4UKqlZxPKzSaNIPS3qHpLgx5rNVqzj6VFrF8dP1jQwAAAAArWnbggYAAAAAaIydDHEEAAAAADQABQ0AAAAAPGIny+y3Pdu2uyT9iaS4pHVJP2WMueJuKti27Zf07yUdkRSW9L8ZY77gbipIkm3b90v6lqQBY0zW7TztrPz69YcqHRYlJOlfGGNYzKnBquZzP6rS+8hHjTFn3U3V3mzbDkr6z5L2qvQe8m+MMX/paihIkmzb7pf0qqT3GWNOuZ0Hkm3bvyLpv1PpfeQzxpj/5HKklsYetJ35aUnHjTHvlvR5Sb/sbhyU/feSgsaYd0n6YUkHXc4DSbZtd0r6hEofQuG+fyHpK8aY96j0WsZCTu54XlLEGPOspI+r9G8E7vopSXPl9/bvk/RbLueBNovzb0taczsLSmzbfq+kd0p6l6T3SBp1NVAboKDtzHFdO95bp6Sci1lwzfslTdi2/UVJvyPpv7qcp+3Ztm1J+qykX5W06nIclHxSpQ87UmnUBHs03fGcpC9LkjHmqEp7/uGuP5P0a+XTlqT8bW6LxvkNSf9R0qTbQbDp/Sp9Fn5Bpc9ajFaqM4Y4bmHb9kck/dKWi39e0vfatn1CUrekdzc8WJu7xXaZUenD5g+qdAy+3/3/27ufECurOIzjX6kgiBbBQFMY1qanokaXrkKCgoL+7FpFSgT2B2pRm8hNIElU0CIjjBbRQiyL/kAYFINYmJE0FMEvWlRIhCYxEbjJpsX7lpdBcSic83bf7weGuecd7vAMF2bmOe855/aftQrO8Jr8AOyuqoUkDVKN2xleky1V9XmSWbqljo+ufjLRTe4tToxPJjm/qiwFjVTV7wBJLgbeBJ5sm0hJNgPHqmpfv6ROwzADrKP7f+sq4N0k11SVR8GfIx6zvwJJ3gL2VdXLSeaA16tqrnWusUuyG3ijqvb245+rarZxrFFL8h1wpB9uBA5VlaW5sSQ30O2jfayqPmidZ4ySPA8crKo9/fhIVa1tHGv0klxBd1dgZ1W92jrP2CXZDyz1HxuAb4E73PffVpIddMX5uX68QLc/8GjbZNPLO2gr8yunZj6P0s2Eqr0DwG3A3iTrgR8b5xm9qvpnH2CS74FbmoURAEmuo1vKdXdVLbTOM2KfALcDe5JspFsupIaSXAp8CDxcVR+1ziOYnNBLMg9stZwNwgHgkX6i6TLgIuB420jTzYK2MtuAV5I8CFwA3N84jzq7gJeSHKTbP7C1cR5piJ4GLgRe6JedLlbVnW0jjdLbwM1JPqX7fbWlcR51e2UvAbYl+Xsv2q1V5eEU0oSqej/JjcAhuvMrHqqqk41jTTWXOEqSJEnSQHiKoyRJkiQNhAVNkiRJkgbCgiZJkiRJA2FBkyRJkqSBsKBJkiRJ0kB4zL4k6X8vyZV0b2r7zbIv7aqqF1c/kSRJ/44FTZI0LX6qqg2tQ0iS9F9Y0CRJUy3JMeALYBZ4HNgOnAd8DTxA96b364E/gWer6rUkm4F7gRngvap6okF0SdIIWdAkSdPi8iRfLrt2D13J2lFV8wLZ6lMAAADrSURBVEk2AVcD66pqMckzwPGquj7JDHBo4nusBa6tqj9W6weQJMmCJkmaFqdd4pgE4LOJS1VVi/3jm4D7+ou/JHkH2AT8Bhy2nEmSVpunOEqSpl5VnZgYTj5e/ndwDacmL08gSdIqs6BJksbsY/o7aP0Sx7uA+ZaBJEnj5hJHSdK0ON0etP1nec5TwM4kX9EdHLK9qg4nmTsnCSVJOos1S0tLrTNIkiRJknCJoyRJkiQNhgVNkiRJkgbCgiZJkiRJA2FBkyRJkqSBsKBJkiRJ0kBY0CRJkiRpICxokiRJkjQQFjRJkiRJGoi/AK5G7JXRrfc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67272" y="0"/>
            <a:ext cx="9905998" cy="820223"/>
          </a:xfrm>
        </p:spPr>
        <p:txBody>
          <a:bodyPr/>
          <a:lstStyle/>
          <a:p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12" name="AutoShape 4" descr="data:image/png;base64,iVBORw0KGgoAAAANSUhEUgAAA2gAAAGACAYAAADYnkH7AAAABHNCSVQICAgIfAhkiAAAAAlwSFlzAAALEgAACxIB0t1+/AAAIABJREFUeJzs3XmQo+lB5/nfq1tKKVPKs/Kqu+vts7rbXX3ZbWwOYzCwNDBmAsPOYOwFx7Cww0Qwa5iF3Z2YiNnYweM1g72D2RnMFWBY6FnGNh7AYBt3u9zus6q7qp66KyuPyspDeSgzlanj3T8kZamyjsyqkvS+kr6fiOrWldIv9VZJ+ul9nue1HMcRAAAAAMB9PrcDAAAAAABKKGgAAAAA4BEUNAAAAADwCAoaAAAAAHgEBQ0AAAAAPIKCBgAAAAAeEXA7AACgedi2vVfSOUnHyxf5JOUkfcoY8/vl2/xrSWcr529xP78u6U1jzP+3zeM5kvqMMbO3uc0PSHraGPPrd/B7+CX9haQHJP2mMea3dvhzjqQ+ST8o6R8ZY35wy/V7df3zU+0pY8zGTjMCANoTBQ0AcKfWjDGPVc7Ytr1H0lds214xxvz5DovSd0k6UaM8T0rqvsOfGZb0fkkdxphCjXJUXPf8AABwJyhoAIB7Yoy5VN4j9suS/ty27c9JessY8xu2bf/vkn5E0oakOUk/LelHJR2R9O9s2y5I+mFJjkp7s/ok/bWkXzTG5Kofx7btX5P0E5Lykk5L+h8l7ZH0MUl+27YXjTH/asvPvFvSv5MUK2f4XyS9KOnLkoKSXrVt+8eMMeeqfuaQpE9LiksakvSGpH9sjMne63Nl2/ZPS/qIpA5Ji5J+r/q8MeY7b/Z7GmOu2Lb9VUnzku6X9H8bY/7DveYBAHgPc9AAALXwpqRHqi+wbXtU0j+X9KQx5ohKxetpY8ynJb0i6ZeNMS+Ub/6opO+R9GD5z89tua8PS/r+8n0dlvSWpM8ZY74l6T9K+vxNylmPpP9X0v9U/pl/KukPJfVK+oDKe7qqy1nZ/yDp94wxz0o6KGmfpB+4g+ciatv2G1v+fLrq+ockvdcY851bz9/q96z62bQx5kHKGQC0LvagAQBqwZG0uuWyCZWK22u2bf+VpL8yxnzlFj//OWNMRpJs2/59Sc9Lqp4X9v2SftcYs1I+/ylJ/8q27dBtMj2t0ly4b0mSMeZt27ZflPReSX9/m5/7nyW9z7btfynpkEp70eK3uf1W2w1xPGaMWbrF+e1+z3+4gxwAgCbEHjQAQC08qS0LYxhjipLeo9KwxjlJn7Rt+1O3+Pl81WmfpK3zwra+X/lU+pLRuk2mm73H+VQa2ng7fyzpZyVdkvRJSa9t8zh3KnOb89v9nlt/FgDQYihoAIB7Up6z9WuSPrHl8kdVGqJ30hjzb1UqO4+Wr87r+qL0j23bDtu2HVFpKOJ/3fIw/03Sh23b7iif/0VJXzfGrN/kviqOlmLYT5XzPCTpOyR9dZtf6f2S/rUx5vMq7Rl8WpJ/m5+pldv9ngCANsAQRwDAnYratv1G+XRRUlbSrxhjvlh9I2PMm7Zt/6mkV2zbzkhaU6lwSKUC9htVQ/dWVRq+l1Jp3tjvbnnM/yRpVNLLtm37JJ2V9JPl674i6S9s294wxvxC1ePP2rb9QUn/wbbtWDnrh40xp8vL4d/Kr0p6wbbt+XKur6k0F22nqp+faj+9g5+93e8JAGgDluM4bmcAALSx6lUf3c4CAIDbGOIIAAAAAB7BHjQAAAAA8Aj2oAEAAACAR1DQAAAAAMAjKGgAAAAA4BENX2Z/Zma5KSe9pVIxpdOrbsdAFbaJ97BNvIdt4j1sE+9hm3gP28R72Ca11deXsG51HXvQdigQaNQxSrFTbBPvYZt4D9vEe9gm3sM28R62ifewTRqHggYAAAAAHkFBAwAAAACPoKABAAAAgEdQ0AAAAADAIyhoAAAAAOARFDQAAAAA8AgKGgAAAAB4BAUNAAAAADyCggYAAAAAHkFBAwAAAACPoKABAAAAgEdQ0AAAAADAIyhoAAAAAOARAbcDAADQLI4eO3dXP/fM4QM1TgIAaFXsQQMAAAAAj6CgAQAAAIBHUNAAAAAAwCOYgwYAQB1kVtd1aXJWlmVJkrriUXV2RBWOBlR0HPnKlwMAUI2CBgBADS1l1mQuXNHlK/Obl506P3XdbQIBv9712EG9/7mHFfD7Gx0RAOBhFDQAAGogvbQqc2FKk1cXJJX2mB3au0vhcEDD/SktZda0lFlTdiOvc2NX9bVXjM6Pz+hDP/CMepJxl9MDALyCggYAwD3IF4r69vHzmppZlCSlOmO6f/+gdvV2bQ5vfOLBvZu37+tLaHxiXi985TW9duKSPvUHf6N/9L1HdNgedSM+AMBjKGgAANyDixOzmppZVHdXhx48MKS+7sRmMauoPn5aIh7RciarvcO9sixLb5wa0x9+4Zva+/oZPWqPyu+/fv0ujqEGAO2FggYAwF1yHEdnx6bl81l69rGDCofu7G11z1CPurs69PKx87o4Mav5xYyefeygOqLhOiUGAHgdy+wDAHCXJq8uaHVtQ7sHe+64nFUkOiJ671P3a99In5YyWb19ZqLGKQEAzYSCBgDAXTo7dlWSdHB3/z3dj9/v02P3j6qzI6KJqwvKbuRqEQ8A0IQoaAAA3IX5xRXNLWQ00Nupznj0nu/PsiztG+mT4zi6NDFXg4QAgGZEQQMA4C6cHZuWJN23e6Bm97l7sEd+n08XxmfkOE7N7hcA0DwoaAAA3KHV7IYmptPqjEfV152o2f0Gg36NDnZrNbuh6bmlmt0vAKB5UNAAALhD58auynFKc8+2Lql/r/aN9EqSLozP1PR+AQDNgYIGAMAdyOcLujgxq3AooNHB7prff6qzQ8nOmKZmFrWa3aj5/QMAvG3bNYFt2/ZJ+oykRyWtS/qoMeZs1fW/JOmjkipf9f2cMcbUISsAAK67NDmnXL6gBw4Mye+rz/ec+0f69NqJS7o4Pis9VZeHAAB41E4O2vK8pIgx5lnbtp+R9AlJP1x1/ROS/okx5tV6BAQAwCtKB6a+Kp/P0v7yUMR6GNmV0vHT47o4MatCoSi/nwEvANAudlLQnpP0ZUkyxhy1bfvIluufkPQrtm3vkvRFY8y/vd2dpVIxBQL+uwrrtr6+2k0ER22wTbyHbeI9bJPaWVhe1crauu7bO6Dee1gcJBGPbHubA7v7der8lMZn0zry8N67fizsDP9OvIdt4j1sk8bYSUHrlLRYdb5g23bAGJMvn/8TSZ+WtCTpBdu2f9AY84Vb3Vk6vXrXYd3U15fQzMyy2zFQhW3iPWwT72Gb1NYxMy5J2jPYo+VM9q7uIxGP7OhnRwZSOnV+Sn/99be0Z6Dnrh4LO8O/E+9hm3gP26S2bld2dzJmYklS9T34KuXMtm1L0v9ljJk1xmxI+qKkx+8hKwAAnjQ9t1Q6MHVPbQ5MvZ3OeFS9ybjOjE1rJs2HIgBoFzspaC9K+oAkleegHa+6rlPSW7Ztx8tl7bskMRcNANByLk3OSpIG+5MNe8x9o32SpG8dO9+wxwQAuGsnBe0FSVnbtl+S9ElJv2Tb9ods2/5ZY8yipF+V9PeS/kHS28aYL9UvLgAA7hifTkuSUp2xhj3mUH9SHdGwXnnrgnL5QsMeFwDgnm3noBljipI+tuXiU1XX/4GkP6hxLgAAPGX8yrx8lqWuBgxvrPD7fHry4X366rdP6fjpcb3jwT0Ne2wAgDtYtxcAgG3k8wVNzSyqKxGVr07HPruVJx4qlbJTF6Ya+rgAAHdQ0AAA2MbU7KIKxaKSnR0Nf+z+7k51RMO6ODHb8McGADQeBQ0AgG2MT89Lauz8swrLsrR3uFcLy6tKL600/PEBAI1FQQMAYBvjVyoLhDR+D5ok7RvulSRdYC8aALQ8ChoAANsYn55XMOBXoiPiyuPvGyktt39hfMaVxwcANA4FDQCA29jI5TU9u6Th/pR8PsuVDEN9SQUDfuahAUAboKABAHAbk1cXVHQcjexKuZbB7/dpz1CPpueWtLK27loOAED9UdAAALiNygIhIwPdrubYN1wa5nhpcs7VHACA+qKgAQBwG+PTpQVC3NyDJkl7KwuFMA8NAFoaBQ0AgNsYv5JWOBRQbyrhao49Qz3y+SxWcgSAFkdBAwDgFrIbOc3ML2l4ICWf5c4CIRWhYEDD/SlNTKe1kcu7mgUAUD8UNAAAbmFiOi1H7s8/q9g73KtCsajLV+bdjgIAqBMKGgAAt1CZfza6yxsFrbJQCPPQAKB1UdAAALiF8SuVFRzdXSCkYu9wjyRxPDQAaGEBtwMAAOBV49NpxSIhdXd1uJbh6LFz151PdER0fnxGL71x9rYHzn7m8IF6RwMA1AF70AAAuInV7IbmFjIaGUjJcnmBkGo9ybjyhaIWM6tuRwEA1AEFDQCAm9gc3uiR+WcVPcm4JGluIeNyEgBAPVDQAAC4ic0DVHtk/llFb6pU0GbTFDQAaEUUNAAAbmJ82pt70GKRkCLhoOYWMnIcx+04AIAao6ABAHAT41fSisci6opH3Y5yHcuy1JuMa30jr5XVdbfjAABqjIIGAMAWyytZLSyvamSXtxYIqeipDHNkHhoAtBwKGgAAW2weoHrAW8MbK3pZKAQAWhYFDQCALa6t4OitBUIqOuNRBQN+FgoBgBZEQQMAYIvNBUI8ugfNsix1Jzu0srau7HrO7TgAgBqioAEAUMVxHI1Pp5VMxJToiLgd55Z6kwlJDHMEgFZDQQMAoMpSZk3LK1nPHf9sq55khyQKGgC0GgoaAABVpmYXJUmD/UmXk9xesjMmSUovrbqcBABQSxQ0AACqXJ1bkiQNdHe6nOT2An6/uuJRLSytqFjkgNUA0CooaAAAVLk6Xypo/T3eLmhSaS9aoehoeWXN7SgAgBqhoAEAUOXq3LIsy9o81piXpbpK89AY5ggArYOCBgBAmeM4mp5fUk8yrkDA73acbaU6ywVtccXlJACAWqGgAQBQllld11p2QwPdCbej7EhXPCqfz2IPGgC0EAoaAABlzTT/TJJ8PktdiZgWM6sqFIpuxwEA1EDA7QAAADTa0WPnbnr5+cszkqSllewtb+M13Z0xpRdXtLi8qu4mmDcHALg99qABAFBWWQ0x0RFxOcnObc5DY5gjALQEChoAAGXLK1lJTVbQNldyZKEQAGgFFDQAAMqWVrKKhoMKNsEKjhXxWFiBgE/zrOQIAC2BggYAgKRcvqDseq6p9p5JkmVZSiU6lFldVy5XcDsOAOAeUdAAAFDV8MZ41OUkdy7VFZMkpZfZiwYAzY6CBgCAmnOBkIprB6xmoRAAaHYUNAAAdG0PWmczFzQWCgGApkdBAwBA0lKm+VZwrIhGggqHAhQ0AGgBFDQAAFTagxYK+hUOBd2Ocscsy1Kqs0Nr2Zyy6zm34wAA7gEFDQDQ9gqFolbW1pXoaL4FQipSneWFQtiLBgBNjYIGAGh7mdV1Sc05vLHi2gGrWSgEAJoZBQ0A0PaaeQXHimsrObIHDQCaGQUNAND2lpp4BceKcCigWCSk9NKKHMdxOw4A4C5R0AAAbW/zINVNPAdNKg1z3MgVtJrdcDsKAOAuUdAAAG1veSUrv9+naKT5VnCstrlQCMMcAaBpUdAAAG3NcRxlVrNKxCKyLMvtOPfk2gGrWSgEAJpVYLsb2Lbtk/QZSY9KWpf0UWPM2Zvc7rOS5o0xH695SgAA6mRlbV3FoqNEvHnnn1UkWWofAJreTvagPS8pYox5VtLHJX1i6w1s2/45SY/UOBsAAHV3bf5Z8xe0YMCvREdE6aVVFYtFt+MAAO7CTgrac5K+LEnGmKOSjlRfadv2OyU9Lem3a54OAIA6a6WCJpWGORYKRV2dX3Y7CgDgLmw7xFFSp6TFqvMF27YDxpi8bduDkv5XST8i6cd38oCpVEyBgP/Ok3pAX1/C7QjYgm3iPWwT72Gb3Kh6OOPaek6SNNjX1bBhjvV8nMH+Lo1NzWlxZVWPPDBSt8dpNfw78R62ifewTRpjJwVtSVL11vAZY/Ll0x+U1CvpS5J2SYrZtn3KGPO5W91ZOt2cE5f7+hKameHbSC9hm3gP28R72CY3t5zJbp6eX8iUFgdxrOsur5dEPFLXx4mGQ5KkE2cmZe8ZrNvjtBL+nXgP28R72Ca1dbuyu5OC9qKkH5L0p7ZtPyPpeOUKY8xvSvpNSbJt+6cl3X+7cgYAgJc4jqPllazisbB8vuZewbGiKxGVz7I0dmXe7SgAgLuwk4L2gqT32bb9kiRL0odt2/6QpLgx5rN1TQcAQB1l13PKF4otM/9Mkvw+n7oSUU3NLCiXLyjYpNMKAKBdbVvQjDFFSR/bcvGpm9zuczXKBABAQ7TaAiEV3V0dSi+tavLqgvYM9bgdBwBwBzhQNQCgbVUKWmdH1OUktZXqKh2w+vKVOZeTAADuFAUNANC2llp0D1qqs1TQxqaYhwYAzYaCBgBoW8sra5KkeIsVtHgsrGg4qMssFAIATYeCBgBoW8srWcWiIQX8rfV2aFmWRnd1a24ho5W1dbfjAADuQGu9IwEAsEMbubzWN/ItN7yxYnSwW5I0zl40AGgqFDQAQFtaypSGN7baAiEVo7tKqzdyPDQAaC4UNABAW1pcLhW0rnirFrTSHjTmoQFAc6GgAQDa0mJ5D1pXojULWqIjolRnTJen5uU4jttxAAA7REEDALSlxeVVWZbVsnPQpNJetJW1daWXVtyOAgDYIQoaAKDtOI6jpcyaOjsi8vla961wdLA8D43joQFA02jddyUAAG4hs7quQtFp2eGNFbuZhwYATYeCBgBoO4vLq5KkrnjM5ST1NTyQkmVZusweNABoGhQ0AEDbafUFQipCwYB29XZq4mpahULR7TgAgB2goAEA2s7mEvstXtCk0vHQcvmCpucW3Y4CANgBChoAoO0sLq8qEgoqHAq6HaXuKsdDY6EQAGgOFDQAQFtZXVvX2nquLfaeSdLuQRYKAYBmQkEDALSVyZnSUL92KWgDPZ0KBQMUNABoEhQ0AEBbmZpZkNT6KzhW+Hw+DQ+kND27qOxGzu04AIBtUNAAAG1ls6C1yR40qTQPzZE0MZ12OwoAYBsUNABAW5maWZTPZykei7gdpWE256GxUAgAeB4FDQDQNgrFoqbnFtXZEZXPZ7kdp2EqKzkyDw0AvI+CBgBoGzPzy8oXim01vFGSkomY4rGIxqbm3I4CANgGBQ0A0Dbacf6ZJFmWpdFd3VrMrGkxs+Z2HADAbVDQAABto91WcKxWmYc2zjBHAPA0ChoAoG202zHQqlXmoTHMEQC8jYIGAGgbUzMLSiZiCgUDbkdpOBYKAYDmQEEDALSFzGpWyytZDfZ1uR3FFdFISH2phMavpFV0HLfjAABugYIGAGgLU+XhjYN9SZeTuGd0sFvZjZxm55fdjgIAuAUKGgCgLUyWFwgZaueCVpmHxjBHAPAsChoAoC1UVnDc1aZDHKWqeWgsFAIAnkVBAwC0hamZBQUDfvUm425Hcc1QX1J+v4+FQgDAw9pvGSsAQNvJFwq6Oresof6kfL72+G7y6LFzN728syOiiasLevH1M/L7b3wunjl8oN7RAAC30R7vUgCAtnZ1blmFYrGtFwipSHV1yHEcLS6vuh0FAHATFDQAQMub2lwgpH3nn1V0d3VIkuaXKGgA4EUUNABAy6sUNPagSanOUkFLL664nAQAcDMUNABAy+MYaNfEY2EFA37NU9AAwJMoaACAluY4jiZnFtTd1aFIOOh2HNdZlqVUZ0wra+vayOXdjgMA2IKCBgBoacsrWa2srbP3rEqqi2GOAOBVFDQAQEsbmyod82u4n4JWsblQCAUNADyHggYAaGkXJ2clSXuH+1xO4h2bC4WwkiMAeA4FDQDQ0i5OzMpnWdo92O12FM+IhIOKRUJKL67IcRy34wAAqlDQAAAtK5fLa2I6raH+pELBgNtxPCXV1aH1XF6r2Q23owAAqlDQAAAta3w6rUKxqL3DvW5H8ZxUZ0wSC4UAgNdQ0AAALeviRHn+2RAFbSsWCgEAb6KgAQBaVmWBkD3sQbtBsrIHjYVCAMBTKGgAgJZUdBxdmpxTd1eHuuJRt+N4TsDvV1c8qoWlFRWLLBQCAF5BQQMAtKSZ+WWtZjcY3ngbqa4OFYqOllbW3I4CACijoAEAWtLFiRlJ0p7hHpeTeNfm8dCYhwYAnkFBAwC0pIuTc5JYIOR2urtK89BYKAQAvIOCBgBoSRcnZhUJBzXQ2+V2FM9KdETl9/mUXqKgAYBXbHvUTtu2fZI+I+lRSeuSPmqMOVt1/Y9J+rgkR9IfGWM+VaesAADsyPJKVnMLGdl7d8lnWW7H8Syfz1KqM6bZhYxy+YKCAb/bkQCg7e1kD9rzkiLGmGdVKmKfqFxh27Zf0v8h6XskPSvpn9m2zVgSAICrLpWX1+cA1dtLlY+HtsBy+wDgCTspaM9J+rIkGWOOSjpSucIYU5D0gDFmUVKPJL+kjTrkBABgxzYPUE1B21aloDHMEQC8YdshjpI6JS1WnS/Yth0wxuQlyRiTt237RyV9WtIXJd32FT6ViinQpEMo+voSbkfAFmwT72GbeE87bpOJmbT8PkuPP7xH4dCNb3WJeMSFVN55/GojVkovH5Mya+tKxCNt+fdFas9/J17HNvEetklj7KSgLUmq3hq+SjmrMMb8hW3b/0XS5yT9E0m/e6s7S6ebcwhFX19CMzPLbsdAFbaJ97BNvKcdt0kul9fF8TkN9ae0tHjz43stZ7INTnVNIh5x9fG3chxHwYBfs/PLWs5k2+7vi9Se/068jm3iPWyT2rpd2d3JEMcXJX1AkmzbfkbS8coVtm132rb9Ndu2w8aYokp7z4r3FhcAgLt3eTqtQrGoPUMc/2wnLMtSMhFTZnVduXzB7TgA0PZ2sgftBUnvs237JUmWpA/btv0hSXFjzGdt2/4jSV+3bTsn6ZikP6xfXAAAbo/5Z3cu2RnTTHpZi8vNOcoFAFrJtgWtvGfsY1suPlV1/WclfbbGuQAAuCsXKys4coDqHUsmSgesXqCgAYDrOFA1AKBlFB1Hlybn1N3Voc541O04TSPZWS5oSzefswcAaJydDHEEAMBzjh47d8NlS5k1rWU31JeK3/R63Fw8Fpbf72MPGgB4AHvQAAAtY24hI0nqTsZdTtJcLMtSVzyq5ZU15XL57X8AAFA3FDQAQMuYWygdirOHgnbHkp0xOY40Nbu4/Y0BAHVDQQMAtIy5hYyCAb86O7xzIOhmUVkoZOJq2uUkANDeKGgAgJaQXc9pZW1d3ckOWZbldpymU1koZGJ6weUkANDeKGgAgJYwm16WJPUyvPGudHZE5bMsTbIHDQBcRUEDALSEmXRpgZC+VMLlJM3J57PUmYhqanZRhULR7TgA0LYoaACAljCbXlbA71Oys8PtKE0rmYipUChqem7J7SgA0LYoaACAppddz2l5JaueZFw+H/PP7hYLhQCA+yhoAICmN1Oef9bXzfDGe3FtoRAKGgC4hYIGAGh6s/PlBUKYf3ZPuuKlhULYgwYA7qGgAQCa3kxl/ll5iB7ujt/vU39PpyavLqhYZKEQAHADBQ0A0NTWshvKrK6rJ8X8s1oYHkgply9otrwqJgCgsShoAICmNsvy+jU13J+UxEIhAOAWChoAoKltLhBCQauJ4f6UJBYKAQC3UNAAAE1tNr2sQMCnLuaf1cTg5h60BZeTAEB7oqABAJpWZf5ZbzLB/LMaiYSC6k0lNHE1Lcdx3I4DAG2HggYAaFoMb6yP4f6ksus5zS+uuB0FANoOBQ0A0LQqC4T0dsddTtJahgdK89AmGeYIAA1HQQMANK2Z+WUFA36Of1ZjmwuFsJIjADQcBQ0A0JRWsxtaWVtXTzIuy2L+WS0NVRYKYSVHAGg4ChoAoCnNzpfnn3Uz/6zWOqJhpTpjGp9moRAAaDQKGgCgKbFASH0N96e0sraupcya21EAoK1Q0AAATWkmXZp/1pWIuh2lJVUWCuF4aADQWBQ0AEDTSS+taHVtQ70p5p/Vy1BloRDmoQFAQ1HQAABN5/zlGUkMb6ynkYHSQiHjFDQAaCgKGgCg6Zy7fFWS1MsCIXWT6IiqMx5lqX0AaDAKGgCg6Zy7PFOafxZn/lk9DfentJRZ0/IKC4UAQKNQ0AAATWV+cUXppRX1phLMP6uz4c1hjiwUAgCNQkEDADSV0xevSJL6exjeWG8jA92SpInpeZeTAED7oKABAJpKpaAN9HS5nKT1bS61z0IhANAwFDQAQNMoFIo6MzatnmRc8VjY7TgtryseVaIjwrHQAKCBKGgAgKYxNjWn9Y28Du0ZcDtK2xjuT2lheVWZ1azbUQCgLVDQAABNw5SHN9r7Bl1O0j4Y5ggAjUVBAwA0DXPxivw+nw6M9rkdpW2MlAsaB6wGgMagoAEAmkJmNavJ6bT2DPcoHAq6HadtbO5B44DVANAQFDQAQFM4c2lajiR77y63o7SVrnhU8ViYIY4A0CAUNABAU9icf0ZBayjLsjTcn1J6aVUra+tuxwGAlkdBAwB4XtFxdPritOKxiHb1Jd2O03ZYKAQAGoeCBgDwvCszC8qsZmXvHZDPstyO03ZGKGgA0DAUNACA55kLpeGNhxje6IrKHrRxFgoBgLqjoAEAPM9cuiJL0n0coNoVyURMsUiIPWgA0AAUNACAp2U3cro0MafhgZTisYjbcdqSZVkaGUhpfnFFqywUAgB1RUEDAHjaubGrKhSLDG902bXjoS24nAQAWhsFDQDgaadZXt8TRga6JbFQCADUGwUNAOBppy9NKxIKavdgj9tR2trmQiEUNACoKwoaAMCzZtPLmlvI6ODufvn9vGW5KdUZUzQS0gQrOQJAXfFuBwDwrMrwRuafuc+yLI30pzS3kNFadsPtOADQsihoAADPMhenJVHQvIKFQgCg/gLb3cC2bZ+kz0h6VNK6pI8aY85WXf8Tkv65pLyk45L+mTGmWJ+4AIB2kS8UdO7yVfWlEuru6nA7DiSNVAra9LwO7u53OQ0AtKad7EF7XlLEGPOspI9L+kTlCtu2o5L+jaTvNMbuiYeRAAAgAElEQVS8S1KXpB+sR1AAQHs5O3ZVG7m87H3sPfMKFgoBgPrbSUF7TtKXJckYc1TSkarr1iW90xizWj4fkJStaUIAQFt649SYJOlRe7fLSVDR3dWhaDjIQiEAUEfbDnGU1Clpsep8wbbtgDEmXx7KOC1Jtm3/gqS4pL+53Z2lUjEFAv67zeuqvr6E2xGwBdvEe9gm3tOM22Qjl9eJc5PqScb1xOE9sizrhtsk4hEXktWGl7Nv9/dl70ivTp6bUjwRVjQSalCq+mvGfyetjm3iPWyTxthJQVuSVL01fMaYfOVMeY7a/ynpkKQfM8Y4t7uzdHr1dld7Vl9fQjMzy27HQBW2ifewTbynGbbJ0WPnbrhsYjqt7HpOuwe79YW/e9OFVPWTiEe0nPHuYJPt/r70pzp1UlN688RlHRhtjXlozfDvpN2wTbyHbVJbtyu7OyloL0r6IUl/atv2MyotBFLtt1Ua6vg8i4MAAGqhMsdpZFe3y0naz80Kc7W19dIS+y++fkYz6es/rD1z+EDdcgFAu9hJQXtB0vts235JkiXpw7Ztf0il4YyvSPqIpH+Q9He2bUvSp4wxL9QpLwCgxeXyBU3NLCgeC6srHnU7DrboTsYlSbPpjA7tdTcLALSibQtaea/Yx7ZcfKrqNMdSAwDUzNTMgopFR6O7um869wzuikVC6oiGNbuwLMdx2EYAUGOUKwCAp4xfYXij1/V1J5TPF7Ww3JzzygHAyyhoAADP2MjlNT23pK5EVIkO76502O56U6VhjjPzLBgAALVGQQMAeMbE9IIcx9HIAHvPvKwvVVp9bDadcTkJALQeChoAwDPGp+clSSO7Ui4nwe1EIyHFY6V5aMXibY+uAwC4QxQ0AIAnZNdzmplfVndXhzqiYbfjYBu9KeahAUA9UNAAAJ4wwbHPmsq1YY7MQwOAWqKgAQA84fKV0vDG4QGGNzaDzYVCKGgAUFMUNACA61bX1jW/uKK+VELRcNDtONiByjy0uXSGeWgAUEMUNACA68Y3hzey96yZ9KUSyheYhwYAtURBAwC4bvxKWpYlDfVT0JpJbzfz0ACg1ihoAABXLa9ktbC8qv7uToVDAbfj4A70lhcK4YDVAFA7FDQAgKsuTc5JknYP9ricBHcqGg4q0RHR3ALz0ACgVihoAADXFItFXZ6aUyDg01B/0u04uAu9qTjz0ACghihoAADXnB27qrX1nEYGuuX385bUjPoY5ggANcW7IQDANa+euChJ2jPE8MZmtTkPjYVCAKAmKGgAAFdk13N668yEOqJhdXd1uB0HdylSNQ+tUCi6HQcAmh4FDQDgiuOnLyuXL2j3UI8sy3I7Du5BbyqhQqGo8el5t6MAQNOjoAEAXPHK2xclSbsHu90NgnvWVz4e2rnLMy4nAYDmR0EDADTc3EJGFyZmdWC0Xx3RsNtxcI96U3FJ0vnLV11OAgDNj4IGAGi4yuIgTzy019UcqI1IqDQP7cLErPKFgttxAKCpUdAAAA1VdBy9duKSQsGAHrlv2O04qJG+VEK5fEHjV9JuRwGApkZBAwA01IXxGc0vruiRQyMKh4Jux0GNVOahnb50xeUkANDcKGgAgIZ6tbw4yBMP7nU1B2qrv6dTAb9Px0+Pux0FAJoaBQ0A0DAbubyOnR5XqjOm/aN9bsdBDQUDftl7d2l6bknTc0tuxwGApkVBAwA0zFtnJrSRy+sdD+6Rj2OftZxHDo1Kkt46w140ALhbFDQAQMO88vYFSQxvbFUPHBiU3+/TsdOX3Y4CAE2LggYAaIiFpVWdG7uqvUO96k0l3I6DOoiGQzq0Z0BTM4uamV92Ow4ANCUKGgCgId44NSZH0jse3ON2FNRRZZjjcYY5AsBdoaABABritZOX5Pf7dNgedTsK6ujBA0Py+xjmCAB3i4IGAKi7qZkFXZld1AP7BhWLhNyOgzqKRUI6uKdfk1cXNLeQcTsOADQdChoAoO5eO3FJkvQ4wxvbwuH7RiSJY6IBwF2goAEA6qpYLOr1U2OKhoO6f9+g23HQAA8eHJbPshjmCAB3gYIGAKirc5dntJRZ0yOHRhUM+N2OgwboiIZ1cHe/xqfTml9ccTsOADQVChoAoK5eP1ka3vgEwxvbyiOHKsMc2YsGAHeCggYAqJuNXF7Hz4wr1RnTnuFet+OggR4qD3NkuX0AuDMUNABA3Zw4N6n1jbwef2CPfJbldhw0UDwW0f7RPo1NzSu9xDBHANipgNsBAACt4eixczdc9tLrZyVJPp910+vRWrZu43gsIkn6wtfe1H17Bm75c88cPlDXXADQTNiDBgCoi/WNnKbnFpVMxNQZj7odBy4Y6k9Kkiam0y4nAYDmQUEDANTF+HRajiONDna7HQUuiYSD6k3FNb+4orXshttxAKApUNAAAHVxeWpekjSyi4LWzoYHUpKkiavsRQOAnaCgAQBqLrOa1fziivp7OhUNB92OAxcN96dkWdJYubADAG6PggYAqLnK3rPd7D1re5FwUP3dnVpYWtXyStbtOADgeRQ0AEBNOY6jsal5+X2+zUUi0N52D/ZIksam5lxOAgDeR0EDANTU/OKKVtbWNdSfVCDgdzsOPGCwP6mA36fLU/NyHMftOADgaRQ0AEBNXZyYlSTtGepxOQm8IuAv7U1dzW5oboGDVgPA7VDQAAA1k8sXNH4lrVg0pL7uhNtx4CEMcwSAnaGgAQBqZvzKvArFovYO9cqyLLfjwEP6uhOKhIOamE6rUCy6HQcAPIuCBgComYuTpb0juxneiC0sy9Lorm7l8gVdmVl0Ow4AeBYFDQBQE4uZNaUXVzTQ26lYJOR2HHjQ6GDpsAuXr3BMNAC4FQoaAKAmLpUXB9k73OtyEnhVVzyqznhEV2YWtZHLux0HADyJggYAuGf5fEFjU3MKhwIa7OXYZ7g5y7K0e7BHRcfR+HTa7TgA4EmB7W5g27ZP0mckPSppXdJHjTFnt9wmJulvJH3EGHOqHkEBAN719rlJbeQKum/PgHw+FgfBrY3s6tZbZyZ0eWpe+0f63I4DAJ6zkz1oz0uKGGOelfRxSZ+ovtK27SOSvi7pQO3jAQCawcvHz0tieCO2F4uUDsEwt5DRytq623EAwHN2UtCek/RlSTLGHJV0ZMv1YUk/Iok9ZwDQhuYXV3T20rR6knElOiJux0ETGN1VXixkisVCAGCrbYc4SuqUVL0ebsG27YAxJi9JxpgXJcm27R09YCoVUyDgv9OcntDXx0FXvYZt4j1sE++p9zb5xhtn5Ei6f/8uJeIUtJ1o9+fJ3r9Lb566rPHptI48stcTrxteyIDrsU28h23SGDspaEuSqreGr1LO7kY6vXq3P+qqvr6EZmaW3Y6BKmwT72GbeE+9t0mxWNTXXzYKhwLqSca1nMnW7bFaRSIe4XmSNNjXpfHptMYm511/3eC1y3vYJt7DNqmt25XdnQxxfFHSByTJtu1nJB2vTSwAQLM7c2laC8ureuz+3Qr4m3N0BNwxOlg6mPnY1JzLSQDAW3ZS0F6QlLVt+yVJn5T0S7Ztf8i27Z+tbzQAgNe9fPyCJOnJh/e5nATNZqCnU+FQQJen5pXLF9yOAwCese0QR2NMUdLHtlx8w4Igxpj31igTAKAJLGXWdOLcpHb1dml0V7cmZxbcjoQm4vOVjol25tK0Tpyb1KP2qNuRAMATOFA1AOCufP0Vo0KxqHc+flCWxbHPcOf2DJWGOb7y1gWXkwCAd1DQAAB3bGV1XUePnVdXPKojD+51Ow6aVGc8qu6uDp2+eEULy825iBgA1BoFDQBwx77x+mlt5PJ6z5N20x46Bd6wZ6hHjqTXTlx0OwoAeAIFDQBwR9ayG3rxtbPqiIb11CP73Y6DJjcy0K1gwK9vv3VRjuO4HQcAXEdBAwDckZfeOKvsRk7fceSQQsGdHE4TuLVg0K+H7xvW3EJGFydm3Y4DAK6joAEAdmwjl9c/vHpa0UhIzz560O04aBFHHiodpuHbLBYCABQ0AMDOHX3znFazG3rX4wcVCQfdjoMWcWB3v1KdMR07Pa71jZzbcQDAVRQ0AMCO5PIFfe0Vo1AwoOcev8/tOGghPsvSEw/t1UYur+Onx92OAwCuoqABAHbk229d0PJKVu987KBi0bDbcdBijjy0V5L07bcvupoDANxGQQMAbKtQKOqrL59SIODXu5845HYctKDurrgOjPbrwviMZtPLbscBANdQ0AAA23rt5CUtLK/q6Uf2K9ERcTsOWtSTD5cWC3mFvWgA2hgFDQBwW4VCUX//8kn5fT6950nb7ThoYQ/fN6xIKKhX376oYrHodhwAcAUFDQBwW1975ZRm0xk9+cg+JRMxt+OghYWCAR22R7WYWdOZsatuxwEAV3CEUQDApqPHzl13fimzpr87elKRUFC9qfgN1wO19vTh/Xr5+Hl97dunZO/d5XYcAGg49qABAG6qWHRKQ80cR489sFuhIN/pof5Gd3Xrvt0DOjt2VWNTc27HAYCGo6ABAG7q7Ni00kurGt3VraH+pNtx0Ea+65kHJElfOXrS5SQA0HgUNADADZZXsjpxblLhUGlOENBI+0f6tGeoRyfPT2pqZsHtOADQUBQ0AMB1HKc8tLHo6LH7dyscYmgjGsuyLH3X0w9Kkv7uW+xFA9BeKGgAgOucG7uq+cUVDQ+kNDyQcjsO2tT9+3ZpqD+pY+ayZuY5cDWA9kFBAwBsyqxm9fbZCYWCAT16P0Mb4Z7SXrQH5Ej6+5fZiwagfTBuBQAgqXRA6tfevqRC0dE7HhpVJBR0OxLaxK0O3+A4jhIdEb164qJ6U3HFouHrrn/m8IFGxAOAhmIPGgBAhWJRf/ylo5pdyGioP6kRhjbCAyzLkr13lxxHOn1x2u04ANAQFDQAaHOFYlF//MVv6djpcfUk4zry0F5ZluV2LECSNLKrW7FoSBcnZ7W2nnM7DgDUHQUNANpYoVjUn3zpWzp2+rL2DvfqXY8fVCDgdzsWsMnns3Ro7y4Vi47OXmIvGoDWR0EDgDZVKBb1+b96WW+ay9o71Kuf+dF3U87gSXuGehQJB3V+fEbrG3m34wBAXVHQAKANFcvl7I1TY9oz1KOf+bF3sygIPMvv8+m+PQMqFIp649SYHMdxOxIA1A0FDQDaTL5Q0Oe/XC5ngz36yI9+B+UMnndgtE89ybgmptM6deGK23EAoG4oaADQRpZXsvqdP/uaXj85pt2DPfrIj32HImHKGbzP5/Pp6Uf3KxoJ6eS5SU1Mp92OBAB1QUEDgDYxPj2v3/zDv9GFiVkdPjSin/3geyhnaCqRUFDPPnZAfr9Pr7x1UZNXKWkAWg8HqgaAFlQ58G8iHtFyJquxqTm9duKSikVHDx0c0oHd/Xrt5CWXUwJ3LpmI6cmH9+nom+f0uf/yon7hJ79HiY6I27EAoGbYgwYALazoODp+elyvvHVRPp+lZx87KHvfIMc5Q1Mb6k/qwQNDWlhe1e//5YvK5wtuRwKAmqGgAUCL2sjl9ZWXTujMpWnFY2F951MPaLCvy+1YQE3Y+3bpUXtUlybn9Bd/+yorOwJoGQxxBIAWtJRZ0zffOKeVtXXt6u3Skw/vUzDIMc7QOizL0o+//0nNLWT0ytsXVSgW9fx3vUPRSMjtaABwT9iDBgAt5q0zE/rqy6e0srauRw6N6NnHDlDO0JKCwYD+6fPPaWQgpddPjunf/95/0+mLLMEPoLlR0ACgRRQdR3/90lv6/b98UY4jPXV4v97x0B7mm6GldcWj+vmf+G597zsf0vJqVv/Pn39dL/ztq1rfyLkdDQDuCkMcAaAFZDdy+vxfvay3z04o1dmhxx/crWQi5nYsoK4qq5VKUrwjovc8eb9efeuCvvnmOR07Pa4nHtqr3lT8pj/7zOEDjYoJAHeEPWgA0OTOj8/ot/7ob/X22QkdGO3XL/7k91DO0JZSnTF959MP6L49A1pZW9fXXzE6fnpchULR7WgAsGPsQQOAJrWUWdMXv/6mXj85JkvSu584pA+8+7D8fr57Q/vy+3165NCIBvuSevXtCzpzaVrTs4s68vA+JTv54gKA91HQAKDJFApFvfj6Gf3NN9/W+kZeIwMpPf/d79DuwR63owGe0ZuK67ufeVDHz0zowviM/v7lk7p//5Dsvbvk8zEvE4B3UdAAoEkUi0WdGbuqL3z1DU3PLSkWCelH3/eEnnp4n3w+9poBWwUCfj3+wG4N9Sf16tsXdfLcpK7MLOiJh/a6HQ0AbomCBgAell3P6fTFKzpxflKnzk9pNbshS9LTh/fr+557RB3RsNsRAc8b6OnU9zz7oI6ZyxqbmtfffeukwqGg3v2O+/hyA4DnUNAAwEPyhYImry7o4uSszPkrOj8+o0KxtMBBZzyqpw/v19OH92tkoNvlpEBzCQUDOvLwPg32J/XGiTF98Wtv6q0z4/rx9z+lvr6E2/EAYBMFDQBclFnNamxqXpcmZ3Vxck6Xr8wrny9sXp9MxDTY16VdfUklE1FZlqXx6bTGp9Mupgaa13B/Sr3JuC5PpXXs9GV98g/+Wh/8viN69NBu+ThmIAAPoKABQAN8882zWsvmtLC8WvqztKrF5VWtrV9/MN2ueFTdybh6kh3qSyUUjYRcSgy0rnAoqJ/6oWd1zIzoha+8pj/+wrf0zeFz+vH3P6neFHvTALiLggYANZTdyGlmflmz6WXNpJc1m85obiGjK7OLylXtGZOkSDioXb1dSnXG1JOMK9XVoWDA71JyoP0ctke1f7RPX/rGMb1y/KI++ft/race2a93PX6QogbANRQ0ALhLjuNobiGjS5Nzujg5q0uTc5qeXZSz5XZ+v0+xSEj93QklO2PqSsSUTMQUCQddyQ3gmngsop//ye/W337jhL7w1Tf04utn9NLrZ3T//kE9945DOri7XxZDHwE0EAUNAHbo6LFzyuUKmppd0OTVBc2mM9rI5Tev9/ss9aTi6orHFO8IKx6LKB4LKxYJ8QEP8LhH7VE9fHBYx8+M6xuvndHJ81M6eX5KAz2detfj9+ng7n51J+PMUwNQdxQ0ANhGZjWrt89O6sXXzujq/LIcp7SPLBoJaqQ7pZ5kXN1dHepKxDgALtDE/H6fHrt/tx67f7fGpub0jdfO6Njpy/qLv31VkhQJBTXUn9TwQErD/SkN9SfV3dWhUJCPUwBqh1cUANjCcRzNzC/r5PlJnTw/pQsTs5ulrCsR3fxg1hmPupwUwN06euzc5ulEPKLlTPaG2+wf7dNgX5fGp9NaWCot8HNhfEbnx2euu100ElIyEd0cvpxMxNTd1aHeVFw9XXEW+wFwRyhoACApny/o/PhMeVjTpOYXVyRJlqTdgz16+NCI8vmCOmIcGBpoJ9FISPftGdg8n88XtJhZK63EmlnTanZDa9kNzcwva2pm8ab3EQr6NdDTpZ7yCq09yYR6ujrUk4wr0RFhCDSA62xb0Gzb9kn6jKRHJa1L+qgx5mzV9T8k6dcl5SX9Z2PM79QpK9AyHMdRdj2nzOq6MqtZZdZK/9/YyMtxStc7cjZPW5alYMC/+SdQdXrr+UDAr6Dft3narTd+x3GUzxe0tp7TRi6vfKGofKGoQqGofKGgQqF08GXLsuTzWfL7fPL5Sqd9Vvl0+Tpf+bqg369QKKCA33dPv1d2PaepmdI8ssmZBU1cTWt6bmkzUzgU0COHRvTA/iHdv2+X4rGIpOu/cQfQngIBf7loxa+73HEc5fIFrWVzWs1uaGVtXSur61opv75Pzizo8pX5G+4vGPCru6tDkVBQwaBfoWCg/Kf0ml4sOlWvnUUVCgUViqX3iJvm8/nk9/sU8Pvl91dO++T3VZ2uXO7zbb6+bv7fsuT3+xQOBhQJBxUJBRUOBxUJlXJ5qUwWHUe5XF65fEEbuYI2yqfz+cJmTsuyZFnl9xrLKr9flp6fyvulP+BnbiE8ZSd70J6XFDHGPGvb9jOSPiHphyXJtu2gpE9KelLSiqQXbdv+S2PMdL0C18vK6rryxaKcoqOi48hxyv8vn8/mc5qby1y7rugoXyiUPnTmr33gzBUKKpTP57e8mN5MZdjUVpZlbb6gBgLl/5dfbAP+6198A37fjZeXf85XelW6/r5veKybJtjBbapvfeMNqt88Sr+ms3nauXahqq666c9UP0WV56tYdLSW29DVmeXSc50vKFd53vOF0nYoFMsv1KXLc/nK9rp2ulgsSrLks0q/pGWVfhefz7p5+SkXn62Xy7JU2FI+8oWishulEnZxYkbrG3mtb+SV3chpfSN/y21fa4GbZN+a3+/3yVLp9/f5rPIbWunNrPqNrfJGV/nAUHoerz2vRcfRUiar7PqG1tZzm4WnPr+XT7FIePODTDgYUKj8ASJc/oBTKBaVXc9d+7OR09p6TkuZtevuy+ez1BmPqjcZ166+LvUm4/L5fMoXCnrr7ETdfgcArcOyrM1y1ZW4cfjzUw/v02JmTXMLmfKflc3T6eVVzaSXVbzFZwWvsCxL4VCgVNoq/w+XTvusa1+0VX/xdu105fLSZxPn2hv/5ju/4zibJcvnt7S8nNVGvly8cgXl8vnNIrZRLmK1dO2LQd/mF4SV/JuXl3+vcChQ/lMqr+HycxKufm7K50NBv3yV56L6frectnzX3nerbf0Mde2crv8sVXXixs9TN97HtevLn60cZ/Oz0+ZnqPL7+3our1A4oPn5jDbypc8zm9ui6s/6RukLWcdxbvgcZ1lSwF/1BXOw6rOI/8Yvn4MBf+mLimCgfDqwefn12+XG57D6umgkpIC/uQ5hs5OC9pykL0uSMeaobdtHqq57QNJZY0xakmzb/oak75D0Z7UOWk9fffmUvvQPx9yOgTbg9/kUDgeU7IwpHLzxxd1f3jNUKooqlUaVXlILhaIKxVIJLBadzdO3vKzoqLh5uqhCwdFqdkPFzdvU/oNAdbHtjEevK7bX3tiu7SGTJTnF0tuIU/XlR2XPYeULkcr5QvHalx75fFGBgF/ZcuGqXk3xVtkioaAi4aD6uhNKJmLqKs8ZScQiLO4BoK5efuvCdee7kx3qTnboPl0bPlksv8ZV9pgVisWqD5vVowxu/PK1pPQaWix/uVwsFqtOV52vuv5mr7dFp/Tlc2VvVK78mls5v5HLazW7rly+cMOH/XrZuicwEQpctyewdLryflN6brYWhMrvfO39sXL+2vNQ/Z5TPZIlVyzKyZdGufgsS/OLpSKCa3w+a/P9vvQZpvSfyt9UR1KxsLH5uaRRf3d6knH9y5/5fk/t/d3OTgpap6TqQdUF27YDxpj8Ta5bltR1uzvr60t47tn54A88qQ/+wJNuxwAAAADQ5nw7uM2SpET1z5TL2c2uS0haqFE2AAAAAGgrOyloL0r6gCSV56Adr7rupKT7bNvutm07pNLwxm/WPCUAAAAAtAFru4UKqlZxPKzSaNIPS3qHpLgx5rNVqzj6VFrF8dP1jQwAAAAArWnbggYAAAAAaIydDHEEAAAAADQABQ0AAAAAPGIny+y3Pdu2uyT9iaS4pHVJP2WMueJuKti27Zf07yUdkRSW9L8ZY77gbipIkm3b90v6lqQBY0zW7TztrPz69YcqHRYlJOlfGGNYzKnBquZzP6rS+8hHjTFn3U3V3mzbDkr6z5L2qvQe8m+MMX/paihIkmzb7pf0qqT3GWNOuZ0Hkm3bvyLpv1PpfeQzxpj/5HKklsYetJ35aUnHjTHvlvR5Sb/sbhyU/feSgsaYd0n6YUkHXc4DSbZtd0r6hEofQuG+fyHpK8aY96j0WsZCTu54XlLEGPOspI+r9G8E7vopSXPl9/bvk/RbLueBNovzb0taczsLSmzbfq+kd0p6l6T3SBp1NVAboKDtzHFdO95bp6Sci1lwzfslTdi2/UVJvyPpv7qcp+3Ztm1J+qykX5W06nIclHxSpQ87UmnUBHs03fGcpC9LkjHmqEp7/uGuP5P0a+XTlqT8bW6LxvkNSf9R0qTbQbDp/Sp9Fn5Bpc9ajFaqM4Y4bmHb9kck/dKWi39e0vfatn1CUrekdzc8WJu7xXaZUenD5g+qdAy+3/3/27ufECurOIzjX6kgiBbBQFMY1qanokaXrkKCgoL+7FpFSgT2B2pRm8hNIElU0CIjjBbRQiyL/kAYFINYmJE0FMEvWlRIhCYxEbjJpsX7lpdBcSic83bf7weGuecd7vAMF2bmOe855/aftQrO8Jr8AOyuqoUkDVKN2xleky1V9XmSWbqljo+ufjLRTe4tToxPJjm/qiwFjVTV7wBJLgbeBJ5sm0hJNgPHqmpfv6ROwzADrKP7f+sq4N0k11SVR8GfIx6zvwJJ3gL2VdXLSeaA16tqrnWusUuyG3ijqvb245+rarZxrFFL8h1wpB9uBA5VlaW5sSQ30O2jfayqPmidZ4ySPA8crKo9/fhIVa1tHGv0klxBd1dgZ1W92jrP2CXZDyz1HxuAb4E73PffVpIddMX5uX68QLc/8GjbZNPLO2gr8yunZj6P0s2Eqr0DwG3A3iTrgR8b5xm9qvpnH2CS74FbmoURAEmuo1vKdXdVLbTOM2KfALcDe5JspFsupIaSXAp8CDxcVR+1ziOYnNBLMg9stZwNwgHgkX6i6TLgIuB420jTzYK2MtuAV5I8CFwA3N84jzq7gJeSHKTbP7C1cR5piJ4GLgRe6JedLlbVnW0jjdLbwM1JPqX7fbWlcR51e2UvAbYl+Xsv2q1V5eEU0oSqej/JjcAhuvMrHqqqk41jTTWXOEqSJEnSQHiKoyRJkiQNhAVNkiRJkgbCgiZJkiRJA2FBkyRJkqSBsKBJkiRJ0kB4zL4k6X8vyZV0b2r7zbIv7aqqF1c/kSRJ/44FTZI0LX6qqg2tQ0iS9F9Y0CRJUy3JMeALYBZ4HNgOnAd8DTxA96b364E/gWer6rUkm4F7gRngvap6okF0SdIIWdAkSdPi8iRfLrt2D13J2lFV8wLZ6lMAAADrSURBVEk2AVcD66pqMckzwPGquj7JDHBo4nusBa6tqj9W6weQJMmCJkmaFqdd4pgE4LOJS1VVi/3jm4D7+ou/JHkH2AT8Bhy2nEmSVpunOEqSpl5VnZgYTj5e/ndwDacmL08gSdIqs6BJksbsY/o7aP0Sx7uA+ZaBJEnj5hJHSdK0ON0etP1nec5TwM4kX9EdHLK9qg4nmTsnCSVJOos1S0tLrTNIkiRJknCJoyRJkiQNhgVNkiRJkgbCgiZJkiRJA2FBkyRJkqSBsKBJkiRJ0kBY0CRJkiRpICxokiRJkjQQFjRJkiRJGoi/AK5G7JXRrfc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12" y="616084"/>
            <a:ext cx="4237338" cy="18705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70" y="3790098"/>
            <a:ext cx="2823141" cy="2852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6112" y="2866768"/>
            <a:ext cx="6447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successfully found a tool shift – this was confirmed</a:t>
            </a:r>
          </a:p>
          <a:p>
            <a:r>
              <a:rPr lang="en-US" dirty="0" smtClean="0"/>
              <a:t>with process expert who found hardware fix was root</a:t>
            </a:r>
          </a:p>
          <a:p>
            <a:r>
              <a:rPr lang="en-US" dirty="0" err="1" smtClean="0"/>
              <a:t>cuase</a:t>
            </a:r>
            <a:r>
              <a:rPr lang="en-US" dirty="0" smtClean="0"/>
              <a:t> for process shift below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775" y="4003590"/>
            <a:ext cx="5504021" cy="25815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49473" y="366424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scale emission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- 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1655804"/>
            <a:ext cx="9905999" cy="4744995"/>
          </a:xfrm>
        </p:spPr>
        <p:txBody>
          <a:bodyPr>
            <a:normAutofit/>
          </a:bodyPr>
          <a:lstStyle/>
          <a:p>
            <a:endParaRPr lang="en-US" sz="1600" b="1" dirty="0" smtClean="0"/>
          </a:p>
          <a:p>
            <a:r>
              <a:rPr lang="en-US" b="1" dirty="0" smtClean="0"/>
              <a:t>Findings and recommendations:</a:t>
            </a:r>
          </a:p>
          <a:p>
            <a:pPr lvl="1"/>
            <a:r>
              <a:rPr lang="en-US" sz="1500" b="1" dirty="0" smtClean="0"/>
              <a:t>Spectral information seems to be lost when trying to perform feature reduction on a flat vector for </a:t>
            </a:r>
            <a:r>
              <a:rPr lang="en-US" sz="1500" b="1" dirty="0" err="1" smtClean="0"/>
              <a:t>sklearn</a:t>
            </a:r>
            <a:endParaRPr lang="en-US" sz="1500" b="1" dirty="0" smtClean="0"/>
          </a:p>
          <a:p>
            <a:pPr lvl="2"/>
            <a:r>
              <a:rPr lang="en-US" sz="1300" b="1" dirty="0" err="1" smtClean="0"/>
              <a:t>Classifaction</a:t>
            </a:r>
            <a:r>
              <a:rPr lang="en-US" sz="1300" b="1" dirty="0" smtClean="0"/>
              <a:t> </a:t>
            </a:r>
            <a:r>
              <a:rPr lang="en-US" sz="1300" b="1" dirty="0" err="1" smtClean="0"/>
              <a:t>alg</a:t>
            </a:r>
            <a:r>
              <a:rPr lang="en-US" sz="1300" b="1" dirty="0" smtClean="0"/>
              <a:t> does not classify any outliers doing this – need new methodology for </a:t>
            </a:r>
            <a:r>
              <a:rPr lang="en-US" sz="1300" b="1" dirty="0" err="1" smtClean="0"/>
              <a:t>heatmaps</a:t>
            </a:r>
            <a:r>
              <a:rPr lang="en-US" sz="1300" b="1" dirty="0" smtClean="0"/>
              <a:t> </a:t>
            </a:r>
          </a:p>
          <a:p>
            <a:pPr lvl="2"/>
            <a:r>
              <a:rPr lang="en-US" sz="1300" b="1" dirty="0" smtClean="0"/>
              <a:t>Plan to move to treating the </a:t>
            </a:r>
            <a:r>
              <a:rPr lang="en-US" sz="1300" b="1" dirty="0" err="1" smtClean="0"/>
              <a:t>heatmap</a:t>
            </a:r>
            <a:r>
              <a:rPr lang="en-US" sz="1300" b="1" dirty="0" smtClean="0"/>
              <a:t> images as intact images w methods like histogram of oriented gradients</a:t>
            </a:r>
            <a:endParaRPr lang="en-US" sz="1300" b="1" dirty="0"/>
          </a:p>
          <a:p>
            <a:pPr lvl="1"/>
            <a:r>
              <a:rPr lang="en-US" sz="1500" b="1" dirty="0" smtClean="0"/>
              <a:t>The PCA analysis suggest this will be able to detect </a:t>
            </a:r>
            <a:r>
              <a:rPr lang="en-US" sz="1500" b="1" smtClean="0"/>
              <a:t>hardware shifts, </a:t>
            </a:r>
            <a:r>
              <a:rPr lang="en-US" sz="1500" b="1" dirty="0" smtClean="0"/>
              <a:t>however the shift can dominate the results when trying to perform anomaly detection.  Explore a method to normalize the histogram intensities to some base before attempting anomaly classification.  This will also help tool to tool hardware mismatches.</a:t>
            </a:r>
          </a:p>
          <a:p>
            <a:pPr lvl="1"/>
            <a:r>
              <a:rPr lang="en-US" sz="1500" b="1" dirty="0" smtClean="0"/>
              <a:t>Feature reduction will be required in some form by some method that retains the variance</a:t>
            </a:r>
            <a:endParaRPr lang="en-US" sz="1300" b="1" dirty="0"/>
          </a:p>
          <a:p>
            <a:pPr lvl="1"/>
            <a:endParaRPr lang="en-US" sz="1500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AutoShape 4" descr="data:image/png;base64,iVBORw0KGgoAAAANSUhEUgAAA2gAAAGACAYAAADYnkH7AAAABHNCSVQICAgIfAhkiAAAAAlwSFlzAAALEgAACxIB0t1+/AAAIABJREFUeJzs3XmQo+lB5/nfq1tKKVPKs/Kqu+vts7rbXX3ZbWwOYzCwNDBmAsPOYOwFx7Cww0Qwa5iF3Z2YiNnYweM1g72D2RnMFWBY6FnGNh7AYBt3u9zus6q7qp66KyuPyspDeSgzlanj3T8kZamyjsyqkvS+kr6fiOrWldIv9VZJ+ul9nue1HMcRAAAAAMB9PrcDAAAAAABKKGgAAAAA4BEUNAAAAADwCAoaAAAAAHgEBQ0AAAAAPIKCBgAAAAAeEXA7AACgedi2vVfSOUnHyxf5JOUkfcoY8/vl2/xrSWcr529xP78u6U1jzP+3zeM5kvqMMbO3uc0PSHraGPPrd/B7+CX9haQHJP2mMea3dvhzjqQ+ST8o6R8ZY35wy/V7df3zU+0pY8zGTjMCANoTBQ0AcKfWjDGPVc7Ytr1H0lds214xxvz5DovSd0k6UaM8T0rqvsOfGZb0fkkdxphCjXJUXPf8AABwJyhoAIB7Yoy5VN4j9suS/ty27c9JessY8xu2bf/vkn5E0oakOUk/LelHJR2R9O9s2y5I+mFJjkp7s/ok/bWkXzTG5Kofx7btX5P0E5Lykk5L+h8l7ZH0MUl+27YXjTH/asvPvFvSv5MUK2f4XyS9KOnLkoKSXrVt+8eMMeeqfuaQpE9LiksakvSGpH9sjMne63Nl2/ZPS/qIpA5Ji5J+r/q8MeY7b/Z7GmOu2Lb9VUnzku6X9H8bY/7DveYBAHgPc9AAALXwpqRHqi+wbXtU0j+X9KQx5ohKxetpY8ynJb0i6ZeNMS+Ub/6opO+R9GD5z89tua8PS/r+8n0dlvSWpM8ZY74l6T9K+vxNylmPpP9X0v9U/pl/KukPJfVK+oDKe7qqy1nZ/yDp94wxz0o6KGmfpB+4g+ciatv2G1v+fLrq+ockvdcY851bz9/q96z62bQx5kHKGQC0LvagAQBqwZG0uuWyCZWK22u2bf+VpL8yxnzlFj//OWNMRpJs2/59Sc9Lqp4X9v2SftcYs1I+/ylJ/8q27dBtMj2t0ly4b0mSMeZt27ZflPReSX9/m5/7nyW9z7btfynpkEp70eK3uf1W2w1xPGaMWbrF+e1+z3+4gxwAgCbEHjQAQC08qS0LYxhjipLeo9KwxjlJn7Rt+1O3+Pl81WmfpK3zwra+X/lU+pLRuk2mm73H+VQa2ng7fyzpZyVdkvRJSa9t8zh3KnOb89v9nlt/FgDQYihoAIB7Up6z9WuSPrHl8kdVGqJ30hjzb1UqO4+Wr87r+qL0j23bDtu2HVFpKOJ/3fIw/03Sh23b7iif/0VJXzfGrN/kviqOlmLYT5XzPCTpOyR9dZtf6f2S/rUx5vMq7Rl8WpJ/m5+pldv9ngCANsAQRwDAnYratv1G+XRRUlbSrxhjvlh9I2PMm7Zt/6mkV2zbzkhaU6lwSKUC9htVQ/dWVRq+l1Jp3tjvbnnM/yRpVNLLtm37JJ2V9JPl674i6S9s294wxvxC1ePP2rb9QUn/wbbtWDnrh40xp8vL4d/Kr0p6wbbt+XKur6k0F22nqp+faj+9g5+93e8JAGgDluM4bmcAALSx6lUf3c4CAIDbGOIIAAAAAB7BHjQAAAAA8Aj2oAEAAACAR1DQAAAAAMAjKGgAAAAA4BENX2Z/Zma5KSe9pVIxpdOrbsdAFbaJ97BNvIdt4j1sE+9hm3gP28R72Ca11deXsG51HXvQdigQaNQxSrFTbBPvYZt4D9vEe9gm3sM28R62ifewTRqHggYAAAAAHkFBAwAAAACPoKABAAAAgEdQ0AAAAADAIyhoAAAAAOARFDQAAAAA8AgKGgAAAAB4BAUNAAAAADyCggYAAAAAHkFBAwAAAACPoKABAAAAgEdQ0AAAAADAIyhoAAAAAOARAbcDAADQLI4eO3dXP/fM4QM1TgIAaFXsQQMAAAAAj6CgAQAAAIBHUNAAAAAAwCOYgwYAQB1kVtd1aXJWlmVJkrriUXV2RBWOBlR0HPnKlwMAUI2CBgBADS1l1mQuXNHlK/Obl506P3XdbQIBv9712EG9/7mHFfD7Gx0RAOBhFDQAAGogvbQqc2FKk1cXJJX2mB3au0vhcEDD/SktZda0lFlTdiOvc2NX9bVXjM6Pz+hDP/CMepJxl9MDALyCggYAwD3IF4r69vHzmppZlCSlOmO6f/+gdvV2bQ5vfOLBvZu37+tLaHxiXi985TW9duKSPvUHf6N/9L1HdNgedSM+AMBjKGgAANyDixOzmppZVHdXhx48MKS+7sRmMauoPn5aIh7RciarvcO9sixLb5wa0x9+4Zva+/oZPWqPyu+/fv0ujqEGAO2FggYAwF1yHEdnx6bl81l69rGDCofu7G11z1CPurs69PKx87o4Mav5xYyefeygOqLhOiUGAHgdy+wDAHCXJq8uaHVtQ7sHe+64nFUkOiJ671P3a99In5YyWb19ZqLGKQEAzYSCBgDAXTo7dlWSdHB3/z3dj9/v02P3j6qzI6KJqwvKbuRqEQ8A0IQoaAAA3IX5xRXNLWQ00Nupznj0nu/PsiztG+mT4zi6NDFXg4QAgGZEQQMA4C6cHZuWJN23e6Bm97l7sEd+n08XxmfkOE7N7hcA0DwoaAAA3KHV7IYmptPqjEfV152o2f0Gg36NDnZrNbuh6bmlmt0vAKB5UNAAALhD58auynFKc8+2Lql/r/aN9EqSLozP1PR+AQDNgYIGAMAdyOcLujgxq3AooNHB7prff6qzQ8nOmKZmFrWa3aj5/QMAvG3bNYFt2/ZJ+oykRyWtS/qoMeZs1fW/JOmjkipf9f2cMcbUISsAAK67NDmnXL6gBw4Mye+rz/ec+0f69NqJS7o4Pis9VZeHAAB41E4O2vK8pIgx5lnbtp+R9AlJP1x1/ROS/okx5tV6BAQAwCtKB6a+Kp/P0v7yUMR6GNmV0vHT47o4MatCoSi/nwEvANAudlLQnpP0ZUkyxhy1bfvIluufkPQrtm3vkvRFY8y/vd2dpVIxBQL+uwrrtr6+2k0ER22wTbyHbeI9bJPaWVhe1crauu7bO6Dee1gcJBGPbHubA7v7der8lMZn0zry8N67fizsDP9OvIdt4j1sk8bYSUHrlLRYdb5g23bAGJMvn/8TSZ+WtCTpBdu2f9AY84Vb3Vk6vXrXYd3U15fQzMyy2zFQhW3iPWwT72Gb1NYxMy5J2jPYo+VM9q7uIxGP7OhnRwZSOnV+Sn/99be0Z6Dnrh4LO8O/E+9hm3gP26S2bld2dzJmYklS9T34KuXMtm1L0v9ljJk1xmxI+qKkx+8hKwAAnjQ9t1Q6MHVPbQ5MvZ3OeFS9ybjOjE1rJs2HIgBoFzspaC9K+oAkleegHa+6rlPSW7Ztx8tl7bskMRcNANByLk3OSpIG+5MNe8x9o32SpG8dO9+wxwQAuGsnBe0FSVnbtl+S9ElJv2Tb9ods2/5ZY8yipF+V9PeS/kHS28aYL9UvLgAA7hifTkuSUp2xhj3mUH9SHdGwXnnrgnL5QsMeFwDgnm3noBljipI+tuXiU1XX/4GkP6hxLgAAPGX8yrx8lqWuBgxvrPD7fHry4X366rdP6fjpcb3jwT0Ne2wAgDtYtxcAgG3k8wVNzSyqKxGVr07HPruVJx4qlbJTF6Ya+rgAAHdQ0AAA2MbU7KIKxaKSnR0Nf+z+7k51RMO6ODHb8McGADQeBQ0AgG2MT89Lauz8swrLsrR3uFcLy6tKL600/PEBAI1FQQMAYBvjVyoLhDR+D5ok7RvulSRdYC8aALQ8ChoAANsYn55XMOBXoiPiyuPvGyktt39hfMaVxwcANA4FDQCA29jI5TU9u6Th/pR8PsuVDEN9SQUDfuahAUAboKABAHAbk1cXVHQcjexKuZbB7/dpz1CPpueWtLK27loOAED9UdAAALiNygIhIwPdrubYN1wa5nhpcs7VHACA+qKgAQBwG+PTpQVC3NyDJkl7KwuFMA8NAFoaBQ0AgNsYv5JWOBRQbyrhao49Qz3y+SxWcgSAFkdBAwDgFrIbOc3ML2l4ICWf5c4CIRWhYEDD/SlNTKe1kcu7mgUAUD8UNAAAbmFiOi1H7s8/q9g73KtCsajLV+bdjgIAqBMKGgAAt1CZfza6yxsFrbJQCPPQAKB1UdAAALiF8SuVFRzdXSCkYu9wjyRxPDQAaGEBtwMAAOBV49NpxSIhdXd1uJbh6LFz151PdER0fnxGL71x9rYHzn7m8IF6RwMA1AF70AAAuInV7IbmFjIaGUjJcnmBkGo9ybjyhaIWM6tuRwEA1AEFDQCAm9gc3uiR+WcVPcm4JGluIeNyEgBAPVDQAAC4ic0DVHtk/llFb6pU0GbTFDQAaEUUNAAAbmJ82pt70GKRkCLhoOYWMnIcx+04AIAao6ABAHAT41fSisci6opH3Y5yHcuy1JuMa30jr5XVdbfjAABqjIIGAMAWyytZLSyvamSXtxYIqeipDHNkHhoAtBwKGgAAW2weoHrAW8MbK3pZKAQAWhYFDQCALa6t4OitBUIqOuNRBQN+FgoBgBZEQQMAYIvNBUI8ugfNsix1Jzu0srau7HrO7TgAgBqioAEAUMVxHI1Pp5VMxJToiLgd55Z6kwlJDHMEgFZDQQMAoMpSZk3LK1nPHf9sq55khyQKGgC0GgoaAABVpmYXJUmD/UmXk9xesjMmSUovrbqcBABQSxQ0AACqXJ1bkiQNdHe6nOT2An6/uuJRLSytqFjkgNUA0CooaAAAVLk6Xypo/T3eLmhSaS9aoehoeWXN7SgAgBqhoAEAUOXq3LIsy9o81piXpbpK89AY5ggArYOCBgBAmeM4mp5fUk8yrkDA73acbaU6ywVtccXlJACAWqGgAQBQllld11p2QwPdCbej7EhXPCqfz2IPGgC0EAoaAABlzTT/TJJ8PktdiZgWM6sqFIpuxwEA1EDA7QAAADTa0WPnbnr5+cszkqSllewtb+M13Z0xpRdXtLi8qu4mmDcHALg99qABAFBWWQ0x0RFxOcnObc5DY5gjALQEChoAAGXLK1lJTVbQNldyZKEQAGgFFDQAAMqWVrKKhoMKNsEKjhXxWFiBgE/zrOQIAC2BggYAgKRcvqDseq6p9p5JkmVZSiU6lFldVy5XcDsOAOAeUdAAAFDV8MZ41OUkdy7VFZMkpZfZiwYAzY6CBgCAmnOBkIprB6xmoRAAaHYUNAAAdG0PWmczFzQWCgGApkdBAwBA0lKm+VZwrIhGggqHAhQ0AGgBFDQAAFTagxYK+hUOBd2Ocscsy1Kqs0Nr2Zyy6zm34wAA7gEFDQDQ9gqFolbW1pXoaL4FQipSneWFQtiLBgBNjYIGAGh7mdV1Sc05vLHi2gGrWSgEAJoZBQ0A0PaaeQXHimsrObIHDQCaGQUNAND2lpp4BceKcCigWCSk9NKKHMdxOw4A4C5R0AAAbW/zINVNPAdNKg1z3MgVtJrdcDsKAOAuUdAAAG1veSUrv9+naKT5VnCstrlQCMMcAaBpUdAAAG3NcRxlVrNKxCKyLMvtOPfk2gGrWSgEAJpVYLsb2Lbtk/QZSY9KWpf0UWPM2Zvc7rOS5o0xH695SgAA6mRlbV3FoqNEvHnnn1UkWWofAJreTvagPS8pYox5VtLHJX1i6w1s2/45SY/UOBsAAHV3bf5Z8xe0YMCvREdE6aVVFYtFt+MAAO7CTgrac5K+LEnGmKOSjlRfadv2OyU9Lem3a54OAIA6a6WCJpWGORYKRV2dX3Y7CgDgLmw7xFFSp6TFqvMF27YDxpi8bduDkv5XST8i6cd38oCpVEyBgP/Ok3pAX1/C7QjYgm3iPWwT72Gb3Kh6OOPaek6SNNjX1bBhjvV8nMH+Lo1NzWlxZVWPPDBSt8dpNfw78R62ifewTRpjJwVtSVL11vAZY/Ll0x+U1CvpS5J2SYrZtn3KGPO5W91ZOt2cE5f7+hKameHbSC9hm3gP28R72CY3t5zJbp6eX8iUFgdxrOsur5dEPFLXx4mGQ5KkE2cmZe8ZrNvjtBL+nXgP28R72Ca1dbuyu5OC9qKkH5L0p7ZtPyPpeOUKY8xvSvpNSbJt+6cl3X+7cgYAgJc4jqPllazisbB8vuZewbGiKxGVz7I0dmXe7SgAgLuwk4L2gqT32bb9kiRL0odt2/6QpLgx5rN1TQcAQB1l13PKF4otM/9Mkvw+n7oSUU3NLCiXLyjYpNMKAKBdbVvQjDFFSR/bcvGpm9zuczXKBABAQ7TaAiEV3V0dSi+tavLqgvYM9bgdBwBwBzhQNQCgbVUKWmdH1OUktZXqKh2w+vKVOZeTAADuFAUNANC2llp0D1qqs1TQxqaYhwYAzYaCBgBoW8sra5KkeIsVtHgsrGg4qMssFAIATYeCBgBoW8srWcWiIQX8rfV2aFmWRnd1a24ho5W1dbfjAADuQGu9IwEAsEMbubzWN/ItN7yxYnSwW5I0zl40AGgqFDQAQFtaypSGN7baAiEVo7tKqzdyPDQAaC4UNABAW1pcLhW0rnirFrTSHjTmoQFAc6GgAQDa0mJ5D1pXojULWqIjolRnTJen5uU4jttxAAA7REEDALSlxeVVWZbVsnPQpNJetJW1daWXVtyOAgDYIQoaAKDtOI6jpcyaOjsi8vla961wdLA8D43joQFA02jddyUAAG4hs7quQtFp2eGNFbuZhwYATYeCBgBoO4vLq5KkrnjM5ST1NTyQkmVZusweNABoGhQ0AEDbafUFQipCwYB29XZq4mpahULR7TgAgB2goAEA2s7mEvstXtCk0vHQcvmCpucW3Y4CANgBChoAoO0sLq8qEgoqHAq6HaXuKsdDY6EQAGgOFDQAQFtZXVvX2nquLfaeSdLuQRYKAYBmQkEDALSVyZnSUL92KWgDPZ0KBQMUNABoEhQ0AEBbmZpZkNT6KzhW+Hw+DQ+kND27qOxGzu04AIBtUNAAAG1ls6C1yR40qTQPzZE0MZ12OwoAYBsUNABAW5maWZTPZykei7gdpWE256GxUAgAeB4FDQDQNgrFoqbnFtXZEZXPZ7kdp2EqKzkyDw0AvI+CBgBoGzPzy8oXim01vFGSkomY4rGIxqbm3I4CANgGBQ0A0Dbacf6ZJFmWpdFd3VrMrGkxs+Z2HADAbVDQAABto91WcKxWmYc2zjBHAPA0ChoAoG202zHQqlXmoTHMEQC8jYIGAGgbUzMLSiZiCgUDbkdpOBYKAYDmQEEDALSFzGpWyytZDfZ1uR3FFdFISH2phMavpFV0HLfjAABugYIGAGgLU+XhjYN9SZeTuGd0sFvZjZxm55fdjgIAuAUKGgCgLUyWFwgZaueCVpmHxjBHAPAsChoAoC1UVnDc1aZDHKWqeWgsFAIAnkVBAwC0hamZBQUDfvUm425Hcc1QX1J+v4+FQgDAw9pvGSsAQNvJFwq6Oresof6kfL72+G7y6LFzN728syOiiasLevH1M/L7b3wunjl8oN7RAAC30R7vUgCAtnZ1blmFYrGtFwipSHV1yHEcLS6vuh0FAHATFDQAQMub2lwgpH3nn1V0d3VIkuaXKGgA4EUUNABAy6sUNPagSanOUkFLL664nAQAcDMUNABAy+MYaNfEY2EFA37NU9AAwJMoaACAluY4jiZnFtTd1aFIOOh2HNdZlqVUZ0wra+vayOXdjgMA2IKCBgBoacsrWa2srbP3rEqqi2GOAOBVFDQAQEsbmyod82u4n4JWsblQCAUNADyHggYAaGkXJ2clSXuH+1xO4h2bC4WwkiMAeA4FDQDQ0i5OzMpnWdo92O12FM+IhIOKRUJKL67IcRy34wAAqlDQAAAtK5fLa2I6raH+pELBgNtxPCXV1aH1XF6r2Q23owAAqlDQAAAta3w6rUKxqL3DvW5H8ZxUZ0wSC4UAgNdQ0AAALeviRHn+2RAFbSsWCgEAb6KgAQBaVmWBkD3sQbtBsrIHjYVCAMBTKGgAgJZUdBxdmpxTd1eHuuJRt+N4TsDvV1c8qoWlFRWLLBQCAF5BQQMAtKSZ+WWtZjcY3ngbqa4OFYqOllbW3I4CACijoAEAWtLFiRlJ0p7hHpeTeNfm8dCYhwYAnkFBAwC0pIuTc5JYIOR2urtK89BYKAQAvIOCBgBoSRcnZhUJBzXQ2+V2FM9KdETl9/mUXqKgAYBXbHvUTtu2fZI+I+lRSeuSPmqMOVt1/Y9J+rgkR9IfGWM+VaesAADsyPJKVnMLGdl7d8lnWW7H8Syfz1KqM6bZhYxy+YKCAb/bkQCg7e1kD9rzkiLGmGdVKmKfqFxh27Zf0v8h6XskPSvpn9m2zVgSAICrLpWX1+cA1dtLlY+HtsBy+wDgCTspaM9J+rIkGWOOSjpSucIYU5D0gDFmUVKPJL+kjTrkBABgxzYPUE1B21aloDHMEQC8YdshjpI6JS1WnS/Yth0wxuQlyRiTt237RyV9WtIXJd32FT6ViinQpEMo+voSbkfAFmwT72GbeE87bpOJmbT8PkuPP7xH4dCNb3WJeMSFVN55/GojVkovH5Mya+tKxCNt+fdFas9/J17HNvEetklj7KSgLUmq3hq+SjmrMMb8hW3b/0XS5yT9E0m/e6s7S6ebcwhFX19CMzPLbsdAFbaJ97BNvKcdt0kul9fF8TkN9ae0tHjz43stZ7INTnVNIh5x9fG3chxHwYBfs/PLWs5k2+7vi9Se/068jm3iPWyT2rpd2d3JEMcXJX1AkmzbfkbS8coVtm132rb9Ndu2w8aYokp7z4r3FhcAgLt3eTqtQrGoPUMc/2wnLMtSMhFTZnVduXzB7TgA0PZ2sgftBUnvs237JUmWpA/btv0hSXFjzGdt2/4jSV+3bTsn6ZikP6xfXAAAbo/5Z3cu2RnTTHpZi8vNOcoFAFrJtgWtvGfsY1suPlV1/WclfbbGuQAAuCsXKys4coDqHUsmSgesXqCgAYDrOFA1AKBlFB1Hlybn1N3Voc541O04TSPZWS5oSzefswcAaJydDHEEAMBzjh47d8NlS5k1rWU31JeK3/R63Fw8Fpbf72MPGgB4AHvQAAAtY24hI0nqTsZdTtJcLMtSVzyq5ZU15XL57X8AAFA3FDQAQMuYWygdirOHgnbHkp0xOY40Nbu4/Y0BAHVDQQMAtIy5hYyCAb86O7xzIOhmUVkoZOJq2uUkANDeKGgAgJaQXc9pZW1d3ckOWZbldpymU1koZGJ6weUkANDeKGgAgJYwm16WJPUyvPGudHZE5bMsTbIHDQBcRUEDALSEmXRpgZC+VMLlJM3J57PUmYhqanZRhULR7TgA0LYoaACAljCbXlbA71Oys8PtKE0rmYipUChqem7J7SgA0LYoaACAppddz2l5JaueZFw+H/PP7hYLhQCA+yhoAICmN1Oef9bXzfDGe3FtoRAKGgC4hYIGAGh6s/PlBUKYf3ZPuuKlhULYgwYA7qGgAQCa3kxl/ll5iB7ujt/vU39PpyavLqhYZKEQAHADBQ0A0NTWshvKrK6rJ8X8s1oYHkgply9otrwqJgCgsShoAICmNsvy+jU13J+UxEIhAOAWChoAoKltLhBCQauJ4f6UJBYKAQC3UNAAAE1tNr2sQMCnLuaf1cTg5h60BZeTAEB7oqABAJpWZf5ZbzLB/LMaiYSC6k0lNHE1Lcdx3I4DAG2HggYAaFoMb6yP4f6ksus5zS+uuB0FANoOBQ0A0LQqC4T0dsddTtJahgdK89AmGeYIAA1HQQMANK2Z+WUFA36Of1ZjmwuFsJIjADQcBQ0A0JRWsxtaWVtXTzIuy2L+WS0NVRYKYSVHAGg4ChoAoCnNzpfnn3Uz/6zWOqJhpTpjGp9moRAAaDQKGgCgKbFASH0N96e0sraupcya21EAoK1Q0AAATWkmXZp/1pWIuh2lJVUWCuF4aADQWBQ0AEDTSS+taHVtQ70p5p/Vy1BloRDmoQFAQ1HQAABN5/zlGUkMb6ynkYHSQiHjFDQAaCgKGgCg6Zy7fFWS1MsCIXWT6IiqMx5lqX0AaDAKGgCg6Zy7PFOafxZn/lk9DfentJRZ0/IKC4UAQKNQ0AAATWV+cUXppRX1phLMP6uz4c1hjiwUAgCNQkEDADSV0xevSJL6exjeWG8jA92SpInpeZeTAED7oKABAJpKpaAN9HS5nKT1bS61z0IhANAwFDQAQNMoFIo6MzatnmRc8VjY7TgtryseVaIjwrHQAKCBKGgAgKYxNjWn9Y28Du0ZcDtK2xjuT2lheVWZ1azbUQCgLVDQAABNw5SHN9r7Bl1O0j4Y5ggAjUVBAwA0DXPxivw+nw6M9rkdpW2MlAsaB6wGgMagoAEAmkJmNavJ6bT2DPcoHAq6HadtbO5B44DVANAQFDQAQFM4c2lajiR77y63o7SVrnhU8ViYIY4A0CAUNABAU9icf0ZBayjLsjTcn1J6aVUra+tuxwGAlkdBAwB4XtFxdPritOKxiHb1Jd2O03ZYKAQAGoeCBgDwvCszC8qsZmXvHZDPstyO03ZGKGgA0DAUNACA55kLpeGNhxje6IrKHrRxFgoBgLqjoAEAPM9cuiJL0n0coNoVyURMsUiIPWgA0AAUNACAp2U3cro0MafhgZTisYjbcdqSZVkaGUhpfnFFqywUAgB1RUEDAHjaubGrKhSLDG902bXjoS24nAQAWhsFDQDgaadZXt8TRga6JbFQCADUGwUNAOBppy9NKxIKavdgj9tR2trmQiEUNACoKwoaAMCzZtPLmlvI6ODufvn9vGW5KdUZUzQS0gQrOQJAXfFuBwDwrMrwRuafuc+yLI30pzS3kNFadsPtOADQsihoAADPMhenJVHQvIKFQgCg/gLb3cC2bZ+kz0h6VNK6pI8aY85WXf8Tkv65pLyk45L+mTGmWJ+4AIB2kS8UdO7yVfWlEuru6nA7DiSNVAra9LwO7u53OQ0AtKad7EF7XlLEGPOspI9L+kTlCtu2o5L+jaTvNMbuiYeRAAAgAElEQVS8S1KXpB+sR1AAQHs5O3ZVG7m87H3sPfMKFgoBgPrbSUF7TtKXJckYc1TSkarr1iW90xizWj4fkJStaUIAQFt649SYJOlRe7fLSVDR3dWhaDjIQiEAUEfbDnGU1Clpsep8wbbtgDEmXx7KOC1Jtm3/gqS4pL+53Z2lUjEFAv67zeuqvr6E2xGwBdvEe9gm3tOM22Qjl9eJc5PqScb1xOE9sizrhtsk4hEXktWGl7Nv9/dl70ivTp6bUjwRVjQSalCq+mvGfyetjm3iPWyTxthJQVuSVL01fMaYfOVMeY7a/ynpkKQfM8Y4t7uzdHr1dld7Vl9fQjMzy27HQBW2ifewTbynGbbJ0WPnbrhsYjqt7HpOuwe79YW/e9OFVPWTiEe0nPHuYJPt/r70pzp1UlN688RlHRhtjXlozfDvpN2wTbyHbVJbtyu7OyloL0r6IUl/atv2MyotBFLtt1Ua6vg8i4MAAGqhMsdpZFe3y0naz80Kc7W19dIS+y++fkYz6es/rD1z+EDdcgFAu9hJQXtB0vts235JkiXpw7Ztf0il4YyvSPqIpH+Q9He2bUvSp4wxL9QpLwCgxeXyBU3NLCgeC6srHnU7DrboTsYlSbPpjA7tdTcLALSibQtaea/Yx7ZcfKrqNMdSAwDUzNTMgopFR6O7um869wzuikVC6oiGNbuwLMdx2EYAUGOUKwCAp4xfYXij1/V1J5TPF7Ww3JzzygHAyyhoAADP2MjlNT23pK5EVIkO76502O56U6VhjjPzLBgAALVGQQMAeMbE9IIcx9HIAHvPvKwvVVp9bDadcTkJALQeChoAwDPGp+clSSO7Ui4nwe1EIyHFY6V5aMXibY+uAwC4QxQ0AIAnZNdzmplfVndXhzqiYbfjYBu9KeahAUA9UNAAAJ4wwbHPmsq1YY7MQwOAWqKgAQA84fKV0vDG4QGGNzaDzYVCKGgAUFMUNACA61bX1jW/uKK+VELRcNDtONiByjy0uXSGeWgAUEMUNACA68Y3hzey96yZ9KUSyheYhwYAtURBAwC4bvxKWpYlDfVT0JpJbzfz0ACg1ihoAABXLa9ktbC8qv7uToVDAbfj4A70lhcK4YDVAFA7FDQAgKsuTc5JknYP9ricBHcqGg4q0RHR3ALz0ACgVihoAADXFItFXZ6aUyDg01B/0u04uAu9qTjz0ACghihoAADXnB27qrX1nEYGuuX385bUjPoY5ggANcW7IQDANa+euChJ2jPE8MZmtTkPjYVCAKAmKGgAAFdk13N668yEOqJhdXd1uB0HdylSNQ+tUCi6HQcAmh4FDQDgiuOnLyuXL2j3UI8sy3I7Du5BbyqhQqGo8el5t6MAQNOjoAEAXPHK2xclSbsHu90NgnvWVz4e2rnLMy4nAYDmR0EDADTc3EJGFyZmdWC0Xx3RsNtxcI96U3FJ0vnLV11OAgDNj4IGAGi4yuIgTzy019UcqI1IqDQP7cLErPKFgttxAKCpUdAAAA1VdBy9duKSQsGAHrlv2O04qJG+VEK5fEHjV9JuRwGApkZBAwA01IXxGc0vruiRQyMKh4Jux0GNVOahnb50xeUkANDcKGgAgIZ6tbw4yBMP7nU1B2qrv6dTAb9Px0+Pux0FAJoaBQ0A0DAbubyOnR5XqjOm/aN9bsdBDQUDftl7d2l6bknTc0tuxwGApkVBAwA0zFtnJrSRy+sdD+6Rj2OftZxHDo1Kkt46w140ALhbFDQAQMO88vYFSQxvbFUPHBiU3+/TsdOX3Y4CAE2LggYAaIiFpVWdG7uqvUO96k0l3I6DOoiGQzq0Z0BTM4uamV92Ow4ANCUKGgCgId44NSZH0jse3ON2FNRRZZjjcYY5AsBdoaABABritZOX5Pf7dNgedTsK6ujBA0Py+xjmCAB3i4IGAKi7qZkFXZld1AP7BhWLhNyOgzqKRUI6uKdfk1cXNLeQcTsOADQdChoAoO5eO3FJkvQ4wxvbwuH7RiSJY6IBwF2goAEA6qpYLOr1U2OKhoO6f9+g23HQAA8eHJbPshjmCAB3gYIGAKirc5dntJRZ0yOHRhUM+N2OgwboiIZ1cHe/xqfTml9ccTsOADQVChoAoK5eP1ka3vgEwxvbyiOHKsMc2YsGAHeCggYAqJuNXF7Hz4wr1RnTnuFet+OggR4qD3NkuX0AuDMUNABA3Zw4N6n1jbwef2CPfJbldhw0UDwW0f7RPo1NzSu9xDBHANipgNsBAACt4eixczdc9tLrZyVJPp910+vRWrZu43gsIkn6wtfe1H17Bm75c88cPlDXXADQTNiDBgCoi/WNnKbnFpVMxNQZj7odBy4Y6k9Kkiam0y4nAYDmQUEDANTF+HRajiONDna7HQUuiYSD6k3FNb+4orXshttxAKApUNAAAHVxeWpekjSyi4LWzoYHUpKkiavsRQOAnaCgAQBqLrOa1fziivp7OhUNB92OAxcN96dkWdJYubADAG6PggYAqLnK3rPd7D1re5FwUP3dnVpYWtXyStbtOADgeRQ0AEBNOY6jsal5+X2+zUUi0N52D/ZIksam5lxOAgDeR0EDANTU/OKKVtbWNdSfVCDgdzsOPGCwP6mA36fLU/NyHMftOADgaRQ0AEBNXZyYlSTtGepxOQm8IuAv7U1dzW5oboGDVgPA7VDQAAA1k8sXNH4lrVg0pL7uhNtx4CEMcwSAnaGgAQBqZvzKvArFovYO9cqyLLfjwEP6uhOKhIOamE6rUCy6HQcAPIuCBgComYuTpb0juxneiC0sy9Lorm7l8gVdmVl0Ow4AeBYFDQBQE4uZNaUXVzTQ26lYJOR2HHjQ6GDpsAuXr3BMNAC4FQoaAKAmLpUXB9k73OtyEnhVVzyqznhEV2YWtZHLux0HADyJggYAuGf5fEFjU3MKhwIa7OXYZ7g5y7K0e7BHRcfR+HTa7TgA4EmB7W5g27ZP0mckPSppXdJHjTFnt9wmJulvJH3EGHOqHkEBAN719rlJbeQKum/PgHw+FgfBrY3s6tZbZyZ0eWpe+0f63I4DAJ6zkz1oz0uKGGOelfRxSZ+ovtK27SOSvi7pQO3jAQCawcvHz0tieCO2F4uUDsEwt5DRytq623EAwHN2UtCek/RlSTLGHJV0ZMv1YUk/Iok9ZwDQhuYXV3T20rR6knElOiJux0ETGN1VXixkisVCAGCrbYc4SuqUVL0ebsG27YAxJi9JxpgXJcm27R09YCoVUyDgv9OcntDXx0FXvYZt4j1sE++p9zb5xhtn5Ei6f/8uJeIUtJ1o9+fJ3r9Lb566rPHptI48stcTrxteyIDrsU28h23SGDspaEuSqreGr1LO7kY6vXq3P+qqvr6EZmaW3Y6BKmwT72GbeE+9t0mxWNTXXzYKhwLqSca1nMnW7bFaRSIe4XmSNNjXpfHptMYm511/3eC1y3vYJt7DNqmt25XdnQxxfFHSByTJtu1nJB2vTSwAQLM7c2laC8ureuz+3Qr4m3N0BNwxOlg6mPnY1JzLSQDAW3ZS0F6QlLVt+yVJn5T0S7Ztf8i27Z+tbzQAgNe9fPyCJOnJh/e5nATNZqCnU+FQQJen5pXLF9yOAwCese0QR2NMUdLHtlx8w4Igxpj31igTAKAJLGXWdOLcpHb1dml0V7cmZxbcjoQm4vOVjol25tK0Tpyb1KP2qNuRAMATOFA1AOCufP0Vo0KxqHc+flCWxbHPcOf2DJWGOb7y1gWXkwCAd1DQAAB3bGV1XUePnVdXPKojD+51Ow6aVGc8qu6uDp2+eEULy825iBgA1BoFDQBwx77x+mlt5PJ6z5N20x46Bd6wZ6hHjqTXTlx0OwoAeAIFDQBwR9ayG3rxtbPqiIb11CP73Y6DJjcy0K1gwK9vv3VRjuO4HQcAXEdBAwDckZfeOKvsRk7fceSQQsGdHE4TuLVg0K+H7xvW3EJGFydm3Y4DAK6joAEAdmwjl9c/vHpa0UhIzz560O04aBFHHiodpuHbLBYCABQ0AMDOHX3znFazG3rX4wcVCQfdjoMWcWB3v1KdMR07Pa71jZzbcQDAVRQ0AMCO5PIFfe0Vo1AwoOcev8/tOGghPsvSEw/t1UYur+Onx92OAwCuoqABAHbk229d0PJKVu987KBi0bDbcdBijjy0V5L07bcvupoDANxGQQMAbKtQKOqrL59SIODXu5845HYctKDurrgOjPbrwviMZtPLbscBANdQ0AAA23rt5CUtLK/q6Uf2K9ERcTsOWtSTD5cWC3mFvWgA2hgFDQBwW4VCUX//8kn5fT6950nb7ThoYQ/fN6xIKKhX376oYrHodhwAcAUFDQBwW1975ZRm0xk9+cg+JRMxt+OghYWCAR22R7WYWdOZsatuxwEAV3CEUQDApqPHzl13fimzpr87elKRUFC9qfgN1wO19vTh/Xr5+Hl97dunZO/d5XYcAGg49qABAG6qWHRKQ80cR489sFuhIN/pof5Gd3Xrvt0DOjt2VWNTc27HAYCGo6ABAG7q7Ni00kurGt3VraH+pNtx0Ea+65kHJElfOXrS5SQA0HgUNADADZZXsjpxblLhUGlOENBI+0f6tGeoRyfPT2pqZsHtOADQUBQ0AMB1HKc8tLHo6LH7dyscYmgjGsuyLH3X0w9Kkv7uW+xFA9BeKGgAgOucG7uq+cUVDQ+kNDyQcjsO2tT9+3ZpqD+pY+ayZuY5cDWA9kFBAwBsyqxm9fbZCYWCAT16P0Mb4Z7SXrQH5Ej6+5fZiwagfTBuBQAgqXRA6tfevqRC0dE7HhpVJBR0OxLaxK0O3+A4jhIdEb164qJ6U3HFouHrrn/m8IFGxAOAhmIPGgBAhWJRf/ylo5pdyGioP6kRhjbCAyzLkr13lxxHOn1x2u04ANAQFDQAaHOFYlF//MVv6djpcfUk4zry0F5ZluV2LECSNLKrW7FoSBcnZ7W2nnM7DgDUHQUNANpYoVjUn3zpWzp2+rL2DvfqXY8fVCDgdzsWsMnns3Ro7y4Vi47OXmIvGoDWR0EDgDZVKBb1+b96WW+ay9o71Kuf+dF3U87gSXuGehQJB3V+fEbrG3m34wBAXVHQAKANFcvl7I1TY9oz1KOf+bF3sygIPMvv8+m+PQMqFIp649SYHMdxOxIA1A0FDQDaTL5Q0Oe/XC5ngz36yI9+B+UMnndgtE89ybgmptM6deGK23EAoG4oaADQRpZXsvqdP/uaXj85pt2DPfrIj32HImHKGbzP5/Pp6Uf3KxoJ6eS5SU1Mp92OBAB1QUEDgDYxPj2v3/zDv9GFiVkdPjSin/3geyhnaCqRUFDPPnZAfr9Pr7x1UZNXKWkAWg8HqgaAFlQ58G8iHtFyJquxqTm9duKSikVHDx0c0oHd/Xrt5CWXUwJ3LpmI6cmH9+nom+f0uf/yon7hJ79HiY6I27EAoGbYgwYALazoODp+elyvvHVRPp+lZx87KHvfIMc5Q1Mb6k/qwQNDWlhe1e//5YvK5wtuRwKAmqGgAUCL2sjl9ZWXTujMpWnFY2F951MPaLCvy+1YQE3Y+3bpUXtUlybn9Bd/+yorOwJoGQxxBIAWtJRZ0zffOKeVtXXt6u3Skw/vUzDIMc7QOizL0o+//0nNLWT0ytsXVSgW9fx3vUPRSMjtaABwT9iDBgAt5q0zE/rqy6e0srauRw6N6NnHDlDO0JKCwYD+6fPPaWQgpddPjunf/95/0+mLLMEPoLlR0ACgRRQdR3/90lv6/b98UY4jPXV4v97x0B7mm6GldcWj+vmf+G597zsf0vJqVv/Pn39dL/ztq1rfyLkdDQDuCkMcAaAFZDdy+vxfvay3z04o1dmhxx/crWQi5nYsoK4qq5VKUrwjovc8eb9efeuCvvnmOR07Pa4nHtqr3lT8pj/7zOEDjYoJAHeEPWgA0OTOj8/ot/7ob/X22QkdGO3XL/7k91DO0JZSnTF959MP6L49A1pZW9fXXzE6fnpchULR7WgAsGPsQQOAJrWUWdMXv/6mXj85JkvSu584pA+8+7D8fr57Q/vy+3165NCIBvuSevXtCzpzaVrTs4s68vA+JTv54gKA91HQAKDJFApFvfj6Gf3NN9/W+kZeIwMpPf/d79DuwR63owGe0ZuK67ufeVDHz0zowviM/v7lk7p//5Dsvbvk8zEvE4B3UdAAoEkUi0WdGbuqL3z1DU3PLSkWCelH3/eEnnp4n3w+9poBWwUCfj3+wG4N9Sf16tsXdfLcpK7MLOiJh/a6HQ0AbomCBgAell3P6fTFKzpxflKnzk9pNbshS9LTh/fr+557RB3RsNsRAc8b6OnU9zz7oI6ZyxqbmtfffeukwqGg3v2O+/hyA4DnUNAAwEPyhYImry7o4uSszPkrOj8+o0KxtMBBZzyqpw/v19OH92tkoNvlpEBzCQUDOvLwPg32J/XGiTF98Wtv6q0z4/rx9z+lvr6E2/EAYBMFDQBclFnNamxqXpcmZ3Vxck6Xr8wrny9sXp9MxDTY16VdfUklE1FZlqXx6bTGp9Mupgaa13B/Sr3JuC5PpXXs9GV98g/+Wh/8viN69NBu+ThmIAAPoKABQAN8882zWsvmtLC8WvqztKrF5VWtrV9/MN2ueFTdybh6kh3qSyUUjYRcSgy0rnAoqJ/6oWd1zIzoha+8pj/+wrf0zeFz+vH3P6neFHvTALiLggYANZTdyGlmflmz6WXNpJc1m85obiGjK7OLylXtGZOkSDioXb1dSnXG1JOMK9XVoWDA71JyoP0ctke1f7RPX/rGMb1y/KI++ft/race2a93PX6QogbANRQ0ALhLjuNobiGjS5Nzujg5q0uTc5qeXZSz5XZ+v0+xSEj93QklO2PqSsSUTMQUCQddyQ3gmngsop//ye/W337jhL7w1Tf04utn9NLrZ3T//kE9945DOri7XxZDHwE0EAUNAHbo6LFzyuUKmppd0OTVBc2mM9rI5Tev9/ss9aTi6orHFO8IKx6LKB4LKxYJ8QEP8LhH7VE9fHBYx8+M6xuvndHJ81M6eX5KAz2detfj9+ng7n51J+PMUwNQdxQ0ANhGZjWrt89O6sXXzujq/LIcp7SPLBoJaqQ7pZ5kXN1dHepKxDgALtDE/H6fHrt/tx67f7fGpub0jdfO6Njpy/qLv31VkhQJBTXUn9TwQErD/SkN9SfV3dWhUJCPUwBqh1cUANjCcRzNzC/r5PlJnTw/pQsTs5ulrCsR3fxg1hmPupwUwN06euzc5ulEPKLlTPaG2+wf7dNgX5fGp9NaWCot8HNhfEbnx2euu100ElIyEd0cvpxMxNTd1aHeVFw9XXEW+wFwRyhoACApny/o/PhMeVjTpOYXVyRJlqTdgz16+NCI8vmCOmIcGBpoJ9FISPftGdg8n88XtJhZK63EmlnTanZDa9kNzcwva2pm8ab3EQr6NdDTpZ7yCq09yYR6ujrUk4wr0RFhCDSA62xb0Gzb9kn6jKRHJa1L+qgx5mzV9T8k6dcl5SX9Z2PM79QpK9AyHMdRdj2nzOq6MqtZZdZK/9/YyMtxStc7cjZPW5alYMC/+SdQdXrr+UDAr6Dft3narTd+x3GUzxe0tp7TRi6vfKGofKGoQqGofKGgQqF08GXLsuTzWfL7fPL5Sqd9Vvl0+Tpf+bqg369QKKCA33dPv1d2PaepmdI8ssmZBU1cTWt6bmkzUzgU0COHRvTA/iHdv2+X4rGIpOu/cQfQngIBf7loxa+73HEc5fIFrWVzWs1uaGVtXSur61opv75Pzizo8pX5G+4vGPCru6tDkVBQwaBfoWCg/Kf0ml4sOlWvnUUVCgUViqX3iJvm8/nk9/sU8Pvl91dO++T3VZ2uXO7zbb6+bv7fsuT3+xQOBhQJBxUJBRUOBxUJlXJ5qUwWHUe5XF65fEEbuYI2yqfz+cJmTsuyZFnl9xrLKr9flp6fyvulP+BnbiE8ZSd70J6XFDHGPGvb9jOSPiHphyXJtu2gpE9KelLSiqQXbdv+S2PMdL0C18vK6rryxaKcoqOi48hxyv8vn8/mc5qby1y7rugoXyiUPnTmr33gzBUKKpTP57e8mN5MZdjUVpZlbb6gBgLl/5dfbAP+6198A37fjZeXf85XelW6/r5veKybJtjBbapvfeMNqt88Sr+ms3nauXahqq666c9UP0WV56tYdLSW29DVmeXSc50vKFd53vOF0nYoFMsv1KXLc/nK9rp2ulgsSrLks0q/pGWVfhefz7p5+SkXn62Xy7JU2FI+8oWishulEnZxYkbrG3mtb+SV3chpfSN/y21fa4GbZN+a3+/3yVLp9/f5rPIbWunNrPqNrfJGV/nAUHoerz2vRcfRUiar7PqG1tZzm4WnPr+XT7FIePODTDgYUKj8ASJc/oBTKBaVXc9d+7OR09p6TkuZtevuy+ez1BmPqjcZ166+LvUm4/L5fMoXCnrr7ETdfgcArcOyrM1y1ZW4cfjzUw/v02JmTXMLmfKflc3T6eVVzaSXVbzFZwWvsCxL4VCgVNoq/w+XTvusa1+0VX/xdu105fLSZxPn2hv/5ju/4zibJcvnt7S8nNVGvly8cgXl8vnNIrZRLmK1dO2LQd/mF4SV/JuXl3+vcChQ/lMqr+HycxKufm7K50NBv3yV56L6frectnzX3nerbf0Mde2crv8sVXXixs9TN97HtevLn60cZ/Oz0+ZnqPL7+3our1A4oPn5jDbypc8zm9ui6s/6RukLWcdxbvgcZ1lSwF/1BXOw6rOI/8Yvn4MBf+mLimCgfDqwefn12+XG57D6umgkpIC/uQ5hs5OC9pykL0uSMeaobdtHqq57QNJZY0xakmzb/oak75D0Z7UOWk9fffmUvvQPx9yOgTbg9/kUDgeU7IwpHLzxxd1f3jNUKooqlUaVXlILhaIKxVIJLBadzdO3vKzoqLh5uqhCwdFqdkPFzdvU/oNAdbHtjEevK7bX3tiu7SGTJTnF0tuIU/XlR2XPYeULkcr5QvHalx75fFGBgF/ZcuGqXk3xVtkioaAi4aD6uhNKJmLqKs8ZScQiLO4BoK5efuvCdee7kx3qTnboPl0bPlksv8ZV9pgVisWqD5vVowxu/PK1pPQaWix/uVwsFqtOV52vuv5mr7dFp/Tlc2VvVK78mls5v5HLazW7rly+cMOH/XrZuicwEQpctyewdLryflN6brYWhMrvfO39sXL+2vNQ/Z5TPZIlVyzKyZdGufgsS/OLpSKCa3w+a/P9vvQZpvSfyt9UR1KxsLH5uaRRf3d6knH9y5/5fk/t/d3OTgpap6TqQdUF27YDxpj8Ta5bltR1uzvr60t47tn54A88qQ/+wJNuxwAAAADQ5nw7uM2SpET1z5TL2c2uS0haqFE2AAAAAGgrOyloL0r6gCSV56Adr7rupKT7bNvutm07pNLwxm/WPCUAAAAAtAFru4UKqlZxPKzSaNIPS3qHpLgx5rNVqzj6VFrF8dP1jQwAAAAArWnbggYAAAAAaIydDHEEAAAAADQABQ0AAAAAPGIny+y3Pdu2uyT9iaS4pHVJP2WMueJuKti27Zf07yUdkRSW9L8ZY77gbipIkm3b90v6lqQBY0zW7TztrPz69YcqHRYlJOlfGGNYzKnBquZzP6rS+8hHjTFn3U3V3mzbDkr6z5L2qvQe8m+MMX/paihIkmzb7pf0qqT3GWNOuZ0Hkm3bvyLpv1PpfeQzxpj/5HKklsYetJ35aUnHjTHvlvR5Sb/sbhyU/feSgsaYd0n6YUkHXc4DSbZtd0r6hEofQuG+fyHpK8aY96j0WsZCTu54XlLEGPOspI+r9G8E7vopSXPl9/bvk/RbLueBNovzb0taczsLSmzbfq+kd0p6l6T3SBp1NVAboKDtzHFdO95bp6Sci1lwzfslTdi2/UVJvyPpv7qcp+3Ztm1J+qykX5W06nIclHxSpQ87UmnUBHs03fGcpC9LkjHmqEp7/uGuP5P0a+XTlqT8bW6LxvkNSf9R0qTbQbDp/Sp9Fn5Bpc9ajFaqM4Y4bmHb9kck/dKWi39e0vfatn1CUrekdzc8WJu7xXaZUenD5g+qdAy+3/3/27ufECurOIzjX6kgiBbBQFMY1qanokaXrkKCgoL+7FpFSgT2B2pRm8hNIElU0CIjjBbRQiyL/kAYFINYmJE0FMEvWlRIhCYxEbjJpsX7lpdBcSic83bf7weGuecd7vAMF2bmOe855/aftQrO8Jr8AOyuqoUkDVKN2xleky1V9XmSWbqljo+ufjLRTe4tToxPJjm/qiwFjVTV7wBJLgbeBJ5sm0hJNgPHqmpfv6ROwzADrKP7f+sq4N0k11SVR8GfIx6zvwJJ3gL2VdXLSeaA16tqrnWusUuyG3ijqvb245+rarZxrFFL8h1wpB9uBA5VlaW5sSQ30O2jfayqPmidZ4ySPA8crKo9/fhIVa1tHGv0klxBd1dgZ1W92jrP2CXZDyz1HxuAb4E73PffVpIddMX5uX68QLc/8GjbZNPLO2gr8yunZj6P0s2Eqr0DwG3A3iTrgR8b5xm9qvpnH2CS74FbmoURAEmuo1vKdXdVLbTOM2KfALcDe5JspFsupIaSXAp8CDxcVR+1ziOYnNBLMg9stZwNwgHgkX6i6TLgIuB420jTzYK2MtuAV5I8CFwA3N84jzq7gJeSHKTbP7C1cR5piJ4GLgRe6JedLlbVnW0jjdLbwM1JPqX7fbWlcR51e2UvAbYl+Xsv2q1V5eEU0oSqej/JjcAhuvMrHqqqk41jTTWXOEqSJEnSQHiKoyRJkiQNhAVNkiRJkgbCgiZJkiRJA2FBkyRJkqSBsKBJkiRJ0kB4zL4k6X8vyZV0b2r7zbIv7aqqF1c/kSRJ/44FTZI0LX6qqg2tQ0iS9F9Y0CRJUy3JMeALYBZ4HNgOnAd8DTxA96b364E/gWer6rUkm4F7gRngvap6okF0SdIIWdAkSdPi8iRfLrt2D13J2lFV8wLZ6lMAAADrSURBVEk2AVcD66pqMckzwPGquj7JDHBo4nusBa6tqj9W6weQJMmCJkmaFqdd4pgE4LOJS1VVi/3jm4D7+ou/JHkH2AT8Bhy2nEmSVpunOEqSpl5VnZgYTj5e/ndwDacmL08gSdIqs6BJksbsY/o7aP0Sx7uA+ZaBJEnj5hJHSdK0ON0etP1nec5TwM4kX9EdHLK9qg4nmTsnCSVJOos1S0tLrTNIkiRJknCJoyRJkiQNhgVNkiRJkgbCgiZJkiRJA2FBkyRJkqSBsKBJkiRJ0kBY0CRJkiRpICxokiRJkjQQFjRJkiRJGoi/AK5G7JXRrfc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04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1545</TotalTime>
  <Words>514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Process control and anomaly detection with classification of optical emission spectra</vt:lpstr>
      <vt:lpstr>Project overview &amp; Goals</vt:lpstr>
      <vt:lpstr>Data cleaning</vt:lpstr>
      <vt:lpstr>Exploration</vt:lpstr>
      <vt:lpstr>Mid - Summary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process control and prediction</dc:title>
  <dc:creator>Bock, Austin</dc:creator>
  <cp:keywords>CTPClassification=CTP_PUBLIC:VisualMarkings=</cp:keywords>
  <cp:lastModifiedBy>Bock, Austin</cp:lastModifiedBy>
  <cp:revision>36</cp:revision>
  <dcterms:created xsi:type="dcterms:W3CDTF">2017-08-21T16:43:58Z</dcterms:created>
  <dcterms:modified xsi:type="dcterms:W3CDTF">2017-11-13T22:35:13Z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3e6d9546-e2be-494a-83d6-068270e619a2</vt:lpwstr>
  </property>
  <property fmtid="{D5CDD505-2E9C-101B-9397-08002B2CF9AE}" pid="3" name="CTP_TimeStamp">
    <vt:lpwstr>2017-11-13 22:35:13Z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