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9"/>
  </p:notesMasterIdLst>
  <p:sldIdLst>
    <p:sldId id="256" r:id="rId2"/>
    <p:sldId id="270" r:id="rId3"/>
    <p:sldId id="258" r:id="rId4"/>
    <p:sldId id="259" r:id="rId5"/>
    <p:sldId id="257" r:id="rId6"/>
    <p:sldId id="260" r:id="rId7"/>
    <p:sldId id="267" r:id="rId8"/>
    <p:sldId id="268" r:id="rId9"/>
    <p:sldId id="269" r:id="rId10"/>
    <p:sldId id="271" r:id="rId11"/>
    <p:sldId id="261" r:id="rId12"/>
    <p:sldId id="262" r:id="rId13"/>
    <p:sldId id="263" r:id="rId14"/>
    <p:sldId id="264" r:id="rId15"/>
    <p:sldId id="265"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7"/>
    <p:restoredTop sz="94705"/>
  </p:normalViewPr>
  <p:slideViewPr>
    <p:cSldViewPr snapToGrid="0" snapToObjects="1">
      <p:cViewPr>
        <p:scale>
          <a:sx n="70" d="100"/>
          <a:sy n="70" d="100"/>
        </p:scale>
        <p:origin x="248"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C03BB-85E6-0C42-8355-106132B87E77}" type="datetimeFigureOut">
              <a:rPr lang="en-US" smtClean="0"/>
              <a:t>4/27/17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F6199-9267-D74A-951D-CE0204FE99CB}" type="slidenum">
              <a:rPr lang="en-US" smtClean="0"/>
              <a:t>‹#›</a:t>
            </a:fld>
            <a:endParaRPr lang="en-US"/>
          </a:p>
        </p:txBody>
      </p:sp>
    </p:spTree>
    <p:extLst>
      <p:ext uri="{BB962C8B-B14F-4D97-AF65-F5344CB8AC3E}">
        <p14:creationId xmlns:p14="http://schemas.microsoft.com/office/powerpoint/2010/main" val="58019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a:t>
            </a:fld>
            <a:endParaRPr lang="en-US"/>
          </a:p>
        </p:txBody>
      </p:sp>
    </p:spTree>
    <p:extLst>
      <p:ext uri="{BB962C8B-B14F-4D97-AF65-F5344CB8AC3E}">
        <p14:creationId xmlns:p14="http://schemas.microsoft.com/office/powerpoint/2010/main" val="209202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LiveSlide Site</a:t>
            </a:r>
          </a:p>
          <a:p>
            <a:r>
              <a:rPr lang="en-US" smtClean="0"/>
              <a:t>https://public.tableau.com/views/tabMap/TimePlot?:embed=y&amp;:display_count=yes</a:t>
            </a:r>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5</a:t>
            </a:fld>
            <a:endParaRPr lang="en-US"/>
          </a:p>
        </p:txBody>
      </p:sp>
    </p:spTree>
    <p:extLst>
      <p:ext uri="{BB962C8B-B14F-4D97-AF65-F5344CB8AC3E}">
        <p14:creationId xmlns:p14="http://schemas.microsoft.com/office/powerpoint/2010/main" val="175802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16</a:t>
            </a:fld>
            <a:endParaRPr lang="en-US"/>
          </a:p>
        </p:txBody>
      </p:sp>
    </p:spTree>
    <p:extLst>
      <p:ext uri="{BB962C8B-B14F-4D97-AF65-F5344CB8AC3E}">
        <p14:creationId xmlns:p14="http://schemas.microsoft.com/office/powerpoint/2010/main" val="164815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17</a:t>
            </a:fld>
            <a:endParaRPr lang="en-US"/>
          </a:p>
        </p:txBody>
      </p:sp>
    </p:spTree>
    <p:extLst>
      <p:ext uri="{BB962C8B-B14F-4D97-AF65-F5344CB8AC3E}">
        <p14:creationId xmlns:p14="http://schemas.microsoft.com/office/powerpoint/2010/main" val="304477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55E5E-9BFE-AD40-9BB0-A1E9F15F7E8A}" type="datetimeFigureOut">
              <a:rPr lang="en-US" smtClean="0"/>
              <a:t>4/27/17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C55E5E-9BFE-AD40-9BB0-A1E9F15F7E8A}"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C55E5E-9BFE-AD40-9BB0-A1E9F15F7E8A}" type="datetimeFigureOut">
              <a:rPr lang="en-US" smtClean="0"/>
              <a:t>4/27/17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C55E5E-9BFE-AD40-9BB0-A1E9F15F7E8A}" type="datetimeFigureOut">
              <a:rPr lang="en-US" smtClean="0"/>
              <a:t>4/27/17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C55E5E-9BFE-AD40-9BB0-A1E9F15F7E8A}" type="datetimeFigureOut">
              <a:rPr lang="en-US" smtClean="0"/>
              <a:t>4/27/17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C55E5E-9BFE-AD40-9BB0-A1E9F15F7E8A}" type="datetimeFigureOut">
              <a:rPr lang="en-US" smtClean="0"/>
              <a:t>4/27/17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26B84-1667-EF4A-9134-EA63C8AEBA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C55E5E-9BFE-AD40-9BB0-A1E9F15F7E8A}" type="datetimeFigureOut">
              <a:rPr lang="en-US" smtClean="0"/>
              <a:t>4/27/17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C55E5E-9BFE-AD40-9BB0-A1E9F15F7E8A}" type="datetimeFigureOut">
              <a:rPr lang="en-US" smtClean="0"/>
              <a:t>4/27/17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26B84-1667-EF4A-9134-EA63C8AEBA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6832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Biting Mosquitos Back</a:t>
            </a:r>
            <a:br>
              <a:rPr lang="en-US" dirty="0" smtClean="0"/>
            </a:br>
            <a:r>
              <a:rPr lang="en-US" sz="4400" i="1" dirty="0" smtClean="0"/>
              <a:t>Final Report to the Chicago </a:t>
            </a:r>
            <a:r>
              <a:rPr lang="en-US" sz="4400" i="1" dirty="0" err="1" smtClean="0"/>
              <a:t>Dept</a:t>
            </a:r>
            <a:r>
              <a:rPr lang="en-US" sz="4400" i="1" dirty="0" smtClean="0"/>
              <a:t> of Health</a:t>
            </a:r>
            <a:endParaRPr lang="en-US" dirty="0"/>
          </a:p>
        </p:txBody>
      </p:sp>
      <p:sp>
        <p:nvSpPr>
          <p:cNvPr id="3" name="Subtitle 2"/>
          <p:cNvSpPr>
            <a:spLocks noGrp="1"/>
          </p:cNvSpPr>
          <p:nvPr>
            <p:ph type="subTitle" idx="1"/>
          </p:nvPr>
        </p:nvSpPr>
        <p:spPr/>
        <p:txBody>
          <a:bodyPr>
            <a:normAutofit fontScale="85000" lnSpcReduction="20000"/>
          </a:bodyPr>
          <a:lstStyle/>
          <a:p>
            <a:r>
              <a:rPr lang="en-US" sz="2800" b="1" dirty="0" err="1" smtClean="0"/>
              <a:t>Skeeter</a:t>
            </a:r>
            <a:r>
              <a:rPr lang="en-US" sz="2800" b="1" dirty="0" smtClean="0"/>
              <a:t> Patrol, LLC </a:t>
            </a:r>
            <a:r>
              <a:rPr lang="mr-IN" sz="2800" b="1" dirty="0" smtClean="0"/>
              <a:t>–</a:t>
            </a:r>
            <a:r>
              <a:rPr lang="en-US" sz="2800" b="1" dirty="0" smtClean="0"/>
              <a:t> contracted by the </a:t>
            </a:r>
            <a:r>
              <a:rPr lang="en-US" sz="2800" b="1" dirty="0" err="1" smtClean="0"/>
              <a:t>cdc</a:t>
            </a:r>
            <a:endParaRPr lang="en-US" sz="2800" b="1" dirty="0" smtClean="0"/>
          </a:p>
          <a:p>
            <a:r>
              <a:rPr lang="en-US" dirty="0" smtClean="0"/>
              <a:t>Mike Sanders, Jeff Rash, Brian Austin</a:t>
            </a:r>
          </a:p>
          <a:p>
            <a:r>
              <a:rPr lang="en-US" dirty="0" smtClean="0"/>
              <a:t>28 April 2017</a:t>
            </a:r>
            <a:endParaRPr lang="en-US" dirty="0"/>
          </a:p>
        </p:txBody>
      </p:sp>
    </p:spTree>
    <p:extLst>
      <p:ext uri="{BB962C8B-B14F-4D97-AF65-F5344CB8AC3E}">
        <p14:creationId xmlns:p14="http://schemas.microsoft.com/office/powerpoint/2010/main" val="132391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WNV estimates are inconsistent by species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834924"/>
            <a:ext cx="10058400" cy="2045403"/>
          </a:xfrm>
        </p:spPr>
      </p:pic>
    </p:spTree>
    <p:extLst>
      <p:ext uri="{BB962C8B-B14F-4D97-AF65-F5344CB8AC3E}">
        <p14:creationId xmlns:p14="http://schemas.microsoft.com/office/powerpoint/2010/main" val="77989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Decisions</a:t>
            </a:r>
            <a:endParaRPr lang="en-US" dirty="0"/>
          </a:p>
        </p:txBody>
      </p:sp>
      <p:sp>
        <p:nvSpPr>
          <p:cNvPr id="3" name="Content Placeholder 2"/>
          <p:cNvSpPr>
            <a:spLocks noGrp="1"/>
          </p:cNvSpPr>
          <p:nvPr>
            <p:ph idx="1"/>
          </p:nvPr>
        </p:nvSpPr>
        <p:spPr>
          <a:xfrm>
            <a:off x="1097280" y="1845734"/>
            <a:ext cx="4315968" cy="4161874"/>
          </a:xfrm>
        </p:spPr>
        <p:txBody>
          <a:bodyPr>
            <a:noAutofit/>
          </a:bodyPr>
          <a:lstStyle/>
          <a:p>
            <a:pPr lvl="1">
              <a:buFont typeface="Arial" charset="0"/>
              <a:buChar char="•"/>
            </a:pPr>
            <a:r>
              <a:rPr lang="en-US" sz="2000" dirty="0" smtClean="0"/>
              <a:t>Assigned weather observations to the closest station to each trap</a:t>
            </a:r>
          </a:p>
          <a:p>
            <a:pPr lvl="1">
              <a:buFont typeface="Arial" charset="0"/>
              <a:buChar char="•"/>
            </a:pPr>
            <a:r>
              <a:rPr lang="en-US" sz="2000" dirty="0" smtClean="0"/>
              <a:t>Traps that were listed with multiple locations were given alternate titles</a:t>
            </a:r>
          </a:p>
          <a:p>
            <a:pPr lvl="2">
              <a:buFont typeface="Arial" charset="0"/>
              <a:buChar char="•"/>
            </a:pPr>
            <a:r>
              <a:rPr lang="en-US" sz="1600" dirty="0" smtClean="0"/>
              <a:t>T009 &amp; T035</a:t>
            </a:r>
          </a:p>
          <a:p>
            <a:pPr lvl="1">
              <a:buFont typeface="Arial" charset="0"/>
              <a:buChar char="•"/>
            </a:pPr>
            <a:r>
              <a:rPr lang="en-US" sz="2000" dirty="0" smtClean="0"/>
              <a:t>Combined the total number of mosquitos in each trap per day</a:t>
            </a:r>
            <a:endParaRPr lang="en-US" sz="2000" dirty="0"/>
          </a:p>
          <a:p>
            <a:pPr lvl="1">
              <a:buFont typeface="Arial" charset="0"/>
              <a:buChar char="•"/>
            </a:pPr>
            <a:r>
              <a:rPr lang="en-US" sz="2000" dirty="0" smtClean="0"/>
              <a:t>Count </a:t>
            </a:r>
            <a:r>
              <a:rPr lang="en-US" sz="2000" dirty="0" err="1" smtClean="0"/>
              <a:t>vectorized</a:t>
            </a:r>
            <a:r>
              <a:rPr lang="en-US" sz="2000" dirty="0" smtClean="0"/>
              <a:t> the weather observations per day</a:t>
            </a:r>
            <a:endParaRPr lang="en-US" sz="2000" dirty="0"/>
          </a:p>
          <a:p>
            <a:pPr lvl="1">
              <a:buFont typeface="Arial" charset="0"/>
              <a:buChar char="•"/>
            </a:pPr>
            <a:r>
              <a:rPr lang="en-US" sz="2000" dirty="0" smtClean="0"/>
              <a:t>Imputed  missing weather values using average temperature</a:t>
            </a:r>
          </a:p>
          <a:p>
            <a:pPr lvl="1">
              <a:buFont typeface="Arial" charset="0"/>
              <a:buChar char="•"/>
            </a:pPr>
            <a:r>
              <a:rPr lang="en-US" sz="2000" dirty="0" smtClean="0"/>
              <a:t>Changed “T” as 0.05 and ”M” as </a:t>
            </a:r>
            <a:r>
              <a:rPr lang="en-US" sz="2000" i="1" dirty="0" err="1" smtClean="0"/>
              <a:t>NaN</a:t>
            </a:r>
            <a:endParaRPr lang="en-US" sz="2000" dirty="0" smtClean="0"/>
          </a:p>
          <a:p>
            <a:pPr lvl="1">
              <a:buFont typeface="Arial" charset="0"/>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956" y="2138342"/>
            <a:ext cx="5737692" cy="3869266"/>
          </a:xfrm>
          <a:prstGeom prst="rect">
            <a:avLst/>
          </a:prstGeom>
        </p:spPr>
      </p:pic>
      <p:sp>
        <p:nvSpPr>
          <p:cNvPr id="7" name="Rectangle 6"/>
          <p:cNvSpPr/>
          <p:nvPr/>
        </p:nvSpPr>
        <p:spPr>
          <a:xfrm>
            <a:off x="5796956" y="1978611"/>
            <a:ext cx="5737692" cy="2659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Both weather stations exhibit very similar weather</a:t>
            </a:r>
            <a:endParaRPr lang="en-US" dirty="0"/>
          </a:p>
        </p:txBody>
      </p:sp>
    </p:spTree>
    <p:extLst>
      <p:ext uri="{BB962C8B-B14F-4D97-AF65-F5344CB8AC3E}">
        <p14:creationId xmlns:p14="http://schemas.microsoft.com/office/powerpoint/2010/main" val="446860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0891"/>
            <a:ext cx="10058400" cy="1450757"/>
          </a:xfrm>
        </p:spPr>
        <p:txBody>
          <a:bodyPr/>
          <a:lstStyle/>
          <a:p>
            <a:r>
              <a:rPr lang="en-US" dirty="0" smtClean="0"/>
              <a:t>Three primary hypotheses</a:t>
            </a:r>
            <a:endParaRPr lang="en-US" dirty="0"/>
          </a:p>
        </p:txBody>
      </p:sp>
      <p:sp>
        <p:nvSpPr>
          <p:cNvPr id="3" name="Content Placeholder 2"/>
          <p:cNvSpPr>
            <a:spLocks noGrp="1"/>
          </p:cNvSpPr>
          <p:nvPr>
            <p:ph idx="1"/>
          </p:nvPr>
        </p:nvSpPr>
        <p:spPr>
          <a:xfrm>
            <a:off x="1097280" y="1845734"/>
            <a:ext cx="10241280" cy="4023360"/>
          </a:xfrm>
        </p:spPr>
        <p:txBody>
          <a:bodyPr>
            <a:noAutofit/>
          </a:bodyPr>
          <a:lstStyle/>
          <a:p>
            <a:pPr marL="457200" indent="-457200">
              <a:buFont typeface="+mj-lt"/>
              <a:buAutoNum type="arabicPeriod"/>
            </a:pPr>
            <a:r>
              <a:rPr lang="en-US" dirty="0" smtClean="0"/>
              <a:t>The primary factors driving West Nile Virus are the </a:t>
            </a:r>
            <a:r>
              <a:rPr lang="en-US" b="1" dirty="0" smtClean="0"/>
              <a:t>trap’s location </a:t>
            </a:r>
            <a:r>
              <a:rPr lang="en-US" dirty="0" smtClean="0"/>
              <a:t>and </a:t>
            </a:r>
            <a:r>
              <a:rPr lang="en-US" b="1" dirty="0" smtClean="0"/>
              <a:t>weather over the short-term </a:t>
            </a:r>
          </a:p>
          <a:p>
            <a:pPr marL="457200" indent="-457200">
              <a:buFont typeface="+mj-lt"/>
              <a:buAutoNum type="arabicPeriod"/>
            </a:pPr>
            <a:endParaRPr lang="en-US" dirty="0" smtClean="0"/>
          </a:p>
          <a:p>
            <a:pPr marL="457200" indent="-457200">
              <a:buFont typeface="+mj-lt"/>
              <a:buAutoNum type="arabicPeriod"/>
            </a:pPr>
            <a:r>
              <a:rPr lang="en-US" dirty="0" smtClean="0"/>
              <a:t>The actual trap location was somewhat arbitrary, so a trap’s likelihood to test positive for WNV is </a:t>
            </a:r>
            <a:r>
              <a:rPr lang="en-US" b="1" dirty="0" smtClean="0"/>
              <a:t>relative to the locations of other traps</a:t>
            </a:r>
          </a:p>
          <a:p>
            <a:pPr marL="457200" indent="-457200">
              <a:buFont typeface="+mj-lt"/>
              <a:buAutoNum type="arabicPeriod"/>
            </a:pPr>
            <a:endParaRPr lang="en-US" b="1" dirty="0" smtClean="0"/>
          </a:p>
          <a:p>
            <a:pPr marL="457200" indent="-457200">
              <a:buFont typeface="+mj-lt"/>
              <a:buAutoNum type="arabicPeriod"/>
            </a:pPr>
            <a:r>
              <a:rPr lang="en-US" b="1" dirty="0" smtClean="0"/>
              <a:t>Spray data is irrelevant*</a:t>
            </a:r>
            <a:r>
              <a:rPr lang="en-US" dirty="0" smtClean="0"/>
              <a:t> because it will not be effective for a year, and so will not predict the number of mosquitos likely to have WNV</a:t>
            </a:r>
          </a:p>
          <a:p>
            <a:pPr marL="457200" indent="-457200">
              <a:buFont typeface="+mj-lt"/>
              <a:buAutoNum type="arabicPeriod"/>
            </a:pPr>
            <a:endParaRPr lang="en-US" b="1" dirty="0" smtClean="0"/>
          </a:p>
          <a:p>
            <a:pPr marL="0" indent="0" algn="r">
              <a:buNone/>
            </a:pPr>
            <a:endParaRPr lang="en-US" sz="1050" i="1" dirty="0" smtClean="0"/>
          </a:p>
          <a:p>
            <a:pPr marL="0" indent="0" algn="r">
              <a:buNone/>
            </a:pPr>
            <a:r>
              <a:rPr lang="en-US" sz="1200" i="1" dirty="0" smtClean="0">
                <a:solidFill>
                  <a:schemeClr val="bg1">
                    <a:lumMod val="50000"/>
                  </a:schemeClr>
                </a:solidFill>
              </a:rPr>
              <a:t>* Given that there is no unreleased spray information for predicting even years</a:t>
            </a:r>
            <a:endParaRPr lang="en-US" sz="1200" i="1" dirty="0">
              <a:solidFill>
                <a:schemeClr val="bg1">
                  <a:lumMod val="50000"/>
                </a:schemeClr>
              </a:solidFill>
            </a:endParaRPr>
          </a:p>
        </p:txBody>
      </p:sp>
    </p:spTree>
    <p:extLst>
      <p:ext uri="{BB962C8B-B14F-4D97-AF65-F5344CB8AC3E}">
        <p14:creationId xmlns:p14="http://schemas.microsoft.com/office/powerpoint/2010/main" val="115317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for distance and bearing</a:t>
            </a:r>
            <a:endParaRPr lang="en-US" dirty="0"/>
          </a:p>
        </p:txBody>
      </p:sp>
      <p:sp>
        <p:nvSpPr>
          <p:cNvPr id="3" name="Content Placeholder 2"/>
          <p:cNvSpPr>
            <a:spLocks noGrp="1"/>
          </p:cNvSpPr>
          <p:nvPr>
            <p:ph idx="1"/>
          </p:nvPr>
        </p:nvSpPr>
        <p:spPr>
          <a:xfrm>
            <a:off x="1097280" y="1845734"/>
            <a:ext cx="7089458" cy="4023360"/>
          </a:xfrm>
        </p:spPr>
        <p:txBody>
          <a:bodyPr>
            <a:normAutofit lnSpcReduction="10000"/>
          </a:bodyPr>
          <a:lstStyle/>
          <a:p>
            <a:pPr marL="457200" indent="-457200">
              <a:buFont typeface="+mj-lt"/>
              <a:buAutoNum type="arabicPeriod"/>
            </a:pPr>
            <a:r>
              <a:rPr lang="en-US" dirty="0" smtClean="0"/>
              <a:t>For each </a:t>
            </a:r>
            <a:r>
              <a:rPr lang="en-US" i="1" dirty="0" smtClean="0"/>
              <a:t>trap</a:t>
            </a:r>
            <a:r>
              <a:rPr lang="en-US" dirty="0" smtClean="0"/>
              <a:t>, we calculated </a:t>
            </a:r>
            <a:r>
              <a:rPr lang="en-US" b="1" dirty="0" smtClean="0"/>
              <a:t>the distance from that trap to every other trap in the dataset</a:t>
            </a:r>
            <a:r>
              <a:rPr lang="en-US" dirty="0" smtClean="0"/>
              <a:t>. Then we described this distance by calculating the </a:t>
            </a:r>
            <a:r>
              <a:rPr lang="en-US" b="1" dirty="0" smtClean="0"/>
              <a:t>compass bearing between each </a:t>
            </a:r>
            <a:r>
              <a:rPr lang="en-US" dirty="0" smtClean="0"/>
              <a:t>two points.</a:t>
            </a:r>
          </a:p>
          <a:p>
            <a:pPr marL="457200" indent="-457200">
              <a:buFont typeface="+mj-lt"/>
              <a:buAutoNum type="arabicPeriod"/>
            </a:pPr>
            <a:r>
              <a:rPr lang="en-US" dirty="0" smtClean="0"/>
              <a:t>For </a:t>
            </a:r>
            <a:r>
              <a:rPr lang="en-US" dirty="0"/>
              <a:t>each </a:t>
            </a:r>
            <a:r>
              <a:rPr lang="en-US" i="1" dirty="0"/>
              <a:t>dated observation</a:t>
            </a:r>
            <a:r>
              <a:rPr lang="en-US" dirty="0"/>
              <a:t>, </a:t>
            </a:r>
            <a:r>
              <a:rPr lang="en-US" dirty="0" smtClean="0"/>
              <a:t>we:</a:t>
            </a:r>
          </a:p>
          <a:p>
            <a:pPr marL="749808" lvl="1" indent="-457200"/>
            <a:r>
              <a:rPr lang="en-US" dirty="0"/>
              <a:t>D</a:t>
            </a:r>
            <a:r>
              <a:rPr lang="en-US" dirty="0" smtClean="0"/>
              <a:t>etermined </a:t>
            </a:r>
            <a:r>
              <a:rPr lang="en-US" dirty="0"/>
              <a:t>whether </a:t>
            </a:r>
            <a:r>
              <a:rPr lang="en-US" dirty="0" smtClean="0"/>
              <a:t>a trap was </a:t>
            </a:r>
            <a:r>
              <a:rPr lang="en-US" dirty="0"/>
              <a:t>closer to </a:t>
            </a:r>
            <a:r>
              <a:rPr lang="en-US" dirty="0" smtClean="0"/>
              <a:t> O'Hare </a:t>
            </a:r>
            <a:r>
              <a:rPr lang="en-US" dirty="0"/>
              <a:t>Airport and Midway </a:t>
            </a:r>
            <a:r>
              <a:rPr lang="en-US" dirty="0" smtClean="0"/>
              <a:t>Airport </a:t>
            </a:r>
          </a:p>
          <a:p>
            <a:pPr marL="749808" lvl="1" indent="-457200"/>
            <a:r>
              <a:rPr lang="en-US" dirty="0" smtClean="0"/>
              <a:t>Using </a:t>
            </a:r>
            <a:r>
              <a:rPr lang="en-US" dirty="0"/>
              <a:t>the closer airport, we </a:t>
            </a:r>
            <a:r>
              <a:rPr lang="en-US" b="1" dirty="0"/>
              <a:t>pulled in the full </a:t>
            </a:r>
            <a:r>
              <a:rPr lang="en-US" b="1" dirty="0" smtClean="0"/>
              <a:t>day's </a:t>
            </a:r>
            <a:r>
              <a:rPr lang="en-US" b="1" dirty="0"/>
              <a:t>weather for each date </a:t>
            </a:r>
            <a:r>
              <a:rPr lang="en-US" dirty="0" smtClean="0"/>
              <a:t>observation </a:t>
            </a:r>
          </a:p>
          <a:p>
            <a:pPr marL="749808" lvl="1" indent="-457200"/>
            <a:r>
              <a:rPr lang="en-US" dirty="0" smtClean="0"/>
              <a:t>We </a:t>
            </a:r>
            <a:r>
              <a:rPr lang="en-US" dirty="0"/>
              <a:t>then </a:t>
            </a:r>
            <a:r>
              <a:rPr lang="en-US" b="1" dirty="0"/>
              <a:t>looked up the date for the prior day's weather </a:t>
            </a:r>
            <a:r>
              <a:rPr lang="en-US" dirty="0"/>
              <a:t>and included it as additional observations. </a:t>
            </a:r>
            <a:endParaRPr lang="en-US" dirty="0" smtClean="0"/>
          </a:p>
          <a:p>
            <a:pPr marL="749808" lvl="1" indent="-457200"/>
            <a:r>
              <a:rPr lang="en-US" dirty="0" smtClean="0"/>
              <a:t>We </a:t>
            </a:r>
            <a:r>
              <a:rPr lang="en-US" dirty="0"/>
              <a:t>continued this process until we had built in the </a:t>
            </a:r>
            <a:r>
              <a:rPr lang="en-US" b="1" dirty="0"/>
              <a:t>weather for all days until n-6</a:t>
            </a:r>
            <a:r>
              <a:rPr lang="en-US" dirty="0"/>
              <a:t>.</a:t>
            </a:r>
          </a:p>
          <a:p>
            <a:r>
              <a:rPr lang="en-US" dirty="0"/>
              <a:t>This resulted in a very long list of features.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0" y="1843194"/>
            <a:ext cx="2032000" cy="4025900"/>
          </a:xfrm>
          <a:prstGeom prst="rect">
            <a:avLst/>
          </a:prstGeom>
        </p:spPr>
      </p:pic>
    </p:spTree>
    <p:extLst>
      <p:ext uri="{BB962C8B-B14F-4D97-AF65-F5344CB8AC3E}">
        <p14:creationId xmlns:p14="http://schemas.microsoft.com/office/powerpoint/2010/main" val="396781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lassifiers evaluate West Nile presence</a:t>
            </a:r>
            <a:endParaRPr lang="en-US" dirty="0"/>
          </a:p>
        </p:txBody>
      </p:sp>
      <p:sp>
        <p:nvSpPr>
          <p:cNvPr id="3" name="Content Placeholder 2"/>
          <p:cNvSpPr>
            <a:spLocks noGrp="1"/>
          </p:cNvSpPr>
          <p:nvPr>
            <p:ph idx="1"/>
          </p:nvPr>
        </p:nvSpPr>
        <p:spPr>
          <a:xfrm>
            <a:off x="1097280" y="1845734"/>
            <a:ext cx="10058400" cy="4335610"/>
          </a:xfrm>
        </p:spPr>
        <p:txBody>
          <a:bodyPr vert="horz" lIns="0" tIns="45720" rIns="0" bIns="45720" numCol="2" rtlCol="0" anchor="t">
            <a:noAutofit/>
          </a:bodyPr>
          <a:lstStyle/>
          <a:p>
            <a:pPr lvl="1">
              <a:buFont typeface="Arial" charset="0"/>
              <a:buChar char="•"/>
            </a:pPr>
            <a:r>
              <a:rPr lang="en-US" sz="2000" dirty="0"/>
              <a:t>Each of these features were replicated for the testing set as well, since the weather and location information were both included for the years to be predicted</a:t>
            </a:r>
          </a:p>
          <a:p>
            <a:pPr lvl="1">
              <a:buFont typeface="Arial" charset="0"/>
              <a:buChar char="•"/>
            </a:pPr>
            <a:r>
              <a:rPr lang="en-US" sz="2000" dirty="0"/>
              <a:t>Prior to classification, predicted number of mosquitoes based on variables in the test data using linear regression</a:t>
            </a:r>
          </a:p>
          <a:p>
            <a:pPr lvl="1">
              <a:buFont typeface="Arial" charset="0"/>
              <a:buChar char="•"/>
            </a:pPr>
            <a:r>
              <a:rPr lang="en-US" sz="2000" dirty="0"/>
              <a:t>Classification tactics included: </a:t>
            </a:r>
          </a:p>
          <a:p>
            <a:pPr lvl="2">
              <a:buFont typeface="Arial" charset="0"/>
              <a:buChar char="•"/>
            </a:pPr>
            <a:r>
              <a:rPr lang="en-US" dirty="0"/>
              <a:t>Logistic </a:t>
            </a:r>
            <a:r>
              <a:rPr lang="en-US" dirty="0" smtClean="0"/>
              <a:t>regression</a:t>
            </a:r>
            <a:endParaRPr lang="en-US" sz="1600" dirty="0"/>
          </a:p>
          <a:p>
            <a:pPr lvl="2">
              <a:buFont typeface="Arial" charset="0"/>
              <a:buChar char="•"/>
            </a:pPr>
            <a:r>
              <a:rPr lang="en-US" dirty="0"/>
              <a:t>Random forest classification</a:t>
            </a:r>
            <a:endParaRPr lang="en-US" sz="1600" dirty="0"/>
          </a:p>
          <a:p>
            <a:pPr lvl="2">
              <a:buFont typeface="Arial" charset="0"/>
              <a:buChar char="•"/>
            </a:pPr>
            <a:r>
              <a:rPr lang="en-US" dirty="0"/>
              <a:t>K-nearest-neighbors classification </a:t>
            </a:r>
            <a:endParaRPr lang="en-US" sz="1600" dirty="0"/>
          </a:p>
          <a:p>
            <a:pPr lvl="2">
              <a:buFont typeface="Arial" charset="0"/>
              <a:buChar char="•"/>
            </a:pPr>
            <a:r>
              <a:rPr lang="en-US" dirty="0"/>
              <a:t>Ada-boosted random forest</a:t>
            </a:r>
            <a:endParaRPr lang="en-US" sz="1600" dirty="0"/>
          </a:p>
          <a:p>
            <a:pPr lvl="2">
              <a:buFont typeface="Arial" charset="0"/>
              <a:buChar char="•"/>
            </a:pPr>
            <a:r>
              <a:rPr lang="en-US" dirty="0"/>
              <a:t>XGBoost</a:t>
            </a:r>
            <a:endParaRPr lang="en-US" sz="1600" dirty="0"/>
          </a:p>
          <a:p>
            <a:pPr lvl="2">
              <a:buFont typeface="Arial" charset="0"/>
              <a:buChar char="•"/>
            </a:pPr>
            <a:r>
              <a:rPr lang="en-US" dirty="0"/>
              <a:t>Support vector machines</a:t>
            </a:r>
            <a:endParaRPr lang="en-US" sz="1600" dirty="0"/>
          </a:p>
          <a:p>
            <a:pPr lvl="2">
              <a:buFont typeface="Arial" charset="0"/>
              <a:buChar char="•"/>
            </a:pPr>
            <a:r>
              <a:rPr lang="en-US" dirty="0"/>
              <a:t>HDBSCAN</a:t>
            </a:r>
          </a:p>
          <a:p>
            <a:pPr lvl="1">
              <a:buFont typeface="Arial" charset="0"/>
              <a:buChar char="•"/>
            </a:pPr>
            <a:r>
              <a:rPr lang="en-US" sz="2000" dirty="0" smtClean="0"/>
              <a:t>Because </a:t>
            </a:r>
            <a:r>
              <a:rPr lang="en-US" sz="2000" dirty="0"/>
              <a:t>we had such a high number of dimensions, our team decomposed our training data using principal component analysis, and evaluated each of our classifiers using 30 features, which explained ~85% of the variance in our data</a:t>
            </a:r>
          </a:p>
          <a:p>
            <a:pPr lvl="1">
              <a:buFont typeface="Arial" charset="0"/>
              <a:buChar char="•"/>
            </a:pPr>
            <a:endParaRPr lang="en-US" sz="2000" dirty="0"/>
          </a:p>
          <a:p>
            <a:pPr lvl="1">
              <a:buFont typeface="Arial" charset="0"/>
              <a:buChar char="•"/>
            </a:pPr>
            <a:r>
              <a:rPr lang="en-US" sz="2000" dirty="0"/>
              <a:t>We evaluated the performance of our classifier using a test-train split in which 33% of our training data was classified on the fit of a given model, and the area under the Radio Operator Curve was measured</a:t>
            </a:r>
          </a:p>
        </p:txBody>
      </p:sp>
    </p:spTree>
    <p:extLst>
      <p:ext uri="{BB962C8B-B14F-4D97-AF65-F5344CB8AC3E}">
        <p14:creationId xmlns:p14="http://schemas.microsoft.com/office/powerpoint/2010/main" val="77527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172022" y="3076575"/>
            <a:ext cx="5534025" cy="900597"/>
          </a:xfrm>
        </p:spPr>
        <p:txBody>
          <a:bodyPr vert="horz" lIns="0" tIns="45720" rIns="0" bIns="45720" rtlCol="0" anchor="t">
            <a:normAutofit fontScale="92500" lnSpcReduction="20000"/>
          </a:bodyPr>
          <a:lstStyle/>
          <a:p>
            <a:r>
              <a:rPr lang="en-US" dirty="0"/>
              <a:t>Best-performing</a:t>
            </a:r>
            <a:r>
              <a:rPr lang="en-US"/>
              <a:t> training model: AdaBoost with Random Forest base estimator</a:t>
            </a:r>
          </a:p>
          <a:p>
            <a:r>
              <a:rPr lang="en-US" dirty="0"/>
              <a:t>Conclusion</a:t>
            </a:r>
            <a:r>
              <a:rPr lang="en-US"/>
              <a:t>: Not a very good estimator</a:t>
            </a:r>
            <a:endParaRPr lang="en-US" dirty="0"/>
          </a:p>
        </p:txBody>
      </p:sp>
      <p:pic>
        <p:nvPicPr>
          <p:cNvPr id="5" name="Picture 3" descr="AdaRocAuc.png"/>
          <p:cNvPicPr>
            <a:picLocks noChangeAspect="1"/>
          </p:cNvPicPr>
          <p:nvPr/>
        </p:nvPicPr>
        <p:blipFill>
          <a:blip r:embed="rId2"/>
          <a:stretch>
            <a:fillRect/>
          </a:stretch>
        </p:blipFill>
        <p:spPr>
          <a:xfrm>
            <a:off x="6976828" y="1942411"/>
            <a:ext cx="4915113" cy="3894302"/>
          </a:xfrm>
          <a:prstGeom prst="rect">
            <a:avLst/>
          </a:prstGeom>
        </p:spPr>
      </p:pic>
      <p:sp>
        <p:nvSpPr>
          <p:cNvPr id="6" name="TextBox 6"/>
          <p:cNvSpPr txBox="1"/>
          <p:nvPr/>
        </p:nvSpPr>
        <p:spPr>
          <a:xfrm>
            <a:off x="6976830" y="5838825"/>
            <a:ext cx="4659983" cy="369332"/>
          </a:xfrm>
          <a:prstGeom prst="rect">
            <a:avLst/>
          </a:prstGeom>
        </p:spPr>
        <p:txBody>
          <a:bodyPr rtlCol="0">
            <a:spAutoFit/>
          </a:bodyPr>
          <a:lstStyle/>
          <a:p>
            <a:pPr algn="ctr"/>
            <a:r>
              <a:rPr lang="en-US" dirty="0"/>
              <a:t>Area Under ROC Curve: 0.589</a:t>
            </a:r>
            <a:endParaRPr lang="en-US" dirty="0">
              <a:solidFill>
                <a:srgbClr val="000000"/>
              </a:solidFill>
              <a:latin typeface="Calibri"/>
            </a:endParaRPr>
          </a:p>
        </p:txBody>
      </p:sp>
    </p:spTree>
    <p:extLst>
      <p:ext uri="{BB962C8B-B14F-4D97-AF65-F5344CB8AC3E}">
        <p14:creationId xmlns:p14="http://schemas.microsoft.com/office/powerpoint/2010/main" val="12532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Kaggle Scores</a:t>
            </a:r>
          </a:p>
        </p:txBody>
      </p:sp>
      <p:sp>
        <p:nvSpPr>
          <p:cNvPr id="3" name="Content Placeholder 2"/>
          <p:cNvSpPr>
            <a:spLocks noGrp="1"/>
          </p:cNvSpPr>
          <p:nvPr>
            <p:ph idx="1"/>
          </p:nvPr>
        </p:nvSpPr>
        <p:spPr>
          <a:xfrm>
            <a:off x="1788261" y="2274888"/>
            <a:ext cx="4842727" cy="3162300"/>
          </a:xfrm>
        </p:spPr>
        <p:txBody>
          <a:bodyPr vert="horz" lIns="0" tIns="45720" rIns="0" bIns="45720" rtlCol="0" anchor="t">
            <a:normAutofit/>
          </a:bodyPr>
          <a:lstStyle/>
          <a:p>
            <a:r>
              <a:rPr lang="en-US" dirty="0"/>
              <a:t>AdaBoost: 0.56020</a:t>
            </a:r>
          </a:p>
          <a:p>
            <a:r>
              <a:rPr lang="en-US" dirty="0"/>
              <a:t>SVMs: 0.50</a:t>
            </a:r>
          </a:p>
          <a:p>
            <a:r>
              <a:rPr lang="en-US" dirty="0"/>
              <a:t>Gradient Boosting: 0.47825</a:t>
            </a:r>
          </a:p>
          <a:p>
            <a:r>
              <a:rPr lang="en-US" dirty="0"/>
              <a:t>Random Forest: 0.44662</a:t>
            </a:r>
          </a:p>
        </p:txBody>
      </p:sp>
      <p:pic>
        <p:nvPicPr>
          <p:cNvPr id="4" name="Picture 3" descr="sad.png"/>
          <p:cNvPicPr>
            <a:picLocks noChangeAspect="1"/>
          </p:cNvPicPr>
          <p:nvPr/>
        </p:nvPicPr>
        <p:blipFill>
          <a:blip r:embed="rId3"/>
          <a:stretch>
            <a:fillRect/>
          </a:stretch>
        </p:blipFill>
        <p:spPr>
          <a:xfrm>
            <a:off x="7146478" y="2114550"/>
            <a:ext cx="2190750" cy="3009900"/>
          </a:xfrm>
          <a:prstGeom prst="rect">
            <a:avLst/>
          </a:prstGeom>
        </p:spPr>
      </p:pic>
    </p:spTree>
    <p:extLst>
      <p:ext uri="{BB962C8B-B14F-4D97-AF65-F5344CB8AC3E}">
        <p14:creationId xmlns:p14="http://schemas.microsoft.com/office/powerpoint/2010/main" val="67242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800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400" dirty="0" smtClean="0"/>
              <a:t>Background</a:t>
            </a:r>
          </a:p>
          <a:p>
            <a:pPr lvl="1">
              <a:buFont typeface="Arial" charset="0"/>
              <a:buChar char="•"/>
            </a:pPr>
            <a:r>
              <a:rPr lang="en-US" sz="2400" dirty="0" smtClean="0"/>
              <a:t>Problem Statement</a:t>
            </a:r>
          </a:p>
          <a:p>
            <a:pPr lvl="1">
              <a:buFont typeface="Arial" charset="0"/>
              <a:buChar char="•"/>
            </a:pPr>
            <a:r>
              <a:rPr lang="en-US" sz="2400" dirty="0" smtClean="0"/>
              <a:t>Data Overview</a:t>
            </a:r>
          </a:p>
          <a:p>
            <a:pPr lvl="1">
              <a:buFont typeface="Arial" charset="0"/>
              <a:buChar char="•"/>
            </a:pPr>
            <a:r>
              <a:rPr lang="en-US" sz="2400" dirty="0" smtClean="0"/>
              <a:t>Hypotheses</a:t>
            </a:r>
          </a:p>
          <a:p>
            <a:pPr lvl="1">
              <a:buFont typeface="Arial" charset="0"/>
              <a:buChar char="•"/>
            </a:pPr>
            <a:r>
              <a:rPr lang="en-US" sz="2400" dirty="0" smtClean="0"/>
              <a:t>Approach</a:t>
            </a:r>
          </a:p>
          <a:p>
            <a:pPr lvl="1">
              <a:buFont typeface="Arial" charset="0"/>
              <a:buChar char="•"/>
            </a:pPr>
            <a:r>
              <a:rPr lang="en-US" sz="2400" dirty="0" smtClean="0"/>
              <a:t>Results</a:t>
            </a:r>
          </a:p>
          <a:p>
            <a:pPr lvl="1">
              <a:buFont typeface="Arial" charset="0"/>
              <a:buChar char="•"/>
            </a:pPr>
            <a:r>
              <a:rPr lang="en-US" sz="2400" dirty="0" smtClean="0"/>
              <a:t>Conclusions</a:t>
            </a:r>
          </a:p>
        </p:txBody>
      </p:sp>
    </p:spTree>
    <p:extLst>
      <p:ext uri="{BB962C8B-B14F-4D97-AF65-F5344CB8AC3E}">
        <p14:creationId xmlns:p14="http://schemas.microsoft.com/office/powerpoint/2010/main" val="18546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West Nile Virus</a:t>
            </a:r>
            <a:endParaRPr lang="en-US" dirty="0"/>
          </a:p>
        </p:txBody>
      </p:sp>
      <p:sp>
        <p:nvSpPr>
          <p:cNvPr id="3" name="Content Placeholder 2"/>
          <p:cNvSpPr>
            <a:spLocks noGrp="1"/>
          </p:cNvSpPr>
          <p:nvPr>
            <p:ph idx="1"/>
          </p:nvPr>
        </p:nvSpPr>
        <p:spPr>
          <a:xfrm>
            <a:off x="1097280" y="1845734"/>
            <a:ext cx="4803458" cy="4023360"/>
          </a:xfrm>
        </p:spPr>
        <p:txBody>
          <a:bodyPr/>
          <a:lstStyle/>
          <a:p>
            <a:r>
              <a:rPr lang="en-US" dirty="0"/>
              <a:t>West Nile Virus (WNV) is commonly spread when infected mosquitos bite humans. Symptoms of WNV can vary from fever to death in the most extreme cases. </a:t>
            </a:r>
            <a:endParaRPr lang="en-US" dirty="0" smtClean="0"/>
          </a:p>
          <a:p>
            <a:r>
              <a:rPr lang="en-US" dirty="0" smtClean="0"/>
              <a:t>The </a:t>
            </a:r>
            <a:r>
              <a:rPr lang="en-US" dirty="0"/>
              <a:t>Chicago Department of Public Health (CDPH) has limited resources and would like to better predict when WNV will be present among the local mosquito population. </a:t>
            </a:r>
            <a:endParaRPr lang="en-US" dirty="0" smtClean="0"/>
          </a:p>
          <a:p>
            <a:r>
              <a:rPr lang="en-US" dirty="0" smtClean="0"/>
              <a:t>Accurate </a:t>
            </a:r>
            <a:r>
              <a:rPr lang="en-US" dirty="0"/>
              <a:t>predictions of WNV will help the CDPH in allocating resources to spray of airborne pesticides to control adult mosquito populations.</a:t>
            </a:r>
            <a:endParaRPr lang="en-US" dirty="0"/>
          </a:p>
        </p:txBody>
      </p:sp>
      <p:pic>
        <p:nvPicPr>
          <p:cNvPr id="4" name="Picture 3"/>
          <p:cNvPicPr>
            <a:picLocks noChangeAspect="1"/>
          </p:cNvPicPr>
          <p:nvPr/>
        </p:nvPicPr>
        <p:blipFill>
          <a:blip r:embed="rId2"/>
          <a:stretch>
            <a:fillRect/>
          </a:stretch>
        </p:blipFill>
        <p:spPr>
          <a:xfrm>
            <a:off x="6126480" y="2046076"/>
            <a:ext cx="5430520" cy="3394075"/>
          </a:xfrm>
          <a:prstGeom prst="rect">
            <a:avLst/>
          </a:prstGeom>
        </p:spPr>
      </p:pic>
    </p:spTree>
    <p:extLst>
      <p:ext uri="{BB962C8B-B14F-4D97-AF65-F5344CB8AC3E}">
        <p14:creationId xmlns:p14="http://schemas.microsoft.com/office/powerpoint/2010/main" val="180544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a:t>The purpose of this project is to determine which of the mosquito traps in the city of Chicago had mosquitos with West Nile virus for the years of 2008, 2010, 2012, and 2014.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616" y="2610782"/>
            <a:ext cx="8784336" cy="3587496"/>
          </a:xfrm>
          <a:prstGeom prst="rect">
            <a:avLst/>
          </a:prstGeom>
        </p:spPr>
      </p:pic>
      <p:sp>
        <p:nvSpPr>
          <p:cNvPr id="5" name="Oval 4"/>
          <p:cNvSpPr/>
          <p:nvPr/>
        </p:nvSpPr>
        <p:spPr>
          <a:xfrm>
            <a:off x="3584448"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178552"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14744"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97240"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955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p:cNvPicPr>
          <p:nvPr/>
        </p:nvPicPr>
        <p:blipFill>
          <a:blip r:embed="rId3">
            <a:extLst>
              <a:ext uri="{28A0092B-C50C-407E-A947-70E740481C1C}">
                <a14:useLocalDpi xmlns:a14="http://schemas.microsoft.com/office/drawing/2010/main" val="0"/>
              </a:ext>
            </a:extLst>
          </a:blip>
          <a:stretch>
            <a:fillRect/>
          </a:stretch>
        </p:blipFill>
        <p:spPr>
          <a:xfrm>
            <a:off x="63500" y="63500"/>
            <a:ext cx="12065000" cy="6731000"/>
          </a:xfrm>
          <a:prstGeom prst="rect">
            <a:avLst/>
          </a:prstGeom>
        </p:spPr>
      </p:pic>
    </p:spTree>
    <p:extLst>
      <p:ext uri="{BB962C8B-B14F-4D97-AF65-F5344CB8AC3E}">
        <p14:creationId xmlns:p14="http://schemas.microsoft.com/office/powerpoint/2010/main" val="1868844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Provided</a:t>
            </a:r>
            <a:endParaRPr lang="en-US" dirty="0"/>
          </a:p>
        </p:txBody>
      </p:sp>
      <p:sp>
        <p:nvSpPr>
          <p:cNvPr id="3" name="Content Placeholder 2"/>
          <p:cNvSpPr>
            <a:spLocks noGrp="1"/>
          </p:cNvSpPr>
          <p:nvPr>
            <p:ph idx="1"/>
          </p:nvPr>
        </p:nvSpPr>
        <p:spPr>
          <a:xfrm>
            <a:off x="1097280" y="1845733"/>
            <a:ext cx="10058400" cy="4240741"/>
          </a:xfrm>
        </p:spPr>
        <p:txBody>
          <a:bodyPr>
            <a:noAutofit/>
          </a:bodyPr>
          <a:lstStyle/>
          <a:p>
            <a:pPr lvl="1">
              <a:buFont typeface="Arial" charset="0"/>
              <a:buChar char="•"/>
            </a:pPr>
            <a:r>
              <a:rPr lang="en-US" dirty="0" smtClean="0"/>
              <a:t>Results of a weekly survey of mosquito traps 2007, 2009, 2011, and 2013</a:t>
            </a:r>
          </a:p>
          <a:p>
            <a:pPr lvl="1">
              <a:buFont typeface="Arial" charset="0"/>
              <a:buChar char="•"/>
            </a:pPr>
            <a:r>
              <a:rPr lang="en-US" dirty="0" smtClean="0"/>
              <a:t>Trap-level </a:t>
            </a:r>
            <a:r>
              <a:rPr lang="en-US" dirty="0"/>
              <a:t>observations </a:t>
            </a:r>
            <a:r>
              <a:rPr lang="en-US" dirty="0" smtClean="0"/>
              <a:t>include:</a:t>
            </a:r>
          </a:p>
          <a:p>
            <a:pPr lvl="2">
              <a:buFont typeface="Arial" charset="0"/>
              <a:buChar char="•"/>
            </a:pPr>
            <a:r>
              <a:rPr lang="en-US" sz="1600" dirty="0"/>
              <a:t>A unique </a:t>
            </a:r>
            <a:r>
              <a:rPr lang="en-US" sz="1600" b="1" dirty="0"/>
              <a:t>trap identifier</a:t>
            </a:r>
            <a:endParaRPr lang="en-US" sz="1600" dirty="0"/>
          </a:p>
          <a:p>
            <a:pPr lvl="2">
              <a:buFont typeface="Arial" charset="0"/>
              <a:buChar char="•"/>
            </a:pPr>
            <a:r>
              <a:rPr lang="en-US" sz="1600" dirty="0" smtClean="0"/>
              <a:t>The</a:t>
            </a:r>
            <a:r>
              <a:rPr lang="en-US" sz="1600" dirty="0"/>
              <a:t> </a:t>
            </a:r>
            <a:r>
              <a:rPr lang="en-US" sz="1600" b="1" dirty="0"/>
              <a:t>date</a:t>
            </a:r>
            <a:r>
              <a:rPr lang="en-US" sz="1600" dirty="0"/>
              <a:t> the test is performed</a:t>
            </a:r>
          </a:p>
          <a:p>
            <a:pPr lvl="2">
              <a:buFont typeface="Arial" charset="0"/>
              <a:buChar char="•"/>
            </a:pPr>
            <a:r>
              <a:rPr lang="en-US" sz="1600" dirty="0"/>
              <a:t>Street </a:t>
            </a:r>
            <a:r>
              <a:rPr lang="en-US" sz="1600" b="1" dirty="0"/>
              <a:t>address and block number</a:t>
            </a:r>
            <a:r>
              <a:rPr lang="en-US" sz="1600" dirty="0"/>
              <a:t> of the trap</a:t>
            </a:r>
          </a:p>
          <a:p>
            <a:pPr lvl="2">
              <a:buFont typeface="Arial" charset="0"/>
              <a:buChar char="•"/>
            </a:pPr>
            <a:r>
              <a:rPr lang="en-US" sz="1600" dirty="0"/>
              <a:t>Measure of the </a:t>
            </a:r>
            <a:r>
              <a:rPr lang="en-US" sz="1600" b="1" dirty="0"/>
              <a:t>accuracy of the street address</a:t>
            </a:r>
            <a:r>
              <a:rPr lang="en-US" sz="1600" dirty="0"/>
              <a:t> provided for the trap</a:t>
            </a:r>
          </a:p>
          <a:p>
            <a:pPr lvl="2">
              <a:buFont typeface="Arial" charset="0"/>
              <a:buChar char="•"/>
            </a:pPr>
            <a:r>
              <a:rPr lang="en-US" sz="1600" dirty="0"/>
              <a:t>The </a:t>
            </a:r>
            <a:r>
              <a:rPr lang="en-US" sz="1600" b="1" dirty="0"/>
              <a:t>species of mosquito</a:t>
            </a:r>
            <a:r>
              <a:rPr lang="en-US" sz="1600" dirty="0"/>
              <a:t> identified</a:t>
            </a:r>
          </a:p>
          <a:p>
            <a:pPr lvl="2">
              <a:buFont typeface="Arial" charset="0"/>
              <a:buChar char="•"/>
            </a:pPr>
            <a:r>
              <a:rPr lang="en-US" sz="1600" b="1" dirty="0"/>
              <a:t>Latitude and longitude</a:t>
            </a:r>
            <a:r>
              <a:rPr lang="en-US" sz="1600" dirty="0"/>
              <a:t> associated with the trap address</a:t>
            </a:r>
          </a:p>
          <a:p>
            <a:pPr lvl="2">
              <a:buFont typeface="Arial" charset="0"/>
              <a:buChar char="•"/>
            </a:pPr>
            <a:r>
              <a:rPr lang="en-US" sz="1600" dirty="0"/>
              <a:t>The </a:t>
            </a:r>
            <a:r>
              <a:rPr lang="en-US" sz="1600" b="1" dirty="0"/>
              <a:t>number of mosquitos</a:t>
            </a:r>
            <a:r>
              <a:rPr lang="en-US" sz="1600" dirty="0"/>
              <a:t> discovered during odd-numbered years</a:t>
            </a:r>
          </a:p>
          <a:p>
            <a:pPr lvl="2">
              <a:buFont typeface="Arial" charset="0"/>
              <a:buChar char="•"/>
            </a:pPr>
            <a:r>
              <a:rPr lang="en-US" sz="1600" dirty="0"/>
              <a:t>Whether the </a:t>
            </a:r>
            <a:r>
              <a:rPr lang="en-US" sz="1600" b="1" dirty="0"/>
              <a:t>trap tested positive</a:t>
            </a:r>
            <a:r>
              <a:rPr lang="en-US" sz="1600" dirty="0"/>
              <a:t> for West Nile Virus on a given date</a:t>
            </a:r>
          </a:p>
          <a:p>
            <a:pPr lvl="1">
              <a:buFont typeface="Arial" charset="0"/>
              <a:buChar char="•"/>
            </a:pPr>
            <a:r>
              <a:rPr lang="en-US" b="1" dirty="0"/>
              <a:t>Weather data</a:t>
            </a:r>
            <a:r>
              <a:rPr lang="en-US" dirty="0"/>
              <a:t> for the months of May-October from 2007 to </a:t>
            </a:r>
            <a:r>
              <a:rPr lang="en-US" dirty="0" smtClean="0"/>
              <a:t>2014</a:t>
            </a:r>
            <a:endParaRPr lang="en-US" dirty="0"/>
          </a:p>
          <a:p>
            <a:pPr lvl="1">
              <a:buFont typeface="Arial" charset="0"/>
              <a:buChar char="•"/>
            </a:pPr>
            <a:r>
              <a:rPr lang="en-US" dirty="0"/>
              <a:t>A full list of all the species and traps anticipated to be in the even-year data.</a:t>
            </a:r>
          </a:p>
          <a:p>
            <a:pPr lvl="1">
              <a:buFont typeface="Arial" charset="0"/>
              <a:buChar char="•"/>
            </a:pPr>
            <a:r>
              <a:rPr lang="en-US" dirty="0"/>
              <a:t>The </a:t>
            </a:r>
            <a:r>
              <a:rPr lang="en-US" dirty="0" smtClean="0"/>
              <a:t>city locations </a:t>
            </a:r>
            <a:r>
              <a:rPr lang="en-US" dirty="0"/>
              <a:t>that had been sprayed by a pesticide in 2007, 2011, and 2013</a:t>
            </a:r>
          </a:p>
          <a:p>
            <a:pPr lvl="1">
              <a:buFont typeface="Arial" charset="0"/>
              <a:buChar char="•"/>
            </a:pPr>
            <a:endParaRPr lang="en-US" dirty="0"/>
          </a:p>
        </p:txBody>
      </p:sp>
    </p:spTree>
    <p:extLst>
      <p:ext uri="{BB962C8B-B14F-4D97-AF65-F5344CB8AC3E}">
        <p14:creationId xmlns:p14="http://schemas.microsoft.com/office/powerpoint/2010/main" val="725331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04040"/>
                </a:solidFill>
              </a:rPr>
              <a:t>Numbers of each species of mosquito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559" y="1846263"/>
            <a:ext cx="9539207" cy="4022725"/>
          </a:xfrm>
        </p:spPr>
      </p:pic>
    </p:spTree>
    <p:extLst>
      <p:ext uri="{BB962C8B-B14F-4D97-AF65-F5344CB8AC3E}">
        <p14:creationId xmlns:p14="http://schemas.microsoft.com/office/powerpoint/2010/main" val="63118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frequent WNV is in the northwest of Chicago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919" y="1846263"/>
            <a:ext cx="8368487" cy="4022725"/>
          </a:xfrm>
        </p:spPr>
      </p:pic>
    </p:spTree>
    <p:extLst>
      <p:ext uri="{BB962C8B-B14F-4D97-AF65-F5344CB8AC3E}">
        <p14:creationId xmlns:p14="http://schemas.microsoft.com/office/powerpoint/2010/main" val="193863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smtClean="0">
                <a:solidFill>
                  <a:srgbClr val="404040"/>
                </a:solidFill>
                <a:latin typeface="Calibri Light"/>
              </a:rPr>
              <a:t>…</a:t>
            </a:r>
            <a:r>
              <a:rPr lang="en-US" dirty="0" smtClean="0">
                <a:solidFill>
                  <a:srgbClr val="404040"/>
                </a:solidFill>
                <a:latin typeface="Calibri Light"/>
              </a:rPr>
              <a:t>but this concentration shifted there from the south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253" y="1846263"/>
            <a:ext cx="7895820" cy="4022725"/>
          </a:xfrm>
        </p:spPr>
      </p:pic>
    </p:spTree>
    <p:extLst>
      <p:ext uri="{BB962C8B-B14F-4D97-AF65-F5344CB8AC3E}">
        <p14:creationId xmlns:p14="http://schemas.microsoft.com/office/powerpoint/2010/main" val="936820308"/>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258</TotalTime>
  <Words>580</Words>
  <Application>Microsoft Macintosh PowerPoint</Application>
  <PresentationFormat>Widescreen</PresentationFormat>
  <Paragraphs>92</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Mangal</vt:lpstr>
      <vt:lpstr>Arial</vt:lpstr>
      <vt:lpstr>Retrospect</vt:lpstr>
      <vt:lpstr>Biting Mosquitos Back Final Report to the Chicago Dept of Health</vt:lpstr>
      <vt:lpstr>Agenda </vt:lpstr>
      <vt:lpstr>Background on West Nile Virus</vt:lpstr>
      <vt:lpstr>Problem Statement</vt:lpstr>
      <vt:lpstr>PowerPoint Presentation</vt:lpstr>
      <vt:lpstr>Information Provided</vt:lpstr>
      <vt:lpstr>Numbers of each species of mosquito</vt:lpstr>
      <vt:lpstr>The most frequent WNV is in the northwest of Chicago</vt:lpstr>
      <vt:lpstr>…but this concentration shifted there from the south</vt:lpstr>
      <vt:lpstr>WNV estimates are inconsistent by species</vt:lpstr>
      <vt:lpstr>Data Cleaning Decisions</vt:lpstr>
      <vt:lpstr>Three primary hypotheses</vt:lpstr>
      <vt:lpstr>Features for distance and bearing</vt:lpstr>
      <vt:lpstr>Classifiers evaluate West Nile presence</vt:lpstr>
      <vt:lpstr>Results</vt:lpstr>
      <vt:lpstr>Kaggle Scores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Rash</dc:creator>
  <cp:lastModifiedBy>Brian Austin</cp:lastModifiedBy>
  <cp:revision>37</cp:revision>
  <dcterms:created xsi:type="dcterms:W3CDTF">2017-04-27T23:51:01Z</dcterms:created>
  <dcterms:modified xsi:type="dcterms:W3CDTF">2017-04-28T05:02:40Z</dcterms:modified>
</cp:coreProperties>
</file>