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772" r:id="rId2"/>
    <p:sldMasterId id="2147483796" r:id="rId3"/>
    <p:sldMasterId id="2147483820" r:id="rId4"/>
  </p:sldMasterIdLst>
  <p:notesMasterIdLst>
    <p:notesMasterId r:id="rId28"/>
  </p:notesMasterIdLst>
  <p:handoutMasterIdLst>
    <p:handoutMasterId r:id="rId29"/>
  </p:handoutMasterIdLst>
  <p:sldIdLst>
    <p:sldId id="256" r:id="rId5"/>
    <p:sldId id="257" r:id="rId6"/>
    <p:sldId id="306" r:id="rId7"/>
    <p:sldId id="277" r:id="rId8"/>
    <p:sldId id="272" r:id="rId9"/>
    <p:sldId id="307" r:id="rId10"/>
    <p:sldId id="311" r:id="rId11"/>
    <p:sldId id="308" r:id="rId12"/>
    <p:sldId id="309" r:id="rId13"/>
    <p:sldId id="310" r:id="rId14"/>
    <p:sldId id="322" r:id="rId15"/>
    <p:sldId id="315" r:id="rId16"/>
    <p:sldId id="321" r:id="rId17"/>
    <p:sldId id="323" r:id="rId18"/>
    <p:sldId id="319" r:id="rId19"/>
    <p:sldId id="312" r:id="rId20"/>
    <p:sldId id="313" r:id="rId21"/>
    <p:sldId id="314" r:id="rId22"/>
    <p:sldId id="316" r:id="rId23"/>
    <p:sldId id="317" r:id="rId24"/>
    <p:sldId id="320" r:id="rId25"/>
    <p:sldId id="318" r:id="rId26"/>
    <p:sldId id="286" r:id="rId2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Times New Roman" pitchFamily="18" charset="0"/>
      </a:defRPr>
    </a:lvl1pPr>
    <a:lvl2pPr marL="457200" algn="l" rtl="0" eaLnBrk="0" fontAlgn="base" hangingPunct="0">
      <a:spcBef>
        <a:spcPct val="0"/>
      </a:spcBef>
      <a:spcAft>
        <a:spcPct val="0"/>
      </a:spcAft>
      <a:defRPr kern="1200">
        <a:solidFill>
          <a:schemeClr val="tx1"/>
        </a:solidFill>
        <a:latin typeface="Arial" charset="0"/>
        <a:ea typeface="+mn-ea"/>
        <a:cs typeface="Times New Roman" pitchFamily="18" charset="0"/>
      </a:defRPr>
    </a:lvl2pPr>
    <a:lvl3pPr marL="914400" algn="l" rtl="0" eaLnBrk="0" fontAlgn="base" hangingPunct="0">
      <a:spcBef>
        <a:spcPct val="0"/>
      </a:spcBef>
      <a:spcAft>
        <a:spcPct val="0"/>
      </a:spcAft>
      <a:defRPr kern="1200">
        <a:solidFill>
          <a:schemeClr val="tx1"/>
        </a:solidFill>
        <a:latin typeface="Arial" charset="0"/>
        <a:ea typeface="+mn-ea"/>
        <a:cs typeface="Times New Roman" pitchFamily="18" charset="0"/>
      </a:defRPr>
    </a:lvl3pPr>
    <a:lvl4pPr marL="1371600" algn="l" rtl="0" eaLnBrk="0" fontAlgn="base" hangingPunct="0">
      <a:spcBef>
        <a:spcPct val="0"/>
      </a:spcBef>
      <a:spcAft>
        <a:spcPct val="0"/>
      </a:spcAft>
      <a:defRPr kern="1200">
        <a:solidFill>
          <a:schemeClr val="tx1"/>
        </a:solidFill>
        <a:latin typeface="Arial" charset="0"/>
        <a:ea typeface="+mn-ea"/>
        <a:cs typeface="Times New Roman" pitchFamily="18" charset="0"/>
      </a:defRPr>
    </a:lvl4pPr>
    <a:lvl5pPr marL="1828800" algn="l" rtl="0" eaLnBrk="0" fontAlgn="base" hangingPunct="0">
      <a:spcBef>
        <a:spcPct val="0"/>
      </a:spcBef>
      <a:spcAft>
        <a:spcPct val="0"/>
      </a:spcAft>
      <a:defRPr kern="1200">
        <a:solidFill>
          <a:schemeClr val="tx1"/>
        </a:solidFill>
        <a:latin typeface="Arial" charset="0"/>
        <a:ea typeface="+mn-ea"/>
        <a:cs typeface="Times New Roman" pitchFamily="18" charset="0"/>
      </a:defRPr>
    </a:lvl5pPr>
    <a:lvl6pPr marL="2286000" algn="l" defTabSz="914400" rtl="0" eaLnBrk="1" latinLnBrk="0" hangingPunct="1">
      <a:defRPr kern="1200">
        <a:solidFill>
          <a:schemeClr val="tx1"/>
        </a:solidFill>
        <a:latin typeface="Arial" charset="0"/>
        <a:ea typeface="+mn-ea"/>
        <a:cs typeface="Times New Roman" pitchFamily="18" charset="0"/>
      </a:defRPr>
    </a:lvl6pPr>
    <a:lvl7pPr marL="2743200" algn="l" defTabSz="914400" rtl="0" eaLnBrk="1" latinLnBrk="0" hangingPunct="1">
      <a:defRPr kern="1200">
        <a:solidFill>
          <a:schemeClr val="tx1"/>
        </a:solidFill>
        <a:latin typeface="Arial" charset="0"/>
        <a:ea typeface="+mn-ea"/>
        <a:cs typeface="Times New Roman" pitchFamily="18" charset="0"/>
      </a:defRPr>
    </a:lvl7pPr>
    <a:lvl8pPr marL="3200400" algn="l" defTabSz="914400" rtl="0" eaLnBrk="1" latinLnBrk="0" hangingPunct="1">
      <a:defRPr kern="1200">
        <a:solidFill>
          <a:schemeClr val="tx1"/>
        </a:solidFill>
        <a:latin typeface="Arial" charset="0"/>
        <a:ea typeface="+mn-ea"/>
        <a:cs typeface="Times New Roman" pitchFamily="18" charset="0"/>
      </a:defRPr>
    </a:lvl8pPr>
    <a:lvl9pPr marL="3657600" algn="l" defTabSz="914400" rtl="0" eaLnBrk="1" latinLnBrk="0" hangingPunct="1">
      <a:defRPr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xmlns="">
        <p15:guide id="1" orient="horz" pos="1536">
          <p15:clr>
            <a:srgbClr val="A4A3A4"/>
          </p15:clr>
        </p15:guide>
        <p15:guide id="2" pos="96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ic Herzog"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F0"/>
    <a:srgbClr val="5F5F5F"/>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53753" autoAdjust="0"/>
  </p:normalViewPr>
  <p:slideViewPr>
    <p:cSldViewPr>
      <p:cViewPr varScale="1">
        <p:scale>
          <a:sx n="57" d="100"/>
          <a:sy n="57" d="100"/>
        </p:scale>
        <p:origin x="-1500" y="-84"/>
      </p:cViewPr>
      <p:guideLst>
        <p:guide orient="horz" pos="1536"/>
        <p:guide pos="9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endParaRPr lang="en-US" dirty="0"/>
          </a:p>
        </p:txBody>
      </p:sp>
      <p:sp>
        <p:nvSpPr>
          <p:cNvPr id="15363" name="Rectangle 3"/>
          <p:cNvSpPr>
            <a:spLocks noGrp="1" noChangeArrowheads="1"/>
          </p:cNvSpPr>
          <p:nvPr>
            <p:ph type="dt" sz="quarter" idx="1"/>
          </p:nvPr>
        </p:nvSpPr>
        <p:spPr bwMode="auto">
          <a:xfrm>
            <a:off x="397256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endParaRPr lang="en-US" dirty="0"/>
          </a:p>
        </p:txBody>
      </p:sp>
      <p:sp>
        <p:nvSpPr>
          <p:cNvPr id="15364" name="Rectangle 4"/>
          <p:cNvSpPr>
            <a:spLocks noGrp="1" noChangeArrowheads="1"/>
          </p:cNvSpPr>
          <p:nvPr>
            <p:ph type="ftr" sz="quarter" idx="2"/>
          </p:nvPr>
        </p:nvSpPr>
        <p:spPr bwMode="auto">
          <a:xfrm>
            <a:off x="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endParaRPr lang="en-US" dirty="0"/>
          </a:p>
        </p:txBody>
      </p:sp>
      <p:sp>
        <p:nvSpPr>
          <p:cNvPr id="15365" name="Rectangle 5"/>
          <p:cNvSpPr>
            <a:spLocks noGrp="1" noChangeArrowheads="1"/>
          </p:cNvSpPr>
          <p:nvPr>
            <p:ph type="sldNum" sz="quarter" idx="3"/>
          </p:nvPr>
        </p:nvSpPr>
        <p:spPr bwMode="auto">
          <a:xfrm>
            <a:off x="397256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fld id="{603A828D-9D64-48A7-8DA0-853436DD9FE8}" type="slidenum">
              <a:rPr lang="en-US"/>
              <a:pPr/>
              <a:t>‹#›</a:t>
            </a:fld>
            <a:endParaRPr lang="en-US" dirty="0"/>
          </a:p>
        </p:txBody>
      </p:sp>
    </p:spTree>
    <p:extLst>
      <p:ext uri="{BB962C8B-B14F-4D97-AF65-F5344CB8AC3E}">
        <p14:creationId xmlns:p14="http://schemas.microsoft.com/office/powerpoint/2010/main" val="2690585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endParaRPr lang="en-US" dirty="0"/>
          </a:p>
        </p:txBody>
      </p:sp>
      <p:sp>
        <p:nvSpPr>
          <p:cNvPr id="17411" name="Rectangle 3"/>
          <p:cNvSpPr>
            <a:spLocks noGrp="1" noChangeArrowheads="1"/>
          </p:cNvSpPr>
          <p:nvPr>
            <p:ph type="dt" idx="1"/>
          </p:nvPr>
        </p:nvSpPr>
        <p:spPr bwMode="auto">
          <a:xfrm>
            <a:off x="397256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endParaRPr lang="en-US" dirty="0"/>
          </a:p>
        </p:txBody>
      </p:sp>
      <p:sp>
        <p:nvSpPr>
          <p:cNvPr id="174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34720" y="4415790"/>
            <a:ext cx="5140960" cy="418338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endParaRPr lang="en-US" dirty="0"/>
          </a:p>
        </p:txBody>
      </p:sp>
      <p:sp>
        <p:nvSpPr>
          <p:cNvPr id="17415" name="Rectangle 7"/>
          <p:cNvSpPr>
            <a:spLocks noGrp="1" noChangeArrowheads="1"/>
          </p:cNvSpPr>
          <p:nvPr>
            <p:ph type="sldNum" sz="quarter" idx="5"/>
          </p:nvPr>
        </p:nvSpPr>
        <p:spPr bwMode="auto">
          <a:xfrm>
            <a:off x="397256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fld id="{A8F3554C-05BE-4DA3-91C3-AABD3B37EB2C}" type="slidenum">
              <a:rPr lang="en-US"/>
              <a:pPr/>
              <a:t>‹#›</a:t>
            </a:fld>
            <a:endParaRPr lang="en-US" dirty="0"/>
          </a:p>
        </p:txBody>
      </p:sp>
    </p:spTree>
    <p:extLst>
      <p:ext uri="{BB962C8B-B14F-4D97-AF65-F5344CB8AC3E}">
        <p14:creationId xmlns:p14="http://schemas.microsoft.com/office/powerpoint/2010/main" val="3877096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_ENREF_8"/><Relationship Id="rId3" Type="http://schemas.openxmlformats.org/officeDocument/2006/relationships/hyperlink" Target="#_ENREF_3"/><Relationship Id="rId7" Type="http://schemas.openxmlformats.org/officeDocument/2006/relationships/hyperlink" Target="#_ENREF_7"/><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_ENREF_6"/><Relationship Id="rId5" Type="http://schemas.openxmlformats.org/officeDocument/2006/relationships/hyperlink" Target="#_ENREF_5"/><Relationship Id="rId4" Type="http://schemas.openxmlformats.org/officeDocument/2006/relationships/hyperlink" Target="#_ENREF_4"/><Relationship Id="rId9" Type="http://schemas.openxmlformats.org/officeDocument/2006/relationships/hyperlink" Target="#_ENREF_9"/></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1</a:t>
            </a:fld>
            <a:endParaRPr lang="en-US" dirty="0"/>
          </a:p>
        </p:txBody>
      </p:sp>
    </p:spTree>
    <p:extLst>
      <p:ext uri="{BB962C8B-B14F-4D97-AF65-F5344CB8AC3E}">
        <p14:creationId xmlns:p14="http://schemas.microsoft.com/office/powerpoint/2010/main" val="2535937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school-based efficacy trial, we assessed both behavioral outcomes (perpetration and victimization of DV) and hypothesized mediators of the curriculum on behavior (knowledge and attitudes about DV). </a:t>
            </a:r>
          </a:p>
          <a:p>
            <a:endParaRPr lang="en-US" dirty="0"/>
          </a:p>
          <a:p>
            <a:r>
              <a:rPr lang="en-US" dirty="0"/>
              <a:t>ATDVS=5 point scale</a:t>
            </a:r>
          </a:p>
          <a:p>
            <a:r>
              <a:rPr lang="en-US" dirty="0"/>
              <a:t>NOBAGS=4 point scale</a:t>
            </a:r>
          </a:p>
          <a:p>
            <a:r>
              <a:rPr lang="en-US" dirty="0"/>
              <a:t>DA=4 point scale</a:t>
            </a:r>
          </a:p>
          <a:p>
            <a:r>
              <a:rPr lang="en-US" dirty="0"/>
              <a:t>DV knowledge=2 point scale, mean score for scale</a:t>
            </a:r>
          </a:p>
          <a:p>
            <a:endParaRPr lang="en-US" dirty="0"/>
          </a:p>
          <a:p>
            <a:r>
              <a:rPr lang="en-US" dirty="0"/>
              <a:t>While we did expect to find changes in attitudes immediately following completion of the program, we reasoned that the one-week period between T1 and T2 would not be long enough to detect behavioral changes.</a:t>
            </a:r>
          </a:p>
        </p:txBody>
      </p:sp>
      <p:sp>
        <p:nvSpPr>
          <p:cNvPr id="4" name="Slide Number Placeholder 3"/>
          <p:cNvSpPr>
            <a:spLocks noGrp="1"/>
          </p:cNvSpPr>
          <p:nvPr>
            <p:ph type="sldNum" sz="quarter" idx="10"/>
          </p:nvPr>
        </p:nvSpPr>
        <p:spPr/>
        <p:txBody>
          <a:bodyPr/>
          <a:lstStyle/>
          <a:p>
            <a:fld id="{A8F3554C-05BE-4DA3-91C3-AABD3B37EB2C}" type="slidenum">
              <a:rPr lang="en-US" smtClean="0"/>
              <a:pPr/>
              <a:t>12</a:t>
            </a:fld>
            <a:endParaRPr lang="en-US" dirty="0"/>
          </a:p>
        </p:txBody>
      </p:sp>
    </p:spTree>
    <p:extLst>
      <p:ext uri="{BB962C8B-B14F-4D97-AF65-F5344CB8AC3E}">
        <p14:creationId xmlns:p14="http://schemas.microsoft.com/office/powerpoint/2010/main" val="2562860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4-point scale, dichotomized to yes/</a:t>
            </a:r>
            <a:r>
              <a:rPr lang="en-US" baseline="0" dirty="0" smtClean="0"/>
              <a:t>no variables</a:t>
            </a:r>
          </a:p>
          <a:p>
            <a:r>
              <a:rPr lang="en-US" baseline="0" dirty="0" smtClean="0"/>
              <a:t>We didn’t assess the sex scale because of concern from the school.</a:t>
            </a:r>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13</a:t>
            </a:fld>
            <a:endParaRPr lang="en-US" dirty="0"/>
          </a:p>
        </p:txBody>
      </p:sp>
    </p:spTree>
    <p:extLst>
      <p:ext uri="{BB962C8B-B14F-4D97-AF65-F5344CB8AC3E}">
        <p14:creationId xmlns:p14="http://schemas.microsoft.com/office/powerpoint/2010/main" val="346829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GEE to account for the nesting of students within classrooms, and because it flexibly handles multiple types of distributions, including both continuous and binary outcome distributions. </a:t>
            </a:r>
          </a:p>
          <a:p>
            <a:endParaRPr lang="en-US" dirty="0"/>
          </a:p>
          <a:p>
            <a:r>
              <a:rPr lang="en-US" dirty="0" smtClean="0"/>
              <a:t>Exchangeable correlation structure and random effect of classroom, normal distribution and identity link for the continuous outcome variables. </a:t>
            </a:r>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14</a:t>
            </a:fld>
            <a:endParaRPr lang="en-US" dirty="0"/>
          </a:p>
        </p:txBody>
      </p:sp>
    </p:spTree>
    <p:extLst>
      <p:ext uri="{BB962C8B-B14F-4D97-AF65-F5344CB8AC3E}">
        <p14:creationId xmlns:p14="http://schemas.microsoft.com/office/powerpoint/2010/main" val="2648700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CADRI Physical Abuse scale was used as a measure of physical DV history, including the following behaviors: throwing something at a partner, kicking, hitting, punching, slapping, pulling hair, pushing, shoving, and shaking. </a:t>
            </a:r>
          </a:p>
          <a:p>
            <a:endParaRPr lang="en-US" dirty="0"/>
          </a:p>
          <a:p>
            <a:r>
              <a:rPr lang="en-US" dirty="0"/>
              <a:t>Male adolescents endorsed more approval of general aggression, retaliatory aggression, more positive attitudes about male DV perpetration, and female DV perpetration, greater knowledge about DV. Male adolescents were more likely to report being the victim of relational aggression and perpetrator of relational aggression.  Female adolescents were more likely to have perpetrated emotional/verbal DV.</a:t>
            </a:r>
          </a:p>
          <a:p>
            <a:endParaRPr lang="en-US" dirty="0"/>
          </a:p>
          <a:p>
            <a:r>
              <a:rPr lang="en-US" dirty="0"/>
              <a:t>Across both conditions at T1, students identifying with racial groups other than White reported more knowledge about DV, more emotional/verbal DV victimization. </a:t>
            </a:r>
          </a:p>
          <a:p>
            <a:endParaRPr lang="en-US" dirty="0"/>
          </a:p>
          <a:p>
            <a:r>
              <a:rPr lang="en-US" dirty="0"/>
              <a:t>adolescents who identified as Hispanic were more likely to report perpetration of threatening behaviors, physical DV, relational aggression, and more physical DV victimization. Hispanic students endorsed greater knowledge about DV, but less healthy attitudes about relationships.</a:t>
            </a:r>
          </a:p>
          <a:p>
            <a:endParaRPr lang="en-US" dirty="0"/>
          </a:p>
          <a:p>
            <a:r>
              <a:rPr lang="en-US" dirty="0"/>
              <a:t>Students in the active condition attended an average of 4.20 out of five sessions of KBEP. Results from the primary analyses were very similar when the full sample was used versus only students who successfully completed the program; thus, only the intent-to-treat analyses based on the full sample are reported here.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15</a:t>
            </a:fld>
            <a:endParaRPr lang="en-US" dirty="0"/>
          </a:p>
        </p:txBody>
      </p:sp>
    </p:spTree>
    <p:extLst>
      <p:ext uri="{BB962C8B-B14F-4D97-AF65-F5344CB8AC3E}">
        <p14:creationId xmlns:p14="http://schemas.microsoft.com/office/powerpoint/2010/main" val="3710280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effectLst/>
            </a:endParaRPr>
          </a:p>
        </p:txBody>
      </p:sp>
      <p:sp>
        <p:nvSpPr>
          <p:cNvPr id="4" name="Slide Number Placeholder 3"/>
          <p:cNvSpPr>
            <a:spLocks noGrp="1"/>
          </p:cNvSpPr>
          <p:nvPr>
            <p:ph type="sldNum" sz="quarter" idx="10"/>
          </p:nvPr>
        </p:nvSpPr>
        <p:spPr/>
        <p:txBody>
          <a:bodyPr/>
          <a:lstStyle/>
          <a:p>
            <a:fld id="{A8F3554C-05BE-4DA3-91C3-AABD3B37EB2C}" type="slidenum">
              <a:rPr lang="en-US" smtClean="0"/>
              <a:pPr/>
              <a:t>16</a:t>
            </a:fld>
            <a:endParaRPr lang="en-US" dirty="0"/>
          </a:p>
        </p:txBody>
      </p:sp>
    </p:spTree>
    <p:extLst>
      <p:ext uri="{BB962C8B-B14F-4D97-AF65-F5344CB8AC3E}">
        <p14:creationId xmlns:p14="http://schemas.microsoft.com/office/powerpoint/2010/main" val="3479362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Note. Outcomes are for participants who reported dating involvement in the past three months. All models included scores on the outcome variable at T1 as covariates; estimates are omitted for brevity. Perp = perpetration. Vict = victimization. DV = dating violence. </a:t>
            </a:r>
            <a:r>
              <a:rPr lang="en-US" baseline="30000" dirty="0"/>
              <a:t>*</a:t>
            </a:r>
            <a:r>
              <a:rPr lang="en-US" dirty="0"/>
              <a:t> </a:t>
            </a:r>
            <a:r>
              <a:rPr lang="en-US" i="1" dirty="0"/>
              <a:t>p</a:t>
            </a:r>
            <a:r>
              <a:rPr lang="en-US" dirty="0"/>
              <a:t> ≤ .05. </a:t>
            </a:r>
            <a:r>
              <a:rPr lang="en-US" baseline="30000" dirty="0"/>
              <a:t>**</a:t>
            </a:r>
            <a:r>
              <a:rPr lang="en-US" dirty="0"/>
              <a:t> </a:t>
            </a:r>
            <a:r>
              <a:rPr lang="en-US" i="1" dirty="0"/>
              <a:t>p</a:t>
            </a:r>
            <a:r>
              <a:rPr lang="en-US" dirty="0"/>
              <a:t> &lt; .01. </a:t>
            </a:r>
            <a:r>
              <a:rPr lang="en-US" baseline="30000" dirty="0"/>
              <a:t>***</a:t>
            </a:r>
            <a:r>
              <a:rPr lang="en-US" dirty="0"/>
              <a:t> </a:t>
            </a:r>
            <a:r>
              <a:rPr lang="en-US" i="1" dirty="0"/>
              <a:t>p</a:t>
            </a:r>
            <a:r>
              <a:rPr lang="en-US" dirty="0"/>
              <a:t> &lt; .001. </a:t>
            </a:r>
            <a:r>
              <a:rPr lang="en-US" baseline="30000" dirty="0"/>
              <a:t>a</a:t>
            </a:r>
            <a:r>
              <a:rPr lang="en-US" dirty="0"/>
              <a:t>Bs represent understandardized coefficients.</a:t>
            </a:r>
          </a:p>
          <a:p>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17</a:t>
            </a:fld>
            <a:endParaRPr lang="en-US" dirty="0"/>
          </a:p>
        </p:txBody>
      </p:sp>
    </p:spTree>
    <p:extLst>
      <p:ext uri="{BB962C8B-B14F-4D97-AF65-F5344CB8AC3E}">
        <p14:creationId xmlns:p14="http://schemas.microsoft.com/office/powerpoint/2010/main" val="397194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Note. Outcomes are for participants who reported dating involvement in the past three months. All models included scores on the outcome variable at T1 as covariates; estimates are omitted for brevity. Perp = perpetration. Vict = victimization. DV = dating violence. </a:t>
            </a:r>
            <a:r>
              <a:rPr lang="en-US" baseline="30000" dirty="0"/>
              <a:t>*</a:t>
            </a:r>
            <a:r>
              <a:rPr lang="en-US" dirty="0"/>
              <a:t> </a:t>
            </a:r>
            <a:r>
              <a:rPr lang="en-US" i="1" dirty="0"/>
              <a:t>p</a:t>
            </a:r>
            <a:r>
              <a:rPr lang="en-US" dirty="0"/>
              <a:t> ≤ .05. </a:t>
            </a:r>
            <a:r>
              <a:rPr lang="en-US" baseline="30000" dirty="0"/>
              <a:t>**</a:t>
            </a:r>
            <a:r>
              <a:rPr lang="en-US" dirty="0"/>
              <a:t> </a:t>
            </a:r>
            <a:r>
              <a:rPr lang="en-US" i="1" dirty="0"/>
              <a:t>p</a:t>
            </a:r>
            <a:r>
              <a:rPr lang="en-US" dirty="0"/>
              <a:t> &lt; .01. </a:t>
            </a:r>
            <a:r>
              <a:rPr lang="en-US" baseline="30000" dirty="0"/>
              <a:t>***</a:t>
            </a:r>
            <a:r>
              <a:rPr lang="en-US" dirty="0"/>
              <a:t> </a:t>
            </a:r>
            <a:r>
              <a:rPr lang="en-US" i="1" dirty="0"/>
              <a:t>p</a:t>
            </a:r>
            <a:r>
              <a:rPr lang="en-US" dirty="0"/>
              <a:t> &lt; .001. </a:t>
            </a:r>
            <a:r>
              <a:rPr lang="en-US" baseline="30000" dirty="0"/>
              <a:t>a</a:t>
            </a:r>
            <a:r>
              <a:rPr lang="en-US" dirty="0"/>
              <a:t>Bs represent understandardized coefficients.</a:t>
            </a:r>
          </a:p>
          <a:p>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18</a:t>
            </a:fld>
            <a:endParaRPr lang="en-US" dirty="0"/>
          </a:p>
        </p:txBody>
      </p:sp>
    </p:spTree>
    <p:extLst>
      <p:ext uri="{BB962C8B-B14F-4D97-AF65-F5344CB8AC3E}">
        <p14:creationId xmlns:p14="http://schemas.microsoft.com/office/powerpoint/2010/main" val="1932149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 implemented</a:t>
            </a:r>
            <a:r>
              <a:rPr lang="en-US" baseline="0" dirty="0" smtClean="0"/>
              <a:t> with fidelity, and high attendance.</a:t>
            </a:r>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20</a:t>
            </a:fld>
            <a:endParaRPr lang="en-US" dirty="0"/>
          </a:p>
        </p:txBody>
      </p:sp>
    </p:spTree>
    <p:extLst>
      <p:ext uri="{BB962C8B-B14F-4D97-AF65-F5344CB8AC3E}">
        <p14:creationId xmlns:p14="http://schemas.microsoft.com/office/powerpoint/2010/main" val="1431185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reports</a:t>
            </a:r>
            <a:r>
              <a:rPr lang="en-US" baseline="0" dirty="0" smtClean="0"/>
              <a:t> from our sample indicate that nearly all adolescents had engaged in at least one DV-related behavior, e.g., name-calling.</a:t>
            </a:r>
          </a:p>
          <a:p>
            <a:endParaRPr lang="en-US" baseline="0" dirty="0" smtClean="0"/>
          </a:p>
          <a:p>
            <a:r>
              <a:rPr lang="en-US" baseline="0" dirty="0" smtClean="0"/>
              <a:t>Did not assess sexual DV because of school concerns</a:t>
            </a:r>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21</a:t>
            </a:fld>
            <a:endParaRPr lang="en-US" dirty="0"/>
          </a:p>
        </p:txBody>
      </p:sp>
    </p:spTree>
    <p:extLst>
      <p:ext uri="{BB962C8B-B14F-4D97-AF65-F5344CB8AC3E}">
        <p14:creationId xmlns:p14="http://schemas.microsoft.com/office/powerpoint/2010/main" val="362212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Other school-based DV prevention programs include a higher number of sessions: for example, SafeDates (Foshee et al., 1996) comprises 12 sessions. While limiting the present program to five sessions makes it more feasible to implement in high school health classrooms, the brevity of the curriculum limits the amount of information educators can provide as well as the opportunities for students to observe and practice healthy relationship skills. </a:t>
            </a:r>
          </a:p>
          <a:p>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22</a:t>
            </a:fld>
            <a:endParaRPr lang="en-US" dirty="0"/>
          </a:p>
        </p:txBody>
      </p:sp>
    </p:spTree>
    <p:extLst>
      <p:ext uri="{BB962C8B-B14F-4D97-AF65-F5344CB8AC3E}">
        <p14:creationId xmlns:p14="http://schemas.microsoft.com/office/powerpoint/2010/main" val="181243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For young men, physical DV victimization rates vary from 6-38% and perpetration rates vary from 11-20%, whereas female victimization rates vary from 8% to 57% and perpetration rates vary from 28% to 33% (Hickman, Jaycox, &amp; Aronoff, 2004). </a:t>
            </a:r>
          </a:p>
          <a:p>
            <a:endParaRPr lang="en-US" smtClean="0"/>
          </a:p>
          <a:p>
            <a:r>
              <a:rPr lang="en-US" smtClean="0"/>
              <a:t>DV occurs in heterosexual and same-sex relationships and cuts across racial/ethnic and socioeconomic lines. Similar to violence in adult relationships, teen dating violence appears to exist on a continuum ranging from verbal abuse to rape and murder (</a:t>
            </a:r>
            <a:r>
              <a:rPr lang="en-US" smtClean="0">
                <a:hlinkClick r:id="rId3" action="ppaction://hlinkfile" tooltip="Sousa, 1999 #181"/>
              </a:rPr>
              <a:t>3</a:t>
            </a:r>
            <a:r>
              <a:rPr lang="en-US" smtClean="0"/>
              <a:t>); Foshee et al., 1996. </a:t>
            </a:r>
          </a:p>
          <a:p>
            <a:r>
              <a:rPr lang="en-US" smtClean="0"/>
              <a:t>Although adolescent dating relationships are typically transitory in nature (</a:t>
            </a:r>
            <a:r>
              <a:rPr lang="en-US" smtClean="0">
                <a:hlinkClick r:id="rId4" action="ppaction://hlinkfile" tooltip="Slep, 2001 #365"/>
              </a:rPr>
              <a:t>4</a:t>
            </a:r>
            <a:r>
              <a:rPr lang="en-US" smtClean="0"/>
              <a:t>), physical aggression for adolescent couples is remarkably stable, with adolescents often remaining in violent relationships over time (</a:t>
            </a:r>
            <a:r>
              <a:rPr lang="en-US" smtClean="0">
                <a:hlinkClick r:id="rId5" action="ppaction://hlinkfile" tooltip="O’Leary, 2003 #151"/>
              </a:rPr>
              <a:t>5</a:t>
            </a:r>
            <a:r>
              <a:rPr lang="en-US" smtClean="0"/>
              <a:t>) (</a:t>
            </a:r>
            <a:r>
              <a:rPr lang="en-US" smtClean="0">
                <a:hlinkClick r:id="rId6" action="ppaction://hlinkfile" tooltip="Molidor, 1998 #537"/>
              </a:rPr>
              <a:t>6</a:t>
            </a:r>
            <a:r>
              <a:rPr lang="en-US" smtClean="0"/>
              <a:t>) found that adolescent female victims remain in abusive relationships 44% of the time after experiencing moderate violence (scratched, slapped, hair pulled) and 36% of the time after enduring severe violence (choked, punched). </a:t>
            </a:r>
          </a:p>
          <a:p>
            <a:r>
              <a:rPr lang="en-US" smtClean="0"/>
              <a:t>There is also consistency in the extent of physical aggression that occurs across different partners during the high school years (</a:t>
            </a:r>
            <a:r>
              <a:rPr lang="en-US" smtClean="0">
                <a:hlinkClick r:id="rId7" action="ppaction://hlinkfile" tooltip="Cano, 1998 #32"/>
              </a:rPr>
              <a:t>7</a:t>
            </a:r>
            <a:r>
              <a:rPr lang="en-US" smtClean="0"/>
              <a:t>) (</a:t>
            </a:r>
            <a:r>
              <a:rPr lang="en-US" smtClean="0">
                <a:hlinkClick r:id="rId8" action="ppaction://hlinkfile" tooltip="Chase, 1998 #366"/>
              </a:rPr>
              <a:t>8</a:t>
            </a:r>
            <a:r>
              <a:rPr lang="en-US" smtClean="0"/>
              <a:t>). This stability mirrors findings with young adult couples (</a:t>
            </a:r>
            <a:r>
              <a:rPr lang="en-US" smtClean="0">
                <a:hlinkClick r:id="rId9" action="ppaction://hlinkfile" tooltip="Quigley, 1996 #204"/>
              </a:rPr>
              <a:t>9</a:t>
            </a:r>
            <a:r>
              <a:rPr lang="en-US" smtClean="0"/>
              <a:t>) and thus it is not surprising that adolescent DV is one of the strongest predictors of intimate partner violence in adulthood (CDC, 2006).</a:t>
            </a:r>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2</a:t>
            </a:fld>
            <a:endParaRPr lang="en-US" dirty="0"/>
          </a:p>
        </p:txBody>
      </p:sp>
    </p:spTree>
    <p:extLst>
      <p:ext uri="{BB962C8B-B14F-4D97-AF65-F5344CB8AC3E}">
        <p14:creationId xmlns:p14="http://schemas.microsoft.com/office/powerpoint/2010/main" val="589131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23</a:t>
            </a:fld>
            <a:endParaRPr lang="en-US" dirty="0"/>
          </a:p>
        </p:txBody>
      </p:sp>
    </p:spTree>
    <p:extLst>
      <p:ext uri="{BB962C8B-B14F-4D97-AF65-F5344CB8AC3E}">
        <p14:creationId xmlns:p14="http://schemas.microsoft.com/office/powerpoint/2010/main" val="74505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15 states mandate: Colorado, Delaware (starting in 2015), Florida, Illinois, Louisiana, Maine, Massachusetts, Nebraska, New Jersey, Ohio, Oregon, Rhode Island, Texas, Virginia, Washington </a:t>
            </a:r>
          </a:p>
          <a:p>
            <a:r>
              <a:rPr lang="en-US" dirty="0" smtClean="0"/>
              <a:t>9 states encourage: Arizona, California, Connecticut, Georgia, Indiana, Maryland, New Hampshire, Pennsylvania,</a:t>
            </a:r>
            <a:r>
              <a:rPr lang="en-US" baseline="0" dirty="0" smtClean="0"/>
              <a:t> </a:t>
            </a:r>
            <a:r>
              <a:rPr lang="en-US" dirty="0" smtClean="0"/>
              <a:t>Tennessee</a:t>
            </a:r>
          </a:p>
          <a:p>
            <a:r>
              <a:rPr lang="en-US" dirty="0" smtClean="0"/>
              <a:t>2</a:t>
            </a:r>
            <a:r>
              <a:rPr lang="en-US" baseline="0" dirty="0" smtClean="0"/>
              <a:t> states with pending legislation: New York, North Carolina (Missouri has pending legislation that would NOT mandate it)</a:t>
            </a:r>
            <a:endParaRPr lang="en-US" dirty="0" smtClean="0"/>
          </a:p>
          <a:p>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3</a:t>
            </a:fld>
            <a:endParaRPr lang="en-US" dirty="0"/>
          </a:p>
        </p:txBody>
      </p:sp>
    </p:spTree>
    <p:extLst>
      <p:ext uri="{BB962C8B-B14F-4D97-AF65-F5344CB8AC3E}">
        <p14:creationId xmlns:p14="http://schemas.microsoft.com/office/powerpoint/2010/main" val="240647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4</a:t>
            </a:fld>
            <a:endParaRPr lang="en-US" dirty="0"/>
          </a:p>
        </p:txBody>
      </p:sp>
    </p:spTree>
    <p:extLst>
      <p:ext uri="{BB962C8B-B14F-4D97-AF65-F5344CB8AC3E}">
        <p14:creationId xmlns:p14="http://schemas.microsoft.com/office/powerpoint/2010/main" val="2767750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Given the gaps</a:t>
            </a:r>
            <a:r>
              <a:rPr lang="en-US" baseline="0" dirty="0" smtClean="0"/>
              <a:t> in the existing literature, we set out to test the efficacy of KBEP, a existing, widely-disseminated DV prevention program.</a:t>
            </a:r>
          </a:p>
          <a:p>
            <a:pPr defTabSz="931774">
              <a:defRPr/>
            </a:pPr>
            <a:r>
              <a:rPr lang="en-US" dirty="0" smtClean="0"/>
              <a:t>We will describe our partnership with a community-based DV prevention organization</a:t>
            </a:r>
            <a:endParaRPr lang="en-US" baseline="0" dirty="0" smtClean="0"/>
          </a:p>
          <a:p>
            <a:endParaRPr lang="en-US" dirty="0"/>
          </a:p>
          <a:p>
            <a:r>
              <a:rPr lang="en-US" dirty="0"/>
              <a:t>The program is rooted in Social Learning Theory (Bandura, 1977), with lessons that aim to modify cognitions (dating attitudes, expectations, and knowledge) and behaviors (conflict resolution, and communication skills) to help students foster healthy relationships. The five lessons in the curriculum use observational learning, discussion, role-play, and modeling of healthy relationship skills. </a:t>
            </a:r>
          </a:p>
          <a:p>
            <a:endParaRPr lang="en-US" dirty="0"/>
          </a:p>
          <a:p>
            <a:r>
              <a:rPr lang="en-US" dirty="0"/>
              <a:t>For example, in session four, students learn what assertive communication means, watch facilitators perform a role-play demonstrating assertive communication skills in a relationship context, and then have the opportunity to practice their own assertive communication skills in a group game. </a:t>
            </a:r>
          </a:p>
        </p:txBody>
      </p:sp>
      <p:sp>
        <p:nvSpPr>
          <p:cNvPr id="4" name="Slide Number Placeholder 3"/>
          <p:cNvSpPr>
            <a:spLocks noGrp="1"/>
          </p:cNvSpPr>
          <p:nvPr>
            <p:ph type="sldNum" sz="quarter" idx="10"/>
          </p:nvPr>
        </p:nvSpPr>
        <p:spPr/>
        <p:txBody>
          <a:bodyPr/>
          <a:lstStyle/>
          <a:p>
            <a:fld id="{A8F3554C-05BE-4DA3-91C3-AABD3B37EB2C}" type="slidenum">
              <a:rPr lang="en-US" smtClean="0"/>
              <a:pPr/>
              <a:t>5</a:t>
            </a:fld>
            <a:endParaRPr lang="en-US" dirty="0"/>
          </a:p>
        </p:txBody>
      </p:sp>
    </p:spTree>
    <p:extLst>
      <p:ext uri="{BB962C8B-B14F-4D97-AF65-F5344CB8AC3E}">
        <p14:creationId xmlns:p14="http://schemas.microsoft.com/office/powerpoint/2010/main" val="3707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session is designed for delivery in a classroom setting, with 50-60 minutes for each session and to accommodate up to 35 students at a time. Each session includes lecture, discussion, group and individual activities, handouts, and worksheets.</a:t>
            </a:r>
            <a:r>
              <a:rPr lang="en-US" b="1" dirty="0"/>
              <a:t> </a:t>
            </a:r>
            <a:r>
              <a:rPr lang="en-US" dirty="0"/>
              <a:t>The material covered in the curriculum includes identifying types of violence, rights in relationships, personal power and self-esteem, conflict resolution, communication skills, components of healthy relationships, taking responsibility for choices and actions, expectations of dating relationships, stereotypes/the media’s portrayal of gender roles, the cycle of violence and warning signs of DV. </a:t>
            </a:r>
          </a:p>
        </p:txBody>
      </p:sp>
      <p:sp>
        <p:nvSpPr>
          <p:cNvPr id="4" name="Slide Number Placeholder 3"/>
          <p:cNvSpPr>
            <a:spLocks noGrp="1"/>
          </p:cNvSpPr>
          <p:nvPr>
            <p:ph type="sldNum" sz="quarter" idx="10"/>
          </p:nvPr>
        </p:nvSpPr>
        <p:spPr/>
        <p:txBody>
          <a:bodyPr/>
          <a:lstStyle/>
          <a:p>
            <a:fld id="{A8F3554C-05BE-4DA3-91C3-AABD3B37EB2C}" type="slidenum">
              <a:rPr lang="en-US" smtClean="0"/>
              <a:pPr/>
              <a:t>7</a:t>
            </a:fld>
            <a:endParaRPr lang="en-US" dirty="0"/>
          </a:p>
        </p:txBody>
      </p:sp>
    </p:spTree>
    <p:extLst>
      <p:ext uri="{BB962C8B-B14F-4D97-AF65-F5344CB8AC3E}">
        <p14:creationId xmlns:p14="http://schemas.microsoft.com/office/powerpoint/2010/main" val="464324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8</a:t>
            </a:fld>
            <a:endParaRPr lang="en-US" dirty="0"/>
          </a:p>
        </p:txBody>
      </p:sp>
    </p:spTree>
    <p:extLst>
      <p:ext uri="{BB962C8B-B14F-4D97-AF65-F5344CB8AC3E}">
        <p14:creationId xmlns:p14="http://schemas.microsoft.com/office/powerpoint/2010/main" val="326009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Half of the classrooms (active condition) received the DV prevention curriculum in the early spring (February), and half of the classrooms (control condition) received the curriculum in the late spring (May). </a:t>
            </a:r>
            <a:endParaRPr lang="en-US" dirty="0"/>
          </a:p>
        </p:txBody>
      </p:sp>
      <p:sp>
        <p:nvSpPr>
          <p:cNvPr id="4" name="Slide Number Placeholder 3"/>
          <p:cNvSpPr>
            <a:spLocks noGrp="1"/>
          </p:cNvSpPr>
          <p:nvPr>
            <p:ph type="sldNum" sz="quarter" idx="10"/>
          </p:nvPr>
        </p:nvSpPr>
        <p:spPr/>
        <p:txBody>
          <a:bodyPr/>
          <a:lstStyle/>
          <a:p>
            <a:fld id="{A8F3554C-05BE-4DA3-91C3-AABD3B37EB2C}" type="slidenum">
              <a:rPr lang="en-US" smtClean="0"/>
              <a:pPr/>
              <a:t>9</a:t>
            </a:fld>
            <a:endParaRPr lang="en-US" dirty="0"/>
          </a:p>
        </p:txBody>
      </p:sp>
    </p:spTree>
    <p:extLst>
      <p:ext uri="{BB962C8B-B14F-4D97-AF65-F5344CB8AC3E}">
        <p14:creationId xmlns:p14="http://schemas.microsoft.com/office/powerpoint/2010/main" val="308996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restricted analyses to students who had recently dated because we hypothesized that non-daters would not have the opportunity to engage in DV-related behaviors.</a:t>
            </a:r>
          </a:p>
        </p:txBody>
      </p:sp>
      <p:sp>
        <p:nvSpPr>
          <p:cNvPr id="4" name="Slide Number Placeholder 3"/>
          <p:cNvSpPr>
            <a:spLocks noGrp="1"/>
          </p:cNvSpPr>
          <p:nvPr>
            <p:ph type="sldNum" sz="quarter" idx="10"/>
          </p:nvPr>
        </p:nvSpPr>
        <p:spPr/>
        <p:txBody>
          <a:bodyPr/>
          <a:lstStyle/>
          <a:p>
            <a:fld id="{A8F3554C-05BE-4DA3-91C3-AABD3B37EB2C}" type="slidenum">
              <a:rPr lang="en-US" smtClean="0"/>
              <a:pPr/>
              <a:t>10</a:t>
            </a:fld>
            <a:endParaRPr lang="en-US" dirty="0"/>
          </a:p>
        </p:txBody>
      </p:sp>
    </p:spTree>
    <p:extLst>
      <p:ext uri="{BB962C8B-B14F-4D97-AF65-F5344CB8AC3E}">
        <p14:creationId xmlns:p14="http://schemas.microsoft.com/office/powerpoint/2010/main" val="793115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8326BF1-AF30-454A-90B9-B13F0902396F}" type="slidenum">
              <a:rPr lang="en-US" smtClean="0"/>
              <a:pPr/>
              <a:t>‹#›</a:t>
            </a:fld>
            <a:endParaRPr lang="en-US" dirty="0"/>
          </a:p>
        </p:txBody>
      </p:sp>
      <p:pic>
        <p:nvPicPr>
          <p:cNvPr id="10" name="Picture 11" descr="scifair_front"/>
          <p:cNvPicPr>
            <a:picLocks noChangeAspect="1" noChangeArrowheads="1"/>
          </p:cNvPicPr>
          <p:nvPr userDrawn="1"/>
        </p:nvPicPr>
        <p:blipFill>
          <a:blip r:embed="rId2" cstate="print">
            <a:grayscl/>
          </a:blip>
          <a:stretch>
            <a:fillRect/>
          </a:stretch>
        </p:blipFill>
        <p:spPr bwMode="auto">
          <a:xfrm>
            <a:off x="685800" y="2895600"/>
            <a:ext cx="2133600" cy="3310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31BF2-5D4E-4B40-99B4-063E99F3E9D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411005-1640-4CBF-8A2B-A87142A0363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endParaRPr lang="en-US" dirty="0">
              <a:solidFill>
                <a:prstClr val="white"/>
              </a:solidFill>
            </a:endParaRP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solidFill>
                <a:prstClr val="white"/>
              </a:solidFill>
            </a:endParaRP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8326BF1-AF30-454A-90B9-B13F0902396F}" type="slidenum">
              <a:rPr lang="en-US" smtClean="0"/>
              <a:pPr/>
              <a:t>‹#›</a:t>
            </a:fld>
            <a:endParaRPr lang="en-US" dirty="0"/>
          </a:p>
        </p:txBody>
      </p:sp>
      <p:pic>
        <p:nvPicPr>
          <p:cNvPr id="10" name="Picture 11" descr="scifair_front"/>
          <p:cNvPicPr>
            <a:picLocks noChangeAspect="1" noChangeArrowheads="1"/>
          </p:cNvPicPr>
          <p:nvPr userDrawn="1"/>
        </p:nvPicPr>
        <p:blipFill>
          <a:blip r:embed="rId2" cstate="print">
            <a:grayscl/>
          </a:blip>
          <a:stretch>
            <a:fillRect/>
          </a:stretch>
        </p:blipFill>
        <p:spPr bwMode="auto">
          <a:xfrm>
            <a:off x="685800" y="2895600"/>
            <a:ext cx="2133600" cy="3310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65604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endParaRPr lang="en-US" dirty="0">
              <a:solidFill>
                <a:prstClr val="white"/>
              </a:solidFill>
            </a:endParaRPr>
          </a:p>
        </p:txBody>
      </p:sp>
      <p:sp>
        <p:nvSpPr>
          <p:cNvPr id="5" name="Footer Placeholder 4"/>
          <p:cNvSpPr>
            <a:spLocks noGrp="1"/>
          </p:cNvSpPr>
          <p:nvPr>
            <p:ph type="ftr" sz="quarter" idx="11"/>
          </p:nvPr>
        </p:nvSpPr>
        <p:spPr>
          <a:xfrm>
            <a:off x="457200" y="6480969"/>
            <a:ext cx="4260056" cy="300831"/>
          </a:xfrm>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EEF46131-1AED-4211-9837-0F5FD230AC42}"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3922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4" name="Date Placeholder 3"/>
          <p:cNvSpPr>
            <a:spLocks noGrp="1"/>
          </p:cNvSpPr>
          <p:nvPr>
            <p:ph type="dt" sz="half" idx="10"/>
          </p:nvPr>
        </p:nvSpPr>
        <p:spPr>
          <a:xfrm>
            <a:off x="6955632" y="6477000"/>
            <a:ext cx="2133600" cy="304800"/>
          </a:xfrm>
        </p:spPr>
        <p:txBody>
          <a:bodyPr/>
          <a:lstStyle/>
          <a:p>
            <a:endParaRPr lang="en-US" dirty="0">
              <a:solidFill>
                <a:prstClr val="white"/>
              </a:solidFill>
            </a:endParaRPr>
          </a:p>
        </p:txBody>
      </p:sp>
      <p:sp>
        <p:nvSpPr>
          <p:cNvPr id="5" name="Footer Placeholder 4"/>
          <p:cNvSpPr>
            <a:spLocks noGrp="1"/>
          </p:cNvSpPr>
          <p:nvPr>
            <p:ph type="ftr" sz="quarter" idx="11"/>
          </p:nvPr>
        </p:nvSpPr>
        <p:spPr>
          <a:xfrm>
            <a:off x="2619376" y="6480969"/>
            <a:ext cx="4260056" cy="300831"/>
          </a:xfrm>
        </p:spPr>
        <p:txBody>
          <a:bodyPr/>
          <a:lstStyle/>
          <a:p>
            <a:endParaRPr lang="en-US" dirty="0">
              <a:solidFill>
                <a:prstClr val="white"/>
              </a:solidFill>
            </a:endParaRPr>
          </a:p>
        </p:txBody>
      </p:sp>
      <p:sp>
        <p:nvSpPr>
          <p:cNvPr id="6" name="Slide Number Placeholder 5"/>
          <p:cNvSpPr>
            <a:spLocks noGrp="1"/>
          </p:cNvSpPr>
          <p:nvPr>
            <p:ph type="sldNum" sz="quarter" idx="12"/>
          </p:nvPr>
        </p:nvSpPr>
        <p:spPr>
          <a:xfrm>
            <a:off x="8451056" y="809624"/>
            <a:ext cx="502920" cy="300831"/>
          </a:xfrm>
        </p:spPr>
        <p:txBody>
          <a:bodyPr/>
          <a:lstStyle/>
          <a:p>
            <a:fld id="{BA6B52BC-00E9-4624-A806-D0B7334B3C9C}" type="slidenum">
              <a:rPr lang="en-US" smtClean="0">
                <a:solidFill>
                  <a:prstClr val="white"/>
                </a:solidFill>
              </a:rPr>
              <a:pPr/>
              <a:t>‹#›</a:t>
            </a:fld>
            <a:endParaRPr lang="en-US" dirty="0">
              <a:solidFill>
                <a:prstClr val="white"/>
              </a:solidFill>
            </a:endParaRPr>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31602829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endParaRPr lang="en-US" dirty="0">
              <a:solidFill>
                <a:prstClr val="white"/>
              </a:solidFill>
            </a:endParaRPr>
          </a:p>
        </p:txBody>
      </p:sp>
      <p:sp>
        <p:nvSpPr>
          <p:cNvPr id="6" name="Footer Placeholder 5"/>
          <p:cNvSpPr>
            <a:spLocks noGrp="1"/>
          </p:cNvSpPr>
          <p:nvPr>
            <p:ph type="ftr" sz="quarter" idx="11"/>
          </p:nvPr>
        </p:nvSpPr>
        <p:spPr>
          <a:xfrm>
            <a:off x="457200" y="6480969"/>
            <a:ext cx="4260056" cy="301752"/>
          </a:xfrm>
        </p:spPr>
        <p:txBody>
          <a:bodyPr/>
          <a:lstStyle/>
          <a:p>
            <a:endParaRPr lang="en-US" dirty="0">
              <a:solidFill>
                <a:prstClr val="white"/>
              </a:solidFill>
            </a:endParaRPr>
          </a:p>
        </p:txBody>
      </p:sp>
      <p:sp>
        <p:nvSpPr>
          <p:cNvPr id="7" name="Slide Number Placeholder 6"/>
          <p:cNvSpPr>
            <a:spLocks noGrp="1"/>
          </p:cNvSpPr>
          <p:nvPr>
            <p:ph type="sldNum" sz="quarter" idx="12"/>
          </p:nvPr>
        </p:nvSpPr>
        <p:spPr>
          <a:xfrm>
            <a:off x="7589520" y="6480969"/>
            <a:ext cx="502920" cy="301752"/>
          </a:xfrm>
        </p:spPr>
        <p:txBody>
          <a:bodyPr/>
          <a:lstStyle/>
          <a:p>
            <a:fld id="{20E66E09-EF8E-4461-8F0F-E0B4B459D64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01560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endParaRPr lang="en-US" dirty="0">
              <a:solidFill>
                <a:prstClr val="white"/>
              </a:solidFill>
            </a:endParaRPr>
          </a:p>
        </p:txBody>
      </p:sp>
      <p:sp>
        <p:nvSpPr>
          <p:cNvPr id="8" name="Footer Placeholder 7"/>
          <p:cNvSpPr>
            <a:spLocks noGrp="1"/>
          </p:cNvSpPr>
          <p:nvPr>
            <p:ph type="ftr" sz="quarter" idx="11"/>
          </p:nvPr>
        </p:nvSpPr>
        <p:spPr>
          <a:xfrm>
            <a:off x="457200" y="6480969"/>
            <a:ext cx="4261104" cy="301752"/>
          </a:xfrm>
        </p:spPr>
        <p:txBody>
          <a:bodyPr/>
          <a:lstStyle/>
          <a:p>
            <a:endParaRPr lang="en-US" dirty="0">
              <a:solidFill>
                <a:prstClr val="white"/>
              </a:solidFill>
            </a:endParaRPr>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6C1148A-A33A-4453-9B71-C1F723DC930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56266430"/>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CC487D6A-8D1C-4AD5-9938-3DD7C337605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66150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endParaRPr lang="en-US" dirty="0">
              <a:solidFill>
                <a:prstClr val="white"/>
              </a:solidFill>
            </a:endParaRPr>
          </a:p>
        </p:txBody>
      </p:sp>
      <p:sp>
        <p:nvSpPr>
          <p:cNvPr id="3" name="Footer Placeholder 2"/>
          <p:cNvSpPr>
            <a:spLocks noGrp="1"/>
          </p:cNvSpPr>
          <p:nvPr>
            <p:ph type="ftr" sz="quarter" idx="11"/>
          </p:nvPr>
        </p:nvSpPr>
        <p:spPr>
          <a:xfrm>
            <a:off x="457200" y="6481890"/>
            <a:ext cx="4260056" cy="300831"/>
          </a:xfrm>
        </p:spPr>
        <p:txBody>
          <a:bodyPr/>
          <a:lstStyle/>
          <a:p>
            <a:endParaRPr lang="en-US" dirty="0">
              <a:solidFill>
                <a:prstClr val="white"/>
              </a:solidFill>
            </a:endParaRPr>
          </a:p>
        </p:txBody>
      </p:sp>
      <p:sp>
        <p:nvSpPr>
          <p:cNvPr id="4" name="Slide Number Placeholder 3"/>
          <p:cNvSpPr>
            <a:spLocks noGrp="1"/>
          </p:cNvSpPr>
          <p:nvPr>
            <p:ph type="sldNum" sz="quarter" idx="12"/>
          </p:nvPr>
        </p:nvSpPr>
        <p:spPr>
          <a:xfrm>
            <a:off x="7589520" y="6480969"/>
            <a:ext cx="502920" cy="301752"/>
          </a:xfrm>
        </p:spPr>
        <p:txBody>
          <a:bodyPr/>
          <a:lstStyle/>
          <a:p>
            <a:fld id="{0F86DA6E-D177-45C2-AF71-3C861FF9B062}"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08162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endParaRPr lang="en-US" dirty="0">
              <a:solidFill>
                <a:prstClr val="white"/>
              </a:solidFill>
            </a:endParaRPr>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solidFill>
                <a:prstClr val="white"/>
              </a:solidFill>
            </a:endParaRPr>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102B283-A6A5-4124-9E49-69020370812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9082575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EEF46131-1AED-4211-9837-0F5FD230AC42}"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endParaRPr lang="en-US" dirty="0">
              <a:solidFill>
                <a:prstClr val="white"/>
              </a:solidFill>
            </a:endParaRP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solidFill>
                <a:prstClr val="white"/>
              </a:solidFill>
            </a:endParaRP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F1426B7-5E32-4EF9-8A70-671A1D0A94D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137715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D0231BF2-5D4E-4B40-99B4-063E99F3E9D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24592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F3411005-1640-4CBF-8A2B-A87142A0363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5028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endParaRPr lang="en-US" dirty="0">
              <a:solidFill>
                <a:prstClr val="white"/>
              </a:solidFill>
            </a:endParaRP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solidFill>
                <a:prstClr val="white"/>
              </a:solidFill>
            </a:endParaRP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8326BF1-AF30-454A-90B9-B13F0902396F}" type="slidenum">
              <a:rPr lang="en-US" smtClean="0"/>
              <a:pPr/>
              <a:t>‹#›</a:t>
            </a:fld>
            <a:endParaRPr lang="en-US" dirty="0"/>
          </a:p>
        </p:txBody>
      </p:sp>
      <p:pic>
        <p:nvPicPr>
          <p:cNvPr id="10" name="Picture 11" descr="scifair_front"/>
          <p:cNvPicPr>
            <a:picLocks noChangeAspect="1" noChangeArrowheads="1"/>
          </p:cNvPicPr>
          <p:nvPr userDrawn="1"/>
        </p:nvPicPr>
        <p:blipFill>
          <a:blip r:embed="rId2" cstate="print">
            <a:grayscl/>
          </a:blip>
          <a:stretch>
            <a:fillRect/>
          </a:stretch>
        </p:blipFill>
        <p:spPr bwMode="auto">
          <a:xfrm>
            <a:off x="685800" y="2895600"/>
            <a:ext cx="2133600" cy="3310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08266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endParaRPr lang="en-US" dirty="0">
              <a:solidFill>
                <a:prstClr val="white"/>
              </a:solidFill>
            </a:endParaRPr>
          </a:p>
        </p:txBody>
      </p:sp>
      <p:sp>
        <p:nvSpPr>
          <p:cNvPr id="5" name="Footer Placeholder 4"/>
          <p:cNvSpPr>
            <a:spLocks noGrp="1"/>
          </p:cNvSpPr>
          <p:nvPr>
            <p:ph type="ftr" sz="quarter" idx="11"/>
          </p:nvPr>
        </p:nvSpPr>
        <p:spPr>
          <a:xfrm>
            <a:off x="457200" y="6480969"/>
            <a:ext cx="4260056" cy="300831"/>
          </a:xfrm>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EEF46131-1AED-4211-9837-0F5FD230AC42}"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75080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4" name="Date Placeholder 3"/>
          <p:cNvSpPr>
            <a:spLocks noGrp="1"/>
          </p:cNvSpPr>
          <p:nvPr>
            <p:ph type="dt" sz="half" idx="10"/>
          </p:nvPr>
        </p:nvSpPr>
        <p:spPr>
          <a:xfrm>
            <a:off x="6955632" y="6477000"/>
            <a:ext cx="2133600" cy="304800"/>
          </a:xfrm>
        </p:spPr>
        <p:txBody>
          <a:bodyPr/>
          <a:lstStyle/>
          <a:p>
            <a:endParaRPr lang="en-US" dirty="0">
              <a:solidFill>
                <a:prstClr val="white"/>
              </a:solidFill>
            </a:endParaRPr>
          </a:p>
        </p:txBody>
      </p:sp>
      <p:sp>
        <p:nvSpPr>
          <p:cNvPr id="5" name="Footer Placeholder 4"/>
          <p:cNvSpPr>
            <a:spLocks noGrp="1"/>
          </p:cNvSpPr>
          <p:nvPr>
            <p:ph type="ftr" sz="quarter" idx="11"/>
          </p:nvPr>
        </p:nvSpPr>
        <p:spPr>
          <a:xfrm>
            <a:off x="2619376" y="6480969"/>
            <a:ext cx="4260056" cy="300831"/>
          </a:xfrm>
        </p:spPr>
        <p:txBody>
          <a:bodyPr/>
          <a:lstStyle/>
          <a:p>
            <a:endParaRPr lang="en-US" dirty="0">
              <a:solidFill>
                <a:prstClr val="white"/>
              </a:solidFill>
            </a:endParaRPr>
          </a:p>
        </p:txBody>
      </p:sp>
      <p:sp>
        <p:nvSpPr>
          <p:cNvPr id="6" name="Slide Number Placeholder 5"/>
          <p:cNvSpPr>
            <a:spLocks noGrp="1"/>
          </p:cNvSpPr>
          <p:nvPr>
            <p:ph type="sldNum" sz="quarter" idx="12"/>
          </p:nvPr>
        </p:nvSpPr>
        <p:spPr>
          <a:xfrm>
            <a:off x="8451056" y="809624"/>
            <a:ext cx="502920" cy="300831"/>
          </a:xfrm>
        </p:spPr>
        <p:txBody>
          <a:bodyPr/>
          <a:lstStyle/>
          <a:p>
            <a:fld id="{BA6B52BC-00E9-4624-A806-D0B7334B3C9C}" type="slidenum">
              <a:rPr lang="en-US" smtClean="0">
                <a:solidFill>
                  <a:prstClr val="white"/>
                </a:solidFill>
              </a:rPr>
              <a:pPr/>
              <a:t>‹#›</a:t>
            </a:fld>
            <a:endParaRPr lang="en-US" dirty="0">
              <a:solidFill>
                <a:prstClr val="white"/>
              </a:solidFill>
            </a:endParaRPr>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61978608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endParaRPr lang="en-US" dirty="0">
              <a:solidFill>
                <a:prstClr val="white"/>
              </a:solidFill>
            </a:endParaRPr>
          </a:p>
        </p:txBody>
      </p:sp>
      <p:sp>
        <p:nvSpPr>
          <p:cNvPr id="6" name="Footer Placeholder 5"/>
          <p:cNvSpPr>
            <a:spLocks noGrp="1"/>
          </p:cNvSpPr>
          <p:nvPr>
            <p:ph type="ftr" sz="quarter" idx="11"/>
          </p:nvPr>
        </p:nvSpPr>
        <p:spPr>
          <a:xfrm>
            <a:off x="457200" y="6480969"/>
            <a:ext cx="4260056" cy="301752"/>
          </a:xfrm>
        </p:spPr>
        <p:txBody>
          <a:bodyPr/>
          <a:lstStyle/>
          <a:p>
            <a:endParaRPr lang="en-US" dirty="0">
              <a:solidFill>
                <a:prstClr val="white"/>
              </a:solidFill>
            </a:endParaRPr>
          </a:p>
        </p:txBody>
      </p:sp>
      <p:sp>
        <p:nvSpPr>
          <p:cNvPr id="7" name="Slide Number Placeholder 6"/>
          <p:cNvSpPr>
            <a:spLocks noGrp="1"/>
          </p:cNvSpPr>
          <p:nvPr>
            <p:ph type="sldNum" sz="quarter" idx="12"/>
          </p:nvPr>
        </p:nvSpPr>
        <p:spPr>
          <a:xfrm>
            <a:off x="7589520" y="6480969"/>
            <a:ext cx="502920" cy="301752"/>
          </a:xfrm>
        </p:spPr>
        <p:txBody>
          <a:bodyPr/>
          <a:lstStyle/>
          <a:p>
            <a:fld id="{20E66E09-EF8E-4461-8F0F-E0B4B459D64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455293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endParaRPr lang="en-US" dirty="0">
              <a:solidFill>
                <a:prstClr val="white"/>
              </a:solidFill>
            </a:endParaRPr>
          </a:p>
        </p:txBody>
      </p:sp>
      <p:sp>
        <p:nvSpPr>
          <p:cNvPr id="8" name="Footer Placeholder 7"/>
          <p:cNvSpPr>
            <a:spLocks noGrp="1"/>
          </p:cNvSpPr>
          <p:nvPr>
            <p:ph type="ftr" sz="quarter" idx="11"/>
          </p:nvPr>
        </p:nvSpPr>
        <p:spPr>
          <a:xfrm>
            <a:off x="457200" y="6480969"/>
            <a:ext cx="4261104" cy="301752"/>
          </a:xfrm>
        </p:spPr>
        <p:txBody>
          <a:bodyPr/>
          <a:lstStyle/>
          <a:p>
            <a:endParaRPr lang="en-US" dirty="0">
              <a:solidFill>
                <a:prstClr val="white"/>
              </a:solidFill>
            </a:endParaRPr>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6C1148A-A33A-4453-9B71-C1F723DC930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83899592"/>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CC487D6A-8D1C-4AD5-9938-3DD7C337605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704896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endParaRPr lang="en-US" dirty="0">
              <a:solidFill>
                <a:prstClr val="white"/>
              </a:solidFill>
            </a:endParaRPr>
          </a:p>
        </p:txBody>
      </p:sp>
      <p:sp>
        <p:nvSpPr>
          <p:cNvPr id="3" name="Footer Placeholder 2"/>
          <p:cNvSpPr>
            <a:spLocks noGrp="1"/>
          </p:cNvSpPr>
          <p:nvPr>
            <p:ph type="ftr" sz="quarter" idx="11"/>
          </p:nvPr>
        </p:nvSpPr>
        <p:spPr>
          <a:xfrm>
            <a:off x="457200" y="6481890"/>
            <a:ext cx="4260056" cy="300831"/>
          </a:xfrm>
        </p:spPr>
        <p:txBody>
          <a:bodyPr/>
          <a:lstStyle/>
          <a:p>
            <a:endParaRPr lang="en-US" dirty="0">
              <a:solidFill>
                <a:prstClr val="white"/>
              </a:solidFill>
            </a:endParaRPr>
          </a:p>
        </p:txBody>
      </p:sp>
      <p:sp>
        <p:nvSpPr>
          <p:cNvPr id="4" name="Slide Number Placeholder 3"/>
          <p:cNvSpPr>
            <a:spLocks noGrp="1"/>
          </p:cNvSpPr>
          <p:nvPr>
            <p:ph type="sldNum" sz="quarter" idx="12"/>
          </p:nvPr>
        </p:nvSpPr>
        <p:spPr>
          <a:xfrm>
            <a:off x="7589520" y="6480969"/>
            <a:ext cx="502920" cy="301752"/>
          </a:xfrm>
        </p:spPr>
        <p:txBody>
          <a:bodyPr/>
          <a:lstStyle/>
          <a:p>
            <a:fld id="{0F86DA6E-D177-45C2-AF71-3C861FF9B062}"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37834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BA6B52BC-00E9-4624-A806-D0B7334B3C9C}"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endParaRPr lang="en-US" dirty="0">
              <a:solidFill>
                <a:prstClr val="white"/>
              </a:solidFill>
            </a:endParaRPr>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solidFill>
                <a:prstClr val="white"/>
              </a:solidFill>
            </a:endParaRPr>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102B283-A6A5-4124-9E49-69020370812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398929860"/>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endParaRPr lang="en-US" dirty="0">
              <a:solidFill>
                <a:prstClr val="white"/>
              </a:solidFill>
            </a:endParaRP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solidFill>
                <a:prstClr val="white"/>
              </a:solidFill>
            </a:endParaRP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F1426B7-5E32-4EF9-8A70-671A1D0A94D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310301342"/>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D0231BF2-5D4E-4B40-99B4-063E99F3E9D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427343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F3411005-1640-4CBF-8A2B-A87142A0363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3397486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endParaRPr lang="en-US" dirty="0">
              <a:solidFill>
                <a:prstClr val="white"/>
              </a:solidFill>
            </a:endParaRP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solidFill>
                <a:prstClr val="white"/>
              </a:solidFill>
            </a:endParaRP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8326BF1-AF30-454A-90B9-B13F0902396F}" type="slidenum">
              <a:rPr lang="en-US" smtClean="0"/>
              <a:pPr/>
              <a:t>‹#›</a:t>
            </a:fld>
            <a:endParaRPr lang="en-US" dirty="0"/>
          </a:p>
        </p:txBody>
      </p:sp>
      <p:pic>
        <p:nvPicPr>
          <p:cNvPr id="10" name="Picture 11" descr="scifair_front"/>
          <p:cNvPicPr>
            <a:picLocks noChangeAspect="1" noChangeArrowheads="1"/>
          </p:cNvPicPr>
          <p:nvPr userDrawn="1"/>
        </p:nvPicPr>
        <p:blipFill>
          <a:blip r:embed="rId2" cstate="print">
            <a:grayscl/>
          </a:blip>
          <a:stretch>
            <a:fillRect/>
          </a:stretch>
        </p:blipFill>
        <p:spPr bwMode="auto">
          <a:xfrm>
            <a:off x="685800" y="2895600"/>
            <a:ext cx="2133600" cy="3310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84816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endParaRPr lang="en-US" dirty="0">
              <a:solidFill>
                <a:prstClr val="white"/>
              </a:solidFill>
            </a:endParaRPr>
          </a:p>
        </p:txBody>
      </p:sp>
      <p:sp>
        <p:nvSpPr>
          <p:cNvPr id="5" name="Footer Placeholder 4"/>
          <p:cNvSpPr>
            <a:spLocks noGrp="1"/>
          </p:cNvSpPr>
          <p:nvPr>
            <p:ph type="ftr" sz="quarter" idx="11"/>
          </p:nvPr>
        </p:nvSpPr>
        <p:spPr>
          <a:xfrm>
            <a:off x="457200" y="6480969"/>
            <a:ext cx="4260056" cy="300831"/>
          </a:xfrm>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EEF46131-1AED-4211-9837-0F5FD230AC42}"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4094870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4" name="Date Placeholder 3"/>
          <p:cNvSpPr>
            <a:spLocks noGrp="1"/>
          </p:cNvSpPr>
          <p:nvPr>
            <p:ph type="dt" sz="half" idx="10"/>
          </p:nvPr>
        </p:nvSpPr>
        <p:spPr>
          <a:xfrm>
            <a:off x="6955632" y="6477000"/>
            <a:ext cx="2133600" cy="304800"/>
          </a:xfrm>
        </p:spPr>
        <p:txBody>
          <a:bodyPr/>
          <a:lstStyle/>
          <a:p>
            <a:endParaRPr lang="en-US" dirty="0">
              <a:solidFill>
                <a:prstClr val="white"/>
              </a:solidFill>
            </a:endParaRPr>
          </a:p>
        </p:txBody>
      </p:sp>
      <p:sp>
        <p:nvSpPr>
          <p:cNvPr id="5" name="Footer Placeholder 4"/>
          <p:cNvSpPr>
            <a:spLocks noGrp="1"/>
          </p:cNvSpPr>
          <p:nvPr>
            <p:ph type="ftr" sz="quarter" idx="11"/>
          </p:nvPr>
        </p:nvSpPr>
        <p:spPr>
          <a:xfrm>
            <a:off x="2619376" y="6480969"/>
            <a:ext cx="4260056" cy="300831"/>
          </a:xfrm>
        </p:spPr>
        <p:txBody>
          <a:bodyPr/>
          <a:lstStyle/>
          <a:p>
            <a:endParaRPr lang="en-US" dirty="0">
              <a:solidFill>
                <a:prstClr val="white"/>
              </a:solidFill>
            </a:endParaRPr>
          </a:p>
        </p:txBody>
      </p:sp>
      <p:sp>
        <p:nvSpPr>
          <p:cNvPr id="6" name="Slide Number Placeholder 5"/>
          <p:cNvSpPr>
            <a:spLocks noGrp="1"/>
          </p:cNvSpPr>
          <p:nvPr>
            <p:ph type="sldNum" sz="quarter" idx="12"/>
          </p:nvPr>
        </p:nvSpPr>
        <p:spPr>
          <a:xfrm>
            <a:off x="8451056" y="809624"/>
            <a:ext cx="502920" cy="300831"/>
          </a:xfrm>
        </p:spPr>
        <p:txBody>
          <a:bodyPr/>
          <a:lstStyle/>
          <a:p>
            <a:fld id="{BA6B52BC-00E9-4624-A806-D0B7334B3C9C}" type="slidenum">
              <a:rPr lang="en-US" smtClean="0">
                <a:solidFill>
                  <a:prstClr val="white"/>
                </a:solidFill>
              </a:rPr>
              <a:pPr/>
              <a:t>‹#›</a:t>
            </a:fld>
            <a:endParaRPr lang="en-US" dirty="0">
              <a:solidFill>
                <a:prstClr val="white"/>
              </a:solidFill>
            </a:endParaRPr>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38493307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endParaRPr lang="en-US" dirty="0">
              <a:solidFill>
                <a:prstClr val="white"/>
              </a:solidFill>
            </a:endParaRPr>
          </a:p>
        </p:txBody>
      </p:sp>
      <p:sp>
        <p:nvSpPr>
          <p:cNvPr id="6" name="Footer Placeholder 5"/>
          <p:cNvSpPr>
            <a:spLocks noGrp="1"/>
          </p:cNvSpPr>
          <p:nvPr>
            <p:ph type="ftr" sz="quarter" idx="11"/>
          </p:nvPr>
        </p:nvSpPr>
        <p:spPr>
          <a:xfrm>
            <a:off x="457200" y="6480969"/>
            <a:ext cx="4260056" cy="301752"/>
          </a:xfrm>
        </p:spPr>
        <p:txBody>
          <a:bodyPr/>
          <a:lstStyle/>
          <a:p>
            <a:endParaRPr lang="en-US" dirty="0">
              <a:solidFill>
                <a:prstClr val="white"/>
              </a:solidFill>
            </a:endParaRPr>
          </a:p>
        </p:txBody>
      </p:sp>
      <p:sp>
        <p:nvSpPr>
          <p:cNvPr id="7" name="Slide Number Placeholder 6"/>
          <p:cNvSpPr>
            <a:spLocks noGrp="1"/>
          </p:cNvSpPr>
          <p:nvPr>
            <p:ph type="sldNum" sz="quarter" idx="12"/>
          </p:nvPr>
        </p:nvSpPr>
        <p:spPr>
          <a:xfrm>
            <a:off x="7589520" y="6480969"/>
            <a:ext cx="502920" cy="301752"/>
          </a:xfrm>
        </p:spPr>
        <p:txBody>
          <a:bodyPr/>
          <a:lstStyle/>
          <a:p>
            <a:fld id="{20E66E09-EF8E-4461-8F0F-E0B4B459D64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691714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endParaRPr lang="en-US" dirty="0">
              <a:solidFill>
                <a:prstClr val="white"/>
              </a:solidFill>
            </a:endParaRPr>
          </a:p>
        </p:txBody>
      </p:sp>
      <p:sp>
        <p:nvSpPr>
          <p:cNvPr id="8" name="Footer Placeholder 7"/>
          <p:cNvSpPr>
            <a:spLocks noGrp="1"/>
          </p:cNvSpPr>
          <p:nvPr>
            <p:ph type="ftr" sz="quarter" idx="11"/>
          </p:nvPr>
        </p:nvSpPr>
        <p:spPr>
          <a:xfrm>
            <a:off x="457200" y="6480969"/>
            <a:ext cx="4261104" cy="301752"/>
          </a:xfrm>
        </p:spPr>
        <p:txBody>
          <a:bodyPr/>
          <a:lstStyle/>
          <a:p>
            <a:endParaRPr lang="en-US" dirty="0">
              <a:solidFill>
                <a:prstClr val="white"/>
              </a:solidFill>
            </a:endParaRPr>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6C1148A-A33A-4453-9B71-C1F723DC930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22664272"/>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CC487D6A-8D1C-4AD5-9938-3DD7C337605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6959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20E66E09-EF8E-4461-8F0F-E0B4B459D647}"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endParaRPr lang="en-US" dirty="0">
              <a:solidFill>
                <a:prstClr val="white"/>
              </a:solidFill>
            </a:endParaRPr>
          </a:p>
        </p:txBody>
      </p:sp>
      <p:sp>
        <p:nvSpPr>
          <p:cNvPr id="3" name="Footer Placeholder 2"/>
          <p:cNvSpPr>
            <a:spLocks noGrp="1"/>
          </p:cNvSpPr>
          <p:nvPr>
            <p:ph type="ftr" sz="quarter" idx="11"/>
          </p:nvPr>
        </p:nvSpPr>
        <p:spPr>
          <a:xfrm>
            <a:off x="457200" y="6481890"/>
            <a:ext cx="4260056" cy="300831"/>
          </a:xfrm>
        </p:spPr>
        <p:txBody>
          <a:bodyPr/>
          <a:lstStyle/>
          <a:p>
            <a:endParaRPr lang="en-US" dirty="0">
              <a:solidFill>
                <a:prstClr val="white"/>
              </a:solidFill>
            </a:endParaRPr>
          </a:p>
        </p:txBody>
      </p:sp>
      <p:sp>
        <p:nvSpPr>
          <p:cNvPr id="4" name="Slide Number Placeholder 3"/>
          <p:cNvSpPr>
            <a:spLocks noGrp="1"/>
          </p:cNvSpPr>
          <p:nvPr>
            <p:ph type="sldNum" sz="quarter" idx="12"/>
          </p:nvPr>
        </p:nvSpPr>
        <p:spPr>
          <a:xfrm>
            <a:off x="7589520" y="6480969"/>
            <a:ext cx="502920" cy="301752"/>
          </a:xfrm>
        </p:spPr>
        <p:txBody>
          <a:bodyPr/>
          <a:lstStyle/>
          <a:p>
            <a:fld id="{0F86DA6E-D177-45C2-AF71-3C861FF9B062}"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968628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endParaRPr lang="en-US" dirty="0">
              <a:solidFill>
                <a:prstClr val="white"/>
              </a:solidFill>
            </a:endParaRPr>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solidFill>
                <a:prstClr val="white"/>
              </a:solidFill>
            </a:endParaRPr>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102B283-A6A5-4124-9E49-69020370812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72196501"/>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endParaRPr lang="en-US" dirty="0">
              <a:solidFill>
                <a:prstClr val="white"/>
              </a:solidFill>
            </a:endParaRP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solidFill>
                <a:prstClr val="white"/>
              </a:solidFill>
            </a:endParaRP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F1426B7-5E32-4EF9-8A70-671A1D0A94D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203449626"/>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D0231BF2-5D4E-4B40-99B4-063E99F3E9D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997200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F3411005-1640-4CBF-8A2B-A87142A0363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7003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6C1148A-A33A-4453-9B71-C1F723DC930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487D6A-8D1C-4AD5-9938-3DD7C337605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0F86DA6E-D177-45C2-AF71-3C861FF9B06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102B283-A6A5-4124-9E49-69020370812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F1426B7-5E32-4EF9-8A70-671A1D0A94D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E721421-C6ED-455B-A8DC-2FBA7E1D8DF9}"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endParaRPr lang="en-US" dirty="0">
              <a:solidFill>
                <a:prstClr val="white"/>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solidFill>
                <a:prstClr val="white"/>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E721421-C6ED-455B-A8DC-2FBA7E1D8DF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385296265"/>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endParaRPr lang="en-US" dirty="0">
              <a:solidFill>
                <a:prstClr val="white"/>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solidFill>
                <a:prstClr val="white"/>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E721421-C6ED-455B-A8DC-2FBA7E1D8DF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32315752"/>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endParaRPr lang="en-US" dirty="0">
              <a:solidFill>
                <a:prstClr val="white"/>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solidFill>
                <a:prstClr val="white"/>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E721421-C6ED-455B-A8DC-2FBA7E1D8DF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08414219"/>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990600" y="762000"/>
            <a:ext cx="7924800" cy="1752600"/>
          </a:xfrm>
        </p:spPr>
        <p:txBody>
          <a:bodyPr>
            <a:normAutofit fontScale="90000"/>
          </a:bodyPr>
          <a:lstStyle/>
          <a:p>
            <a:r>
              <a:rPr lang="en-US" sz="3200" b="1" dirty="0">
                <a:effectLst/>
              </a:rPr>
              <a:t>Evaluation of a School-Based Dating Violence Prevention Program: </a:t>
            </a: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A </a:t>
            </a:r>
            <a:r>
              <a:rPr lang="en-US" sz="3200" b="1" dirty="0">
                <a:effectLst/>
              </a:rPr>
              <a:t>Community-Based Partnership Study</a:t>
            </a:r>
            <a:endParaRPr lang="en-US" sz="3500" b="1" dirty="0"/>
          </a:p>
        </p:txBody>
      </p:sp>
      <p:sp>
        <p:nvSpPr>
          <p:cNvPr id="4101" name="Rectangle 5"/>
          <p:cNvSpPr>
            <a:spLocks noGrp="1" noChangeArrowheads="1"/>
          </p:cNvSpPr>
          <p:nvPr>
            <p:ph type="subTitle" idx="1"/>
          </p:nvPr>
        </p:nvSpPr>
        <p:spPr>
          <a:xfrm>
            <a:off x="2438400" y="2895600"/>
            <a:ext cx="6477000" cy="2286000"/>
          </a:xfrm>
          <a:noFill/>
          <a:ln>
            <a:noFill/>
          </a:ln>
        </p:spPr>
        <p:style>
          <a:lnRef idx="2">
            <a:schemeClr val="dk1"/>
          </a:lnRef>
          <a:fillRef idx="1">
            <a:schemeClr val="lt1"/>
          </a:fillRef>
          <a:effectRef idx="0">
            <a:schemeClr val="dk1"/>
          </a:effectRef>
          <a:fontRef idx="minor">
            <a:schemeClr val="dk1"/>
          </a:fontRef>
        </p:style>
        <p:txBody>
          <a:bodyPr>
            <a:norm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Meredith C. Joppa, Ph.D.</a:t>
            </a:r>
          </a:p>
          <a:p>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Christie J. Rizzo, Ph.D</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p>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Larry K. Brown, M.D.</a:t>
            </a:r>
          </a:p>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Justine I. Warren, B.A.</a:t>
            </a:r>
          </a:p>
          <a:p>
            <a:endParaRPr lang="en-US" sz="1500" dirty="0" smtClean="0">
              <a:ln w="18415" cmpd="sng">
                <a:solidFill>
                  <a:srgbClr val="FFFFFF"/>
                </a:solidFill>
                <a:prstDash val="solid"/>
              </a:ln>
              <a:solidFill>
                <a:schemeClr val="bg2">
                  <a:lumMod val="20000"/>
                  <a:lumOff val="80000"/>
                </a:schemeClr>
              </a:solidFill>
              <a:effectLst>
                <a:outerShdw blurRad="63500" dir="3600000" algn="tl" rotWithShape="0">
                  <a:srgbClr val="000000">
                    <a:alpha val="70000"/>
                  </a:srgbClr>
                </a:outerShdw>
              </a:effectLst>
            </a:endParaRPr>
          </a:p>
          <a:p>
            <a:r>
              <a:rPr lang="en-US" sz="1500" dirty="0" smtClean="0">
                <a:ln w="18415" cmpd="sng">
                  <a:solidFill>
                    <a:srgbClr val="FFFFFF"/>
                  </a:solidFill>
                  <a:prstDash val="solid"/>
                </a:ln>
                <a:solidFill>
                  <a:schemeClr val="tx1">
                    <a:lumMod val="95000"/>
                  </a:schemeClr>
                </a:solidFill>
              </a:rPr>
              <a:t>Bradley Hasbro Children’s Research Center</a:t>
            </a:r>
          </a:p>
          <a:p>
            <a:r>
              <a:rPr lang="en-US" sz="1500" dirty="0" smtClean="0">
                <a:ln w="18415" cmpd="sng">
                  <a:solidFill>
                    <a:srgbClr val="FFFFFF"/>
                  </a:solidFill>
                  <a:prstDash val="solid"/>
                </a:ln>
                <a:solidFill>
                  <a:schemeClr val="tx1">
                    <a:lumMod val="95000"/>
                  </a:schemeClr>
                </a:solidFill>
              </a:rPr>
              <a:t>Warren Alpert Medical School of Brown University</a:t>
            </a:r>
          </a:p>
          <a:p>
            <a:r>
              <a:rPr lang="en-US" sz="1500" dirty="0" smtClean="0">
                <a:ln w="18415" cmpd="sng">
                  <a:solidFill>
                    <a:srgbClr val="FFFFFF"/>
                  </a:solidFill>
                  <a:prstDash val="solid"/>
                </a:ln>
                <a:solidFill>
                  <a:schemeClr val="tx1">
                    <a:lumMod val="95000"/>
                  </a:schemeClr>
                </a:solidFill>
              </a:rPr>
              <a:t>Rhode Island Hospital</a:t>
            </a:r>
            <a:endParaRPr lang="en-US" sz="1500" dirty="0">
              <a:ln w="18415" cmpd="sng">
                <a:solidFill>
                  <a:srgbClr val="FFFFFF"/>
                </a:solidFill>
                <a:prstDash val="solid"/>
              </a:ln>
              <a:solidFill>
                <a:schemeClr val="tx1">
                  <a:lumMod val="9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Participants</a:t>
            </a:r>
            <a:endParaRPr lang="en-US" b="1" dirty="0"/>
          </a:p>
        </p:txBody>
      </p:sp>
      <p:sp>
        <p:nvSpPr>
          <p:cNvPr id="3" name="Content Placeholder 2"/>
          <p:cNvSpPr>
            <a:spLocks noGrp="1"/>
          </p:cNvSpPr>
          <p:nvPr>
            <p:ph idx="1"/>
          </p:nvPr>
        </p:nvSpPr>
        <p:spPr>
          <a:xfrm>
            <a:off x="457200" y="1600200"/>
            <a:ext cx="8229600" cy="4854608"/>
          </a:xfrm>
        </p:spPr>
        <p:txBody>
          <a:bodyPr>
            <a:normAutofit/>
          </a:bodyPr>
          <a:lstStyle/>
          <a:p>
            <a:r>
              <a:rPr lang="en-US" dirty="0"/>
              <a:t>575 </a:t>
            </a:r>
            <a:r>
              <a:rPr lang="en-US" dirty="0" smtClean="0"/>
              <a:t>eligible students in </a:t>
            </a:r>
            <a:r>
              <a:rPr lang="en-US" dirty="0"/>
              <a:t>24 </a:t>
            </a:r>
            <a:r>
              <a:rPr lang="en-US" dirty="0" smtClean="0"/>
              <a:t>classes</a:t>
            </a:r>
          </a:p>
          <a:p>
            <a:r>
              <a:rPr lang="en-US" dirty="0" smtClean="0"/>
              <a:t>Present analyses limited to students who had dated in the past 3 months at baseline (N=225)</a:t>
            </a:r>
          </a:p>
          <a:p>
            <a:pPr lvl="1"/>
            <a:r>
              <a:rPr lang="en-US" dirty="0" smtClean="0"/>
              <a:t>86 Active,139 Control</a:t>
            </a:r>
          </a:p>
          <a:p>
            <a:pPr lvl="1"/>
            <a:r>
              <a:rPr lang="en-US" dirty="0" smtClean="0"/>
              <a:t>54% female, 20% Hispanic</a:t>
            </a:r>
            <a:r>
              <a:rPr lang="en-US" i="1" dirty="0" smtClean="0"/>
              <a:t>, M </a:t>
            </a:r>
            <a:r>
              <a:rPr lang="en-US" dirty="0" smtClean="0"/>
              <a:t>age</a:t>
            </a:r>
            <a:r>
              <a:rPr lang="en-US" i="1" dirty="0" smtClean="0"/>
              <a:t> = </a:t>
            </a:r>
            <a:r>
              <a:rPr lang="en-US" dirty="0" smtClean="0"/>
              <a:t>15.85</a:t>
            </a:r>
          </a:p>
          <a:p>
            <a:pPr lvl="1"/>
            <a:r>
              <a:rPr lang="en-US" dirty="0"/>
              <a:t>73% White, 12% African American or Black, 6% Asian, 3% Native American, 1% Native Hawaiian/Pacific Islander, </a:t>
            </a:r>
            <a:r>
              <a:rPr lang="en-US" dirty="0" smtClean="0"/>
              <a:t>12</a:t>
            </a:r>
            <a:r>
              <a:rPr lang="en-US" dirty="0"/>
              <a:t>% </a:t>
            </a:r>
            <a:r>
              <a:rPr lang="en-US" dirty="0" smtClean="0"/>
              <a:t>other</a:t>
            </a:r>
            <a:endParaRPr lang="en-US" dirty="0"/>
          </a:p>
        </p:txBody>
      </p:sp>
    </p:spTree>
    <p:extLst>
      <p:ext uri="{BB962C8B-B14F-4D97-AF65-F5344CB8AC3E}">
        <p14:creationId xmlns:p14="http://schemas.microsoft.com/office/powerpoint/2010/main" val="1774411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1981200" y="-287063"/>
            <a:ext cx="5372411" cy="7145063"/>
          </a:xfrm>
          <a:prstGeom prst="rect">
            <a:avLst/>
          </a:prstGeom>
        </p:spPr>
      </p:pic>
      <p:sp>
        <p:nvSpPr>
          <p:cNvPr id="31" name="Title 1"/>
          <p:cNvSpPr>
            <a:spLocks noGrp="1"/>
          </p:cNvSpPr>
          <p:nvPr>
            <p:ph type="title"/>
          </p:nvPr>
        </p:nvSpPr>
        <p:spPr>
          <a:xfrm>
            <a:off x="219456" y="150896"/>
            <a:ext cx="914400" cy="6400800"/>
          </a:xfrm>
        </p:spPr>
        <p:txBody>
          <a:bodyPr>
            <a:normAutofit/>
          </a:bodyPr>
          <a:lstStyle/>
          <a:p>
            <a:r>
              <a:rPr lang="en-US" b="1" dirty="0" smtClean="0"/>
              <a:t>CONSORT</a:t>
            </a:r>
            <a:endParaRPr lang="en-US" b="1" dirty="0"/>
          </a:p>
        </p:txBody>
      </p:sp>
    </p:spTree>
    <p:extLst>
      <p:ext uri="{BB962C8B-B14F-4D97-AF65-F5344CB8AC3E}">
        <p14:creationId xmlns:p14="http://schemas.microsoft.com/office/powerpoint/2010/main" val="3002065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Measures</a:t>
            </a:r>
            <a:endParaRPr lang="en-US" b="1" dirty="0"/>
          </a:p>
        </p:txBody>
      </p:sp>
      <p:sp>
        <p:nvSpPr>
          <p:cNvPr id="3" name="Content Placeholder 2"/>
          <p:cNvSpPr>
            <a:spLocks noGrp="1"/>
          </p:cNvSpPr>
          <p:nvPr>
            <p:ph idx="1"/>
          </p:nvPr>
        </p:nvSpPr>
        <p:spPr>
          <a:xfrm>
            <a:off x="457200" y="1371600"/>
            <a:ext cx="8229600" cy="5486400"/>
          </a:xfrm>
        </p:spPr>
        <p:txBody>
          <a:bodyPr>
            <a:normAutofit fontScale="92500" lnSpcReduction="20000"/>
          </a:bodyPr>
          <a:lstStyle/>
          <a:p>
            <a:r>
              <a:rPr lang="en-US" u="sng" dirty="0" smtClean="0"/>
              <a:t>Treatment Fidelity</a:t>
            </a:r>
          </a:p>
          <a:p>
            <a:pPr lvl="1"/>
            <a:r>
              <a:rPr lang="en-US" dirty="0" smtClean="0"/>
              <a:t>38% sessions rated </a:t>
            </a:r>
            <a:r>
              <a:rPr lang="en-US" dirty="0"/>
              <a:t>for </a:t>
            </a:r>
            <a:r>
              <a:rPr lang="en-US" dirty="0" smtClean="0"/>
              <a:t>adherence</a:t>
            </a:r>
          </a:p>
          <a:p>
            <a:pPr lvl="1"/>
            <a:r>
              <a:rPr lang="en-US" dirty="0" smtClean="0"/>
              <a:t> 97</a:t>
            </a:r>
            <a:r>
              <a:rPr lang="en-US" dirty="0"/>
              <a:t>% of session modules </a:t>
            </a:r>
            <a:r>
              <a:rPr lang="en-US" dirty="0" smtClean="0"/>
              <a:t>completed</a:t>
            </a:r>
          </a:p>
          <a:p>
            <a:pPr lvl="1"/>
            <a:r>
              <a:rPr lang="en-US" dirty="0" smtClean="0"/>
              <a:t>Students attended 4.2/5 sessions on average</a:t>
            </a:r>
          </a:p>
          <a:p>
            <a:pPr lvl="1"/>
            <a:endParaRPr lang="en-US" dirty="0" smtClean="0"/>
          </a:p>
          <a:p>
            <a:r>
              <a:rPr lang="en-US" u="sng" dirty="0" smtClean="0"/>
              <a:t>Primary Outcomes: Attitudes (T1, T2, T3)</a:t>
            </a:r>
          </a:p>
          <a:p>
            <a:pPr lvl="1"/>
            <a:r>
              <a:rPr lang="en-US" b="1" dirty="0" smtClean="0"/>
              <a:t>KBEP Questionnaire</a:t>
            </a:r>
          </a:p>
          <a:p>
            <a:pPr lvl="2"/>
            <a:r>
              <a:rPr lang="en-US" dirty="0" smtClean="0"/>
              <a:t>Dating attitudes and DV knowledge</a:t>
            </a:r>
          </a:p>
          <a:p>
            <a:pPr lvl="1"/>
            <a:r>
              <a:rPr lang="en-US" b="1" dirty="0" smtClean="0"/>
              <a:t>Normative Beliefs about Aggression Scale </a:t>
            </a:r>
          </a:p>
          <a:p>
            <a:pPr lvl="2"/>
            <a:r>
              <a:rPr lang="en-US" dirty="0" smtClean="0"/>
              <a:t>NOBAGS; Huesmann &amp; Guerra, 1997</a:t>
            </a:r>
          </a:p>
          <a:p>
            <a:pPr lvl="2"/>
            <a:r>
              <a:rPr lang="en-US" dirty="0" smtClean="0"/>
              <a:t>Approval of aggression</a:t>
            </a:r>
          </a:p>
          <a:p>
            <a:pPr lvl="1"/>
            <a:r>
              <a:rPr lang="en-US" b="1" dirty="0" smtClean="0"/>
              <a:t>Attitudes Towards Dating Violence Scale </a:t>
            </a:r>
          </a:p>
          <a:p>
            <a:pPr lvl="2"/>
            <a:r>
              <a:rPr lang="en-US" dirty="0" smtClean="0"/>
              <a:t>ATDVS; Price, Byers, &amp; The Dating Violence Research Team, 1999</a:t>
            </a:r>
          </a:p>
          <a:p>
            <a:pPr lvl="2"/>
            <a:r>
              <a:rPr lang="en-US" dirty="0" smtClean="0"/>
              <a:t>Attitudes about male and female DV perpetration</a:t>
            </a:r>
          </a:p>
          <a:p>
            <a:pPr lvl="2"/>
            <a:endParaRPr lang="en-US" dirty="0" smtClean="0"/>
          </a:p>
          <a:p>
            <a:pPr lvl="1"/>
            <a:endParaRPr lang="en-US" dirty="0"/>
          </a:p>
        </p:txBody>
      </p:sp>
    </p:spTree>
    <p:extLst>
      <p:ext uri="{BB962C8B-B14F-4D97-AF65-F5344CB8AC3E}">
        <p14:creationId xmlns:p14="http://schemas.microsoft.com/office/powerpoint/2010/main" val="3555861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Measures</a:t>
            </a:r>
            <a:endParaRPr lang="en-US" dirty="0"/>
          </a:p>
        </p:txBody>
      </p:sp>
      <p:sp>
        <p:nvSpPr>
          <p:cNvPr id="3" name="Content Placeholder 2"/>
          <p:cNvSpPr>
            <a:spLocks noGrp="1"/>
          </p:cNvSpPr>
          <p:nvPr>
            <p:ph idx="1"/>
          </p:nvPr>
        </p:nvSpPr>
        <p:spPr>
          <a:xfrm>
            <a:off x="304800" y="1447800"/>
            <a:ext cx="8229600" cy="4572000"/>
          </a:xfrm>
        </p:spPr>
        <p:txBody>
          <a:bodyPr/>
          <a:lstStyle/>
          <a:p>
            <a:r>
              <a:rPr lang="en-US" u="sng" dirty="0"/>
              <a:t>Primary Outcomes: Behaviors (T1 and T3)</a:t>
            </a:r>
          </a:p>
          <a:p>
            <a:pPr lvl="1"/>
            <a:r>
              <a:rPr lang="en-US" b="1" dirty="0"/>
              <a:t>Conflict in Adolescent Dating Relationships Inventory </a:t>
            </a:r>
            <a:endParaRPr lang="en-US" dirty="0"/>
          </a:p>
          <a:p>
            <a:pPr lvl="2"/>
            <a:r>
              <a:rPr lang="en-US" dirty="0"/>
              <a:t>CADRI; Wolfe et al., 2001</a:t>
            </a:r>
          </a:p>
          <a:p>
            <a:pPr lvl="2"/>
            <a:r>
              <a:rPr lang="en-US" dirty="0"/>
              <a:t>DV perpetration and victimization </a:t>
            </a:r>
            <a:r>
              <a:rPr lang="en-US" dirty="0" smtClean="0"/>
              <a:t>frequency</a:t>
            </a:r>
          </a:p>
          <a:p>
            <a:pPr lvl="3"/>
            <a:r>
              <a:rPr lang="en-US" dirty="0" smtClean="0"/>
              <a:t>Never vs. ever in the past 3 months</a:t>
            </a:r>
          </a:p>
          <a:p>
            <a:pPr lvl="2"/>
            <a:r>
              <a:rPr lang="en-US" dirty="0" smtClean="0"/>
              <a:t>Emotional/verbal DV, relational aggression, threatening behaviors, physical DV</a:t>
            </a:r>
            <a:endParaRPr lang="en-US" dirty="0"/>
          </a:p>
          <a:p>
            <a:endParaRPr lang="en-US" dirty="0"/>
          </a:p>
        </p:txBody>
      </p:sp>
      <p:pic>
        <p:nvPicPr>
          <p:cNvPr id="4" name="Picture 2" descr="http://www.actlikeaman.org/wp-content/uploads/2012/02/holding-hand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4998263"/>
            <a:ext cx="2514600" cy="184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894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Analytic Plan</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Primary Hypothesis: there will be </a:t>
            </a:r>
            <a:r>
              <a:rPr lang="en-US" dirty="0"/>
              <a:t>differences between the </a:t>
            </a:r>
            <a:r>
              <a:rPr lang="en-US" dirty="0" smtClean="0"/>
              <a:t>KBEP and </a:t>
            </a:r>
            <a:r>
              <a:rPr lang="en-US" dirty="0"/>
              <a:t>control groups in terms of DV-related cognitive factors and </a:t>
            </a:r>
            <a:r>
              <a:rPr lang="en-US" dirty="0" smtClean="0"/>
              <a:t>behaviors</a:t>
            </a:r>
          </a:p>
          <a:p>
            <a:r>
              <a:rPr lang="en-US" dirty="0" smtClean="0"/>
              <a:t>Generalized </a:t>
            </a:r>
            <a:r>
              <a:rPr lang="en-US" dirty="0"/>
              <a:t>estimating equations (GEE) </a:t>
            </a:r>
            <a:r>
              <a:rPr lang="en-US" dirty="0" smtClean="0"/>
              <a:t>in SPSS</a:t>
            </a:r>
          </a:p>
          <a:p>
            <a:pPr lvl="1"/>
            <a:r>
              <a:rPr lang="en-US" dirty="0" smtClean="0"/>
              <a:t>Students nested within classrooms</a:t>
            </a:r>
          </a:p>
          <a:p>
            <a:pPr lvl="1"/>
            <a:r>
              <a:rPr lang="en-US" dirty="0" smtClean="0"/>
              <a:t>Continuous and dichotomous outcomes </a:t>
            </a:r>
          </a:p>
          <a:p>
            <a:r>
              <a:rPr lang="en-US" dirty="0" smtClean="0"/>
              <a:t>Separate </a:t>
            </a:r>
            <a:r>
              <a:rPr lang="en-US" dirty="0"/>
              <a:t>models </a:t>
            </a:r>
            <a:r>
              <a:rPr lang="en-US" dirty="0" smtClean="0"/>
              <a:t>for </a:t>
            </a:r>
          </a:p>
          <a:p>
            <a:pPr lvl="1"/>
            <a:r>
              <a:rPr lang="en-US" dirty="0"/>
              <a:t>S</a:t>
            </a:r>
            <a:r>
              <a:rPr lang="en-US" dirty="0" smtClean="0"/>
              <a:t>cores </a:t>
            </a:r>
            <a:r>
              <a:rPr lang="en-US" dirty="0"/>
              <a:t>on each of the </a:t>
            </a:r>
            <a:r>
              <a:rPr lang="en-US" dirty="0" smtClean="0"/>
              <a:t>6 cognitive </a:t>
            </a:r>
            <a:r>
              <a:rPr lang="en-US" dirty="0"/>
              <a:t>outcome variables at the end of the study (T2</a:t>
            </a:r>
            <a:r>
              <a:rPr lang="en-US" dirty="0" smtClean="0"/>
              <a:t>)</a:t>
            </a:r>
          </a:p>
          <a:p>
            <a:pPr lvl="1"/>
            <a:r>
              <a:rPr lang="en-US" dirty="0"/>
              <a:t>C</a:t>
            </a:r>
            <a:r>
              <a:rPr lang="en-US" dirty="0" smtClean="0"/>
              <a:t>ognitive </a:t>
            </a:r>
            <a:r>
              <a:rPr lang="en-US" dirty="0"/>
              <a:t>variables and </a:t>
            </a:r>
            <a:r>
              <a:rPr lang="en-US" dirty="0" smtClean="0"/>
              <a:t>8 behavioral </a:t>
            </a:r>
            <a:r>
              <a:rPr lang="en-US" dirty="0"/>
              <a:t>outcomes at the three-month follow-up (T3). </a:t>
            </a:r>
            <a:endParaRPr lang="en-US" dirty="0" smtClean="0"/>
          </a:p>
          <a:p>
            <a:pPr lvl="1"/>
            <a:r>
              <a:rPr lang="en-US" dirty="0" smtClean="0"/>
              <a:t>All </a:t>
            </a:r>
            <a:r>
              <a:rPr lang="en-US" dirty="0"/>
              <a:t>models controlled for </a:t>
            </a:r>
            <a:r>
              <a:rPr lang="en-US" dirty="0" smtClean="0"/>
              <a:t>baseline assessments (T1)</a:t>
            </a:r>
            <a:endParaRPr lang="en-US" dirty="0"/>
          </a:p>
        </p:txBody>
      </p:sp>
    </p:spTree>
    <p:extLst>
      <p:ext uri="{BB962C8B-B14F-4D97-AF65-F5344CB8AC3E}">
        <p14:creationId xmlns:p14="http://schemas.microsoft.com/office/powerpoint/2010/main" val="4250677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t>
            </a:r>
            <a:br>
              <a:rPr lang="en-US" b="1" dirty="0" smtClean="0"/>
            </a:br>
            <a:r>
              <a:rPr lang="en-US" b="1" dirty="0" smtClean="0"/>
              <a:t>Baseline Characteristics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91.8</a:t>
            </a:r>
            <a:r>
              <a:rPr lang="en-US" dirty="0"/>
              <a:t>% </a:t>
            </a:r>
            <a:r>
              <a:rPr lang="en-US" dirty="0" smtClean="0"/>
              <a:t>DV victimization in </a:t>
            </a:r>
            <a:r>
              <a:rPr lang="en-US" dirty="0"/>
              <a:t>the past </a:t>
            </a:r>
            <a:r>
              <a:rPr lang="en-US" dirty="0" smtClean="0"/>
              <a:t>3 months</a:t>
            </a:r>
          </a:p>
          <a:p>
            <a:pPr lvl="1"/>
            <a:r>
              <a:rPr lang="en-US" dirty="0" smtClean="0"/>
              <a:t>Includes threatening </a:t>
            </a:r>
            <a:r>
              <a:rPr lang="en-US" dirty="0"/>
              <a:t>behavior, relational aggression, emotional/verbal or physical DV </a:t>
            </a:r>
            <a:endParaRPr lang="en-US" dirty="0" smtClean="0"/>
          </a:p>
          <a:p>
            <a:pPr lvl="1"/>
            <a:r>
              <a:rPr lang="en-US" dirty="0" smtClean="0"/>
              <a:t>92.0</a:t>
            </a:r>
            <a:r>
              <a:rPr lang="en-US" dirty="0"/>
              <a:t>% </a:t>
            </a:r>
            <a:r>
              <a:rPr lang="en-US" dirty="0" smtClean="0"/>
              <a:t>perpetration</a:t>
            </a:r>
          </a:p>
          <a:p>
            <a:r>
              <a:rPr lang="en-US" dirty="0" smtClean="0"/>
              <a:t>Physical DV victimization, past 3 months: </a:t>
            </a:r>
          </a:p>
          <a:p>
            <a:pPr lvl="1"/>
            <a:r>
              <a:rPr lang="en-US" dirty="0" smtClean="0"/>
              <a:t>36 in the control </a:t>
            </a:r>
            <a:r>
              <a:rPr lang="en-US" dirty="0"/>
              <a:t>condition (26</a:t>
            </a:r>
            <a:r>
              <a:rPr lang="en-US" dirty="0" smtClean="0"/>
              <a:t>%)</a:t>
            </a:r>
          </a:p>
          <a:p>
            <a:pPr lvl="1"/>
            <a:r>
              <a:rPr lang="en-US" dirty="0" smtClean="0"/>
              <a:t>25 in </a:t>
            </a:r>
            <a:r>
              <a:rPr lang="en-US" dirty="0"/>
              <a:t>the </a:t>
            </a:r>
            <a:r>
              <a:rPr lang="en-US" dirty="0" smtClean="0"/>
              <a:t>KBEP condition </a:t>
            </a:r>
            <a:r>
              <a:rPr lang="en-US" dirty="0"/>
              <a:t>(28%) </a:t>
            </a:r>
            <a:endParaRPr lang="en-US" dirty="0" smtClean="0"/>
          </a:p>
          <a:p>
            <a:r>
              <a:rPr lang="en-US" dirty="0" smtClean="0"/>
              <a:t>Physical </a:t>
            </a:r>
            <a:r>
              <a:rPr lang="en-US" dirty="0"/>
              <a:t>DV </a:t>
            </a:r>
            <a:r>
              <a:rPr lang="en-US" dirty="0" smtClean="0"/>
              <a:t>perpetration, past 3 months:</a:t>
            </a:r>
            <a:endParaRPr lang="en-US" dirty="0"/>
          </a:p>
          <a:p>
            <a:pPr lvl="1"/>
            <a:r>
              <a:rPr lang="en-US" dirty="0" smtClean="0"/>
              <a:t>34 </a:t>
            </a:r>
            <a:r>
              <a:rPr lang="en-US" dirty="0"/>
              <a:t>students in the control condition (26</a:t>
            </a:r>
            <a:r>
              <a:rPr lang="en-US" dirty="0" smtClean="0"/>
              <a:t>%)</a:t>
            </a:r>
          </a:p>
          <a:p>
            <a:pPr lvl="1"/>
            <a:r>
              <a:rPr lang="en-US" dirty="0" smtClean="0"/>
              <a:t>30 </a:t>
            </a:r>
            <a:r>
              <a:rPr lang="en-US" dirty="0"/>
              <a:t>students in the </a:t>
            </a:r>
            <a:r>
              <a:rPr lang="en-US" dirty="0" smtClean="0"/>
              <a:t>KBEP condition </a:t>
            </a:r>
            <a:r>
              <a:rPr lang="en-US" dirty="0"/>
              <a:t>(34</a:t>
            </a:r>
            <a:r>
              <a:rPr lang="en-US" dirty="0" smtClean="0"/>
              <a:t>%)</a:t>
            </a:r>
          </a:p>
          <a:p>
            <a:r>
              <a:rPr kumimoji="1" lang="en-US" sz="3200" dirty="0" smtClean="0">
                <a:cs typeface="Times New Roman" pitchFamily="18" charset="0"/>
              </a:rPr>
              <a:t>No </a:t>
            </a:r>
            <a:r>
              <a:rPr kumimoji="1" lang="en-US" sz="3200" dirty="0">
                <a:cs typeface="Times New Roman" pitchFamily="18" charset="0"/>
              </a:rPr>
              <a:t>significant </a:t>
            </a:r>
            <a:r>
              <a:rPr kumimoji="1" lang="en-US" sz="3200" dirty="0" smtClean="0">
                <a:cs typeface="Times New Roman" pitchFamily="18" charset="0"/>
              </a:rPr>
              <a:t>differences </a:t>
            </a:r>
            <a:r>
              <a:rPr kumimoji="1" lang="en-US" sz="3200" dirty="0">
                <a:cs typeface="Times New Roman" pitchFamily="18" charset="0"/>
              </a:rPr>
              <a:t>across intervention conditions on demographic characteristics or DV history </a:t>
            </a: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162903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48768"/>
            <a:ext cx="8229600" cy="1399032"/>
          </a:xfrm>
        </p:spPr>
        <p:txBody>
          <a:bodyPr/>
          <a:lstStyle/>
          <a:p>
            <a:r>
              <a:rPr lang="en-US" b="1" dirty="0" smtClean="0"/>
              <a:t>Results: Cognitive Outcomes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3943803"/>
              </p:ext>
            </p:extLst>
          </p:nvPr>
        </p:nvGraphicFramePr>
        <p:xfrm>
          <a:off x="441267" y="1770965"/>
          <a:ext cx="8305800" cy="5087038"/>
        </p:xfrm>
        <a:graphic>
          <a:graphicData uri="http://schemas.openxmlformats.org/drawingml/2006/table">
            <a:tbl>
              <a:tblPr firstRow="1" firstCol="1" bandRow="1">
                <a:tableStyleId>{5C22544A-7EE6-4342-B048-85BDC9FD1C3A}</a:tableStyleId>
              </a:tblPr>
              <a:tblGrid>
                <a:gridCol w="1314756"/>
                <a:gridCol w="977374"/>
                <a:gridCol w="527270"/>
                <a:gridCol w="762000"/>
                <a:gridCol w="1240625"/>
                <a:gridCol w="891854"/>
                <a:gridCol w="597702"/>
                <a:gridCol w="698819"/>
                <a:gridCol w="1295400"/>
              </a:tblGrid>
              <a:tr h="231229">
                <a:tc>
                  <a:txBody>
                    <a:bodyPr/>
                    <a:lstStyle/>
                    <a:p>
                      <a:pPr marL="0" marR="0" algn="ctr">
                        <a:spcBef>
                          <a:spcPts val="0"/>
                        </a:spcBef>
                        <a:spcAft>
                          <a:spcPts val="0"/>
                        </a:spcAft>
                      </a:pPr>
                      <a:r>
                        <a:rPr lang="en-US" sz="1500" u="none" strike="noStrike" dirty="0">
                          <a:effectLst/>
                        </a:rPr>
                        <a:t> </a:t>
                      </a:r>
                      <a:endParaRPr lang="en-US" sz="1500" dirty="0">
                        <a:effectLst/>
                        <a:latin typeface="Cambria"/>
                        <a:ea typeface="Cambria"/>
                        <a:cs typeface="Times New Roman"/>
                      </a:endParaRPr>
                    </a:p>
                  </a:txBody>
                  <a:tcPr marL="68580" marR="68580" marT="0" marB="0"/>
                </a:tc>
                <a:tc gridSpan="4">
                  <a:txBody>
                    <a:bodyPr/>
                    <a:lstStyle/>
                    <a:p>
                      <a:pPr marL="0" marR="0" algn="ctr">
                        <a:spcBef>
                          <a:spcPts val="0"/>
                        </a:spcBef>
                        <a:spcAft>
                          <a:spcPts val="0"/>
                        </a:spcAft>
                      </a:pPr>
                      <a:r>
                        <a:rPr lang="en-US" sz="1500" u="sng" dirty="0">
                          <a:effectLst/>
                        </a:rPr>
                        <a:t>T2</a:t>
                      </a:r>
                      <a:endParaRPr lang="en-US" sz="1500" dirty="0">
                        <a:effectLst/>
                        <a:latin typeface="Cambria"/>
                        <a:ea typeface="Cambria"/>
                        <a:cs typeface="Times New Roman"/>
                      </a:endParaRPr>
                    </a:p>
                  </a:txBody>
                  <a:tcPr marL="68580" marR="68580" marT="0" marB="0">
                    <a:lnR w="12700" cap="flat" cmpd="sng" algn="ctr">
                      <a:solidFill>
                        <a:schemeClr val="bg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500" u="sng" dirty="0">
                          <a:effectLst/>
                        </a:rPr>
                        <a:t>T3</a:t>
                      </a:r>
                      <a:endParaRPr lang="en-US" sz="1500" dirty="0">
                        <a:effectLst/>
                        <a:latin typeface="Cambria"/>
                        <a:ea typeface="Cambria"/>
                        <a:cs typeface="Times New Roman"/>
                      </a:endParaRPr>
                    </a:p>
                  </a:txBody>
                  <a:tcPr marL="68580" marR="68580" marT="0" marB="0">
                    <a:lnL w="127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r>
              <a:tr h="462458">
                <a:tc>
                  <a:txBody>
                    <a:bodyPr/>
                    <a:lstStyle/>
                    <a:p>
                      <a:pPr marL="0" marR="0">
                        <a:spcBef>
                          <a:spcPts val="0"/>
                        </a:spcBef>
                        <a:spcAft>
                          <a:spcPts val="0"/>
                        </a:spcAft>
                      </a:pPr>
                      <a:r>
                        <a:rPr lang="en-US" sz="1500" u="sng" dirty="0">
                          <a:effectLst/>
                        </a:rPr>
                        <a:t>Outcome</a:t>
                      </a:r>
                      <a:endParaRPr lang="en-US" sz="1500" u="sng"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u="sng" dirty="0" smtClean="0">
                          <a:effectLst/>
                        </a:rPr>
                        <a:t>B</a:t>
                      </a:r>
                      <a:endParaRPr lang="en-US" sz="1500" u="sng"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u="sng" dirty="0">
                          <a:effectLst/>
                        </a:rPr>
                        <a:t>SE</a:t>
                      </a:r>
                      <a:endParaRPr lang="en-US" sz="1500" u="sng"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u="sng" dirty="0">
                          <a:effectLst/>
                        </a:rPr>
                        <a:t>95% CI </a:t>
                      </a:r>
                      <a:endParaRPr lang="en-US" sz="1500" u="sng"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u="sng" dirty="0">
                          <a:effectLst/>
                        </a:rPr>
                        <a:t>Wald Chi-Square</a:t>
                      </a:r>
                      <a:endParaRPr lang="en-US" sz="1500" b="1" u="sng" dirty="0">
                        <a:effectLst/>
                        <a:latin typeface="Cambria"/>
                        <a:ea typeface="Cambria"/>
                        <a:cs typeface="Times New Roman"/>
                      </a:endParaRPr>
                    </a:p>
                  </a:txBody>
                  <a:tcPr marL="68580" marR="68580" marT="0" marB="0">
                    <a:lnR w="12700" cap="flat" cmpd="sng" algn="ctr">
                      <a:solidFill>
                        <a:schemeClr val="bg1"/>
                      </a:solidFill>
                      <a:prstDash val="solid"/>
                      <a:round/>
                      <a:headEnd type="none" w="med" len="med"/>
                      <a:tailEnd type="none" w="med" len="med"/>
                    </a:lnR>
                  </a:tcPr>
                </a:tc>
                <a:tc>
                  <a:txBody>
                    <a:bodyPr/>
                    <a:lstStyle/>
                    <a:p>
                      <a:pPr marL="0" marR="0" algn="ctr">
                        <a:spcBef>
                          <a:spcPts val="0"/>
                        </a:spcBef>
                        <a:spcAft>
                          <a:spcPts val="0"/>
                        </a:spcAft>
                      </a:pPr>
                      <a:r>
                        <a:rPr lang="en-US" sz="1500" u="sng" dirty="0" smtClean="0">
                          <a:effectLst/>
                        </a:rPr>
                        <a:t>B</a:t>
                      </a:r>
                      <a:endParaRPr lang="en-US" sz="1500" u="sng" dirty="0">
                        <a:effectLst/>
                        <a:latin typeface="Cambria"/>
                        <a:ea typeface="Cambria"/>
                        <a:cs typeface="Times New Roman"/>
                      </a:endParaRPr>
                    </a:p>
                  </a:txBody>
                  <a:tcPr marL="68580" marR="68580" marT="0" marB="0">
                    <a:lnL w="12700" cap="flat" cmpd="sng" algn="ctr">
                      <a:solidFill>
                        <a:schemeClr val="bg1"/>
                      </a:solidFill>
                      <a:prstDash val="solid"/>
                      <a:round/>
                      <a:headEnd type="none" w="med" len="med"/>
                      <a:tailEnd type="none" w="med" len="med"/>
                    </a:lnL>
                  </a:tcPr>
                </a:tc>
                <a:tc>
                  <a:txBody>
                    <a:bodyPr/>
                    <a:lstStyle/>
                    <a:p>
                      <a:pPr marL="0" marR="0" algn="ctr">
                        <a:spcBef>
                          <a:spcPts val="0"/>
                        </a:spcBef>
                        <a:spcAft>
                          <a:spcPts val="0"/>
                        </a:spcAft>
                      </a:pPr>
                      <a:r>
                        <a:rPr lang="en-US" sz="1500" u="sng" dirty="0">
                          <a:effectLst/>
                        </a:rPr>
                        <a:t>SE</a:t>
                      </a:r>
                      <a:endParaRPr lang="en-US" sz="1500" u="sng"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u="sng" dirty="0">
                          <a:effectLst/>
                        </a:rPr>
                        <a:t>95% CI </a:t>
                      </a:r>
                      <a:endParaRPr lang="en-US" sz="1500" u="sng"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u="sng" dirty="0">
                          <a:effectLst/>
                        </a:rPr>
                        <a:t>Wald Chi-Square</a:t>
                      </a:r>
                      <a:endParaRPr lang="en-US" sz="1500" b="1" u="sng" dirty="0">
                        <a:effectLst/>
                        <a:latin typeface="Cambria"/>
                        <a:ea typeface="Cambria"/>
                        <a:cs typeface="Times New Roman"/>
                      </a:endParaRPr>
                    </a:p>
                  </a:txBody>
                  <a:tcPr marL="68580" marR="68580" marT="0" marB="0"/>
                </a:tc>
              </a:tr>
              <a:tr h="693687">
                <a:tc>
                  <a:txBody>
                    <a:bodyPr/>
                    <a:lstStyle/>
                    <a:p>
                      <a:pPr marL="0" marR="0">
                        <a:spcBef>
                          <a:spcPts val="0"/>
                        </a:spcBef>
                        <a:spcAft>
                          <a:spcPts val="0"/>
                        </a:spcAft>
                      </a:pPr>
                      <a:r>
                        <a:rPr lang="en-US" sz="1500" dirty="0">
                          <a:effectLst/>
                        </a:rPr>
                        <a:t>Approval of aggression, general</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-0.12</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0.06</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-0.24 –0.01</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3.27</a:t>
                      </a:r>
                      <a:r>
                        <a:rPr lang="en-US" sz="1500" b="1" baseline="30000" dirty="0">
                          <a:effectLst/>
                        </a:rPr>
                        <a:t>^</a:t>
                      </a:r>
                      <a:endParaRPr lang="en-US" sz="1500" b="1" dirty="0">
                        <a:effectLst/>
                        <a:latin typeface="Cambria"/>
                        <a:ea typeface="Cambria"/>
                        <a:cs typeface="Times New Roman"/>
                      </a:endParaRPr>
                    </a:p>
                  </a:txBody>
                  <a:tcPr marL="68580" marR="68580" marT="0" marB="0">
                    <a:lnR w="12700" cap="flat" cmpd="sng" algn="ctr">
                      <a:solidFill>
                        <a:schemeClr val="bg1"/>
                      </a:solidFill>
                      <a:prstDash val="solid"/>
                      <a:round/>
                      <a:headEnd type="none" w="med" len="med"/>
                      <a:tailEnd type="none" w="med" len="med"/>
                    </a:lnR>
                  </a:tcPr>
                </a:tc>
                <a:tc>
                  <a:txBody>
                    <a:bodyPr/>
                    <a:lstStyle/>
                    <a:p>
                      <a:pPr marL="0" marR="0" algn="ctr">
                        <a:spcBef>
                          <a:spcPts val="0"/>
                        </a:spcBef>
                        <a:spcAft>
                          <a:spcPts val="0"/>
                        </a:spcAft>
                      </a:pPr>
                      <a:r>
                        <a:rPr lang="en-US" sz="1500" dirty="0">
                          <a:effectLst/>
                        </a:rPr>
                        <a:t>-0.20</a:t>
                      </a:r>
                      <a:endParaRPr lang="en-US" sz="1500" dirty="0">
                        <a:effectLst/>
                        <a:latin typeface="Cambria"/>
                        <a:ea typeface="Cambria"/>
                        <a:cs typeface="Times New Roman"/>
                      </a:endParaRPr>
                    </a:p>
                  </a:txBody>
                  <a:tcPr marL="68580" marR="68580" marT="0" marB="0">
                    <a:lnL w="12700" cap="flat" cmpd="sng" algn="ctr">
                      <a:solidFill>
                        <a:schemeClr val="bg1"/>
                      </a:solidFill>
                      <a:prstDash val="solid"/>
                      <a:round/>
                      <a:headEnd type="none" w="med" len="med"/>
                      <a:tailEnd type="none" w="med" len="med"/>
                    </a:lnL>
                  </a:tcPr>
                </a:tc>
                <a:tc>
                  <a:txBody>
                    <a:bodyPr/>
                    <a:lstStyle/>
                    <a:p>
                      <a:pPr marL="0" marR="0" algn="ctr">
                        <a:spcBef>
                          <a:spcPts val="0"/>
                        </a:spcBef>
                        <a:spcAft>
                          <a:spcPts val="0"/>
                        </a:spcAft>
                      </a:pPr>
                      <a:r>
                        <a:rPr lang="en-US" sz="1500" dirty="0">
                          <a:effectLst/>
                        </a:rPr>
                        <a:t>0.06</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-0.32 – -0.07</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9.47</a:t>
                      </a:r>
                      <a:r>
                        <a:rPr lang="en-US" sz="1500" b="1" baseline="30000" dirty="0">
                          <a:effectLst/>
                        </a:rPr>
                        <a:t>**</a:t>
                      </a:r>
                      <a:endParaRPr lang="en-US" sz="1500" b="1" dirty="0">
                        <a:effectLst/>
                        <a:latin typeface="Cambria"/>
                        <a:ea typeface="Cambria"/>
                        <a:cs typeface="Times New Roman"/>
                      </a:endParaRPr>
                    </a:p>
                  </a:txBody>
                  <a:tcPr marL="68580" marR="68580" marT="0" marB="0"/>
                </a:tc>
              </a:tr>
              <a:tr h="693687">
                <a:tc>
                  <a:txBody>
                    <a:bodyPr/>
                    <a:lstStyle/>
                    <a:p>
                      <a:pPr marL="0" marR="0">
                        <a:spcBef>
                          <a:spcPts val="0"/>
                        </a:spcBef>
                        <a:spcAft>
                          <a:spcPts val="0"/>
                        </a:spcAft>
                      </a:pPr>
                      <a:r>
                        <a:rPr lang="en-US" sz="1500" dirty="0">
                          <a:effectLst/>
                        </a:rPr>
                        <a:t>Approval of aggression, retaliatory</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-0.25</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0.05</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-0.35 – </a:t>
                      </a:r>
                      <a:r>
                        <a:rPr lang="en-US" sz="1500" dirty="0" smtClean="0">
                          <a:effectLst/>
                        </a:rPr>
                        <a:t>-0.14</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21.37</a:t>
                      </a:r>
                      <a:r>
                        <a:rPr lang="en-US" sz="1500" b="1" baseline="30000" dirty="0">
                          <a:effectLst/>
                        </a:rPr>
                        <a:t>***</a:t>
                      </a:r>
                      <a:endParaRPr lang="en-US" sz="1500" b="1" dirty="0">
                        <a:effectLst/>
                        <a:latin typeface="Cambria"/>
                        <a:ea typeface="Cambria"/>
                        <a:cs typeface="Times New Roman"/>
                      </a:endParaRPr>
                    </a:p>
                  </a:txBody>
                  <a:tcPr marL="68580" marR="68580" marT="0" marB="0">
                    <a:lnR w="12700" cap="flat" cmpd="sng" algn="ctr">
                      <a:solidFill>
                        <a:schemeClr val="bg1"/>
                      </a:solidFill>
                      <a:prstDash val="solid"/>
                      <a:round/>
                      <a:headEnd type="none" w="med" len="med"/>
                      <a:tailEnd type="none" w="med" len="med"/>
                    </a:lnR>
                  </a:tcPr>
                </a:tc>
                <a:tc>
                  <a:txBody>
                    <a:bodyPr/>
                    <a:lstStyle/>
                    <a:p>
                      <a:pPr marL="0" marR="0" algn="ctr">
                        <a:spcBef>
                          <a:spcPts val="0"/>
                        </a:spcBef>
                        <a:spcAft>
                          <a:spcPts val="0"/>
                        </a:spcAft>
                      </a:pPr>
                      <a:r>
                        <a:rPr lang="en-US" sz="1500" dirty="0">
                          <a:effectLst/>
                        </a:rPr>
                        <a:t>-0.24</a:t>
                      </a:r>
                      <a:endParaRPr lang="en-US" sz="1500" dirty="0">
                        <a:effectLst/>
                        <a:latin typeface="Cambria"/>
                        <a:ea typeface="Cambria"/>
                        <a:cs typeface="Times New Roman"/>
                      </a:endParaRPr>
                    </a:p>
                  </a:txBody>
                  <a:tcPr marL="68580" marR="68580" marT="0" marB="0">
                    <a:lnL w="12700" cap="flat" cmpd="sng" algn="ctr">
                      <a:solidFill>
                        <a:schemeClr val="bg1"/>
                      </a:solidFill>
                      <a:prstDash val="solid"/>
                      <a:round/>
                      <a:headEnd type="none" w="med" len="med"/>
                      <a:tailEnd type="none" w="med" len="med"/>
                    </a:lnL>
                  </a:tcPr>
                </a:tc>
                <a:tc>
                  <a:txBody>
                    <a:bodyPr/>
                    <a:lstStyle/>
                    <a:p>
                      <a:pPr marL="0" marR="0" algn="ctr">
                        <a:spcBef>
                          <a:spcPts val="0"/>
                        </a:spcBef>
                        <a:spcAft>
                          <a:spcPts val="0"/>
                        </a:spcAft>
                      </a:pPr>
                      <a:r>
                        <a:rPr lang="en-US" sz="1500" dirty="0">
                          <a:effectLst/>
                        </a:rPr>
                        <a:t>0.05</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-0.24 – -0.04</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7.08</a:t>
                      </a:r>
                      <a:r>
                        <a:rPr lang="en-US" sz="1500" b="1" baseline="30000" dirty="0">
                          <a:effectLst/>
                        </a:rPr>
                        <a:t>**</a:t>
                      </a:r>
                      <a:endParaRPr lang="en-US" sz="1500" b="1" dirty="0">
                        <a:effectLst/>
                        <a:latin typeface="Cambria"/>
                        <a:ea typeface="Cambria"/>
                        <a:cs typeface="Times New Roman"/>
                      </a:endParaRPr>
                    </a:p>
                  </a:txBody>
                  <a:tcPr marL="68580" marR="68580" marT="0" marB="0"/>
                </a:tc>
              </a:tr>
              <a:tr h="924916">
                <a:tc>
                  <a:txBody>
                    <a:bodyPr/>
                    <a:lstStyle/>
                    <a:p>
                      <a:pPr marL="0" marR="0">
                        <a:spcBef>
                          <a:spcPts val="0"/>
                        </a:spcBef>
                        <a:spcAft>
                          <a:spcPts val="0"/>
                        </a:spcAft>
                      </a:pPr>
                      <a:r>
                        <a:rPr lang="en-US" sz="1500" dirty="0">
                          <a:effectLst/>
                        </a:rPr>
                        <a:t>Attitudes towards female DV perp</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-0.12</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0.05</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-0.22 – -0.02</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5.91</a:t>
                      </a:r>
                      <a:r>
                        <a:rPr lang="en-US" sz="1500" b="1" baseline="30000" dirty="0">
                          <a:effectLst/>
                        </a:rPr>
                        <a:t>*</a:t>
                      </a:r>
                      <a:endParaRPr lang="en-US" sz="1500" b="1" dirty="0">
                        <a:effectLst/>
                        <a:latin typeface="Cambria"/>
                        <a:ea typeface="Cambria"/>
                        <a:cs typeface="Times New Roman"/>
                      </a:endParaRPr>
                    </a:p>
                  </a:txBody>
                  <a:tcPr marL="68580" marR="68580" marT="0" marB="0">
                    <a:lnR w="12700" cap="flat" cmpd="sng" algn="ctr">
                      <a:solidFill>
                        <a:schemeClr val="bg1"/>
                      </a:solidFill>
                      <a:prstDash val="solid"/>
                      <a:round/>
                      <a:headEnd type="none" w="med" len="med"/>
                      <a:tailEnd type="none" w="med" len="med"/>
                    </a:lnR>
                  </a:tcPr>
                </a:tc>
                <a:tc>
                  <a:txBody>
                    <a:bodyPr/>
                    <a:lstStyle/>
                    <a:p>
                      <a:pPr marL="0" marR="0" algn="ctr">
                        <a:spcBef>
                          <a:spcPts val="0"/>
                        </a:spcBef>
                        <a:spcAft>
                          <a:spcPts val="0"/>
                        </a:spcAft>
                      </a:pPr>
                      <a:r>
                        <a:rPr lang="en-US" sz="1500" dirty="0">
                          <a:effectLst/>
                        </a:rPr>
                        <a:t>-0.20</a:t>
                      </a:r>
                      <a:endParaRPr lang="en-US" sz="1500" dirty="0">
                        <a:effectLst/>
                        <a:latin typeface="Cambria"/>
                        <a:ea typeface="Cambria"/>
                        <a:cs typeface="Times New Roman"/>
                      </a:endParaRPr>
                    </a:p>
                  </a:txBody>
                  <a:tcPr marL="68580" marR="68580" marT="0" marB="0">
                    <a:lnL w="12700" cap="flat" cmpd="sng" algn="ctr">
                      <a:solidFill>
                        <a:schemeClr val="bg1"/>
                      </a:solidFill>
                      <a:prstDash val="solid"/>
                      <a:round/>
                      <a:headEnd type="none" w="med" len="med"/>
                      <a:tailEnd type="none" w="med" len="med"/>
                    </a:lnL>
                  </a:tcPr>
                </a:tc>
                <a:tc>
                  <a:txBody>
                    <a:bodyPr/>
                    <a:lstStyle/>
                    <a:p>
                      <a:pPr marL="0" marR="0" algn="ctr">
                        <a:spcBef>
                          <a:spcPts val="0"/>
                        </a:spcBef>
                        <a:spcAft>
                          <a:spcPts val="0"/>
                        </a:spcAft>
                      </a:pPr>
                      <a:r>
                        <a:rPr lang="en-US" sz="1500" dirty="0">
                          <a:effectLst/>
                        </a:rPr>
                        <a:t>.07</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-0.34 – -0.05</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6.85</a:t>
                      </a:r>
                      <a:r>
                        <a:rPr lang="en-US" sz="1500" b="1" baseline="30000" dirty="0">
                          <a:effectLst/>
                        </a:rPr>
                        <a:t>**</a:t>
                      </a:r>
                      <a:endParaRPr lang="en-US" sz="1500" b="1" dirty="0">
                        <a:effectLst/>
                        <a:latin typeface="Cambria"/>
                        <a:ea typeface="Cambria"/>
                        <a:cs typeface="Times New Roman"/>
                      </a:endParaRPr>
                    </a:p>
                  </a:txBody>
                  <a:tcPr marL="68580" marR="68580" marT="0" marB="0"/>
                </a:tc>
              </a:tr>
              <a:tr h="924916">
                <a:tc>
                  <a:txBody>
                    <a:bodyPr/>
                    <a:lstStyle/>
                    <a:p>
                      <a:pPr marL="0" marR="0">
                        <a:spcBef>
                          <a:spcPts val="0"/>
                        </a:spcBef>
                        <a:spcAft>
                          <a:spcPts val="0"/>
                        </a:spcAft>
                      </a:pPr>
                      <a:r>
                        <a:rPr lang="en-US" sz="1500" dirty="0">
                          <a:effectLst/>
                        </a:rPr>
                        <a:t>Attitudes towards male DV perp</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-0.17</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0.07</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-0.30 – -0.03</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5.61</a:t>
                      </a:r>
                      <a:r>
                        <a:rPr lang="en-US" sz="1500" b="1" baseline="30000" dirty="0">
                          <a:effectLst/>
                        </a:rPr>
                        <a:t>*</a:t>
                      </a:r>
                      <a:endParaRPr lang="en-US" sz="1500" b="1" dirty="0">
                        <a:effectLst/>
                        <a:latin typeface="Cambria"/>
                        <a:ea typeface="Cambria"/>
                        <a:cs typeface="Times New Roman"/>
                      </a:endParaRPr>
                    </a:p>
                  </a:txBody>
                  <a:tcPr marL="68580" marR="68580" marT="0" marB="0">
                    <a:lnR w="12700" cap="flat" cmpd="sng" algn="ctr">
                      <a:solidFill>
                        <a:schemeClr val="bg1"/>
                      </a:solidFill>
                      <a:prstDash val="solid"/>
                      <a:round/>
                      <a:headEnd type="none" w="med" len="med"/>
                      <a:tailEnd type="none" w="med" len="med"/>
                    </a:lnR>
                  </a:tcPr>
                </a:tc>
                <a:tc>
                  <a:txBody>
                    <a:bodyPr/>
                    <a:lstStyle/>
                    <a:p>
                      <a:pPr marL="0" marR="0" algn="ctr">
                        <a:spcBef>
                          <a:spcPts val="0"/>
                        </a:spcBef>
                        <a:spcAft>
                          <a:spcPts val="0"/>
                        </a:spcAft>
                      </a:pPr>
                      <a:r>
                        <a:rPr lang="en-US" sz="1500" dirty="0">
                          <a:effectLst/>
                        </a:rPr>
                        <a:t>-0.19</a:t>
                      </a:r>
                      <a:endParaRPr lang="en-US" sz="1500" dirty="0">
                        <a:effectLst/>
                        <a:latin typeface="Cambria"/>
                        <a:ea typeface="Cambria"/>
                        <a:cs typeface="Times New Roman"/>
                      </a:endParaRPr>
                    </a:p>
                  </a:txBody>
                  <a:tcPr marL="68580" marR="68580" marT="0" marB="0">
                    <a:lnL w="12700" cap="flat" cmpd="sng" algn="ctr">
                      <a:solidFill>
                        <a:schemeClr val="bg1"/>
                      </a:solidFill>
                      <a:prstDash val="solid"/>
                      <a:round/>
                      <a:headEnd type="none" w="med" len="med"/>
                      <a:tailEnd type="none" w="med" len="med"/>
                    </a:lnL>
                  </a:tcPr>
                </a:tc>
                <a:tc>
                  <a:txBody>
                    <a:bodyPr/>
                    <a:lstStyle/>
                    <a:p>
                      <a:pPr marL="0" marR="0" algn="ctr">
                        <a:spcBef>
                          <a:spcPts val="0"/>
                        </a:spcBef>
                        <a:spcAft>
                          <a:spcPts val="0"/>
                        </a:spcAft>
                      </a:pPr>
                      <a:r>
                        <a:rPr lang="en-US" sz="1500" dirty="0">
                          <a:effectLst/>
                        </a:rPr>
                        <a:t>0.05</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-0.27 – -0.10</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16.66</a:t>
                      </a:r>
                      <a:r>
                        <a:rPr lang="en-US" sz="1500" b="1" baseline="30000" dirty="0">
                          <a:effectLst/>
                        </a:rPr>
                        <a:t>***</a:t>
                      </a:r>
                      <a:endParaRPr lang="en-US" sz="1500" b="1" dirty="0">
                        <a:effectLst/>
                        <a:latin typeface="Cambria"/>
                        <a:ea typeface="Cambria"/>
                        <a:cs typeface="Times New Roman"/>
                      </a:endParaRPr>
                    </a:p>
                  </a:txBody>
                  <a:tcPr marL="68580" marR="68580" marT="0" marB="0"/>
                </a:tc>
              </a:tr>
              <a:tr h="462458">
                <a:tc>
                  <a:txBody>
                    <a:bodyPr/>
                    <a:lstStyle/>
                    <a:p>
                      <a:pPr marL="0" marR="0">
                        <a:spcBef>
                          <a:spcPts val="0"/>
                        </a:spcBef>
                        <a:spcAft>
                          <a:spcPts val="0"/>
                        </a:spcAft>
                      </a:pPr>
                      <a:r>
                        <a:rPr lang="en-US" sz="1500" dirty="0">
                          <a:effectLst/>
                        </a:rPr>
                        <a:t>Dating attitudes</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0.28</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0.08</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0.13 – 0.43</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13.50</a:t>
                      </a:r>
                      <a:r>
                        <a:rPr lang="en-US" sz="1500" b="1" baseline="30000" dirty="0">
                          <a:effectLst/>
                        </a:rPr>
                        <a:t>***</a:t>
                      </a:r>
                      <a:endParaRPr lang="en-US" sz="1500" b="1" dirty="0">
                        <a:effectLst/>
                        <a:latin typeface="Cambria"/>
                        <a:ea typeface="Cambria"/>
                        <a:cs typeface="Times New Roman"/>
                      </a:endParaRPr>
                    </a:p>
                  </a:txBody>
                  <a:tcPr marL="68580" marR="68580" marT="0" marB="0">
                    <a:lnR w="12700" cap="flat" cmpd="sng" algn="ctr">
                      <a:solidFill>
                        <a:schemeClr val="bg1"/>
                      </a:solidFill>
                      <a:prstDash val="solid"/>
                      <a:round/>
                      <a:headEnd type="none" w="med" len="med"/>
                      <a:tailEnd type="none" w="med" len="med"/>
                    </a:lnR>
                  </a:tcPr>
                </a:tc>
                <a:tc>
                  <a:txBody>
                    <a:bodyPr/>
                    <a:lstStyle/>
                    <a:p>
                      <a:pPr marL="0" marR="0" algn="ctr">
                        <a:spcBef>
                          <a:spcPts val="0"/>
                        </a:spcBef>
                        <a:spcAft>
                          <a:spcPts val="0"/>
                        </a:spcAft>
                      </a:pPr>
                      <a:r>
                        <a:rPr lang="en-US" sz="1500" dirty="0">
                          <a:effectLst/>
                        </a:rPr>
                        <a:t>0.22</a:t>
                      </a:r>
                      <a:endParaRPr lang="en-US" sz="1500" dirty="0">
                        <a:effectLst/>
                        <a:latin typeface="Cambria"/>
                        <a:ea typeface="Cambria"/>
                        <a:cs typeface="Times New Roman"/>
                      </a:endParaRPr>
                    </a:p>
                  </a:txBody>
                  <a:tcPr marL="68580" marR="68580" marT="0" marB="0">
                    <a:lnL w="12700" cap="flat" cmpd="sng" algn="ctr">
                      <a:solidFill>
                        <a:schemeClr val="bg1"/>
                      </a:solidFill>
                      <a:prstDash val="solid"/>
                      <a:round/>
                      <a:headEnd type="none" w="med" len="med"/>
                      <a:tailEnd type="none" w="med" len="med"/>
                    </a:lnL>
                  </a:tcPr>
                </a:tc>
                <a:tc>
                  <a:txBody>
                    <a:bodyPr/>
                    <a:lstStyle/>
                    <a:p>
                      <a:pPr marL="0" marR="0" algn="ctr">
                        <a:spcBef>
                          <a:spcPts val="0"/>
                        </a:spcBef>
                        <a:spcAft>
                          <a:spcPts val="0"/>
                        </a:spcAft>
                      </a:pPr>
                      <a:r>
                        <a:rPr lang="en-US" sz="1500" dirty="0">
                          <a:effectLst/>
                        </a:rPr>
                        <a:t>0.06</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0.11 – 0.33</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14.82</a:t>
                      </a:r>
                      <a:r>
                        <a:rPr lang="en-US" sz="1500" b="1" baseline="30000" dirty="0">
                          <a:effectLst/>
                        </a:rPr>
                        <a:t>***</a:t>
                      </a:r>
                      <a:endParaRPr lang="en-US" sz="1500" b="1" dirty="0">
                        <a:effectLst/>
                        <a:latin typeface="Cambria"/>
                        <a:ea typeface="Cambria"/>
                        <a:cs typeface="Times New Roman"/>
                      </a:endParaRPr>
                    </a:p>
                  </a:txBody>
                  <a:tcPr marL="68580" marR="68580" marT="0" marB="0"/>
                </a:tc>
              </a:tr>
              <a:tr h="693687">
                <a:tc>
                  <a:txBody>
                    <a:bodyPr/>
                    <a:lstStyle/>
                    <a:p>
                      <a:pPr marL="0" marR="0">
                        <a:spcBef>
                          <a:spcPts val="0"/>
                        </a:spcBef>
                        <a:spcAft>
                          <a:spcPts val="0"/>
                        </a:spcAft>
                      </a:pPr>
                      <a:r>
                        <a:rPr lang="en-US" sz="1500" dirty="0">
                          <a:effectLst/>
                        </a:rPr>
                        <a:t>DV Knowledge</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-0.06</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0.01</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-0.09 – -0.04</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29.37</a:t>
                      </a:r>
                      <a:r>
                        <a:rPr lang="en-US" sz="1500" b="1" baseline="30000" dirty="0">
                          <a:effectLst/>
                        </a:rPr>
                        <a:t>***</a:t>
                      </a:r>
                      <a:endParaRPr lang="en-US" sz="1500" b="1" dirty="0">
                        <a:effectLst/>
                        <a:latin typeface="Cambria"/>
                        <a:ea typeface="Cambria"/>
                        <a:cs typeface="Times New Roman"/>
                      </a:endParaRPr>
                    </a:p>
                  </a:txBody>
                  <a:tcPr marL="68580" marR="68580" marT="0" marB="0">
                    <a:lnR w="12700" cap="flat" cmpd="sng" algn="ctr">
                      <a:solidFill>
                        <a:schemeClr val="bg1"/>
                      </a:solidFill>
                      <a:prstDash val="solid"/>
                      <a:round/>
                      <a:headEnd type="none" w="med" len="med"/>
                      <a:tailEnd type="none" w="med" len="med"/>
                    </a:lnR>
                  </a:tcPr>
                </a:tc>
                <a:tc>
                  <a:txBody>
                    <a:bodyPr/>
                    <a:lstStyle/>
                    <a:p>
                      <a:pPr marL="0" marR="0" algn="ctr">
                        <a:spcBef>
                          <a:spcPts val="0"/>
                        </a:spcBef>
                        <a:spcAft>
                          <a:spcPts val="0"/>
                        </a:spcAft>
                      </a:pPr>
                      <a:r>
                        <a:rPr lang="en-US" sz="1500" dirty="0">
                          <a:effectLst/>
                        </a:rPr>
                        <a:t>-0.04</a:t>
                      </a:r>
                      <a:endParaRPr lang="en-US" sz="1500" dirty="0">
                        <a:effectLst/>
                        <a:latin typeface="Cambria"/>
                        <a:ea typeface="Cambria"/>
                        <a:cs typeface="Times New Roman"/>
                      </a:endParaRPr>
                    </a:p>
                  </a:txBody>
                  <a:tcPr marL="68580" marR="68580" marT="0" marB="0">
                    <a:lnL w="12700" cap="flat" cmpd="sng" algn="ctr">
                      <a:solidFill>
                        <a:schemeClr val="bg1"/>
                      </a:solidFill>
                      <a:prstDash val="solid"/>
                      <a:round/>
                      <a:headEnd type="none" w="med" len="med"/>
                      <a:tailEnd type="none" w="med" len="med"/>
                    </a:lnL>
                  </a:tcPr>
                </a:tc>
                <a:tc>
                  <a:txBody>
                    <a:bodyPr/>
                    <a:lstStyle/>
                    <a:p>
                      <a:pPr marL="0" marR="0" algn="ctr">
                        <a:spcBef>
                          <a:spcPts val="0"/>
                        </a:spcBef>
                        <a:spcAft>
                          <a:spcPts val="0"/>
                        </a:spcAft>
                      </a:pPr>
                      <a:r>
                        <a:rPr lang="en-US" sz="1500" dirty="0">
                          <a:effectLst/>
                        </a:rPr>
                        <a:t>0.01</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dirty="0">
                          <a:effectLst/>
                        </a:rPr>
                        <a:t>-0.06 – -0.01</a:t>
                      </a:r>
                      <a:endParaRPr lang="en-US" sz="15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500" b="1" dirty="0">
                          <a:effectLst/>
                        </a:rPr>
                        <a:t>10.81</a:t>
                      </a:r>
                      <a:r>
                        <a:rPr lang="en-US" sz="1500" b="1" baseline="30000" dirty="0">
                          <a:effectLst/>
                        </a:rPr>
                        <a:t>**</a:t>
                      </a:r>
                      <a:endParaRPr lang="en-US" sz="1500" b="1" dirty="0">
                        <a:effectLst/>
                        <a:latin typeface="Cambria"/>
                        <a:ea typeface="Cambria"/>
                        <a:cs typeface="Times New Roman"/>
                      </a:endParaRPr>
                    </a:p>
                  </a:txBody>
                  <a:tcPr marL="68580" marR="68580" marT="0" marB="0"/>
                </a:tc>
              </a:tr>
            </a:tbl>
          </a:graphicData>
        </a:graphic>
      </p:graphicFrame>
      <p:sp>
        <p:nvSpPr>
          <p:cNvPr id="5" name="Rectangle 4"/>
          <p:cNvSpPr/>
          <p:nvPr/>
        </p:nvSpPr>
        <p:spPr>
          <a:xfrm>
            <a:off x="685800" y="1124634"/>
            <a:ext cx="7696200" cy="646331"/>
          </a:xfrm>
          <a:prstGeom prst="rect">
            <a:avLst/>
          </a:prstGeom>
        </p:spPr>
        <p:txBody>
          <a:bodyPr wrap="square">
            <a:spAutoFit/>
          </a:bodyPr>
          <a:lstStyle/>
          <a:p>
            <a:r>
              <a:rPr lang="en-US" i="1" dirty="0"/>
              <a:t>Generalized Estimating Equations for Effect of Treatment Condition on Cognitive Outcomes at T2 and T3</a:t>
            </a:r>
            <a:endParaRPr lang="en-US" dirty="0"/>
          </a:p>
        </p:txBody>
      </p:sp>
    </p:spTree>
    <p:extLst>
      <p:ext uri="{BB962C8B-B14F-4D97-AF65-F5344CB8AC3E}">
        <p14:creationId xmlns:p14="http://schemas.microsoft.com/office/powerpoint/2010/main" val="1583081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Perpetration</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1423487"/>
              </p:ext>
            </p:extLst>
          </p:nvPr>
        </p:nvGraphicFramePr>
        <p:xfrm>
          <a:off x="457200" y="2514600"/>
          <a:ext cx="7924800" cy="3429898"/>
        </p:xfrm>
        <a:graphic>
          <a:graphicData uri="http://schemas.openxmlformats.org/drawingml/2006/table">
            <a:tbl>
              <a:tblPr firstRow="1" firstCol="1" bandRow="1">
                <a:tableStyleId>{5C22544A-7EE6-4342-B048-85BDC9FD1C3A}</a:tableStyleId>
              </a:tblPr>
              <a:tblGrid>
                <a:gridCol w="2896923"/>
                <a:gridCol w="1069231"/>
                <a:gridCol w="1055384"/>
                <a:gridCol w="1455462"/>
                <a:gridCol w="1447800"/>
              </a:tblGrid>
              <a:tr h="197223">
                <a:tc>
                  <a:txBody>
                    <a:bodyPr/>
                    <a:lstStyle/>
                    <a:p>
                      <a:pPr marL="0" marR="0">
                        <a:spcBef>
                          <a:spcPts val="0"/>
                        </a:spcBef>
                        <a:spcAft>
                          <a:spcPts val="0"/>
                        </a:spcAft>
                      </a:pPr>
                      <a:r>
                        <a:rPr lang="en-US" sz="1800" dirty="0">
                          <a:effectLst/>
                        </a:rPr>
                        <a:t> </a:t>
                      </a:r>
                      <a:endParaRPr lang="en-US" sz="1800" dirty="0">
                        <a:effectLst/>
                        <a:latin typeface="Cambria"/>
                        <a:ea typeface="Cambria"/>
                        <a:cs typeface="Times New Roman"/>
                      </a:endParaRPr>
                    </a:p>
                  </a:txBody>
                  <a:tcPr marL="59121" marR="59121" marT="0" marB="0"/>
                </a:tc>
                <a:tc gridSpan="4">
                  <a:txBody>
                    <a:bodyPr/>
                    <a:lstStyle/>
                    <a:p>
                      <a:pPr marL="0" marR="0" algn="ctr">
                        <a:spcBef>
                          <a:spcPts val="0"/>
                        </a:spcBef>
                        <a:spcAft>
                          <a:spcPts val="0"/>
                        </a:spcAft>
                      </a:pPr>
                      <a:r>
                        <a:rPr lang="en-US" sz="1800" u="sng" dirty="0">
                          <a:effectLst/>
                        </a:rPr>
                        <a:t>T3</a:t>
                      </a:r>
                      <a:endParaRPr lang="en-US" sz="1800" dirty="0">
                        <a:effectLst/>
                        <a:latin typeface="Cambria"/>
                        <a:ea typeface="Cambria"/>
                        <a:cs typeface="Times New Roman"/>
                      </a:endParaRPr>
                    </a:p>
                  </a:txBody>
                  <a:tcPr marL="59121" marR="59121" marT="0" marB="0"/>
                </a:tc>
                <a:tc hMerge="1">
                  <a:txBody>
                    <a:bodyPr/>
                    <a:lstStyle/>
                    <a:p>
                      <a:endParaRPr lang="en-US"/>
                    </a:p>
                  </a:txBody>
                  <a:tcPr/>
                </a:tc>
                <a:tc hMerge="1">
                  <a:txBody>
                    <a:bodyPr/>
                    <a:lstStyle/>
                    <a:p>
                      <a:endParaRPr lang="en-US"/>
                    </a:p>
                  </a:txBody>
                  <a:tcPr/>
                </a:tc>
                <a:tc hMerge="1">
                  <a:txBody>
                    <a:bodyPr/>
                    <a:lstStyle/>
                    <a:p>
                      <a:endParaRPr lang="en-US"/>
                    </a:p>
                  </a:txBody>
                  <a:tcPr/>
                </a:tc>
              </a:tr>
              <a:tr h="788894">
                <a:tc>
                  <a:txBody>
                    <a:bodyPr/>
                    <a:lstStyle/>
                    <a:p>
                      <a:pPr marL="0" marR="0">
                        <a:spcBef>
                          <a:spcPts val="0"/>
                        </a:spcBef>
                        <a:spcAft>
                          <a:spcPts val="0"/>
                        </a:spcAft>
                      </a:pPr>
                      <a:r>
                        <a:rPr lang="en-US" sz="1800" dirty="0">
                          <a:effectLst/>
                        </a:rPr>
                        <a:t>Outcome</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u="sng" dirty="0" smtClean="0">
                          <a:effectLst/>
                        </a:rPr>
                        <a:t>B</a:t>
                      </a:r>
                      <a:endParaRPr lang="en-US" sz="1800" u="sng"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u="sng" dirty="0">
                          <a:effectLst/>
                        </a:rPr>
                        <a:t>SE</a:t>
                      </a:r>
                      <a:endParaRPr lang="en-US" sz="1800" u="sng"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u="sng" dirty="0">
                          <a:effectLst/>
                        </a:rPr>
                        <a:t>95% CI </a:t>
                      </a:r>
                      <a:endParaRPr lang="en-US" sz="1800" u="sng"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u="sng" dirty="0">
                          <a:effectLst/>
                        </a:rPr>
                        <a:t>Wald Chi-Square</a:t>
                      </a:r>
                      <a:endParaRPr lang="en-US" sz="1800" b="1" u="sng" dirty="0">
                        <a:effectLst/>
                        <a:latin typeface="Cambria"/>
                        <a:ea typeface="Cambria"/>
                        <a:cs typeface="Times New Roman"/>
                      </a:endParaRPr>
                    </a:p>
                  </a:txBody>
                  <a:tcPr marL="59121" marR="59121" marT="0" marB="0"/>
                </a:tc>
              </a:tr>
              <a:tr h="591671">
                <a:tc>
                  <a:txBody>
                    <a:bodyPr/>
                    <a:lstStyle/>
                    <a:p>
                      <a:pPr marL="0" marR="0">
                        <a:spcBef>
                          <a:spcPts val="0"/>
                        </a:spcBef>
                        <a:spcAft>
                          <a:spcPts val="0"/>
                        </a:spcAft>
                      </a:pPr>
                      <a:r>
                        <a:rPr lang="en-US" sz="1800" dirty="0">
                          <a:effectLst/>
                        </a:rPr>
                        <a:t>Emotional/verbal abuse </a:t>
                      </a:r>
                      <a:r>
                        <a:rPr lang="en-US" sz="1800" dirty="0" smtClean="0">
                          <a:effectLst/>
                        </a:rPr>
                        <a:t>perpetration</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-1.31</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0.41</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-2.10 – -0.51</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dirty="0">
                          <a:effectLst/>
                        </a:rPr>
                        <a:t>10.32</a:t>
                      </a:r>
                      <a:r>
                        <a:rPr lang="en-US" sz="1800" b="1" baseline="30000" dirty="0">
                          <a:effectLst/>
                        </a:rPr>
                        <a:t>**</a:t>
                      </a:r>
                      <a:endParaRPr lang="en-US" sz="1800" b="1" dirty="0">
                        <a:effectLst/>
                        <a:latin typeface="Cambria"/>
                        <a:ea typeface="Cambria"/>
                        <a:cs typeface="Times New Roman"/>
                      </a:endParaRPr>
                    </a:p>
                  </a:txBody>
                  <a:tcPr marL="59121" marR="59121" marT="0" marB="0"/>
                </a:tc>
              </a:tr>
              <a:tr h="591671">
                <a:tc>
                  <a:txBody>
                    <a:bodyPr/>
                    <a:lstStyle/>
                    <a:p>
                      <a:pPr marL="0" marR="0">
                        <a:spcBef>
                          <a:spcPts val="0"/>
                        </a:spcBef>
                        <a:spcAft>
                          <a:spcPts val="0"/>
                        </a:spcAft>
                      </a:pPr>
                      <a:r>
                        <a:rPr lang="en-US" sz="1800" dirty="0">
                          <a:effectLst/>
                        </a:rPr>
                        <a:t>Relational aggression </a:t>
                      </a:r>
                      <a:r>
                        <a:rPr lang="en-US" sz="1800" dirty="0" smtClean="0">
                          <a:effectLst/>
                        </a:rPr>
                        <a:t>perpetration</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-0.07</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0.38</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-0.81 – 0.66</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dirty="0">
                          <a:effectLst/>
                        </a:rPr>
                        <a:t>0.04</a:t>
                      </a:r>
                      <a:endParaRPr lang="en-US" sz="1800" b="1" dirty="0">
                        <a:effectLst/>
                        <a:latin typeface="Cambria"/>
                        <a:ea typeface="Cambria"/>
                        <a:cs typeface="Times New Roman"/>
                      </a:endParaRPr>
                    </a:p>
                  </a:txBody>
                  <a:tcPr marL="59121" marR="59121" marT="0" marB="0"/>
                </a:tc>
              </a:tr>
              <a:tr h="591671">
                <a:tc>
                  <a:txBody>
                    <a:bodyPr/>
                    <a:lstStyle/>
                    <a:p>
                      <a:pPr marL="0" marR="0">
                        <a:spcBef>
                          <a:spcPts val="0"/>
                        </a:spcBef>
                        <a:spcAft>
                          <a:spcPts val="0"/>
                        </a:spcAft>
                      </a:pPr>
                      <a:r>
                        <a:rPr lang="en-US" sz="1800" dirty="0">
                          <a:effectLst/>
                        </a:rPr>
                        <a:t>Threatening behaviors </a:t>
                      </a:r>
                      <a:r>
                        <a:rPr lang="en-US" sz="1800" dirty="0" smtClean="0">
                          <a:effectLst/>
                        </a:rPr>
                        <a:t>perpetration</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-1.06</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0.52</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-2.08 – -0.04</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dirty="0">
                          <a:effectLst/>
                        </a:rPr>
                        <a:t>4.16</a:t>
                      </a:r>
                      <a:r>
                        <a:rPr lang="en-US" sz="1800" b="1" baseline="30000" dirty="0">
                          <a:effectLst/>
                        </a:rPr>
                        <a:t>*</a:t>
                      </a:r>
                      <a:endParaRPr lang="en-US" sz="1800" b="1" dirty="0">
                        <a:effectLst/>
                        <a:latin typeface="Cambria"/>
                        <a:ea typeface="Cambria"/>
                        <a:cs typeface="Times New Roman"/>
                      </a:endParaRPr>
                    </a:p>
                  </a:txBody>
                  <a:tcPr marL="59121" marR="59121" marT="0" marB="0"/>
                </a:tc>
              </a:tr>
              <a:tr h="591671">
                <a:tc>
                  <a:txBody>
                    <a:bodyPr/>
                    <a:lstStyle/>
                    <a:p>
                      <a:pPr marL="0" marR="0">
                        <a:spcBef>
                          <a:spcPts val="0"/>
                        </a:spcBef>
                        <a:spcAft>
                          <a:spcPts val="0"/>
                        </a:spcAft>
                      </a:pPr>
                      <a:r>
                        <a:rPr lang="en-US" sz="1800" dirty="0">
                          <a:effectLst/>
                        </a:rPr>
                        <a:t>Physical DV </a:t>
                      </a:r>
                      <a:r>
                        <a:rPr lang="en-US" sz="1800" dirty="0" smtClean="0">
                          <a:effectLst/>
                        </a:rPr>
                        <a:t>perpetration</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-0.55</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0.40</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-1.34 – 0.24</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dirty="0">
                          <a:effectLst/>
                        </a:rPr>
                        <a:t>1.88</a:t>
                      </a:r>
                      <a:endParaRPr lang="en-US" sz="1800" b="1" dirty="0">
                        <a:effectLst/>
                        <a:latin typeface="Cambria"/>
                        <a:ea typeface="Cambria"/>
                        <a:cs typeface="Times New Roman"/>
                      </a:endParaRPr>
                    </a:p>
                  </a:txBody>
                  <a:tcPr marL="59121" marR="59121" marT="0" marB="0"/>
                </a:tc>
              </a:tr>
            </a:tbl>
          </a:graphicData>
        </a:graphic>
      </p:graphicFrame>
      <p:sp>
        <p:nvSpPr>
          <p:cNvPr id="4" name="Rectangle 3"/>
          <p:cNvSpPr/>
          <p:nvPr/>
        </p:nvSpPr>
        <p:spPr>
          <a:xfrm>
            <a:off x="542636" y="1505634"/>
            <a:ext cx="7696200" cy="646331"/>
          </a:xfrm>
          <a:prstGeom prst="rect">
            <a:avLst/>
          </a:prstGeom>
        </p:spPr>
        <p:txBody>
          <a:bodyPr wrap="square">
            <a:spAutoFit/>
          </a:bodyPr>
          <a:lstStyle/>
          <a:p>
            <a:r>
              <a:rPr lang="en-US" i="1" dirty="0"/>
              <a:t>Generalized Estimating Equations for Effect of Treatment Condition on </a:t>
            </a:r>
            <a:r>
              <a:rPr lang="en-US" b="1" i="1" dirty="0" smtClean="0"/>
              <a:t>Behavioral Outcomes </a:t>
            </a:r>
            <a:r>
              <a:rPr lang="en-US" i="1" dirty="0"/>
              <a:t>at T2 and T3</a:t>
            </a:r>
            <a:endParaRPr lang="en-US" dirty="0"/>
          </a:p>
        </p:txBody>
      </p:sp>
    </p:spTree>
    <p:extLst>
      <p:ext uri="{BB962C8B-B14F-4D97-AF65-F5344CB8AC3E}">
        <p14:creationId xmlns:p14="http://schemas.microsoft.com/office/powerpoint/2010/main" val="3280042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t>
            </a:r>
            <a:r>
              <a:rPr lang="en-US" b="1" dirty="0" smtClean="0"/>
              <a:t>Victimization</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778226516"/>
              </p:ext>
            </p:extLst>
          </p:nvPr>
        </p:nvGraphicFramePr>
        <p:xfrm>
          <a:off x="381000" y="2286000"/>
          <a:ext cx="8534399" cy="3773457"/>
        </p:xfrm>
        <a:graphic>
          <a:graphicData uri="http://schemas.openxmlformats.org/drawingml/2006/table">
            <a:tbl>
              <a:tblPr firstRow="1" firstCol="1" bandRow="1">
                <a:tableStyleId>{5C22544A-7EE6-4342-B048-85BDC9FD1C3A}</a:tableStyleId>
              </a:tblPr>
              <a:tblGrid>
                <a:gridCol w="3244554"/>
                <a:gridCol w="1197539"/>
                <a:gridCol w="1182030"/>
                <a:gridCol w="929077"/>
                <a:gridCol w="1981199"/>
              </a:tblGrid>
              <a:tr h="234663">
                <a:tc>
                  <a:txBody>
                    <a:bodyPr/>
                    <a:lstStyle/>
                    <a:p>
                      <a:pPr marL="0" marR="0">
                        <a:spcBef>
                          <a:spcPts val="0"/>
                        </a:spcBef>
                        <a:spcAft>
                          <a:spcPts val="0"/>
                        </a:spcAft>
                      </a:pPr>
                      <a:r>
                        <a:rPr lang="en-US" sz="1800" dirty="0">
                          <a:effectLst/>
                        </a:rPr>
                        <a:t> </a:t>
                      </a:r>
                      <a:endParaRPr lang="en-US" sz="1800" dirty="0">
                        <a:effectLst/>
                        <a:latin typeface="Cambria"/>
                        <a:ea typeface="Cambria"/>
                        <a:cs typeface="Times New Roman"/>
                      </a:endParaRPr>
                    </a:p>
                  </a:txBody>
                  <a:tcPr marL="59121" marR="59121" marT="0" marB="0"/>
                </a:tc>
                <a:tc gridSpan="4">
                  <a:txBody>
                    <a:bodyPr/>
                    <a:lstStyle/>
                    <a:p>
                      <a:pPr marL="0" marR="0" algn="ctr">
                        <a:spcBef>
                          <a:spcPts val="0"/>
                        </a:spcBef>
                        <a:spcAft>
                          <a:spcPts val="0"/>
                        </a:spcAft>
                      </a:pPr>
                      <a:r>
                        <a:rPr lang="en-US" sz="1800" u="sng" dirty="0">
                          <a:effectLst/>
                        </a:rPr>
                        <a:t>T3</a:t>
                      </a:r>
                      <a:endParaRPr lang="en-US" sz="1800" dirty="0">
                        <a:effectLst/>
                        <a:latin typeface="Cambria"/>
                        <a:ea typeface="Cambria"/>
                        <a:cs typeface="Times New Roman"/>
                      </a:endParaRPr>
                    </a:p>
                  </a:txBody>
                  <a:tcPr marL="59121" marR="59121" marT="0" marB="0"/>
                </a:tc>
                <a:tc hMerge="1">
                  <a:txBody>
                    <a:bodyPr/>
                    <a:lstStyle/>
                    <a:p>
                      <a:endParaRPr lang="en-US"/>
                    </a:p>
                  </a:txBody>
                  <a:tcPr/>
                </a:tc>
                <a:tc hMerge="1">
                  <a:txBody>
                    <a:bodyPr/>
                    <a:lstStyle/>
                    <a:p>
                      <a:endParaRPr lang="en-US"/>
                    </a:p>
                  </a:txBody>
                  <a:tcPr/>
                </a:tc>
                <a:tc hMerge="1">
                  <a:txBody>
                    <a:bodyPr/>
                    <a:lstStyle/>
                    <a:p>
                      <a:endParaRPr lang="en-US"/>
                    </a:p>
                  </a:txBody>
                  <a:tcPr/>
                </a:tc>
              </a:tr>
              <a:tr h="703989">
                <a:tc>
                  <a:txBody>
                    <a:bodyPr/>
                    <a:lstStyle/>
                    <a:p>
                      <a:pPr marL="0" marR="0">
                        <a:spcBef>
                          <a:spcPts val="0"/>
                        </a:spcBef>
                        <a:spcAft>
                          <a:spcPts val="0"/>
                        </a:spcAft>
                      </a:pPr>
                      <a:r>
                        <a:rPr lang="en-US" sz="1800" u="sng" dirty="0">
                          <a:effectLst/>
                        </a:rPr>
                        <a:t>Outcome</a:t>
                      </a:r>
                      <a:endParaRPr lang="en-US" sz="1800" u="sng"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u="sng" dirty="0" smtClean="0">
                          <a:effectLst/>
                        </a:rPr>
                        <a:t>B</a:t>
                      </a:r>
                      <a:endParaRPr lang="en-US" sz="1800" u="sng"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u="sng" dirty="0">
                          <a:effectLst/>
                        </a:rPr>
                        <a:t>SE</a:t>
                      </a:r>
                      <a:endParaRPr lang="en-US" sz="1800" u="sng"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u="sng" dirty="0">
                          <a:effectLst/>
                        </a:rPr>
                        <a:t>95% CI </a:t>
                      </a:r>
                      <a:endParaRPr lang="en-US" sz="1800" u="sng"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u="sng" dirty="0">
                          <a:effectLst/>
                        </a:rPr>
                        <a:t>Wald Chi-Square</a:t>
                      </a:r>
                      <a:endParaRPr lang="en-US" sz="1800" b="1" u="sng" dirty="0">
                        <a:effectLst/>
                        <a:latin typeface="Cambria"/>
                        <a:ea typeface="Cambria"/>
                        <a:cs typeface="Times New Roman"/>
                      </a:endParaRPr>
                    </a:p>
                  </a:txBody>
                  <a:tcPr marL="59121" marR="59121" marT="0" marB="0"/>
                </a:tc>
              </a:tr>
              <a:tr h="693585">
                <a:tc>
                  <a:txBody>
                    <a:bodyPr/>
                    <a:lstStyle/>
                    <a:p>
                      <a:pPr marL="0" marR="0">
                        <a:spcBef>
                          <a:spcPts val="0"/>
                        </a:spcBef>
                        <a:spcAft>
                          <a:spcPts val="0"/>
                        </a:spcAft>
                      </a:pPr>
                      <a:r>
                        <a:rPr lang="en-US" sz="1800" dirty="0">
                          <a:effectLst/>
                        </a:rPr>
                        <a:t>Emotional/verbal abuse </a:t>
                      </a:r>
                      <a:r>
                        <a:rPr lang="en-US" sz="1800" dirty="0" smtClean="0">
                          <a:effectLst/>
                        </a:rPr>
                        <a:t>victimization</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-1.35</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0.24</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-1.81 – -0.88</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dirty="0">
                          <a:effectLst/>
                        </a:rPr>
                        <a:t>32.47</a:t>
                      </a:r>
                      <a:r>
                        <a:rPr lang="en-US" sz="1800" b="1" baseline="30000" dirty="0">
                          <a:effectLst/>
                        </a:rPr>
                        <a:t>***</a:t>
                      </a:r>
                      <a:endParaRPr lang="en-US" sz="1800" b="1" dirty="0">
                        <a:effectLst/>
                        <a:latin typeface="Cambria"/>
                        <a:ea typeface="Cambria"/>
                        <a:cs typeface="Times New Roman"/>
                      </a:endParaRPr>
                    </a:p>
                  </a:txBody>
                  <a:tcPr marL="59121" marR="59121" marT="0" marB="0"/>
                </a:tc>
              </a:tr>
              <a:tr h="703989">
                <a:tc>
                  <a:txBody>
                    <a:bodyPr/>
                    <a:lstStyle/>
                    <a:p>
                      <a:pPr marL="0" marR="0">
                        <a:spcBef>
                          <a:spcPts val="0"/>
                        </a:spcBef>
                        <a:spcAft>
                          <a:spcPts val="0"/>
                        </a:spcAft>
                      </a:pPr>
                      <a:r>
                        <a:rPr lang="en-US" sz="1800" dirty="0">
                          <a:effectLst/>
                        </a:rPr>
                        <a:t>Relational aggression </a:t>
                      </a:r>
                      <a:r>
                        <a:rPr lang="en-US" sz="1800" dirty="0" smtClean="0">
                          <a:effectLst/>
                        </a:rPr>
                        <a:t>victimization</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0.01</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0.41</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-0.80 – 0.82</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dirty="0">
                          <a:effectLst/>
                        </a:rPr>
                        <a:t>0.00</a:t>
                      </a:r>
                      <a:endParaRPr lang="en-US" sz="1800" b="1" dirty="0">
                        <a:effectLst/>
                        <a:latin typeface="Cambria"/>
                        <a:ea typeface="Cambria"/>
                        <a:cs typeface="Times New Roman"/>
                      </a:endParaRPr>
                    </a:p>
                  </a:txBody>
                  <a:tcPr marL="59121" marR="59121" marT="0" marB="0"/>
                </a:tc>
              </a:tr>
              <a:tr h="703989">
                <a:tc>
                  <a:txBody>
                    <a:bodyPr/>
                    <a:lstStyle/>
                    <a:p>
                      <a:pPr marL="0" marR="0">
                        <a:spcBef>
                          <a:spcPts val="0"/>
                        </a:spcBef>
                        <a:spcAft>
                          <a:spcPts val="0"/>
                        </a:spcAft>
                      </a:pPr>
                      <a:r>
                        <a:rPr lang="en-US" sz="1800" dirty="0">
                          <a:effectLst/>
                        </a:rPr>
                        <a:t>Threatening behaviors </a:t>
                      </a:r>
                      <a:r>
                        <a:rPr lang="en-US" sz="1800" dirty="0" smtClean="0">
                          <a:effectLst/>
                        </a:rPr>
                        <a:t>victimization</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-0.50</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0.36</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-1.21 – 0.20</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dirty="0">
                          <a:effectLst/>
                        </a:rPr>
                        <a:t>1.95</a:t>
                      </a:r>
                      <a:endParaRPr lang="en-US" sz="1800" b="1" dirty="0">
                        <a:effectLst/>
                        <a:latin typeface="Cambria"/>
                        <a:ea typeface="Cambria"/>
                        <a:cs typeface="Times New Roman"/>
                      </a:endParaRPr>
                    </a:p>
                  </a:txBody>
                  <a:tcPr marL="59121" marR="59121" marT="0" marB="0"/>
                </a:tc>
              </a:tr>
              <a:tr h="693585">
                <a:tc>
                  <a:txBody>
                    <a:bodyPr/>
                    <a:lstStyle/>
                    <a:p>
                      <a:pPr marL="0" marR="0">
                        <a:spcBef>
                          <a:spcPts val="0"/>
                        </a:spcBef>
                        <a:spcAft>
                          <a:spcPts val="0"/>
                        </a:spcAft>
                      </a:pPr>
                      <a:r>
                        <a:rPr lang="en-US" sz="1800" dirty="0">
                          <a:effectLst/>
                        </a:rPr>
                        <a:t>Physical DV </a:t>
                      </a:r>
                      <a:r>
                        <a:rPr lang="en-US" sz="1800" dirty="0" smtClean="0">
                          <a:effectLst/>
                        </a:rPr>
                        <a:t>victimization</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-0.45</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0.31</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dirty="0">
                          <a:effectLst/>
                        </a:rPr>
                        <a:t>-1.05 – 0.16</a:t>
                      </a:r>
                      <a:endParaRPr lang="en-US" sz="1800" dirty="0">
                        <a:effectLst/>
                        <a:latin typeface="Cambria"/>
                        <a:ea typeface="Cambria"/>
                        <a:cs typeface="Times New Roman"/>
                      </a:endParaRPr>
                    </a:p>
                  </a:txBody>
                  <a:tcPr marL="59121" marR="59121" marT="0" marB="0"/>
                </a:tc>
                <a:tc>
                  <a:txBody>
                    <a:bodyPr/>
                    <a:lstStyle/>
                    <a:p>
                      <a:pPr marL="0" marR="0" algn="ctr">
                        <a:spcBef>
                          <a:spcPts val="0"/>
                        </a:spcBef>
                        <a:spcAft>
                          <a:spcPts val="0"/>
                        </a:spcAft>
                      </a:pPr>
                      <a:r>
                        <a:rPr lang="en-US" sz="1800" b="1" dirty="0">
                          <a:effectLst/>
                        </a:rPr>
                        <a:t>2.07</a:t>
                      </a:r>
                      <a:endParaRPr lang="en-US" sz="1800" b="1" dirty="0">
                        <a:effectLst/>
                        <a:latin typeface="Cambria"/>
                        <a:ea typeface="Cambria"/>
                        <a:cs typeface="Times New Roman"/>
                      </a:endParaRPr>
                    </a:p>
                  </a:txBody>
                  <a:tcPr marL="59121" marR="59121" marT="0" marB="0"/>
                </a:tc>
              </a:tr>
            </a:tbl>
          </a:graphicData>
        </a:graphic>
      </p:graphicFrame>
      <p:sp>
        <p:nvSpPr>
          <p:cNvPr id="6" name="Rectangle 5"/>
          <p:cNvSpPr/>
          <p:nvPr/>
        </p:nvSpPr>
        <p:spPr>
          <a:xfrm>
            <a:off x="685800" y="1447800"/>
            <a:ext cx="7696200" cy="646331"/>
          </a:xfrm>
          <a:prstGeom prst="rect">
            <a:avLst/>
          </a:prstGeom>
        </p:spPr>
        <p:txBody>
          <a:bodyPr wrap="square">
            <a:spAutoFit/>
          </a:bodyPr>
          <a:lstStyle/>
          <a:p>
            <a:r>
              <a:rPr lang="en-US" i="1" dirty="0"/>
              <a:t>Generalized Estimating Equations for Effect of Treatment Condition on </a:t>
            </a:r>
            <a:r>
              <a:rPr lang="en-US" b="1" i="1" dirty="0"/>
              <a:t>Behavioral Outcomes </a:t>
            </a:r>
            <a:r>
              <a:rPr lang="en-US" i="1" dirty="0"/>
              <a:t>at T2 and T3</a:t>
            </a:r>
            <a:endParaRPr lang="en-US" dirty="0"/>
          </a:p>
        </p:txBody>
      </p:sp>
    </p:spTree>
    <p:extLst>
      <p:ext uri="{BB962C8B-B14F-4D97-AF65-F5344CB8AC3E}">
        <p14:creationId xmlns:p14="http://schemas.microsoft.com/office/powerpoint/2010/main" val="2589452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a:t>
            </a:r>
            <a:endParaRPr lang="en-US" b="1" dirty="0"/>
          </a:p>
        </p:txBody>
      </p:sp>
      <p:sp>
        <p:nvSpPr>
          <p:cNvPr id="3" name="Content Placeholder 2"/>
          <p:cNvSpPr>
            <a:spLocks noGrp="1"/>
          </p:cNvSpPr>
          <p:nvPr>
            <p:ph idx="1"/>
          </p:nvPr>
        </p:nvSpPr>
        <p:spPr>
          <a:xfrm>
            <a:off x="457200" y="1371600"/>
            <a:ext cx="8229600" cy="5334000"/>
          </a:xfrm>
        </p:spPr>
        <p:txBody>
          <a:bodyPr>
            <a:normAutofit fontScale="77500" lnSpcReduction="20000"/>
          </a:bodyPr>
          <a:lstStyle/>
          <a:p>
            <a:r>
              <a:rPr lang="en-US" dirty="0"/>
              <a:t>S</a:t>
            </a:r>
            <a:r>
              <a:rPr lang="en-US" dirty="0" smtClean="0"/>
              <a:t>tudents </a:t>
            </a:r>
            <a:r>
              <a:rPr lang="en-US" dirty="0"/>
              <a:t>who received </a:t>
            </a:r>
            <a:r>
              <a:rPr lang="en-US" dirty="0" smtClean="0"/>
              <a:t>the KBEP curriculum </a:t>
            </a:r>
            <a:r>
              <a:rPr lang="en-US" dirty="0"/>
              <a:t>reported changes in </a:t>
            </a:r>
            <a:r>
              <a:rPr lang="en-US" dirty="0" smtClean="0"/>
              <a:t>DV-related </a:t>
            </a:r>
            <a:r>
              <a:rPr lang="en-US" b="1" dirty="0"/>
              <a:t>cognitions</a:t>
            </a:r>
            <a:r>
              <a:rPr lang="en-US" dirty="0"/>
              <a:t> and </a:t>
            </a:r>
            <a:r>
              <a:rPr lang="en-US" b="1" dirty="0" smtClean="0"/>
              <a:t>behavior</a:t>
            </a:r>
          </a:p>
          <a:p>
            <a:endParaRPr lang="en-US" b="1" dirty="0" smtClean="0"/>
          </a:p>
          <a:p>
            <a:r>
              <a:rPr lang="en-US" dirty="0" smtClean="0"/>
              <a:t>At T2, </a:t>
            </a:r>
            <a:r>
              <a:rPr lang="en-US" dirty="0"/>
              <a:t>students in the active condition reported less approval of aggression, less approval of male and female DV perpetration, and more healthy attitudes about dating and knowledge about </a:t>
            </a:r>
            <a:r>
              <a:rPr lang="en-US" dirty="0" smtClean="0"/>
              <a:t>DV</a:t>
            </a:r>
          </a:p>
          <a:p>
            <a:pPr lvl="1"/>
            <a:r>
              <a:rPr lang="en-US" dirty="0"/>
              <a:t>E</a:t>
            </a:r>
            <a:r>
              <a:rPr lang="en-US" dirty="0" smtClean="0"/>
              <a:t>ffects </a:t>
            </a:r>
            <a:r>
              <a:rPr lang="en-US" dirty="0"/>
              <a:t>were sustained at 3</a:t>
            </a:r>
            <a:r>
              <a:rPr lang="en-US" dirty="0" smtClean="0"/>
              <a:t>-month follow-up</a:t>
            </a:r>
          </a:p>
          <a:p>
            <a:pPr lvl="1"/>
            <a:endParaRPr lang="en-US" dirty="0"/>
          </a:p>
          <a:p>
            <a:r>
              <a:rPr lang="en-US" dirty="0" smtClean="0"/>
              <a:t>We found fewer associations </a:t>
            </a:r>
            <a:r>
              <a:rPr lang="en-US" dirty="0"/>
              <a:t>between </a:t>
            </a:r>
            <a:r>
              <a:rPr lang="en-US" dirty="0" smtClean="0"/>
              <a:t>condition </a:t>
            </a:r>
            <a:r>
              <a:rPr lang="en-US" dirty="0"/>
              <a:t>and DV </a:t>
            </a:r>
            <a:r>
              <a:rPr lang="en-US" dirty="0" smtClean="0"/>
              <a:t>behaviors</a:t>
            </a:r>
          </a:p>
          <a:p>
            <a:endParaRPr lang="en-US" dirty="0"/>
          </a:p>
          <a:p>
            <a:r>
              <a:rPr lang="en-US"/>
              <a:t>S</a:t>
            </a:r>
            <a:r>
              <a:rPr lang="en-US" smtClean="0"/>
              <a:t>tudents </a:t>
            </a:r>
            <a:r>
              <a:rPr lang="en-US" dirty="0" smtClean="0"/>
              <a:t>who </a:t>
            </a:r>
            <a:r>
              <a:rPr lang="en-US" dirty="0"/>
              <a:t>received the </a:t>
            </a:r>
            <a:r>
              <a:rPr lang="en-US" dirty="0" smtClean="0"/>
              <a:t>KBEP program </a:t>
            </a:r>
            <a:r>
              <a:rPr lang="en-US" dirty="0"/>
              <a:t>did report less emotional/verbal DV </a:t>
            </a:r>
            <a:r>
              <a:rPr lang="en-US" dirty="0" smtClean="0"/>
              <a:t>perpetration, threatening </a:t>
            </a:r>
            <a:r>
              <a:rPr lang="en-US" dirty="0"/>
              <a:t>behavior perpetration and emotional/verbal DV victimization at </a:t>
            </a:r>
            <a:r>
              <a:rPr lang="en-US" dirty="0" smtClean="0"/>
              <a:t>T3</a:t>
            </a:r>
            <a:endParaRPr lang="en-US" dirty="0"/>
          </a:p>
          <a:p>
            <a:pPr lvl="1"/>
            <a:endParaRPr lang="en-US" dirty="0" smtClean="0"/>
          </a:p>
          <a:p>
            <a:endParaRPr lang="en-US" dirty="0"/>
          </a:p>
        </p:txBody>
      </p:sp>
    </p:spTree>
    <p:extLst>
      <p:ext uri="{BB962C8B-B14F-4D97-AF65-F5344CB8AC3E}">
        <p14:creationId xmlns:p14="http://schemas.microsoft.com/office/powerpoint/2010/main" val="2965200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b="1" dirty="0" smtClean="0"/>
              <a:t>Background: </a:t>
            </a:r>
            <a:br>
              <a:rPr lang="en-US" sz="4000" b="1" dirty="0" smtClean="0"/>
            </a:br>
            <a:r>
              <a:rPr lang="en-US" sz="4000" b="1" dirty="0" smtClean="0"/>
              <a:t>Teen Dating Violence</a:t>
            </a:r>
            <a:endParaRPr lang="en-US" sz="4000" b="1" dirty="0"/>
          </a:p>
        </p:txBody>
      </p:sp>
      <p:sp>
        <p:nvSpPr>
          <p:cNvPr id="5125" name="Rectangle 5"/>
          <p:cNvSpPr>
            <a:spLocks noGrp="1" noChangeArrowheads="1"/>
          </p:cNvSpPr>
          <p:nvPr>
            <p:ph idx="1"/>
          </p:nvPr>
        </p:nvSpPr>
        <p:spPr>
          <a:xfrm>
            <a:off x="457200" y="1882808"/>
            <a:ext cx="8077200" cy="4572000"/>
          </a:xfrm>
        </p:spPr>
        <p:txBody>
          <a:bodyPr>
            <a:normAutofit/>
          </a:bodyPr>
          <a:lstStyle/>
          <a:p>
            <a:r>
              <a:rPr lang="en-US" dirty="0" smtClean="0"/>
              <a:t>Dating Violence (DV)</a:t>
            </a:r>
          </a:p>
          <a:p>
            <a:pPr lvl="1"/>
            <a:r>
              <a:rPr lang="en-US" dirty="0" smtClean="0"/>
              <a:t>1 in 5 teens report lifetime psychological, physical and/or sexual DV</a:t>
            </a:r>
          </a:p>
          <a:p>
            <a:pPr lvl="1"/>
            <a:r>
              <a:rPr lang="en-US" dirty="0" smtClean="0"/>
              <a:t>9</a:t>
            </a:r>
            <a:r>
              <a:rPr lang="en-US" dirty="0"/>
              <a:t>% of U.S. high school students </a:t>
            </a:r>
            <a:r>
              <a:rPr lang="en-US" dirty="0" smtClean="0"/>
              <a:t>report </a:t>
            </a:r>
            <a:r>
              <a:rPr lang="en-US" dirty="0"/>
              <a:t>physical DV in the past 12 months </a:t>
            </a:r>
            <a:endParaRPr lang="en-US" dirty="0" smtClean="0"/>
          </a:p>
          <a:p>
            <a:pPr lvl="7"/>
            <a:r>
              <a:rPr lang="en-US" dirty="0" smtClean="0"/>
              <a:t>CDC, 2012</a:t>
            </a:r>
          </a:p>
          <a:p>
            <a:pPr lvl="1"/>
            <a:r>
              <a:rPr lang="en-US" dirty="0"/>
              <a:t>A</a:t>
            </a:r>
            <a:r>
              <a:rPr lang="en-US" dirty="0" smtClean="0"/>
              <a:t>dolescent </a:t>
            </a:r>
            <a:r>
              <a:rPr lang="en-US" dirty="0"/>
              <a:t>DV is one of the strongest predictors of intimate partner violence in </a:t>
            </a:r>
            <a:r>
              <a:rPr lang="en-US" dirty="0" smtClean="0"/>
              <a:t>adulthood</a:t>
            </a:r>
          </a:p>
          <a:p>
            <a:pPr lvl="7"/>
            <a:r>
              <a:rPr lang="en-US" dirty="0" smtClean="0"/>
              <a:t>CDC</a:t>
            </a:r>
            <a:r>
              <a:rPr lang="en-US" dirty="0"/>
              <a:t>, </a:t>
            </a:r>
            <a:r>
              <a:rPr lang="en-US" dirty="0" smtClean="0"/>
              <a:t>2006</a:t>
            </a:r>
            <a:endParaRPr lang="en-US" dirty="0"/>
          </a:p>
          <a:p>
            <a:pPr lvl="3"/>
            <a:endParaRPr lang="en-US" dirty="0" smtClean="0"/>
          </a:p>
          <a:p>
            <a:pPr lvl="1"/>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Strengths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P</a:t>
            </a:r>
            <a:r>
              <a:rPr lang="en-US" dirty="0" smtClean="0"/>
              <a:t>romising </a:t>
            </a:r>
            <a:r>
              <a:rPr lang="en-US" dirty="0"/>
              <a:t>initial empirical support for </a:t>
            </a:r>
            <a:r>
              <a:rPr lang="en-US" dirty="0" smtClean="0"/>
              <a:t>a widely-disseminated</a:t>
            </a:r>
            <a:r>
              <a:rPr lang="en-US" dirty="0"/>
              <a:t>, </a:t>
            </a:r>
            <a:r>
              <a:rPr lang="en-US" dirty="0" smtClean="0"/>
              <a:t>community-based </a:t>
            </a:r>
            <a:r>
              <a:rPr lang="en-US" dirty="0"/>
              <a:t>DV prevention </a:t>
            </a:r>
            <a:r>
              <a:rPr lang="en-US" dirty="0" smtClean="0"/>
              <a:t>program</a:t>
            </a:r>
          </a:p>
          <a:p>
            <a:r>
              <a:rPr lang="en-US" dirty="0" smtClean="0"/>
              <a:t>Brief, universal community interventions can be efficacious!</a:t>
            </a:r>
          </a:p>
          <a:p>
            <a:r>
              <a:rPr lang="en-US" dirty="0" smtClean="0"/>
              <a:t>This </a:t>
            </a:r>
            <a:r>
              <a:rPr lang="en-US" dirty="0"/>
              <a:t>study is </a:t>
            </a:r>
            <a:r>
              <a:rPr lang="en-US" dirty="0" smtClean="0"/>
              <a:t>among </a:t>
            </a:r>
            <a:r>
              <a:rPr lang="en-US" dirty="0"/>
              <a:t>the few trials of </a:t>
            </a:r>
            <a:r>
              <a:rPr lang="en-US" dirty="0" smtClean="0"/>
              <a:t>adolescent </a:t>
            </a:r>
            <a:r>
              <a:rPr lang="en-US" dirty="0"/>
              <a:t>DV prevention programs to detect significant behavioral outcomes </a:t>
            </a:r>
            <a:endParaRPr lang="en-US" dirty="0" smtClean="0"/>
          </a:p>
          <a:p>
            <a:pPr lvl="3"/>
            <a:r>
              <a:rPr lang="en-US" dirty="0" smtClean="0"/>
              <a:t>De </a:t>
            </a:r>
            <a:r>
              <a:rPr lang="en-US" dirty="0"/>
              <a:t>Koker et al., </a:t>
            </a:r>
            <a:r>
              <a:rPr lang="en-US" dirty="0" smtClean="0"/>
              <a:t>2014</a:t>
            </a:r>
          </a:p>
          <a:p>
            <a:r>
              <a:rPr lang="en-US" dirty="0"/>
              <a:t>A</a:t>
            </a:r>
            <a:r>
              <a:rPr lang="en-US" dirty="0" smtClean="0"/>
              <a:t>ssessed behaviors across the DV spectrum (</a:t>
            </a:r>
            <a:r>
              <a:rPr lang="en-US" dirty="0" err="1" smtClean="0"/>
              <a:t>Foshee</a:t>
            </a:r>
            <a:r>
              <a:rPr lang="en-US" dirty="0" smtClean="0"/>
              <a:t> et al., 1996), found different effects</a:t>
            </a:r>
            <a:endParaRPr lang="en-US" dirty="0"/>
          </a:p>
          <a:p>
            <a:endParaRPr lang="en-US" dirty="0"/>
          </a:p>
        </p:txBody>
      </p:sp>
    </p:spTree>
    <p:extLst>
      <p:ext uri="{BB962C8B-B14F-4D97-AF65-F5344CB8AC3E}">
        <p14:creationId xmlns:p14="http://schemas.microsoft.com/office/powerpoint/2010/main" val="4072024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a:t>
            </a:r>
            <a:endParaRPr lang="en-US" b="1" dirty="0"/>
          </a:p>
        </p:txBody>
      </p:sp>
      <p:sp>
        <p:nvSpPr>
          <p:cNvPr id="3" name="Content Placeholder 2"/>
          <p:cNvSpPr>
            <a:spLocks noGrp="1"/>
          </p:cNvSpPr>
          <p:nvPr>
            <p:ph idx="1"/>
          </p:nvPr>
        </p:nvSpPr>
        <p:spPr/>
        <p:txBody>
          <a:bodyPr>
            <a:normAutofit fontScale="92500"/>
          </a:bodyPr>
          <a:lstStyle/>
          <a:p>
            <a:r>
              <a:rPr lang="en-US" dirty="0" smtClean="0"/>
              <a:t>Data are from 1 school and are self-reports</a:t>
            </a:r>
          </a:p>
          <a:p>
            <a:r>
              <a:rPr lang="en-US" dirty="0" smtClean="0"/>
              <a:t>Sample limited to active daters</a:t>
            </a:r>
          </a:p>
          <a:p>
            <a:r>
              <a:rPr lang="en-US" dirty="0" smtClean="0"/>
              <a:t>Brief program; no booster</a:t>
            </a:r>
          </a:p>
          <a:p>
            <a:pPr lvl="1"/>
            <a:r>
              <a:rPr lang="en-US" dirty="0" smtClean="0"/>
              <a:t>Limited opportunities to practice skills</a:t>
            </a:r>
          </a:p>
          <a:p>
            <a:r>
              <a:rPr lang="en-US" dirty="0" smtClean="0"/>
              <a:t>Universal curriculum; not targeted to students with DV histories</a:t>
            </a:r>
            <a:endParaRPr lang="en-US" dirty="0"/>
          </a:p>
          <a:p>
            <a:pPr lvl="3"/>
            <a:r>
              <a:rPr lang="en-US" dirty="0" smtClean="0"/>
              <a:t>De </a:t>
            </a:r>
            <a:r>
              <a:rPr lang="en-US" dirty="0"/>
              <a:t>Koker et al., </a:t>
            </a:r>
            <a:r>
              <a:rPr lang="en-US" dirty="0" smtClean="0"/>
              <a:t>2014</a:t>
            </a:r>
            <a:endParaRPr lang="en-US" dirty="0"/>
          </a:p>
          <a:p>
            <a:r>
              <a:rPr lang="en-US" dirty="0" smtClean="0"/>
              <a:t>May need longer follow-up to detect more behavioral effects</a:t>
            </a:r>
          </a:p>
          <a:p>
            <a:pPr lvl="3"/>
            <a:r>
              <a:rPr lang="en-US" dirty="0" smtClean="0"/>
              <a:t>Crooks et al., 2008</a:t>
            </a:r>
            <a:endParaRPr lang="en-US" dirty="0"/>
          </a:p>
        </p:txBody>
      </p:sp>
    </p:spTree>
    <p:extLst>
      <p:ext uri="{BB962C8B-B14F-4D97-AF65-F5344CB8AC3E}">
        <p14:creationId xmlns:p14="http://schemas.microsoft.com/office/powerpoint/2010/main" val="3639325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Directions</a:t>
            </a:r>
            <a:endParaRPr lang="en-US" b="1" dirty="0"/>
          </a:p>
        </p:txBody>
      </p:sp>
      <p:sp>
        <p:nvSpPr>
          <p:cNvPr id="3" name="Content Placeholder 2"/>
          <p:cNvSpPr>
            <a:spLocks noGrp="1"/>
          </p:cNvSpPr>
          <p:nvPr>
            <p:ph idx="1"/>
          </p:nvPr>
        </p:nvSpPr>
        <p:spPr/>
        <p:txBody>
          <a:bodyPr>
            <a:normAutofit fontScale="92500"/>
          </a:bodyPr>
          <a:lstStyle/>
          <a:p>
            <a:r>
              <a:rPr lang="en-US" dirty="0"/>
              <a:t>These results have the potential to inform changes to the </a:t>
            </a:r>
            <a:r>
              <a:rPr lang="en-US" dirty="0" smtClean="0"/>
              <a:t>KBEP curriculum </a:t>
            </a:r>
            <a:r>
              <a:rPr lang="en-US" dirty="0"/>
              <a:t>to improve </a:t>
            </a:r>
            <a:r>
              <a:rPr lang="en-US" dirty="0" smtClean="0"/>
              <a:t>efficacy</a:t>
            </a:r>
          </a:p>
          <a:p>
            <a:r>
              <a:rPr lang="en-US" dirty="0"/>
              <a:t>M</a:t>
            </a:r>
            <a:r>
              <a:rPr lang="en-US" dirty="0" smtClean="0"/>
              <a:t>odifications </a:t>
            </a:r>
            <a:r>
              <a:rPr lang="en-US" dirty="0"/>
              <a:t>can be quickly piloted and disseminated in high schools where </a:t>
            </a:r>
            <a:r>
              <a:rPr lang="en-US" dirty="0" smtClean="0"/>
              <a:t>program </a:t>
            </a:r>
            <a:r>
              <a:rPr lang="en-US" dirty="0"/>
              <a:t>is </a:t>
            </a:r>
            <a:r>
              <a:rPr lang="en-US" dirty="0" smtClean="0"/>
              <a:t>established</a:t>
            </a:r>
          </a:p>
          <a:p>
            <a:pPr lvl="1"/>
            <a:r>
              <a:rPr lang="en-US" dirty="0" smtClean="0"/>
              <a:t>E.g., more sessions </a:t>
            </a:r>
            <a:r>
              <a:rPr lang="en-US" dirty="0" smtClean="0">
                <a:sym typeface="Wingdings" panose="05000000000000000000" pitchFamily="2" charset="2"/>
              </a:rPr>
              <a:t> more </a:t>
            </a:r>
            <a:r>
              <a:rPr lang="en-US" dirty="0" smtClean="0"/>
              <a:t>skills practice </a:t>
            </a:r>
            <a:r>
              <a:rPr lang="en-US" dirty="0" smtClean="0">
                <a:sym typeface="Wingdings" panose="05000000000000000000" pitchFamily="2" charset="2"/>
              </a:rPr>
              <a:t> enhanced effects on behavior</a:t>
            </a:r>
          </a:p>
          <a:p>
            <a:r>
              <a:rPr lang="en-US" dirty="0"/>
              <a:t>B</a:t>
            </a:r>
            <a:r>
              <a:rPr lang="en-US" dirty="0" smtClean="0"/>
              <a:t>rief trainings </a:t>
            </a:r>
            <a:r>
              <a:rPr lang="en-US" dirty="0"/>
              <a:t>could enable health teachers to deliver the curriculum in </a:t>
            </a:r>
            <a:r>
              <a:rPr lang="en-US" dirty="0" smtClean="0"/>
              <a:t>own classrooms</a:t>
            </a:r>
            <a:endParaRPr lang="en-US" dirty="0"/>
          </a:p>
        </p:txBody>
      </p:sp>
    </p:spTree>
    <p:extLst>
      <p:ext uri="{BB962C8B-B14F-4D97-AF65-F5344CB8AC3E}">
        <p14:creationId xmlns:p14="http://schemas.microsoft.com/office/powerpoint/2010/main" val="2997997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5"/>
          <p:cNvSpPr>
            <a:spLocks noGrp="1" noChangeArrowheads="1"/>
          </p:cNvSpPr>
          <p:nvPr>
            <p:ph type="subTitle" idx="1"/>
          </p:nvPr>
        </p:nvSpPr>
        <p:spPr>
          <a:xfrm>
            <a:off x="-2647950" y="1901755"/>
            <a:ext cx="6477000" cy="1981200"/>
          </a:xfrm>
          <a:noFill/>
          <a:ln>
            <a:noFill/>
          </a:ln>
        </p:spPr>
        <p:style>
          <a:lnRef idx="2">
            <a:schemeClr val="dk1"/>
          </a:lnRef>
          <a:fillRef idx="1">
            <a:schemeClr val="lt1"/>
          </a:fillRef>
          <a:effectRef idx="0">
            <a:schemeClr val="dk1"/>
          </a:effectRef>
          <a:fontRef idx="minor">
            <a:schemeClr val="dk1"/>
          </a:fontRef>
        </p:style>
        <p:txBody>
          <a:bodyPr>
            <a:norm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Meredith Joppa, Ph.D.</a:t>
            </a:r>
          </a:p>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meredithcjones@gmail.com</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Rectangle 1"/>
          <p:cNvSpPr/>
          <p:nvPr/>
        </p:nvSpPr>
        <p:spPr>
          <a:xfrm>
            <a:off x="4267200" y="1066800"/>
            <a:ext cx="5105400" cy="5632311"/>
          </a:xfrm>
          <a:prstGeom prst="rect">
            <a:avLst/>
          </a:prstGeom>
        </p:spPr>
        <p:txBody>
          <a:bodyPr wrap="square">
            <a:spAutoFit/>
          </a:bodyPr>
          <a:lstStyle/>
          <a:p>
            <a:pPr>
              <a:defRPr/>
            </a:pPr>
            <a:r>
              <a:rPr lang="en-US" sz="2400" dirty="0" smtClean="0">
                <a:latin typeface="+mj-lt"/>
              </a:rPr>
              <a:t>-</a:t>
            </a:r>
            <a:r>
              <a:rPr lang="en-US" sz="2400" dirty="0">
                <a:latin typeface="+mj-lt"/>
              </a:rPr>
              <a:t>Larry Brown, M.D.</a:t>
            </a:r>
          </a:p>
          <a:p>
            <a:pPr>
              <a:defRPr/>
            </a:pPr>
            <a:r>
              <a:rPr lang="en-US" sz="2400" dirty="0">
                <a:latin typeface="+mj-lt"/>
              </a:rPr>
              <a:t>-Christie Rizzo, Ph.D.	</a:t>
            </a:r>
            <a:endParaRPr lang="en-US" sz="2400" u="sng" dirty="0">
              <a:latin typeface="+mj-lt"/>
            </a:endParaRPr>
          </a:p>
          <a:p>
            <a:pPr eaLnBrk="1" hangingPunct="1">
              <a:defRPr/>
            </a:pPr>
            <a:r>
              <a:rPr lang="en-US" sz="2400" b="1" dirty="0">
                <a:latin typeface="+mj-lt"/>
              </a:rPr>
              <a:t>-HIV Prevention Team, </a:t>
            </a:r>
            <a:r>
              <a:rPr lang="en-US" sz="2400" dirty="0">
                <a:latin typeface="+mj-lt"/>
              </a:rPr>
              <a:t>Brown/Rhode Island Hospital/Bradley Hasbro Children’s Research </a:t>
            </a:r>
            <a:r>
              <a:rPr lang="en-US" sz="2400" dirty="0" smtClean="0">
                <a:latin typeface="+mj-lt"/>
              </a:rPr>
              <a:t>Center</a:t>
            </a:r>
            <a:endParaRPr lang="en-US" sz="2400" b="1" dirty="0">
              <a:latin typeface="+mj-lt"/>
            </a:endParaRPr>
          </a:p>
          <a:p>
            <a:pPr eaLnBrk="1" hangingPunct="1">
              <a:defRPr/>
            </a:pPr>
            <a:endParaRPr lang="en-US" sz="2400" b="1" dirty="0">
              <a:latin typeface="+mj-lt"/>
            </a:endParaRPr>
          </a:p>
          <a:p>
            <a:pPr eaLnBrk="1" hangingPunct="1">
              <a:defRPr/>
            </a:pPr>
            <a:r>
              <a:rPr lang="en-US" sz="2400" b="1" dirty="0">
                <a:latin typeface="+mj-lt"/>
              </a:rPr>
              <a:t>-The Katie Brown Educational Program</a:t>
            </a:r>
          </a:p>
          <a:p>
            <a:pPr eaLnBrk="1" hangingPunct="1">
              <a:defRPr/>
            </a:pPr>
            <a:r>
              <a:rPr lang="en-US" sz="2400" dirty="0">
                <a:latin typeface="+mj-lt"/>
              </a:rPr>
              <a:t>-Claire Spaulding </a:t>
            </a:r>
            <a:r>
              <a:rPr lang="en-US" sz="2400" dirty="0" err="1">
                <a:latin typeface="+mj-lt"/>
              </a:rPr>
              <a:t>McVicker</a:t>
            </a:r>
            <a:r>
              <a:rPr lang="en-US" sz="2400" dirty="0">
                <a:latin typeface="+mj-lt"/>
              </a:rPr>
              <a:t>, Executive Director</a:t>
            </a:r>
          </a:p>
          <a:p>
            <a:pPr eaLnBrk="1" hangingPunct="1">
              <a:defRPr/>
            </a:pPr>
            <a:endParaRPr lang="en-US" sz="2400" dirty="0">
              <a:latin typeface="+mj-lt"/>
            </a:endParaRPr>
          </a:p>
          <a:p>
            <a:pPr eaLnBrk="1" hangingPunct="1">
              <a:defRPr/>
            </a:pPr>
            <a:r>
              <a:rPr lang="en-US" sz="2400" u="sng" dirty="0">
                <a:latin typeface="+mj-lt"/>
              </a:rPr>
              <a:t>Research Support:</a:t>
            </a:r>
          </a:p>
          <a:p>
            <a:pPr eaLnBrk="1" hangingPunct="1">
              <a:defRPr/>
            </a:pPr>
            <a:r>
              <a:rPr lang="en-US" sz="2400" dirty="0" smtClean="0">
                <a:latin typeface="+mj-lt"/>
              </a:rPr>
              <a:t>-Rhode Island Hospital</a:t>
            </a:r>
            <a:endParaRPr lang="en-US" sz="2400" dirty="0">
              <a:latin typeface="+mj-lt"/>
            </a:endParaRPr>
          </a:p>
          <a:p>
            <a:pPr eaLnBrk="1" hangingPunct="1">
              <a:defRPr/>
            </a:pPr>
            <a:r>
              <a:rPr lang="en-US" sz="2400" dirty="0">
                <a:latin typeface="+mj-lt"/>
              </a:rPr>
              <a:t>-NIMH T32 (Larry Brown, P.I.)</a:t>
            </a:r>
          </a:p>
        </p:txBody>
      </p:sp>
      <p:sp>
        <p:nvSpPr>
          <p:cNvPr id="5" name="Title 1"/>
          <p:cNvSpPr txBox="1">
            <a:spLocks/>
          </p:cNvSpPr>
          <p:nvPr/>
        </p:nvSpPr>
        <p:spPr>
          <a:xfrm>
            <a:off x="-304800" y="-19050"/>
            <a:ext cx="8229600" cy="1399032"/>
          </a:xfrm>
          <a:prstGeom prst="rect">
            <a:avLst/>
          </a:prstGeom>
        </p:spPr>
        <p:txBody>
          <a:bodyPr vert="horz" anchor="b">
            <a:normAutofit/>
          </a:bodyPr>
          <a:lstStyle>
            <a:lvl1pPr marL="484632" algn="r" rtl="0" eaLnBrk="1" latinLnBrk="0" hangingPunct="1">
              <a:spcBef>
                <a:spcPct val="0"/>
              </a:spcBef>
              <a:buNone/>
              <a:defRPr kumimoji="0" sz="44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pPr algn="l" fontAlgn="auto">
              <a:spcAft>
                <a:spcPts val="0"/>
              </a:spcAft>
            </a:pPr>
            <a:r>
              <a:rPr lang="en-US" b="1" dirty="0" smtClean="0"/>
              <a:t>Thank You! </a:t>
            </a:r>
            <a:endParaRPr lang="en-US" b="1" dirty="0"/>
          </a:p>
        </p:txBody>
      </p:sp>
    </p:spTree>
    <p:extLst>
      <p:ext uri="{BB962C8B-B14F-4D97-AF65-F5344CB8AC3E}">
        <p14:creationId xmlns:p14="http://schemas.microsoft.com/office/powerpoint/2010/main" val="78312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b="1" dirty="0" smtClean="0"/>
              <a:t>Background: </a:t>
            </a:r>
            <a:br>
              <a:rPr lang="en-US" sz="4000" b="1" dirty="0" smtClean="0"/>
            </a:br>
            <a:r>
              <a:rPr lang="en-US" sz="4000" b="1" dirty="0" smtClean="0"/>
              <a:t>DV Prevention in Schools</a:t>
            </a:r>
            <a:endParaRPr lang="en-US" sz="4000" b="1" dirty="0"/>
          </a:p>
        </p:txBody>
      </p:sp>
      <p:sp>
        <p:nvSpPr>
          <p:cNvPr id="5125" name="Rectangle 5"/>
          <p:cNvSpPr>
            <a:spLocks noGrp="1" noChangeArrowheads="1"/>
          </p:cNvSpPr>
          <p:nvPr>
            <p:ph idx="1"/>
          </p:nvPr>
        </p:nvSpPr>
        <p:spPr>
          <a:xfrm>
            <a:off x="457199" y="1882808"/>
            <a:ext cx="5786853" cy="4572000"/>
          </a:xfrm>
        </p:spPr>
        <p:txBody>
          <a:bodyPr>
            <a:normAutofit/>
          </a:bodyPr>
          <a:lstStyle/>
          <a:p>
            <a:r>
              <a:rPr lang="en-US" dirty="0"/>
              <a:t>DV Prevention in Schools</a:t>
            </a:r>
          </a:p>
          <a:p>
            <a:pPr lvl="1"/>
            <a:r>
              <a:rPr lang="en-US" dirty="0" smtClean="0"/>
              <a:t>A growing </a:t>
            </a:r>
            <a:r>
              <a:rPr lang="en-US" dirty="0"/>
              <a:t>number of U.S. states have mandated DV education in public </a:t>
            </a:r>
            <a:r>
              <a:rPr lang="en-US" dirty="0" smtClean="0"/>
              <a:t>schools</a:t>
            </a:r>
          </a:p>
          <a:p>
            <a:pPr lvl="1"/>
            <a:r>
              <a:rPr lang="en-US" dirty="0" smtClean="0"/>
              <a:t>Several school-based</a:t>
            </a:r>
            <a:r>
              <a:rPr lang="en-US" dirty="0"/>
              <a:t>, primary prevention programs have shown promising results in reducing attitudes supportive of DV and DV </a:t>
            </a:r>
            <a:r>
              <a:rPr lang="en-US" dirty="0" smtClean="0"/>
              <a:t>behaviors</a:t>
            </a:r>
          </a:p>
          <a:p>
            <a:pPr lvl="3"/>
            <a:endParaRPr lang="en-US" dirty="0" smtClean="0"/>
          </a:p>
          <a:p>
            <a:pPr lvl="1"/>
            <a:endParaRPr lang="en-US" dirty="0" smtClean="0"/>
          </a:p>
          <a:p>
            <a:endParaRPr lang="en-US" dirty="0" smtClean="0"/>
          </a:p>
        </p:txBody>
      </p:sp>
      <p:pic>
        <p:nvPicPr>
          <p:cNvPr id="1026" name="Picture 2" descr="http://thinkprogress.org/wp-content/uploads/2012/12/teen-dating-viole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53" y="3428999"/>
            <a:ext cx="2477383" cy="165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9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evidence-based Interventions</a:t>
            </a:r>
            <a:endParaRPr lang="en-US" b="1" dirty="0"/>
          </a:p>
        </p:txBody>
      </p:sp>
      <p:sp>
        <p:nvSpPr>
          <p:cNvPr id="4" name="Text Placeholder 3"/>
          <p:cNvSpPr>
            <a:spLocks noGrp="1"/>
          </p:cNvSpPr>
          <p:nvPr>
            <p:ph type="body" sz="half" idx="2"/>
          </p:nvPr>
        </p:nvSpPr>
        <p:spPr>
          <a:xfrm>
            <a:off x="1143000" y="5867400"/>
            <a:ext cx="7315200" cy="685800"/>
          </a:xfrm>
        </p:spPr>
        <p:txBody>
          <a:bodyPr/>
          <a:lstStyle/>
          <a:p>
            <a:pPr marL="285750" indent="-285750">
              <a:buFont typeface="Arial" panose="020B0604020202020204" pitchFamily="34" charset="0"/>
              <a:buChar char="•"/>
            </a:pPr>
            <a:r>
              <a:rPr lang="en-US" dirty="0" smtClean="0"/>
              <a:t>Whitaker et al., 2006</a:t>
            </a:r>
            <a:endParaRPr lang="en-US" dirty="0"/>
          </a:p>
        </p:txBody>
      </p:sp>
      <p:sp>
        <p:nvSpPr>
          <p:cNvPr id="8" name="Rectangle 7"/>
          <p:cNvSpPr/>
          <p:nvPr/>
        </p:nvSpPr>
        <p:spPr>
          <a:xfrm>
            <a:off x="1143000" y="304800"/>
            <a:ext cx="7315200" cy="5562600"/>
          </a:xfrm>
          <a:prstGeom prst="rect">
            <a:avLst/>
          </a:prstGeom>
        </p:spPr>
        <p:style>
          <a:lnRef idx="2">
            <a:schemeClr val="accent1">
              <a:shade val="50000"/>
            </a:schemeClr>
          </a:lnRef>
          <a:fillRef idx="1002">
            <a:schemeClr val="dk1"/>
          </a:fillRef>
          <a:effectRef idx="0">
            <a:schemeClr val="accent1"/>
          </a:effectRef>
          <a:fontRef idx="minor">
            <a:schemeClr val="lt1"/>
          </a:fontRef>
        </p:style>
        <p:txBody>
          <a:bodyPr rtlCol="0" anchor="t"/>
          <a:lstStyle/>
          <a:p>
            <a:pPr algn="ctr"/>
            <a:r>
              <a:rPr lang="en-US" sz="2400" b="1" dirty="0" smtClean="0">
                <a:ln>
                  <a:solidFill>
                    <a:prstClr val="white">
                      <a:lumMod val="50000"/>
                    </a:prstClr>
                  </a:solidFill>
                </a:ln>
                <a:solidFill>
                  <a:prstClr val="white">
                    <a:lumMod val="95000"/>
                  </a:prstClr>
                </a:solidFill>
              </a:rPr>
              <a:t>Safe </a:t>
            </a:r>
            <a:r>
              <a:rPr lang="en-US" sz="2400" b="1" dirty="0">
                <a:ln>
                  <a:solidFill>
                    <a:prstClr val="white">
                      <a:lumMod val="50000"/>
                    </a:prstClr>
                  </a:solidFill>
                </a:ln>
                <a:solidFill>
                  <a:prstClr val="white">
                    <a:lumMod val="95000"/>
                  </a:prstClr>
                </a:solidFill>
              </a:rPr>
              <a:t>Dates (Foshee et al., 1998</a:t>
            </a:r>
            <a:r>
              <a:rPr lang="en-US" sz="2400" b="1" dirty="0" smtClean="0">
                <a:ln>
                  <a:solidFill>
                    <a:prstClr val="white">
                      <a:lumMod val="50000"/>
                    </a:prstClr>
                  </a:solidFill>
                </a:ln>
                <a:solidFill>
                  <a:prstClr val="white">
                    <a:lumMod val="95000"/>
                  </a:prstClr>
                </a:solidFill>
              </a:rPr>
              <a:t>)</a:t>
            </a:r>
            <a:endParaRPr lang="en-US" sz="2400" b="1" dirty="0">
              <a:ln>
                <a:solidFill>
                  <a:prstClr val="white">
                    <a:lumMod val="50000"/>
                  </a:prstClr>
                </a:solidFill>
              </a:ln>
              <a:solidFill>
                <a:prstClr val="white">
                  <a:lumMod val="95000"/>
                </a:prstClr>
              </a:solidFill>
            </a:endParaRPr>
          </a:p>
          <a:p>
            <a:pPr algn="ctr"/>
            <a:r>
              <a:rPr lang="en-US" sz="2400" b="1" dirty="0">
                <a:ln>
                  <a:solidFill>
                    <a:prstClr val="white">
                      <a:lumMod val="50000"/>
                    </a:prstClr>
                  </a:solidFill>
                </a:ln>
                <a:solidFill>
                  <a:prstClr val="white">
                    <a:lumMod val="95000"/>
                  </a:prstClr>
                </a:solidFill>
              </a:rPr>
              <a:t>The Fourth R (Wolfe et al., 2009</a:t>
            </a:r>
            <a:r>
              <a:rPr lang="en-US" sz="2400" b="1" dirty="0" smtClean="0">
                <a:ln>
                  <a:solidFill>
                    <a:prstClr val="white">
                      <a:lumMod val="50000"/>
                    </a:prstClr>
                  </a:solidFill>
                </a:ln>
                <a:solidFill>
                  <a:prstClr val="white">
                    <a:lumMod val="95000"/>
                  </a:prstClr>
                </a:solidFill>
              </a:rPr>
              <a:t>)</a:t>
            </a:r>
            <a:endParaRPr lang="en-US" sz="2400" b="1" dirty="0">
              <a:ln>
                <a:solidFill>
                  <a:prstClr val="white">
                    <a:lumMod val="50000"/>
                  </a:prstClr>
                </a:solidFill>
              </a:ln>
              <a:solidFill>
                <a:prstClr val="white">
                  <a:lumMod val="95000"/>
                </a:prstClr>
              </a:solidFill>
            </a:endParaRPr>
          </a:p>
          <a:p>
            <a:pPr algn="ctr"/>
            <a:r>
              <a:rPr lang="en-US" sz="2400" b="1" dirty="0">
                <a:ln>
                  <a:solidFill>
                    <a:prstClr val="white">
                      <a:lumMod val="50000"/>
                    </a:prstClr>
                  </a:solidFill>
                </a:ln>
                <a:solidFill>
                  <a:prstClr val="white">
                    <a:lumMod val="95000"/>
                  </a:prstClr>
                </a:solidFill>
              </a:rPr>
              <a:t>Expect Respect (Ball et al., 2012)</a:t>
            </a:r>
          </a:p>
          <a:p>
            <a:pPr marL="342900" indent="-342900">
              <a:buFont typeface="Arial" panose="020B0604020202020204" pitchFamily="34" charset="0"/>
              <a:buChar char="•"/>
            </a:pPr>
            <a:endParaRPr lang="en-US" sz="2000" dirty="0" smtClean="0">
              <a:ln>
                <a:solidFill>
                  <a:prstClr val="white">
                    <a:lumMod val="50000"/>
                  </a:prstClr>
                </a:solidFill>
              </a:ln>
              <a:solidFill>
                <a:prstClr val="white">
                  <a:lumMod val="95000"/>
                </a:prstClr>
              </a:solidFill>
            </a:endParaRPr>
          </a:p>
          <a:p>
            <a:pPr marL="800100" lvl="1" indent="-342900">
              <a:buFont typeface="Arial" panose="020B0604020202020204" pitchFamily="34" charset="0"/>
              <a:buChar char="•"/>
            </a:pPr>
            <a:r>
              <a:rPr lang="en-US" sz="2000" dirty="0">
                <a:ln>
                  <a:solidFill>
                    <a:prstClr val="white">
                      <a:lumMod val="50000"/>
                    </a:prstClr>
                  </a:solidFill>
                </a:ln>
                <a:solidFill>
                  <a:prstClr val="white">
                    <a:lumMod val="95000"/>
                  </a:prstClr>
                </a:solidFill>
              </a:rPr>
              <a:t>T</a:t>
            </a:r>
            <a:r>
              <a:rPr lang="en-US" sz="2000" dirty="0" smtClean="0">
                <a:ln>
                  <a:solidFill>
                    <a:prstClr val="white">
                      <a:lumMod val="50000"/>
                    </a:prstClr>
                  </a:solidFill>
                </a:ln>
                <a:solidFill>
                  <a:prstClr val="white">
                    <a:lumMod val="95000"/>
                  </a:prstClr>
                </a:solidFill>
              </a:rPr>
              <a:t>hese evidence-based interventions are time-intensive</a:t>
            </a:r>
          </a:p>
          <a:p>
            <a:pPr marL="800100" lvl="1" indent="-342900">
              <a:buFont typeface="Arial" panose="020B0604020202020204" pitchFamily="34" charset="0"/>
              <a:buChar char="•"/>
            </a:pPr>
            <a:r>
              <a:rPr lang="en-US" sz="2000" dirty="0" smtClean="0">
                <a:ln>
                  <a:solidFill>
                    <a:prstClr val="white">
                      <a:lumMod val="50000"/>
                    </a:prstClr>
                  </a:solidFill>
                </a:ln>
                <a:solidFill>
                  <a:prstClr val="white">
                    <a:lumMod val="95000"/>
                  </a:prstClr>
                </a:solidFill>
              </a:rPr>
              <a:t>May be difficult to integrate into existing school </a:t>
            </a:r>
            <a:r>
              <a:rPr lang="en-US" sz="2000" dirty="0">
                <a:ln>
                  <a:solidFill>
                    <a:prstClr val="white">
                      <a:lumMod val="50000"/>
                    </a:prstClr>
                  </a:solidFill>
                </a:ln>
                <a:solidFill>
                  <a:prstClr val="white">
                    <a:lumMod val="95000"/>
                  </a:prstClr>
                </a:solidFill>
              </a:rPr>
              <a:t>health </a:t>
            </a:r>
            <a:r>
              <a:rPr lang="en-US" sz="2000" dirty="0" smtClean="0">
                <a:ln>
                  <a:solidFill>
                    <a:prstClr val="white">
                      <a:lumMod val="50000"/>
                    </a:prstClr>
                  </a:solidFill>
                </a:ln>
                <a:solidFill>
                  <a:prstClr val="white">
                    <a:lumMod val="95000"/>
                  </a:prstClr>
                </a:solidFill>
              </a:rPr>
              <a:t>curricula</a:t>
            </a:r>
          </a:p>
          <a:p>
            <a:pPr marL="800100" lvl="1" indent="-342900">
              <a:buFont typeface="Arial" panose="020B0604020202020204" pitchFamily="34" charset="0"/>
              <a:buChar char="•"/>
            </a:pPr>
            <a:r>
              <a:rPr lang="en-US" sz="2000" dirty="0">
                <a:ln>
                  <a:solidFill>
                    <a:prstClr val="white">
                      <a:lumMod val="50000"/>
                    </a:prstClr>
                  </a:solidFill>
                </a:ln>
                <a:solidFill>
                  <a:prstClr val="white">
                    <a:lumMod val="95000"/>
                  </a:prstClr>
                </a:solidFill>
              </a:rPr>
              <a:t>C</a:t>
            </a:r>
            <a:r>
              <a:rPr lang="en-US" sz="2000" dirty="0" smtClean="0">
                <a:ln>
                  <a:solidFill>
                    <a:prstClr val="white">
                      <a:lumMod val="50000"/>
                    </a:prstClr>
                  </a:solidFill>
                </a:ln>
                <a:solidFill>
                  <a:prstClr val="white">
                    <a:lumMod val="95000"/>
                  </a:prstClr>
                </a:solidFill>
              </a:rPr>
              <a:t>ommunity </a:t>
            </a:r>
            <a:r>
              <a:rPr lang="en-US" sz="2000" dirty="0">
                <a:ln>
                  <a:solidFill>
                    <a:prstClr val="white">
                      <a:lumMod val="50000"/>
                    </a:prstClr>
                  </a:solidFill>
                </a:ln>
                <a:solidFill>
                  <a:prstClr val="white">
                    <a:lumMod val="95000"/>
                  </a:prstClr>
                </a:solidFill>
              </a:rPr>
              <a:t>–based agencies have developed their own programs with the needs of schools in </a:t>
            </a:r>
            <a:r>
              <a:rPr lang="en-US" sz="2000" dirty="0" smtClean="0">
                <a:ln>
                  <a:solidFill>
                    <a:prstClr val="white">
                      <a:lumMod val="50000"/>
                    </a:prstClr>
                  </a:solidFill>
                </a:ln>
                <a:solidFill>
                  <a:prstClr val="white">
                    <a:lumMod val="95000"/>
                  </a:prstClr>
                </a:solidFill>
              </a:rPr>
              <a:t>mind</a:t>
            </a:r>
          </a:p>
          <a:p>
            <a:pPr marL="1257300" lvl="2" indent="-342900">
              <a:buFont typeface="Arial" panose="020B0604020202020204" pitchFamily="34" charset="0"/>
              <a:buChar char="•"/>
            </a:pPr>
            <a:r>
              <a:rPr lang="en-US" sz="2000" dirty="0">
                <a:ln>
                  <a:solidFill>
                    <a:prstClr val="white">
                      <a:lumMod val="50000"/>
                    </a:prstClr>
                  </a:solidFill>
                </a:ln>
                <a:solidFill>
                  <a:prstClr val="white">
                    <a:lumMod val="95000"/>
                  </a:prstClr>
                </a:solidFill>
              </a:rPr>
              <a:t>P</a:t>
            </a:r>
            <a:r>
              <a:rPr lang="en-US" sz="2000" dirty="0" smtClean="0">
                <a:ln>
                  <a:solidFill>
                    <a:prstClr val="white">
                      <a:lumMod val="50000"/>
                    </a:prstClr>
                  </a:solidFill>
                </a:ln>
                <a:solidFill>
                  <a:prstClr val="white">
                    <a:lumMod val="95000"/>
                  </a:prstClr>
                </a:solidFill>
              </a:rPr>
              <a:t>otentially </a:t>
            </a:r>
            <a:r>
              <a:rPr lang="en-US" sz="2000" dirty="0">
                <a:ln>
                  <a:solidFill>
                    <a:prstClr val="white">
                      <a:lumMod val="50000"/>
                    </a:prstClr>
                  </a:solidFill>
                </a:ln>
                <a:solidFill>
                  <a:prstClr val="white">
                    <a:lumMod val="95000"/>
                  </a:prstClr>
                </a:solidFill>
              </a:rPr>
              <a:t>cost-effective, efficient alternative to developing new </a:t>
            </a:r>
            <a:r>
              <a:rPr lang="en-US" sz="2000" dirty="0" smtClean="0">
                <a:ln>
                  <a:solidFill>
                    <a:prstClr val="white">
                      <a:lumMod val="50000"/>
                    </a:prstClr>
                  </a:solidFill>
                </a:ln>
                <a:solidFill>
                  <a:prstClr val="white">
                    <a:lumMod val="95000"/>
                  </a:prstClr>
                </a:solidFill>
              </a:rPr>
              <a:t>programs </a:t>
            </a:r>
          </a:p>
          <a:p>
            <a:pPr marL="1257300" lvl="2" indent="-342900">
              <a:buFont typeface="Arial" panose="020B0604020202020204" pitchFamily="34" charset="0"/>
              <a:buChar char="•"/>
            </a:pPr>
            <a:r>
              <a:rPr lang="en-US" sz="2000" dirty="0" smtClean="0">
                <a:ln>
                  <a:solidFill>
                    <a:prstClr val="white">
                      <a:lumMod val="50000"/>
                    </a:prstClr>
                  </a:solidFill>
                </a:ln>
                <a:solidFill>
                  <a:prstClr val="white">
                    <a:lumMod val="95000"/>
                  </a:prstClr>
                </a:solidFill>
              </a:rPr>
              <a:t>We need rigorous research to test their efficacy</a:t>
            </a:r>
          </a:p>
          <a:p>
            <a:pPr marL="1714500" lvl="3" indent="-342900">
              <a:buFont typeface="Arial" panose="020B0604020202020204" pitchFamily="34" charset="0"/>
              <a:buChar char="•"/>
            </a:pPr>
            <a:r>
              <a:rPr lang="en-US" sz="2000" dirty="0" smtClean="0">
                <a:ln>
                  <a:solidFill>
                    <a:prstClr val="white">
                      <a:lumMod val="50000"/>
                    </a:prstClr>
                  </a:solidFill>
                </a:ln>
                <a:solidFill>
                  <a:prstClr val="white">
                    <a:lumMod val="95000"/>
                  </a:prstClr>
                </a:solidFill>
              </a:rPr>
              <a:t>Teten</a:t>
            </a:r>
            <a:r>
              <a:rPr lang="en-US" sz="2000" dirty="0">
                <a:ln>
                  <a:solidFill>
                    <a:prstClr val="white">
                      <a:lumMod val="50000"/>
                    </a:prstClr>
                  </a:solidFill>
                </a:ln>
                <a:solidFill>
                  <a:prstClr val="white">
                    <a:lumMod val="95000"/>
                  </a:prstClr>
                </a:solidFill>
              </a:rPr>
              <a:t>, Ball, Valle, Noonan, &amp; Rosenbluth, </a:t>
            </a:r>
            <a:r>
              <a:rPr lang="en-US" sz="2000" dirty="0" smtClean="0">
                <a:ln>
                  <a:solidFill>
                    <a:prstClr val="white">
                      <a:lumMod val="50000"/>
                    </a:prstClr>
                  </a:solidFill>
                </a:ln>
                <a:solidFill>
                  <a:prstClr val="white">
                    <a:lumMod val="95000"/>
                  </a:prstClr>
                </a:solidFill>
              </a:rPr>
              <a:t>2009</a:t>
            </a:r>
          </a:p>
          <a:p>
            <a:pPr marL="285750" indent="-285750">
              <a:buFont typeface="Arial" pitchFamily="34" charset="0"/>
              <a:buChar char="•"/>
            </a:pPr>
            <a:endParaRPr lang="en-US" sz="2000" dirty="0" smtClean="0">
              <a:ln>
                <a:solidFill>
                  <a:prstClr val="white">
                    <a:lumMod val="50000"/>
                  </a:prstClr>
                </a:solidFill>
              </a:ln>
              <a:solidFill>
                <a:prstClr val="white">
                  <a:lumMod val="95000"/>
                </a:prstClr>
              </a:solidFill>
            </a:endParaRPr>
          </a:p>
          <a:p>
            <a:pPr marL="285750" indent="-285750">
              <a:buFont typeface="Arial" pitchFamily="34" charset="0"/>
              <a:buChar char="•"/>
            </a:pPr>
            <a:endParaRPr lang="en-US" sz="2000" dirty="0">
              <a:ln>
                <a:solidFill>
                  <a:prstClr val="white">
                    <a:lumMod val="50000"/>
                  </a:prstClr>
                </a:solidFill>
              </a:ln>
              <a:solidFill>
                <a:prstClr val="white">
                  <a:lumMod val="95000"/>
                </a:prstClr>
              </a:solidFill>
            </a:endParaRPr>
          </a:p>
          <a:p>
            <a:pPr marL="342900" indent="-342900">
              <a:buFont typeface="Arial" panose="020B0604020202020204" pitchFamily="34" charset="0"/>
              <a:buChar char="•"/>
            </a:pPr>
            <a:endParaRPr lang="en-US" sz="2000" dirty="0">
              <a:ln>
                <a:solidFill>
                  <a:prstClr val="white">
                    <a:lumMod val="50000"/>
                  </a:prstClr>
                </a:solidFill>
              </a:ln>
              <a:solidFill>
                <a:prstClr val="white">
                  <a:lumMod val="95000"/>
                </a:prstClr>
              </a:solidFill>
            </a:endParaRPr>
          </a:p>
        </p:txBody>
      </p:sp>
    </p:spTree>
    <p:extLst>
      <p:ext uri="{BB962C8B-B14F-4D97-AF65-F5344CB8AC3E}">
        <p14:creationId xmlns:p14="http://schemas.microsoft.com/office/powerpoint/2010/main" val="14100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The Katie Brown </a:t>
            </a:r>
            <a:br>
              <a:rPr lang="en-US" sz="4400" b="1" dirty="0"/>
            </a:br>
            <a:r>
              <a:rPr lang="en-US" sz="4400" b="1" dirty="0"/>
              <a:t>Educational Program</a:t>
            </a:r>
            <a:endParaRPr lang="en-US" b="1" dirty="0"/>
          </a:p>
        </p:txBody>
      </p:sp>
      <p:sp>
        <p:nvSpPr>
          <p:cNvPr id="3" name="Content Placeholder 2"/>
          <p:cNvSpPr>
            <a:spLocks noGrp="1"/>
          </p:cNvSpPr>
          <p:nvPr>
            <p:ph idx="1"/>
          </p:nvPr>
        </p:nvSpPr>
        <p:spPr>
          <a:xfrm>
            <a:off x="457200" y="1666526"/>
            <a:ext cx="8229600" cy="4343400"/>
          </a:xfrm>
        </p:spPr>
        <p:txBody>
          <a:bodyPr>
            <a:noAutofit/>
          </a:bodyPr>
          <a:lstStyle/>
          <a:p>
            <a:r>
              <a:rPr lang="en-US" sz="2400" dirty="0"/>
              <a:t>Partnership with a non-profit </a:t>
            </a:r>
            <a:r>
              <a:rPr lang="en-US" sz="2400" dirty="0" smtClean="0"/>
              <a:t>CBO dedicated </a:t>
            </a:r>
            <a:r>
              <a:rPr lang="en-US" sz="2400" dirty="0"/>
              <a:t>to promoting respectful relationships by teaching alternatives to relationship </a:t>
            </a:r>
            <a:r>
              <a:rPr lang="en-US" sz="2400" dirty="0" smtClean="0"/>
              <a:t>violence</a:t>
            </a:r>
            <a:endParaRPr lang="en-US" sz="2400" dirty="0"/>
          </a:p>
          <a:p>
            <a:r>
              <a:rPr lang="en-US" sz="2400" dirty="0" smtClean="0"/>
              <a:t>5 50-min sessions delivered by B.A.-level educators</a:t>
            </a:r>
          </a:p>
          <a:p>
            <a:r>
              <a:rPr lang="en-US" sz="2400" dirty="0" smtClean="0"/>
              <a:t>&gt;54,000 </a:t>
            </a:r>
            <a:r>
              <a:rPr lang="en-US" sz="2400" dirty="0"/>
              <a:t>students </a:t>
            </a:r>
            <a:r>
              <a:rPr lang="en-US" sz="2400" dirty="0" smtClean="0"/>
              <a:t>in New England</a:t>
            </a:r>
            <a:endParaRPr lang="en-US" sz="2400" dirty="0"/>
          </a:p>
          <a:p>
            <a:r>
              <a:rPr lang="en-US" sz="2400" dirty="0" smtClean="0"/>
              <a:t>Each </a:t>
            </a:r>
            <a:r>
              <a:rPr lang="en-US" sz="2400" dirty="0"/>
              <a:t>session includes lecture, discussion, group and individual activities, handouts, and worksheets. </a:t>
            </a:r>
          </a:p>
          <a:p>
            <a:pPr lvl="1"/>
            <a:endParaRPr lang="en-US" sz="1600" dirty="0"/>
          </a:p>
          <a:p>
            <a:pPr lvl="1"/>
            <a:endParaRPr lang="en-US" sz="1600" dirty="0" smtClean="0"/>
          </a:p>
          <a:p>
            <a:pPr lvl="1"/>
            <a:endParaRPr lang="en-US" sz="1600" dirty="0" smtClean="0"/>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l="30392" t="7576" r="24509" b="81062"/>
          <a:stretch>
            <a:fillRect/>
          </a:stretch>
        </p:blipFill>
        <p:spPr bwMode="auto">
          <a:xfrm>
            <a:off x="2019300" y="4724400"/>
            <a:ext cx="5105400" cy="166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28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Katie Brown </a:t>
            </a:r>
            <a:br>
              <a:rPr lang="en-US" sz="3200" b="1" dirty="0" smtClean="0"/>
            </a:br>
            <a:r>
              <a:rPr lang="en-US" sz="3200" b="1" dirty="0" smtClean="0"/>
              <a:t>Educational Program</a:t>
            </a:r>
            <a:endParaRPr lang="en-US" sz="3200" b="1" dirty="0"/>
          </a:p>
        </p:txBody>
      </p:sp>
      <p:sp>
        <p:nvSpPr>
          <p:cNvPr id="3" name="Content Placeholder 2"/>
          <p:cNvSpPr>
            <a:spLocks noGrp="1"/>
          </p:cNvSpPr>
          <p:nvPr>
            <p:ph idx="1"/>
          </p:nvPr>
        </p:nvSpPr>
        <p:spPr>
          <a:xfrm>
            <a:off x="457200" y="1882808"/>
            <a:ext cx="6324600" cy="4822792"/>
          </a:xfrm>
        </p:spPr>
        <p:txBody>
          <a:bodyPr>
            <a:normAutofit lnSpcReduction="10000"/>
          </a:bodyPr>
          <a:lstStyle/>
          <a:p>
            <a:r>
              <a:rPr lang="en-US" sz="2800" dirty="0" smtClean="0"/>
              <a:t>KBEP </a:t>
            </a:r>
            <a:r>
              <a:rPr lang="en-US" sz="2800" dirty="0"/>
              <a:t>curriculum is a fully-developed program that has never been empirically tested</a:t>
            </a:r>
          </a:p>
          <a:p>
            <a:pPr lvl="1"/>
            <a:r>
              <a:rPr lang="en-US" sz="2400" dirty="0" smtClean="0"/>
              <a:t>Feasible </a:t>
            </a:r>
            <a:r>
              <a:rPr lang="en-US" sz="2400" dirty="0"/>
              <a:t>for </a:t>
            </a:r>
            <a:r>
              <a:rPr lang="en-US" sz="2400" dirty="0" smtClean="0"/>
              <a:t>high </a:t>
            </a:r>
            <a:r>
              <a:rPr lang="en-US" sz="2400" dirty="0"/>
              <a:t>schools and acceptable to staff and students </a:t>
            </a:r>
          </a:p>
          <a:p>
            <a:pPr lvl="1"/>
            <a:r>
              <a:rPr lang="en-US" sz="2400" dirty="0"/>
              <a:t>Freestanding </a:t>
            </a:r>
            <a:r>
              <a:rPr lang="en-US" sz="2400" dirty="0" smtClean="0"/>
              <a:t>program, easy </a:t>
            </a:r>
            <a:r>
              <a:rPr lang="en-US" sz="2400" dirty="0"/>
              <a:t>to integrate into existing health class curricula</a:t>
            </a:r>
          </a:p>
          <a:p>
            <a:pPr lvl="1"/>
            <a:r>
              <a:rPr lang="en-US" sz="2400" dirty="0"/>
              <a:t>Appropriate for both </a:t>
            </a:r>
            <a:r>
              <a:rPr lang="en-US" sz="2400" dirty="0" smtClean="0"/>
              <a:t>male and female students</a:t>
            </a:r>
          </a:p>
          <a:p>
            <a:pPr lvl="2"/>
            <a:r>
              <a:rPr lang="en-US" sz="2000" dirty="0"/>
              <a:t>A</a:t>
            </a:r>
            <a:r>
              <a:rPr lang="en-US" sz="2000" dirty="0" smtClean="0"/>
              <a:t>ddresses gender </a:t>
            </a:r>
            <a:r>
              <a:rPr lang="en-US" sz="2000" dirty="0"/>
              <a:t>roles and stereotypes</a:t>
            </a:r>
          </a:p>
          <a:p>
            <a:pPr lvl="2"/>
            <a:r>
              <a:rPr lang="en-US" sz="2000" dirty="0"/>
              <a:t>Portrays people of both genders as perpetrators and victims</a:t>
            </a:r>
          </a:p>
          <a:p>
            <a:endParaRPr lang="en-US" dirty="0"/>
          </a:p>
        </p:txBody>
      </p:sp>
      <p:pic>
        <p:nvPicPr>
          <p:cNvPr id="2052" name="Picture 4" descr="http://myfallriver.org/sites/default/files/u159/kbrow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895600"/>
            <a:ext cx="19050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22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3126"/>
          </a:xfrm>
        </p:spPr>
        <p:txBody>
          <a:bodyPr>
            <a:normAutofit/>
          </a:bodyPr>
          <a:lstStyle/>
          <a:p>
            <a:r>
              <a:rPr lang="en-US" sz="3200" b="1" dirty="0" smtClean="0"/>
              <a:t>The Katie Brown Educational Program</a:t>
            </a:r>
            <a:endParaRPr lang="en-US" sz="3200" b="1" dirty="0"/>
          </a:p>
        </p:txBody>
      </p:sp>
      <p:graphicFrame>
        <p:nvGraphicFramePr>
          <p:cNvPr id="5" name="Table 4"/>
          <p:cNvGraphicFramePr>
            <a:graphicFrameLocks noGrp="1"/>
          </p:cNvGraphicFramePr>
          <p:nvPr>
            <p:extLst>
              <p:ext uri="{D42A27DB-BD31-4B8C-83A1-F6EECF244321}">
                <p14:modId xmlns:p14="http://schemas.microsoft.com/office/powerpoint/2010/main" val="680459813"/>
              </p:ext>
            </p:extLst>
          </p:nvPr>
        </p:nvGraphicFramePr>
        <p:xfrm>
          <a:off x="152400" y="1285523"/>
          <a:ext cx="8752690" cy="5267678"/>
        </p:xfrm>
        <a:graphic>
          <a:graphicData uri="http://schemas.openxmlformats.org/drawingml/2006/table">
            <a:tbl>
              <a:tblPr firstRow="1" firstCol="1" bandRow="1">
                <a:tableStyleId>{5C22544A-7EE6-4342-B048-85BDC9FD1C3A}</a:tableStyleId>
              </a:tblPr>
              <a:tblGrid>
                <a:gridCol w="1526924"/>
                <a:gridCol w="3415879"/>
                <a:gridCol w="3809887"/>
              </a:tblGrid>
              <a:tr h="405206">
                <a:tc>
                  <a:txBody>
                    <a:bodyPr/>
                    <a:lstStyle/>
                    <a:p>
                      <a:pPr marL="0" marR="0" algn="ctr">
                        <a:spcBef>
                          <a:spcPts val="0"/>
                        </a:spcBef>
                        <a:spcAft>
                          <a:spcPts val="0"/>
                        </a:spcAft>
                      </a:pPr>
                      <a:r>
                        <a:rPr lang="en-US" sz="1300" dirty="0">
                          <a:effectLst/>
                        </a:rPr>
                        <a:t>Session</a:t>
                      </a:r>
                      <a:endParaRPr lang="en-US" sz="1300" dirty="0">
                        <a:effectLst/>
                        <a:latin typeface="Cambria"/>
                        <a:ea typeface="Cambria"/>
                        <a:cs typeface="Times New Roman"/>
                      </a:endParaRPr>
                    </a:p>
                  </a:txBody>
                  <a:tcPr marL="72270" marR="72270" marT="0" marB="0" anchor="ctr"/>
                </a:tc>
                <a:tc>
                  <a:txBody>
                    <a:bodyPr/>
                    <a:lstStyle/>
                    <a:p>
                      <a:pPr marL="0" marR="0" algn="ctr">
                        <a:spcBef>
                          <a:spcPts val="0"/>
                        </a:spcBef>
                        <a:spcAft>
                          <a:spcPts val="0"/>
                        </a:spcAft>
                      </a:pPr>
                      <a:r>
                        <a:rPr lang="en-US" sz="1300" dirty="0">
                          <a:effectLst/>
                        </a:rPr>
                        <a:t>Topic</a:t>
                      </a:r>
                      <a:endParaRPr lang="en-US" sz="1300" dirty="0">
                        <a:effectLst/>
                        <a:latin typeface="Cambria"/>
                        <a:ea typeface="Cambria"/>
                        <a:cs typeface="Times New Roman"/>
                      </a:endParaRPr>
                    </a:p>
                  </a:txBody>
                  <a:tcPr marL="72270" marR="72270" marT="0" marB="0" anchor="ctr"/>
                </a:tc>
                <a:tc>
                  <a:txBody>
                    <a:bodyPr/>
                    <a:lstStyle/>
                    <a:p>
                      <a:pPr marL="0" marR="0" algn="ctr">
                        <a:spcBef>
                          <a:spcPts val="0"/>
                        </a:spcBef>
                        <a:spcAft>
                          <a:spcPts val="0"/>
                        </a:spcAft>
                      </a:pPr>
                      <a:r>
                        <a:rPr lang="en-US" sz="1300" dirty="0">
                          <a:effectLst/>
                        </a:rPr>
                        <a:t>Example Activities</a:t>
                      </a:r>
                      <a:endParaRPr lang="en-US" sz="1300" dirty="0">
                        <a:effectLst/>
                        <a:latin typeface="Cambria"/>
                        <a:ea typeface="Cambria"/>
                        <a:cs typeface="Times New Roman"/>
                      </a:endParaRPr>
                    </a:p>
                  </a:txBody>
                  <a:tcPr marL="72270" marR="72270" marT="0" marB="0" anchor="ctr"/>
                </a:tc>
              </a:tr>
              <a:tr h="405206">
                <a:tc rowSpan="2">
                  <a:txBody>
                    <a:bodyPr/>
                    <a:lstStyle/>
                    <a:p>
                      <a:pPr marL="0" marR="0" algn="ctr">
                        <a:spcBef>
                          <a:spcPts val="0"/>
                        </a:spcBef>
                        <a:spcAft>
                          <a:spcPts val="0"/>
                        </a:spcAft>
                      </a:pPr>
                      <a:r>
                        <a:rPr lang="en-US" sz="1700" dirty="0">
                          <a:effectLst/>
                        </a:rPr>
                        <a:t>1</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tc>
                <a:tc rowSpan="2">
                  <a:txBody>
                    <a:bodyPr/>
                    <a:lstStyle/>
                    <a:p>
                      <a:pPr marL="0" marR="0" algn="ctr">
                        <a:spcBef>
                          <a:spcPts val="0"/>
                        </a:spcBef>
                        <a:spcAft>
                          <a:spcPts val="0"/>
                        </a:spcAft>
                      </a:pPr>
                      <a:r>
                        <a:rPr lang="en-US" sz="1700" dirty="0">
                          <a:effectLst/>
                        </a:rPr>
                        <a:t>Understanding Violence</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tc>
                <a:tc>
                  <a:txBody>
                    <a:bodyPr/>
                    <a:lstStyle/>
                    <a:p>
                      <a:pPr marL="0" marR="0" algn="ctr">
                        <a:spcBef>
                          <a:spcPts val="0"/>
                        </a:spcBef>
                        <a:spcAft>
                          <a:spcPts val="0"/>
                        </a:spcAft>
                      </a:pPr>
                      <a:r>
                        <a:rPr lang="en-US" sz="1300" dirty="0">
                          <a:effectLst/>
                        </a:rPr>
                        <a:t>Violence 101 Presentation</a:t>
                      </a:r>
                      <a:endParaRPr lang="en-US" sz="1300" dirty="0">
                        <a:effectLst/>
                        <a:latin typeface="Cambria"/>
                        <a:ea typeface="Cambria"/>
                        <a:cs typeface="Times New Roman"/>
                      </a:endParaRPr>
                    </a:p>
                  </a:txBody>
                  <a:tcPr marL="72270" marR="72270" marT="0" marB="0" anchor="ctr"/>
                </a:tc>
              </a:tr>
              <a:tr h="405206">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300" dirty="0">
                          <a:effectLst/>
                        </a:rPr>
                        <a:t>5 Types of Violence Activity</a:t>
                      </a:r>
                      <a:endParaRPr lang="en-US" sz="1300" dirty="0">
                        <a:effectLst/>
                        <a:latin typeface="Cambria"/>
                        <a:ea typeface="Cambria"/>
                        <a:cs typeface="Times New Roman"/>
                      </a:endParaRPr>
                    </a:p>
                  </a:txBody>
                  <a:tcPr marL="72270" marR="72270" marT="0" marB="0" anchor="ctr"/>
                </a:tc>
              </a:tr>
              <a:tr h="405206">
                <a:tc rowSpan="2">
                  <a:txBody>
                    <a:bodyPr/>
                    <a:lstStyle/>
                    <a:p>
                      <a:pPr marL="0" marR="0" algn="ctr">
                        <a:spcBef>
                          <a:spcPts val="0"/>
                        </a:spcBef>
                        <a:spcAft>
                          <a:spcPts val="0"/>
                        </a:spcAft>
                      </a:pPr>
                      <a:r>
                        <a:rPr lang="en-US" sz="1700" dirty="0">
                          <a:effectLst/>
                        </a:rPr>
                        <a:t>2</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tc>
                <a:tc rowSpan="2">
                  <a:txBody>
                    <a:bodyPr/>
                    <a:lstStyle/>
                    <a:p>
                      <a:pPr marL="0" marR="0" algn="ctr">
                        <a:spcBef>
                          <a:spcPts val="0"/>
                        </a:spcBef>
                        <a:spcAft>
                          <a:spcPts val="0"/>
                        </a:spcAft>
                      </a:pPr>
                      <a:r>
                        <a:rPr lang="en-US" sz="1700" dirty="0">
                          <a:effectLst/>
                        </a:rPr>
                        <a:t>Wants and Needs in a Relationship</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solidFill>
                      <a:srgbClr val="FFEBF0"/>
                    </a:solidFill>
                  </a:tcPr>
                </a:tc>
                <a:tc>
                  <a:txBody>
                    <a:bodyPr/>
                    <a:lstStyle/>
                    <a:p>
                      <a:pPr marL="0" marR="0" algn="ctr">
                        <a:spcBef>
                          <a:spcPts val="0"/>
                        </a:spcBef>
                        <a:spcAft>
                          <a:spcPts val="0"/>
                        </a:spcAft>
                      </a:pPr>
                      <a:r>
                        <a:rPr lang="en-US" sz="1300" dirty="0">
                          <a:effectLst/>
                        </a:rPr>
                        <a:t>Agree/Disagree Game</a:t>
                      </a:r>
                      <a:endParaRPr lang="en-US" sz="1300" dirty="0">
                        <a:effectLst/>
                        <a:latin typeface="Cambria"/>
                        <a:ea typeface="Cambria"/>
                        <a:cs typeface="Times New Roman"/>
                      </a:endParaRPr>
                    </a:p>
                  </a:txBody>
                  <a:tcPr marL="72270" marR="72270" marT="0" marB="0" anchor="ctr"/>
                </a:tc>
              </a:tr>
              <a:tr h="405206">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300" dirty="0">
                          <a:effectLst/>
                        </a:rPr>
                        <a:t>Dating Characteristics Activity</a:t>
                      </a:r>
                      <a:endParaRPr lang="en-US" sz="1300" dirty="0">
                        <a:effectLst/>
                        <a:latin typeface="Cambria"/>
                        <a:ea typeface="Cambria"/>
                        <a:cs typeface="Times New Roman"/>
                      </a:endParaRPr>
                    </a:p>
                  </a:txBody>
                  <a:tcPr marL="72270" marR="72270" marT="0" marB="0" anchor="ctr"/>
                </a:tc>
              </a:tr>
              <a:tr h="405206">
                <a:tc rowSpan="3">
                  <a:txBody>
                    <a:bodyPr/>
                    <a:lstStyle/>
                    <a:p>
                      <a:pPr marL="0" marR="0" algn="ctr">
                        <a:spcBef>
                          <a:spcPts val="0"/>
                        </a:spcBef>
                        <a:spcAft>
                          <a:spcPts val="0"/>
                        </a:spcAft>
                      </a:pPr>
                      <a:r>
                        <a:rPr lang="en-US" sz="1700" dirty="0">
                          <a:effectLst/>
                        </a:rPr>
                        <a:t>3</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tc>
                <a:tc rowSpan="3">
                  <a:txBody>
                    <a:bodyPr/>
                    <a:lstStyle/>
                    <a:p>
                      <a:pPr marL="0" marR="0" algn="ctr">
                        <a:spcBef>
                          <a:spcPts val="0"/>
                        </a:spcBef>
                        <a:spcAft>
                          <a:spcPts val="0"/>
                        </a:spcAft>
                      </a:pPr>
                      <a:r>
                        <a:rPr lang="en-US" sz="1700" dirty="0">
                          <a:effectLst/>
                        </a:rPr>
                        <a:t>Expectations in Dating Relationships</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tc>
                <a:tc>
                  <a:txBody>
                    <a:bodyPr/>
                    <a:lstStyle/>
                    <a:p>
                      <a:pPr marL="0" marR="0" algn="ctr">
                        <a:spcBef>
                          <a:spcPts val="0"/>
                        </a:spcBef>
                        <a:spcAft>
                          <a:spcPts val="0"/>
                        </a:spcAft>
                      </a:pPr>
                      <a:r>
                        <a:rPr lang="en-US" sz="1300" dirty="0">
                          <a:effectLst/>
                        </a:rPr>
                        <a:t>Fair and Unfair Expectations Discussion</a:t>
                      </a:r>
                      <a:endParaRPr lang="en-US" sz="1300" dirty="0">
                        <a:effectLst/>
                        <a:latin typeface="Cambria"/>
                        <a:ea typeface="Cambria"/>
                        <a:cs typeface="Times New Roman"/>
                      </a:endParaRPr>
                    </a:p>
                  </a:txBody>
                  <a:tcPr marL="72270" marR="72270" marT="0" marB="0" anchor="ctr"/>
                </a:tc>
              </a:tr>
              <a:tr h="405206">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300" dirty="0">
                          <a:effectLst/>
                        </a:rPr>
                        <a:t>Expectation Cards Activity</a:t>
                      </a:r>
                      <a:endParaRPr lang="en-US" sz="1300" dirty="0">
                        <a:effectLst/>
                        <a:latin typeface="Cambria"/>
                        <a:ea typeface="Cambria"/>
                        <a:cs typeface="Times New Roman"/>
                      </a:endParaRPr>
                    </a:p>
                  </a:txBody>
                  <a:tcPr marL="72270" marR="72270" marT="0" marB="0" anchor="ctr"/>
                </a:tc>
              </a:tr>
              <a:tr h="405206">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300" dirty="0">
                          <a:effectLst/>
                        </a:rPr>
                        <a:t>Jealousy Discussion</a:t>
                      </a:r>
                      <a:endParaRPr lang="en-US" sz="1300" dirty="0">
                        <a:effectLst/>
                        <a:latin typeface="Cambria"/>
                        <a:ea typeface="Cambria"/>
                        <a:cs typeface="Times New Roman"/>
                      </a:endParaRPr>
                    </a:p>
                  </a:txBody>
                  <a:tcPr marL="72270" marR="72270" marT="0" marB="0" anchor="ctr"/>
                </a:tc>
              </a:tr>
              <a:tr h="405206">
                <a:tc rowSpan="3">
                  <a:txBody>
                    <a:bodyPr/>
                    <a:lstStyle/>
                    <a:p>
                      <a:pPr marL="0" marR="0" algn="ctr">
                        <a:spcBef>
                          <a:spcPts val="0"/>
                        </a:spcBef>
                        <a:spcAft>
                          <a:spcPts val="0"/>
                        </a:spcAft>
                      </a:pPr>
                      <a:r>
                        <a:rPr lang="en-US" sz="1700" dirty="0">
                          <a:effectLst/>
                        </a:rPr>
                        <a:t>4</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tc>
                <a:tc rowSpan="3">
                  <a:txBody>
                    <a:bodyPr/>
                    <a:lstStyle/>
                    <a:p>
                      <a:pPr marL="0" marR="0" algn="ctr">
                        <a:spcBef>
                          <a:spcPts val="0"/>
                        </a:spcBef>
                        <a:spcAft>
                          <a:spcPts val="0"/>
                        </a:spcAft>
                      </a:pPr>
                      <a:r>
                        <a:rPr lang="en-US" sz="1700" dirty="0">
                          <a:effectLst/>
                        </a:rPr>
                        <a:t>Communication Skills</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tc>
                <a:tc>
                  <a:txBody>
                    <a:bodyPr/>
                    <a:lstStyle/>
                    <a:p>
                      <a:pPr marL="0" marR="0" algn="ctr">
                        <a:spcBef>
                          <a:spcPts val="0"/>
                        </a:spcBef>
                        <a:spcAft>
                          <a:spcPts val="0"/>
                        </a:spcAft>
                      </a:pPr>
                      <a:r>
                        <a:rPr lang="en-US" sz="1300" dirty="0">
                          <a:effectLst/>
                        </a:rPr>
                        <a:t>What is Healthy Communication?</a:t>
                      </a:r>
                      <a:endParaRPr lang="en-US" sz="1300" dirty="0">
                        <a:effectLst/>
                        <a:latin typeface="Cambria"/>
                        <a:ea typeface="Cambria"/>
                        <a:cs typeface="Times New Roman"/>
                      </a:endParaRPr>
                    </a:p>
                  </a:txBody>
                  <a:tcPr marL="72270" marR="72270" marT="0" marB="0" anchor="ctr"/>
                </a:tc>
              </a:tr>
              <a:tr h="405206">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300" dirty="0">
                          <a:effectLst/>
                        </a:rPr>
                        <a:t>Aggressive/Passive/Assertive Communication Role-Play</a:t>
                      </a:r>
                      <a:endParaRPr lang="en-US" sz="1300" dirty="0">
                        <a:effectLst/>
                        <a:latin typeface="Cambria"/>
                        <a:ea typeface="Cambria"/>
                        <a:cs typeface="Times New Roman"/>
                      </a:endParaRPr>
                    </a:p>
                  </a:txBody>
                  <a:tcPr marL="72270" marR="72270" marT="0" marB="0" anchor="ctr"/>
                </a:tc>
              </a:tr>
              <a:tr h="405206">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300" dirty="0">
                          <a:effectLst/>
                        </a:rPr>
                        <a:t>Assertive Comebacks Game</a:t>
                      </a:r>
                      <a:endParaRPr lang="en-US" sz="1300" dirty="0">
                        <a:effectLst/>
                        <a:latin typeface="Cambria"/>
                        <a:ea typeface="Cambria"/>
                        <a:cs typeface="Times New Roman"/>
                      </a:endParaRPr>
                    </a:p>
                  </a:txBody>
                  <a:tcPr marL="72270" marR="72270" marT="0" marB="0" anchor="ctr"/>
                </a:tc>
              </a:tr>
              <a:tr h="405206">
                <a:tc rowSpan="2">
                  <a:txBody>
                    <a:bodyPr/>
                    <a:lstStyle/>
                    <a:p>
                      <a:pPr marL="0" marR="0" algn="ctr">
                        <a:spcBef>
                          <a:spcPts val="0"/>
                        </a:spcBef>
                        <a:spcAft>
                          <a:spcPts val="0"/>
                        </a:spcAft>
                      </a:pPr>
                      <a:r>
                        <a:rPr lang="en-US" sz="1700" dirty="0">
                          <a:effectLst/>
                        </a:rPr>
                        <a:t>5</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tc>
                <a:tc rowSpan="2">
                  <a:txBody>
                    <a:bodyPr/>
                    <a:lstStyle/>
                    <a:p>
                      <a:pPr marL="0" marR="0" algn="ctr">
                        <a:spcBef>
                          <a:spcPts val="0"/>
                        </a:spcBef>
                        <a:spcAft>
                          <a:spcPts val="0"/>
                        </a:spcAft>
                      </a:pPr>
                      <a:r>
                        <a:rPr lang="en-US" sz="1700" dirty="0">
                          <a:effectLst/>
                        </a:rPr>
                        <a:t>Cycles of Violence and Warning Signs</a:t>
                      </a:r>
                      <a:endParaRPr lang="en-US" sz="1700" dirty="0">
                        <a:effectLst/>
                        <a:latin typeface="Cambria"/>
                        <a:ea typeface="Cambria"/>
                        <a:cs typeface="Times New Roman"/>
                      </a:endParaRPr>
                    </a:p>
                    <a:p>
                      <a:pPr marL="0" marR="0" algn="ctr">
                        <a:spcBef>
                          <a:spcPts val="0"/>
                        </a:spcBef>
                        <a:spcAft>
                          <a:spcPts val="0"/>
                        </a:spcAft>
                      </a:pPr>
                      <a:r>
                        <a:rPr lang="en-US" sz="1700" dirty="0">
                          <a:effectLst/>
                        </a:rPr>
                        <a:t> </a:t>
                      </a:r>
                      <a:endParaRPr lang="en-US" sz="1700" dirty="0">
                        <a:effectLst/>
                        <a:latin typeface="Cambria"/>
                        <a:ea typeface="Cambria"/>
                        <a:cs typeface="Times New Roman"/>
                      </a:endParaRPr>
                    </a:p>
                  </a:txBody>
                  <a:tcPr marL="72270" marR="72270" marT="0" marB="0" anchor="ctr"/>
                </a:tc>
                <a:tc>
                  <a:txBody>
                    <a:bodyPr/>
                    <a:lstStyle/>
                    <a:p>
                      <a:pPr marL="0" marR="0" algn="ctr">
                        <a:spcBef>
                          <a:spcPts val="0"/>
                        </a:spcBef>
                        <a:spcAft>
                          <a:spcPts val="0"/>
                        </a:spcAft>
                      </a:pPr>
                      <a:r>
                        <a:rPr lang="en-US" sz="1300" dirty="0">
                          <a:effectLst/>
                        </a:rPr>
                        <a:t>Cycle of Violence Discussion</a:t>
                      </a:r>
                      <a:endParaRPr lang="en-US" sz="1300" dirty="0">
                        <a:effectLst/>
                        <a:latin typeface="Cambria"/>
                        <a:ea typeface="Cambria"/>
                        <a:cs typeface="Times New Roman"/>
                      </a:endParaRPr>
                    </a:p>
                  </a:txBody>
                  <a:tcPr marL="72270" marR="72270" marT="0" marB="0" anchor="ctr"/>
                </a:tc>
              </a:tr>
              <a:tr h="405206">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vMerge="1">
                  <a:txBody>
                    <a:bodyPr/>
                    <a:lstStyle/>
                    <a:p>
                      <a:pPr marL="0" marR="0" algn="ctr">
                        <a:spcBef>
                          <a:spcPts val="0"/>
                        </a:spcBef>
                        <a:spcAft>
                          <a:spcPts val="0"/>
                        </a:spcAft>
                      </a:pPr>
                      <a:endParaRPr lang="en-US" sz="1200" dirty="0">
                        <a:effectLst/>
                        <a:latin typeface="Cambria"/>
                        <a:ea typeface="Cambria"/>
                        <a:cs typeface="Times New Roman"/>
                      </a:endParaRPr>
                    </a:p>
                  </a:txBody>
                  <a:tcPr marL="68580" marR="68580" marT="0" marB="0"/>
                </a:tc>
                <a:tc>
                  <a:txBody>
                    <a:bodyPr/>
                    <a:lstStyle/>
                    <a:p>
                      <a:pPr marL="0" marR="0" algn="ctr">
                        <a:spcBef>
                          <a:spcPts val="0"/>
                        </a:spcBef>
                        <a:spcAft>
                          <a:spcPts val="0"/>
                        </a:spcAft>
                      </a:pPr>
                      <a:r>
                        <a:rPr lang="en-US" sz="1300" dirty="0">
                          <a:effectLst/>
                        </a:rPr>
                        <a:t>Warning Signs of an Abusive Relationship</a:t>
                      </a:r>
                      <a:endParaRPr lang="en-US" sz="1300" dirty="0">
                        <a:effectLst/>
                        <a:latin typeface="Cambria"/>
                        <a:ea typeface="Cambria"/>
                        <a:cs typeface="Times New Roman"/>
                      </a:endParaRPr>
                    </a:p>
                  </a:txBody>
                  <a:tcPr marL="72270" marR="72270" marT="0" marB="0" anchor="ctr"/>
                </a:tc>
              </a:tr>
            </a:tbl>
          </a:graphicData>
        </a:graphic>
      </p:graphicFrame>
    </p:spTree>
    <p:extLst>
      <p:ext uri="{BB962C8B-B14F-4D97-AF65-F5344CB8AC3E}">
        <p14:creationId xmlns:p14="http://schemas.microsoft.com/office/powerpoint/2010/main" val="3616602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KBEP School-Based Efficacy Trial</a:t>
            </a:r>
            <a:endParaRPr lang="en-US" sz="3600" b="1" dirty="0"/>
          </a:p>
        </p:txBody>
      </p:sp>
      <p:sp>
        <p:nvSpPr>
          <p:cNvPr id="3" name="Content Placeholder 2"/>
          <p:cNvSpPr>
            <a:spLocks noGrp="1"/>
          </p:cNvSpPr>
          <p:nvPr>
            <p:ph idx="1"/>
          </p:nvPr>
        </p:nvSpPr>
        <p:spPr>
          <a:xfrm>
            <a:off x="495300" y="1831942"/>
            <a:ext cx="8229600" cy="5007008"/>
          </a:xfrm>
        </p:spPr>
        <p:txBody>
          <a:bodyPr>
            <a:normAutofit fontScale="92500" lnSpcReduction="10000"/>
          </a:bodyPr>
          <a:lstStyle/>
          <a:p>
            <a:r>
              <a:rPr lang="en-US" dirty="0" smtClean="0"/>
              <a:t>Primary Outcomes</a:t>
            </a:r>
          </a:p>
          <a:p>
            <a:pPr lvl="1"/>
            <a:r>
              <a:rPr lang="en-US" dirty="0" smtClean="0"/>
              <a:t>DV knowledge</a:t>
            </a:r>
          </a:p>
          <a:p>
            <a:pPr lvl="1"/>
            <a:r>
              <a:rPr lang="en-US" dirty="0" smtClean="0"/>
              <a:t>DV attitudes</a:t>
            </a:r>
          </a:p>
          <a:p>
            <a:pPr lvl="1"/>
            <a:r>
              <a:rPr lang="en-US" dirty="0" smtClean="0"/>
              <a:t>DV behaviors </a:t>
            </a:r>
          </a:p>
          <a:p>
            <a:pPr lvl="2"/>
            <a:r>
              <a:rPr lang="en-US" dirty="0" smtClean="0"/>
              <a:t>Perpetration</a:t>
            </a:r>
          </a:p>
          <a:p>
            <a:pPr lvl="2"/>
            <a:r>
              <a:rPr lang="en-US" dirty="0" smtClean="0"/>
              <a:t>Victimization</a:t>
            </a:r>
          </a:p>
          <a:p>
            <a:pPr lvl="2"/>
            <a:endParaRPr lang="en-US" dirty="0" smtClean="0"/>
          </a:p>
          <a:p>
            <a:r>
              <a:rPr lang="en-US" dirty="0" smtClean="0"/>
              <a:t>Hypotheses</a:t>
            </a:r>
          </a:p>
          <a:p>
            <a:pPr lvl="2"/>
            <a:r>
              <a:rPr lang="en-US" dirty="0" smtClean="0"/>
              <a:t>More DV knowledge, less approval of DV at the end of the program (T2) and 3-month follow up (T3)</a:t>
            </a:r>
          </a:p>
          <a:p>
            <a:pPr lvl="2"/>
            <a:r>
              <a:rPr lang="en-US" dirty="0" smtClean="0"/>
              <a:t>Lower rates of DV perpetration and victimization at 3-month follow-up (T3)</a:t>
            </a:r>
            <a:endParaRPr lang="en-US" dirty="0"/>
          </a:p>
        </p:txBody>
      </p:sp>
      <p:pic>
        <p:nvPicPr>
          <p:cNvPr id="2050" name="Picture 2" descr="http://ak2.picdn.net/shutterstock/videos/4252967/preview/stock-footage-camera-at-back-of-a-high-school-classroom-with-woman-teaching-at-the-front-of-a-high-scho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13040"/>
            <a:ext cx="38100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500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Methods</a:t>
            </a:r>
            <a:endParaRPr lang="en-US" b="1" dirty="0"/>
          </a:p>
        </p:txBody>
      </p:sp>
      <p:sp>
        <p:nvSpPr>
          <p:cNvPr id="3" name="Content Placeholder 2"/>
          <p:cNvSpPr>
            <a:spLocks noGrp="1"/>
          </p:cNvSpPr>
          <p:nvPr>
            <p:ph idx="1"/>
          </p:nvPr>
        </p:nvSpPr>
        <p:spPr/>
        <p:txBody>
          <a:bodyPr>
            <a:normAutofit/>
          </a:bodyPr>
          <a:lstStyle/>
          <a:p>
            <a:r>
              <a:rPr lang="en-US" dirty="0" smtClean="0"/>
              <a:t>Cluster randomized wait-list control trial</a:t>
            </a:r>
          </a:p>
          <a:p>
            <a:pPr lvl="1"/>
            <a:r>
              <a:rPr lang="en-US" dirty="0" smtClean="0"/>
              <a:t>24 10</a:t>
            </a:r>
            <a:r>
              <a:rPr lang="en-US" baseline="30000" dirty="0" smtClean="0"/>
              <a:t>th</a:t>
            </a:r>
            <a:r>
              <a:rPr lang="en-US" dirty="0" smtClean="0"/>
              <a:t> </a:t>
            </a:r>
            <a:r>
              <a:rPr lang="en-US" dirty="0"/>
              <a:t>grade health </a:t>
            </a:r>
            <a:r>
              <a:rPr lang="en-US" dirty="0" smtClean="0"/>
              <a:t>classes</a:t>
            </a:r>
          </a:p>
          <a:p>
            <a:r>
              <a:rPr lang="en-US" dirty="0" smtClean="0"/>
              <a:t>Compared KBEP curriculum to time &amp; attention comparison condition</a:t>
            </a:r>
          </a:p>
          <a:p>
            <a:r>
              <a:rPr lang="en-US" dirty="0" smtClean="0"/>
              <a:t>Large </a:t>
            </a:r>
            <a:r>
              <a:rPr lang="en-US" dirty="0"/>
              <a:t>public high school in </a:t>
            </a:r>
            <a:r>
              <a:rPr lang="en-US" dirty="0" smtClean="0"/>
              <a:t>MA where KBEP was </a:t>
            </a:r>
            <a:r>
              <a:rPr lang="en-US" dirty="0"/>
              <a:t>already </a:t>
            </a:r>
            <a:r>
              <a:rPr lang="en-US" dirty="0" smtClean="0"/>
              <a:t>implemented </a:t>
            </a:r>
            <a:r>
              <a:rPr lang="en-US" dirty="0"/>
              <a:t>annually </a:t>
            </a:r>
          </a:p>
          <a:p>
            <a:r>
              <a:rPr lang="en-US" dirty="0" smtClean="0"/>
              <a:t>Assessments: baseline (T1), post-intervention (T2), 3-month follow-up</a:t>
            </a:r>
            <a:r>
              <a:rPr lang="en-US" dirty="0"/>
              <a:t> </a:t>
            </a:r>
            <a:r>
              <a:rPr lang="en-US" dirty="0" smtClean="0"/>
              <a:t>(T3)</a:t>
            </a:r>
            <a:endParaRPr lang="en-US" dirty="0"/>
          </a:p>
          <a:p>
            <a:endParaRPr lang="en-US" dirty="0"/>
          </a:p>
        </p:txBody>
      </p:sp>
    </p:spTree>
    <p:extLst>
      <p:ext uri="{BB962C8B-B14F-4D97-AF65-F5344CB8AC3E}">
        <p14:creationId xmlns:p14="http://schemas.microsoft.com/office/powerpoint/2010/main" val="72574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2_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4_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6_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2931</TotalTime>
  <Words>2797</Words>
  <Application>Microsoft Office PowerPoint</Application>
  <PresentationFormat>On-screen Show (4:3)</PresentationFormat>
  <Paragraphs>391</Paragraphs>
  <Slides>23</Slides>
  <Notes>20</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Verve</vt:lpstr>
      <vt:lpstr>2_Verve</vt:lpstr>
      <vt:lpstr>4_Verve</vt:lpstr>
      <vt:lpstr>6_Verve</vt:lpstr>
      <vt:lpstr>Evaluation of a School-Based Dating Violence Prevention Program:   A Community-Based Partnership Study</vt:lpstr>
      <vt:lpstr>Background:  Teen Dating Violence</vt:lpstr>
      <vt:lpstr>Background:  DV Prevention in Schools</vt:lpstr>
      <vt:lpstr>Existing evidence-based Interventions</vt:lpstr>
      <vt:lpstr>The Katie Brown  Educational Program</vt:lpstr>
      <vt:lpstr>The Katie Brown  Educational Program</vt:lpstr>
      <vt:lpstr>The Katie Brown Educational Program</vt:lpstr>
      <vt:lpstr>KBEP School-Based Efficacy Trial</vt:lpstr>
      <vt:lpstr>Methods</vt:lpstr>
      <vt:lpstr>Participants</vt:lpstr>
      <vt:lpstr>CONSORT</vt:lpstr>
      <vt:lpstr>Measures</vt:lpstr>
      <vt:lpstr>Measures</vt:lpstr>
      <vt:lpstr>Data Analytic Plan</vt:lpstr>
      <vt:lpstr>Results:  Baseline Characteristics</vt:lpstr>
      <vt:lpstr>Results: Cognitive Outcomes</vt:lpstr>
      <vt:lpstr>Results: Perpetration</vt:lpstr>
      <vt:lpstr>Results: Victimization</vt:lpstr>
      <vt:lpstr>Conclusions</vt:lpstr>
      <vt:lpstr>Strengths</vt:lpstr>
      <vt:lpstr>Limitations</vt:lpstr>
      <vt:lpstr>Future Directions</vt:lpstr>
      <vt:lpstr>PowerPoint Presentation</vt:lpstr>
    </vt:vector>
  </TitlesOfParts>
  <Company>Lifespan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Fair Project</dc:title>
  <dc:creator>Lenovo User</dc:creator>
  <cp:lastModifiedBy>Joppa, Meredith</cp:lastModifiedBy>
  <cp:revision>215</cp:revision>
  <cp:lastPrinted>2014-05-29T12:18:14Z</cp:lastPrinted>
  <dcterms:created xsi:type="dcterms:W3CDTF">2011-07-06T23:21:12Z</dcterms:created>
  <dcterms:modified xsi:type="dcterms:W3CDTF">2014-06-05T17:52:20Z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TC010183731033</vt:lpwstr>
  </property>
</Properties>
</file>