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07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ppa, Meredith Cerian" initials="JM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0000"/>
    <a:srgbClr val="A50021"/>
    <a:srgbClr val="990033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1" autoAdjust="0"/>
    <p:restoredTop sz="99830" autoAdjust="0"/>
  </p:normalViewPr>
  <p:slideViewPr>
    <p:cSldViewPr snapToObjects="1">
      <p:cViewPr>
        <p:scale>
          <a:sx n="100" d="100"/>
          <a:sy n="100" d="100"/>
        </p:scale>
        <p:origin x="9384" y="15264"/>
      </p:cViewPr>
      <p:guideLst>
        <p:guide orient="horz" pos="10368"/>
        <p:guide pos="1382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defTabSz="898525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816" tIns="44908" rIns="89816" bIns="44908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>
                <a:solidFill>
                  <a:schemeClr val="tx1"/>
                </a:solidFill>
              </a:defRPr>
            </a:lvl1pPr>
          </a:lstStyle>
          <a:p>
            <a:fld id="{BED8AD70-FFB4-406F-AAC3-0089996D2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01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>
            <a:lvl1pPr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2950" cy="3414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5938"/>
            <a:ext cx="54864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02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b" anchorCtr="0" compatLnSpc="1">
            <a:prstTxWarp prst="textNoShape">
              <a:avLst/>
            </a:prstTxWarp>
          </a:bodyPr>
          <a:lstStyle>
            <a:lvl1pPr defTabSz="89535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520" tIns="44760" rIns="89520" bIns="44760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>
                <a:solidFill>
                  <a:schemeClr val="tx1"/>
                </a:solidFill>
              </a:defRPr>
            </a:lvl1pPr>
          </a:lstStyle>
          <a:p>
            <a:fld id="{732C8BBB-A20C-487C-833A-DA39FACBE1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938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 defTabSz="89535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fld id="{07B627DE-0FBB-4B3D-9B9F-7F359EE9A43E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019CB-B786-4DD6-990C-392785310C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40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9DAC2-DBF5-4649-81B7-862E5F569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2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3" y="2925763"/>
            <a:ext cx="9326562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5" y="2925763"/>
            <a:ext cx="27827288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07F19-4C7B-4537-9FCD-FF0C31563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3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F938C-9E4F-49FF-9E12-212C44C5FB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0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6AA5C-05DF-48AC-A69B-998081955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3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5" y="9509125"/>
            <a:ext cx="18576925" cy="1975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9509125"/>
            <a:ext cx="18576925" cy="19751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09705-22A1-4AD4-BF7F-F9C13180C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07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81C5-41A9-4CEB-B839-87A3C73FD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F163A-6841-4B92-9B59-628A832546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0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925C7-D6D8-4643-B8CB-9D5438889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96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766796-C08E-4022-81B3-02EAA56E0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F11DD-AA6E-46F3-AA20-F3EEC5872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3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defTabSz="4389438">
              <a:defRPr sz="6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defTabSz="4389438">
              <a:defRPr sz="6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defTabSz="4389438">
              <a:defRPr sz="6700">
                <a:solidFill>
                  <a:schemeClr val="tx1"/>
                </a:solidFill>
              </a:defRPr>
            </a:lvl1pPr>
          </a:lstStyle>
          <a:p>
            <a:fld id="{5C4A1BED-1B69-421C-95E7-58CE21967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5pPr>
      <a:lvl6pPr marL="4572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7"/>
          <p:cNvSpPr>
            <a:spLocks noChangeArrowheads="1"/>
          </p:cNvSpPr>
          <p:nvPr/>
        </p:nvSpPr>
        <p:spPr bwMode="auto">
          <a:xfrm>
            <a:off x="7848600" y="1347229"/>
            <a:ext cx="27889200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7200" dirty="0"/>
              <a:t>Depressive Symptoms and </a:t>
            </a:r>
            <a:r>
              <a:rPr lang="en-US" sz="7200" dirty="0" smtClean="0"/>
              <a:t>Information Technology/Social </a:t>
            </a:r>
            <a:r>
              <a:rPr lang="en-US" sz="7200" dirty="0"/>
              <a:t>Networking Use</a:t>
            </a:r>
          </a:p>
          <a:p>
            <a:pPr algn="ctr"/>
            <a:r>
              <a:rPr lang="en-US" sz="7200" dirty="0"/>
              <a:t>Among Adolescent Girls Involved in Dating Violence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4800" dirty="0"/>
              <a:t>Jessica R. </a:t>
            </a:r>
            <a:r>
              <a:rPr lang="en-US" sz="4800" dirty="0" smtClean="0"/>
              <a:t>Johnson</a:t>
            </a:r>
            <a:r>
              <a:rPr lang="en-US" altLang="en-US" sz="4800" baseline="30000" dirty="0" smtClean="0"/>
              <a:t>1</a:t>
            </a:r>
            <a:r>
              <a:rPr lang="en-US" altLang="en-US" sz="4800" dirty="0" smtClean="0"/>
              <a:t>, </a:t>
            </a:r>
            <a:r>
              <a:rPr lang="en-US" sz="4800" dirty="0" smtClean="0"/>
              <a:t>Meredith </a:t>
            </a:r>
            <a:r>
              <a:rPr lang="en-US" sz="4800" dirty="0"/>
              <a:t>C. </a:t>
            </a:r>
            <a:r>
              <a:rPr lang="en-US" sz="4800" dirty="0" smtClean="0"/>
              <a:t>Joppa</a:t>
            </a:r>
            <a:r>
              <a:rPr lang="en-US" altLang="en-US" sz="4800" dirty="0" smtClean="0"/>
              <a:t>, Ph.D</a:t>
            </a:r>
            <a:r>
              <a:rPr lang="en-US" altLang="en-US" sz="4800" baseline="30000" dirty="0"/>
              <a:t>1</a:t>
            </a:r>
            <a:r>
              <a:rPr lang="en-US" altLang="en-US" sz="4800" dirty="0" smtClean="0"/>
              <a:t> </a:t>
            </a:r>
            <a:r>
              <a:rPr lang="en-US" sz="4800" dirty="0" smtClean="0"/>
              <a:t>&amp; </a:t>
            </a:r>
            <a:r>
              <a:rPr lang="en-US" sz="4800" dirty="0"/>
              <a:t>Christie J. </a:t>
            </a:r>
            <a:r>
              <a:rPr lang="en-US" sz="4800" dirty="0" smtClean="0"/>
              <a:t>Rizzo</a:t>
            </a:r>
            <a:r>
              <a:rPr lang="en-US" altLang="en-US" sz="4800" dirty="0" smtClean="0"/>
              <a:t>, </a:t>
            </a:r>
            <a:r>
              <a:rPr lang="en-US" altLang="en-US" sz="4800" dirty="0"/>
              <a:t>Ph.D</a:t>
            </a:r>
            <a:r>
              <a:rPr lang="en-US" altLang="en-US" sz="4800" dirty="0" smtClean="0"/>
              <a:t>.</a:t>
            </a:r>
            <a:r>
              <a:rPr lang="en-US" altLang="en-US" sz="4800" baseline="30000" dirty="0"/>
              <a:t> 2,3</a:t>
            </a:r>
            <a:endParaRPr lang="en-US" altLang="en-US" sz="4800" dirty="0"/>
          </a:p>
          <a:p>
            <a:pPr algn="ctr">
              <a:spcAft>
                <a:spcPts val="600"/>
              </a:spcAft>
            </a:pPr>
            <a:r>
              <a:rPr lang="en-US" altLang="en-US" sz="3200" baseline="30000" dirty="0" smtClean="0"/>
              <a:t>1</a:t>
            </a:r>
            <a:r>
              <a:rPr lang="en-US" altLang="en-US" sz="3200" dirty="0" smtClean="0"/>
              <a:t>Rowan University; </a:t>
            </a:r>
            <a:r>
              <a:rPr lang="en-US" altLang="en-US" sz="3200" baseline="30000" dirty="0" smtClean="0"/>
              <a:t>2</a:t>
            </a:r>
            <a:r>
              <a:rPr lang="en-US" altLang="en-US" sz="3200" dirty="0" smtClean="0"/>
              <a:t>Rhode Island Hospital and the Alpert Medical School of Brown University; </a:t>
            </a:r>
            <a:r>
              <a:rPr lang="en-US" altLang="en-US" sz="3200" baseline="30000" dirty="0" smtClean="0"/>
              <a:t>3</a:t>
            </a:r>
            <a:r>
              <a:rPr lang="en-US" altLang="en-US" sz="3200" dirty="0" smtClean="0"/>
              <a:t>Northeastern University</a:t>
            </a:r>
            <a:endParaRPr lang="en-US" altLang="en-US" sz="3200" dirty="0"/>
          </a:p>
        </p:txBody>
      </p:sp>
      <p:sp>
        <p:nvSpPr>
          <p:cNvPr id="4099" name="Rectangle 58"/>
          <p:cNvSpPr>
            <a:spLocks noChangeArrowheads="1"/>
          </p:cNvSpPr>
          <p:nvPr/>
        </p:nvSpPr>
        <p:spPr bwMode="auto">
          <a:xfrm>
            <a:off x="35706050" y="1462066"/>
            <a:ext cx="101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b="1"/>
              <a:t> </a:t>
            </a:r>
            <a:endParaRPr lang="en-US" altLang="en-US" sz="3200"/>
          </a:p>
        </p:txBody>
      </p:sp>
      <p:sp>
        <p:nvSpPr>
          <p:cNvPr id="4100" name="Rectangle 60"/>
          <p:cNvSpPr>
            <a:spLocks noChangeArrowheads="1"/>
          </p:cNvSpPr>
          <p:nvPr/>
        </p:nvSpPr>
        <p:spPr bwMode="auto">
          <a:xfrm>
            <a:off x="31473775" y="2254229"/>
            <a:ext cx="101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/>
              <a:t> </a:t>
            </a:r>
          </a:p>
        </p:txBody>
      </p:sp>
      <p:sp>
        <p:nvSpPr>
          <p:cNvPr id="4103" name="Rectangle 102"/>
          <p:cNvSpPr>
            <a:spLocks noChangeArrowheads="1"/>
          </p:cNvSpPr>
          <p:nvPr/>
        </p:nvSpPr>
        <p:spPr bwMode="auto">
          <a:xfrm>
            <a:off x="830263" y="4154466"/>
            <a:ext cx="285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6" name="Rectangle 105"/>
          <p:cNvSpPr>
            <a:spLocks noChangeArrowheads="1"/>
          </p:cNvSpPr>
          <p:nvPr/>
        </p:nvSpPr>
        <p:spPr bwMode="auto">
          <a:xfrm>
            <a:off x="609600" y="566716"/>
            <a:ext cx="91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7" name="Rectangle 106"/>
          <p:cNvSpPr>
            <a:spLocks noChangeArrowheads="1"/>
          </p:cNvSpPr>
          <p:nvPr/>
        </p:nvSpPr>
        <p:spPr bwMode="auto">
          <a:xfrm>
            <a:off x="830263" y="728641"/>
            <a:ext cx="6921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8" name="Rectangle 107"/>
          <p:cNvSpPr>
            <a:spLocks noChangeArrowheads="1"/>
          </p:cNvSpPr>
          <p:nvPr/>
        </p:nvSpPr>
        <p:spPr bwMode="auto">
          <a:xfrm>
            <a:off x="830263" y="728641"/>
            <a:ext cx="285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5" name="Rectangle 114"/>
          <p:cNvSpPr>
            <a:spLocks noChangeArrowheads="1"/>
          </p:cNvSpPr>
          <p:nvPr/>
        </p:nvSpPr>
        <p:spPr bwMode="auto">
          <a:xfrm>
            <a:off x="1511300" y="566716"/>
            <a:ext cx="4079875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7" name="Rectangle 116"/>
          <p:cNvSpPr>
            <a:spLocks noChangeArrowheads="1"/>
          </p:cNvSpPr>
          <p:nvPr/>
        </p:nvSpPr>
        <p:spPr bwMode="auto">
          <a:xfrm>
            <a:off x="42292588" y="4154466"/>
            <a:ext cx="912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8" name="Rectangle 117"/>
          <p:cNvSpPr>
            <a:spLocks noChangeArrowheads="1"/>
          </p:cNvSpPr>
          <p:nvPr/>
        </p:nvSpPr>
        <p:spPr bwMode="auto">
          <a:xfrm>
            <a:off x="42292588" y="4373541"/>
            <a:ext cx="6778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Rectangle 118"/>
          <p:cNvSpPr>
            <a:spLocks noChangeArrowheads="1"/>
          </p:cNvSpPr>
          <p:nvPr/>
        </p:nvSpPr>
        <p:spPr bwMode="auto">
          <a:xfrm>
            <a:off x="42684700" y="4154466"/>
            <a:ext cx="2857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2" name="Rectangle 121"/>
          <p:cNvSpPr>
            <a:spLocks noChangeArrowheads="1"/>
          </p:cNvSpPr>
          <p:nvPr/>
        </p:nvSpPr>
        <p:spPr bwMode="auto">
          <a:xfrm>
            <a:off x="42292588" y="566716"/>
            <a:ext cx="912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3" name="Rectangle 122"/>
          <p:cNvSpPr>
            <a:spLocks noChangeArrowheads="1"/>
          </p:cNvSpPr>
          <p:nvPr/>
        </p:nvSpPr>
        <p:spPr bwMode="auto">
          <a:xfrm>
            <a:off x="42292588" y="728641"/>
            <a:ext cx="6762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24" name="Rectangle 123"/>
          <p:cNvSpPr>
            <a:spLocks noChangeArrowheads="1"/>
          </p:cNvSpPr>
          <p:nvPr/>
        </p:nvSpPr>
        <p:spPr bwMode="auto">
          <a:xfrm>
            <a:off x="42684700" y="728641"/>
            <a:ext cx="28416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31" name="Rectangle 130"/>
          <p:cNvSpPr>
            <a:spLocks noChangeArrowheads="1"/>
          </p:cNvSpPr>
          <p:nvPr/>
        </p:nvSpPr>
        <p:spPr bwMode="auto">
          <a:xfrm>
            <a:off x="609600" y="1146154"/>
            <a:ext cx="3032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96" name="Text Box 148"/>
          <p:cNvSpPr txBox="1">
            <a:spLocks noChangeArrowheads="1"/>
          </p:cNvSpPr>
          <p:nvPr/>
        </p:nvSpPr>
        <p:spPr bwMode="auto">
          <a:xfrm>
            <a:off x="973138" y="5976916"/>
            <a:ext cx="15286038" cy="2524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1" indent="0"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OBJECTIVE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Teen dating violence (DV) occurs on a continuum from verbal/emotional abuse to rape and murder (</a:t>
            </a:r>
            <a:r>
              <a:rPr lang="en-US" sz="4000" dirty="0" err="1"/>
              <a:t>Foshee</a:t>
            </a:r>
            <a:r>
              <a:rPr lang="en-US" sz="4000" dirty="0"/>
              <a:t> et al., 1996</a:t>
            </a:r>
            <a:r>
              <a:rPr lang="en-US" sz="40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Researchers are beginning to explore the impact of information technologies (IT; e.g., mobile phones) and social networking (SN; e.g., Facebook) on adolescent DV behaviors.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Cyber </a:t>
            </a:r>
            <a:r>
              <a:rPr lang="en-US" sz="4000" dirty="0"/>
              <a:t>dating abuse </a:t>
            </a:r>
            <a:r>
              <a:rPr lang="en-US" sz="4000" dirty="0" smtClean="0"/>
              <a:t>victimization: 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has </a:t>
            </a:r>
            <a:r>
              <a:rPr lang="en-US" sz="4000" dirty="0"/>
              <a:t>been reported in 26% of currently-dating adolescents’ </a:t>
            </a:r>
            <a:r>
              <a:rPr lang="en-US" sz="4000" dirty="0" smtClean="0"/>
              <a:t>relationships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is </a:t>
            </a:r>
            <a:r>
              <a:rPr lang="en-US" sz="4000" dirty="0"/>
              <a:t>associated with other forms of </a:t>
            </a:r>
            <a:r>
              <a:rPr lang="en-US" sz="4000" dirty="0" smtClean="0"/>
              <a:t>DV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is </a:t>
            </a:r>
            <a:r>
              <a:rPr lang="en-US" sz="4000" dirty="0"/>
              <a:t>more common among female adolescents </a:t>
            </a:r>
            <a:endParaRPr lang="en-US" sz="4000" dirty="0" smtClean="0"/>
          </a:p>
          <a:p>
            <a:pPr marL="1943100" lvl="3" indent="-571500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Zweig</a:t>
            </a:r>
            <a:r>
              <a:rPr lang="en-US" sz="3200" dirty="0"/>
              <a:t>, </a:t>
            </a:r>
            <a:r>
              <a:rPr lang="en-US" sz="3200" dirty="0" err="1"/>
              <a:t>Lachman</a:t>
            </a:r>
            <a:r>
              <a:rPr lang="en-US" sz="3200" dirty="0"/>
              <a:t>, </a:t>
            </a:r>
            <a:r>
              <a:rPr lang="en-US" sz="3200" dirty="0" err="1"/>
              <a:t>Yahner</a:t>
            </a:r>
            <a:r>
              <a:rPr lang="en-US" sz="3200" dirty="0"/>
              <a:t>, &amp; Dank, </a:t>
            </a:r>
            <a:r>
              <a:rPr lang="en-US" sz="3200" dirty="0" smtClean="0"/>
              <a:t>2014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However</a:t>
            </a:r>
            <a:r>
              <a:rPr lang="en-US" sz="4000" dirty="0"/>
              <a:t>, little is known about DV-involved adolescent girls’ use of IT and SN or their experiences with cyber victimization and perpetration of controlling behaviors.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Youth </a:t>
            </a:r>
            <a:r>
              <a:rPr lang="en-US" sz="4000" dirty="0"/>
              <a:t>with mental health symptoms are at greater risk of </a:t>
            </a:r>
            <a:r>
              <a:rPr lang="en-US" sz="4000" dirty="0" smtClean="0"/>
              <a:t>involvement in DV (Wolfe </a:t>
            </a:r>
            <a:r>
              <a:rPr lang="en-US" sz="4000" dirty="0"/>
              <a:t>et al., </a:t>
            </a:r>
            <a:r>
              <a:rPr lang="en-US" sz="4000" dirty="0" smtClean="0"/>
              <a:t>1998), and time spent on SN sites is positively correlated with depressive symptoms.</a:t>
            </a:r>
          </a:p>
          <a:p>
            <a:pPr marL="1943100" lvl="3" indent="-571500"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Banjanin</a:t>
            </a:r>
            <a:r>
              <a:rPr lang="en-US" sz="3200" dirty="0" smtClean="0"/>
              <a:t>, </a:t>
            </a:r>
            <a:r>
              <a:rPr lang="en-US" sz="3200" dirty="0" err="1" smtClean="0"/>
              <a:t>Banjanin</a:t>
            </a:r>
            <a:r>
              <a:rPr lang="en-US" sz="3200" dirty="0" smtClean="0"/>
              <a:t>, </a:t>
            </a:r>
            <a:r>
              <a:rPr lang="en-US" sz="3200" dirty="0" err="1"/>
              <a:t>Dimitrijevic</a:t>
            </a:r>
            <a:r>
              <a:rPr lang="en-US" sz="3200" dirty="0" smtClean="0"/>
              <a:t>,&amp; </a:t>
            </a:r>
            <a:r>
              <a:rPr lang="en-US" sz="3200" dirty="0" err="1" smtClean="0"/>
              <a:t>Pantic</a:t>
            </a:r>
            <a:r>
              <a:rPr lang="en-US" sz="3200" dirty="0" smtClean="0"/>
              <a:t>, 2015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b="1" u="sng" dirty="0" smtClean="0">
              <a:solidFill>
                <a:srgbClr val="00B0F0"/>
              </a:solidFill>
            </a:endParaRPr>
          </a:p>
          <a:p>
            <a:pPr marL="0" indent="0"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HYPOTHESES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F</a:t>
            </a:r>
            <a:r>
              <a:rPr lang="en-US" sz="4000" dirty="0" smtClean="0"/>
              <a:t>requency </a:t>
            </a:r>
            <a:r>
              <a:rPr lang="en-US" sz="4000" dirty="0"/>
              <a:t>of SN/IT use </a:t>
            </a:r>
            <a:r>
              <a:rPr lang="en-US" sz="4000" dirty="0" smtClean="0"/>
              <a:t>will be greater for teens who report clinical levels of depressive symptoms. 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Frequency of </a:t>
            </a:r>
            <a:r>
              <a:rPr lang="en-US" sz="4000" dirty="0" smtClean="0"/>
              <a:t>cyber controlling behavior victimization and perpetration will </a:t>
            </a:r>
            <a:r>
              <a:rPr lang="en-US" sz="4000" dirty="0"/>
              <a:t>be </a:t>
            </a:r>
            <a:r>
              <a:rPr lang="en-US" sz="4000" dirty="0" smtClean="0"/>
              <a:t>greater for teens who report clinical </a:t>
            </a:r>
            <a:r>
              <a:rPr lang="en-US" sz="4000" dirty="0"/>
              <a:t>levels of depressive symptoms. </a:t>
            </a:r>
            <a:endParaRPr lang="en-US" sz="4000" dirty="0" smtClean="0"/>
          </a:p>
          <a:p>
            <a:pPr marL="0" indent="0" algn="ctr">
              <a:defRPr/>
            </a:pPr>
            <a:endParaRPr lang="en-US" sz="4400" b="1" u="sng" dirty="0" smtClean="0">
              <a:solidFill>
                <a:srgbClr val="00B0F0"/>
              </a:solidFill>
            </a:endParaRPr>
          </a:p>
          <a:p>
            <a:pPr marL="0" indent="0"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METHOD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Data are from the baseline assessment of a randomized controlled trial of a group CBT-based intervention to reduce HIV and DV risk among </a:t>
            </a:r>
            <a:r>
              <a:rPr lang="en-US" sz="4000" dirty="0" smtClean="0"/>
              <a:t>DV-involved </a:t>
            </a:r>
            <a:r>
              <a:rPr lang="en-US" sz="4000" dirty="0"/>
              <a:t>adolescent </a:t>
            </a:r>
            <a:r>
              <a:rPr lang="en-US" sz="4000" dirty="0" smtClean="0"/>
              <a:t>girls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109 </a:t>
            </a:r>
            <a:r>
              <a:rPr lang="en-US" sz="4000" dirty="0"/>
              <a:t>girls (ages 14-17; </a:t>
            </a:r>
            <a:r>
              <a:rPr lang="en-US" sz="4000" i="1" dirty="0"/>
              <a:t>M</a:t>
            </a:r>
            <a:r>
              <a:rPr lang="en-US" sz="4000" dirty="0"/>
              <a:t> = 15.75) in a medium-sized New England </a:t>
            </a:r>
            <a:r>
              <a:rPr lang="en-US" sz="4000" dirty="0" smtClean="0"/>
              <a:t>city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E</a:t>
            </a:r>
            <a:r>
              <a:rPr lang="en-US" sz="4000" dirty="0" smtClean="0"/>
              <a:t>ndorsed </a:t>
            </a:r>
            <a:r>
              <a:rPr lang="en-US" sz="4000" dirty="0"/>
              <a:t>a history of DV in a confidential school-based </a:t>
            </a:r>
            <a:r>
              <a:rPr lang="en-US" sz="4000" dirty="0" smtClean="0"/>
              <a:t>screening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Racial/ethnic distribution of the </a:t>
            </a:r>
            <a:r>
              <a:rPr lang="en-US" sz="4000" dirty="0" smtClean="0"/>
              <a:t>sample: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50</a:t>
            </a:r>
            <a:r>
              <a:rPr lang="en-US" sz="4000" dirty="0"/>
              <a:t>% </a:t>
            </a:r>
            <a:r>
              <a:rPr lang="en-US" sz="4000" dirty="0" smtClean="0"/>
              <a:t>Hispanic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35</a:t>
            </a:r>
            <a:r>
              <a:rPr lang="en-US" sz="4000" dirty="0"/>
              <a:t>% African </a:t>
            </a:r>
            <a:r>
              <a:rPr lang="en-US" sz="4000" dirty="0" smtClean="0"/>
              <a:t>American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22</a:t>
            </a:r>
            <a:r>
              <a:rPr lang="en-US" sz="4000" dirty="0"/>
              <a:t>% </a:t>
            </a:r>
            <a:r>
              <a:rPr lang="en-US" sz="4000" dirty="0" smtClean="0"/>
              <a:t>White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8</a:t>
            </a:r>
            <a:r>
              <a:rPr lang="en-US" sz="4000" dirty="0"/>
              <a:t>% American </a:t>
            </a:r>
            <a:r>
              <a:rPr lang="en-US" sz="4000" dirty="0" smtClean="0"/>
              <a:t>Indian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3</a:t>
            </a:r>
            <a:r>
              <a:rPr lang="en-US" sz="4000" dirty="0"/>
              <a:t>% </a:t>
            </a:r>
            <a:r>
              <a:rPr lang="en-US" sz="4000" dirty="0" smtClean="0"/>
              <a:t>Asian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82% qualified for free or reduced-price lunch. 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/>
          </a:p>
        </p:txBody>
      </p:sp>
      <p:sp>
        <p:nvSpPr>
          <p:cNvPr id="4135" name="Text Box 2936"/>
          <p:cNvSpPr txBox="1">
            <a:spLocks noChangeArrowheads="1"/>
          </p:cNvSpPr>
          <p:nvPr/>
        </p:nvSpPr>
        <p:spPr bwMode="auto">
          <a:xfrm>
            <a:off x="16230601" y="5732843"/>
            <a:ext cx="11353798" cy="84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indent="0" algn="ctr">
              <a:defRPr/>
            </a:pPr>
            <a:r>
              <a:rPr lang="en-US" sz="4400" b="1" u="sng" dirty="0">
                <a:solidFill>
                  <a:srgbClr val="00B0F0"/>
                </a:solidFill>
              </a:rPr>
              <a:t>MEASURES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b="1" dirty="0" smtClean="0"/>
              <a:t>Beck </a:t>
            </a:r>
            <a:r>
              <a:rPr lang="en-US" sz="4000" b="1" dirty="0"/>
              <a:t>Depression Inventory – II  (BDI-II)</a:t>
            </a:r>
          </a:p>
          <a:p>
            <a:pPr marL="2400300" lvl="4" indent="-571500"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Beck</a:t>
            </a:r>
            <a:r>
              <a:rPr lang="en-US" sz="3200" dirty="0"/>
              <a:t>, Steer, &amp; Brown, </a:t>
            </a:r>
            <a:r>
              <a:rPr lang="en-US" sz="3200" dirty="0" smtClean="0"/>
              <a:t>1996</a:t>
            </a:r>
            <a:endParaRPr lang="en-US" sz="3200" dirty="0"/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21 items assessing existence </a:t>
            </a:r>
            <a:r>
              <a:rPr lang="en-US" sz="4000" dirty="0"/>
              <a:t>and severity of </a:t>
            </a:r>
            <a:r>
              <a:rPr lang="en-US" sz="4000" dirty="0" smtClean="0"/>
              <a:t>depressive symptoms</a:t>
            </a:r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Clinical cut-off is a total score of 20</a:t>
            </a:r>
            <a:endParaRPr lang="en-US" sz="4000" dirty="0"/>
          </a:p>
          <a:p>
            <a:pPr marL="1485900" lvl="2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Scores dichotomized </a:t>
            </a:r>
            <a:r>
              <a:rPr lang="en-US" sz="4000" dirty="0"/>
              <a:t>as 0 </a:t>
            </a:r>
            <a:r>
              <a:rPr lang="en-US" sz="4000" dirty="0" smtClean="0"/>
              <a:t>(&lt; 20) or 1 (≥ 20)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altLang="en-US" sz="4000" b="1" dirty="0" smtClean="0">
                <a:solidFill>
                  <a:schemeClr val="tx1"/>
                </a:solidFill>
              </a:rPr>
              <a:t>SNCB- Social Networking and Controlling Behaviors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>
                <a:solidFill>
                  <a:schemeClr val="tx1"/>
                </a:solidFill>
              </a:rPr>
              <a:t>Unpublished measure developed for this study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en-US" sz="4000" dirty="0" smtClean="0">
                <a:solidFill>
                  <a:schemeClr val="tx1"/>
                </a:solidFill>
              </a:rPr>
              <a:t>40 items assess whether or not participant has engaged in SN/IT use, cyber controlling behavior perpetration and victimization (0=No, 1 =Yes)</a:t>
            </a:r>
            <a:endParaRPr lang="en-US" altLang="en-US" sz="4000" dirty="0">
              <a:solidFill>
                <a:schemeClr val="tx1"/>
              </a:solidFill>
            </a:endParaRPr>
          </a:p>
          <a:p>
            <a:pPr algn="ctr"/>
            <a:endParaRPr lang="en-US" altLang="en-US" sz="4400" b="1" u="sng" dirty="0" smtClean="0">
              <a:solidFill>
                <a:srgbClr val="00B0F0"/>
              </a:solidFill>
            </a:endParaRPr>
          </a:p>
          <a:p>
            <a:endParaRPr lang="en-US" altLang="en-US" sz="4400" b="1" u="sng" dirty="0">
              <a:solidFill>
                <a:srgbClr val="00B0F0"/>
              </a:solidFill>
            </a:endParaRPr>
          </a:p>
          <a:p>
            <a:pPr algn="ctr"/>
            <a:endParaRPr lang="en-US" altLang="en-US" sz="4400" b="1" u="sng" dirty="0" smtClean="0">
              <a:solidFill>
                <a:srgbClr val="00B0F0"/>
              </a:solidFill>
            </a:endParaRPr>
          </a:p>
        </p:txBody>
      </p:sp>
      <p:sp>
        <p:nvSpPr>
          <p:cNvPr id="4136" name="Text Box 3203"/>
          <p:cNvSpPr txBox="1">
            <a:spLocks noChangeArrowheads="1"/>
          </p:cNvSpPr>
          <p:nvPr/>
        </p:nvSpPr>
        <p:spPr bwMode="auto">
          <a:xfrm>
            <a:off x="29413200" y="5976916"/>
            <a:ext cx="1394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sz="3200" u="sng">
              <a:solidFill>
                <a:schemeClr val="tx1"/>
              </a:solidFill>
            </a:endParaRPr>
          </a:p>
        </p:txBody>
      </p:sp>
      <p:sp>
        <p:nvSpPr>
          <p:cNvPr id="84175" name="Text Box 4303"/>
          <p:cNvSpPr txBox="1">
            <a:spLocks noChangeArrowheads="1"/>
          </p:cNvSpPr>
          <p:nvPr/>
        </p:nvSpPr>
        <p:spPr bwMode="auto">
          <a:xfrm>
            <a:off x="27889200" y="5791184"/>
            <a:ext cx="14741526" cy="2237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u="sng" dirty="0">
                <a:solidFill>
                  <a:srgbClr val="00B0F0"/>
                </a:solidFill>
              </a:rPr>
              <a:t>ANALYSES</a:t>
            </a:r>
            <a:endParaRPr lang="en-US" sz="4400" dirty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 We used chi-square tests to examine differences in SN/IT and cyber controlling behaviors between those who did and did not report clinical levels of depressive symptoms.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RESULTS</a:t>
            </a:r>
            <a:endParaRPr lang="en-US" sz="40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Frequency of SN/IT and cyber controlling behavior, total sample:</a:t>
            </a:r>
            <a:endParaRPr lang="en-US" sz="40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active profile on a SN site (90%)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text messaging (85%)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sending photos online (80%) or via text message (57%)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their partners frequently read texts (44%), checked phone calls (43%), &amp; looked at SN profiles for evidence of flirting (54%)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checked their partner’s SN profile to see if someone was flirting with him or her (66%), reviewed cell phone call lists (30%), or read text messages (33</a:t>
            </a:r>
            <a:r>
              <a:rPr lang="en-US" sz="4000" dirty="0" smtClean="0"/>
              <a:t>%)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F</a:t>
            </a:r>
            <a:r>
              <a:rPr lang="en-US" sz="4000" dirty="0" smtClean="0"/>
              <a:t>requency </a:t>
            </a:r>
            <a:r>
              <a:rPr lang="en-US" sz="4000" dirty="0"/>
              <a:t>of SN/IT use and </a:t>
            </a:r>
            <a:r>
              <a:rPr lang="en-US" sz="4000" dirty="0" smtClean="0"/>
              <a:t>cyber controlling </a:t>
            </a:r>
            <a:r>
              <a:rPr lang="en-US" sz="4000" dirty="0"/>
              <a:t>behavior did not differ according to level of depressive symptoms</a:t>
            </a:r>
            <a:r>
              <a:rPr lang="en-US" sz="4000" dirty="0" smtClean="0"/>
              <a:t>. (all </a:t>
            </a:r>
            <a:r>
              <a:rPr lang="en-US" sz="4000" i="1" dirty="0" err="1" smtClean="0"/>
              <a:t>p</a:t>
            </a:r>
            <a:r>
              <a:rPr lang="en-US" sz="4000" dirty="0" err="1" smtClean="0"/>
              <a:t>s</a:t>
            </a:r>
            <a:r>
              <a:rPr lang="en-US" sz="4000" dirty="0" smtClean="0"/>
              <a:t> &gt; .05).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3600" b="1" u="sng" dirty="0">
              <a:solidFill>
                <a:srgbClr val="00B0F0"/>
              </a:solidFill>
            </a:endParaRPr>
          </a:p>
          <a:p>
            <a:pPr algn="ctr">
              <a:defRPr/>
            </a:pPr>
            <a:r>
              <a:rPr lang="en-US" sz="4400" b="1" u="sng" dirty="0" smtClean="0">
                <a:solidFill>
                  <a:srgbClr val="00B0F0"/>
                </a:solidFill>
              </a:rPr>
              <a:t>CONCLUSIONS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/>
              <a:t>This study is the first to examine </a:t>
            </a:r>
            <a:r>
              <a:rPr lang="en-US" sz="4000" dirty="0" smtClean="0"/>
              <a:t>SN/IT use </a:t>
            </a:r>
            <a:r>
              <a:rPr lang="en-US" sz="4000" dirty="0"/>
              <a:t>and </a:t>
            </a:r>
            <a:r>
              <a:rPr lang="en-US" sz="4000" dirty="0" smtClean="0"/>
              <a:t>cyber controlling </a:t>
            </a:r>
            <a:r>
              <a:rPr lang="en-US" sz="4000" dirty="0"/>
              <a:t>behavior perpetration/victimization among predominantly ethnic minority adolescent girls with DV histories.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Controlling </a:t>
            </a:r>
            <a:r>
              <a:rPr lang="en-US" sz="4000" dirty="0"/>
              <a:t>behavior victimization and perpetration via </a:t>
            </a:r>
            <a:r>
              <a:rPr lang="en-US" sz="4000" dirty="0" smtClean="0"/>
              <a:t>SN/IT are common: we need </a:t>
            </a:r>
            <a:r>
              <a:rPr lang="en-US" sz="4000" dirty="0"/>
              <a:t>to address IT and SN in DV prevention for high-risk adolescents. 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We found no relationship between depressive symptoms and SN/IT use and cyber controlling behaviors because: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High risk sample due to history of DV involvement, thus high levels of controlling behaviors in both groups.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/>
              <a:t>Some people with depressive symptoms may be socially isolated; others may see SN/IT as less intimidating than in-person communication and use it more frequently. These </a:t>
            </a:r>
            <a:r>
              <a:rPr lang="en-US" sz="4000" dirty="0" smtClean="0">
                <a:solidFill>
                  <a:schemeClr val="tx1"/>
                </a:solidFill>
              </a:rPr>
              <a:t>extremes may balance each other out.</a:t>
            </a:r>
            <a:endParaRPr lang="en-US" sz="4000" dirty="0">
              <a:solidFill>
                <a:schemeClr val="tx1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Other variables may have a greater influence on the frequency of cyber controlling behaviors, such as peer norms, DV history, or communication skills.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138" name="Rectangle 7164"/>
          <p:cNvSpPr>
            <a:spLocks noChangeArrowheads="1"/>
          </p:cNvSpPr>
          <p:nvPr/>
        </p:nvSpPr>
        <p:spPr bwMode="auto">
          <a:xfrm flipH="1">
            <a:off x="1176338" y="30820412"/>
            <a:ext cx="40798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This research was supported by a grant from the National Institute of Mental Health, </a:t>
            </a:r>
            <a:r>
              <a:rPr lang="en-US" dirty="0" err="1"/>
              <a:t>K23</a:t>
            </a:r>
            <a:r>
              <a:rPr lang="en-US" dirty="0"/>
              <a:t> </a:t>
            </a:r>
            <a:r>
              <a:rPr lang="en-US" dirty="0" err="1"/>
              <a:t>MH086328</a:t>
            </a:r>
            <a:r>
              <a:rPr lang="en-US" dirty="0"/>
              <a:t>, to Christie J. Rizzo, Ph.D.</a:t>
            </a:r>
            <a:endParaRPr lang="en-US" altLang="en-US" dirty="0" smtClean="0"/>
          </a:p>
        </p:txBody>
      </p:sp>
      <p:pic>
        <p:nvPicPr>
          <p:cNvPr id="4140" name="Picture 1025" descr="https://brown.edu/academics/medical/sites/brown.edu.academics.medical/themes/ursa-medicina/img/alpert-medical-scho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970" y="562058"/>
            <a:ext cx="6433430" cy="236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865312"/>
            <a:ext cx="4765234" cy="250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ASSeRT transparent 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2500" y="3394507"/>
            <a:ext cx="4666334" cy="20993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479625" y="28241472"/>
            <a:ext cx="1388214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smtClean="0">
                <a:solidFill>
                  <a:srgbClr val="00B0F0"/>
                </a:solidFill>
              </a:rPr>
              <a:t>REFERENCES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/>
              <a:t>Banjanin</a:t>
            </a:r>
            <a:r>
              <a:rPr lang="en-US" sz="1600" dirty="0"/>
              <a:t>, N., </a:t>
            </a:r>
            <a:r>
              <a:rPr lang="en-US" sz="1600" dirty="0" err="1"/>
              <a:t>Banjanin</a:t>
            </a:r>
            <a:r>
              <a:rPr lang="en-US" sz="1600" dirty="0"/>
              <a:t>, N., </a:t>
            </a:r>
            <a:r>
              <a:rPr lang="en-US" sz="1600" dirty="0" err="1"/>
              <a:t>Dimitrijevic</a:t>
            </a:r>
            <a:r>
              <a:rPr lang="en-US" sz="1600" dirty="0"/>
              <a:t>, I., &amp; </a:t>
            </a:r>
            <a:r>
              <a:rPr lang="en-US" sz="1600" dirty="0" err="1"/>
              <a:t>Pantic</a:t>
            </a:r>
            <a:r>
              <a:rPr lang="en-US" sz="1600" dirty="0"/>
              <a:t>, I. (2015). Relationship between internet use and depression: Focus on physiological mood oscillations, social </a:t>
            </a:r>
            <a:r>
              <a:rPr lang="en-US" sz="1600" dirty="0" smtClean="0"/>
              <a:t>networking </a:t>
            </a:r>
            <a:r>
              <a:rPr lang="en-US" sz="1600" dirty="0"/>
              <a:t>and online addictive behavior. Computers In Human Behavior, 43308-312. </a:t>
            </a:r>
            <a:r>
              <a:rPr lang="en-US" sz="1600" dirty="0" err="1"/>
              <a:t>doi:10.1016</a:t>
            </a:r>
            <a:r>
              <a:rPr lang="en-US" sz="1600" dirty="0"/>
              <a:t>/</a:t>
            </a:r>
            <a:r>
              <a:rPr lang="en-US" sz="1600" dirty="0" err="1"/>
              <a:t>j.chb.2014.11.013</a:t>
            </a:r>
            <a:endParaRPr lang="en-US" sz="1600" dirty="0"/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/>
              <a:t>Foshee</a:t>
            </a:r>
            <a:r>
              <a:rPr lang="en-US" sz="1600" dirty="0"/>
              <a:t>, V. A., Fletcher, G., Bauman, K. E., </a:t>
            </a:r>
            <a:r>
              <a:rPr lang="en-US" sz="1600" dirty="0" err="1"/>
              <a:t>Langwick</a:t>
            </a:r>
            <a:r>
              <a:rPr lang="en-US" sz="1600" dirty="0"/>
              <a:t>, S. A., Arriaga, X. B., Heath, J. L., </a:t>
            </a:r>
            <a:r>
              <a:rPr lang="en-US" sz="1600" dirty="0" err="1"/>
              <a:t>Bangdiwala</a:t>
            </a:r>
            <a:r>
              <a:rPr lang="en-US" sz="1600" dirty="0"/>
              <a:t>, S. (1996). The Safe Dates Project: Theoretical basis, evaluation design, and selected baseline findings. </a:t>
            </a:r>
            <a:r>
              <a:rPr lang="en-US" sz="1600" i="1" dirty="0"/>
              <a:t>American Journal of Preventive Medicine</a:t>
            </a:r>
            <a:r>
              <a:rPr lang="en-US" sz="1600" dirty="0"/>
              <a:t>, </a:t>
            </a:r>
            <a:r>
              <a:rPr lang="en-US" sz="1600" i="1" dirty="0"/>
              <a:t>12</a:t>
            </a:r>
            <a:r>
              <a:rPr lang="en-US" sz="1600" dirty="0"/>
              <a:t>(5, </a:t>
            </a:r>
            <a:r>
              <a:rPr lang="en-US" sz="1600" dirty="0" err="1"/>
              <a:t>Suppl</a:t>
            </a:r>
            <a:r>
              <a:rPr lang="en-US" sz="1600" dirty="0"/>
              <a:t>), 39–47.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Wolfe, D. A., </a:t>
            </a:r>
            <a:r>
              <a:rPr lang="en-US" sz="1600" dirty="0" err="1"/>
              <a:t>Wekerle</a:t>
            </a:r>
            <a:r>
              <a:rPr lang="en-US" sz="1600" dirty="0"/>
              <a:t>, C., </a:t>
            </a:r>
            <a:r>
              <a:rPr lang="en-US" sz="1600" dirty="0" err="1"/>
              <a:t>Reitzel</a:t>
            </a:r>
            <a:r>
              <a:rPr lang="en-US" sz="1600" dirty="0"/>
              <a:t>-Jaffe, D., &amp; Lefebvre, L. (1998). Factors associated with abusive relationships among maltreated and non-maltreated youth. </a:t>
            </a:r>
            <a:r>
              <a:rPr lang="en-US" sz="1600" i="1" dirty="0"/>
              <a:t>Development and Psychopathology, 10</a:t>
            </a:r>
            <a:r>
              <a:rPr lang="en-US" sz="1600" dirty="0"/>
              <a:t>, 61-85.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/>
              <a:t>Zweig, J. M., </a:t>
            </a:r>
            <a:r>
              <a:rPr lang="en-US" sz="1600" dirty="0" err="1"/>
              <a:t>Lachman</a:t>
            </a:r>
            <a:r>
              <a:rPr lang="en-US" sz="1600" dirty="0"/>
              <a:t>, P., </a:t>
            </a:r>
            <a:r>
              <a:rPr lang="en-US" sz="1600" dirty="0" err="1"/>
              <a:t>Yahner</a:t>
            </a:r>
            <a:r>
              <a:rPr lang="en-US" sz="1600" dirty="0"/>
              <a:t>, J., &amp; Dank, M. (2014). Correlates of Cyber Dating Abuse Among Teens. </a:t>
            </a:r>
            <a:r>
              <a:rPr lang="en-US" sz="1600" i="1" dirty="0"/>
              <a:t>Journal of Youth and Adolescence</a:t>
            </a:r>
            <a:r>
              <a:rPr lang="en-US" sz="1600" dirty="0"/>
              <a:t>, </a:t>
            </a:r>
            <a:r>
              <a:rPr lang="en-US" sz="1600" i="1" dirty="0"/>
              <a:t>43</a:t>
            </a:r>
            <a:r>
              <a:rPr lang="en-US" sz="1600" dirty="0"/>
              <a:t>(8), 1306–1321. http://doi.org/10.1007/s10964-013-0047-x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3704" y="13766436"/>
            <a:ext cx="26671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SN/IT Use</a:t>
            </a:r>
            <a:endParaRPr lang="en-US" altLang="en-US" sz="4400" b="1" u="sng" dirty="0">
              <a:solidFill>
                <a:schemeClr val="accent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71942" y="19339526"/>
            <a:ext cx="73425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Cyber Controlling Behaviors:</a:t>
            </a:r>
          </a:p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Perpetration</a:t>
            </a:r>
            <a:endParaRPr lang="en-US" altLang="en-US" sz="4400" b="1" u="sng" dirty="0">
              <a:solidFill>
                <a:schemeClr val="accent6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236238" y="24748113"/>
            <a:ext cx="73425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Cyber Controlling Behaviors:</a:t>
            </a:r>
          </a:p>
          <a:p>
            <a:pPr algn="ctr"/>
            <a:r>
              <a:rPr lang="en-US" altLang="en-US" sz="4400" b="1" u="sng" dirty="0" smtClean="0">
                <a:solidFill>
                  <a:schemeClr val="accent6"/>
                </a:solidFill>
              </a:rPr>
              <a:t>Victimization</a:t>
            </a:r>
            <a:endParaRPr lang="en-US" altLang="en-US" sz="4400" b="1" u="sng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176338" y="5687837"/>
            <a:ext cx="41133712" cy="0"/>
          </a:xfrm>
          <a:prstGeom prst="line">
            <a:avLst/>
          </a:prstGeom>
          <a:solidFill>
            <a:schemeClr val="accent1"/>
          </a:solidFill>
          <a:ln w="101600" cap="flat" cmpd="thickThin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extLst/>
        </p:spPr>
      </p:cxnSp>
      <p:pic>
        <p:nvPicPr>
          <p:cNvPr id="36" name="Picture 35" descr="T:\dateSMART_c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4458" y="3175849"/>
            <a:ext cx="3708454" cy="2371571"/>
          </a:xfrm>
          <a:prstGeom prst="rect">
            <a:avLst/>
          </a:prstGeom>
          <a:noFill/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1" y="14535877"/>
            <a:ext cx="16459199" cy="538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176" y="20786075"/>
            <a:ext cx="14340954" cy="462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177" y="26564122"/>
            <a:ext cx="14525624" cy="436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20701</TotalTime>
  <Words>843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Department of Psychology</dc:creator>
  <cp:lastModifiedBy>Joppa, Meredith Cerian</cp:lastModifiedBy>
  <cp:revision>677</cp:revision>
  <dcterms:created xsi:type="dcterms:W3CDTF">2001-04-19T17:12:13Z</dcterms:created>
  <dcterms:modified xsi:type="dcterms:W3CDTF">2015-04-16T21:18:23Z</dcterms:modified>
</cp:coreProperties>
</file>