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6858000" cy="91074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ppa, Meredith Cerian" initials="JM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990000"/>
    <a:srgbClr val="A50021"/>
    <a:srgbClr val="990033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41" autoAdjust="0"/>
    <p:restoredTop sz="99830" autoAdjust="0"/>
  </p:normalViewPr>
  <p:slideViewPr>
    <p:cSldViewPr snapToObjects="1">
      <p:cViewPr>
        <p:scale>
          <a:sx n="50" d="100"/>
          <a:sy n="50" d="100"/>
        </p:scale>
        <p:origin x="-72" y="-72"/>
      </p:cViewPr>
      <p:guideLst>
        <p:guide orient="horz" pos="10368"/>
        <p:guide pos="13824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816" tIns="44908" rIns="89816" bIns="44908" numCol="1" anchor="t" anchorCtr="0" compatLnSpc="1">
            <a:prstTxWarp prst="textNoShape">
              <a:avLst/>
            </a:prstTxWarp>
          </a:bodyPr>
          <a:lstStyle>
            <a:lvl1pPr defTabSz="898525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816" tIns="44908" rIns="89816" bIns="44908" numCol="1" anchor="t" anchorCtr="0" compatLnSpc="1">
            <a:prstTxWarp prst="textNoShape">
              <a:avLst/>
            </a:prstTxWarp>
          </a:bodyPr>
          <a:lstStyle>
            <a:lvl1pPr algn="r" defTabSz="898525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1875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816" tIns="44908" rIns="89816" bIns="44908" numCol="1" anchor="b" anchorCtr="0" compatLnSpc="1">
            <a:prstTxWarp prst="textNoShape">
              <a:avLst/>
            </a:prstTxWarp>
          </a:bodyPr>
          <a:lstStyle>
            <a:lvl1pPr defTabSz="898525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51875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816" tIns="44908" rIns="89816" bIns="44908" numCol="1" anchor="b" anchorCtr="0" compatLnSpc="1">
            <a:prstTxWarp prst="textNoShape">
              <a:avLst/>
            </a:prstTxWarp>
          </a:bodyPr>
          <a:lstStyle>
            <a:lvl1pPr algn="r" defTabSz="898525">
              <a:defRPr sz="1200">
                <a:solidFill>
                  <a:schemeClr val="tx1"/>
                </a:solidFill>
              </a:defRPr>
            </a:lvl1pPr>
          </a:lstStyle>
          <a:p>
            <a:fld id="{BED8AD70-FFB4-406F-AAC3-0089996D2A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3017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20" tIns="44760" rIns="89520" bIns="44760" numCol="1" anchor="t" anchorCtr="0" compatLnSpc="1">
            <a:prstTxWarp prst="textNoShape">
              <a:avLst/>
            </a:prstTxWarp>
          </a:bodyPr>
          <a:lstStyle>
            <a:lvl1pPr defTabSz="895350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20" tIns="44760" rIns="89520" bIns="44760" numCol="1" anchor="t" anchorCtr="0" compatLnSpc="1">
            <a:prstTxWarp prst="textNoShape">
              <a:avLst/>
            </a:prstTxWarp>
          </a:bodyPr>
          <a:lstStyle>
            <a:lvl1pPr algn="r" defTabSz="895350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82625"/>
            <a:ext cx="4552950" cy="3414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25938"/>
            <a:ext cx="5486400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20" tIns="44760" rIns="89520" bIns="447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0288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20" tIns="44760" rIns="89520" bIns="44760" numCol="1" anchor="b" anchorCtr="0" compatLnSpc="1">
            <a:prstTxWarp prst="textNoShape">
              <a:avLst/>
            </a:prstTxWarp>
          </a:bodyPr>
          <a:lstStyle>
            <a:lvl1pPr defTabSz="895350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0288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20" tIns="44760" rIns="89520" bIns="44760" numCol="1" anchor="b" anchorCtr="0" compatLnSpc="1">
            <a:prstTxWarp prst="textNoShape">
              <a:avLst/>
            </a:prstTxWarp>
          </a:bodyPr>
          <a:lstStyle>
            <a:lvl1pPr algn="r" defTabSz="895350">
              <a:defRPr sz="1200">
                <a:solidFill>
                  <a:schemeClr val="tx1"/>
                </a:solidFill>
              </a:defRPr>
            </a:lvl1pPr>
          </a:lstStyle>
          <a:p>
            <a:fld id="{732C8BBB-A20C-487C-833A-DA39FACBE1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7938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 defTabSz="8953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 defTabSz="89535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 defTabSz="89535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 defTabSz="89535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fld id="{07B627DE-0FBB-4B3D-9B9F-7F359EE9A43E}" type="slidenum">
              <a:rPr lang="en-US" altLang="en-US" sz="1200">
                <a:solidFill>
                  <a:schemeClr val="tx1"/>
                </a:solidFill>
              </a:rPr>
              <a:pPr/>
              <a:t>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5387975"/>
            <a:ext cx="32918400" cy="114601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463"/>
            <a:ext cx="32918400" cy="79486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C019CB-B786-4DD6-990C-392785310C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40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9DAC2-DBF5-4649-81B7-862E5F5692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720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2163" y="2925763"/>
            <a:ext cx="9326562" cy="26335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2475" y="2925763"/>
            <a:ext cx="27827288" cy="26335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007F19-4C7B-4537-9FCD-FF0C31563F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933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9F938C-9E4F-49FF-9E12-212C44C5FB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409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025" y="8207375"/>
            <a:ext cx="37857113" cy="136921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025" y="22029738"/>
            <a:ext cx="37857113" cy="72009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86AA5C-05DF-48AC-A69B-998081955E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533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2475" y="9509125"/>
            <a:ext cx="18576925" cy="19751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9509125"/>
            <a:ext cx="18576925" cy="19751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D09705-22A1-4AD4-BF7F-F9C13180C2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607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600" y="1752600"/>
            <a:ext cx="37857113" cy="6362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2600" y="8069263"/>
            <a:ext cx="18568988" cy="39544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2600" y="12023725"/>
            <a:ext cx="18568988" cy="17686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20238" y="8069263"/>
            <a:ext cx="18659475" cy="39544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20238" y="12023725"/>
            <a:ext cx="18659475" cy="17686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6281C5-41A9-4CEB-B839-87A3C73FD3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6F163A-6841-4B92-9B59-628A832546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02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925C7-D6D8-4643-B8CB-9D54388893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96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600" y="2193925"/>
            <a:ext cx="14157325" cy="76819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5" y="4740275"/>
            <a:ext cx="22220238" cy="23393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2600" y="9875838"/>
            <a:ext cx="14157325" cy="182959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766796-C08E-4022-81B3-02EAA56E0F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427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600" y="2193925"/>
            <a:ext cx="14157325" cy="76819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659475" y="4740275"/>
            <a:ext cx="22220238" cy="23393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2600" y="9875838"/>
            <a:ext cx="14157325" cy="182959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6F11DD-AA6E-46F3-AA20-F3EEC58728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30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92475" y="2925763"/>
            <a:ext cx="3730625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2475" y="9509125"/>
            <a:ext cx="37306250" cy="1975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2475" y="29992638"/>
            <a:ext cx="9144000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defTabSz="4389438">
              <a:defRPr sz="67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5525" y="29992638"/>
            <a:ext cx="13900150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algn="ctr" defTabSz="4389438">
              <a:defRPr sz="67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725" y="29992638"/>
            <a:ext cx="9144000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algn="r" defTabSz="4389438">
              <a:defRPr sz="6700">
                <a:solidFill>
                  <a:schemeClr val="tx1"/>
                </a:solidFill>
              </a:defRPr>
            </a:lvl1pPr>
          </a:lstStyle>
          <a:p>
            <a:fld id="{5C4A1BED-1B69-421C-95E7-58CE21967C4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438" rtl="0" eaLnBrk="0" fontAlgn="base" hangingPunct="0">
        <a:spcBef>
          <a:spcPct val="0"/>
        </a:spcBef>
        <a:spcAft>
          <a:spcPct val="0"/>
        </a:spcAft>
        <a:defRPr sz="211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anose="02020603050405020304" pitchFamily="18" charset="0"/>
        </a:defRPr>
      </a:lvl2pPr>
      <a:lvl3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anose="02020603050405020304" pitchFamily="18" charset="0"/>
        </a:defRPr>
      </a:lvl3pPr>
      <a:lvl4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anose="02020603050405020304" pitchFamily="18" charset="0"/>
        </a:defRPr>
      </a:lvl4pPr>
      <a:lvl5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anose="02020603050405020304" pitchFamily="18" charset="0"/>
        </a:defRPr>
      </a:lvl5pPr>
      <a:lvl6pPr marL="457200"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anose="02020603050405020304" pitchFamily="18" charset="0"/>
        </a:defRPr>
      </a:lvl6pPr>
      <a:lvl7pPr marL="914400"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1646238" indent="-1646238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eaLnBrk="0" fontAlgn="base" hangingPunct="0">
        <a:spcBef>
          <a:spcPct val="20000"/>
        </a:spcBef>
        <a:spcAft>
          <a:spcPct val="0"/>
        </a:spcAft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6963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325" indent="-1096963" algn="l" defTabSz="4389438" rtl="0" eaLnBrk="0" fontAlgn="base" hangingPunct="0">
        <a:spcBef>
          <a:spcPct val="20000"/>
        </a:spcBef>
        <a:spcAft>
          <a:spcPct val="0"/>
        </a:spcAft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838" indent="-1096963" algn="l" defTabSz="4389438" rtl="0" eaLnBrk="0" fontAlgn="base" hangingPunct="0">
        <a:spcBef>
          <a:spcPct val="20000"/>
        </a:spcBef>
        <a:spcAft>
          <a:spcPct val="0"/>
        </a:spcAft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7"/>
          <p:cNvSpPr>
            <a:spLocks noChangeArrowheads="1"/>
          </p:cNvSpPr>
          <p:nvPr/>
        </p:nvSpPr>
        <p:spPr bwMode="auto">
          <a:xfrm>
            <a:off x="7848600" y="1347229"/>
            <a:ext cx="27889200" cy="389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7200" dirty="0"/>
              <a:t>Information Technology, Social Networking, and Controlling Behaviors </a:t>
            </a:r>
          </a:p>
          <a:p>
            <a:pPr algn="ctr"/>
            <a:r>
              <a:rPr lang="en-US" sz="7200" dirty="0"/>
              <a:t>Among Adolescent Girls Involved in Dating Violence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4800" dirty="0" smtClean="0"/>
              <a:t>Meredith </a:t>
            </a:r>
            <a:r>
              <a:rPr lang="en-US" sz="4800" dirty="0"/>
              <a:t>C. </a:t>
            </a:r>
            <a:r>
              <a:rPr lang="en-US" sz="4800" dirty="0" smtClean="0"/>
              <a:t>Joppa</a:t>
            </a:r>
            <a:r>
              <a:rPr lang="en-US" altLang="en-US" sz="4800" smtClean="0"/>
              <a:t>, </a:t>
            </a:r>
            <a:r>
              <a:rPr lang="en-US" altLang="en-US" sz="4800" smtClean="0"/>
              <a:t>Ph.D</a:t>
            </a:r>
            <a:r>
              <a:rPr lang="en-US" sz="4800" smtClean="0"/>
              <a:t>. </a:t>
            </a:r>
            <a:r>
              <a:rPr lang="en-US" altLang="en-US" sz="4800" baseline="30000" dirty="0" smtClean="0"/>
              <a:t>1</a:t>
            </a:r>
            <a:r>
              <a:rPr lang="en-US" altLang="en-US" sz="4800" dirty="0" smtClean="0"/>
              <a:t>, </a:t>
            </a:r>
            <a:r>
              <a:rPr lang="en-US" sz="4800" dirty="0" smtClean="0"/>
              <a:t>Christie </a:t>
            </a:r>
            <a:r>
              <a:rPr lang="en-US" sz="4800" dirty="0"/>
              <a:t>J. </a:t>
            </a:r>
            <a:r>
              <a:rPr lang="en-US" sz="4800" dirty="0" smtClean="0"/>
              <a:t>Rizzo</a:t>
            </a:r>
            <a:r>
              <a:rPr lang="en-US" altLang="en-US" sz="4800" dirty="0" smtClean="0"/>
              <a:t>, </a:t>
            </a:r>
            <a:r>
              <a:rPr lang="en-US" altLang="en-US" sz="4800" dirty="0" smtClean="0"/>
              <a:t>Ph.D.</a:t>
            </a:r>
            <a:r>
              <a:rPr lang="en-US" altLang="en-US" sz="4800" baseline="30000" dirty="0" smtClean="0"/>
              <a:t>2,3</a:t>
            </a:r>
            <a:r>
              <a:rPr lang="en-US" altLang="en-US" sz="4800" dirty="0" smtClean="0"/>
              <a:t>, &amp; Jessica Johnson, B.A.</a:t>
            </a:r>
            <a:r>
              <a:rPr lang="en-US" altLang="en-US" sz="4800" baseline="30000" dirty="0" smtClean="0"/>
              <a:t>1</a:t>
            </a:r>
            <a:endParaRPr lang="en-US" altLang="en-US" sz="4800" dirty="0"/>
          </a:p>
          <a:p>
            <a:pPr algn="ctr">
              <a:spcAft>
                <a:spcPts val="600"/>
              </a:spcAft>
            </a:pPr>
            <a:r>
              <a:rPr lang="en-US" altLang="en-US" sz="3200" baseline="30000" dirty="0" smtClean="0"/>
              <a:t>1</a:t>
            </a:r>
            <a:r>
              <a:rPr lang="en-US" altLang="en-US" sz="3200" dirty="0" smtClean="0"/>
              <a:t>Rowan University; </a:t>
            </a:r>
            <a:r>
              <a:rPr lang="en-US" altLang="en-US" sz="3200" baseline="30000" dirty="0" smtClean="0"/>
              <a:t>2</a:t>
            </a:r>
            <a:r>
              <a:rPr lang="en-US" altLang="en-US" sz="3200" dirty="0" smtClean="0"/>
              <a:t>Rhode Island Hospital and the Alpert Medical School of Brown University; </a:t>
            </a:r>
            <a:r>
              <a:rPr lang="en-US" altLang="en-US" sz="3200" baseline="30000" dirty="0" smtClean="0"/>
              <a:t>3</a:t>
            </a:r>
            <a:r>
              <a:rPr lang="en-US" altLang="en-US" sz="3200" dirty="0" smtClean="0"/>
              <a:t>Northeastern University</a:t>
            </a:r>
            <a:endParaRPr lang="en-US" altLang="en-US" sz="3200" dirty="0"/>
          </a:p>
        </p:txBody>
      </p:sp>
      <p:sp>
        <p:nvSpPr>
          <p:cNvPr id="4099" name="Rectangle 58"/>
          <p:cNvSpPr>
            <a:spLocks noChangeArrowheads="1"/>
          </p:cNvSpPr>
          <p:nvPr/>
        </p:nvSpPr>
        <p:spPr bwMode="auto">
          <a:xfrm>
            <a:off x="35706050" y="1462066"/>
            <a:ext cx="101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/>
              <a:t> </a:t>
            </a:r>
            <a:endParaRPr lang="en-US" altLang="en-US" sz="3200"/>
          </a:p>
        </p:txBody>
      </p:sp>
      <p:sp>
        <p:nvSpPr>
          <p:cNvPr id="4100" name="Rectangle 60"/>
          <p:cNvSpPr>
            <a:spLocks noChangeArrowheads="1"/>
          </p:cNvSpPr>
          <p:nvPr/>
        </p:nvSpPr>
        <p:spPr bwMode="auto">
          <a:xfrm>
            <a:off x="31473775" y="2254229"/>
            <a:ext cx="101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/>
              <a:t> </a:t>
            </a:r>
          </a:p>
        </p:txBody>
      </p:sp>
      <p:sp>
        <p:nvSpPr>
          <p:cNvPr id="4103" name="Rectangle 102"/>
          <p:cNvSpPr>
            <a:spLocks noChangeArrowheads="1"/>
          </p:cNvSpPr>
          <p:nvPr/>
        </p:nvSpPr>
        <p:spPr bwMode="auto">
          <a:xfrm>
            <a:off x="830263" y="4154466"/>
            <a:ext cx="2857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06" name="Rectangle 105"/>
          <p:cNvSpPr>
            <a:spLocks noChangeArrowheads="1"/>
          </p:cNvSpPr>
          <p:nvPr/>
        </p:nvSpPr>
        <p:spPr bwMode="auto">
          <a:xfrm>
            <a:off x="609600" y="566716"/>
            <a:ext cx="9128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07" name="Rectangle 106"/>
          <p:cNvSpPr>
            <a:spLocks noChangeArrowheads="1"/>
          </p:cNvSpPr>
          <p:nvPr/>
        </p:nvSpPr>
        <p:spPr bwMode="auto">
          <a:xfrm>
            <a:off x="830263" y="728641"/>
            <a:ext cx="6921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08" name="Rectangle 107"/>
          <p:cNvSpPr>
            <a:spLocks noChangeArrowheads="1"/>
          </p:cNvSpPr>
          <p:nvPr/>
        </p:nvSpPr>
        <p:spPr bwMode="auto">
          <a:xfrm>
            <a:off x="830263" y="728641"/>
            <a:ext cx="28575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15" name="Rectangle 114"/>
          <p:cNvSpPr>
            <a:spLocks noChangeArrowheads="1"/>
          </p:cNvSpPr>
          <p:nvPr/>
        </p:nvSpPr>
        <p:spPr bwMode="auto">
          <a:xfrm>
            <a:off x="1511300" y="566716"/>
            <a:ext cx="4079875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17" name="Rectangle 116"/>
          <p:cNvSpPr>
            <a:spLocks noChangeArrowheads="1"/>
          </p:cNvSpPr>
          <p:nvPr/>
        </p:nvSpPr>
        <p:spPr bwMode="auto">
          <a:xfrm>
            <a:off x="42292588" y="4154466"/>
            <a:ext cx="9128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18" name="Rectangle 117"/>
          <p:cNvSpPr>
            <a:spLocks noChangeArrowheads="1"/>
          </p:cNvSpPr>
          <p:nvPr/>
        </p:nvSpPr>
        <p:spPr bwMode="auto">
          <a:xfrm>
            <a:off x="42292588" y="4373541"/>
            <a:ext cx="67786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19" name="Rectangle 118"/>
          <p:cNvSpPr>
            <a:spLocks noChangeArrowheads="1"/>
          </p:cNvSpPr>
          <p:nvPr/>
        </p:nvSpPr>
        <p:spPr bwMode="auto">
          <a:xfrm>
            <a:off x="42684700" y="4154466"/>
            <a:ext cx="2857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22" name="Rectangle 121"/>
          <p:cNvSpPr>
            <a:spLocks noChangeArrowheads="1"/>
          </p:cNvSpPr>
          <p:nvPr/>
        </p:nvSpPr>
        <p:spPr bwMode="auto">
          <a:xfrm>
            <a:off x="42292588" y="566716"/>
            <a:ext cx="9128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23" name="Rectangle 122"/>
          <p:cNvSpPr>
            <a:spLocks noChangeArrowheads="1"/>
          </p:cNvSpPr>
          <p:nvPr/>
        </p:nvSpPr>
        <p:spPr bwMode="auto">
          <a:xfrm>
            <a:off x="42292588" y="728641"/>
            <a:ext cx="67627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24" name="Rectangle 123"/>
          <p:cNvSpPr>
            <a:spLocks noChangeArrowheads="1"/>
          </p:cNvSpPr>
          <p:nvPr/>
        </p:nvSpPr>
        <p:spPr bwMode="auto">
          <a:xfrm>
            <a:off x="42684700" y="728641"/>
            <a:ext cx="284163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31" name="Rectangle 130"/>
          <p:cNvSpPr>
            <a:spLocks noChangeArrowheads="1"/>
          </p:cNvSpPr>
          <p:nvPr/>
        </p:nvSpPr>
        <p:spPr bwMode="auto">
          <a:xfrm>
            <a:off x="609600" y="1146154"/>
            <a:ext cx="303213" cy="300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96" name="Text Box 148"/>
          <p:cNvSpPr txBox="1">
            <a:spLocks noChangeArrowheads="1"/>
          </p:cNvSpPr>
          <p:nvPr/>
        </p:nvSpPr>
        <p:spPr bwMode="auto">
          <a:xfrm>
            <a:off x="973138" y="5976916"/>
            <a:ext cx="15286038" cy="22356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lvl="1" indent="0"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4400" b="1" u="sng" dirty="0" smtClean="0">
                <a:solidFill>
                  <a:srgbClr val="00B0F0"/>
                </a:solidFill>
              </a:rPr>
              <a:t>OBJECTIVE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dirty="0"/>
              <a:t>Teen dating violence (DV) occurs on a continuum from verbal/emotional abuse to rape and </a:t>
            </a:r>
            <a:r>
              <a:rPr lang="en-US" sz="4000" dirty="0" smtClean="0"/>
              <a:t>murder</a:t>
            </a:r>
          </a:p>
          <a:p>
            <a:pPr marL="2400300" lvl="4" indent="-571500"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/>
              <a:t>Foshee</a:t>
            </a:r>
            <a:r>
              <a:rPr lang="en-US" sz="2800" dirty="0" smtClean="0"/>
              <a:t> </a:t>
            </a:r>
            <a:r>
              <a:rPr lang="en-US" sz="2800" dirty="0"/>
              <a:t>et al., </a:t>
            </a:r>
            <a:r>
              <a:rPr lang="en-US" sz="2800" dirty="0" smtClean="0"/>
              <a:t>1996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dirty="0"/>
              <a:t>Researchers are beginning to explore the impact of information technologies (IT; e.g., mobile phones) and social networking (SN; e.g., Facebook) on adolescent DV behaviors. </a:t>
            </a: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dirty="0" smtClean="0"/>
              <a:t>Cyber </a:t>
            </a:r>
            <a:r>
              <a:rPr lang="en-US" sz="4000" dirty="0" smtClean="0"/>
              <a:t>DV: </a:t>
            </a:r>
            <a:endParaRPr lang="en-US" sz="4000" dirty="0" smtClean="0"/>
          </a:p>
          <a:p>
            <a:pPr marL="1485900" lvl="2" indent="-571500"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Occurs in </a:t>
            </a:r>
            <a:r>
              <a:rPr lang="en-US" sz="3600" dirty="0"/>
              <a:t>26% of currently-dating adolescents’ </a:t>
            </a:r>
            <a:r>
              <a:rPr lang="en-US" sz="3600" dirty="0" smtClean="0"/>
              <a:t>relationships</a:t>
            </a:r>
          </a:p>
          <a:p>
            <a:pPr marL="1485900" lvl="2" indent="-571500"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I</a:t>
            </a:r>
            <a:r>
              <a:rPr lang="en-US" sz="3600" dirty="0" smtClean="0"/>
              <a:t>s </a:t>
            </a:r>
            <a:r>
              <a:rPr lang="en-US" sz="3600" dirty="0"/>
              <a:t>associated with other forms of </a:t>
            </a:r>
            <a:r>
              <a:rPr lang="en-US" sz="3600" dirty="0" smtClean="0"/>
              <a:t>DV</a:t>
            </a:r>
          </a:p>
          <a:p>
            <a:pPr marL="1485900" lvl="2" indent="-571500"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I</a:t>
            </a:r>
            <a:r>
              <a:rPr lang="en-US" sz="3600" dirty="0" smtClean="0"/>
              <a:t>s </a:t>
            </a:r>
            <a:r>
              <a:rPr lang="en-US" sz="3600" dirty="0"/>
              <a:t>more common among female adolescents </a:t>
            </a:r>
            <a:endParaRPr lang="en-US" sz="3600" dirty="0" smtClean="0"/>
          </a:p>
          <a:p>
            <a:pPr marL="2400300" lvl="4" indent="-571500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Zweig</a:t>
            </a:r>
            <a:r>
              <a:rPr lang="en-US" sz="2800" dirty="0"/>
              <a:t>, </a:t>
            </a:r>
            <a:r>
              <a:rPr lang="en-US" sz="2800" dirty="0" err="1"/>
              <a:t>Lachman</a:t>
            </a:r>
            <a:r>
              <a:rPr lang="en-US" sz="2800" dirty="0"/>
              <a:t>, </a:t>
            </a:r>
            <a:r>
              <a:rPr lang="en-US" sz="2800" dirty="0" err="1"/>
              <a:t>Yahner</a:t>
            </a:r>
            <a:r>
              <a:rPr lang="en-US" sz="2800" dirty="0"/>
              <a:t>, &amp; Dank, </a:t>
            </a:r>
            <a:r>
              <a:rPr lang="en-US" sz="2800" dirty="0" smtClean="0"/>
              <a:t>2014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dirty="0" smtClean="0"/>
              <a:t>However</a:t>
            </a:r>
            <a:r>
              <a:rPr lang="en-US" sz="4000" dirty="0"/>
              <a:t>, little is known about DV-involved adolescent girls’ use of </a:t>
            </a:r>
            <a:r>
              <a:rPr lang="en-US" sz="4000" dirty="0" smtClean="0"/>
              <a:t>social networking and information technology (SNIT) </a:t>
            </a:r>
            <a:r>
              <a:rPr lang="en-US" sz="4000" dirty="0"/>
              <a:t>or their experiences with cyber </a:t>
            </a:r>
            <a:r>
              <a:rPr lang="en-US" sz="4000" dirty="0" smtClean="0"/>
              <a:t>DV and </a:t>
            </a:r>
            <a:r>
              <a:rPr lang="en-US" sz="4000" dirty="0"/>
              <a:t>perpetration of controlling behaviors</a:t>
            </a:r>
            <a:r>
              <a:rPr lang="en-US" sz="40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dirty="0"/>
              <a:t>The present study examined </a:t>
            </a:r>
            <a:r>
              <a:rPr lang="en-US" sz="4000" dirty="0" smtClean="0"/>
              <a:t>SNIT use </a:t>
            </a:r>
            <a:r>
              <a:rPr lang="en-US" sz="4000" dirty="0"/>
              <a:t>and associated controlling behaviors in a sample of predominantly ethnic minority, economically disadvantaged adolescent girls with a history of DV involvement</a:t>
            </a:r>
            <a:r>
              <a:rPr lang="en-US" sz="40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sz="4000" dirty="0" smtClean="0"/>
          </a:p>
          <a:p>
            <a:pPr marL="0" indent="0" algn="ctr">
              <a:defRPr/>
            </a:pPr>
            <a:r>
              <a:rPr lang="en-US" sz="4400" b="1" u="sng" dirty="0" smtClean="0">
                <a:solidFill>
                  <a:srgbClr val="00B0F0"/>
                </a:solidFill>
              </a:rPr>
              <a:t>HYPOTHESIS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dirty="0" smtClean="0"/>
              <a:t>Girls with DV </a:t>
            </a:r>
            <a:r>
              <a:rPr lang="en-US" sz="4000" dirty="0" smtClean="0"/>
              <a:t>histories will </a:t>
            </a:r>
            <a:r>
              <a:rPr lang="en-US" sz="4000" dirty="0" smtClean="0"/>
              <a:t>report high levels of involvement in SNIT as well as frequent engagement in controlling behaviors via SNIT.</a:t>
            </a:r>
          </a:p>
          <a:p>
            <a:pPr marL="0" indent="0" algn="ctr">
              <a:defRPr/>
            </a:pPr>
            <a:endParaRPr lang="en-US" sz="4400" b="1" u="sng" dirty="0" smtClean="0">
              <a:solidFill>
                <a:srgbClr val="00B0F0"/>
              </a:solidFill>
            </a:endParaRPr>
          </a:p>
          <a:p>
            <a:pPr marL="0" indent="0" algn="ctr">
              <a:defRPr/>
            </a:pPr>
            <a:r>
              <a:rPr lang="en-US" sz="4400" b="1" u="sng" dirty="0" smtClean="0">
                <a:solidFill>
                  <a:srgbClr val="00B0F0"/>
                </a:solidFill>
              </a:rPr>
              <a:t>METHOD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dirty="0"/>
              <a:t>Data are from the baseline assessment of a randomized controlled trial of a group CBT-based intervention to reduce HIV and DV risk among </a:t>
            </a:r>
            <a:r>
              <a:rPr lang="en-US" sz="4000" dirty="0" smtClean="0"/>
              <a:t>DV-involved </a:t>
            </a:r>
            <a:r>
              <a:rPr lang="en-US" sz="4000" dirty="0"/>
              <a:t>adolescent </a:t>
            </a:r>
            <a:r>
              <a:rPr lang="en-US" sz="4000" dirty="0" smtClean="0"/>
              <a:t>girls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dirty="0" smtClean="0"/>
              <a:t>109 </a:t>
            </a:r>
            <a:r>
              <a:rPr lang="en-US" sz="4000" dirty="0"/>
              <a:t>girls (ages 14-17; </a:t>
            </a:r>
            <a:r>
              <a:rPr lang="en-US" sz="4000" i="1" dirty="0"/>
              <a:t>M</a:t>
            </a:r>
            <a:r>
              <a:rPr lang="en-US" sz="4000" dirty="0"/>
              <a:t> = 15.75) in a medium-sized New England </a:t>
            </a:r>
            <a:r>
              <a:rPr lang="en-US" sz="4000" dirty="0" smtClean="0"/>
              <a:t>city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dirty="0"/>
              <a:t>E</a:t>
            </a:r>
            <a:r>
              <a:rPr lang="en-US" sz="4000" dirty="0" smtClean="0"/>
              <a:t>ndorsed </a:t>
            </a:r>
            <a:r>
              <a:rPr lang="en-US" sz="4000" dirty="0"/>
              <a:t>a history of DV in a confidential school-based </a:t>
            </a:r>
            <a:r>
              <a:rPr lang="en-US" sz="4000" dirty="0" smtClean="0"/>
              <a:t>screening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Racial/ethnic distribution of the </a:t>
            </a:r>
            <a:r>
              <a:rPr lang="en-US" sz="4000" dirty="0" smtClean="0"/>
              <a:t>sample: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50</a:t>
            </a:r>
            <a:r>
              <a:rPr lang="en-US" sz="4000" dirty="0"/>
              <a:t>% </a:t>
            </a:r>
            <a:r>
              <a:rPr lang="en-US" sz="4000" dirty="0" smtClean="0"/>
              <a:t>Hispanic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35</a:t>
            </a:r>
            <a:r>
              <a:rPr lang="en-US" sz="4000" dirty="0"/>
              <a:t>% African </a:t>
            </a:r>
            <a:r>
              <a:rPr lang="en-US" sz="4000" dirty="0" smtClean="0"/>
              <a:t>American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22</a:t>
            </a:r>
            <a:r>
              <a:rPr lang="en-US" sz="4000" dirty="0"/>
              <a:t>% </a:t>
            </a:r>
            <a:r>
              <a:rPr lang="en-US" sz="4000" dirty="0" smtClean="0"/>
              <a:t>White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8</a:t>
            </a:r>
            <a:r>
              <a:rPr lang="en-US" sz="4000" dirty="0"/>
              <a:t>% American </a:t>
            </a:r>
            <a:r>
              <a:rPr lang="en-US" sz="4000" dirty="0" smtClean="0"/>
              <a:t>Indian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3</a:t>
            </a:r>
            <a:r>
              <a:rPr lang="en-US" sz="4000" dirty="0"/>
              <a:t>% </a:t>
            </a:r>
            <a:r>
              <a:rPr lang="en-US" sz="4000" dirty="0" smtClean="0"/>
              <a:t>Asian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 </a:t>
            </a:r>
            <a:r>
              <a:rPr lang="en-US" sz="4000" dirty="0"/>
              <a:t>82% qualified for free or reduced-price </a:t>
            </a:r>
            <a:r>
              <a:rPr lang="en-US" sz="4000" dirty="0" smtClean="0"/>
              <a:t>lunch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sz="4000" dirty="0" smtClean="0"/>
          </a:p>
        </p:txBody>
      </p:sp>
      <p:sp>
        <p:nvSpPr>
          <p:cNvPr id="4135" name="Text Box 2936"/>
          <p:cNvSpPr txBox="1">
            <a:spLocks noChangeArrowheads="1"/>
          </p:cNvSpPr>
          <p:nvPr/>
        </p:nvSpPr>
        <p:spPr bwMode="auto">
          <a:xfrm>
            <a:off x="16230601" y="5732843"/>
            <a:ext cx="11353798" cy="841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marL="0" indent="0" algn="ctr">
              <a:defRPr/>
            </a:pPr>
            <a:r>
              <a:rPr lang="en-US" sz="4400" b="1" u="sng" dirty="0">
                <a:solidFill>
                  <a:srgbClr val="00B0F0"/>
                </a:solidFill>
              </a:rPr>
              <a:t>MEASURES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en-US" sz="4000" b="1" dirty="0" smtClean="0">
                <a:solidFill>
                  <a:schemeClr val="tx1"/>
                </a:solidFill>
              </a:rPr>
              <a:t>Social </a:t>
            </a:r>
            <a:r>
              <a:rPr lang="en-US" altLang="en-US" sz="4000" b="1" dirty="0" smtClean="0">
                <a:solidFill>
                  <a:schemeClr val="tx1"/>
                </a:solidFill>
              </a:rPr>
              <a:t>Networking and Controlling Behaviors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en-US" sz="4000" dirty="0" smtClean="0">
                <a:solidFill>
                  <a:schemeClr val="tx1"/>
                </a:solidFill>
              </a:rPr>
              <a:t>Unpublished measure developed for this study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en-US" sz="4000" dirty="0" smtClean="0">
                <a:solidFill>
                  <a:schemeClr val="tx1"/>
                </a:solidFill>
              </a:rPr>
              <a:t>40 items assess whether or not participant has engaged in </a:t>
            </a:r>
            <a:r>
              <a:rPr lang="en-US" altLang="en-US" sz="4000" dirty="0" smtClean="0">
                <a:solidFill>
                  <a:schemeClr val="tx1"/>
                </a:solidFill>
              </a:rPr>
              <a:t>SNIT </a:t>
            </a:r>
            <a:r>
              <a:rPr lang="en-US" altLang="en-US" sz="4000" dirty="0" smtClean="0">
                <a:solidFill>
                  <a:schemeClr val="tx1"/>
                </a:solidFill>
              </a:rPr>
              <a:t>use, cyber controlling behavior perpetration and victimization (0=No, 1 =Yes)</a:t>
            </a:r>
            <a:endParaRPr lang="en-US" altLang="en-US" sz="4000" dirty="0">
              <a:solidFill>
                <a:schemeClr val="tx1"/>
              </a:solidFill>
            </a:endParaRPr>
          </a:p>
          <a:p>
            <a:pPr algn="ctr"/>
            <a:endParaRPr lang="en-US" altLang="en-US" sz="4400" b="1" u="sng" dirty="0" smtClean="0">
              <a:solidFill>
                <a:srgbClr val="00B0F0"/>
              </a:solidFill>
            </a:endParaRPr>
          </a:p>
          <a:p>
            <a:endParaRPr lang="en-US" altLang="en-US" sz="4400" b="1" u="sng" dirty="0">
              <a:solidFill>
                <a:srgbClr val="00B0F0"/>
              </a:solidFill>
            </a:endParaRPr>
          </a:p>
          <a:p>
            <a:pPr algn="ctr"/>
            <a:endParaRPr lang="en-US" altLang="en-US" sz="4400" b="1" u="sng" dirty="0" smtClean="0">
              <a:solidFill>
                <a:srgbClr val="00B0F0"/>
              </a:solidFill>
            </a:endParaRPr>
          </a:p>
        </p:txBody>
      </p:sp>
      <p:sp>
        <p:nvSpPr>
          <p:cNvPr id="4136" name="Text Box 3203"/>
          <p:cNvSpPr txBox="1">
            <a:spLocks noChangeArrowheads="1"/>
          </p:cNvSpPr>
          <p:nvPr/>
        </p:nvSpPr>
        <p:spPr bwMode="auto">
          <a:xfrm>
            <a:off x="29413200" y="5976916"/>
            <a:ext cx="13944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 sz="3200" u="sng">
              <a:solidFill>
                <a:schemeClr val="tx1"/>
              </a:solidFill>
            </a:endParaRPr>
          </a:p>
        </p:txBody>
      </p:sp>
      <p:sp>
        <p:nvSpPr>
          <p:cNvPr id="84175" name="Text Box 4303"/>
          <p:cNvSpPr txBox="1">
            <a:spLocks noChangeArrowheads="1"/>
          </p:cNvSpPr>
          <p:nvPr/>
        </p:nvSpPr>
        <p:spPr bwMode="auto">
          <a:xfrm>
            <a:off x="27889200" y="5791184"/>
            <a:ext cx="14741526" cy="25822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400" b="1" u="sng" dirty="0" smtClean="0">
                <a:solidFill>
                  <a:srgbClr val="00B0F0"/>
                </a:solidFill>
              </a:rPr>
              <a:t>RESULTS</a:t>
            </a:r>
            <a:endParaRPr lang="en-US" sz="4000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SNIT Frequency</a:t>
            </a:r>
            <a:endParaRPr lang="en-US" sz="4000" dirty="0"/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Nearly all participants reported having an active </a:t>
            </a:r>
            <a:r>
              <a:rPr lang="en-US" sz="4000" dirty="0"/>
              <a:t>profile on a SN </a:t>
            </a:r>
            <a:r>
              <a:rPr lang="en-US" sz="4000" dirty="0" smtClean="0"/>
              <a:t>site, text messaging, and sending </a:t>
            </a:r>
            <a:r>
              <a:rPr lang="en-US" sz="4000" dirty="0"/>
              <a:t>photos </a:t>
            </a:r>
            <a:r>
              <a:rPr lang="en-US" sz="4000" dirty="0" smtClean="0"/>
              <a:t>online</a:t>
            </a:r>
          </a:p>
          <a:p>
            <a:pPr marL="2400300" lvl="4" indent="-571500">
              <a:buFont typeface="Arial" panose="020B0604020202020204" pitchFamily="34" charset="0"/>
              <a:buChar char="•"/>
            </a:pPr>
            <a:r>
              <a:rPr lang="en-US" sz="4000" dirty="0"/>
              <a:t>M</a:t>
            </a:r>
            <a:r>
              <a:rPr lang="en-US" sz="4000" dirty="0" smtClean="0"/>
              <a:t>any </a:t>
            </a:r>
            <a:r>
              <a:rPr lang="en-US" sz="4000" dirty="0" smtClean="0"/>
              <a:t>also sent photos via </a:t>
            </a:r>
            <a:r>
              <a:rPr lang="en-US" sz="4000" dirty="0"/>
              <a:t>text </a:t>
            </a:r>
            <a:r>
              <a:rPr lang="en-US" sz="4000" dirty="0" smtClean="0"/>
              <a:t>message</a:t>
            </a:r>
            <a:endParaRPr lang="en-US" sz="4000" dirty="0" smtClean="0"/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Maintaining an SN profile was the most common behavior, while instant messaging was the least common.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SNIT Controlling Behavior Frequency</a:t>
            </a:r>
            <a:endParaRPr lang="en-US" sz="4000" dirty="0"/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Close to half of the participants </a:t>
            </a:r>
            <a:r>
              <a:rPr lang="en-US" sz="4000" dirty="0" smtClean="0"/>
              <a:t>reported that their </a:t>
            </a:r>
            <a:r>
              <a:rPr lang="en-US" sz="4000" dirty="0"/>
              <a:t>partners </a:t>
            </a:r>
            <a:r>
              <a:rPr lang="en-US" sz="4000" dirty="0" smtClean="0"/>
              <a:t>felt jealous after reading their SN profile or looked </a:t>
            </a:r>
            <a:r>
              <a:rPr lang="en-US" sz="4000" dirty="0"/>
              <a:t>at </a:t>
            </a:r>
            <a:r>
              <a:rPr lang="en-US" sz="4000" dirty="0" smtClean="0"/>
              <a:t>their SN </a:t>
            </a:r>
            <a:r>
              <a:rPr lang="en-US" sz="4000" dirty="0"/>
              <a:t>profiles for evidence of </a:t>
            </a:r>
            <a:r>
              <a:rPr lang="en-US" sz="4000" dirty="0" smtClean="0"/>
              <a:t>flirting.</a:t>
            </a:r>
            <a:endParaRPr lang="en-US" sz="4000" dirty="0"/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Many participants engaged in </a:t>
            </a:r>
            <a:r>
              <a:rPr lang="en-US" sz="4000" dirty="0" smtClean="0"/>
              <a:t>similar own </a:t>
            </a:r>
            <a:r>
              <a:rPr lang="en-US" sz="4000" dirty="0" smtClean="0"/>
              <a:t>controlling behaviors via SNIT: </a:t>
            </a:r>
            <a:r>
              <a:rPr lang="en-US" sz="4000" dirty="0" smtClean="0"/>
              <a:t>o</a:t>
            </a:r>
            <a:r>
              <a:rPr lang="en-US" sz="4000" dirty="0" smtClean="0"/>
              <a:t>ver </a:t>
            </a:r>
            <a:r>
              <a:rPr lang="en-US" sz="4000" dirty="0"/>
              <a:t>two-thirds </a:t>
            </a:r>
            <a:r>
              <a:rPr lang="en-US" sz="4000" dirty="0" smtClean="0"/>
              <a:t>reported </a:t>
            </a:r>
            <a:r>
              <a:rPr lang="en-US" sz="4000" dirty="0"/>
              <a:t>that </a:t>
            </a:r>
            <a:r>
              <a:rPr lang="en-US" sz="4000" dirty="0" smtClean="0"/>
              <a:t>they felt </a:t>
            </a:r>
            <a:r>
              <a:rPr lang="en-US" sz="4000" dirty="0"/>
              <a:t>jealous after reading </a:t>
            </a:r>
            <a:r>
              <a:rPr lang="en-US" sz="4000" dirty="0" smtClean="0"/>
              <a:t>a partner’s SN </a:t>
            </a:r>
            <a:r>
              <a:rPr lang="en-US" sz="4000" dirty="0"/>
              <a:t>profile or looked at </a:t>
            </a:r>
            <a:r>
              <a:rPr lang="en-US" sz="4000" dirty="0" smtClean="0"/>
              <a:t>an SN profile </a:t>
            </a:r>
            <a:r>
              <a:rPr lang="en-US" sz="4000" dirty="0"/>
              <a:t>for evidence of flirting</a:t>
            </a:r>
            <a:r>
              <a:rPr lang="en-US" sz="40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Partner controlling behavior via SNIT was reported more frequently than participant perpetration. </a:t>
            </a: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sz="3600" b="1" u="sng" dirty="0">
              <a:solidFill>
                <a:srgbClr val="00B0F0"/>
              </a:solidFill>
            </a:endParaRPr>
          </a:p>
          <a:p>
            <a:pPr algn="ctr">
              <a:defRPr/>
            </a:pPr>
            <a:r>
              <a:rPr lang="en-US" sz="4400" b="1" u="sng" dirty="0" smtClean="0">
                <a:solidFill>
                  <a:srgbClr val="00B0F0"/>
                </a:solidFill>
              </a:rPr>
              <a:t>CONCLUSIONS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dirty="0"/>
              <a:t>This study is the first to examine </a:t>
            </a:r>
            <a:r>
              <a:rPr lang="en-US" sz="4000" dirty="0" smtClean="0"/>
              <a:t>SN/IT use </a:t>
            </a:r>
            <a:r>
              <a:rPr lang="en-US" sz="4000" dirty="0"/>
              <a:t>and </a:t>
            </a:r>
            <a:r>
              <a:rPr lang="en-US" sz="4000" dirty="0" smtClean="0"/>
              <a:t>cyber controlling </a:t>
            </a:r>
            <a:r>
              <a:rPr lang="en-US" sz="4000" dirty="0"/>
              <a:t>behavior perpetration/victimization among predominantly ethnic minority adolescent girls with DV histories</a:t>
            </a:r>
            <a:r>
              <a:rPr lang="en-US" sz="40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dirty="0" smtClean="0"/>
              <a:t>Our </a:t>
            </a:r>
            <a:r>
              <a:rPr lang="en-US" sz="4000" dirty="0"/>
              <a:t>findings suggest that controlling behavior victimization and perpetration via IT/SN is common, highlighting the need to address IT and SN in DV prevention for high-risk adolescents. </a:t>
            </a: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dirty="0" smtClean="0"/>
              <a:t>Our </a:t>
            </a:r>
            <a:r>
              <a:rPr lang="en-US" sz="4000" dirty="0"/>
              <a:t>results also have policy implications: DV education is mandatory in 15 states, and school-based DV prevention curricula would benefit from incorporating examples of and strategies for avoiding </a:t>
            </a:r>
            <a:r>
              <a:rPr lang="en-US" sz="4000" dirty="0" smtClean="0"/>
              <a:t>SNIT </a:t>
            </a:r>
            <a:r>
              <a:rPr lang="en-US" sz="4000" dirty="0"/>
              <a:t>controlling behaviors</a:t>
            </a:r>
            <a:r>
              <a:rPr lang="en-US" sz="40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dirty="0" smtClean="0">
                <a:solidFill>
                  <a:schemeClr val="tx1"/>
                </a:solidFill>
              </a:rPr>
              <a:t>It will be important to tease apart  both within-person and between-person differences in SNIT and controlling behavior involvement in this sample. 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For example, previous research with this sample showed no differences in SNIT and controlling behavior involvement according to level of depressive symptoms</a:t>
            </a:r>
            <a:r>
              <a:rPr lang="en-US" sz="3200" dirty="0" smtClean="0">
                <a:solidFill>
                  <a:schemeClr val="tx1"/>
                </a:solidFill>
              </a:rPr>
              <a:t>.</a:t>
            </a:r>
          </a:p>
          <a:p>
            <a:pPr marL="2400300" lvl="4" indent="-571500"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Johnson, Joppa, &amp; Rizzo, 2015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  <a:defRPr/>
            </a:pPr>
            <a:r>
              <a:rPr lang="en-US" sz="4000" dirty="0" smtClean="0">
                <a:solidFill>
                  <a:schemeClr val="tx1"/>
                </a:solidFill>
              </a:rPr>
              <a:t>Future research should examine differences </a:t>
            </a:r>
            <a:r>
              <a:rPr lang="en-US" sz="4000" dirty="0" smtClean="0">
                <a:solidFill>
                  <a:schemeClr val="tx1"/>
                </a:solidFill>
              </a:rPr>
              <a:t>in SNIT and controlling behaviors according </a:t>
            </a:r>
            <a:r>
              <a:rPr lang="en-US" sz="4000" dirty="0" smtClean="0">
                <a:solidFill>
                  <a:schemeClr val="tx1"/>
                </a:solidFill>
              </a:rPr>
              <a:t>to relationship status and length, peer norms, and individual factors such as emotion regulation.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138" name="Rectangle 7164"/>
          <p:cNvSpPr>
            <a:spLocks noChangeArrowheads="1"/>
          </p:cNvSpPr>
          <p:nvPr/>
        </p:nvSpPr>
        <p:spPr bwMode="auto">
          <a:xfrm flipH="1">
            <a:off x="13768174" y="30880846"/>
            <a:ext cx="1607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/>
              <a:t>This research was supported by a grant from the National </a:t>
            </a:r>
            <a:r>
              <a:rPr lang="en-US" dirty="0" smtClean="0"/>
              <a:t>Institute of </a:t>
            </a:r>
            <a:r>
              <a:rPr lang="en-US" dirty="0"/>
              <a:t>Mental Health, K23 MH086328, to Christie J. Rizzo, Ph.D.</a:t>
            </a:r>
            <a:endParaRPr lang="en-US" altLang="en-US" dirty="0" smtClean="0"/>
          </a:p>
        </p:txBody>
      </p:sp>
      <p:pic>
        <p:nvPicPr>
          <p:cNvPr id="4140" name="Picture 1025" descr="https://brown.edu/academics/medical/sites/brown.edu.academics.medical/themes/ursa-medicina/img/alpert-medical-schoo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1970" y="562058"/>
            <a:ext cx="6433430" cy="2368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1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865312"/>
            <a:ext cx="4765234" cy="250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50" descr="ASSeRT transparent 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32500" y="3394507"/>
            <a:ext cx="4666334" cy="209935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0263" y="28117800"/>
            <a:ext cx="1551146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>
                <a:solidFill>
                  <a:srgbClr val="00B0F0"/>
                </a:solidFill>
              </a:rPr>
              <a:t>REFERENCES</a:t>
            </a:r>
            <a:endParaRPr lang="en-US" sz="4000" b="1" u="sng" dirty="0" smtClean="0">
              <a:solidFill>
                <a:srgbClr val="00B0F0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err="1" smtClean="0"/>
              <a:t>Banjanin</a:t>
            </a:r>
            <a:r>
              <a:rPr lang="en-US" sz="1400" dirty="0"/>
              <a:t>, N., </a:t>
            </a:r>
            <a:r>
              <a:rPr lang="en-US" sz="1400" dirty="0" err="1"/>
              <a:t>Banjanin</a:t>
            </a:r>
            <a:r>
              <a:rPr lang="en-US" sz="1400" dirty="0"/>
              <a:t>, N., </a:t>
            </a:r>
            <a:r>
              <a:rPr lang="en-US" sz="1400" dirty="0" err="1"/>
              <a:t>Dimitrijevic</a:t>
            </a:r>
            <a:r>
              <a:rPr lang="en-US" sz="1400" dirty="0"/>
              <a:t>, I., &amp; </a:t>
            </a:r>
            <a:r>
              <a:rPr lang="en-US" sz="1400" dirty="0" err="1"/>
              <a:t>Pantic</a:t>
            </a:r>
            <a:r>
              <a:rPr lang="en-US" sz="1400" dirty="0"/>
              <a:t>, I. (2015). Relationship between internet use and depression: Focus on physiological mood oscillations, social </a:t>
            </a:r>
            <a:r>
              <a:rPr lang="en-US" sz="1400" dirty="0" smtClean="0"/>
              <a:t>networking </a:t>
            </a:r>
            <a:r>
              <a:rPr lang="en-US" sz="1400" dirty="0"/>
              <a:t>and online addictive behavior. Computers In Human Behavior, 43308-312. </a:t>
            </a:r>
            <a:r>
              <a:rPr lang="en-US" sz="1400" dirty="0" err="1"/>
              <a:t>doi:10.1016</a:t>
            </a:r>
            <a:r>
              <a:rPr lang="en-US" sz="1400" dirty="0"/>
              <a:t>/</a:t>
            </a:r>
            <a:r>
              <a:rPr lang="en-US" sz="1400" dirty="0" err="1"/>
              <a:t>j.chb.2014.11.013</a:t>
            </a:r>
            <a:endParaRPr lang="en-US" sz="1400" dirty="0"/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err="1"/>
              <a:t>Foshee</a:t>
            </a:r>
            <a:r>
              <a:rPr lang="en-US" sz="1400" dirty="0"/>
              <a:t>, V. A., Fletcher, G., Bauman, K. E., </a:t>
            </a:r>
            <a:r>
              <a:rPr lang="en-US" sz="1400" dirty="0" err="1"/>
              <a:t>Langwick</a:t>
            </a:r>
            <a:r>
              <a:rPr lang="en-US" sz="1400" dirty="0"/>
              <a:t>, S. A., Arriaga, X. B., Heath, J. L., </a:t>
            </a:r>
            <a:r>
              <a:rPr lang="en-US" sz="1400" dirty="0" err="1"/>
              <a:t>Bangdiwala</a:t>
            </a:r>
            <a:r>
              <a:rPr lang="en-US" sz="1400" dirty="0"/>
              <a:t>, S. (1996). The Safe Dates Project: Theoretical basis, evaluation design, and selected baseline findings. </a:t>
            </a:r>
            <a:r>
              <a:rPr lang="en-US" sz="1400" i="1" dirty="0"/>
              <a:t>American Journal of Preventive Medicine</a:t>
            </a:r>
            <a:r>
              <a:rPr lang="en-US" sz="1400" dirty="0"/>
              <a:t>, </a:t>
            </a:r>
            <a:r>
              <a:rPr lang="en-US" sz="1400" i="1" dirty="0"/>
              <a:t>12</a:t>
            </a:r>
            <a:r>
              <a:rPr lang="en-US" sz="1400" dirty="0"/>
              <a:t>(5, </a:t>
            </a:r>
            <a:r>
              <a:rPr lang="en-US" sz="1400" dirty="0" err="1"/>
              <a:t>Suppl</a:t>
            </a:r>
            <a:r>
              <a:rPr lang="en-US" sz="1400" dirty="0"/>
              <a:t>), 39–47</a:t>
            </a:r>
            <a:r>
              <a:rPr lang="en-US" sz="1400" dirty="0" smtClean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smtClean="0"/>
              <a:t>Johnson</a:t>
            </a:r>
            <a:r>
              <a:rPr lang="en-US" sz="1400" dirty="0"/>
              <a:t>, J. R., Joppa, M.C., &amp; Rizzo, C. J. (2015, April). Depressive symptoms and information technology/social networking use among adolescent girls involved in dating violence. Poster presented at the 2015 Rowan Psychology Research Conference, Glassboro, NJ</a:t>
            </a:r>
            <a:r>
              <a:rPr lang="en-US" sz="1400" dirty="0" smtClean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smtClean="0"/>
              <a:t>Wolfe</a:t>
            </a:r>
            <a:r>
              <a:rPr lang="en-US" sz="1400" dirty="0"/>
              <a:t>, D. A., </a:t>
            </a:r>
            <a:r>
              <a:rPr lang="en-US" sz="1400" dirty="0" err="1"/>
              <a:t>Wekerle</a:t>
            </a:r>
            <a:r>
              <a:rPr lang="en-US" sz="1400" dirty="0"/>
              <a:t>, C., </a:t>
            </a:r>
            <a:r>
              <a:rPr lang="en-US" sz="1400" dirty="0" err="1"/>
              <a:t>Reitzel</a:t>
            </a:r>
            <a:r>
              <a:rPr lang="en-US" sz="1400" dirty="0"/>
              <a:t>-Jaffe, D., &amp; Lefebvre, L. (1998). Factors associated with abusive relationships among maltreated and non-maltreated youth. </a:t>
            </a:r>
            <a:r>
              <a:rPr lang="en-US" sz="1400" i="1" dirty="0"/>
              <a:t>Development and Psychopathology, 10</a:t>
            </a:r>
            <a:r>
              <a:rPr lang="en-US" sz="1400" dirty="0"/>
              <a:t>, 61-85.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Zweig, J. M., </a:t>
            </a:r>
            <a:r>
              <a:rPr lang="en-US" sz="1400" dirty="0" err="1"/>
              <a:t>Lachman</a:t>
            </a:r>
            <a:r>
              <a:rPr lang="en-US" sz="1400" dirty="0"/>
              <a:t>, P., </a:t>
            </a:r>
            <a:r>
              <a:rPr lang="en-US" sz="1400" dirty="0" err="1"/>
              <a:t>Yahner</a:t>
            </a:r>
            <a:r>
              <a:rPr lang="en-US" sz="1400" dirty="0"/>
              <a:t>, J., &amp; Dank, M. (2014). Correlates of Cyber Dating Abuse Among Teens. </a:t>
            </a:r>
            <a:r>
              <a:rPr lang="en-US" sz="1400" i="1" dirty="0"/>
              <a:t>Journal of Youth and Adolescence</a:t>
            </a:r>
            <a:r>
              <a:rPr lang="en-US" sz="1400" dirty="0"/>
              <a:t>, </a:t>
            </a:r>
            <a:r>
              <a:rPr lang="en-US" sz="1400" i="1" dirty="0"/>
              <a:t>43</a:t>
            </a:r>
            <a:r>
              <a:rPr lang="en-US" sz="1400" dirty="0"/>
              <a:t>(8), 1306–1321. http://doi.org/10.1007/s10964-013-0047-x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52251" y="10023609"/>
            <a:ext cx="25100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4400" b="1" u="sng" dirty="0" smtClean="0">
                <a:solidFill>
                  <a:schemeClr val="accent6"/>
                </a:solidFill>
              </a:rPr>
              <a:t>SNIT </a:t>
            </a:r>
            <a:r>
              <a:rPr lang="en-US" altLang="en-US" sz="4400" b="1" u="sng" dirty="0" smtClean="0">
                <a:solidFill>
                  <a:schemeClr val="accent6"/>
                </a:solidFill>
              </a:rPr>
              <a:t>Use</a:t>
            </a:r>
            <a:endParaRPr lang="en-US" altLang="en-US" sz="4400" b="1" u="sng" dirty="0">
              <a:solidFill>
                <a:schemeClr val="accent6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071942" y="16387716"/>
            <a:ext cx="734252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4400" b="1" u="sng" dirty="0" smtClean="0">
                <a:solidFill>
                  <a:schemeClr val="accent6"/>
                </a:solidFill>
              </a:rPr>
              <a:t>Cyber Controlling Behaviors:</a:t>
            </a:r>
          </a:p>
          <a:p>
            <a:pPr algn="ctr"/>
            <a:r>
              <a:rPr lang="en-US" altLang="en-US" sz="4400" b="1" u="sng" dirty="0" smtClean="0">
                <a:solidFill>
                  <a:schemeClr val="accent6"/>
                </a:solidFill>
              </a:rPr>
              <a:t>Perpetration</a:t>
            </a:r>
            <a:endParaRPr lang="en-US" altLang="en-US" sz="4400" b="1" u="sng" dirty="0">
              <a:solidFill>
                <a:schemeClr val="accent6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8236238" y="23864170"/>
            <a:ext cx="734252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4400" b="1" u="sng" dirty="0" smtClean="0">
                <a:solidFill>
                  <a:schemeClr val="accent6"/>
                </a:solidFill>
              </a:rPr>
              <a:t>Cyber Controlling Behaviors:</a:t>
            </a:r>
          </a:p>
          <a:p>
            <a:pPr algn="ctr"/>
            <a:r>
              <a:rPr lang="en-US" altLang="en-US" sz="4400" b="1" u="sng" dirty="0" smtClean="0">
                <a:solidFill>
                  <a:schemeClr val="accent6"/>
                </a:solidFill>
              </a:rPr>
              <a:t>Victimization</a:t>
            </a:r>
            <a:endParaRPr lang="en-US" altLang="en-US" sz="4400" b="1" u="sng" dirty="0">
              <a:solidFill>
                <a:schemeClr val="accent6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1176338" y="5687837"/>
            <a:ext cx="41133712" cy="0"/>
          </a:xfrm>
          <a:prstGeom prst="line">
            <a:avLst/>
          </a:prstGeom>
          <a:solidFill>
            <a:schemeClr val="accent1"/>
          </a:solidFill>
          <a:ln w="101600" cap="flat" cmpd="thickThin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extLst/>
        </p:spPr>
      </p:cxnSp>
      <p:pic>
        <p:nvPicPr>
          <p:cNvPr id="36" name="Picture 35" descr="T:\dateSMART_c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34458" y="3175849"/>
            <a:ext cx="3708454" cy="2371571"/>
          </a:xfrm>
          <a:prstGeom prst="rect">
            <a:avLst/>
          </a:prstGeom>
          <a:noFill/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642885"/>
              </p:ext>
            </p:extLst>
          </p:nvPr>
        </p:nvGraphicFramePr>
        <p:xfrm>
          <a:off x="17300856" y="10793050"/>
          <a:ext cx="9289488" cy="51940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02144"/>
                <a:gridCol w="990600"/>
                <a:gridCol w="1596744"/>
              </a:tblGrid>
              <a:tr h="6016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dirty="0" smtClean="0">
                          <a:effectLst/>
                        </a:rPr>
                        <a:t>SNIT </a:t>
                      </a:r>
                      <a:r>
                        <a:rPr lang="en-US" sz="2800" u="none" dirty="0">
                          <a:effectLst/>
                        </a:rPr>
                        <a:t>B</a:t>
                      </a:r>
                      <a:r>
                        <a:rPr lang="en-US" sz="2800" u="none" dirty="0" smtClean="0">
                          <a:effectLst/>
                        </a:rPr>
                        <a:t>ehavior</a:t>
                      </a:r>
                      <a:endParaRPr lang="en-US" sz="24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dirty="0">
                          <a:effectLst/>
                        </a:rPr>
                        <a:t>N</a:t>
                      </a:r>
                      <a:endParaRPr lang="en-US" sz="24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dirty="0">
                          <a:effectLst/>
                        </a:rPr>
                        <a:t>%YES</a:t>
                      </a:r>
                      <a:endParaRPr lang="en-US" sz="24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166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Have desktop computer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72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67%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166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Have laptop computer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75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69%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166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Have Cellphone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94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88%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166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Have smartphone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64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60%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166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Send/receive texts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92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87%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166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Have SN profile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97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90%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1353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Have instant messenger account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51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47%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851615"/>
              </p:ext>
            </p:extLst>
          </p:nvPr>
        </p:nvGraphicFramePr>
        <p:xfrm>
          <a:off x="17300855" y="18543714"/>
          <a:ext cx="9289488" cy="5120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8345"/>
                <a:gridCol w="990600"/>
                <a:gridCol w="1520543"/>
              </a:tblGrid>
              <a:tr h="4823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u="none" dirty="0" smtClean="0">
                          <a:effectLst/>
                        </a:rPr>
                        <a:t>Controlling</a:t>
                      </a:r>
                      <a:r>
                        <a:rPr lang="en-US" sz="2800" u="none" baseline="0" dirty="0" smtClean="0">
                          <a:effectLst/>
                        </a:rPr>
                        <a:t> </a:t>
                      </a:r>
                      <a:r>
                        <a:rPr lang="en-US" sz="2800" u="none" dirty="0" smtClean="0">
                          <a:effectLst/>
                        </a:rPr>
                        <a:t>Behavior</a:t>
                      </a:r>
                      <a:endParaRPr lang="en-US" sz="2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u="none">
                          <a:effectLst/>
                        </a:rPr>
                        <a:t>N</a:t>
                      </a:r>
                      <a:endParaRPr lang="en-US" sz="2800" u="none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u="none" dirty="0">
                          <a:effectLst/>
                        </a:rPr>
                        <a:t>%YES</a:t>
                      </a:r>
                      <a:endParaRPr lang="en-US" sz="2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38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Checked partner SN profile for flirting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71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66%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38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Gave friends fake names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22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20%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38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Checked partner call list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32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30%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38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Checked partner texts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36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33%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38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Jealous after reading partner’s SN profile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67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62%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38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Found out about partner cheating via SN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42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39%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38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Found out about partner cheating via texts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22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20%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657992"/>
              </p:ext>
            </p:extLst>
          </p:nvPr>
        </p:nvGraphicFramePr>
        <p:xfrm>
          <a:off x="17300856" y="25820579"/>
          <a:ext cx="9289488" cy="45944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8344"/>
                <a:gridCol w="1066800"/>
                <a:gridCol w="1444344"/>
              </a:tblGrid>
              <a:tr h="6203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dirty="0" smtClean="0">
                          <a:effectLst/>
                        </a:rPr>
                        <a:t>Controlling</a:t>
                      </a:r>
                      <a:r>
                        <a:rPr lang="en-US" sz="2800" u="none" baseline="0" dirty="0" smtClean="0">
                          <a:effectLst/>
                        </a:rPr>
                        <a:t> Behavior</a:t>
                      </a:r>
                      <a:endParaRPr lang="en-US" sz="2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dirty="0">
                          <a:effectLst/>
                        </a:rPr>
                        <a:t>N</a:t>
                      </a:r>
                      <a:endParaRPr lang="en-US" sz="2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dirty="0">
                          <a:effectLst/>
                        </a:rPr>
                        <a:t>%YES</a:t>
                      </a:r>
                      <a:endParaRPr lang="en-US" sz="2800" u="none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203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Partner asked for SN password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36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33%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203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Partner asked for buddy list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17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16%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203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Partner looked at SN profiles for flirting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58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54%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203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Partner checked call list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46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43%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203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Partner checked text messages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48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44%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7368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Partner jealous after reading SN profile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53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49%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21049</TotalTime>
  <Words>1107</Words>
  <Application>Microsoft Office PowerPoint</Application>
  <PresentationFormat>Custom</PresentationFormat>
  <Paragraphs>140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University of Denver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Department of Psychology</dc:creator>
  <cp:lastModifiedBy>Meredith Joppa</cp:lastModifiedBy>
  <cp:revision>699</cp:revision>
  <dcterms:created xsi:type="dcterms:W3CDTF">2001-04-19T17:12:13Z</dcterms:created>
  <dcterms:modified xsi:type="dcterms:W3CDTF">2015-05-21T18:52:02Z</dcterms:modified>
</cp:coreProperties>
</file>