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6858000" cy="91074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ppa, Meredith Cerian" initials="JM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990000"/>
    <a:srgbClr val="A50021"/>
    <a:srgbClr val="990033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41" autoAdjust="0"/>
    <p:restoredTop sz="99830" autoAdjust="0"/>
  </p:normalViewPr>
  <p:slideViewPr>
    <p:cSldViewPr snapToObjects="1">
      <p:cViewPr>
        <p:scale>
          <a:sx n="66" d="100"/>
          <a:sy n="66" d="100"/>
        </p:scale>
        <p:origin x="8748" y="198"/>
      </p:cViewPr>
      <p:guideLst>
        <p:guide orient="horz" pos="10368"/>
        <p:guide pos="13824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816" tIns="44908" rIns="89816" bIns="44908" numCol="1" anchor="t" anchorCtr="0" compatLnSpc="1">
            <a:prstTxWarp prst="textNoShape">
              <a:avLst/>
            </a:prstTxWarp>
          </a:bodyPr>
          <a:lstStyle>
            <a:lvl1pPr defTabSz="898525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816" tIns="44908" rIns="89816" bIns="44908" numCol="1" anchor="t" anchorCtr="0" compatLnSpc="1">
            <a:prstTxWarp prst="textNoShape">
              <a:avLst/>
            </a:prstTxWarp>
          </a:bodyPr>
          <a:lstStyle>
            <a:lvl1pPr algn="r" defTabSz="898525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1875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816" tIns="44908" rIns="89816" bIns="44908" numCol="1" anchor="b" anchorCtr="0" compatLnSpc="1">
            <a:prstTxWarp prst="textNoShape">
              <a:avLst/>
            </a:prstTxWarp>
          </a:bodyPr>
          <a:lstStyle>
            <a:lvl1pPr defTabSz="898525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51875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816" tIns="44908" rIns="89816" bIns="44908" numCol="1" anchor="b" anchorCtr="0" compatLnSpc="1">
            <a:prstTxWarp prst="textNoShape">
              <a:avLst/>
            </a:prstTxWarp>
          </a:bodyPr>
          <a:lstStyle>
            <a:lvl1pPr algn="r" defTabSz="898525">
              <a:defRPr sz="1200">
                <a:solidFill>
                  <a:schemeClr val="tx1"/>
                </a:solidFill>
              </a:defRPr>
            </a:lvl1pPr>
          </a:lstStyle>
          <a:p>
            <a:fld id="{BED8AD70-FFB4-406F-AAC3-0089996D2A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3017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20" tIns="44760" rIns="89520" bIns="44760" numCol="1" anchor="t" anchorCtr="0" compatLnSpc="1">
            <a:prstTxWarp prst="textNoShape">
              <a:avLst/>
            </a:prstTxWarp>
          </a:bodyPr>
          <a:lstStyle>
            <a:lvl1pPr defTabSz="895350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20" tIns="44760" rIns="89520" bIns="44760" numCol="1" anchor="t" anchorCtr="0" compatLnSpc="1">
            <a:prstTxWarp prst="textNoShape">
              <a:avLst/>
            </a:prstTxWarp>
          </a:bodyPr>
          <a:lstStyle>
            <a:lvl1pPr algn="r" defTabSz="895350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82625"/>
            <a:ext cx="4552950" cy="3414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25938"/>
            <a:ext cx="5486400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20" tIns="44760" rIns="89520" bIns="447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0288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20" tIns="44760" rIns="89520" bIns="44760" numCol="1" anchor="b" anchorCtr="0" compatLnSpc="1">
            <a:prstTxWarp prst="textNoShape">
              <a:avLst/>
            </a:prstTxWarp>
          </a:bodyPr>
          <a:lstStyle>
            <a:lvl1pPr defTabSz="895350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0288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20" tIns="44760" rIns="89520" bIns="44760" numCol="1" anchor="b" anchorCtr="0" compatLnSpc="1">
            <a:prstTxWarp prst="textNoShape">
              <a:avLst/>
            </a:prstTxWarp>
          </a:bodyPr>
          <a:lstStyle>
            <a:lvl1pPr algn="r" defTabSz="895350">
              <a:defRPr sz="1200">
                <a:solidFill>
                  <a:schemeClr val="tx1"/>
                </a:solidFill>
              </a:defRPr>
            </a:lvl1pPr>
          </a:lstStyle>
          <a:p>
            <a:fld id="{732C8BBB-A20C-487C-833A-DA39FACBE1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7938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5350"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 defTabSz="8953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 defTabSz="89535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 defTabSz="89535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 defTabSz="89535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fld id="{07B627DE-0FBB-4B3D-9B9F-7F359EE9A43E}" type="slidenum">
              <a:rPr lang="en-US" altLang="en-US" sz="1200">
                <a:solidFill>
                  <a:schemeClr val="tx1"/>
                </a:solidFill>
              </a:rPr>
              <a:pPr/>
              <a:t>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5387975"/>
            <a:ext cx="32918400" cy="114601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463"/>
            <a:ext cx="32918400" cy="79486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C019CB-B786-4DD6-990C-392785310C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040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9DAC2-DBF5-4649-81B7-862E5F5692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720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2163" y="2925763"/>
            <a:ext cx="9326562" cy="26335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2475" y="2925763"/>
            <a:ext cx="27827288" cy="26335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007F19-4C7B-4537-9FCD-FF0C31563F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933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9F938C-9E4F-49FF-9E12-212C44C5FB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409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025" y="8207375"/>
            <a:ext cx="37857113" cy="136921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025" y="22029738"/>
            <a:ext cx="37857113" cy="72009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86AA5C-05DF-48AC-A69B-998081955E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533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2475" y="9509125"/>
            <a:ext cx="18576925" cy="19751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9509125"/>
            <a:ext cx="18576925" cy="19751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D09705-22A1-4AD4-BF7F-F9C13180C2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607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600" y="1752600"/>
            <a:ext cx="37857113" cy="6362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2600" y="8069263"/>
            <a:ext cx="18568988" cy="39544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2600" y="12023725"/>
            <a:ext cx="18568988" cy="17686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20238" y="8069263"/>
            <a:ext cx="18659475" cy="39544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20238" y="12023725"/>
            <a:ext cx="18659475" cy="17686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6281C5-41A9-4CEB-B839-87A3C73FD3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6F163A-6841-4B92-9B59-628A832546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02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925C7-D6D8-4643-B8CB-9D54388893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296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600" y="2193925"/>
            <a:ext cx="14157325" cy="76819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5" y="4740275"/>
            <a:ext cx="22220238" cy="23393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2600" y="9875838"/>
            <a:ext cx="14157325" cy="182959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766796-C08E-4022-81B3-02EAA56E0F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427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600" y="2193925"/>
            <a:ext cx="14157325" cy="76819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659475" y="4740275"/>
            <a:ext cx="22220238" cy="23393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2600" y="9875838"/>
            <a:ext cx="14157325" cy="182959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6F11DD-AA6E-46F3-AA20-F3EEC58728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30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92475" y="2925763"/>
            <a:ext cx="3730625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92475" y="9509125"/>
            <a:ext cx="37306250" cy="1975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92475" y="29992638"/>
            <a:ext cx="9144000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defTabSz="4389438">
              <a:defRPr sz="67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5525" y="29992638"/>
            <a:ext cx="13900150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algn="ctr" defTabSz="4389438">
              <a:defRPr sz="67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4725" y="29992638"/>
            <a:ext cx="9144000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algn="r" defTabSz="4389438">
              <a:defRPr sz="6700">
                <a:solidFill>
                  <a:schemeClr val="tx1"/>
                </a:solidFill>
              </a:defRPr>
            </a:lvl1pPr>
          </a:lstStyle>
          <a:p>
            <a:fld id="{5C4A1BED-1B69-421C-95E7-58CE21967C4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438" rtl="0" eaLnBrk="0" fontAlgn="base" hangingPunct="0">
        <a:spcBef>
          <a:spcPct val="0"/>
        </a:spcBef>
        <a:spcAft>
          <a:spcPct val="0"/>
        </a:spcAft>
        <a:defRPr sz="211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panose="02020603050405020304" pitchFamily="18" charset="0"/>
        </a:defRPr>
      </a:lvl2pPr>
      <a:lvl3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panose="02020603050405020304" pitchFamily="18" charset="0"/>
        </a:defRPr>
      </a:lvl3pPr>
      <a:lvl4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panose="02020603050405020304" pitchFamily="18" charset="0"/>
        </a:defRPr>
      </a:lvl4pPr>
      <a:lvl5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panose="02020603050405020304" pitchFamily="18" charset="0"/>
        </a:defRPr>
      </a:lvl5pPr>
      <a:lvl6pPr marL="457200"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panose="02020603050405020304" pitchFamily="18" charset="0"/>
        </a:defRPr>
      </a:lvl6pPr>
      <a:lvl7pPr marL="914400"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1646238" indent="-1646238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eaLnBrk="0" fontAlgn="base" hangingPunct="0">
        <a:spcBef>
          <a:spcPct val="20000"/>
        </a:spcBef>
        <a:spcAft>
          <a:spcPct val="0"/>
        </a:spcAft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6963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325" indent="-1096963" algn="l" defTabSz="4389438" rtl="0" eaLnBrk="0" fontAlgn="base" hangingPunct="0">
        <a:spcBef>
          <a:spcPct val="20000"/>
        </a:spcBef>
        <a:spcAft>
          <a:spcPct val="0"/>
        </a:spcAft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838" indent="-1096963" algn="l" defTabSz="4389438" rtl="0" eaLnBrk="0" fontAlgn="base" hangingPunct="0">
        <a:spcBef>
          <a:spcPct val="20000"/>
        </a:spcBef>
        <a:spcAft>
          <a:spcPct val="0"/>
        </a:spcAft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image00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02255" y="3175542"/>
            <a:ext cx="3828172" cy="28013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098" name="Rectangle 57"/>
          <p:cNvSpPr>
            <a:spLocks noChangeArrowheads="1"/>
          </p:cNvSpPr>
          <p:nvPr/>
        </p:nvSpPr>
        <p:spPr bwMode="auto">
          <a:xfrm>
            <a:off x="7848600" y="1347229"/>
            <a:ext cx="27889200" cy="404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altLang="en-US" sz="7200" b="1" dirty="0" smtClean="0"/>
              <a:t>Middle School Predictors of High School Dating Violence </a:t>
            </a:r>
          </a:p>
          <a:p>
            <a:pPr algn="ctr">
              <a:spcAft>
                <a:spcPts val="600"/>
              </a:spcAft>
            </a:pPr>
            <a:r>
              <a:rPr lang="en-US" altLang="en-US" sz="7200" b="1" dirty="0"/>
              <a:t>A</a:t>
            </a:r>
            <a:r>
              <a:rPr lang="en-US" altLang="en-US" sz="7200" b="1" dirty="0" smtClean="0"/>
              <a:t>mong At-Risk Early Adolescents 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altLang="en-US" sz="4800" dirty="0" smtClean="0"/>
              <a:t>Meredith </a:t>
            </a:r>
            <a:r>
              <a:rPr lang="en-US" altLang="en-US" sz="4800" dirty="0"/>
              <a:t>C. Joppa, </a:t>
            </a:r>
            <a:r>
              <a:rPr lang="en-US" altLang="en-US" sz="4800" dirty="0" smtClean="0"/>
              <a:t>Ph.D.</a:t>
            </a:r>
            <a:r>
              <a:rPr lang="en-US" altLang="en-US" sz="4800" baseline="30000" dirty="0" smtClean="0"/>
              <a:t>1</a:t>
            </a:r>
            <a:r>
              <a:rPr lang="en-US" altLang="en-US" sz="4800" dirty="0" smtClean="0"/>
              <a:t>, Christopher D. Houck, Ph.D.</a:t>
            </a:r>
            <a:r>
              <a:rPr lang="en-US" altLang="en-US" sz="4800" baseline="30000" dirty="0" smtClean="0"/>
              <a:t>2</a:t>
            </a:r>
            <a:r>
              <a:rPr lang="en-US" altLang="en-US" sz="4800" dirty="0" smtClean="0"/>
              <a:t>, and Christie </a:t>
            </a:r>
            <a:r>
              <a:rPr lang="en-US" altLang="en-US" sz="4800" dirty="0"/>
              <a:t>J. </a:t>
            </a:r>
            <a:r>
              <a:rPr lang="en-US" altLang="en-US" sz="4800" dirty="0" smtClean="0"/>
              <a:t>Rizzo</a:t>
            </a:r>
            <a:r>
              <a:rPr lang="en-US" altLang="en-US" sz="4800" baseline="30000" dirty="0" smtClean="0"/>
              <a:t>2,3</a:t>
            </a:r>
            <a:r>
              <a:rPr lang="en-US" altLang="en-US" sz="4800" dirty="0" smtClean="0"/>
              <a:t>, </a:t>
            </a:r>
            <a:r>
              <a:rPr lang="en-US" altLang="en-US" sz="4800" dirty="0"/>
              <a:t>Ph.D</a:t>
            </a:r>
            <a:r>
              <a:rPr lang="en-US" altLang="en-US" sz="4800" dirty="0" smtClean="0"/>
              <a:t>.</a:t>
            </a:r>
          </a:p>
          <a:p>
            <a:pPr algn="ctr">
              <a:spcAft>
                <a:spcPts val="600"/>
              </a:spcAft>
            </a:pPr>
            <a:r>
              <a:rPr lang="en-US" altLang="en-US" sz="3200" baseline="30000" dirty="0" smtClean="0"/>
              <a:t>1</a:t>
            </a:r>
            <a:r>
              <a:rPr lang="en-US" altLang="en-US" sz="3200" dirty="0" smtClean="0"/>
              <a:t>Rowan University; </a:t>
            </a:r>
            <a:r>
              <a:rPr lang="en-US" altLang="en-US" sz="3200" baseline="30000" dirty="0" smtClean="0"/>
              <a:t>2</a:t>
            </a:r>
            <a:r>
              <a:rPr lang="en-US" altLang="en-US" sz="3200" dirty="0" smtClean="0"/>
              <a:t>Rhode Island Hospital and the Alpert Medical School of Brown University; </a:t>
            </a:r>
            <a:r>
              <a:rPr lang="en-US" altLang="en-US" sz="3200" baseline="30000" dirty="0" smtClean="0"/>
              <a:t>3</a:t>
            </a:r>
            <a:r>
              <a:rPr lang="en-US" altLang="en-US" sz="3200" dirty="0" smtClean="0"/>
              <a:t>Northeastern University</a:t>
            </a:r>
            <a:endParaRPr lang="en-US" altLang="en-US" sz="3200" dirty="0"/>
          </a:p>
        </p:txBody>
      </p:sp>
      <p:sp>
        <p:nvSpPr>
          <p:cNvPr id="4099" name="Rectangle 58"/>
          <p:cNvSpPr>
            <a:spLocks noChangeArrowheads="1"/>
          </p:cNvSpPr>
          <p:nvPr/>
        </p:nvSpPr>
        <p:spPr bwMode="auto">
          <a:xfrm>
            <a:off x="35706050" y="1462066"/>
            <a:ext cx="101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b="1"/>
              <a:t> </a:t>
            </a:r>
            <a:endParaRPr lang="en-US" altLang="en-US" sz="3200"/>
          </a:p>
        </p:txBody>
      </p:sp>
      <p:sp>
        <p:nvSpPr>
          <p:cNvPr id="4100" name="Rectangle 60"/>
          <p:cNvSpPr>
            <a:spLocks noChangeArrowheads="1"/>
          </p:cNvSpPr>
          <p:nvPr/>
        </p:nvSpPr>
        <p:spPr bwMode="auto">
          <a:xfrm>
            <a:off x="31473775" y="2254229"/>
            <a:ext cx="101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/>
              <a:t> </a:t>
            </a:r>
          </a:p>
        </p:txBody>
      </p:sp>
      <p:sp>
        <p:nvSpPr>
          <p:cNvPr id="4103" name="Rectangle 102"/>
          <p:cNvSpPr>
            <a:spLocks noChangeArrowheads="1"/>
          </p:cNvSpPr>
          <p:nvPr/>
        </p:nvSpPr>
        <p:spPr bwMode="auto">
          <a:xfrm>
            <a:off x="830263" y="4154466"/>
            <a:ext cx="2857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06" name="Rectangle 105"/>
          <p:cNvSpPr>
            <a:spLocks noChangeArrowheads="1"/>
          </p:cNvSpPr>
          <p:nvPr/>
        </p:nvSpPr>
        <p:spPr bwMode="auto">
          <a:xfrm>
            <a:off x="609600" y="566716"/>
            <a:ext cx="9128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07" name="Rectangle 106"/>
          <p:cNvSpPr>
            <a:spLocks noChangeArrowheads="1"/>
          </p:cNvSpPr>
          <p:nvPr/>
        </p:nvSpPr>
        <p:spPr bwMode="auto">
          <a:xfrm>
            <a:off x="830263" y="728641"/>
            <a:ext cx="6921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08" name="Rectangle 107"/>
          <p:cNvSpPr>
            <a:spLocks noChangeArrowheads="1"/>
          </p:cNvSpPr>
          <p:nvPr/>
        </p:nvSpPr>
        <p:spPr bwMode="auto">
          <a:xfrm>
            <a:off x="830263" y="728641"/>
            <a:ext cx="28575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15" name="Rectangle 114"/>
          <p:cNvSpPr>
            <a:spLocks noChangeArrowheads="1"/>
          </p:cNvSpPr>
          <p:nvPr/>
        </p:nvSpPr>
        <p:spPr bwMode="auto">
          <a:xfrm>
            <a:off x="1511300" y="566716"/>
            <a:ext cx="4079875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17" name="Rectangle 116"/>
          <p:cNvSpPr>
            <a:spLocks noChangeArrowheads="1"/>
          </p:cNvSpPr>
          <p:nvPr/>
        </p:nvSpPr>
        <p:spPr bwMode="auto">
          <a:xfrm>
            <a:off x="42292588" y="4154466"/>
            <a:ext cx="9128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18" name="Rectangle 117"/>
          <p:cNvSpPr>
            <a:spLocks noChangeArrowheads="1"/>
          </p:cNvSpPr>
          <p:nvPr/>
        </p:nvSpPr>
        <p:spPr bwMode="auto">
          <a:xfrm>
            <a:off x="42292588" y="4373541"/>
            <a:ext cx="67786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19" name="Rectangle 118"/>
          <p:cNvSpPr>
            <a:spLocks noChangeArrowheads="1"/>
          </p:cNvSpPr>
          <p:nvPr/>
        </p:nvSpPr>
        <p:spPr bwMode="auto">
          <a:xfrm>
            <a:off x="42684700" y="4154466"/>
            <a:ext cx="2857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22" name="Rectangle 121"/>
          <p:cNvSpPr>
            <a:spLocks noChangeArrowheads="1"/>
          </p:cNvSpPr>
          <p:nvPr/>
        </p:nvSpPr>
        <p:spPr bwMode="auto">
          <a:xfrm>
            <a:off x="42292588" y="566716"/>
            <a:ext cx="9128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23" name="Rectangle 122"/>
          <p:cNvSpPr>
            <a:spLocks noChangeArrowheads="1"/>
          </p:cNvSpPr>
          <p:nvPr/>
        </p:nvSpPr>
        <p:spPr bwMode="auto">
          <a:xfrm>
            <a:off x="42292588" y="728641"/>
            <a:ext cx="67627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24" name="Rectangle 123"/>
          <p:cNvSpPr>
            <a:spLocks noChangeArrowheads="1"/>
          </p:cNvSpPr>
          <p:nvPr/>
        </p:nvSpPr>
        <p:spPr bwMode="auto">
          <a:xfrm>
            <a:off x="42684700" y="728641"/>
            <a:ext cx="284163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31" name="Rectangle 130"/>
          <p:cNvSpPr>
            <a:spLocks noChangeArrowheads="1"/>
          </p:cNvSpPr>
          <p:nvPr/>
        </p:nvSpPr>
        <p:spPr bwMode="auto">
          <a:xfrm>
            <a:off x="609600" y="1146154"/>
            <a:ext cx="303213" cy="300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96" name="Text Box 148"/>
          <p:cNvSpPr txBox="1">
            <a:spLocks noChangeArrowheads="1"/>
          </p:cNvSpPr>
          <p:nvPr/>
        </p:nvSpPr>
        <p:spPr bwMode="auto">
          <a:xfrm>
            <a:off x="1249363" y="6556354"/>
            <a:ext cx="15286038" cy="2605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lvl="1" indent="0"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4400" b="1" u="sng" dirty="0" smtClean="0">
                <a:solidFill>
                  <a:srgbClr val="00B0F0"/>
                </a:solidFill>
              </a:rPr>
              <a:t>OBJECTIVE</a:t>
            </a:r>
            <a:endParaRPr lang="en-US" sz="4400" b="1" u="sng" dirty="0" smtClean="0">
              <a:solidFill>
                <a:srgbClr val="00B0F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4000" dirty="0" smtClean="0"/>
              <a:t>The </a:t>
            </a:r>
            <a:r>
              <a:rPr lang="en-US" sz="4000" dirty="0"/>
              <a:t>few studies on </a:t>
            </a:r>
            <a:r>
              <a:rPr lang="en-US" sz="4000" smtClean="0"/>
              <a:t>dating violence (DV) </a:t>
            </a:r>
            <a:r>
              <a:rPr lang="en-US" sz="4000" dirty="0"/>
              <a:t>among young adolescents suggest that DV behaviors are prevalent in middle school relationships and continue into high school (</a:t>
            </a:r>
            <a:r>
              <a:rPr lang="en-US" sz="4000" dirty="0" err="1"/>
              <a:t>Orpinas</a:t>
            </a:r>
            <a:r>
              <a:rPr lang="en-US" sz="4000" dirty="0"/>
              <a:t> et al., </a:t>
            </a:r>
            <a:r>
              <a:rPr lang="en-US" sz="4000" dirty="0" smtClean="0"/>
              <a:t>2013a; 2013b). </a:t>
            </a: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4000" dirty="0" smtClean="0"/>
              <a:t>Youth </a:t>
            </a:r>
            <a:r>
              <a:rPr lang="en-US" sz="4000" dirty="0"/>
              <a:t>with mental health symptoms are at greater risk of DV (Wolfe et al., </a:t>
            </a:r>
            <a:r>
              <a:rPr lang="en-US" sz="4000" dirty="0" smtClean="0"/>
              <a:t>1998</a:t>
            </a:r>
            <a:r>
              <a:rPr lang="en-US" sz="4000" dirty="0"/>
              <a:t>), but </a:t>
            </a:r>
            <a:r>
              <a:rPr lang="en-US" sz="4000" dirty="0" smtClean="0"/>
              <a:t>we </a:t>
            </a:r>
            <a:r>
              <a:rPr lang="en-US" sz="4000" dirty="0"/>
              <a:t>know little about dating violence (DV) among young adolescents with mental health problems. </a:t>
            </a: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4000" dirty="0" smtClean="0"/>
              <a:t>Previous </a:t>
            </a:r>
            <a:r>
              <a:rPr lang="en-US" sz="4000" dirty="0"/>
              <a:t>studies suggest that family factors, like parental communication (Wilson &amp; </a:t>
            </a:r>
            <a:r>
              <a:rPr lang="en-US" sz="4000" dirty="0" err="1"/>
              <a:t>Donenberg</a:t>
            </a:r>
            <a:r>
              <a:rPr lang="en-US" sz="4000" dirty="0"/>
              <a:t>, 2004), and individual factors, like emotion regulation (ER; </a:t>
            </a:r>
            <a:r>
              <a:rPr lang="en-US" sz="4000" dirty="0" err="1"/>
              <a:t>Shorey</a:t>
            </a:r>
            <a:r>
              <a:rPr lang="en-US" sz="4000" dirty="0"/>
              <a:t> et al., 2011), are associated with DV among youth. </a:t>
            </a: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4000" dirty="0" smtClean="0"/>
              <a:t>Early </a:t>
            </a:r>
            <a:r>
              <a:rPr lang="en-US" sz="4000" dirty="0"/>
              <a:t>adolescent ER deficits are associated with risky behavior in later dating relationships (</a:t>
            </a:r>
            <a:r>
              <a:rPr lang="en-US" sz="4000" dirty="0" err="1"/>
              <a:t>Hessler</a:t>
            </a:r>
            <a:r>
              <a:rPr lang="en-US" sz="4000" dirty="0"/>
              <a:t> &amp; Katz, 2010). </a:t>
            </a: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sz="4000" dirty="0" smtClean="0"/>
          </a:p>
          <a:p>
            <a:pPr marL="0" indent="0" algn="ctr">
              <a:defRPr/>
            </a:pPr>
            <a:r>
              <a:rPr lang="en-US" sz="4400" b="1" u="sng" dirty="0" smtClean="0">
                <a:solidFill>
                  <a:srgbClr val="00B0F0"/>
                </a:solidFill>
              </a:rPr>
              <a:t>HYPOTHESIS</a:t>
            </a:r>
            <a:endParaRPr lang="en-US" sz="4400" b="1" u="sng" dirty="0" smtClean="0">
              <a:solidFill>
                <a:srgbClr val="00B0F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4000" dirty="0" smtClean="0"/>
              <a:t>ER skills (higher ER, lower emotional </a:t>
            </a:r>
            <a:r>
              <a:rPr lang="en-US" sz="4000" dirty="0" err="1" smtClean="0"/>
              <a:t>lability</a:t>
            </a:r>
            <a:r>
              <a:rPr lang="en-US" sz="4000" dirty="0" smtClean="0"/>
              <a:t>/negativity)  and greater </a:t>
            </a:r>
            <a:r>
              <a:rPr lang="en-US" sz="4000" dirty="0"/>
              <a:t>parental communication in </a:t>
            </a:r>
            <a:r>
              <a:rPr lang="en-US" sz="4000" dirty="0" smtClean="0"/>
              <a:t>8</a:t>
            </a:r>
            <a:r>
              <a:rPr lang="en-US" sz="4000" baseline="30000" dirty="0" smtClean="0"/>
              <a:t>th</a:t>
            </a:r>
            <a:r>
              <a:rPr lang="en-US" sz="4000" dirty="0" smtClean="0"/>
              <a:t> grade will be associated with less frequent DV </a:t>
            </a:r>
            <a:r>
              <a:rPr lang="en-US" sz="4000" dirty="0"/>
              <a:t>involvement in </a:t>
            </a:r>
            <a:r>
              <a:rPr lang="en-US" sz="4000" dirty="0" smtClean="0"/>
              <a:t>9</a:t>
            </a:r>
            <a:r>
              <a:rPr lang="en-US" sz="4000" baseline="30000" dirty="0" smtClean="0"/>
              <a:t>th</a:t>
            </a:r>
            <a:r>
              <a:rPr lang="en-US" sz="4000" dirty="0" smtClean="0"/>
              <a:t> grade for </a:t>
            </a:r>
            <a:r>
              <a:rPr lang="en-US" sz="4000" dirty="0"/>
              <a:t>at-risk early </a:t>
            </a:r>
            <a:r>
              <a:rPr lang="en-US" sz="4000" dirty="0" smtClean="0"/>
              <a:t>adolescents.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sz="4000" b="1" u="sng" dirty="0" smtClean="0">
              <a:solidFill>
                <a:srgbClr val="FF0066"/>
              </a:solidFill>
            </a:endParaRPr>
          </a:p>
          <a:p>
            <a:pPr marL="0" indent="0" algn="ctr">
              <a:defRPr/>
            </a:pPr>
            <a:r>
              <a:rPr lang="en-US" sz="4400" b="1" u="sng" dirty="0" smtClean="0">
                <a:solidFill>
                  <a:srgbClr val="00B0F0"/>
                </a:solidFill>
              </a:rPr>
              <a:t>METHOD</a:t>
            </a:r>
            <a:endParaRPr lang="en-US" sz="4400" b="1" u="sng" dirty="0" smtClean="0">
              <a:solidFill>
                <a:srgbClr val="00B0F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4000" dirty="0" smtClean="0"/>
              <a:t>Data are from two waves of </a:t>
            </a:r>
            <a:r>
              <a:rPr lang="en-US" sz="4000" dirty="0"/>
              <a:t>Project TRAC, </a:t>
            </a:r>
            <a:r>
              <a:rPr lang="en-US" sz="4000" dirty="0" smtClean="0"/>
              <a:t>a randomized controlled trial of an affect management skills prevention </a:t>
            </a:r>
            <a:r>
              <a:rPr lang="en-US" sz="4000" dirty="0"/>
              <a:t>intervention </a:t>
            </a:r>
            <a:r>
              <a:rPr lang="en-US" sz="4000" dirty="0" smtClean="0"/>
              <a:t>for high-risk </a:t>
            </a:r>
            <a:r>
              <a:rPr lang="en-US" sz="4000" dirty="0"/>
              <a:t>early adolescents </a:t>
            </a:r>
            <a:r>
              <a:rPr lang="en-US" sz="4000" dirty="0" smtClean="0"/>
              <a:t>at </a:t>
            </a:r>
            <a:r>
              <a:rPr lang="en-US" sz="4000" dirty="0"/>
              <a:t>urban junior high schools in Providence County, </a:t>
            </a:r>
            <a:r>
              <a:rPr lang="en-US" sz="4000" dirty="0" smtClean="0"/>
              <a:t>Rhode Island.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4000" dirty="0" smtClean="0"/>
              <a:t>Participants </a:t>
            </a:r>
            <a:r>
              <a:rPr lang="en-US" sz="4000" dirty="0" smtClean="0"/>
              <a:t>were </a:t>
            </a:r>
            <a:r>
              <a:rPr lang="en-US" sz="4000" dirty="0"/>
              <a:t>420 students with mental health symptoms </a:t>
            </a:r>
            <a:r>
              <a:rPr lang="en-US" sz="4000" dirty="0" smtClean="0"/>
              <a:t>recruited </a:t>
            </a:r>
            <a:r>
              <a:rPr lang="en-US" sz="4000" dirty="0"/>
              <a:t>for </a:t>
            </a:r>
            <a:r>
              <a:rPr lang="en-US" sz="4000" dirty="0" smtClean="0"/>
              <a:t>the study </a:t>
            </a:r>
            <a:r>
              <a:rPr lang="en-US" sz="4000" dirty="0"/>
              <a:t>in 7</a:t>
            </a:r>
            <a:r>
              <a:rPr lang="en-US" sz="4000" baseline="30000" dirty="0"/>
              <a:t>th</a:t>
            </a:r>
            <a:r>
              <a:rPr lang="en-US" sz="4000" dirty="0"/>
              <a:t> grade. </a:t>
            </a: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4000" dirty="0" smtClean="0"/>
              <a:t>Data </a:t>
            </a:r>
            <a:r>
              <a:rPr lang="en-US" sz="4000" dirty="0" smtClean="0"/>
              <a:t>are </a:t>
            </a:r>
            <a:r>
              <a:rPr lang="en-US" sz="4000" dirty="0"/>
              <a:t>from the one- and two-year follow up assessments, in 8</a:t>
            </a:r>
            <a:r>
              <a:rPr lang="en-US" sz="4000" baseline="30000" dirty="0"/>
              <a:t>th</a:t>
            </a:r>
            <a:r>
              <a:rPr lang="en-US" sz="4000" dirty="0"/>
              <a:t> and 9</a:t>
            </a:r>
            <a:r>
              <a:rPr lang="en-US" sz="4000" baseline="30000" dirty="0"/>
              <a:t>th</a:t>
            </a:r>
            <a:r>
              <a:rPr lang="en-US" sz="4000" dirty="0"/>
              <a:t> grade. </a:t>
            </a: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4000" dirty="0" smtClean="0"/>
              <a:t>The </a:t>
            </a:r>
            <a:r>
              <a:rPr lang="en-US" sz="4000" dirty="0"/>
              <a:t>final </a:t>
            </a:r>
            <a:r>
              <a:rPr lang="en-US" sz="4000" dirty="0" smtClean="0"/>
              <a:t>sample for this study comprised </a:t>
            </a:r>
            <a:r>
              <a:rPr lang="en-US" sz="4000" dirty="0"/>
              <a:t>220 students who were dating in 9</a:t>
            </a:r>
            <a:r>
              <a:rPr lang="en-US" sz="4000" baseline="30000" dirty="0"/>
              <a:t>th</a:t>
            </a:r>
            <a:r>
              <a:rPr lang="en-US" sz="4000" dirty="0"/>
              <a:t> grade </a:t>
            </a:r>
            <a:r>
              <a:rPr lang="en-US" sz="4000" dirty="0" smtClean="0"/>
              <a:t>(</a:t>
            </a:r>
            <a:r>
              <a:rPr lang="en-US" sz="4000" i="1" dirty="0" smtClean="0"/>
              <a:t>M</a:t>
            </a:r>
            <a:r>
              <a:rPr lang="en-US" sz="4000" dirty="0" smtClean="0"/>
              <a:t> age=15.08</a:t>
            </a:r>
            <a:r>
              <a:rPr lang="en-US" sz="4000" dirty="0"/>
              <a:t>, 53% male, 38% Caucasian). </a:t>
            </a: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sz="3600" dirty="0" smtClean="0"/>
          </a:p>
          <a:p>
            <a:pPr marL="0" indent="0" algn="ctr">
              <a:defRPr/>
            </a:pPr>
            <a:r>
              <a:rPr lang="en-US" sz="4400" b="1" u="sng" dirty="0">
                <a:solidFill>
                  <a:srgbClr val="00B0F0"/>
                </a:solidFill>
              </a:rPr>
              <a:t>MEASURES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3600" b="1" dirty="0"/>
              <a:t>Emotion Regulation Checklist (ERC</a:t>
            </a:r>
            <a:r>
              <a:rPr lang="en-US" sz="3600" b="1" dirty="0" smtClean="0"/>
              <a:t>): 8</a:t>
            </a:r>
            <a:r>
              <a:rPr lang="en-US" sz="3600" b="1" baseline="30000" dirty="0" smtClean="0"/>
              <a:t>th</a:t>
            </a:r>
            <a:r>
              <a:rPr lang="en-US" sz="3600" b="1" dirty="0" smtClean="0"/>
              <a:t> Grade</a:t>
            </a:r>
            <a:endParaRPr lang="en-US" sz="3600" b="1" dirty="0"/>
          </a:p>
          <a:p>
            <a:pPr marL="1943100" lvl="3" indent="-571500">
              <a:buFont typeface="Arial" panose="020B0604020202020204" pitchFamily="34" charset="0"/>
              <a:buChar char="•"/>
              <a:defRPr/>
            </a:pPr>
            <a:r>
              <a:rPr lang="en-US" sz="3600" i="1" dirty="0"/>
              <a:t>(Shields &amp; </a:t>
            </a:r>
            <a:r>
              <a:rPr lang="en-US" sz="3600" i="1" dirty="0" err="1"/>
              <a:t>Cicchetti</a:t>
            </a:r>
            <a:r>
              <a:rPr lang="en-US" sz="3600" i="1" dirty="0"/>
              <a:t>, 1997; 1998)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/>
            </a:pPr>
            <a:r>
              <a:rPr lang="en-US" sz="3600" dirty="0"/>
              <a:t>Parent ratings of emotion self-regulation skills: 2 subscales</a:t>
            </a:r>
          </a:p>
          <a:p>
            <a:pPr marL="1943100" lvl="3" indent="-571500">
              <a:buFont typeface="Arial" panose="020B0604020202020204" pitchFamily="34" charset="0"/>
              <a:buChar char="•"/>
              <a:defRPr/>
            </a:pPr>
            <a:r>
              <a:rPr lang="en-US" sz="3600" dirty="0" err="1"/>
              <a:t>Lability</a:t>
            </a:r>
            <a:r>
              <a:rPr lang="en-US" sz="3600" dirty="0"/>
              <a:t>/Negativity</a:t>
            </a:r>
          </a:p>
          <a:p>
            <a:pPr marL="1943100" lvl="3" indent="-571500">
              <a:buFont typeface="Arial" panose="020B0604020202020204" pitchFamily="34" charset="0"/>
              <a:buChar char="•"/>
              <a:defRPr/>
            </a:pPr>
            <a:r>
              <a:rPr lang="en-US" sz="3600" dirty="0"/>
              <a:t>Emotion Regulation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3600" b="1" dirty="0" smtClean="0"/>
              <a:t>Miller </a:t>
            </a:r>
            <a:r>
              <a:rPr lang="en-US" sz="3600" b="1" dirty="0"/>
              <a:t>Sexual Communication Scale (MSCS</a:t>
            </a:r>
            <a:r>
              <a:rPr lang="en-US" sz="3600" b="1" dirty="0" smtClean="0"/>
              <a:t>): 8</a:t>
            </a:r>
            <a:r>
              <a:rPr lang="en-US" sz="3600" b="1" baseline="30000" dirty="0" smtClean="0"/>
              <a:t>th</a:t>
            </a:r>
            <a:r>
              <a:rPr lang="en-US" sz="3600" b="1" dirty="0" smtClean="0"/>
              <a:t> Grade</a:t>
            </a:r>
            <a:endParaRPr lang="en-US" sz="3600" b="1" dirty="0"/>
          </a:p>
          <a:p>
            <a:pPr marL="1943100" lvl="3" indent="-571500">
              <a:buFont typeface="Arial" panose="020B0604020202020204" pitchFamily="34" charset="0"/>
              <a:buChar char="•"/>
              <a:defRPr/>
            </a:pPr>
            <a:r>
              <a:rPr lang="en-US" sz="3600" i="1" dirty="0"/>
              <a:t>(Dutra, Miller, &amp; Forehand, 1999)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/>
            </a:pPr>
            <a:r>
              <a:rPr lang="en-US" sz="3600" dirty="0"/>
              <a:t>Communication with parents about dating and risk </a:t>
            </a:r>
            <a:r>
              <a:rPr lang="en-US" sz="3600" dirty="0" smtClean="0"/>
              <a:t>behavior</a:t>
            </a: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sz="4000" dirty="0" smtClean="0"/>
          </a:p>
        </p:txBody>
      </p:sp>
      <p:sp>
        <p:nvSpPr>
          <p:cNvPr id="4135" name="Text Box 2936"/>
          <p:cNvSpPr txBox="1">
            <a:spLocks noChangeArrowheads="1"/>
          </p:cNvSpPr>
          <p:nvPr/>
        </p:nvSpPr>
        <p:spPr bwMode="auto">
          <a:xfrm>
            <a:off x="16230601" y="6388763"/>
            <a:ext cx="11353798" cy="613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4400" b="1" u="sng" dirty="0" smtClean="0">
                <a:solidFill>
                  <a:srgbClr val="00B0F0"/>
                </a:solidFill>
              </a:rPr>
              <a:t>MEASURES (Continued)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3600" b="1" dirty="0"/>
              <a:t>Conflict in Adolescent Dating Relationships Inventory (CADRI</a:t>
            </a:r>
            <a:r>
              <a:rPr lang="en-US" sz="3600" b="1" dirty="0" smtClean="0"/>
              <a:t>): 9</a:t>
            </a:r>
            <a:r>
              <a:rPr lang="en-US" sz="3600" b="1" baseline="30000" dirty="0" smtClean="0"/>
              <a:t>th</a:t>
            </a:r>
            <a:r>
              <a:rPr lang="en-US" sz="3600" b="1" dirty="0" smtClean="0"/>
              <a:t> Grade</a:t>
            </a:r>
            <a:endParaRPr lang="en-US" sz="3600" b="1" dirty="0"/>
          </a:p>
          <a:p>
            <a:pPr marL="1943100" lvl="3" indent="-571500">
              <a:buFont typeface="Arial" panose="020B0604020202020204" pitchFamily="34" charset="0"/>
              <a:buChar char="•"/>
              <a:defRPr/>
            </a:pPr>
            <a:r>
              <a:rPr lang="en-US" sz="3600" i="1" dirty="0"/>
              <a:t>(Wolfe et al., 2001)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Threatening behaviors and physical DV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Perpetration </a:t>
            </a:r>
            <a:r>
              <a:rPr lang="en-US" sz="3600" dirty="0"/>
              <a:t>and </a:t>
            </a:r>
            <a:r>
              <a:rPr lang="en-US" sz="3600" dirty="0" smtClean="0"/>
              <a:t>victimization</a:t>
            </a:r>
            <a:endParaRPr lang="en-US" altLang="en-US" sz="4400" b="1" u="sng" dirty="0" smtClean="0">
              <a:solidFill>
                <a:srgbClr val="00B0F0"/>
              </a:solidFill>
            </a:endParaRPr>
          </a:p>
          <a:p>
            <a:pPr algn="ctr"/>
            <a:endParaRPr lang="en-US" altLang="en-US" sz="4400" b="1" u="sng" dirty="0" smtClean="0">
              <a:solidFill>
                <a:srgbClr val="00B0F0"/>
              </a:solidFill>
            </a:endParaRPr>
          </a:p>
          <a:p>
            <a:pPr algn="ctr"/>
            <a:r>
              <a:rPr lang="en-US" altLang="en-US" sz="4400" b="1" u="sng" dirty="0" smtClean="0">
                <a:solidFill>
                  <a:srgbClr val="00B0F0"/>
                </a:solidFill>
              </a:rPr>
              <a:t>Generalized Estimating </a:t>
            </a:r>
            <a:r>
              <a:rPr lang="en-US" altLang="en-US" sz="4400" b="1" u="sng" dirty="0">
                <a:solidFill>
                  <a:srgbClr val="00B0F0"/>
                </a:solidFill>
              </a:rPr>
              <a:t>E</a:t>
            </a:r>
            <a:r>
              <a:rPr lang="en-US" altLang="en-US" sz="4400" b="1" u="sng" dirty="0" smtClean="0">
                <a:solidFill>
                  <a:srgbClr val="00B0F0"/>
                </a:solidFill>
              </a:rPr>
              <a:t>quations </a:t>
            </a:r>
          </a:p>
          <a:p>
            <a:pPr algn="ctr"/>
            <a:r>
              <a:rPr lang="en-US" altLang="en-US" sz="4400" b="1" u="sng" dirty="0" smtClean="0">
                <a:solidFill>
                  <a:srgbClr val="00B0F0"/>
                </a:solidFill>
              </a:rPr>
              <a:t>Predicting 9</a:t>
            </a:r>
            <a:r>
              <a:rPr lang="en-US" altLang="en-US" sz="4400" b="1" u="sng" baseline="30000" dirty="0" smtClean="0">
                <a:solidFill>
                  <a:srgbClr val="00B0F0"/>
                </a:solidFill>
              </a:rPr>
              <a:t>th</a:t>
            </a:r>
            <a:r>
              <a:rPr lang="en-US" altLang="en-US" sz="4400" b="1" u="sng" dirty="0" smtClean="0">
                <a:solidFill>
                  <a:srgbClr val="00B0F0"/>
                </a:solidFill>
              </a:rPr>
              <a:t> Grade DV</a:t>
            </a:r>
            <a:endParaRPr lang="en-US" altLang="en-US" sz="4400" b="1" u="sng" dirty="0">
              <a:solidFill>
                <a:srgbClr val="00B0F0"/>
              </a:solidFill>
            </a:endParaRPr>
          </a:p>
        </p:txBody>
      </p:sp>
      <p:sp>
        <p:nvSpPr>
          <p:cNvPr id="4136" name="Text Box 3203"/>
          <p:cNvSpPr txBox="1">
            <a:spLocks noChangeArrowheads="1"/>
          </p:cNvSpPr>
          <p:nvPr/>
        </p:nvSpPr>
        <p:spPr bwMode="auto">
          <a:xfrm>
            <a:off x="29413200" y="5976916"/>
            <a:ext cx="13944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 sz="3200" u="sng">
              <a:solidFill>
                <a:schemeClr val="tx1"/>
              </a:solidFill>
            </a:endParaRPr>
          </a:p>
        </p:txBody>
      </p:sp>
      <p:sp>
        <p:nvSpPr>
          <p:cNvPr id="84175" name="Text Box 4303"/>
          <p:cNvSpPr txBox="1">
            <a:spLocks noChangeArrowheads="1"/>
          </p:cNvSpPr>
          <p:nvPr/>
        </p:nvSpPr>
        <p:spPr bwMode="auto">
          <a:xfrm>
            <a:off x="27889200" y="6376151"/>
            <a:ext cx="14741526" cy="2046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400" b="1" u="sng" dirty="0">
                <a:solidFill>
                  <a:srgbClr val="00B0F0"/>
                </a:solidFill>
              </a:rPr>
              <a:t>ANALYSES</a:t>
            </a:r>
            <a:endParaRPr lang="en-US" sz="4400" dirty="0">
              <a:solidFill>
                <a:srgbClr val="00B0F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4000" dirty="0"/>
              <a:t>Primary analyses were conducted using generalized estimating equations (GEE) controlling for intervention condition and gender. 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4000" dirty="0"/>
              <a:t>GEE models included an independent correlation structure and random effect of school, with normal distribution and identity link. </a:t>
            </a: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sz="3600" b="1" u="sng" dirty="0" smtClean="0">
              <a:solidFill>
                <a:srgbClr val="00B0F0"/>
              </a:solidFill>
            </a:endParaRPr>
          </a:p>
          <a:p>
            <a:pPr algn="ctr">
              <a:defRPr/>
            </a:pPr>
            <a:r>
              <a:rPr lang="en-US" sz="4400" b="1" u="sng" dirty="0" smtClean="0">
                <a:solidFill>
                  <a:srgbClr val="00B0F0"/>
                </a:solidFill>
              </a:rPr>
              <a:t>RESULTS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4000" dirty="0"/>
              <a:t>Frequency of </a:t>
            </a:r>
            <a:r>
              <a:rPr lang="en-US" sz="4000" dirty="0" smtClean="0"/>
              <a:t>DV reported  in 9</a:t>
            </a:r>
            <a:r>
              <a:rPr lang="en-US" sz="4000" baseline="30000" dirty="0" smtClean="0"/>
              <a:t>th</a:t>
            </a:r>
            <a:r>
              <a:rPr lang="en-US" sz="4000" dirty="0" smtClean="0"/>
              <a:t> grade:</a:t>
            </a:r>
          </a:p>
          <a:p>
            <a:pPr marL="1485900" lvl="2" indent="-571500">
              <a:buFont typeface="Arial" panose="020B0604020202020204" pitchFamily="34" charset="0"/>
              <a:buChar char="•"/>
              <a:defRPr/>
            </a:pPr>
            <a:r>
              <a:rPr lang="en-US" sz="4000" dirty="0" smtClean="0"/>
              <a:t>28</a:t>
            </a:r>
            <a:r>
              <a:rPr lang="en-US" sz="4000" dirty="0"/>
              <a:t>% </a:t>
            </a:r>
            <a:r>
              <a:rPr lang="en-US" sz="4000" dirty="0" smtClean="0"/>
              <a:t>threatening behavior perpetration</a:t>
            </a:r>
          </a:p>
          <a:p>
            <a:pPr marL="1485900" lvl="2" indent="-571500">
              <a:buFont typeface="Arial" panose="020B0604020202020204" pitchFamily="34" charset="0"/>
              <a:buChar char="•"/>
              <a:defRPr/>
            </a:pPr>
            <a:r>
              <a:rPr lang="en-US" sz="4000" dirty="0" smtClean="0"/>
              <a:t>20</a:t>
            </a:r>
            <a:r>
              <a:rPr lang="en-US" sz="4000" dirty="0"/>
              <a:t>% </a:t>
            </a:r>
            <a:r>
              <a:rPr lang="en-US" sz="4000" dirty="0" smtClean="0"/>
              <a:t>physical DV perpetration</a:t>
            </a:r>
          </a:p>
          <a:p>
            <a:pPr marL="1485900" lvl="2" indent="-571500">
              <a:buFont typeface="Arial" panose="020B0604020202020204" pitchFamily="34" charset="0"/>
              <a:buChar char="•"/>
              <a:defRPr/>
            </a:pPr>
            <a:r>
              <a:rPr lang="en-US" sz="4000" dirty="0" smtClean="0"/>
              <a:t>25</a:t>
            </a:r>
            <a:r>
              <a:rPr lang="en-US" sz="4000" dirty="0"/>
              <a:t>% </a:t>
            </a:r>
            <a:r>
              <a:rPr lang="en-US" sz="4000" dirty="0" smtClean="0"/>
              <a:t>threatening </a:t>
            </a:r>
            <a:r>
              <a:rPr lang="en-US" sz="4000" dirty="0"/>
              <a:t>behavior </a:t>
            </a:r>
            <a:r>
              <a:rPr lang="en-US" sz="4000" dirty="0" smtClean="0"/>
              <a:t>victimization</a:t>
            </a:r>
          </a:p>
          <a:p>
            <a:pPr marL="1485900" lvl="2" indent="-571500">
              <a:buFont typeface="Arial" panose="020B0604020202020204" pitchFamily="34" charset="0"/>
              <a:buChar char="•"/>
              <a:defRPr/>
            </a:pPr>
            <a:r>
              <a:rPr lang="en-US" sz="4000" dirty="0" smtClean="0"/>
              <a:t>17</a:t>
            </a:r>
            <a:r>
              <a:rPr lang="en-US" sz="4000" dirty="0"/>
              <a:t>% </a:t>
            </a:r>
            <a:r>
              <a:rPr lang="en-US" sz="4000" dirty="0" smtClean="0"/>
              <a:t>physical DV victimization. 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4000" dirty="0" smtClean="0"/>
              <a:t>8</a:t>
            </a:r>
            <a:r>
              <a:rPr lang="en-US" sz="4000" baseline="30000" dirty="0" smtClean="0"/>
              <a:t>th</a:t>
            </a:r>
            <a:r>
              <a:rPr lang="en-US" sz="4000" dirty="0" smtClean="0"/>
              <a:t> </a:t>
            </a:r>
            <a:r>
              <a:rPr lang="en-US" sz="4000" dirty="0"/>
              <a:t>grade ER was associated with </a:t>
            </a:r>
            <a:r>
              <a:rPr lang="en-US" sz="4000" dirty="0" smtClean="0"/>
              <a:t>less frequent physical DV perpetration in 9</a:t>
            </a:r>
            <a:r>
              <a:rPr lang="en-US" sz="4000" baseline="30000" dirty="0" smtClean="0"/>
              <a:t>th</a:t>
            </a:r>
            <a:r>
              <a:rPr lang="en-US" sz="4000" dirty="0" smtClean="0"/>
              <a:t> grade. There was a trend-level association between higher 8</a:t>
            </a:r>
            <a:r>
              <a:rPr lang="en-US" sz="4000" baseline="30000" dirty="0" smtClean="0"/>
              <a:t>th</a:t>
            </a:r>
            <a:r>
              <a:rPr lang="en-US" sz="4000" dirty="0" smtClean="0"/>
              <a:t> grade ER and more frequent threatening behavior victimization.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4000" dirty="0" smtClean="0"/>
              <a:t>More emotional </a:t>
            </a:r>
            <a:r>
              <a:rPr lang="en-US" sz="4000" dirty="0" err="1" smtClean="0"/>
              <a:t>lability</a:t>
            </a:r>
            <a:r>
              <a:rPr lang="en-US" sz="4000" dirty="0" smtClean="0"/>
              <a:t>/negativity in 8</a:t>
            </a:r>
            <a:r>
              <a:rPr lang="en-US" sz="4000" baseline="30000" dirty="0" smtClean="0"/>
              <a:t>th</a:t>
            </a:r>
            <a:r>
              <a:rPr lang="en-US" sz="4000" dirty="0" smtClean="0"/>
              <a:t> grade was related to </a:t>
            </a:r>
            <a:r>
              <a:rPr lang="en-US" sz="4000" i="1" dirty="0" smtClean="0"/>
              <a:t>less</a:t>
            </a:r>
            <a:r>
              <a:rPr lang="en-US" sz="4000" dirty="0"/>
              <a:t> </a:t>
            </a:r>
            <a:r>
              <a:rPr lang="en-US" sz="4000" dirty="0" smtClean="0"/>
              <a:t>frequent victimization from threatening behaviors in 9</a:t>
            </a:r>
            <a:r>
              <a:rPr lang="en-US" sz="4000" baseline="30000" dirty="0" smtClean="0"/>
              <a:t>th</a:t>
            </a:r>
            <a:r>
              <a:rPr lang="en-US" sz="4000" dirty="0" smtClean="0"/>
              <a:t> grade, </a:t>
            </a:r>
            <a:r>
              <a:rPr lang="en-US" sz="4000" dirty="0"/>
              <a:t>and at the trend level, less frequent physical DV victimization</a:t>
            </a:r>
            <a:r>
              <a:rPr lang="en-US" sz="40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4000" dirty="0" smtClean="0"/>
              <a:t>More communication with parents in </a:t>
            </a:r>
            <a:r>
              <a:rPr lang="en-US" sz="4000" dirty="0"/>
              <a:t>8</a:t>
            </a:r>
            <a:r>
              <a:rPr lang="en-US" sz="4000" baseline="30000" dirty="0"/>
              <a:t>th</a:t>
            </a:r>
            <a:r>
              <a:rPr lang="en-US" sz="4000" dirty="0"/>
              <a:t> grade </a:t>
            </a:r>
            <a:r>
              <a:rPr lang="en-US" sz="4000" dirty="0" smtClean="0"/>
              <a:t>was related to less frequent 9</a:t>
            </a:r>
            <a:r>
              <a:rPr lang="en-US" sz="4000" baseline="30000" dirty="0" smtClean="0"/>
              <a:t>th</a:t>
            </a:r>
            <a:r>
              <a:rPr lang="en-US" sz="4000" dirty="0" smtClean="0"/>
              <a:t> </a:t>
            </a:r>
            <a:r>
              <a:rPr lang="en-US" sz="4000" dirty="0"/>
              <a:t>grade threatening behavior </a:t>
            </a:r>
            <a:r>
              <a:rPr lang="en-US" sz="4000" dirty="0" smtClean="0"/>
              <a:t>victimization.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sz="3600" b="1" u="sng" dirty="0">
              <a:solidFill>
                <a:srgbClr val="00B0F0"/>
              </a:solidFill>
            </a:endParaRPr>
          </a:p>
          <a:p>
            <a:pPr algn="ctr">
              <a:defRPr/>
            </a:pPr>
            <a:r>
              <a:rPr lang="en-US" sz="4400" b="1" u="sng" dirty="0" smtClean="0">
                <a:solidFill>
                  <a:srgbClr val="00B0F0"/>
                </a:solidFill>
              </a:rPr>
              <a:t>CONCLUSIONS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4000" dirty="0"/>
              <a:t>Early adolescents with mental health symptoms reported significant involvement in DV at age 15 as both perpetrators and victims. </a:t>
            </a: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4000" dirty="0"/>
              <a:t>B</a:t>
            </a:r>
            <a:r>
              <a:rPr lang="en-US" sz="4000" dirty="0" smtClean="0"/>
              <a:t>oth </a:t>
            </a:r>
            <a:r>
              <a:rPr lang="en-US" sz="4000" dirty="0"/>
              <a:t>ER skills and parental </a:t>
            </a:r>
            <a:r>
              <a:rPr lang="en-US" sz="4000" dirty="0" smtClean="0"/>
              <a:t>in </a:t>
            </a:r>
            <a:r>
              <a:rPr lang="en-US" sz="4000" dirty="0"/>
              <a:t>8</a:t>
            </a:r>
            <a:r>
              <a:rPr lang="en-US" sz="4000" baseline="30000" dirty="0"/>
              <a:t>th</a:t>
            </a:r>
            <a:r>
              <a:rPr lang="en-US" sz="4000" dirty="0"/>
              <a:t> grade </a:t>
            </a:r>
            <a:r>
              <a:rPr lang="en-US" sz="4000" dirty="0" smtClean="0"/>
              <a:t>were related to DV </a:t>
            </a:r>
            <a:r>
              <a:rPr lang="en-US" sz="4000" dirty="0"/>
              <a:t>perpetration and victimization in 9</a:t>
            </a:r>
            <a:r>
              <a:rPr lang="en-US" sz="4000" baseline="30000" dirty="0"/>
              <a:t>th</a:t>
            </a:r>
            <a:r>
              <a:rPr lang="en-US" sz="4000" dirty="0"/>
              <a:t> </a:t>
            </a:r>
            <a:r>
              <a:rPr lang="en-US" sz="4000" dirty="0" smtClean="0"/>
              <a:t>grade, but only for certain types of behavior.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4000" dirty="0" smtClean="0"/>
              <a:t>Our </a:t>
            </a:r>
            <a:r>
              <a:rPr lang="en-US" sz="4000" dirty="0"/>
              <a:t>results support the need for </a:t>
            </a:r>
            <a:r>
              <a:rPr lang="en-US" sz="4000" dirty="0" smtClean="0"/>
              <a:t>further research on the links between ER and DV in early and mid-adolescence, particularly given the surprising associations between ER and DV victimization.</a:t>
            </a:r>
          </a:p>
          <a:p>
            <a:pPr algn="ctr">
              <a:defRPr/>
            </a:pPr>
            <a:endParaRPr lang="en-US" sz="4000" b="1" u="sng" dirty="0">
              <a:solidFill>
                <a:srgbClr val="00B0F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sz="4000" b="1" u="sng" dirty="0">
              <a:solidFill>
                <a:srgbClr val="00B0F0"/>
              </a:solidFill>
            </a:endParaRPr>
          </a:p>
        </p:txBody>
      </p:sp>
      <p:sp>
        <p:nvSpPr>
          <p:cNvPr id="4138" name="Rectangle 7164"/>
          <p:cNvSpPr>
            <a:spLocks noChangeArrowheads="1"/>
          </p:cNvSpPr>
          <p:nvPr/>
        </p:nvSpPr>
        <p:spPr bwMode="auto">
          <a:xfrm flipH="1">
            <a:off x="1511299" y="31469776"/>
            <a:ext cx="4079875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 smtClean="0"/>
              <a:t>This research was supported by a grant from the National Institute of Nursing Research, </a:t>
            </a:r>
            <a:r>
              <a:rPr lang="en-US" altLang="en-US" dirty="0"/>
              <a:t>R01 NR011906, </a:t>
            </a:r>
            <a:r>
              <a:rPr lang="en-US" altLang="en-US" dirty="0" smtClean="0"/>
              <a:t>to Christopher D. Houck, Ph.D. </a:t>
            </a:r>
            <a:r>
              <a:rPr lang="en-US" altLang="en-US" dirty="0">
                <a:solidFill>
                  <a:schemeClr val="tx1"/>
                </a:solidFill>
              </a:rPr>
              <a:t>Please address questions, comments, or reprint requests to </a:t>
            </a:r>
            <a:r>
              <a:rPr lang="en-US" altLang="en-US" dirty="0" smtClean="0">
                <a:solidFill>
                  <a:schemeClr val="tx1"/>
                </a:solidFill>
              </a:rPr>
              <a:t>Meredith Joppa at </a:t>
            </a:r>
            <a:r>
              <a:rPr lang="en-US" altLang="en-US" dirty="0">
                <a:solidFill>
                  <a:schemeClr val="tx1"/>
                </a:solidFill>
              </a:rPr>
              <a:t>Joppa@rowan.edu.</a:t>
            </a:r>
          </a:p>
          <a:p>
            <a:endParaRPr lang="en-US" altLang="en-US" dirty="0" smtClean="0"/>
          </a:p>
        </p:txBody>
      </p:sp>
      <p:sp>
        <p:nvSpPr>
          <p:cNvPr id="4139" name="Rectangle 7459"/>
          <p:cNvSpPr>
            <a:spLocks noChangeArrowheads="1"/>
          </p:cNvSpPr>
          <p:nvPr/>
        </p:nvSpPr>
        <p:spPr bwMode="auto">
          <a:xfrm>
            <a:off x="17939147" y="29530325"/>
            <a:ext cx="801290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>
                <a:solidFill>
                  <a:schemeClr val="tx1"/>
                </a:solidFill>
              </a:rPr>
              <a:t>Note. </a:t>
            </a:r>
            <a:r>
              <a:rPr lang="en-US" altLang="en-US" sz="2000" dirty="0" smtClean="0">
                <a:solidFill>
                  <a:schemeClr val="tx1"/>
                </a:solidFill>
              </a:rPr>
              <a:t>Covariates (gender, condition) omitted for brevity.  Degrees of freedom =  1 for all variables.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baseline="30000" dirty="0" smtClean="0">
                <a:solidFill>
                  <a:schemeClr val="tx1"/>
                </a:solidFill>
              </a:rPr>
              <a:t>^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i="1" dirty="0">
                <a:solidFill>
                  <a:schemeClr val="tx1"/>
                </a:solidFill>
              </a:rPr>
              <a:t>p</a:t>
            </a:r>
            <a:r>
              <a:rPr lang="en-US" altLang="en-US" sz="2000" dirty="0">
                <a:solidFill>
                  <a:schemeClr val="tx1"/>
                </a:solidFill>
              </a:rPr>
              <a:t> &lt;.10, </a:t>
            </a:r>
            <a:r>
              <a:rPr lang="en-US" altLang="en-US" sz="2000" baseline="30000" dirty="0">
                <a:solidFill>
                  <a:schemeClr val="tx1"/>
                </a:solidFill>
              </a:rPr>
              <a:t>*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i="1" dirty="0">
                <a:solidFill>
                  <a:schemeClr val="tx1"/>
                </a:solidFill>
              </a:rPr>
              <a:t>p</a:t>
            </a:r>
            <a:r>
              <a:rPr lang="en-US" altLang="en-US" sz="2000" dirty="0">
                <a:solidFill>
                  <a:schemeClr val="tx1"/>
                </a:solidFill>
              </a:rPr>
              <a:t> &lt; .05, </a:t>
            </a:r>
            <a:r>
              <a:rPr lang="en-US" altLang="en-US" sz="2000" baseline="30000" dirty="0">
                <a:solidFill>
                  <a:schemeClr val="tx1"/>
                </a:solidFill>
              </a:rPr>
              <a:t>**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i="1" dirty="0">
                <a:solidFill>
                  <a:schemeClr val="tx1"/>
                </a:solidFill>
              </a:rPr>
              <a:t>p</a:t>
            </a:r>
            <a:r>
              <a:rPr lang="en-US" altLang="en-US" sz="2000" dirty="0">
                <a:solidFill>
                  <a:schemeClr val="tx1"/>
                </a:solidFill>
              </a:rPr>
              <a:t> &lt; .01. </a:t>
            </a:r>
            <a:r>
              <a:rPr lang="en-US" altLang="en-US" sz="2000" baseline="30000" dirty="0">
                <a:solidFill>
                  <a:schemeClr val="tx1"/>
                </a:solidFill>
              </a:rPr>
              <a:t>***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i="1" dirty="0">
                <a:solidFill>
                  <a:schemeClr val="tx1"/>
                </a:solidFill>
              </a:rPr>
              <a:t>p</a:t>
            </a:r>
            <a:r>
              <a:rPr lang="en-US" altLang="en-US" sz="2000" dirty="0">
                <a:solidFill>
                  <a:schemeClr val="tx1"/>
                </a:solidFill>
              </a:rPr>
              <a:t> &lt; .001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140" name="Picture 1025" descr="https://brown.edu/academics/medical/sites/brown.edu.academics.medical/themes/ursa-medicina/img/alpert-medical-schoo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9626" y="1313427"/>
            <a:ext cx="6433430" cy="2368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906636"/>
              </p:ext>
            </p:extLst>
          </p:nvPr>
        </p:nvGraphicFramePr>
        <p:xfrm>
          <a:off x="17830800" y="12847745"/>
          <a:ext cx="8001001" cy="3191583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3521775"/>
                <a:gridCol w="2739979"/>
                <a:gridCol w="1739247"/>
              </a:tblGrid>
              <a:tr h="68355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2" marR="68352" marT="34178" marB="34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 (SE)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2" marR="68352" marT="34178" marB="3417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Wald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χ</a:t>
                      </a:r>
                      <a:r>
                        <a:rPr lang="en-US" sz="2400" baseline="30000" dirty="0" smtClean="0"/>
                        <a:t>2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2" marR="68352" marT="34178" marB="3417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99219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MSCS Communication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with Parents </a:t>
                      </a:r>
                    </a:p>
                  </a:txBody>
                  <a:tcPr marL="68352" marR="68352" marT="34178" marB="34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-.02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(.05)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2" marR="68352" marT="34178" marB="34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.10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2" marR="68352" marT="34178" marB="34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432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ERC Emotional </a:t>
                      </a:r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Lability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/Negativity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2" marR="68352" marT="34178" marB="34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-.19 (.32)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2" marR="68352" marT="34178" marB="34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.34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2" marR="68352" marT="34178" marB="34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159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ERC Emotion Regulation</a:t>
                      </a: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2" marR="68352" marT="34178" marB="34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.26 (.22)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2" marR="68352" marT="34178" marB="34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2" marR="68352" marT="34178" marB="34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pic>
        <p:nvPicPr>
          <p:cNvPr id="50" name="Picture 12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6980" y="1120598"/>
            <a:ext cx="4765234" cy="250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50" descr="ASSeRT transparent 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66430" y="3624235"/>
            <a:ext cx="4666334" cy="209935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889201" y="25869398"/>
            <a:ext cx="1442085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u="sng" dirty="0" smtClean="0">
                <a:solidFill>
                  <a:srgbClr val="00B0F0"/>
                </a:solidFill>
              </a:rPr>
              <a:t>REFERENCES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1600" dirty="0"/>
              <a:t>Dutra, R., Miller, K. S., &amp; Forehand, R. (1999). The process and content of sexual communication with adolescents in two-parent families: Associations with sexual risk-taking behavior. </a:t>
            </a:r>
            <a:r>
              <a:rPr lang="en-US" sz="1600" i="1" dirty="0"/>
              <a:t>AIDS And Behavior, 3(1</a:t>
            </a:r>
            <a:r>
              <a:rPr lang="en-US" sz="1600" dirty="0"/>
              <a:t>), 59-66. </a:t>
            </a:r>
            <a:r>
              <a:rPr lang="en-US" sz="1600" dirty="0" smtClean="0"/>
              <a:t>doi:10.1023/A:1025419519668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1600" dirty="0" err="1"/>
              <a:t>Hessler</a:t>
            </a:r>
            <a:r>
              <a:rPr lang="en-US" sz="1600" dirty="0"/>
              <a:t>, D. M., &amp; Katz, L. F. (2010). Brief report: Associations between emotional competence and adolescent risky behavior. </a:t>
            </a:r>
            <a:r>
              <a:rPr lang="en-US" sz="1600" i="1" dirty="0"/>
              <a:t>Journal Of Adolescence, 33(1), </a:t>
            </a:r>
            <a:r>
              <a:rPr lang="en-US" sz="1600" dirty="0"/>
              <a:t>241-246. doi:10.1016/j.adolescence.2009.04.007</a:t>
            </a:r>
            <a:endParaRPr lang="en-US" sz="16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1600" dirty="0" err="1" smtClean="0"/>
              <a:t>Orpinas</a:t>
            </a:r>
            <a:r>
              <a:rPr lang="en-US" sz="1600" dirty="0"/>
              <a:t>, P., </a:t>
            </a:r>
            <a:r>
              <a:rPr lang="en-US" sz="1600" dirty="0" err="1"/>
              <a:t>Nahapetyan</a:t>
            </a:r>
            <a:r>
              <a:rPr lang="en-US" sz="1600" dirty="0"/>
              <a:t>, L., Song, X., </a:t>
            </a:r>
            <a:r>
              <a:rPr lang="en-US" sz="1600" dirty="0" err="1"/>
              <a:t>McNicholas</a:t>
            </a:r>
            <a:r>
              <a:rPr lang="en-US" sz="1600" dirty="0"/>
              <a:t>, C., &amp; Reeves, P. M. (2012). Psychological dating violence perpetration and victimization: Trajectories from middle to high school. </a:t>
            </a:r>
            <a:r>
              <a:rPr lang="en-US" sz="1600" i="1" dirty="0"/>
              <a:t>Aggressive Behavior, 38(6)</a:t>
            </a:r>
            <a:r>
              <a:rPr lang="en-US" sz="1600" dirty="0"/>
              <a:t>,</a:t>
            </a:r>
            <a:r>
              <a:rPr lang="en-US" sz="1600" i="1" dirty="0"/>
              <a:t> </a:t>
            </a:r>
            <a:r>
              <a:rPr lang="en-US" sz="1600" dirty="0"/>
              <a:t>510-520. doi:10.1002/ab.21441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1600" dirty="0" err="1" smtClean="0"/>
              <a:t>Orpinas</a:t>
            </a:r>
            <a:r>
              <a:rPr lang="en-US" sz="1600" dirty="0"/>
              <a:t>, P., Hsieh, H., Song, X., Holland, K., &amp; </a:t>
            </a:r>
            <a:r>
              <a:rPr lang="en-US" sz="1600" dirty="0" err="1"/>
              <a:t>Nahapetyan</a:t>
            </a:r>
            <a:r>
              <a:rPr lang="en-US" sz="1600" dirty="0"/>
              <a:t>, L. (2013). Trajectories of physical dating violence from middle to high school: Association with relationship quality and acceptability of aggression. </a:t>
            </a:r>
            <a:r>
              <a:rPr lang="en-US" sz="1600" i="1" dirty="0"/>
              <a:t>Journal </a:t>
            </a:r>
            <a:r>
              <a:rPr lang="en-US" sz="1600" i="1" dirty="0" smtClean="0"/>
              <a:t>of </a:t>
            </a:r>
            <a:r>
              <a:rPr lang="en-US" sz="1600" i="1" dirty="0"/>
              <a:t>Youth </a:t>
            </a:r>
            <a:r>
              <a:rPr lang="en-US" sz="1600" i="1" dirty="0" smtClean="0"/>
              <a:t>and </a:t>
            </a:r>
            <a:r>
              <a:rPr lang="en-US" sz="1600" i="1" dirty="0"/>
              <a:t>Adolescence</a:t>
            </a:r>
            <a:r>
              <a:rPr lang="en-US" sz="1600" dirty="0"/>
              <a:t>, </a:t>
            </a:r>
            <a:r>
              <a:rPr lang="en-US" sz="1600" i="1" dirty="0"/>
              <a:t>42(4)</a:t>
            </a:r>
            <a:r>
              <a:rPr lang="en-US" sz="1600" dirty="0"/>
              <a:t>, 551-565. </a:t>
            </a:r>
            <a:r>
              <a:rPr lang="en-US" sz="1600" dirty="0" smtClean="0"/>
              <a:t>doi:10.1007/s10964-012-9881-5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1600" dirty="0"/>
              <a:t>Shields, A. M., &amp; </a:t>
            </a:r>
            <a:r>
              <a:rPr lang="en-US" sz="1600" dirty="0" err="1"/>
              <a:t>Cicchetti</a:t>
            </a:r>
            <a:r>
              <a:rPr lang="en-US" sz="1600" dirty="0"/>
              <a:t>, D. (1997). Emotion regulation among </a:t>
            </a:r>
            <a:r>
              <a:rPr lang="en-US" sz="1600" dirty="0" smtClean="0"/>
              <a:t>school-age children</a:t>
            </a:r>
            <a:r>
              <a:rPr lang="en-US" sz="1600" dirty="0"/>
              <a:t>: The development and validation of a new criterion </a:t>
            </a:r>
            <a:r>
              <a:rPr lang="en-US" sz="1600" dirty="0" smtClean="0"/>
              <a:t>Q-sort scale</a:t>
            </a:r>
            <a:r>
              <a:rPr lang="en-US" sz="1600" dirty="0"/>
              <a:t>. </a:t>
            </a:r>
            <a:r>
              <a:rPr lang="en-US" sz="1600" i="1" dirty="0"/>
              <a:t>Developmental Psychology, 33</a:t>
            </a:r>
            <a:r>
              <a:rPr lang="en-US" sz="1600" dirty="0"/>
              <a:t>, 906 –916</a:t>
            </a:r>
            <a:r>
              <a:rPr lang="en-US" sz="1600" dirty="0" smtClean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1600" dirty="0" err="1"/>
              <a:t>Shorey</a:t>
            </a:r>
            <a:r>
              <a:rPr lang="en-US" sz="1600" dirty="0"/>
              <a:t>, R. C., </a:t>
            </a:r>
            <a:r>
              <a:rPr lang="en-US" sz="1600" dirty="0" err="1"/>
              <a:t>Brasfield</a:t>
            </a:r>
            <a:r>
              <a:rPr lang="en-US" sz="1600" dirty="0"/>
              <a:t>, H., </a:t>
            </a:r>
            <a:r>
              <a:rPr lang="en-US" sz="1600" dirty="0" err="1"/>
              <a:t>Febres</a:t>
            </a:r>
            <a:r>
              <a:rPr lang="en-US" sz="1600" dirty="0"/>
              <a:t>, J., &amp; Stuart, G. L. (2011). An examination of the association between difficulties with emotion regulation and dating violence perpetration. </a:t>
            </a:r>
            <a:r>
              <a:rPr lang="en-US" sz="1600" i="1" dirty="0"/>
              <a:t>Journal Of Aggression, Maltreatment &amp; Trauma, 20(8</a:t>
            </a:r>
            <a:r>
              <a:rPr lang="en-US" sz="1600" dirty="0"/>
              <a:t>), 870-885. doi:10.1080/10926771.2011.629342</a:t>
            </a:r>
            <a:endParaRPr lang="en-US" sz="16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1600" dirty="0"/>
              <a:t>Wilson, H. W., &amp; </a:t>
            </a:r>
            <a:r>
              <a:rPr lang="en-US" sz="1600" dirty="0" err="1"/>
              <a:t>Donenberg</a:t>
            </a:r>
            <a:r>
              <a:rPr lang="en-US" sz="1600" dirty="0"/>
              <a:t>, G. (2004). Quality of parent communication about sex and its relationship to risky sexual behavior among youth in psychiatric care: a pilot study. </a:t>
            </a:r>
            <a:r>
              <a:rPr lang="en-US" sz="1600" i="1" dirty="0"/>
              <a:t>Journal Of Child Psychology And Psychiatry, 45(2</a:t>
            </a:r>
            <a:r>
              <a:rPr lang="en-US" sz="1600" dirty="0"/>
              <a:t>), 387-395. doi:10.1111/j.1469-7610.2004.00229.x</a:t>
            </a:r>
            <a:endParaRPr lang="en-US" sz="16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1600" dirty="0"/>
              <a:t>Wolfe, D. A., </a:t>
            </a:r>
            <a:r>
              <a:rPr lang="en-US" sz="1600" dirty="0" err="1"/>
              <a:t>Wekerle</a:t>
            </a:r>
            <a:r>
              <a:rPr lang="en-US" sz="1600" dirty="0"/>
              <a:t>, C., </a:t>
            </a:r>
            <a:r>
              <a:rPr lang="en-US" sz="1600" dirty="0" err="1"/>
              <a:t>Reitzel</a:t>
            </a:r>
            <a:r>
              <a:rPr lang="en-US" sz="1600" dirty="0"/>
              <a:t>-Jaffe, D., &amp; Lefebvre, L. (1998</a:t>
            </a:r>
            <a:r>
              <a:rPr lang="en-US" sz="1600" dirty="0" smtClean="0"/>
              <a:t>). Factors </a:t>
            </a:r>
            <a:r>
              <a:rPr lang="en-US" sz="1600" dirty="0"/>
              <a:t>associated with abusive relationships among maltreated </a:t>
            </a:r>
            <a:r>
              <a:rPr lang="en-US" sz="1600" dirty="0" smtClean="0"/>
              <a:t>and non-maltreated </a:t>
            </a:r>
            <a:r>
              <a:rPr lang="en-US" sz="1600" dirty="0"/>
              <a:t>youth. </a:t>
            </a:r>
            <a:r>
              <a:rPr lang="en-US" sz="1600" i="1" dirty="0"/>
              <a:t>Development and Psychopathology, 10</a:t>
            </a:r>
            <a:r>
              <a:rPr lang="en-US" sz="1600" dirty="0"/>
              <a:t>, 61-85.</a:t>
            </a:r>
            <a:endParaRPr lang="en-US" sz="16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1600" dirty="0" smtClean="0"/>
              <a:t>Wolfe</a:t>
            </a:r>
            <a:r>
              <a:rPr lang="en-US" sz="1600" dirty="0"/>
              <a:t>, D. A., Scott, K., </a:t>
            </a:r>
            <a:r>
              <a:rPr lang="en-US" sz="1600" dirty="0" err="1"/>
              <a:t>Reitzel</a:t>
            </a:r>
            <a:r>
              <a:rPr lang="en-US" sz="1600" dirty="0"/>
              <a:t>-Jaffe, D., </a:t>
            </a:r>
            <a:r>
              <a:rPr lang="en-US" sz="1600" dirty="0" err="1"/>
              <a:t>Wekerle</a:t>
            </a:r>
            <a:r>
              <a:rPr lang="en-US" sz="1600" dirty="0"/>
              <a:t>, C., </a:t>
            </a:r>
            <a:r>
              <a:rPr lang="en-US" sz="1600" dirty="0" err="1"/>
              <a:t>Grasley</a:t>
            </a:r>
            <a:r>
              <a:rPr lang="en-US" sz="1600" dirty="0"/>
              <a:t>, C., </a:t>
            </a:r>
            <a:r>
              <a:rPr lang="en-US" sz="1600" dirty="0" smtClean="0"/>
              <a:t>&amp; </a:t>
            </a:r>
            <a:r>
              <a:rPr lang="en-US" sz="1600" dirty="0" err="1" smtClean="0"/>
              <a:t>Straatman</a:t>
            </a:r>
            <a:r>
              <a:rPr lang="en-US" sz="1600" dirty="0"/>
              <a:t>, A. (2001). Development and validation of the Conflict </a:t>
            </a:r>
            <a:r>
              <a:rPr lang="en-US" sz="1600" dirty="0" smtClean="0"/>
              <a:t>in Adolescent </a:t>
            </a:r>
            <a:r>
              <a:rPr lang="en-US" sz="1600" dirty="0"/>
              <a:t>Dating Relationships Inventory. </a:t>
            </a:r>
            <a:r>
              <a:rPr lang="en-US" sz="1600" i="1" dirty="0"/>
              <a:t>Psychological </a:t>
            </a:r>
            <a:r>
              <a:rPr lang="en-US" sz="1600" i="1" dirty="0" smtClean="0"/>
              <a:t>Assessment, 13</a:t>
            </a:r>
            <a:r>
              <a:rPr lang="en-US" sz="1600" dirty="0"/>
              <a:t>, 277–293.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823705"/>
              </p:ext>
            </p:extLst>
          </p:nvPr>
        </p:nvGraphicFramePr>
        <p:xfrm>
          <a:off x="17818892" y="17084752"/>
          <a:ext cx="8012907" cy="3183319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3560637"/>
                <a:gridCol w="2710435"/>
                <a:gridCol w="1741835"/>
              </a:tblGrid>
              <a:tr h="68355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2" marR="68352" marT="34178" marB="34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 (SE)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2" marR="68352" marT="34178" marB="3417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Wald χ</a:t>
                      </a:r>
                      <a:r>
                        <a:rPr lang="en-US" sz="2400" baseline="30000" dirty="0" smtClean="0"/>
                        <a:t>2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2" marR="68352" marT="34178" marB="3417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9839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MSCS Communication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with Parents </a:t>
                      </a:r>
                    </a:p>
                  </a:txBody>
                  <a:tcPr marL="68352" marR="68352" marT="34178" marB="34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-.06 (.09)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2" marR="68352" marT="34178" marB="34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.43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2" marR="68352" marT="34178" marB="34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432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ERC Emotional </a:t>
                      </a:r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Lability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/Negativity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2" marR="68352" marT="34178" marB="34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-.32 (.32)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2" marR="68352" marT="34178" marB="34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1.03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2" marR="68352" marT="34178" marB="34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159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ERC Emotion Regulation</a:t>
                      </a: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2" marR="68352" marT="34178" marB="34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-.40 (.10)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2" marR="68352" marT="34178" marB="34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14.57</a:t>
                      </a:r>
                      <a:r>
                        <a:rPr lang="en-US" sz="24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sz="24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2" marR="68352" marT="34178" marB="34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602212"/>
              </p:ext>
            </p:extLst>
          </p:nvPr>
        </p:nvGraphicFramePr>
        <p:xfrm>
          <a:off x="17754600" y="21631533"/>
          <a:ext cx="8077200" cy="3230546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3579543"/>
                <a:gridCol w="2718266"/>
                <a:gridCol w="1779391"/>
              </a:tblGrid>
              <a:tr h="68355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2" marR="68352" marT="34178" marB="34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 (SE)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2" marR="68352" marT="34178" marB="3417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Wald χ</a:t>
                      </a:r>
                      <a:r>
                        <a:rPr lang="en-US" sz="2400" baseline="30000" dirty="0" smtClean="0"/>
                        <a:t>2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2" marR="68352" marT="34178" marB="3417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0311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MSCS Communication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with Parents </a:t>
                      </a:r>
                    </a:p>
                  </a:txBody>
                  <a:tcPr marL="68352" marR="68352" marT="34178" marB="34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-.08 (.04)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2" marR="68352" marT="34178" marB="34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5.05</a:t>
                      </a:r>
                      <a:r>
                        <a:rPr lang="en-US" sz="24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24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2" marR="68352" marT="34178" marB="34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432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ERC Emotional </a:t>
                      </a:r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Lability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/Negativity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2" marR="68352" marT="34178" marB="34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-.37 (.18)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2" marR="68352" marT="34178" marB="34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4.14</a:t>
                      </a:r>
                      <a:r>
                        <a:rPr lang="en-US" sz="24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24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2" marR="68352" marT="34178" marB="34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159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ERC Emotion Regulation</a:t>
                      </a: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2" marR="68352" marT="34178" marB="34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.18 (.10)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2" marR="68352" marT="34178" marB="34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3.50</a:t>
                      </a:r>
                      <a:r>
                        <a:rPr lang="en-US" sz="24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  <a:endParaRPr lang="en-US" sz="24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2" marR="68352" marT="34178" marB="34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597388"/>
              </p:ext>
            </p:extLst>
          </p:nvPr>
        </p:nvGraphicFramePr>
        <p:xfrm>
          <a:off x="17754602" y="26031315"/>
          <a:ext cx="8000998" cy="3203171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3581398"/>
                <a:gridCol w="2743200"/>
                <a:gridCol w="1676400"/>
              </a:tblGrid>
              <a:tr h="68355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2" marR="68352" marT="34178" marB="34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 (SE)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2" marR="68352" marT="34178" marB="3417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Wald χ</a:t>
                      </a:r>
                      <a:r>
                        <a:rPr lang="en-US" sz="2400" baseline="30000" dirty="0" smtClean="0"/>
                        <a:t>2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2" marR="68352" marT="34178" marB="3417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0037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MSCS Communication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with Parents </a:t>
                      </a:r>
                    </a:p>
                  </a:txBody>
                  <a:tcPr marL="68352" marR="68352" marT="34178" marB="34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-.08 (.07)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2" marR="68352" marT="34178" marB="34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2" marR="68352" marT="34178" marB="34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432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ERC Emotional </a:t>
                      </a:r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Lability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/Negativity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2" marR="68352" marT="34178" marB="34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-.39 (.24)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2" marR="68352" marT="34178" marB="34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2.81</a:t>
                      </a:r>
                      <a:r>
                        <a:rPr lang="en-US" sz="24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  <a:endParaRPr lang="en-US" sz="24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2" marR="68352" marT="34178" marB="34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159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ERC Emotion Regulation</a:t>
                      </a: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2" marR="68352" marT="34178" marB="34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-.14 (.11)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2" marR="68352" marT="34178" marB="34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2" marR="68352" marT="34178" marB="34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8254256" y="12201414"/>
            <a:ext cx="7306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600" b="1" u="sng" dirty="0" smtClean="0">
                <a:solidFill>
                  <a:schemeClr val="accent6"/>
                </a:solidFill>
              </a:rPr>
              <a:t>Threatening Behavior: Perpetration</a:t>
            </a:r>
            <a:endParaRPr lang="en-US" altLang="en-US" sz="3600" b="1" u="sng" dirty="0">
              <a:solidFill>
                <a:schemeClr val="accent6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9233082" y="16390033"/>
            <a:ext cx="53488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600" b="1" u="sng" dirty="0" smtClean="0">
                <a:solidFill>
                  <a:schemeClr val="accent6"/>
                </a:solidFill>
              </a:rPr>
              <a:t>Physical DV: Perpetration</a:t>
            </a:r>
            <a:endParaRPr lang="en-US" altLang="en-US" sz="3600" b="1" u="sng" dirty="0">
              <a:solidFill>
                <a:schemeClr val="accent6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8075752" y="20947965"/>
            <a:ext cx="74349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600" b="1" u="sng" dirty="0" smtClean="0">
                <a:solidFill>
                  <a:schemeClr val="accent6"/>
                </a:solidFill>
              </a:rPr>
              <a:t>Threatening Behavior: Victimization</a:t>
            </a:r>
            <a:endParaRPr lang="en-US" altLang="en-US" sz="3600" b="1" u="sng" dirty="0">
              <a:solidFill>
                <a:schemeClr val="accent6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9172040" y="25262537"/>
            <a:ext cx="54772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600" b="1" u="sng" dirty="0" smtClean="0">
                <a:solidFill>
                  <a:schemeClr val="accent6"/>
                </a:solidFill>
              </a:rPr>
              <a:t>Physical DV: Victimization</a:t>
            </a:r>
            <a:endParaRPr lang="en-US" altLang="en-US" sz="3600" b="1" u="sng" dirty="0">
              <a:solidFill>
                <a:schemeClr val="accent6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1176338" y="5687837"/>
            <a:ext cx="41133712" cy="0"/>
          </a:xfrm>
          <a:prstGeom prst="line">
            <a:avLst/>
          </a:prstGeom>
          <a:solidFill>
            <a:schemeClr val="accent1"/>
          </a:solidFill>
          <a:ln w="101600" cap="flat" cmpd="thickThin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extLst/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12366</TotalTime>
  <Words>1308</Words>
  <Application>Microsoft Office PowerPoint</Application>
  <PresentationFormat>Custom</PresentationFormat>
  <Paragraphs>122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University of Denver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Department of Psychology</dc:creator>
  <cp:lastModifiedBy>Joppa, Meredith Cerian</cp:lastModifiedBy>
  <cp:revision>616</cp:revision>
  <dcterms:created xsi:type="dcterms:W3CDTF">2001-04-19T17:12:13Z</dcterms:created>
  <dcterms:modified xsi:type="dcterms:W3CDTF">2015-03-17T03:46:45Z</dcterms:modified>
</cp:coreProperties>
</file>