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63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1/d/1KnBUm6PSI268eDlfUPbEOJrgHSUSlBDI/edit?usp=drive_web&amp;ouid=101345637578439609785&amp;rtpof=true" TargetMode="External"/><Relationship Id="rId2" Type="http://schemas.openxmlformats.org/officeDocument/2006/relationships/hyperlink" Target="https://docs.google.com/spreadsheets/u/1/d/1NNtuk1k8YBnmJXtT8ILs2WKln--J6bK4/edit?usp=drive_web&amp;ouid=101345637578439609785&amp;rtpof=true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google.com/spreadsheets/u/1/d/1CorETlur6426wgBba1yV6Xz1-dv66uiV/edit?usp=drive_web&amp;ouid=101345637578439609785&amp;rtpof=true" TargetMode="External"/><Relationship Id="rId4" Type="http://schemas.openxmlformats.org/officeDocument/2006/relationships/hyperlink" Target="https://docs.google.com/spreadsheets/d/1ljO5DK72rfZ97EJzr3hOgoFUxl6S49Yv/edit#gid=197723252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1oEyzdq3o" TargetMode="External"/><Relationship Id="rId2" Type="http://schemas.openxmlformats.org/officeDocument/2006/relationships/hyperlink" Target="https://public.tableau.com/app/profile/austin.crehan/viz/CrehanDITask2_9/Story1?publish=ye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1B42-F2F7-6011-5FB1-D6184144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 SEASON PREPARATION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D61F-E5B5-E5CD-10A1-7ED53C5BD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Crehan</a:t>
            </a:r>
          </a:p>
        </p:txBody>
      </p:sp>
    </p:spTree>
    <p:extLst>
      <p:ext uri="{BB962C8B-B14F-4D97-AF65-F5344CB8AC3E}">
        <p14:creationId xmlns:p14="http://schemas.microsoft.com/office/powerpoint/2010/main" val="32932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1A65-62E1-AA74-AFFC-C20E0F31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SEASON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5411-1666-7257-4808-D7414742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369702"/>
            <a:ext cx="3456432" cy="617320"/>
          </a:xfrm>
        </p:spPr>
        <p:txBody>
          <a:bodyPr/>
          <a:lstStyle/>
          <a:p>
            <a:r>
              <a:rPr lang="en-US" sz="2000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11DE-7EAD-49DA-4AF7-D00650A457A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4030467"/>
            <a:ext cx="3456432" cy="218823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Influenza Deaths Data provided by the CDC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U.S. Census Data provided by the CDC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Influenza Lab Tests Data provided by the CDC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Influenza Hospital Visits Data provided by the CDC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DC76A-0823-E284-6392-9426C71C7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3368955"/>
            <a:ext cx="3456432" cy="626534"/>
          </a:xfrm>
        </p:spPr>
        <p:txBody>
          <a:bodyPr/>
          <a:lstStyle/>
          <a:p>
            <a:r>
              <a:rPr lang="en-US" sz="2000" dirty="0"/>
              <a:t>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3FA1F1-6DA5-6372-3CA9-1EC41D6B712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4030133"/>
            <a:ext cx="3456432" cy="2188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</a:t>
            </a:r>
            <a:endParaRPr lang="en-US" sz="14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2256E-9E1A-A3E6-2DF5-3DC6F3870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0" y="3360488"/>
            <a:ext cx="3456432" cy="626534"/>
          </a:xfrm>
        </p:spPr>
        <p:txBody>
          <a:bodyPr/>
          <a:lstStyle/>
          <a:p>
            <a:r>
              <a:rPr lang="en-US" sz="2000" dirty="0"/>
              <a:t>SKILLS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AC9CA4-A20E-16C6-D883-2E9505B972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4030467"/>
            <a:ext cx="3456432" cy="218823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Translating business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Hypothesis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Visual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Forecasting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Storytelling with 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9849-6A19-41E8-B53B-F120433F130B}"/>
              </a:ext>
            </a:extLst>
          </p:cNvPr>
          <p:cNvSpPr txBox="1"/>
          <p:nvPr/>
        </p:nvSpPr>
        <p:spPr>
          <a:xfrm>
            <a:off x="685799" y="1941342"/>
            <a:ext cx="1082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Overview: Help a medical staffing agency that provides temporary workers to clinics and hospitals on an as-needed basis plan for flu season, a time when additional staff are in high demand.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Objective: Examine trends in influenza and how they can be used to proactively plan for staffing needs across the country.</a:t>
            </a:r>
          </a:p>
        </p:txBody>
      </p:sp>
    </p:spTree>
    <p:extLst>
      <p:ext uri="{BB962C8B-B14F-4D97-AF65-F5344CB8AC3E}">
        <p14:creationId xmlns:p14="http://schemas.microsoft.com/office/powerpoint/2010/main" val="34562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E25-B922-EE0E-6376-06A9EDC1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Flu deaths and vulnerable populations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0CA11-2CEB-D6D2-626B-94A23833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930585"/>
            <a:ext cx="5079991" cy="1192448"/>
          </a:xfrm>
        </p:spPr>
        <p:txBody>
          <a:bodyPr>
            <a:normAutofit fontScale="47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The CDC refers to vulnerable populations as patients more likely to develop flu complications and require additional 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These populations include adults over 65 years old and children under 5 years old, pregnant women, and individuals with HIV/AIDs, cancer, heart disease, stroke, diabetes, asthma, and children with neurological disorders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EB253-914D-79DF-DAEC-FC02FE1D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930585"/>
            <a:ext cx="5105400" cy="1192448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Flu continues to be a leading cause of death in the United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2017, 74,849 Americans died from the Flu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70% of Flu deaths come from vulnerable populations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915B7F-1218-9B31-FBD8-7B036B72F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243852"/>
            <a:ext cx="5311775" cy="286267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4158B-4905-FB55-798E-B0CE8EB1B6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3652" y="3132138"/>
            <a:ext cx="4291096" cy="30861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7573B9-2607-DD28-ABDB-0FA76BC96298}"/>
              </a:ext>
            </a:extLst>
          </p:cNvPr>
          <p:cNvSpPr txBox="1">
            <a:spLocks/>
          </p:cNvSpPr>
          <p:nvPr/>
        </p:nvSpPr>
        <p:spPr>
          <a:xfrm>
            <a:off x="801691" y="6106523"/>
            <a:ext cx="5079991" cy="429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Flu Deaths by Year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A602C-1832-B045-85F8-9C80BE40E17E}"/>
              </a:ext>
            </a:extLst>
          </p:cNvPr>
          <p:cNvSpPr txBox="1">
            <a:spLocks/>
          </p:cNvSpPr>
          <p:nvPr/>
        </p:nvSpPr>
        <p:spPr>
          <a:xfrm>
            <a:off x="6284909" y="6218237"/>
            <a:ext cx="5105400" cy="31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Vulnerable vs. Non-vulnerable Flu Deaths</a:t>
            </a:r>
          </a:p>
        </p:txBody>
      </p:sp>
    </p:spTree>
    <p:extLst>
      <p:ext uri="{BB962C8B-B14F-4D97-AF65-F5344CB8AC3E}">
        <p14:creationId xmlns:p14="http://schemas.microsoft.com/office/powerpoint/2010/main" val="36058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925-B6B4-5FBB-3408-67116FD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Flu deaths and vulnerable populations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08EF-B5EC-8E3F-9CEA-CC6B1BCA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States with larger blue bubbles have a higher vulnerable population, states shaded darker red have higher Flu 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We see a strong correlation between a state’s vulnerable population and flu death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We can use a state’s vulnerable population as a very strong predictor of what areas will require additional medical staffing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63E83C-04EF-B95B-2F05-97EBCAACC844}"/>
              </a:ext>
            </a:extLst>
          </p:cNvPr>
          <p:cNvSpPr txBox="1">
            <a:spLocks/>
          </p:cNvSpPr>
          <p:nvPr/>
        </p:nvSpPr>
        <p:spPr>
          <a:xfrm>
            <a:off x="4995864" y="1182362"/>
            <a:ext cx="6510336" cy="379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Vulnerable population and flu deaths by state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9EBBE0-7867-D0B0-3D1C-FBF193CC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20914"/>
            <a:ext cx="6510337" cy="3722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C076D-1074-13A7-AFBD-23059F01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72" y="5385475"/>
            <a:ext cx="2989318" cy="1458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2C1424-4160-AF2A-9676-8D95D64DB0A6}"/>
              </a:ext>
            </a:extLst>
          </p:cNvPr>
          <p:cNvSpPr/>
          <p:nvPr/>
        </p:nvSpPr>
        <p:spPr>
          <a:xfrm>
            <a:off x="9875520" y="4184921"/>
            <a:ext cx="1616611" cy="114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66EE9-4743-3567-1F3A-D13C1FED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season preparation recap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0C4AA-3FBB-9F48-082A-F9DA1775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578889"/>
            <a:ext cx="50799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CDB981-F12B-E38B-77D6-CF0C148B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527754"/>
            <a:ext cx="5311775" cy="2480344"/>
          </a:xfrm>
        </p:spPr>
        <p:txBody>
          <a:bodyPr>
            <a:normAutofit/>
          </a:bodyPr>
          <a:lstStyle/>
          <a:p>
            <a:r>
              <a:rPr lang="en-US" sz="1400" dirty="0"/>
              <a:t>In 2017, 74,849 Americans died from the Flu</a:t>
            </a:r>
          </a:p>
          <a:p>
            <a:r>
              <a:rPr lang="en-US" sz="1400" dirty="0"/>
              <a:t>Over 70% of Flu deaths come from vulnerable populations</a:t>
            </a:r>
          </a:p>
          <a:p>
            <a:r>
              <a:rPr lang="en-US" sz="1400" dirty="0"/>
              <a:t>We can use a state’s vulnerable population as a very strong predictor of what areas will require additional medical staffing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42D70-D910-B701-5505-E3B747233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578889"/>
            <a:ext cx="5105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FURTHER ANALYSIS TO CONDUCT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29B1B7-2069-3B4A-745F-4162A15F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27754"/>
            <a:ext cx="5334000" cy="433024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Can we further examine vulnerable populations within a state? Do vulnerable populations reside in more urban or rural areas?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Could we examine health/fitness trends to predict future vulnerable populations?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Within the CDC’s definition of vulnerable populations, are there varying Flu death rates? Does a 70-year-old patient with heart disease have the same Flu death rate as a 35-year-old pregnant patient?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329383C-8EB9-AFB4-8494-50ED5ECFE2F9}"/>
              </a:ext>
            </a:extLst>
          </p:cNvPr>
          <p:cNvSpPr txBox="1">
            <a:spLocks/>
          </p:cNvSpPr>
          <p:nvPr/>
        </p:nvSpPr>
        <p:spPr>
          <a:xfrm>
            <a:off x="911234" y="4656202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LINKS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A1ABBA3-08E1-9ECF-8EDB-FFEB2FE4A4B8}"/>
              </a:ext>
            </a:extLst>
          </p:cNvPr>
          <p:cNvSpPr txBox="1">
            <a:spLocks/>
          </p:cNvSpPr>
          <p:nvPr/>
        </p:nvSpPr>
        <p:spPr>
          <a:xfrm>
            <a:off x="682625" y="5605067"/>
            <a:ext cx="5311775" cy="120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2"/>
              </a:rPr>
              <a:t>Tableau</a:t>
            </a:r>
            <a:endParaRPr lang="en-US" sz="1400" dirty="0"/>
          </a:p>
          <a:p>
            <a:r>
              <a:rPr lang="en-US" sz="1400" dirty="0">
                <a:hlinkClick r:id="rId3"/>
              </a:rPr>
              <a:t>Video presentation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8555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764</TotalTime>
  <Words>411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FLU SEASON PREPARATION CASE STUDY</vt:lpstr>
      <vt:lpstr>Flu SEASON PREPARATION</vt:lpstr>
      <vt:lpstr>Flu deaths and vulnerable populations</vt:lpstr>
      <vt:lpstr>Flu deaths and vulnerable populations</vt:lpstr>
      <vt:lpstr>Flu season preparation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portfolio</dc:title>
  <dc:creator>Austin Crehan</dc:creator>
  <cp:lastModifiedBy>Austin Crehan</cp:lastModifiedBy>
  <cp:revision>16</cp:revision>
  <dcterms:created xsi:type="dcterms:W3CDTF">2022-11-09T00:08:00Z</dcterms:created>
  <dcterms:modified xsi:type="dcterms:W3CDTF">2022-11-30T17:34:32Z</dcterms:modified>
</cp:coreProperties>
</file>