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249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[Crehan-Task-1.9.xlsx]4!PivotTable2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'4'!$B$3</c:f>
              <c:strCache>
                <c:ptCount val="1"/>
                <c:pt idx="0">
                  <c:v>Sum of NA_Sales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'4'!$A$4:$A$16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'4'!$B$4:$B$16</c:f>
              <c:numCache>
                <c:formatCode>General</c:formatCode>
                <c:ptCount val="12"/>
                <c:pt idx="0">
                  <c:v>877.82999999999163</c:v>
                </c:pt>
                <c:pt idx="1">
                  <c:v>105.76999999999998</c:v>
                </c:pt>
                <c:pt idx="2">
                  <c:v>223.59000000000017</c:v>
                </c:pt>
                <c:pt idx="3">
                  <c:v>410.23999999999904</c:v>
                </c:pt>
                <c:pt idx="4">
                  <c:v>447.0499999999991</c:v>
                </c:pt>
                <c:pt idx="5">
                  <c:v>123.78000000000009</c:v>
                </c:pt>
                <c:pt idx="6">
                  <c:v>359.41999999999774</c:v>
                </c:pt>
                <c:pt idx="7">
                  <c:v>327.27999999999901</c:v>
                </c:pt>
                <c:pt idx="8">
                  <c:v>582.59999999999502</c:v>
                </c:pt>
                <c:pt idx="9">
                  <c:v>183.31000000000068</c:v>
                </c:pt>
                <c:pt idx="10">
                  <c:v>683.34999999999673</c:v>
                </c:pt>
                <c:pt idx="11">
                  <c:v>68.700000000000188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4E-48E4-9F2D-39723BAF63DE}"/>
            </c:ext>
          </c:extLst>
        </c:ser>
        <c:ser>
          <c:idx val="1"/>
          <c:order val="1"/>
          <c:tx>
            <c:strRef>
              <c:f>'4'!$C$3</c:f>
              <c:strCache>
                <c:ptCount val="1"/>
                <c:pt idx="0">
                  <c:v>Sum of EU_Sales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'4'!$A$4:$A$16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'4'!$C$4:$C$16</c:f>
              <c:numCache>
                <c:formatCode>General</c:formatCode>
                <c:ptCount val="12"/>
                <c:pt idx="0">
                  <c:v>524.99999999998545</c:v>
                </c:pt>
                <c:pt idx="1">
                  <c:v>64.100000000000065</c:v>
                </c:pt>
                <c:pt idx="2">
                  <c:v>101.32000000000025</c:v>
                </c:pt>
                <c:pt idx="3">
                  <c:v>215.98000000000036</c:v>
                </c:pt>
                <c:pt idx="4">
                  <c:v>201.63000000000017</c:v>
                </c:pt>
                <c:pt idx="5">
                  <c:v>50.77999999999998</c:v>
                </c:pt>
                <c:pt idx="6">
                  <c:v>238.39000000000024</c:v>
                </c:pt>
                <c:pt idx="7">
                  <c:v>188.06000000000031</c:v>
                </c:pt>
                <c:pt idx="8">
                  <c:v>313.26999999999668</c:v>
                </c:pt>
                <c:pt idx="9">
                  <c:v>113.38000000000019</c:v>
                </c:pt>
                <c:pt idx="10">
                  <c:v>376.84999999999457</c:v>
                </c:pt>
                <c:pt idx="11">
                  <c:v>45.340000000000053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4E-48E4-9F2D-39723BAF63DE}"/>
            </c:ext>
          </c:extLst>
        </c:ser>
        <c:ser>
          <c:idx val="2"/>
          <c:order val="2"/>
          <c:tx>
            <c:strRef>
              <c:f>'4'!$D$3</c:f>
              <c:strCache>
                <c:ptCount val="1"/>
                <c:pt idx="0">
                  <c:v>Sum of JP_Sales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'4'!$A$4:$A$16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'4'!$D$4:$D$16</c:f>
              <c:numCache>
                <c:formatCode>General</c:formatCode>
                <c:ptCount val="12"/>
                <c:pt idx="0">
                  <c:v>159.95000000000087</c:v>
                </c:pt>
                <c:pt idx="1">
                  <c:v>51.55000000000031</c:v>
                </c:pt>
                <c:pt idx="2">
                  <c:v>87.350000000000136</c:v>
                </c:pt>
                <c:pt idx="3">
                  <c:v>107.75999999999995</c:v>
                </c:pt>
                <c:pt idx="4">
                  <c:v>130.77000000000012</c:v>
                </c:pt>
                <c:pt idx="5">
                  <c:v>57.309999999999967</c:v>
                </c:pt>
                <c:pt idx="6">
                  <c:v>56.690000000000019</c:v>
                </c:pt>
                <c:pt idx="7">
                  <c:v>352.3099999999979</c:v>
                </c:pt>
                <c:pt idx="8">
                  <c:v>38.280000000000072</c:v>
                </c:pt>
                <c:pt idx="9">
                  <c:v>63.700000000000067</c:v>
                </c:pt>
                <c:pt idx="10">
                  <c:v>135.3700000000004</c:v>
                </c:pt>
                <c:pt idx="11">
                  <c:v>49.460000000000029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4E-48E4-9F2D-39723BAF63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2456831"/>
        <c:axId val="392457247"/>
      </c:barChart>
      <c:catAx>
        <c:axId val="392456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457247"/>
        <c:crosses val="autoZero"/>
        <c:auto val="1"/>
        <c:lblAlgn val="ctr"/>
        <c:lblOffset val="100"/>
        <c:noMultiLvlLbl val="0"/>
      </c:catAx>
      <c:valAx>
        <c:axId val="392457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456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7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0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54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9638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70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15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77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16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2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6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9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0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7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7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6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1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C9C51-20AC-4E99-9356-A3C02F33181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7C2F1-5779-4A49-86F3-19A6F182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68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-VCoMsq-t_5hK_TtbYcFzfBoG-HT49nF/edit#gid=966764617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u/1/d/1Wu0hsfWrax3PspSpH-PyP2O7aaBJytcb/edit?usp=drive_web&amp;ouid=101345637578439609785&amp;rtpof=true" TargetMode="External"/><Relationship Id="rId2" Type="http://schemas.openxmlformats.org/officeDocument/2006/relationships/hyperlink" Target="https://drive.google.com/drive/u/1/folders/1nIrmSTNx_RZ7_gWY_9eHBuDydyONN7oO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1B42-F2F7-6011-5FB1-D61841442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co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2D61F-E5B5-E5CD-10A1-7ED53C5BD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Crehan</a:t>
            </a:r>
          </a:p>
        </p:txBody>
      </p:sp>
    </p:spTree>
    <p:extLst>
      <p:ext uri="{BB962C8B-B14F-4D97-AF65-F5344CB8AC3E}">
        <p14:creationId xmlns:p14="http://schemas.microsoft.com/office/powerpoint/2010/main" val="329322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1A65-62E1-AA74-AFFC-C20E0F31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B5411-1666-7257-4808-D7414742D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369702"/>
            <a:ext cx="3456432" cy="617320"/>
          </a:xfrm>
        </p:spPr>
        <p:txBody>
          <a:bodyPr/>
          <a:lstStyle/>
          <a:p>
            <a:r>
              <a:rPr lang="en-US" sz="2000" dirty="0"/>
              <a:t>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B11DE-7EAD-49DA-4AF7-D00650A457A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799" y="4030467"/>
            <a:ext cx="3456432" cy="218823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Global video game sales from 1980-2016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Data provided by VGZChartz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Original dataset</a:t>
            </a:r>
            <a:endParaRPr lang="en-U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DC76A-0823-E284-6392-9426C71C7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8800" y="3368955"/>
            <a:ext cx="3456432" cy="626534"/>
          </a:xfrm>
        </p:spPr>
        <p:txBody>
          <a:bodyPr/>
          <a:lstStyle/>
          <a:p>
            <a:r>
              <a:rPr lang="en-US" sz="2000" dirty="0"/>
              <a:t>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3FA1F1-6DA5-6372-3CA9-1EC41D6B712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66858" y="4030133"/>
            <a:ext cx="3456432" cy="21885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Excel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12256E-9E1A-A3E6-2DF5-3DC6F3870F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1800" y="3360488"/>
            <a:ext cx="3456432" cy="626534"/>
          </a:xfrm>
        </p:spPr>
        <p:txBody>
          <a:bodyPr/>
          <a:lstStyle/>
          <a:p>
            <a:r>
              <a:rPr lang="en-US" sz="2000" dirty="0"/>
              <a:t>SKILLS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AC9CA4-A20E-16C6-D883-2E9505B9724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051801" y="4030467"/>
            <a:ext cx="3456432" cy="2188230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Translating business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Data cleaning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Data integration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Data transformation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Pivot tables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Hypothesis testing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Forecasting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Data visualization with Excel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59849-6A19-41E8-B53B-F120433F130B}"/>
              </a:ext>
            </a:extLst>
          </p:cNvPr>
          <p:cNvSpPr txBox="1"/>
          <p:nvPr/>
        </p:nvSpPr>
        <p:spPr>
          <a:xfrm>
            <a:off x="685799" y="1941342"/>
            <a:ext cx="1082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Overview: You’re an analyst for a new video game company, </a:t>
            </a:r>
            <a:r>
              <a:rPr lang="en-US" sz="1600" dirty="0" err="1"/>
              <a:t>GameCo</a:t>
            </a:r>
            <a:r>
              <a:rPr lang="en-US" sz="1600" dirty="0"/>
              <a:t>, which wants to use data to inform the development of new games. As such, you’ve been asked to perform a descriptive analysis of a video game data set to foster a better understanding of how </a:t>
            </a:r>
            <a:r>
              <a:rPr lang="en-US" sz="1600" dirty="0" err="1"/>
              <a:t>GameCo’s</a:t>
            </a:r>
            <a:r>
              <a:rPr lang="en-US" sz="1600" dirty="0"/>
              <a:t> new games might fare in the market.</a:t>
            </a:r>
          </a:p>
          <a:p>
            <a:endParaRPr lang="en-US" sz="1600" dirty="0"/>
          </a:p>
          <a:p>
            <a:r>
              <a:rPr lang="en-US" sz="1600" dirty="0"/>
              <a:t>Objective: Conduct a descriptive analysis to help Game Co better understand the global video game market.</a:t>
            </a:r>
          </a:p>
        </p:txBody>
      </p:sp>
    </p:spTree>
    <p:extLst>
      <p:ext uri="{BB962C8B-B14F-4D97-AF65-F5344CB8AC3E}">
        <p14:creationId xmlns:p14="http://schemas.microsoft.com/office/powerpoint/2010/main" val="231914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B925-B6B4-5FBB-3408-67116FDD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genre popularity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08EF-B5EC-8E3F-9CEA-CC6B1BCA8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375075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Shooter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far the most popular genre in North America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Much less popular in Japan and Europe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Note: Within North America, there is a wide-range of gun-control laws, ownership, and overall gun popularity, particularly between the two largest countries in the region, the United States and Canada – how does this impact popularity?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Remain popular across all 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Note: Within the different regions, there is a wide-range of sports popularity (I.e., the most popular sport in North America is American football, Europe is soccer/European football, Japan is baseball) – how does this impact popularity?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20C0DE-3289-4A8F-2F5C-E4E033DF09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387718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C63E83C-04EF-B95B-2F05-97EBCAACC844}"/>
              </a:ext>
            </a:extLst>
          </p:cNvPr>
          <p:cNvSpPr txBox="1">
            <a:spLocks/>
          </p:cNvSpPr>
          <p:nvPr/>
        </p:nvSpPr>
        <p:spPr>
          <a:xfrm>
            <a:off x="6193631" y="366437"/>
            <a:ext cx="4114800" cy="379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Genre sales by geographic region</a:t>
            </a:r>
          </a:p>
        </p:txBody>
      </p:sp>
    </p:spTree>
    <p:extLst>
      <p:ext uri="{BB962C8B-B14F-4D97-AF65-F5344CB8AC3E}">
        <p14:creationId xmlns:p14="http://schemas.microsoft.com/office/powerpoint/2010/main" val="232454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B925-B6B4-5FBB-3408-67116FDD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69252"/>
            <a:ext cx="4114800" cy="1600200"/>
          </a:xfrm>
        </p:spPr>
        <p:txBody>
          <a:bodyPr>
            <a:normAutofit/>
          </a:bodyPr>
          <a:lstStyle/>
          <a:p>
            <a:r>
              <a:rPr lang="en-US" sz="2800" dirty="0"/>
              <a:t>Analyzing global market share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08EF-B5EC-8E3F-9CEA-CC6B1BCA8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869809"/>
            <a:ext cx="4114800" cy="3988191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America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high market share in 1980s as other markets were introduced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Market share ranging from 30-60% after market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Steady decrease in market share since 2010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20-year low market share (31.95%)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Europe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Steady increase in market share since market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Overtook Japan in market share in 1997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Overtook North America in market share in 2015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All-time high market share (37.73%)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Japan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 largest market share after market integration, ranging from 25-55%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1995-2010 market share steadily decreased to single digits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2010, market share has rebounded, hitting a 15-year high (19.31%) in 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63E83C-04EF-B95B-2F05-97EBCAACC844}"/>
              </a:ext>
            </a:extLst>
          </p:cNvPr>
          <p:cNvSpPr txBox="1">
            <a:spLocks/>
          </p:cNvSpPr>
          <p:nvPr/>
        </p:nvSpPr>
        <p:spPr>
          <a:xfrm>
            <a:off x="6193631" y="1585636"/>
            <a:ext cx="4114800" cy="379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Proportion of sales by geographic region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4E0425-FC3A-8669-3E00-2925D5134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3" y="2168030"/>
            <a:ext cx="6510337" cy="26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2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866EE9-4743-3567-1F3A-D13C1FED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 recap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C0C4AA-3FBB-9F48-082A-F9DA17757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1578889"/>
            <a:ext cx="5079991" cy="823912"/>
          </a:xfrm>
        </p:spPr>
        <p:txBody>
          <a:bodyPr>
            <a:normAutofit/>
          </a:bodyPr>
          <a:lstStyle/>
          <a:p>
            <a:r>
              <a:rPr lang="en-US" sz="2400" dirty="0"/>
              <a:t>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CDB981-F12B-E38B-77D6-CF0C148B0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527754"/>
            <a:ext cx="5311775" cy="2480344"/>
          </a:xfrm>
        </p:spPr>
        <p:txBody>
          <a:bodyPr>
            <a:normAutofit/>
          </a:bodyPr>
          <a:lstStyle/>
          <a:p>
            <a:r>
              <a:rPr lang="en-US" sz="1400" dirty="0"/>
              <a:t>Shooter the most popular genre in North America</a:t>
            </a:r>
          </a:p>
          <a:p>
            <a:r>
              <a:rPr lang="en-US" sz="1400" dirty="0"/>
              <a:t>Sports remain popular across all regions</a:t>
            </a:r>
          </a:p>
          <a:p>
            <a:r>
              <a:rPr lang="en-US" sz="1400" dirty="0"/>
              <a:t>Shooter, Sports, and Action genres account for over 75% of total market share</a:t>
            </a:r>
          </a:p>
          <a:p>
            <a:r>
              <a:rPr lang="en-US" sz="1400" dirty="0"/>
              <a:t>North American market share has fallen to a 20-year low (31.95%)</a:t>
            </a:r>
          </a:p>
          <a:p>
            <a:r>
              <a:rPr lang="en-US" sz="1400" dirty="0"/>
              <a:t>Europe market share has risen to an all-time high (37.73%)</a:t>
            </a:r>
          </a:p>
          <a:p>
            <a:r>
              <a:rPr lang="en-US" sz="1400" dirty="0"/>
              <a:t>Japan market share has risen to a 15-year high (19.31%)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342D70-D910-B701-5505-E3B747233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1578889"/>
            <a:ext cx="5105400" cy="823912"/>
          </a:xfrm>
        </p:spPr>
        <p:txBody>
          <a:bodyPr>
            <a:normAutofit/>
          </a:bodyPr>
          <a:lstStyle/>
          <a:p>
            <a:r>
              <a:rPr lang="en-US" sz="2400" dirty="0"/>
              <a:t>FURTHER ANALYSIS TO CONDUCT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29B1B7-2069-3B4A-745F-4162A15F0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27754"/>
            <a:ext cx="5334000" cy="4330246"/>
          </a:xfrm>
        </p:spPr>
        <p:txBody>
          <a:bodyPr>
            <a:normAutofit/>
          </a:bodyPr>
          <a:lstStyle/>
          <a:p>
            <a:r>
              <a:rPr lang="en-US" sz="1400" dirty="0"/>
              <a:t>Within North America, there is a wide-range of gun-control laws, ownership, and overall popularity, particularly between the two largest countries in the region, the United States and Canada – how does this impact Shooter genre popularity?</a:t>
            </a:r>
          </a:p>
          <a:p>
            <a:r>
              <a:rPr lang="en-US" sz="1400" dirty="0"/>
              <a:t>Within the different regions, there is a wide-range of sports popularity (I.e., the most popular sport in North America is American football, Europe is soccer/European football, Japan is baseball) – could we further examine video game popularity by sport?</a:t>
            </a:r>
          </a:p>
          <a:p>
            <a:r>
              <a:rPr lang="en-US" sz="1400" dirty="0"/>
              <a:t>Why is market share in North America declining?</a:t>
            </a:r>
          </a:p>
          <a:p>
            <a:pPr lvl="1"/>
            <a:r>
              <a:rPr lang="en-US" sz="1400" dirty="0"/>
              <a:t>Evaluate internally, the competitors, and the market to determine what has cause the decline</a:t>
            </a:r>
          </a:p>
          <a:p>
            <a:pPr lvl="1"/>
            <a:r>
              <a:rPr lang="en-US" sz="1400" dirty="0"/>
              <a:t>If it is an internal cause (i.e., video game popularity, marketing efforts), work to correct the issue</a:t>
            </a:r>
          </a:p>
          <a:p>
            <a:pPr lvl="1"/>
            <a:r>
              <a:rPr lang="en-US" sz="1400" dirty="0"/>
              <a:t>If it is an external issue(I.e., different leisure activity preference across markets, weak economy), should we focus our marketing efforts on other regions?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329383C-8EB9-AFB4-8494-50ED5ECFE2F9}"/>
              </a:ext>
            </a:extLst>
          </p:cNvPr>
          <p:cNvSpPr txBox="1">
            <a:spLocks/>
          </p:cNvSpPr>
          <p:nvPr/>
        </p:nvSpPr>
        <p:spPr>
          <a:xfrm>
            <a:off x="911234" y="4656202"/>
            <a:ext cx="507999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LINKS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CA1ABBA3-08E1-9ECF-8EDB-FFEB2FE4A4B8}"/>
              </a:ext>
            </a:extLst>
          </p:cNvPr>
          <p:cNvSpPr txBox="1">
            <a:spLocks/>
          </p:cNvSpPr>
          <p:nvPr/>
        </p:nvSpPr>
        <p:spPr>
          <a:xfrm>
            <a:off x="682625" y="5605067"/>
            <a:ext cx="5311775" cy="1201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2"/>
              </a:rPr>
              <a:t>Report</a:t>
            </a:r>
            <a:endParaRPr lang="en-US" sz="1400" dirty="0"/>
          </a:p>
          <a:p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Clean dataset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075840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768</TotalTime>
  <Words>612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Game co case study</vt:lpstr>
      <vt:lpstr>Game co</vt:lpstr>
      <vt:lpstr>Analyzing genre popularity</vt:lpstr>
      <vt:lpstr>Analyzing global market share</vt:lpstr>
      <vt:lpstr>Game co 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 portfolio</dc:title>
  <dc:creator>Austin Crehan</dc:creator>
  <cp:lastModifiedBy>Austin Crehan</cp:lastModifiedBy>
  <cp:revision>16</cp:revision>
  <dcterms:created xsi:type="dcterms:W3CDTF">2022-11-09T00:08:00Z</dcterms:created>
  <dcterms:modified xsi:type="dcterms:W3CDTF">2022-11-30T17:29:25Z</dcterms:modified>
</cp:coreProperties>
</file>