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1" r:id="rId3"/>
    <p:sldId id="273" r:id="rId4"/>
    <p:sldId id="274" r:id="rId5"/>
    <p:sldId id="27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249"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99397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5306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718454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63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09097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12351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61567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242016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2613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74971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50986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62289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C9C51-20AC-4E99-9356-A3C02F33181C}"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4276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C9C51-20AC-4E99-9356-A3C02F33181C}"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142957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9C51-20AC-4E99-9356-A3C02F33181C}"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301027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61266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C9C51-20AC-4E99-9356-A3C02F33181C}"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C2F1-5779-4A49-86F3-19A6F18298D0}" type="slidenum">
              <a:rPr lang="en-US" smtClean="0"/>
              <a:t>‹#›</a:t>
            </a:fld>
            <a:endParaRPr lang="en-US"/>
          </a:p>
        </p:txBody>
      </p:sp>
    </p:spTree>
    <p:extLst>
      <p:ext uri="{BB962C8B-B14F-4D97-AF65-F5344CB8AC3E}">
        <p14:creationId xmlns:p14="http://schemas.microsoft.com/office/powerpoint/2010/main" val="22673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9C9C51-20AC-4E99-9356-A3C02F33181C}" type="datetimeFigureOut">
              <a:rPr lang="en-US" smtClean="0"/>
              <a:t>11/30/2022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37C2F1-5779-4A49-86F3-19A6F18298D0}" type="slidenum">
              <a:rPr lang="en-US" smtClean="0"/>
              <a:t>‹#›</a:t>
            </a:fld>
            <a:endParaRPr lang="en-US"/>
          </a:p>
        </p:txBody>
      </p:sp>
    </p:spTree>
    <p:extLst>
      <p:ext uri="{BB962C8B-B14F-4D97-AF65-F5344CB8AC3E}">
        <p14:creationId xmlns:p14="http://schemas.microsoft.com/office/powerpoint/2010/main" val="390526829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u/1/folders/19Mhm1h1k40U9VMH02VjGZZuYr-CMewv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u/1/folders/16bgqPKnVAc8TAj9-2rNlZL5erylt8QuN" TargetMode="External"/><Relationship Id="rId2" Type="http://schemas.openxmlformats.org/officeDocument/2006/relationships/hyperlink" Target="https://github.com/acrehan217" TargetMode="External"/><Relationship Id="rId1" Type="http://schemas.openxmlformats.org/officeDocument/2006/relationships/slideLayout" Target="../slideLayouts/slideLayout5.xml"/><Relationship Id="rId4" Type="http://schemas.openxmlformats.org/officeDocument/2006/relationships/hyperlink" Target="https://docs.google.com/spreadsheets/u/1/d/14OBKT2qYfG9kRG5GQ51Det8qKR9_3bzZ/edit?usp=drive_web&amp;ouid=101345637578439609785&amp;rtpof=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1B42-F2F7-6011-5FB1-D61841442B7E}"/>
              </a:ext>
            </a:extLst>
          </p:cNvPr>
          <p:cNvSpPr>
            <a:spLocks noGrp="1"/>
          </p:cNvSpPr>
          <p:nvPr>
            <p:ph type="ctrTitle"/>
          </p:nvPr>
        </p:nvSpPr>
        <p:spPr/>
        <p:txBody>
          <a:bodyPr/>
          <a:lstStyle/>
          <a:p>
            <a:r>
              <a:rPr lang="en-US" dirty="0"/>
              <a:t>Instacart marketing strategy case study</a:t>
            </a:r>
          </a:p>
        </p:txBody>
      </p:sp>
      <p:sp>
        <p:nvSpPr>
          <p:cNvPr id="3" name="Subtitle 2">
            <a:extLst>
              <a:ext uri="{FF2B5EF4-FFF2-40B4-BE49-F238E27FC236}">
                <a16:creationId xmlns:a16="http://schemas.microsoft.com/office/drawing/2014/main" id="{BBB2D61F-E5B5-E5CD-10A1-7ED53C5BD903}"/>
              </a:ext>
            </a:extLst>
          </p:cNvPr>
          <p:cNvSpPr>
            <a:spLocks noGrp="1"/>
          </p:cNvSpPr>
          <p:nvPr>
            <p:ph type="subTitle" idx="1"/>
          </p:nvPr>
        </p:nvSpPr>
        <p:spPr/>
        <p:txBody>
          <a:bodyPr/>
          <a:lstStyle/>
          <a:p>
            <a:r>
              <a:rPr lang="en-US" dirty="0"/>
              <a:t>Austin Crehan</a:t>
            </a:r>
          </a:p>
        </p:txBody>
      </p:sp>
    </p:spTree>
    <p:extLst>
      <p:ext uri="{BB962C8B-B14F-4D97-AF65-F5344CB8AC3E}">
        <p14:creationId xmlns:p14="http://schemas.microsoft.com/office/powerpoint/2010/main" val="32932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1A65-62E1-AA74-AFFC-C20E0F31A3AA}"/>
              </a:ext>
            </a:extLst>
          </p:cNvPr>
          <p:cNvSpPr>
            <a:spLocks noGrp="1"/>
          </p:cNvSpPr>
          <p:nvPr>
            <p:ph type="title"/>
          </p:nvPr>
        </p:nvSpPr>
        <p:spPr/>
        <p:txBody>
          <a:bodyPr/>
          <a:lstStyle/>
          <a:p>
            <a:r>
              <a:rPr lang="en-US" dirty="0"/>
              <a:t>Instacart marketing strategy</a:t>
            </a:r>
          </a:p>
        </p:txBody>
      </p:sp>
      <p:sp>
        <p:nvSpPr>
          <p:cNvPr id="3" name="Text Placeholder 2">
            <a:extLst>
              <a:ext uri="{FF2B5EF4-FFF2-40B4-BE49-F238E27FC236}">
                <a16:creationId xmlns:a16="http://schemas.microsoft.com/office/drawing/2014/main" id="{37BB5411-1666-7257-4808-D7414742D605}"/>
              </a:ext>
            </a:extLst>
          </p:cNvPr>
          <p:cNvSpPr>
            <a:spLocks noGrp="1"/>
          </p:cNvSpPr>
          <p:nvPr>
            <p:ph type="body" idx="1"/>
          </p:nvPr>
        </p:nvSpPr>
        <p:spPr>
          <a:xfrm>
            <a:off x="685800" y="3369702"/>
            <a:ext cx="3456432" cy="617320"/>
          </a:xfrm>
        </p:spPr>
        <p:txBody>
          <a:bodyPr/>
          <a:lstStyle/>
          <a:p>
            <a:r>
              <a:rPr lang="en-US" sz="2000" dirty="0"/>
              <a:t>DATA</a:t>
            </a:r>
          </a:p>
        </p:txBody>
      </p:sp>
      <p:sp>
        <p:nvSpPr>
          <p:cNvPr id="4" name="Text Placeholder 3">
            <a:extLst>
              <a:ext uri="{FF2B5EF4-FFF2-40B4-BE49-F238E27FC236}">
                <a16:creationId xmlns:a16="http://schemas.microsoft.com/office/drawing/2014/main" id="{DB3B11DE-7EAD-49DA-4AF7-D00650A457A7}"/>
              </a:ext>
            </a:extLst>
          </p:cNvPr>
          <p:cNvSpPr>
            <a:spLocks noGrp="1"/>
          </p:cNvSpPr>
          <p:nvPr>
            <p:ph type="body" sz="half" idx="15"/>
          </p:nvPr>
        </p:nvSpPr>
        <p:spPr>
          <a:xfrm>
            <a:off x="685799" y="4030467"/>
            <a:ext cx="3456432" cy="2188230"/>
          </a:xfrm>
        </p:spPr>
        <p:txBody>
          <a:bodyPr/>
          <a:lstStyle/>
          <a:p>
            <a:pPr marL="285750" indent="-285750" algn="l">
              <a:buFont typeface="Arial" panose="020B0604020202020204" pitchFamily="34" charset="0"/>
              <a:buChar char="•"/>
            </a:pPr>
            <a:r>
              <a:rPr lang="en-US" sz="1400" dirty="0">
                <a:hlinkClick r:id="rId2"/>
              </a:rPr>
              <a:t>Datasets provided by Instacart</a:t>
            </a:r>
            <a:endParaRPr lang="en-US" sz="1400" dirty="0"/>
          </a:p>
          <a:p>
            <a:pPr marL="285750" indent="-285750" algn="l">
              <a:buFont typeface="Arial" panose="020B0604020202020204" pitchFamily="34" charset="0"/>
              <a:buChar char="•"/>
            </a:pPr>
            <a:r>
              <a:rPr lang="en-US" sz="1400" dirty="0"/>
              <a:t>Fictional customer data</a:t>
            </a:r>
          </a:p>
        </p:txBody>
      </p:sp>
      <p:sp>
        <p:nvSpPr>
          <p:cNvPr id="5" name="Text Placeholder 4">
            <a:extLst>
              <a:ext uri="{FF2B5EF4-FFF2-40B4-BE49-F238E27FC236}">
                <a16:creationId xmlns:a16="http://schemas.microsoft.com/office/drawing/2014/main" id="{3E6DC76A-0823-E284-6392-9426C71C7A11}"/>
              </a:ext>
            </a:extLst>
          </p:cNvPr>
          <p:cNvSpPr>
            <a:spLocks noGrp="1"/>
          </p:cNvSpPr>
          <p:nvPr>
            <p:ph type="body" sz="quarter" idx="3"/>
          </p:nvPr>
        </p:nvSpPr>
        <p:spPr>
          <a:xfrm>
            <a:off x="4368800" y="3368955"/>
            <a:ext cx="3456432" cy="626534"/>
          </a:xfrm>
        </p:spPr>
        <p:txBody>
          <a:bodyPr/>
          <a:lstStyle/>
          <a:p>
            <a:r>
              <a:rPr lang="en-US" sz="2000" dirty="0"/>
              <a:t>TOOLS</a:t>
            </a:r>
          </a:p>
        </p:txBody>
      </p:sp>
      <p:sp>
        <p:nvSpPr>
          <p:cNvPr id="6" name="Text Placeholder 5">
            <a:extLst>
              <a:ext uri="{FF2B5EF4-FFF2-40B4-BE49-F238E27FC236}">
                <a16:creationId xmlns:a16="http://schemas.microsoft.com/office/drawing/2014/main" id="{D93FA1F1-6DA5-6372-3CA9-1EC41D6B7120}"/>
              </a:ext>
            </a:extLst>
          </p:cNvPr>
          <p:cNvSpPr>
            <a:spLocks noGrp="1"/>
          </p:cNvSpPr>
          <p:nvPr>
            <p:ph type="body" sz="half" idx="16"/>
          </p:nvPr>
        </p:nvSpPr>
        <p:spPr>
          <a:xfrm>
            <a:off x="4366858" y="4030133"/>
            <a:ext cx="3456432" cy="2188551"/>
          </a:xfrm>
        </p:spPr>
        <p:txBody>
          <a:bodyPr/>
          <a:lstStyle/>
          <a:p>
            <a:pPr marL="285750" indent="-285750" algn="l">
              <a:buFont typeface="Arial" panose="020B0604020202020204" pitchFamily="34" charset="0"/>
              <a:buChar char="•"/>
            </a:pPr>
            <a:r>
              <a:rPr lang="en-US" sz="1400" dirty="0"/>
              <a:t>Python 3</a:t>
            </a:r>
          </a:p>
          <a:p>
            <a:pPr marL="285750" indent="-285750" algn="l">
              <a:buFont typeface="Arial" panose="020B0604020202020204" pitchFamily="34" charset="0"/>
              <a:buChar char="•"/>
            </a:pPr>
            <a:r>
              <a:rPr lang="en-US" sz="1400" dirty="0" err="1"/>
              <a:t>Jupyter</a:t>
            </a:r>
            <a:r>
              <a:rPr lang="en-US" sz="1400" dirty="0"/>
              <a:t> Notebook</a:t>
            </a:r>
          </a:p>
          <a:p>
            <a:pPr marL="285750" indent="-285750" algn="l">
              <a:buFont typeface="Arial" panose="020B0604020202020204" pitchFamily="34" charset="0"/>
              <a:buChar char="•"/>
            </a:pPr>
            <a:r>
              <a:rPr lang="en-US" sz="1400" dirty="0"/>
              <a:t>Pandas, Seaborn, </a:t>
            </a:r>
            <a:r>
              <a:rPr lang="en-US" sz="1400" dirty="0" err="1"/>
              <a:t>Numpy</a:t>
            </a:r>
            <a:r>
              <a:rPr lang="en-US" sz="1400" dirty="0"/>
              <a:t>, and Matplotlib libraries</a:t>
            </a:r>
          </a:p>
          <a:p>
            <a:endParaRPr lang="en-US" sz="1400" dirty="0"/>
          </a:p>
          <a:p>
            <a:endParaRPr lang="en-US" dirty="0"/>
          </a:p>
        </p:txBody>
      </p:sp>
      <p:sp>
        <p:nvSpPr>
          <p:cNvPr id="7" name="Text Placeholder 6">
            <a:extLst>
              <a:ext uri="{FF2B5EF4-FFF2-40B4-BE49-F238E27FC236}">
                <a16:creationId xmlns:a16="http://schemas.microsoft.com/office/drawing/2014/main" id="{0C12256E-9E1A-A3E6-2DF5-3DC6F3870FC6}"/>
              </a:ext>
            </a:extLst>
          </p:cNvPr>
          <p:cNvSpPr>
            <a:spLocks noGrp="1"/>
          </p:cNvSpPr>
          <p:nvPr>
            <p:ph type="body" sz="quarter" idx="13"/>
          </p:nvPr>
        </p:nvSpPr>
        <p:spPr>
          <a:xfrm>
            <a:off x="8051800" y="3360488"/>
            <a:ext cx="3456432" cy="626534"/>
          </a:xfrm>
        </p:spPr>
        <p:txBody>
          <a:bodyPr/>
          <a:lstStyle/>
          <a:p>
            <a:r>
              <a:rPr lang="en-US" sz="2000" dirty="0"/>
              <a:t>SKILLS</a:t>
            </a:r>
          </a:p>
        </p:txBody>
      </p:sp>
      <p:sp>
        <p:nvSpPr>
          <p:cNvPr id="8" name="Text Placeholder 7">
            <a:extLst>
              <a:ext uri="{FF2B5EF4-FFF2-40B4-BE49-F238E27FC236}">
                <a16:creationId xmlns:a16="http://schemas.microsoft.com/office/drawing/2014/main" id="{45AC9CA4-A20E-16C6-D883-2E9505B97248}"/>
              </a:ext>
            </a:extLst>
          </p:cNvPr>
          <p:cNvSpPr>
            <a:spLocks noGrp="1"/>
          </p:cNvSpPr>
          <p:nvPr>
            <p:ph type="body" sz="half" idx="17"/>
          </p:nvPr>
        </p:nvSpPr>
        <p:spPr>
          <a:xfrm>
            <a:off x="8051801" y="4030467"/>
            <a:ext cx="3456432" cy="2188230"/>
          </a:xfrm>
        </p:spPr>
        <p:txBody>
          <a:bodyPr>
            <a:normAutofit lnSpcReduction="10000"/>
          </a:bodyPr>
          <a:lstStyle/>
          <a:p>
            <a:pPr marL="285750" indent="-285750" algn="l">
              <a:buFont typeface="Arial" panose="020B0604020202020204" pitchFamily="34" charset="0"/>
              <a:buChar char="•"/>
            </a:pPr>
            <a:r>
              <a:rPr lang="en-US" sz="1400" dirty="0"/>
              <a:t>Wrangling and cleaning data with Python</a:t>
            </a:r>
          </a:p>
          <a:p>
            <a:pPr marL="285750" indent="-285750" algn="l">
              <a:buFont typeface="Arial" panose="020B0604020202020204" pitchFamily="34" charset="0"/>
              <a:buChar char="•"/>
            </a:pPr>
            <a:r>
              <a:rPr lang="en-US" sz="1400" dirty="0"/>
              <a:t>Deriving variables</a:t>
            </a:r>
          </a:p>
          <a:p>
            <a:pPr marL="285750" indent="-285750" algn="l">
              <a:buFont typeface="Arial" panose="020B0604020202020204" pitchFamily="34" charset="0"/>
              <a:buChar char="•"/>
            </a:pPr>
            <a:r>
              <a:rPr lang="en-US" sz="1400" dirty="0"/>
              <a:t>Data aggregation</a:t>
            </a:r>
          </a:p>
          <a:p>
            <a:pPr marL="285750" indent="-285750" algn="l">
              <a:buFont typeface="Arial" panose="020B0604020202020204" pitchFamily="34" charset="0"/>
              <a:buChar char="•"/>
            </a:pPr>
            <a:r>
              <a:rPr lang="en-US" sz="1400" dirty="0"/>
              <a:t>Manipulating data frames</a:t>
            </a:r>
          </a:p>
          <a:p>
            <a:pPr marL="285750" indent="-285750" algn="l">
              <a:buFont typeface="Arial" panose="020B0604020202020204" pitchFamily="34" charset="0"/>
              <a:buChar char="•"/>
            </a:pPr>
            <a:r>
              <a:rPr lang="en-US" sz="1400" dirty="0"/>
              <a:t>Creating pivot tables with Pandas</a:t>
            </a:r>
          </a:p>
          <a:p>
            <a:pPr marL="285750" indent="-285750" algn="l">
              <a:buFont typeface="Arial" panose="020B0604020202020204" pitchFamily="34" charset="0"/>
              <a:buChar char="•"/>
            </a:pPr>
            <a:r>
              <a:rPr lang="en-US" sz="1400" dirty="0"/>
              <a:t>Data visualization with matplotlib and Seaborn</a:t>
            </a:r>
          </a:p>
        </p:txBody>
      </p:sp>
      <p:sp>
        <p:nvSpPr>
          <p:cNvPr id="9" name="TextBox 8">
            <a:extLst>
              <a:ext uri="{FF2B5EF4-FFF2-40B4-BE49-F238E27FC236}">
                <a16:creationId xmlns:a16="http://schemas.microsoft.com/office/drawing/2014/main" id="{5FF59849-6A19-41E8-B53B-F120433F130B}"/>
              </a:ext>
            </a:extLst>
          </p:cNvPr>
          <p:cNvSpPr txBox="1"/>
          <p:nvPr/>
        </p:nvSpPr>
        <p:spPr>
          <a:xfrm>
            <a:off x="685799" y="1941342"/>
            <a:ext cx="10820400" cy="1569660"/>
          </a:xfrm>
          <a:prstGeom prst="rect">
            <a:avLst/>
          </a:prstGeom>
          <a:noFill/>
        </p:spPr>
        <p:txBody>
          <a:bodyPr wrap="square" rtlCol="0">
            <a:spAutoFit/>
          </a:bodyPr>
          <a:lstStyle/>
          <a:p>
            <a:r>
              <a:rPr lang="en-US" sz="1600" dirty="0"/>
              <a:t>Overview: You’re an analyst for an existing company, Instacart, an online grocery store that operates through an app. Instacart already has very good sales, but they want to uncover more information about their sales patterns. </a:t>
            </a:r>
          </a:p>
          <a:p>
            <a:endParaRPr lang="en-US" sz="1600" dirty="0"/>
          </a:p>
          <a:p>
            <a:r>
              <a:rPr lang="en-US" sz="1600" dirty="0"/>
              <a:t>Objective: Perform an initial data and exploratory analysis of sales data for Instacart, an online grocery store, to uncover more information about their sales patterns.</a:t>
            </a:r>
          </a:p>
        </p:txBody>
      </p:sp>
    </p:spTree>
    <p:extLst>
      <p:ext uri="{BB962C8B-B14F-4D97-AF65-F5344CB8AC3E}">
        <p14:creationId xmlns:p14="http://schemas.microsoft.com/office/powerpoint/2010/main" val="339681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A81-CC4C-0FDB-F508-56EECC6CF123}"/>
              </a:ext>
            </a:extLst>
          </p:cNvPr>
          <p:cNvSpPr>
            <a:spLocks noGrp="1"/>
          </p:cNvSpPr>
          <p:nvPr>
            <p:ph type="title"/>
          </p:nvPr>
        </p:nvSpPr>
        <p:spPr/>
        <p:txBody>
          <a:bodyPr/>
          <a:lstStyle/>
          <a:p>
            <a:r>
              <a:rPr lang="en-US" dirty="0"/>
              <a:t>Analyzing sales trends</a:t>
            </a:r>
          </a:p>
        </p:txBody>
      </p:sp>
      <p:sp>
        <p:nvSpPr>
          <p:cNvPr id="3" name="Text Placeholder 2">
            <a:extLst>
              <a:ext uri="{FF2B5EF4-FFF2-40B4-BE49-F238E27FC236}">
                <a16:creationId xmlns:a16="http://schemas.microsoft.com/office/drawing/2014/main" id="{86002DBB-7101-F5D5-6B21-671AC5B6D88B}"/>
              </a:ext>
            </a:extLst>
          </p:cNvPr>
          <p:cNvSpPr>
            <a:spLocks noGrp="1"/>
          </p:cNvSpPr>
          <p:nvPr>
            <p:ph type="body" idx="1"/>
          </p:nvPr>
        </p:nvSpPr>
        <p:spPr>
          <a:xfrm>
            <a:off x="688618" y="3712691"/>
            <a:ext cx="3451582" cy="682765"/>
          </a:xfrm>
        </p:spPr>
        <p:txBody>
          <a:bodyPr/>
          <a:lstStyle/>
          <a:p>
            <a:pPr algn="ctr"/>
            <a:r>
              <a:rPr lang="en-US" sz="1800" dirty="0"/>
              <a:t>Price by Hour of Day</a:t>
            </a:r>
          </a:p>
        </p:txBody>
      </p:sp>
      <p:sp>
        <p:nvSpPr>
          <p:cNvPr id="5" name="Text Placeholder 4">
            <a:extLst>
              <a:ext uri="{FF2B5EF4-FFF2-40B4-BE49-F238E27FC236}">
                <a16:creationId xmlns:a16="http://schemas.microsoft.com/office/drawing/2014/main" id="{9291A1D7-EA9E-2826-26B6-3629E78E4491}"/>
              </a:ext>
            </a:extLst>
          </p:cNvPr>
          <p:cNvSpPr>
            <a:spLocks noGrp="1"/>
          </p:cNvSpPr>
          <p:nvPr>
            <p:ph type="body" sz="half" idx="18"/>
          </p:nvPr>
        </p:nvSpPr>
        <p:spPr>
          <a:xfrm>
            <a:off x="688618" y="4395460"/>
            <a:ext cx="3451582" cy="1823226"/>
          </a:xfrm>
        </p:spPr>
        <p:txBody>
          <a:bodyPr/>
          <a:lstStyle/>
          <a:p>
            <a:pPr marL="171450" indent="-171450">
              <a:buFont typeface="Arial" panose="020B0604020202020204" pitchFamily="34" charset="0"/>
              <a:buChar char="•"/>
            </a:pPr>
            <a:r>
              <a:rPr lang="en-US" sz="1400" dirty="0"/>
              <a:t>Prices generally are reflective of sales volume, higher during the day and lower at night</a:t>
            </a:r>
          </a:p>
          <a:p>
            <a:pPr marL="171450" indent="-171450">
              <a:buFont typeface="Arial" panose="020B0604020202020204" pitchFamily="34" charset="0"/>
              <a:buChar char="•"/>
            </a:pPr>
            <a:r>
              <a:rPr lang="en-US" sz="1400" dirty="0"/>
              <a:t>Prices peak during the morning sales increase, generally at 7 AM</a:t>
            </a:r>
          </a:p>
          <a:p>
            <a:pPr marL="171450" indent="-171450">
              <a:buFont typeface="Arial" panose="020B0604020202020204" pitchFamily="34" charset="0"/>
              <a:buChar char="•"/>
            </a:pPr>
            <a:r>
              <a:rPr lang="en-US" sz="1400" dirty="0"/>
              <a:t>Prices remain high during the sales peak,  begin to decrease at 5 PM</a:t>
            </a:r>
          </a:p>
        </p:txBody>
      </p:sp>
      <p:sp>
        <p:nvSpPr>
          <p:cNvPr id="6" name="Text Placeholder 5">
            <a:extLst>
              <a:ext uri="{FF2B5EF4-FFF2-40B4-BE49-F238E27FC236}">
                <a16:creationId xmlns:a16="http://schemas.microsoft.com/office/drawing/2014/main" id="{CBBFFA2D-8750-992C-19E1-CD84E3F5E399}"/>
              </a:ext>
            </a:extLst>
          </p:cNvPr>
          <p:cNvSpPr>
            <a:spLocks noGrp="1"/>
          </p:cNvSpPr>
          <p:nvPr>
            <p:ph type="body" sz="quarter" idx="3"/>
          </p:nvPr>
        </p:nvSpPr>
        <p:spPr>
          <a:xfrm>
            <a:off x="4374263" y="3712691"/>
            <a:ext cx="3448935" cy="682765"/>
          </a:xfrm>
        </p:spPr>
        <p:txBody>
          <a:bodyPr/>
          <a:lstStyle/>
          <a:p>
            <a:pPr algn="ctr"/>
            <a:r>
              <a:rPr lang="en-US" sz="1800" dirty="0"/>
              <a:t>Sales by Hour of Day</a:t>
            </a:r>
          </a:p>
        </p:txBody>
      </p:sp>
      <p:sp>
        <p:nvSpPr>
          <p:cNvPr id="8" name="Text Placeholder 7">
            <a:extLst>
              <a:ext uri="{FF2B5EF4-FFF2-40B4-BE49-F238E27FC236}">
                <a16:creationId xmlns:a16="http://schemas.microsoft.com/office/drawing/2014/main" id="{9A245BA1-281E-3339-EED8-3C14D17F0A4E}"/>
              </a:ext>
            </a:extLst>
          </p:cNvPr>
          <p:cNvSpPr>
            <a:spLocks noGrp="1"/>
          </p:cNvSpPr>
          <p:nvPr>
            <p:ph type="body" sz="half" idx="19"/>
          </p:nvPr>
        </p:nvSpPr>
        <p:spPr>
          <a:xfrm>
            <a:off x="4374264" y="4395459"/>
            <a:ext cx="3448935" cy="1823226"/>
          </a:xfrm>
        </p:spPr>
        <p:txBody>
          <a:bodyPr/>
          <a:lstStyle/>
          <a:p>
            <a:pPr marL="171450" indent="-171450">
              <a:buFont typeface="Arial" panose="020B0604020202020204" pitchFamily="34" charset="0"/>
              <a:buChar char="•"/>
            </a:pPr>
            <a:r>
              <a:rPr lang="en-US" sz="1400" dirty="0"/>
              <a:t>Sales hit a low overnight at 3 AM</a:t>
            </a:r>
          </a:p>
          <a:p>
            <a:pPr marL="171450" indent="-171450">
              <a:buFont typeface="Arial" panose="020B0604020202020204" pitchFamily="34" charset="0"/>
              <a:buChar char="•"/>
            </a:pPr>
            <a:r>
              <a:rPr lang="en-US" sz="1400" dirty="0"/>
              <a:t>Starting at 5 AM, sales rapidly increase until 10 AM</a:t>
            </a:r>
          </a:p>
          <a:p>
            <a:pPr marL="171450" indent="-171450">
              <a:buFont typeface="Arial" panose="020B0604020202020204" pitchFamily="34" charset="0"/>
              <a:buChar char="•"/>
            </a:pPr>
            <a:r>
              <a:rPr lang="en-US" sz="1400" dirty="0"/>
              <a:t>From 10 AM until 4 PM, sales peak</a:t>
            </a:r>
          </a:p>
          <a:p>
            <a:pPr marL="171450" indent="-171450">
              <a:buFont typeface="Arial" panose="020B0604020202020204" pitchFamily="34" charset="0"/>
              <a:buChar char="•"/>
            </a:pPr>
            <a:r>
              <a:rPr lang="en-US" sz="1400" dirty="0"/>
              <a:t>After 4 PM, sales gradually decrease again</a:t>
            </a:r>
          </a:p>
        </p:txBody>
      </p:sp>
      <p:sp>
        <p:nvSpPr>
          <p:cNvPr id="9" name="Text Placeholder 8">
            <a:extLst>
              <a:ext uri="{FF2B5EF4-FFF2-40B4-BE49-F238E27FC236}">
                <a16:creationId xmlns:a16="http://schemas.microsoft.com/office/drawing/2014/main" id="{E7F3F881-061B-1367-B860-3A0DC22DE9CD}"/>
              </a:ext>
            </a:extLst>
          </p:cNvPr>
          <p:cNvSpPr>
            <a:spLocks noGrp="1"/>
          </p:cNvSpPr>
          <p:nvPr>
            <p:ph type="body" sz="quarter" idx="13"/>
          </p:nvPr>
        </p:nvSpPr>
        <p:spPr>
          <a:xfrm>
            <a:off x="8049731" y="3712691"/>
            <a:ext cx="3456469" cy="682765"/>
          </a:xfrm>
        </p:spPr>
        <p:txBody>
          <a:bodyPr/>
          <a:lstStyle/>
          <a:p>
            <a:pPr algn="ctr"/>
            <a:r>
              <a:rPr lang="en-US" sz="1800" dirty="0"/>
              <a:t>Sales by Day of Week</a:t>
            </a:r>
          </a:p>
        </p:txBody>
      </p:sp>
      <p:sp>
        <p:nvSpPr>
          <p:cNvPr id="11" name="Text Placeholder 10">
            <a:extLst>
              <a:ext uri="{FF2B5EF4-FFF2-40B4-BE49-F238E27FC236}">
                <a16:creationId xmlns:a16="http://schemas.microsoft.com/office/drawing/2014/main" id="{004E28A6-04AA-8988-6940-7304F0BEDE5F}"/>
              </a:ext>
            </a:extLst>
          </p:cNvPr>
          <p:cNvSpPr>
            <a:spLocks noGrp="1"/>
          </p:cNvSpPr>
          <p:nvPr>
            <p:ph type="body" sz="half" idx="20"/>
          </p:nvPr>
        </p:nvSpPr>
        <p:spPr>
          <a:xfrm>
            <a:off x="8049731" y="4395457"/>
            <a:ext cx="3452445" cy="1823226"/>
          </a:xfrm>
        </p:spPr>
        <p:txBody>
          <a:bodyPr/>
          <a:lstStyle/>
          <a:p>
            <a:pPr marL="171450" indent="-171450">
              <a:buFont typeface="Arial" panose="020B0604020202020204" pitchFamily="34" charset="0"/>
              <a:buChar char="•"/>
            </a:pPr>
            <a:r>
              <a:rPr lang="en-US" sz="1400" dirty="0"/>
              <a:t>Sales are highest on the weekends with Saturday being the highest, closely followed by Sunday</a:t>
            </a:r>
          </a:p>
          <a:p>
            <a:pPr marL="171450" indent="-171450">
              <a:buFont typeface="Arial" panose="020B0604020202020204" pitchFamily="34" charset="0"/>
              <a:buChar char="•"/>
            </a:pPr>
            <a:r>
              <a:rPr lang="en-US" sz="1400" dirty="0"/>
              <a:t>Sales decrease during the week, hitting a bottom on Tuesday and Wednesday</a:t>
            </a:r>
          </a:p>
        </p:txBody>
      </p:sp>
      <p:pic>
        <p:nvPicPr>
          <p:cNvPr id="19" name="Picture 18">
            <a:extLst>
              <a:ext uri="{FF2B5EF4-FFF2-40B4-BE49-F238E27FC236}">
                <a16:creationId xmlns:a16="http://schemas.microsoft.com/office/drawing/2014/main" id="{3D23163F-2AD0-9DBC-E4DE-F1A171431B1A}"/>
              </a:ext>
            </a:extLst>
          </p:cNvPr>
          <p:cNvPicPr>
            <a:picLocks noChangeAspect="1"/>
          </p:cNvPicPr>
          <p:nvPr/>
        </p:nvPicPr>
        <p:blipFill>
          <a:blip r:embed="rId2"/>
          <a:stretch>
            <a:fillRect/>
          </a:stretch>
        </p:blipFill>
        <p:spPr>
          <a:xfrm>
            <a:off x="1049330" y="2197292"/>
            <a:ext cx="2730157" cy="1844440"/>
          </a:xfrm>
          <a:prstGeom prst="rect">
            <a:avLst/>
          </a:prstGeom>
        </p:spPr>
      </p:pic>
      <p:pic>
        <p:nvPicPr>
          <p:cNvPr id="22" name="Picture 21">
            <a:extLst>
              <a:ext uri="{FF2B5EF4-FFF2-40B4-BE49-F238E27FC236}">
                <a16:creationId xmlns:a16="http://schemas.microsoft.com/office/drawing/2014/main" id="{20263F7D-711B-C10B-6918-30A38004C592}"/>
              </a:ext>
            </a:extLst>
          </p:cNvPr>
          <p:cNvPicPr>
            <a:picLocks noChangeAspect="1"/>
          </p:cNvPicPr>
          <p:nvPr/>
        </p:nvPicPr>
        <p:blipFill>
          <a:blip r:embed="rId3"/>
          <a:stretch>
            <a:fillRect/>
          </a:stretch>
        </p:blipFill>
        <p:spPr>
          <a:xfrm>
            <a:off x="4679625" y="2197293"/>
            <a:ext cx="2832750" cy="1844439"/>
          </a:xfrm>
          <a:prstGeom prst="rect">
            <a:avLst/>
          </a:prstGeom>
        </p:spPr>
      </p:pic>
      <p:pic>
        <p:nvPicPr>
          <p:cNvPr id="25" name="Picture 24">
            <a:extLst>
              <a:ext uri="{FF2B5EF4-FFF2-40B4-BE49-F238E27FC236}">
                <a16:creationId xmlns:a16="http://schemas.microsoft.com/office/drawing/2014/main" id="{A7F75B4E-E5FB-6B10-9C49-FCA88D62AAEC}"/>
              </a:ext>
            </a:extLst>
          </p:cNvPr>
          <p:cNvPicPr>
            <a:picLocks noChangeAspect="1"/>
          </p:cNvPicPr>
          <p:nvPr/>
        </p:nvPicPr>
        <p:blipFill>
          <a:blip r:embed="rId4"/>
          <a:stretch>
            <a:fillRect/>
          </a:stretch>
        </p:blipFill>
        <p:spPr>
          <a:xfrm>
            <a:off x="8412513" y="2197292"/>
            <a:ext cx="2778125" cy="1844840"/>
          </a:xfrm>
          <a:prstGeom prst="rect">
            <a:avLst/>
          </a:prstGeom>
        </p:spPr>
      </p:pic>
    </p:spTree>
    <p:extLst>
      <p:ext uri="{BB962C8B-B14F-4D97-AF65-F5344CB8AC3E}">
        <p14:creationId xmlns:p14="http://schemas.microsoft.com/office/powerpoint/2010/main" val="211308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E25-B922-EE0E-6376-06A9EDC11EDB}"/>
              </a:ext>
            </a:extLst>
          </p:cNvPr>
          <p:cNvSpPr>
            <a:spLocks noGrp="1"/>
          </p:cNvSpPr>
          <p:nvPr>
            <p:ph type="title"/>
          </p:nvPr>
        </p:nvSpPr>
        <p:spPr>
          <a:xfrm>
            <a:off x="2895600" y="368104"/>
            <a:ext cx="8610600" cy="1295400"/>
          </a:xfrm>
        </p:spPr>
        <p:txBody>
          <a:bodyPr>
            <a:normAutofit/>
          </a:bodyPr>
          <a:lstStyle/>
          <a:p>
            <a:r>
              <a:rPr lang="en-US" dirty="0"/>
              <a:t>Analyzing REVENUE TRENDS</a:t>
            </a:r>
          </a:p>
        </p:txBody>
      </p:sp>
      <p:sp>
        <p:nvSpPr>
          <p:cNvPr id="3" name="Text Placeholder 2">
            <a:extLst>
              <a:ext uri="{FF2B5EF4-FFF2-40B4-BE49-F238E27FC236}">
                <a16:creationId xmlns:a16="http://schemas.microsoft.com/office/drawing/2014/main" id="{06C0CA11-2CEB-D6D2-626B-94A23833C255}"/>
              </a:ext>
            </a:extLst>
          </p:cNvPr>
          <p:cNvSpPr>
            <a:spLocks noGrp="1"/>
          </p:cNvSpPr>
          <p:nvPr>
            <p:ph type="body" idx="1"/>
          </p:nvPr>
        </p:nvSpPr>
        <p:spPr>
          <a:xfrm>
            <a:off x="914409" y="1688123"/>
            <a:ext cx="5079991" cy="1463040"/>
          </a:xfrm>
        </p:spPr>
        <p:txBody>
          <a:bodyPr>
            <a:noAutofit/>
          </a:bodyPr>
          <a:lstStyle/>
          <a:p>
            <a:pPr marL="171450" indent="-171450">
              <a:buFont typeface="Arial" panose="020B0604020202020204" pitchFamily="34" charset="0"/>
              <a:buChar char="•"/>
            </a:pPr>
            <a:r>
              <a:rPr lang="en-US" sz="1200" dirty="0"/>
              <a:t>The South generates the most revenue – 1.2x more than the West and Midwest and 3x the Northeast</a:t>
            </a:r>
          </a:p>
          <a:p>
            <a:pPr marL="171450" indent="-171450">
              <a:buFont typeface="Arial" panose="020B0604020202020204" pitchFamily="34" charset="0"/>
              <a:buChar char="•"/>
            </a:pPr>
            <a:r>
              <a:rPr lang="en-US" sz="1200" dirty="0"/>
              <a:t>The Northeast by far generates the least revenue</a:t>
            </a:r>
          </a:p>
          <a:p>
            <a:pPr marL="171450" indent="-171450">
              <a:buFont typeface="Arial" panose="020B0604020202020204" pitchFamily="34" charset="0"/>
              <a:buChar char="•"/>
            </a:pPr>
            <a:r>
              <a:rPr lang="en-US" sz="1200" dirty="0"/>
              <a:t>Significant amount of data classified as ‘Not enough data’</a:t>
            </a:r>
          </a:p>
        </p:txBody>
      </p:sp>
      <p:sp>
        <p:nvSpPr>
          <p:cNvPr id="5" name="Text Placeholder 4">
            <a:extLst>
              <a:ext uri="{FF2B5EF4-FFF2-40B4-BE49-F238E27FC236}">
                <a16:creationId xmlns:a16="http://schemas.microsoft.com/office/drawing/2014/main" id="{C43EB253-914D-79DF-DAEC-FC02FE1D7D84}"/>
              </a:ext>
            </a:extLst>
          </p:cNvPr>
          <p:cNvSpPr>
            <a:spLocks noGrp="1"/>
          </p:cNvSpPr>
          <p:nvPr>
            <p:ph type="body" sz="quarter" idx="3"/>
          </p:nvPr>
        </p:nvSpPr>
        <p:spPr>
          <a:xfrm>
            <a:off x="6400800" y="1688123"/>
            <a:ext cx="5105400" cy="1463040"/>
          </a:xfrm>
        </p:spPr>
        <p:txBody>
          <a:bodyPr>
            <a:normAutofit/>
          </a:bodyPr>
          <a:lstStyle/>
          <a:p>
            <a:pPr marL="171450" indent="-171450">
              <a:buFont typeface="Arial" panose="020B0604020202020204" pitchFamily="34" charset="0"/>
              <a:buChar char="•"/>
            </a:pPr>
            <a:r>
              <a:rPr lang="en-US" sz="1200" dirty="0"/>
              <a:t>Produce and Dairy dominate revenue compared to all other departments</a:t>
            </a:r>
          </a:p>
        </p:txBody>
      </p:sp>
      <p:sp>
        <p:nvSpPr>
          <p:cNvPr id="9" name="Text Placeholder 2">
            <a:extLst>
              <a:ext uri="{FF2B5EF4-FFF2-40B4-BE49-F238E27FC236}">
                <a16:creationId xmlns:a16="http://schemas.microsoft.com/office/drawing/2014/main" id="{D47573B9-2607-DD28-ABDB-0FA76BC96298}"/>
              </a:ext>
            </a:extLst>
          </p:cNvPr>
          <p:cNvSpPr txBox="1">
            <a:spLocks/>
          </p:cNvSpPr>
          <p:nvPr/>
        </p:nvSpPr>
        <p:spPr>
          <a:xfrm>
            <a:off x="801691" y="5784601"/>
            <a:ext cx="5079991" cy="36688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t>Revenue by Region</a:t>
            </a:r>
          </a:p>
        </p:txBody>
      </p:sp>
      <p:sp>
        <p:nvSpPr>
          <p:cNvPr id="10" name="Text Placeholder 4">
            <a:extLst>
              <a:ext uri="{FF2B5EF4-FFF2-40B4-BE49-F238E27FC236}">
                <a16:creationId xmlns:a16="http://schemas.microsoft.com/office/drawing/2014/main" id="{4F0A602C-1832-B045-85F8-9C80BE40E17E}"/>
              </a:ext>
            </a:extLst>
          </p:cNvPr>
          <p:cNvSpPr txBox="1">
            <a:spLocks/>
          </p:cNvSpPr>
          <p:nvPr/>
        </p:nvSpPr>
        <p:spPr>
          <a:xfrm>
            <a:off x="6284909" y="5696620"/>
            <a:ext cx="5105400" cy="27142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dirty="0"/>
              <a:t>Revenue by Department</a:t>
            </a:r>
          </a:p>
        </p:txBody>
      </p:sp>
      <p:pic>
        <p:nvPicPr>
          <p:cNvPr id="7" name="Content Placeholder 6">
            <a:extLst>
              <a:ext uri="{FF2B5EF4-FFF2-40B4-BE49-F238E27FC236}">
                <a16:creationId xmlns:a16="http://schemas.microsoft.com/office/drawing/2014/main" id="{41C222D0-96F7-F7C7-093C-9C7CD975A2CC}"/>
              </a:ext>
            </a:extLst>
          </p:cNvPr>
          <p:cNvPicPr>
            <a:picLocks noGrp="1" noChangeAspect="1"/>
          </p:cNvPicPr>
          <p:nvPr>
            <p:ph sz="half" idx="2"/>
          </p:nvPr>
        </p:nvPicPr>
        <p:blipFill>
          <a:blip r:embed="rId2"/>
          <a:stretch>
            <a:fillRect/>
          </a:stretch>
        </p:blipFill>
        <p:spPr>
          <a:xfrm>
            <a:off x="2032163" y="3518045"/>
            <a:ext cx="2619048" cy="2314286"/>
          </a:xfrm>
          <a:prstGeom prst="rect">
            <a:avLst/>
          </a:prstGeom>
        </p:spPr>
      </p:pic>
      <p:pic>
        <p:nvPicPr>
          <p:cNvPr id="13" name="Content Placeholder 12">
            <a:extLst>
              <a:ext uri="{FF2B5EF4-FFF2-40B4-BE49-F238E27FC236}">
                <a16:creationId xmlns:a16="http://schemas.microsoft.com/office/drawing/2014/main" id="{9E90FD68-19DF-7C06-15D2-C14A579BFFFE}"/>
              </a:ext>
            </a:extLst>
          </p:cNvPr>
          <p:cNvPicPr>
            <a:picLocks noGrp="1" noChangeAspect="1"/>
          </p:cNvPicPr>
          <p:nvPr>
            <p:ph sz="quarter" idx="4"/>
          </p:nvPr>
        </p:nvPicPr>
        <p:blipFill>
          <a:blip r:embed="rId3"/>
          <a:stretch>
            <a:fillRect/>
          </a:stretch>
        </p:blipFill>
        <p:spPr>
          <a:xfrm>
            <a:off x="7543962" y="3737093"/>
            <a:ext cx="2590476" cy="1876190"/>
          </a:xfrm>
          <a:prstGeom prst="rect">
            <a:avLst/>
          </a:prstGeom>
        </p:spPr>
      </p:pic>
    </p:spTree>
    <p:extLst>
      <p:ext uri="{BB962C8B-B14F-4D97-AF65-F5344CB8AC3E}">
        <p14:creationId xmlns:p14="http://schemas.microsoft.com/office/powerpoint/2010/main" val="80665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866EE9-4743-3567-1F3A-D13C1FEDD53F}"/>
              </a:ext>
            </a:extLst>
          </p:cNvPr>
          <p:cNvSpPr>
            <a:spLocks noGrp="1"/>
          </p:cNvSpPr>
          <p:nvPr>
            <p:ph type="title"/>
          </p:nvPr>
        </p:nvSpPr>
        <p:spPr/>
        <p:txBody>
          <a:bodyPr>
            <a:normAutofit/>
          </a:bodyPr>
          <a:lstStyle/>
          <a:p>
            <a:r>
              <a:rPr lang="en-US" sz="3200" dirty="0"/>
              <a:t>Instacart marketing strategy recap</a:t>
            </a:r>
          </a:p>
        </p:txBody>
      </p:sp>
      <p:sp>
        <p:nvSpPr>
          <p:cNvPr id="7" name="Text Placeholder 6">
            <a:extLst>
              <a:ext uri="{FF2B5EF4-FFF2-40B4-BE49-F238E27FC236}">
                <a16:creationId xmlns:a16="http://schemas.microsoft.com/office/drawing/2014/main" id="{12C0C4AA-3FBB-9F48-082A-F9DA177577E6}"/>
              </a:ext>
            </a:extLst>
          </p:cNvPr>
          <p:cNvSpPr>
            <a:spLocks noGrp="1"/>
          </p:cNvSpPr>
          <p:nvPr>
            <p:ph type="body" idx="1"/>
          </p:nvPr>
        </p:nvSpPr>
        <p:spPr>
          <a:xfrm>
            <a:off x="914409" y="1578889"/>
            <a:ext cx="5079991" cy="823912"/>
          </a:xfrm>
        </p:spPr>
        <p:txBody>
          <a:bodyPr>
            <a:normAutofit/>
          </a:bodyPr>
          <a:lstStyle/>
          <a:p>
            <a:r>
              <a:rPr lang="en-US" sz="2400" dirty="0"/>
              <a:t>RESULTS</a:t>
            </a:r>
          </a:p>
        </p:txBody>
      </p:sp>
      <p:sp>
        <p:nvSpPr>
          <p:cNvPr id="8" name="Content Placeholder 7">
            <a:extLst>
              <a:ext uri="{FF2B5EF4-FFF2-40B4-BE49-F238E27FC236}">
                <a16:creationId xmlns:a16="http://schemas.microsoft.com/office/drawing/2014/main" id="{F6CDB981-F12B-E38B-77D6-CF0C148B04C5}"/>
              </a:ext>
            </a:extLst>
          </p:cNvPr>
          <p:cNvSpPr>
            <a:spLocks noGrp="1"/>
          </p:cNvSpPr>
          <p:nvPr>
            <p:ph sz="half" idx="2"/>
          </p:nvPr>
        </p:nvSpPr>
        <p:spPr>
          <a:xfrm>
            <a:off x="685800" y="2527754"/>
            <a:ext cx="5311775" cy="2480344"/>
          </a:xfrm>
        </p:spPr>
        <p:txBody>
          <a:bodyPr>
            <a:normAutofit/>
          </a:bodyPr>
          <a:lstStyle/>
          <a:p>
            <a:pPr marL="171450" indent="-171450">
              <a:buFont typeface="Arial" panose="020B0604020202020204" pitchFamily="34" charset="0"/>
              <a:buChar char="•"/>
            </a:pPr>
            <a:r>
              <a:rPr lang="en-US" sz="1400" dirty="0"/>
              <a:t>Prices generally are reflective of sales volume, higher during the day and lower at night</a:t>
            </a:r>
          </a:p>
          <a:p>
            <a:r>
              <a:rPr lang="en-US" sz="1400" dirty="0"/>
              <a:t>Sales peak from 10 AM – 4 PM</a:t>
            </a:r>
          </a:p>
          <a:p>
            <a:pPr marL="171450" indent="-171450">
              <a:buFont typeface="Arial" panose="020B0604020202020204" pitchFamily="34" charset="0"/>
              <a:buChar char="•"/>
            </a:pPr>
            <a:r>
              <a:rPr lang="en-US" sz="1400" dirty="0"/>
              <a:t>Sales are highest on the weekends with Saturday being the highest, closely followed by Sunday</a:t>
            </a:r>
          </a:p>
          <a:p>
            <a:pPr marL="171450" indent="-171450">
              <a:buFont typeface="Arial" panose="020B0604020202020204" pitchFamily="34" charset="0"/>
              <a:buChar char="•"/>
            </a:pPr>
            <a:r>
              <a:rPr lang="en-US" sz="1400" dirty="0"/>
              <a:t>The South generates the most revenue – 1.2x more than the West and Midwest and 3x the Northeast</a:t>
            </a:r>
          </a:p>
          <a:p>
            <a:pPr marL="171450" indent="-171450"/>
            <a:r>
              <a:rPr lang="en-US" sz="1400" dirty="0"/>
              <a:t>Produce and Dairy dominate revenue compared to all other departments</a:t>
            </a:r>
          </a:p>
          <a:p>
            <a:pPr marL="0" indent="0">
              <a:buNone/>
            </a:pPr>
            <a:endParaRPr lang="en-US" sz="1400" dirty="0"/>
          </a:p>
          <a:p>
            <a:endParaRPr lang="en-US" sz="1400" dirty="0"/>
          </a:p>
        </p:txBody>
      </p:sp>
      <p:sp>
        <p:nvSpPr>
          <p:cNvPr id="9" name="Text Placeholder 8">
            <a:extLst>
              <a:ext uri="{FF2B5EF4-FFF2-40B4-BE49-F238E27FC236}">
                <a16:creationId xmlns:a16="http://schemas.microsoft.com/office/drawing/2014/main" id="{72342D70-D910-B701-5505-E3B74723357F}"/>
              </a:ext>
            </a:extLst>
          </p:cNvPr>
          <p:cNvSpPr>
            <a:spLocks noGrp="1"/>
          </p:cNvSpPr>
          <p:nvPr>
            <p:ph type="body" sz="quarter" idx="3"/>
          </p:nvPr>
        </p:nvSpPr>
        <p:spPr>
          <a:xfrm>
            <a:off x="6400800" y="1578889"/>
            <a:ext cx="5105400" cy="823912"/>
          </a:xfrm>
        </p:spPr>
        <p:txBody>
          <a:bodyPr>
            <a:normAutofit/>
          </a:bodyPr>
          <a:lstStyle/>
          <a:p>
            <a:r>
              <a:rPr lang="en-US" sz="2400" dirty="0"/>
              <a:t>FURTHER ANALYSIS TO CONDUCT</a:t>
            </a:r>
          </a:p>
        </p:txBody>
      </p:sp>
      <p:sp>
        <p:nvSpPr>
          <p:cNvPr id="10" name="Content Placeholder 9">
            <a:extLst>
              <a:ext uri="{FF2B5EF4-FFF2-40B4-BE49-F238E27FC236}">
                <a16:creationId xmlns:a16="http://schemas.microsoft.com/office/drawing/2014/main" id="{D129B1B7-2069-3B4A-745F-4162A15F0BDD}"/>
              </a:ext>
            </a:extLst>
          </p:cNvPr>
          <p:cNvSpPr>
            <a:spLocks noGrp="1"/>
          </p:cNvSpPr>
          <p:nvPr>
            <p:ph sz="quarter" idx="4"/>
          </p:nvPr>
        </p:nvSpPr>
        <p:spPr>
          <a:xfrm>
            <a:off x="6172200" y="2527754"/>
            <a:ext cx="5334000" cy="4330246"/>
          </a:xfrm>
        </p:spPr>
        <p:txBody>
          <a:bodyPr>
            <a:normAutofit/>
          </a:bodyPr>
          <a:lstStyle/>
          <a:p>
            <a:pPr marL="171450" indent="-171450">
              <a:buFont typeface="Arial" panose="020B0604020202020204" pitchFamily="34" charset="0"/>
              <a:buChar char="•"/>
            </a:pPr>
            <a:r>
              <a:rPr lang="en-US" sz="1400" dirty="0"/>
              <a:t>What impact do holidays have on sales data? Is there seasonality present?</a:t>
            </a:r>
          </a:p>
          <a:p>
            <a:pPr marL="171450" indent="-171450">
              <a:buFont typeface="Arial" panose="020B0604020202020204" pitchFamily="34" charset="0"/>
              <a:buChar char="•"/>
            </a:pPr>
            <a:r>
              <a:rPr lang="en-US" sz="1400" dirty="0"/>
              <a:t>Significant amount of revenue by region classified as ‘Not enough data’ and the Northeast generates significantly less revenue than the other three regions – is there a possibility there is a systematic issue with the data and the ‘Not enough data’ should be classified as revenue from the Northeast?</a:t>
            </a:r>
          </a:p>
          <a:p>
            <a:pPr marL="171450" indent="-171450">
              <a:buFont typeface="Arial" panose="020B0604020202020204" pitchFamily="34" charset="0"/>
              <a:buChar char="•"/>
            </a:pPr>
            <a:r>
              <a:rPr lang="en-US" sz="1400" dirty="0"/>
              <a:t>Is department revenue consistent across regions? Are some departments more popular in different regions?</a:t>
            </a:r>
          </a:p>
        </p:txBody>
      </p:sp>
      <p:sp>
        <p:nvSpPr>
          <p:cNvPr id="11" name="Text Placeholder 6">
            <a:extLst>
              <a:ext uri="{FF2B5EF4-FFF2-40B4-BE49-F238E27FC236}">
                <a16:creationId xmlns:a16="http://schemas.microsoft.com/office/drawing/2014/main" id="{3329383C-8EB9-AFB4-8494-50ED5ECFE2F9}"/>
              </a:ext>
            </a:extLst>
          </p:cNvPr>
          <p:cNvSpPr txBox="1">
            <a:spLocks/>
          </p:cNvSpPr>
          <p:nvPr/>
        </p:nvSpPr>
        <p:spPr>
          <a:xfrm>
            <a:off x="911234" y="465620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dirty="0"/>
              <a:t>LINKS</a:t>
            </a:r>
          </a:p>
        </p:txBody>
      </p:sp>
      <p:sp>
        <p:nvSpPr>
          <p:cNvPr id="12" name="Content Placeholder 7">
            <a:extLst>
              <a:ext uri="{FF2B5EF4-FFF2-40B4-BE49-F238E27FC236}">
                <a16:creationId xmlns:a16="http://schemas.microsoft.com/office/drawing/2014/main" id="{CA1ABBA3-08E1-9ECF-8EDB-FFEB2FE4A4B8}"/>
              </a:ext>
            </a:extLst>
          </p:cNvPr>
          <p:cNvSpPr txBox="1">
            <a:spLocks/>
          </p:cNvSpPr>
          <p:nvPr/>
        </p:nvSpPr>
        <p:spPr>
          <a:xfrm>
            <a:off x="682625" y="5605067"/>
            <a:ext cx="5311775" cy="120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400" dirty="0" err="1">
                <a:hlinkClick r:id="rId2"/>
              </a:rPr>
              <a:t>Github</a:t>
            </a:r>
            <a:endParaRPr lang="en-US" sz="1400" dirty="0"/>
          </a:p>
          <a:p>
            <a:r>
              <a:rPr lang="en-US" sz="1400" dirty="0">
                <a:hlinkClick r:id="rId3"/>
              </a:rPr>
              <a:t>Visualizations</a:t>
            </a:r>
            <a:endParaRPr lang="en-US" sz="1400" dirty="0"/>
          </a:p>
          <a:p>
            <a:r>
              <a:rPr lang="en-US" sz="1400" dirty="0">
                <a:hlinkClick r:id="rId4"/>
              </a:rPr>
              <a:t>Report</a:t>
            </a:r>
            <a:endParaRPr lang="en-US" sz="1200" dirty="0"/>
          </a:p>
        </p:txBody>
      </p:sp>
    </p:spTree>
    <p:extLst>
      <p:ext uri="{BB962C8B-B14F-4D97-AF65-F5344CB8AC3E}">
        <p14:creationId xmlns:p14="http://schemas.microsoft.com/office/powerpoint/2010/main" val="24549826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761</TotalTime>
  <Words>473</Words>
  <Application>Microsoft Office PowerPoint</Application>
  <PresentationFormat>Widescreen</PresentationFormat>
  <Paragraphs>55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Instacart marketing strategy case study</vt:lpstr>
      <vt:lpstr>Instacart marketing strategy</vt:lpstr>
      <vt:lpstr>Analyzing sales trends</vt:lpstr>
      <vt:lpstr>Analyzing REVENUE TRENDS</vt:lpstr>
      <vt:lpstr>Instacart marketing strategy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portfolio</dc:title>
  <dc:creator>Austin Crehan</dc:creator>
  <cp:lastModifiedBy>Austin Crehan</cp:lastModifiedBy>
  <cp:revision>16</cp:revision>
  <dcterms:created xsi:type="dcterms:W3CDTF">2022-11-09T00:08:00Z</dcterms:created>
  <dcterms:modified xsi:type="dcterms:W3CDTF">2022-11-30T17:48:19Z</dcterms:modified>
</cp:coreProperties>
</file>