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70" r:id="rId4"/>
    <p:sldId id="271" r:id="rId5"/>
    <p:sldId id="27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249"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99397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5306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718454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963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09097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12351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61567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242016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2613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74971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50986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62289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9C9C51-20AC-4E99-9356-A3C02F33181C}"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4276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42957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C9C51-20AC-4E99-9356-A3C02F33181C}"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01027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61266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26731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37C2F1-5779-4A49-86F3-19A6F18298D0}" type="slidenum">
              <a:rPr lang="en-US" smtClean="0"/>
              <a:t>‹#›</a:t>
            </a:fld>
            <a:endParaRPr lang="en-US"/>
          </a:p>
        </p:txBody>
      </p:sp>
    </p:spTree>
    <p:extLst>
      <p:ext uri="{BB962C8B-B14F-4D97-AF65-F5344CB8AC3E}">
        <p14:creationId xmlns:p14="http://schemas.microsoft.com/office/powerpoint/2010/main" val="390526829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u/1/folders/1NTQMtmXmw1T15wuPz7kr5YG6r0NR2A0N"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presentation/u/1/d/11k_mIl6X-q0kjVPs8DPeXvZvSzowJptU/edit?usp=drive_web&amp;ouid=101345637578439609785&amp;rtpof=true" TargetMode="External"/><Relationship Id="rId2" Type="http://schemas.openxmlformats.org/officeDocument/2006/relationships/hyperlink" Target="https://github.com/acrehan217"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1B42-F2F7-6011-5FB1-D61841442B7E}"/>
              </a:ext>
            </a:extLst>
          </p:cNvPr>
          <p:cNvSpPr>
            <a:spLocks noGrp="1"/>
          </p:cNvSpPr>
          <p:nvPr>
            <p:ph type="ctrTitle"/>
          </p:nvPr>
        </p:nvSpPr>
        <p:spPr/>
        <p:txBody>
          <a:bodyPr/>
          <a:lstStyle/>
          <a:p>
            <a:r>
              <a:rPr lang="en-US" dirty="0"/>
              <a:t>Rockbuster stealth case study</a:t>
            </a:r>
          </a:p>
        </p:txBody>
      </p:sp>
      <p:sp>
        <p:nvSpPr>
          <p:cNvPr id="3" name="Subtitle 2">
            <a:extLst>
              <a:ext uri="{FF2B5EF4-FFF2-40B4-BE49-F238E27FC236}">
                <a16:creationId xmlns:a16="http://schemas.microsoft.com/office/drawing/2014/main" id="{BBB2D61F-E5B5-E5CD-10A1-7ED53C5BD903}"/>
              </a:ext>
            </a:extLst>
          </p:cNvPr>
          <p:cNvSpPr>
            <a:spLocks noGrp="1"/>
          </p:cNvSpPr>
          <p:nvPr>
            <p:ph type="subTitle" idx="1"/>
          </p:nvPr>
        </p:nvSpPr>
        <p:spPr/>
        <p:txBody>
          <a:bodyPr/>
          <a:lstStyle/>
          <a:p>
            <a:r>
              <a:rPr lang="en-US" dirty="0"/>
              <a:t>Austin Crehan</a:t>
            </a:r>
          </a:p>
        </p:txBody>
      </p:sp>
    </p:spTree>
    <p:extLst>
      <p:ext uri="{BB962C8B-B14F-4D97-AF65-F5344CB8AC3E}">
        <p14:creationId xmlns:p14="http://schemas.microsoft.com/office/powerpoint/2010/main" val="32932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1A65-62E1-AA74-AFFC-C20E0F31A3AA}"/>
              </a:ext>
            </a:extLst>
          </p:cNvPr>
          <p:cNvSpPr>
            <a:spLocks noGrp="1"/>
          </p:cNvSpPr>
          <p:nvPr>
            <p:ph type="title"/>
          </p:nvPr>
        </p:nvSpPr>
        <p:spPr/>
        <p:txBody>
          <a:bodyPr/>
          <a:lstStyle/>
          <a:p>
            <a:r>
              <a:rPr lang="en-US" dirty="0"/>
              <a:t>ROCKBUSTER STEALTH</a:t>
            </a:r>
          </a:p>
        </p:txBody>
      </p:sp>
      <p:sp>
        <p:nvSpPr>
          <p:cNvPr id="3" name="Text Placeholder 2">
            <a:extLst>
              <a:ext uri="{FF2B5EF4-FFF2-40B4-BE49-F238E27FC236}">
                <a16:creationId xmlns:a16="http://schemas.microsoft.com/office/drawing/2014/main" id="{37BB5411-1666-7257-4808-D7414742D605}"/>
              </a:ext>
            </a:extLst>
          </p:cNvPr>
          <p:cNvSpPr>
            <a:spLocks noGrp="1"/>
          </p:cNvSpPr>
          <p:nvPr>
            <p:ph type="body" idx="1"/>
          </p:nvPr>
        </p:nvSpPr>
        <p:spPr>
          <a:xfrm>
            <a:off x="685800" y="3369702"/>
            <a:ext cx="3456432" cy="617320"/>
          </a:xfrm>
        </p:spPr>
        <p:txBody>
          <a:bodyPr/>
          <a:lstStyle/>
          <a:p>
            <a:r>
              <a:rPr lang="en-US" sz="2000" dirty="0"/>
              <a:t>DATA</a:t>
            </a:r>
          </a:p>
        </p:txBody>
      </p:sp>
      <p:sp>
        <p:nvSpPr>
          <p:cNvPr id="4" name="Text Placeholder 3">
            <a:extLst>
              <a:ext uri="{FF2B5EF4-FFF2-40B4-BE49-F238E27FC236}">
                <a16:creationId xmlns:a16="http://schemas.microsoft.com/office/drawing/2014/main" id="{DB3B11DE-7EAD-49DA-4AF7-D00650A457A7}"/>
              </a:ext>
            </a:extLst>
          </p:cNvPr>
          <p:cNvSpPr>
            <a:spLocks noGrp="1"/>
          </p:cNvSpPr>
          <p:nvPr>
            <p:ph type="body" sz="half" idx="15"/>
          </p:nvPr>
        </p:nvSpPr>
        <p:spPr>
          <a:xfrm>
            <a:off x="685799" y="4030467"/>
            <a:ext cx="3456432" cy="2188230"/>
          </a:xfrm>
        </p:spPr>
        <p:txBody>
          <a:bodyPr/>
          <a:lstStyle/>
          <a:p>
            <a:pPr marL="285750" indent="-285750" algn="l">
              <a:buFont typeface="Arial" panose="020B0604020202020204" pitchFamily="34" charset="0"/>
              <a:buChar char="•"/>
            </a:pPr>
            <a:r>
              <a:rPr lang="en-US" sz="1400" dirty="0"/>
              <a:t>Data loaded into RDMS and queried using PostgreSQL</a:t>
            </a:r>
          </a:p>
          <a:p>
            <a:pPr marL="285750" indent="-285750" algn="l">
              <a:buFont typeface="Arial" panose="020B0604020202020204" pitchFamily="34" charset="0"/>
              <a:buChar char="•"/>
            </a:pPr>
            <a:r>
              <a:rPr lang="en-US" sz="1400" dirty="0"/>
              <a:t>Files include customer, inventory, and sales data</a:t>
            </a:r>
          </a:p>
          <a:p>
            <a:pPr marL="285750" indent="-285750" algn="l">
              <a:buFont typeface="Arial" panose="020B0604020202020204" pitchFamily="34" charset="0"/>
              <a:buChar char="•"/>
            </a:pPr>
            <a:r>
              <a:rPr lang="en-US" sz="1400" dirty="0">
                <a:hlinkClick r:id="rId2"/>
              </a:rPr>
              <a:t>Data Dictionary</a:t>
            </a:r>
            <a:endParaRPr lang="en-US" sz="1400" dirty="0"/>
          </a:p>
        </p:txBody>
      </p:sp>
      <p:sp>
        <p:nvSpPr>
          <p:cNvPr id="5" name="Text Placeholder 4">
            <a:extLst>
              <a:ext uri="{FF2B5EF4-FFF2-40B4-BE49-F238E27FC236}">
                <a16:creationId xmlns:a16="http://schemas.microsoft.com/office/drawing/2014/main" id="{3E6DC76A-0823-E284-6392-9426C71C7A11}"/>
              </a:ext>
            </a:extLst>
          </p:cNvPr>
          <p:cNvSpPr>
            <a:spLocks noGrp="1"/>
          </p:cNvSpPr>
          <p:nvPr>
            <p:ph type="body" sz="quarter" idx="3"/>
          </p:nvPr>
        </p:nvSpPr>
        <p:spPr>
          <a:xfrm>
            <a:off x="4368800" y="3368955"/>
            <a:ext cx="3456432" cy="626534"/>
          </a:xfrm>
        </p:spPr>
        <p:txBody>
          <a:bodyPr/>
          <a:lstStyle/>
          <a:p>
            <a:r>
              <a:rPr lang="en-US" sz="2000" dirty="0"/>
              <a:t>TOOLS</a:t>
            </a:r>
          </a:p>
        </p:txBody>
      </p:sp>
      <p:sp>
        <p:nvSpPr>
          <p:cNvPr id="6" name="Text Placeholder 5">
            <a:extLst>
              <a:ext uri="{FF2B5EF4-FFF2-40B4-BE49-F238E27FC236}">
                <a16:creationId xmlns:a16="http://schemas.microsoft.com/office/drawing/2014/main" id="{D93FA1F1-6DA5-6372-3CA9-1EC41D6B7120}"/>
              </a:ext>
            </a:extLst>
          </p:cNvPr>
          <p:cNvSpPr>
            <a:spLocks noGrp="1"/>
          </p:cNvSpPr>
          <p:nvPr>
            <p:ph type="body" sz="half" idx="16"/>
          </p:nvPr>
        </p:nvSpPr>
        <p:spPr>
          <a:xfrm>
            <a:off x="4366858" y="4030133"/>
            <a:ext cx="3456432" cy="2188551"/>
          </a:xfrm>
        </p:spPr>
        <p:txBody>
          <a:bodyPr/>
          <a:lstStyle/>
          <a:p>
            <a:pPr marL="285750" indent="-285750">
              <a:buFont typeface="Arial" panose="020B0604020202020204" pitchFamily="34" charset="0"/>
              <a:buChar char="•"/>
            </a:pPr>
            <a:r>
              <a:rPr lang="en-US" sz="1400" dirty="0"/>
              <a:t>PostgreSQL</a:t>
            </a:r>
          </a:p>
          <a:p>
            <a:pPr marL="285750" indent="-285750">
              <a:buFont typeface="Arial" panose="020B0604020202020204" pitchFamily="34" charset="0"/>
              <a:buChar char="•"/>
            </a:pPr>
            <a:r>
              <a:rPr lang="en-US" sz="1400" dirty="0" err="1"/>
              <a:t>pgAdmin</a:t>
            </a:r>
            <a:r>
              <a:rPr lang="en-US" sz="1400" dirty="0"/>
              <a:t> 4</a:t>
            </a:r>
          </a:p>
          <a:p>
            <a:pPr marL="285750" indent="-285750">
              <a:buFont typeface="Arial" panose="020B0604020202020204" pitchFamily="34" charset="0"/>
              <a:buChar char="•"/>
            </a:pPr>
            <a:r>
              <a:rPr lang="en-US" sz="1400" dirty="0"/>
              <a:t>Tableau</a:t>
            </a:r>
          </a:p>
        </p:txBody>
      </p:sp>
      <p:sp>
        <p:nvSpPr>
          <p:cNvPr id="7" name="Text Placeholder 6">
            <a:extLst>
              <a:ext uri="{FF2B5EF4-FFF2-40B4-BE49-F238E27FC236}">
                <a16:creationId xmlns:a16="http://schemas.microsoft.com/office/drawing/2014/main" id="{0C12256E-9E1A-A3E6-2DF5-3DC6F3870FC6}"/>
              </a:ext>
            </a:extLst>
          </p:cNvPr>
          <p:cNvSpPr>
            <a:spLocks noGrp="1"/>
          </p:cNvSpPr>
          <p:nvPr>
            <p:ph type="body" sz="quarter" idx="13"/>
          </p:nvPr>
        </p:nvSpPr>
        <p:spPr>
          <a:xfrm>
            <a:off x="8051800" y="3360488"/>
            <a:ext cx="3456432" cy="626534"/>
          </a:xfrm>
        </p:spPr>
        <p:txBody>
          <a:bodyPr/>
          <a:lstStyle/>
          <a:p>
            <a:r>
              <a:rPr lang="en-US" sz="2000" dirty="0"/>
              <a:t>SKILLS</a:t>
            </a:r>
          </a:p>
        </p:txBody>
      </p:sp>
      <p:sp>
        <p:nvSpPr>
          <p:cNvPr id="8" name="Text Placeholder 7">
            <a:extLst>
              <a:ext uri="{FF2B5EF4-FFF2-40B4-BE49-F238E27FC236}">
                <a16:creationId xmlns:a16="http://schemas.microsoft.com/office/drawing/2014/main" id="{45AC9CA4-A20E-16C6-D883-2E9505B97248}"/>
              </a:ext>
            </a:extLst>
          </p:cNvPr>
          <p:cNvSpPr>
            <a:spLocks noGrp="1"/>
          </p:cNvSpPr>
          <p:nvPr>
            <p:ph type="body" sz="half" idx="17"/>
          </p:nvPr>
        </p:nvSpPr>
        <p:spPr>
          <a:xfrm>
            <a:off x="8051801" y="4030467"/>
            <a:ext cx="3456432" cy="2188230"/>
          </a:xfrm>
        </p:spPr>
        <p:txBody>
          <a:bodyPr>
            <a:normAutofit/>
          </a:bodyPr>
          <a:lstStyle/>
          <a:p>
            <a:pPr marL="285750" indent="-285750" algn="l">
              <a:buFont typeface="Arial" panose="020B0604020202020204" pitchFamily="34" charset="0"/>
              <a:buChar char="•"/>
            </a:pPr>
            <a:r>
              <a:rPr lang="en-US" sz="1400" dirty="0"/>
              <a:t>Working in relational databases</a:t>
            </a:r>
          </a:p>
          <a:p>
            <a:pPr marL="285750" indent="-285750" algn="l">
              <a:buFont typeface="Arial" panose="020B0604020202020204" pitchFamily="34" charset="0"/>
              <a:buChar char="•"/>
            </a:pPr>
            <a:r>
              <a:rPr lang="en-US" sz="1400" dirty="0"/>
              <a:t>Database querying</a:t>
            </a:r>
          </a:p>
          <a:p>
            <a:pPr marL="285750" indent="-285750" algn="l">
              <a:buFont typeface="Arial" panose="020B0604020202020204" pitchFamily="34" charset="0"/>
              <a:buChar char="•"/>
            </a:pPr>
            <a:r>
              <a:rPr lang="en-US" sz="1400" dirty="0"/>
              <a:t>Filtering databases</a:t>
            </a:r>
          </a:p>
          <a:p>
            <a:pPr marL="285750" indent="-285750" algn="l">
              <a:buFont typeface="Arial" panose="020B0604020202020204" pitchFamily="34" charset="0"/>
              <a:buChar char="•"/>
            </a:pPr>
            <a:r>
              <a:rPr lang="en-US" sz="1400" dirty="0"/>
              <a:t>Joining tables</a:t>
            </a:r>
          </a:p>
          <a:p>
            <a:pPr marL="285750" indent="-285750" algn="l">
              <a:buFont typeface="Arial" panose="020B0604020202020204" pitchFamily="34" charset="0"/>
              <a:buChar char="•"/>
            </a:pPr>
            <a:r>
              <a:rPr lang="en-US" sz="1400" dirty="0"/>
              <a:t>Subqueries and CTEs</a:t>
            </a:r>
          </a:p>
        </p:txBody>
      </p:sp>
      <p:sp>
        <p:nvSpPr>
          <p:cNvPr id="9" name="TextBox 8">
            <a:extLst>
              <a:ext uri="{FF2B5EF4-FFF2-40B4-BE49-F238E27FC236}">
                <a16:creationId xmlns:a16="http://schemas.microsoft.com/office/drawing/2014/main" id="{5FF59849-6A19-41E8-B53B-F120433F130B}"/>
              </a:ext>
            </a:extLst>
          </p:cNvPr>
          <p:cNvSpPr txBox="1"/>
          <p:nvPr/>
        </p:nvSpPr>
        <p:spPr>
          <a:xfrm>
            <a:off x="685799" y="1941342"/>
            <a:ext cx="10820400" cy="1600438"/>
          </a:xfrm>
          <a:prstGeom prst="rect">
            <a:avLst/>
          </a:prstGeom>
          <a:noFill/>
        </p:spPr>
        <p:txBody>
          <a:bodyPr wrap="square" rtlCol="0">
            <a:spAutoFit/>
          </a:bodyPr>
          <a:lstStyle/>
          <a:p>
            <a:r>
              <a:rPr lang="en-US" sz="1400" dirty="0"/>
              <a:t>Overview: You’ve been hired as a data analyst for Rockbuster Stealth LLC, a movie rental company that used to have stores around the world. Facing stiff competition from streaming services such as Netflix and Amazon Prime, the Rockbuster Stealth management team is planning to use its existing movie licenses to</a:t>
            </a:r>
          </a:p>
          <a:p>
            <a:r>
              <a:rPr lang="en-US" sz="1400" dirty="0"/>
              <a:t>launch an online video rental service in order to stay competitive.</a:t>
            </a:r>
          </a:p>
          <a:p>
            <a:endParaRPr lang="en-US" sz="1400" dirty="0"/>
          </a:p>
          <a:p>
            <a:r>
              <a:rPr lang="en-US" sz="1400" dirty="0"/>
              <a:t>Objective: Work with Rockbuster Stealth’s business intelligence team to launch a business strategy for their new online video service as they transition from traditional rental stores to an online video rental service.</a:t>
            </a:r>
          </a:p>
        </p:txBody>
      </p:sp>
    </p:spTree>
    <p:extLst>
      <p:ext uri="{BB962C8B-B14F-4D97-AF65-F5344CB8AC3E}">
        <p14:creationId xmlns:p14="http://schemas.microsoft.com/office/powerpoint/2010/main" val="144772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E25-B922-EE0E-6376-06A9EDC11EDB}"/>
              </a:ext>
            </a:extLst>
          </p:cNvPr>
          <p:cNvSpPr>
            <a:spLocks noGrp="1"/>
          </p:cNvSpPr>
          <p:nvPr>
            <p:ph type="title"/>
          </p:nvPr>
        </p:nvSpPr>
        <p:spPr>
          <a:xfrm>
            <a:off x="2895600" y="368104"/>
            <a:ext cx="8610600" cy="1295400"/>
          </a:xfrm>
        </p:spPr>
        <p:txBody>
          <a:bodyPr>
            <a:normAutofit/>
          </a:bodyPr>
          <a:lstStyle/>
          <a:p>
            <a:r>
              <a:rPr lang="en-US" dirty="0"/>
              <a:t>Analyzing movie popularity</a:t>
            </a:r>
          </a:p>
        </p:txBody>
      </p:sp>
      <p:sp>
        <p:nvSpPr>
          <p:cNvPr id="3" name="Text Placeholder 2">
            <a:extLst>
              <a:ext uri="{FF2B5EF4-FFF2-40B4-BE49-F238E27FC236}">
                <a16:creationId xmlns:a16="http://schemas.microsoft.com/office/drawing/2014/main" id="{06C0CA11-2CEB-D6D2-626B-94A23833C255}"/>
              </a:ext>
            </a:extLst>
          </p:cNvPr>
          <p:cNvSpPr>
            <a:spLocks noGrp="1"/>
          </p:cNvSpPr>
          <p:nvPr>
            <p:ph type="body" idx="1"/>
          </p:nvPr>
        </p:nvSpPr>
        <p:spPr>
          <a:xfrm>
            <a:off x="914409" y="1688123"/>
            <a:ext cx="5079991" cy="1463040"/>
          </a:xfrm>
        </p:spPr>
        <p:txBody>
          <a:bodyPr>
            <a:noAutofit/>
          </a:bodyPr>
          <a:lstStyle/>
          <a:p>
            <a:pPr marL="171450" indent="-171450">
              <a:buFont typeface="Arial" panose="020B0604020202020204" pitchFamily="34" charset="0"/>
              <a:buChar char="•"/>
            </a:pPr>
            <a:r>
              <a:rPr lang="en-US" sz="1200" dirty="0"/>
              <a:t>Sports are by far the most popular genre followed by Sci-Fi and Animation</a:t>
            </a:r>
          </a:p>
          <a:p>
            <a:pPr marL="171450" indent="-171450">
              <a:buFont typeface="Arial" panose="020B0604020202020204" pitchFamily="34" charset="0"/>
              <a:buChar char="•"/>
            </a:pPr>
            <a:r>
              <a:rPr lang="en-US" sz="1200" dirty="0"/>
              <a:t>Music is the least popular genre</a:t>
            </a:r>
          </a:p>
          <a:p>
            <a:pPr marL="171450" indent="-171450">
              <a:buFont typeface="Arial" panose="020B0604020202020204" pitchFamily="34" charset="0"/>
              <a:buChar char="•"/>
            </a:pPr>
            <a:r>
              <a:rPr lang="en-US" sz="1200" dirty="0"/>
              <a:t>The bottom five genres (Horror/Thriller, Classics, Children, Travel, Music) experience a significant drop off from all other genres</a:t>
            </a:r>
          </a:p>
          <a:p>
            <a:pPr marL="171450" indent="-171450">
              <a:buFont typeface="Arial" panose="020B0604020202020204" pitchFamily="34" charset="0"/>
              <a:buChar char="•"/>
            </a:pPr>
            <a:r>
              <a:rPr lang="en-US" sz="1200" dirty="0"/>
              <a:t>Thriller data likely an outlier – could be included with Horror</a:t>
            </a:r>
          </a:p>
        </p:txBody>
      </p:sp>
      <p:sp>
        <p:nvSpPr>
          <p:cNvPr id="5" name="Text Placeholder 4">
            <a:extLst>
              <a:ext uri="{FF2B5EF4-FFF2-40B4-BE49-F238E27FC236}">
                <a16:creationId xmlns:a16="http://schemas.microsoft.com/office/drawing/2014/main" id="{C43EB253-914D-79DF-DAEC-FC02FE1D7D84}"/>
              </a:ext>
            </a:extLst>
          </p:cNvPr>
          <p:cNvSpPr>
            <a:spLocks noGrp="1"/>
          </p:cNvSpPr>
          <p:nvPr>
            <p:ph type="body" sz="quarter" idx="3"/>
          </p:nvPr>
        </p:nvSpPr>
        <p:spPr>
          <a:xfrm>
            <a:off x="6400800" y="1688123"/>
            <a:ext cx="5105400" cy="1463040"/>
          </a:xfrm>
        </p:spPr>
        <p:txBody>
          <a:bodyPr>
            <a:normAutofit/>
          </a:bodyPr>
          <a:lstStyle/>
          <a:p>
            <a:pPr marL="171450" indent="-171450">
              <a:buFont typeface="Arial" panose="020B0604020202020204" pitchFamily="34" charset="0"/>
              <a:buChar char="•"/>
            </a:pPr>
            <a:r>
              <a:rPr lang="en-US" sz="1200" dirty="0"/>
              <a:t>The distribution is as expected – an almost even distribution across all ratings</a:t>
            </a:r>
          </a:p>
          <a:p>
            <a:pPr marL="171450" indent="-171450">
              <a:buFont typeface="Arial" panose="020B0604020202020204" pitchFamily="34" charset="0"/>
              <a:buChar char="•"/>
            </a:pPr>
            <a:r>
              <a:rPr lang="en-US" sz="1200" dirty="0"/>
              <a:t>There is a slight lean towards PG-13 (22%) and NC-17 (21%) ratings over G (17%) rating but not significant</a:t>
            </a:r>
          </a:p>
        </p:txBody>
      </p:sp>
      <p:sp>
        <p:nvSpPr>
          <p:cNvPr id="9" name="Text Placeholder 2">
            <a:extLst>
              <a:ext uri="{FF2B5EF4-FFF2-40B4-BE49-F238E27FC236}">
                <a16:creationId xmlns:a16="http://schemas.microsoft.com/office/drawing/2014/main" id="{D47573B9-2607-DD28-ABDB-0FA76BC96298}"/>
              </a:ext>
            </a:extLst>
          </p:cNvPr>
          <p:cNvSpPr txBox="1">
            <a:spLocks/>
          </p:cNvSpPr>
          <p:nvPr/>
        </p:nvSpPr>
        <p:spPr>
          <a:xfrm>
            <a:off x="801691" y="6084590"/>
            <a:ext cx="5079991" cy="42935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t>Total Revenue by Genre</a:t>
            </a:r>
          </a:p>
        </p:txBody>
      </p:sp>
      <p:sp>
        <p:nvSpPr>
          <p:cNvPr id="10" name="Text Placeholder 4">
            <a:extLst>
              <a:ext uri="{FF2B5EF4-FFF2-40B4-BE49-F238E27FC236}">
                <a16:creationId xmlns:a16="http://schemas.microsoft.com/office/drawing/2014/main" id="{4F0A602C-1832-B045-85F8-9C80BE40E17E}"/>
              </a:ext>
            </a:extLst>
          </p:cNvPr>
          <p:cNvSpPr txBox="1">
            <a:spLocks/>
          </p:cNvSpPr>
          <p:nvPr/>
        </p:nvSpPr>
        <p:spPr>
          <a:xfrm>
            <a:off x="6397391" y="5727228"/>
            <a:ext cx="5105400" cy="31763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t>Distribution of Rentals by Rating</a:t>
            </a:r>
          </a:p>
        </p:txBody>
      </p:sp>
      <p:pic>
        <p:nvPicPr>
          <p:cNvPr id="12" name="Content Placeholder 11">
            <a:extLst>
              <a:ext uri="{FF2B5EF4-FFF2-40B4-BE49-F238E27FC236}">
                <a16:creationId xmlns:a16="http://schemas.microsoft.com/office/drawing/2014/main" id="{E98944B0-58FB-31B9-EB8A-77A0864BEC18}"/>
              </a:ext>
            </a:extLst>
          </p:cNvPr>
          <p:cNvPicPr>
            <a:picLocks noGrp="1" noChangeAspect="1"/>
          </p:cNvPicPr>
          <p:nvPr>
            <p:ph sz="quarter" idx="4"/>
          </p:nvPr>
        </p:nvPicPr>
        <p:blipFill>
          <a:blip r:embed="rId2"/>
          <a:stretch>
            <a:fillRect/>
          </a:stretch>
        </p:blipFill>
        <p:spPr>
          <a:xfrm>
            <a:off x="7039925" y="3429000"/>
            <a:ext cx="3820333" cy="2298228"/>
          </a:xfrm>
          <a:prstGeom prst="rect">
            <a:avLst/>
          </a:prstGeom>
        </p:spPr>
      </p:pic>
      <p:pic>
        <p:nvPicPr>
          <p:cNvPr id="15" name="Content Placeholder 12" descr="Chart&#10;&#10;Description automatically generated with medium confidence">
            <a:extLst>
              <a:ext uri="{FF2B5EF4-FFF2-40B4-BE49-F238E27FC236}">
                <a16:creationId xmlns:a16="http://schemas.microsoft.com/office/drawing/2014/main" id="{6F4F5FDE-9348-E3C5-C2E5-9D8FF07F28B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88109" y="3132138"/>
            <a:ext cx="4307157" cy="3086100"/>
          </a:xfrm>
          <a:prstGeom prst="rect">
            <a:avLst/>
          </a:prstGeom>
        </p:spPr>
      </p:pic>
    </p:spTree>
    <p:extLst>
      <p:ext uri="{BB962C8B-B14F-4D97-AF65-F5344CB8AC3E}">
        <p14:creationId xmlns:p14="http://schemas.microsoft.com/office/powerpoint/2010/main" val="155591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B925-B6B4-5FBB-3408-67116FDD3012}"/>
              </a:ext>
            </a:extLst>
          </p:cNvPr>
          <p:cNvSpPr>
            <a:spLocks noGrp="1"/>
          </p:cNvSpPr>
          <p:nvPr>
            <p:ph type="title"/>
          </p:nvPr>
        </p:nvSpPr>
        <p:spPr/>
        <p:txBody>
          <a:bodyPr>
            <a:normAutofit/>
          </a:bodyPr>
          <a:lstStyle/>
          <a:p>
            <a:r>
              <a:rPr lang="en-US" sz="2800" dirty="0"/>
              <a:t>Analyzing a global customer base</a:t>
            </a:r>
          </a:p>
        </p:txBody>
      </p:sp>
      <p:sp>
        <p:nvSpPr>
          <p:cNvPr id="4" name="Text Placeholder 3">
            <a:extLst>
              <a:ext uri="{FF2B5EF4-FFF2-40B4-BE49-F238E27FC236}">
                <a16:creationId xmlns:a16="http://schemas.microsoft.com/office/drawing/2014/main" id="{244608EF-B5EC-8E3F-9CEA-CC6B1BCA8383}"/>
              </a:ext>
            </a:extLst>
          </p:cNvPr>
          <p:cNvSpPr>
            <a:spLocks noGrp="1"/>
          </p:cNvSpPr>
          <p:nvPr>
            <p:ph type="body" sz="half" idx="2"/>
          </p:nvPr>
        </p:nvSpPr>
        <p:spPr/>
        <p:txBody>
          <a:bodyPr>
            <a:normAutofit/>
          </a:bodyPr>
          <a:lstStyle/>
          <a:p>
            <a:pPr marL="171450" indent="-171450">
              <a:buFont typeface="Arial" panose="020B0604020202020204" pitchFamily="34" charset="0"/>
              <a:buChar char="•"/>
            </a:pPr>
            <a:r>
              <a:rPr lang="en-US" sz="1600" dirty="0"/>
              <a:t>Customers come from all corners of the globe – over 90% of the world’s countries</a:t>
            </a:r>
          </a:p>
          <a:p>
            <a:pPr marL="171450" indent="-171450">
              <a:buFont typeface="Arial" panose="020B0604020202020204" pitchFamily="34" charset="0"/>
              <a:buChar char="•"/>
            </a:pPr>
            <a:r>
              <a:rPr lang="en-US" sz="1600" dirty="0"/>
              <a:t>With that said, three countries dominate in terms of revenue generated, India, China, and the United States</a:t>
            </a:r>
          </a:p>
          <a:p>
            <a:endParaRPr lang="en-US" sz="1600" dirty="0"/>
          </a:p>
        </p:txBody>
      </p:sp>
      <p:sp>
        <p:nvSpPr>
          <p:cNvPr id="7" name="Title 1">
            <a:extLst>
              <a:ext uri="{FF2B5EF4-FFF2-40B4-BE49-F238E27FC236}">
                <a16:creationId xmlns:a16="http://schemas.microsoft.com/office/drawing/2014/main" id="{BC63E83C-04EF-B95B-2F05-97EBCAACC844}"/>
              </a:ext>
            </a:extLst>
          </p:cNvPr>
          <p:cNvSpPr txBox="1">
            <a:spLocks/>
          </p:cNvSpPr>
          <p:nvPr/>
        </p:nvSpPr>
        <p:spPr>
          <a:xfrm>
            <a:off x="4995864" y="1421518"/>
            <a:ext cx="6510336" cy="379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pPr algn="ctr"/>
            <a:r>
              <a:rPr lang="en-US" sz="2000" dirty="0"/>
              <a:t>Revenue by country</a:t>
            </a:r>
          </a:p>
        </p:txBody>
      </p:sp>
      <p:sp>
        <p:nvSpPr>
          <p:cNvPr id="10" name="Rectangle 9">
            <a:extLst>
              <a:ext uri="{FF2B5EF4-FFF2-40B4-BE49-F238E27FC236}">
                <a16:creationId xmlns:a16="http://schemas.microsoft.com/office/drawing/2014/main" id="{8A2C1424-4160-AF2A-9676-8D95D64DB0A6}"/>
              </a:ext>
            </a:extLst>
          </p:cNvPr>
          <p:cNvSpPr/>
          <p:nvPr/>
        </p:nvSpPr>
        <p:spPr>
          <a:xfrm>
            <a:off x="9875520" y="4184921"/>
            <a:ext cx="1616611" cy="11444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Content Placeholder 5">
            <a:extLst>
              <a:ext uri="{FF2B5EF4-FFF2-40B4-BE49-F238E27FC236}">
                <a16:creationId xmlns:a16="http://schemas.microsoft.com/office/drawing/2014/main" id="{CF73456B-3665-1D3E-0349-7295C908C555}"/>
              </a:ext>
            </a:extLst>
          </p:cNvPr>
          <p:cNvPicPr>
            <a:picLocks noGrp="1" noChangeAspect="1"/>
          </p:cNvPicPr>
          <p:nvPr>
            <p:ph idx="1"/>
          </p:nvPr>
        </p:nvPicPr>
        <p:blipFill>
          <a:blip r:embed="rId2"/>
          <a:stretch>
            <a:fillRect/>
          </a:stretch>
        </p:blipFill>
        <p:spPr>
          <a:xfrm>
            <a:off x="4995863" y="1802095"/>
            <a:ext cx="6510337" cy="3634387"/>
          </a:xfrm>
          <a:prstGeom prst="rect">
            <a:avLst/>
          </a:prstGeom>
        </p:spPr>
      </p:pic>
    </p:spTree>
    <p:extLst>
      <p:ext uri="{BB962C8B-B14F-4D97-AF65-F5344CB8AC3E}">
        <p14:creationId xmlns:p14="http://schemas.microsoft.com/office/powerpoint/2010/main" val="137079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866EE9-4743-3567-1F3A-D13C1FEDD53F}"/>
              </a:ext>
            </a:extLst>
          </p:cNvPr>
          <p:cNvSpPr>
            <a:spLocks noGrp="1"/>
          </p:cNvSpPr>
          <p:nvPr>
            <p:ph type="title"/>
          </p:nvPr>
        </p:nvSpPr>
        <p:spPr/>
        <p:txBody>
          <a:bodyPr/>
          <a:lstStyle/>
          <a:p>
            <a:r>
              <a:rPr lang="en-US" dirty="0"/>
              <a:t>Rockbuster stealth recap</a:t>
            </a:r>
          </a:p>
        </p:txBody>
      </p:sp>
      <p:sp>
        <p:nvSpPr>
          <p:cNvPr id="7" name="Text Placeholder 6">
            <a:extLst>
              <a:ext uri="{FF2B5EF4-FFF2-40B4-BE49-F238E27FC236}">
                <a16:creationId xmlns:a16="http://schemas.microsoft.com/office/drawing/2014/main" id="{12C0C4AA-3FBB-9F48-082A-F9DA177577E6}"/>
              </a:ext>
            </a:extLst>
          </p:cNvPr>
          <p:cNvSpPr>
            <a:spLocks noGrp="1"/>
          </p:cNvSpPr>
          <p:nvPr>
            <p:ph type="body" idx="1"/>
          </p:nvPr>
        </p:nvSpPr>
        <p:spPr>
          <a:xfrm>
            <a:off x="914409" y="1578889"/>
            <a:ext cx="5079991" cy="823912"/>
          </a:xfrm>
        </p:spPr>
        <p:txBody>
          <a:bodyPr>
            <a:normAutofit/>
          </a:bodyPr>
          <a:lstStyle/>
          <a:p>
            <a:r>
              <a:rPr lang="en-US" sz="2400" dirty="0"/>
              <a:t>RESULTS</a:t>
            </a:r>
          </a:p>
        </p:txBody>
      </p:sp>
      <p:sp>
        <p:nvSpPr>
          <p:cNvPr id="8" name="Content Placeholder 7">
            <a:extLst>
              <a:ext uri="{FF2B5EF4-FFF2-40B4-BE49-F238E27FC236}">
                <a16:creationId xmlns:a16="http://schemas.microsoft.com/office/drawing/2014/main" id="{F6CDB981-F12B-E38B-77D6-CF0C148B04C5}"/>
              </a:ext>
            </a:extLst>
          </p:cNvPr>
          <p:cNvSpPr>
            <a:spLocks noGrp="1"/>
          </p:cNvSpPr>
          <p:nvPr>
            <p:ph sz="half" idx="2"/>
          </p:nvPr>
        </p:nvSpPr>
        <p:spPr>
          <a:xfrm>
            <a:off x="685800" y="2527754"/>
            <a:ext cx="5311775" cy="2480344"/>
          </a:xfrm>
        </p:spPr>
        <p:txBody>
          <a:bodyPr>
            <a:normAutofit/>
          </a:bodyPr>
          <a:lstStyle/>
          <a:p>
            <a:r>
              <a:rPr lang="en-US" sz="1400" dirty="0"/>
              <a:t>Sports are by far the most popular genre followed by Sci-Fi and Animation</a:t>
            </a:r>
          </a:p>
          <a:p>
            <a:r>
              <a:rPr lang="en-US" sz="1400" dirty="0"/>
              <a:t>Music is the least popular genre</a:t>
            </a:r>
          </a:p>
          <a:p>
            <a:r>
              <a:rPr lang="en-US" sz="1400" dirty="0"/>
              <a:t>There is a slight lean towards PG-13 (22%) and NC-17 (21%) ratings over G (17%) rating but not significant</a:t>
            </a:r>
          </a:p>
          <a:p>
            <a:r>
              <a:rPr lang="en-US" sz="1400" dirty="0"/>
              <a:t>Three countries dominate in terms of revenue generated, India, China, and the United States</a:t>
            </a:r>
          </a:p>
          <a:p>
            <a:pPr marL="0" indent="0">
              <a:buNone/>
            </a:pPr>
            <a:endParaRPr lang="en-US" sz="1400" dirty="0"/>
          </a:p>
          <a:p>
            <a:endParaRPr lang="en-US" sz="1400" dirty="0"/>
          </a:p>
        </p:txBody>
      </p:sp>
      <p:sp>
        <p:nvSpPr>
          <p:cNvPr id="9" name="Text Placeholder 8">
            <a:extLst>
              <a:ext uri="{FF2B5EF4-FFF2-40B4-BE49-F238E27FC236}">
                <a16:creationId xmlns:a16="http://schemas.microsoft.com/office/drawing/2014/main" id="{72342D70-D910-B701-5505-E3B74723357F}"/>
              </a:ext>
            </a:extLst>
          </p:cNvPr>
          <p:cNvSpPr>
            <a:spLocks noGrp="1"/>
          </p:cNvSpPr>
          <p:nvPr>
            <p:ph type="body" sz="quarter" idx="3"/>
          </p:nvPr>
        </p:nvSpPr>
        <p:spPr>
          <a:xfrm>
            <a:off x="6400800" y="1578889"/>
            <a:ext cx="5105400" cy="823912"/>
          </a:xfrm>
        </p:spPr>
        <p:txBody>
          <a:bodyPr>
            <a:normAutofit/>
          </a:bodyPr>
          <a:lstStyle/>
          <a:p>
            <a:r>
              <a:rPr lang="en-US" sz="2400" dirty="0"/>
              <a:t>FURTHER ANALYSIS TO CONDUCT</a:t>
            </a:r>
          </a:p>
        </p:txBody>
      </p:sp>
      <p:sp>
        <p:nvSpPr>
          <p:cNvPr id="10" name="Content Placeholder 9">
            <a:extLst>
              <a:ext uri="{FF2B5EF4-FFF2-40B4-BE49-F238E27FC236}">
                <a16:creationId xmlns:a16="http://schemas.microsoft.com/office/drawing/2014/main" id="{D129B1B7-2069-3B4A-745F-4162A15F0BDD}"/>
              </a:ext>
            </a:extLst>
          </p:cNvPr>
          <p:cNvSpPr>
            <a:spLocks noGrp="1"/>
          </p:cNvSpPr>
          <p:nvPr>
            <p:ph sz="quarter" idx="4"/>
          </p:nvPr>
        </p:nvSpPr>
        <p:spPr>
          <a:xfrm>
            <a:off x="6172200" y="2527754"/>
            <a:ext cx="5334000" cy="4330246"/>
          </a:xfrm>
        </p:spPr>
        <p:txBody>
          <a:bodyPr>
            <a:normAutofit/>
          </a:bodyPr>
          <a:lstStyle/>
          <a:p>
            <a:pPr marL="171450" indent="-171450">
              <a:buFont typeface="Arial" panose="020B0604020202020204" pitchFamily="34" charset="0"/>
              <a:buChar char="•"/>
            </a:pPr>
            <a:r>
              <a:rPr lang="en-US" sz="1400" dirty="0"/>
              <a:t>If we increase the inventory of the most popular genres and decreases the inventory of the least popular genres, would that drive profit growth? Should we get more PG-13 and NC-17 rated movies and fewer G rated movies?</a:t>
            </a:r>
          </a:p>
          <a:p>
            <a:pPr marL="171450" indent="-171450">
              <a:buFont typeface="Arial" panose="020B0604020202020204" pitchFamily="34" charset="0"/>
              <a:buChar char="•"/>
            </a:pPr>
            <a:r>
              <a:rPr lang="en-US" sz="1400" dirty="0"/>
              <a:t>How can we expand in countries that we offer services in but currently are generating low revenue? Could we introduce focused marketing campaigns in those countries?</a:t>
            </a:r>
          </a:p>
          <a:p>
            <a:pPr marL="0" indent="0">
              <a:buNone/>
            </a:pPr>
            <a:endParaRPr lang="en-US" dirty="0"/>
          </a:p>
        </p:txBody>
      </p:sp>
      <p:sp>
        <p:nvSpPr>
          <p:cNvPr id="11" name="Text Placeholder 6">
            <a:extLst>
              <a:ext uri="{FF2B5EF4-FFF2-40B4-BE49-F238E27FC236}">
                <a16:creationId xmlns:a16="http://schemas.microsoft.com/office/drawing/2014/main" id="{3329383C-8EB9-AFB4-8494-50ED5ECFE2F9}"/>
              </a:ext>
            </a:extLst>
          </p:cNvPr>
          <p:cNvSpPr txBox="1">
            <a:spLocks/>
          </p:cNvSpPr>
          <p:nvPr/>
        </p:nvSpPr>
        <p:spPr>
          <a:xfrm>
            <a:off x="911234" y="465620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400" dirty="0"/>
              <a:t>LINKS</a:t>
            </a:r>
          </a:p>
        </p:txBody>
      </p:sp>
      <p:sp>
        <p:nvSpPr>
          <p:cNvPr id="12" name="Content Placeholder 7">
            <a:extLst>
              <a:ext uri="{FF2B5EF4-FFF2-40B4-BE49-F238E27FC236}">
                <a16:creationId xmlns:a16="http://schemas.microsoft.com/office/drawing/2014/main" id="{CA1ABBA3-08E1-9ECF-8EDB-FFEB2FE4A4B8}"/>
              </a:ext>
            </a:extLst>
          </p:cNvPr>
          <p:cNvSpPr txBox="1">
            <a:spLocks/>
          </p:cNvSpPr>
          <p:nvPr/>
        </p:nvSpPr>
        <p:spPr>
          <a:xfrm>
            <a:off x="682625" y="5605067"/>
            <a:ext cx="5311775" cy="1201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400" dirty="0" err="1">
                <a:hlinkClick r:id="rId2"/>
              </a:rPr>
              <a:t>Github</a:t>
            </a:r>
            <a:endParaRPr lang="en-US" sz="1400" dirty="0"/>
          </a:p>
          <a:p>
            <a:r>
              <a:rPr lang="en-US" sz="1400" dirty="0">
                <a:hlinkClick r:id="rId3"/>
              </a:rPr>
              <a:t>Presentation</a:t>
            </a:r>
            <a:endParaRPr lang="en-US" sz="1400" dirty="0"/>
          </a:p>
        </p:txBody>
      </p:sp>
    </p:spTree>
    <p:extLst>
      <p:ext uri="{BB962C8B-B14F-4D97-AF65-F5344CB8AC3E}">
        <p14:creationId xmlns:p14="http://schemas.microsoft.com/office/powerpoint/2010/main" val="14497918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771</TotalTime>
  <Words>439</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Rockbuster stealth case study</vt:lpstr>
      <vt:lpstr>ROCKBUSTER STEALTH</vt:lpstr>
      <vt:lpstr>Analyzing movie popularity</vt:lpstr>
      <vt:lpstr>Analyzing a global customer base</vt:lpstr>
      <vt:lpstr>Rockbuster stealth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portfolio</dc:title>
  <dc:creator>Austin Crehan</dc:creator>
  <cp:lastModifiedBy>Austin Crehan</cp:lastModifiedBy>
  <cp:revision>16</cp:revision>
  <dcterms:created xsi:type="dcterms:W3CDTF">2022-11-09T00:08:00Z</dcterms:created>
  <dcterms:modified xsi:type="dcterms:W3CDTF">2022-11-30T17:46:18Z</dcterms:modified>
</cp:coreProperties>
</file>