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2" r:id="rId3"/>
    <p:sldId id="277" r:id="rId4"/>
    <p:sldId id="283" r:id="rId5"/>
    <p:sldId id="280" r:id="rId6"/>
    <p:sldId id="28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6" autoAdjust="0"/>
    <p:restoredTop sz="94249" autoAdjust="0"/>
  </p:normalViewPr>
  <p:slideViewPr>
    <p:cSldViewPr snapToGrid="0">
      <p:cViewPr varScale="1">
        <p:scale>
          <a:sx n="81" d="100"/>
          <a:sy n="81" d="100"/>
        </p:scale>
        <p:origin x="85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9939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306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718454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63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9097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1235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61567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4201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2613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74971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098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62289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C9C51-20AC-4E99-9356-A3C02F33181C}"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76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957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9C51-20AC-4E99-9356-A3C02F33181C}"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1027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61266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673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37C2F1-5779-4A49-86F3-19A6F18298D0}" type="slidenum">
              <a:rPr lang="en-US" smtClean="0"/>
              <a:t>‹#›</a:t>
            </a:fld>
            <a:endParaRPr lang="en-US"/>
          </a:p>
        </p:txBody>
      </p:sp>
    </p:spTree>
    <p:extLst>
      <p:ext uri="{BB962C8B-B14F-4D97-AF65-F5344CB8AC3E}">
        <p14:creationId xmlns:p14="http://schemas.microsoft.com/office/powerpoint/2010/main" val="390526829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0/folders/1UarSFu2fJgznoeYXDmgc0Up99CVMsMaT"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austin.crehan/viz/TightEndFantasyFootballScoreRanges/TightEndFantasyFootballScoreRanges?publish=yes" TargetMode="External"/><Relationship Id="rId2" Type="http://schemas.openxmlformats.org/officeDocument/2006/relationships/hyperlink" Target="https://github.com/acrehan217/Tight-End-Fantasy-Football-Score-Ranges/blob/main/README.md"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1B42-F2F7-6011-5FB1-D61841442B7E}"/>
              </a:ext>
            </a:extLst>
          </p:cNvPr>
          <p:cNvSpPr>
            <a:spLocks noGrp="1"/>
          </p:cNvSpPr>
          <p:nvPr>
            <p:ph type="ctrTitle"/>
          </p:nvPr>
        </p:nvSpPr>
        <p:spPr/>
        <p:txBody>
          <a:bodyPr>
            <a:noAutofit/>
          </a:bodyPr>
          <a:lstStyle/>
          <a:p>
            <a:r>
              <a:rPr lang="en-US" sz="4800" dirty="0"/>
              <a:t>Tight end fantasy football score ranges case study</a:t>
            </a:r>
          </a:p>
        </p:txBody>
      </p:sp>
      <p:sp>
        <p:nvSpPr>
          <p:cNvPr id="3" name="Subtitle 2">
            <a:extLst>
              <a:ext uri="{FF2B5EF4-FFF2-40B4-BE49-F238E27FC236}">
                <a16:creationId xmlns:a16="http://schemas.microsoft.com/office/drawing/2014/main" id="{BBB2D61F-E5B5-E5CD-10A1-7ED53C5BD903}"/>
              </a:ext>
            </a:extLst>
          </p:cNvPr>
          <p:cNvSpPr>
            <a:spLocks noGrp="1"/>
          </p:cNvSpPr>
          <p:nvPr>
            <p:ph type="subTitle" idx="1"/>
          </p:nvPr>
        </p:nvSpPr>
        <p:spPr/>
        <p:txBody>
          <a:bodyPr/>
          <a:lstStyle/>
          <a:p>
            <a:r>
              <a:rPr lang="en-US" dirty="0"/>
              <a:t>Austin Crehan</a:t>
            </a:r>
          </a:p>
        </p:txBody>
      </p:sp>
    </p:spTree>
    <p:extLst>
      <p:ext uri="{BB962C8B-B14F-4D97-AF65-F5344CB8AC3E}">
        <p14:creationId xmlns:p14="http://schemas.microsoft.com/office/powerpoint/2010/main" val="32932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1A65-62E1-AA74-AFFC-C20E0F31A3AA}"/>
              </a:ext>
            </a:extLst>
          </p:cNvPr>
          <p:cNvSpPr>
            <a:spLocks noGrp="1"/>
          </p:cNvSpPr>
          <p:nvPr>
            <p:ph type="title"/>
          </p:nvPr>
        </p:nvSpPr>
        <p:spPr/>
        <p:txBody>
          <a:bodyPr>
            <a:normAutofit/>
          </a:bodyPr>
          <a:lstStyle/>
          <a:p>
            <a:r>
              <a:rPr lang="en-US" sz="2800" dirty="0"/>
              <a:t>Tight end fantasy football score ranges</a:t>
            </a:r>
          </a:p>
        </p:txBody>
      </p:sp>
      <p:sp>
        <p:nvSpPr>
          <p:cNvPr id="3" name="Text Placeholder 2">
            <a:extLst>
              <a:ext uri="{FF2B5EF4-FFF2-40B4-BE49-F238E27FC236}">
                <a16:creationId xmlns:a16="http://schemas.microsoft.com/office/drawing/2014/main" id="{37BB5411-1666-7257-4808-D7414742D605}"/>
              </a:ext>
            </a:extLst>
          </p:cNvPr>
          <p:cNvSpPr>
            <a:spLocks noGrp="1"/>
          </p:cNvSpPr>
          <p:nvPr>
            <p:ph type="body" idx="1"/>
          </p:nvPr>
        </p:nvSpPr>
        <p:spPr>
          <a:xfrm>
            <a:off x="685800" y="4106309"/>
            <a:ext cx="3456432" cy="617320"/>
          </a:xfrm>
        </p:spPr>
        <p:txBody>
          <a:bodyPr/>
          <a:lstStyle/>
          <a:p>
            <a:r>
              <a:rPr lang="en-US" sz="2000" dirty="0"/>
              <a:t>DATA</a:t>
            </a:r>
          </a:p>
        </p:txBody>
      </p:sp>
      <p:sp>
        <p:nvSpPr>
          <p:cNvPr id="4" name="Text Placeholder 3">
            <a:extLst>
              <a:ext uri="{FF2B5EF4-FFF2-40B4-BE49-F238E27FC236}">
                <a16:creationId xmlns:a16="http://schemas.microsoft.com/office/drawing/2014/main" id="{DB3B11DE-7EAD-49DA-4AF7-D00650A457A7}"/>
              </a:ext>
            </a:extLst>
          </p:cNvPr>
          <p:cNvSpPr>
            <a:spLocks noGrp="1"/>
          </p:cNvSpPr>
          <p:nvPr>
            <p:ph type="body" sz="half" idx="15"/>
          </p:nvPr>
        </p:nvSpPr>
        <p:spPr>
          <a:xfrm>
            <a:off x="685799" y="4767074"/>
            <a:ext cx="3456432" cy="2188230"/>
          </a:xfrm>
        </p:spPr>
        <p:txBody>
          <a:bodyPr/>
          <a:lstStyle/>
          <a:p>
            <a:pPr marL="285750" indent="-285750" algn="l">
              <a:buFont typeface="Arial" panose="020B0604020202020204" pitchFamily="34" charset="0"/>
              <a:buChar char="•"/>
            </a:pPr>
            <a:r>
              <a:rPr lang="en-US" sz="1400" dirty="0">
                <a:hlinkClick r:id="rId2"/>
              </a:rPr>
              <a:t>Player stats and contract data from the 2020 through 2022 NFL seasons obtained from NFL.com</a:t>
            </a:r>
            <a:endParaRPr lang="en-US" sz="1400" dirty="0"/>
          </a:p>
        </p:txBody>
      </p:sp>
      <p:sp>
        <p:nvSpPr>
          <p:cNvPr id="5" name="Text Placeholder 4">
            <a:extLst>
              <a:ext uri="{FF2B5EF4-FFF2-40B4-BE49-F238E27FC236}">
                <a16:creationId xmlns:a16="http://schemas.microsoft.com/office/drawing/2014/main" id="{3E6DC76A-0823-E284-6392-9426C71C7A11}"/>
              </a:ext>
            </a:extLst>
          </p:cNvPr>
          <p:cNvSpPr>
            <a:spLocks noGrp="1"/>
          </p:cNvSpPr>
          <p:nvPr>
            <p:ph type="body" sz="quarter" idx="3"/>
          </p:nvPr>
        </p:nvSpPr>
        <p:spPr>
          <a:xfrm>
            <a:off x="4368800" y="4105562"/>
            <a:ext cx="3456432" cy="626534"/>
          </a:xfrm>
        </p:spPr>
        <p:txBody>
          <a:bodyPr/>
          <a:lstStyle/>
          <a:p>
            <a:r>
              <a:rPr lang="en-US" sz="2000" dirty="0"/>
              <a:t>TOOLS</a:t>
            </a:r>
          </a:p>
        </p:txBody>
      </p:sp>
      <p:sp>
        <p:nvSpPr>
          <p:cNvPr id="6" name="Text Placeholder 5">
            <a:extLst>
              <a:ext uri="{FF2B5EF4-FFF2-40B4-BE49-F238E27FC236}">
                <a16:creationId xmlns:a16="http://schemas.microsoft.com/office/drawing/2014/main" id="{D93FA1F1-6DA5-6372-3CA9-1EC41D6B7120}"/>
              </a:ext>
            </a:extLst>
          </p:cNvPr>
          <p:cNvSpPr>
            <a:spLocks noGrp="1"/>
          </p:cNvSpPr>
          <p:nvPr>
            <p:ph type="body" sz="half" idx="16"/>
          </p:nvPr>
        </p:nvSpPr>
        <p:spPr>
          <a:xfrm>
            <a:off x="4366858" y="4766740"/>
            <a:ext cx="3456432" cy="2188551"/>
          </a:xfrm>
        </p:spPr>
        <p:txBody>
          <a:bodyPr/>
          <a:lstStyle/>
          <a:p>
            <a:pPr marL="285750" indent="-285750" algn="l">
              <a:buFont typeface="Arial" panose="020B0604020202020204" pitchFamily="34" charset="0"/>
              <a:buChar char="•"/>
            </a:pPr>
            <a:r>
              <a:rPr lang="en-US" sz="1400" dirty="0"/>
              <a:t>Python 3</a:t>
            </a:r>
          </a:p>
          <a:p>
            <a:pPr marL="285750" indent="-285750" algn="l">
              <a:buFont typeface="Arial" panose="020B0604020202020204" pitchFamily="34" charset="0"/>
              <a:buChar char="•"/>
            </a:pPr>
            <a:r>
              <a:rPr lang="en-US" sz="1400" dirty="0" err="1"/>
              <a:t>Jupyter</a:t>
            </a:r>
            <a:r>
              <a:rPr lang="en-US" sz="1400" dirty="0"/>
              <a:t> Notebook</a:t>
            </a:r>
          </a:p>
          <a:p>
            <a:pPr marL="285750" indent="-285750" algn="l">
              <a:buFont typeface="Arial" panose="020B0604020202020204" pitchFamily="34" charset="0"/>
              <a:buChar char="•"/>
            </a:pPr>
            <a:r>
              <a:rPr lang="en-US" sz="1400" dirty="0"/>
              <a:t>Pandas, Seaborn, </a:t>
            </a:r>
            <a:r>
              <a:rPr lang="en-US" sz="1400" dirty="0" err="1"/>
              <a:t>Numpy</a:t>
            </a:r>
            <a:r>
              <a:rPr lang="en-US" sz="1400" dirty="0"/>
              <a:t>, and Matplotlib libraries</a:t>
            </a:r>
          </a:p>
          <a:p>
            <a:pPr marL="285750" indent="-285750">
              <a:buFont typeface="Arial" panose="020B0604020202020204" pitchFamily="34" charset="0"/>
              <a:buChar char="•"/>
            </a:pPr>
            <a:r>
              <a:rPr lang="en-US" sz="1400" dirty="0"/>
              <a:t>Tableau</a:t>
            </a:r>
          </a:p>
          <a:p>
            <a:pPr algn="l"/>
            <a:endParaRPr lang="en-US" sz="1400" dirty="0"/>
          </a:p>
          <a:p>
            <a:endParaRPr lang="en-US" dirty="0"/>
          </a:p>
        </p:txBody>
      </p:sp>
      <p:sp>
        <p:nvSpPr>
          <p:cNvPr id="7" name="Text Placeholder 6">
            <a:extLst>
              <a:ext uri="{FF2B5EF4-FFF2-40B4-BE49-F238E27FC236}">
                <a16:creationId xmlns:a16="http://schemas.microsoft.com/office/drawing/2014/main" id="{0C12256E-9E1A-A3E6-2DF5-3DC6F3870FC6}"/>
              </a:ext>
            </a:extLst>
          </p:cNvPr>
          <p:cNvSpPr>
            <a:spLocks noGrp="1"/>
          </p:cNvSpPr>
          <p:nvPr>
            <p:ph type="body" sz="quarter" idx="13"/>
          </p:nvPr>
        </p:nvSpPr>
        <p:spPr>
          <a:xfrm>
            <a:off x="8051800" y="4097095"/>
            <a:ext cx="3456432" cy="626534"/>
          </a:xfrm>
        </p:spPr>
        <p:txBody>
          <a:bodyPr/>
          <a:lstStyle/>
          <a:p>
            <a:r>
              <a:rPr lang="en-US" sz="2000" dirty="0"/>
              <a:t>SKILLS</a:t>
            </a:r>
          </a:p>
        </p:txBody>
      </p:sp>
      <p:sp>
        <p:nvSpPr>
          <p:cNvPr id="8" name="Text Placeholder 7">
            <a:extLst>
              <a:ext uri="{FF2B5EF4-FFF2-40B4-BE49-F238E27FC236}">
                <a16:creationId xmlns:a16="http://schemas.microsoft.com/office/drawing/2014/main" id="{45AC9CA4-A20E-16C6-D883-2E9505B97248}"/>
              </a:ext>
            </a:extLst>
          </p:cNvPr>
          <p:cNvSpPr>
            <a:spLocks noGrp="1"/>
          </p:cNvSpPr>
          <p:nvPr>
            <p:ph type="body" sz="half" idx="17"/>
          </p:nvPr>
        </p:nvSpPr>
        <p:spPr>
          <a:xfrm>
            <a:off x="8051801" y="4767074"/>
            <a:ext cx="3456432" cy="2188230"/>
          </a:xfrm>
        </p:spPr>
        <p:txBody>
          <a:bodyPr>
            <a:normAutofit/>
          </a:bodyPr>
          <a:lstStyle/>
          <a:p>
            <a:pPr marL="285750" indent="-285750" algn="l">
              <a:buFont typeface="Arial" panose="020B0604020202020204" pitchFamily="34" charset="0"/>
              <a:buChar char="•"/>
            </a:pPr>
            <a:r>
              <a:rPr lang="en-US" dirty="0"/>
              <a:t>Data wrangling and cleaning</a:t>
            </a:r>
          </a:p>
          <a:p>
            <a:pPr marL="285750" indent="-285750" algn="l">
              <a:buFont typeface="Arial" panose="020B0604020202020204" pitchFamily="34" charset="0"/>
              <a:buChar char="•"/>
            </a:pPr>
            <a:r>
              <a:rPr lang="en-US" dirty="0"/>
              <a:t>Exploratory analysis</a:t>
            </a:r>
          </a:p>
          <a:p>
            <a:pPr marL="285750" indent="-285750" algn="l">
              <a:buFont typeface="Arial" panose="020B0604020202020204" pitchFamily="34" charset="0"/>
              <a:buChar char="•"/>
            </a:pPr>
            <a:r>
              <a:rPr lang="en-US" sz="1400" dirty="0"/>
              <a:t>Regression </a:t>
            </a:r>
            <a:r>
              <a:rPr lang="en-US" dirty="0"/>
              <a:t>a</a:t>
            </a:r>
            <a:r>
              <a:rPr lang="en-US" sz="1400" dirty="0"/>
              <a:t>nalysis</a:t>
            </a:r>
          </a:p>
          <a:p>
            <a:pPr marL="285750" indent="-285750" algn="l">
              <a:buFont typeface="Arial" panose="020B0604020202020204" pitchFamily="34" charset="0"/>
              <a:buChar char="•"/>
            </a:pPr>
            <a:r>
              <a:rPr lang="en-US" dirty="0"/>
              <a:t>Machine learning</a:t>
            </a:r>
          </a:p>
          <a:p>
            <a:pPr marL="285750" indent="-285750" algn="l">
              <a:buFont typeface="Arial" panose="020B0604020202020204" pitchFamily="34" charset="0"/>
              <a:buChar char="•"/>
            </a:pPr>
            <a:r>
              <a:rPr lang="en-US" sz="1400" dirty="0"/>
              <a:t>Cluster analysis</a:t>
            </a:r>
          </a:p>
          <a:p>
            <a:pPr marL="285750" indent="-285750" algn="l">
              <a:buFont typeface="Arial" panose="020B0604020202020204" pitchFamily="34" charset="0"/>
              <a:buChar char="•"/>
            </a:pPr>
            <a:r>
              <a:rPr lang="en-US" dirty="0"/>
              <a:t>Geographic visualization</a:t>
            </a:r>
            <a:endParaRPr lang="en-US" sz="1400" dirty="0"/>
          </a:p>
          <a:p>
            <a:pPr marL="285750" indent="-285750" algn="l">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5FF59849-6A19-41E8-B53B-F120433F130B}"/>
              </a:ext>
            </a:extLst>
          </p:cNvPr>
          <p:cNvSpPr txBox="1"/>
          <p:nvPr/>
        </p:nvSpPr>
        <p:spPr>
          <a:xfrm>
            <a:off x="685799" y="1653470"/>
            <a:ext cx="10820400"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Overview: Approximately 70 million people around the world played fantasy football this past year. The typical fantasy football lineup consists of at least one quarterback, two running backs, two wide receivers, and one tight end. Players score fantasy points for offensive feats such as catching the ball, gaining yards, and scoring touchdowns. The overwhelming majority of those 70 million fantasy players were faced with a similar question: who should I play at tight end? There are a multitude of factors that make the tight end position trickier than other positions when it comes to fantasy football. Tight ends are asked to block more frequently than running backs or wide receivers, inherently limiting the opportunity to score fantasy points. Additionally, teams often utilize a committee approach to the tight end position, further limiting the opportunity for one player to consistently score fantasy points. These factors compound and result in the "haves" and "have-nots" at the tight end position. If you have an elite tight end on your team, you instantly have a competitive advantage over your opponents.</a:t>
            </a:r>
          </a:p>
          <a:p>
            <a:endParaRPr lang="en-US" sz="1200" dirty="0"/>
          </a:p>
          <a:p>
            <a:pPr marL="171450" indent="-171450">
              <a:buFont typeface="Arial" panose="020B0604020202020204" pitchFamily="34" charset="0"/>
              <a:buChar char="•"/>
            </a:pPr>
            <a:r>
              <a:rPr lang="en-US" sz="1200" dirty="0"/>
              <a:t>Objective: To determine how much of an advantage elite tight ends are in fantasy football. </a:t>
            </a:r>
            <a:endParaRPr lang="en-US" sz="1100" dirty="0"/>
          </a:p>
        </p:txBody>
      </p:sp>
    </p:spTree>
    <p:extLst>
      <p:ext uri="{BB962C8B-B14F-4D97-AF65-F5344CB8AC3E}">
        <p14:creationId xmlns:p14="http://schemas.microsoft.com/office/powerpoint/2010/main" val="292894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7C2-AC27-BA7E-C3FB-028C4B495B51}"/>
              </a:ext>
            </a:extLst>
          </p:cNvPr>
          <p:cNvSpPr>
            <a:spLocks noGrp="1"/>
          </p:cNvSpPr>
          <p:nvPr>
            <p:ph type="title"/>
          </p:nvPr>
        </p:nvSpPr>
        <p:spPr>
          <a:xfrm>
            <a:off x="685800" y="-514350"/>
            <a:ext cx="4114800" cy="1600200"/>
          </a:xfrm>
        </p:spPr>
        <p:txBody>
          <a:bodyPr>
            <a:normAutofit/>
          </a:bodyPr>
          <a:lstStyle/>
          <a:p>
            <a:r>
              <a:rPr lang="en-US" sz="2400" dirty="0"/>
              <a:t>Exploratory analysis</a:t>
            </a:r>
          </a:p>
        </p:txBody>
      </p:sp>
      <p:sp>
        <p:nvSpPr>
          <p:cNvPr id="4" name="Text Placeholder 3">
            <a:extLst>
              <a:ext uri="{FF2B5EF4-FFF2-40B4-BE49-F238E27FC236}">
                <a16:creationId xmlns:a16="http://schemas.microsoft.com/office/drawing/2014/main" id="{DF014655-7E26-B57A-7EB2-BB8CE5BDF0DF}"/>
              </a:ext>
            </a:extLst>
          </p:cNvPr>
          <p:cNvSpPr>
            <a:spLocks noGrp="1"/>
          </p:cNvSpPr>
          <p:nvPr>
            <p:ph type="body" sz="half" idx="2"/>
          </p:nvPr>
        </p:nvSpPr>
        <p:spPr>
          <a:xfrm>
            <a:off x="685800" y="1085850"/>
            <a:ext cx="4114800" cy="5132388"/>
          </a:xfrm>
        </p:spPr>
        <p:txBody>
          <a:bodyPr>
            <a:normAutofit fontScale="92500" lnSpcReduction="20000"/>
          </a:bodyPr>
          <a:lstStyle/>
          <a:p>
            <a:pPr marL="285750" indent="-285750">
              <a:buFont typeface="Arial" panose="020B0604020202020204" pitchFamily="34" charset="0"/>
              <a:buChar char="•"/>
            </a:pPr>
            <a:r>
              <a:rPr lang="en-US" sz="1500" dirty="0"/>
              <a:t>For the sake of exploration, we begin by looking for linear relationships between variables</a:t>
            </a:r>
          </a:p>
          <a:p>
            <a:pPr marL="285750" indent="-285750">
              <a:buFont typeface="Arial" panose="020B0604020202020204" pitchFamily="34" charset="0"/>
              <a:buChar char="•"/>
            </a:pPr>
            <a:r>
              <a:rPr lang="en-US" sz="1500" dirty="0"/>
              <a:t>We found out there's a strong, positive correlation between tight end fantasy football scoring and targets, receptions, receiving yards, and receiving touchdowns, with receiving yards being the strongest</a:t>
            </a:r>
          </a:p>
          <a:p>
            <a:pPr marL="285750" indent="-285750">
              <a:buFont typeface="Arial" panose="020B0604020202020204" pitchFamily="34" charset="0"/>
              <a:buChar char="•"/>
            </a:pPr>
            <a:r>
              <a:rPr lang="en-US" sz="1500" dirty="0"/>
              <a:t>The strong, positive trend between tight end fantasy football scoring and receiving yards leads us to the following hypothesis: as a tight end's receiving yards increase, the fantasy points scored increase</a:t>
            </a:r>
          </a:p>
          <a:p>
            <a:pPr marL="285750" indent="-285750">
              <a:buFont typeface="Arial" panose="020B0604020202020204" pitchFamily="34" charset="0"/>
              <a:buChar char="•"/>
            </a:pPr>
            <a:r>
              <a:rPr lang="en-US" sz="1500" dirty="0"/>
              <a:t>Stats explanation:</a:t>
            </a:r>
          </a:p>
          <a:p>
            <a:pPr marL="742950" lvl="1" indent="-285750">
              <a:buFont typeface="Arial" panose="020B0604020202020204" pitchFamily="34" charset="0"/>
              <a:buChar char="•"/>
            </a:pPr>
            <a:r>
              <a:rPr lang="en-US" sz="1100" dirty="0"/>
              <a:t>Half PPR: Fantasy points scored in half point per reception (the most popular) scoring style</a:t>
            </a:r>
          </a:p>
          <a:p>
            <a:pPr marL="742950" lvl="1" indent="-285750">
              <a:buFont typeface="Arial" panose="020B0604020202020204" pitchFamily="34" charset="0"/>
              <a:buChar char="•"/>
            </a:pPr>
            <a:r>
              <a:rPr lang="en-US" sz="1100" dirty="0"/>
              <a:t>TGT: Passing targets</a:t>
            </a:r>
          </a:p>
          <a:p>
            <a:pPr marL="742950" lvl="1" indent="-285750">
              <a:buFont typeface="Arial" panose="020B0604020202020204" pitchFamily="34" charset="0"/>
              <a:buChar char="•"/>
            </a:pPr>
            <a:r>
              <a:rPr lang="en-US" sz="1100" dirty="0"/>
              <a:t>REC: Receptions (a player receives half a fantasy points per reception)</a:t>
            </a:r>
          </a:p>
          <a:p>
            <a:pPr marL="742950" lvl="1" indent="-285750">
              <a:buFont typeface="Arial" panose="020B0604020202020204" pitchFamily="34" charset="0"/>
              <a:buChar char="•"/>
            </a:pPr>
            <a:r>
              <a:rPr lang="en-US" sz="1100" dirty="0"/>
              <a:t>REC YDS: Receiving yards (a player receives one fantasy point per ten receiving yards)</a:t>
            </a:r>
          </a:p>
          <a:p>
            <a:pPr marL="742950" lvl="1" indent="-285750">
              <a:buFont typeface="Arial" panose="020B0604020202020204" pitchFamily="34" charset="0"/>
              <a:buChar char="•"/>
            </a:pPr>
            <a:r>
              <a:rPr lang="en-US" sz="1100" dirty="0"/>
              <a:t>REC TDS: Receiving touchdowns (a player receives six fantasy points per receiving touchdown)</a:t>
            </a:r>
          </a:p>
          <a:p>
            <a:pPr marL="742950" lvl="1" indent="-285750">
              <a:buFont typeface="Arial" panose="020B0604020202020204" pitchFamily="34" charset="0"/>
              <a:buChar char="•"/>
            </a:pPr>
            <a:r>
              <a:rPr lang="en-US" sz="1100" dirty="0"/>
              <a:t>FL: Fumbles lost (a player loses two fantasy points per fumble)</a:t>
            </a:r>
          </a:p>
          <a:p>
            <a:pPr marL="742950" lvl="1" indent="-285750">
              <a:buFont typeface="Arial" panose="020B0604020202020204" pitchFamily="34" charset="0"/>
              <a:buChar char="•"/>
            </a:pPr>
            <a:r>
              <a:rPr lang="en-US" sz="1100" dirty="0"/>
              <a:t>RUSH YDS: Rushing yards (a player receives one fantasy point per ten rushing yards)</a:t>
            </a:r>
          </a:p>
          <a:p>
            <a:pPr marL="742950" lvl="1" indent="-285750">
              <a:buFont typeface="Arial" panose="020B0604020202020204" pitchFamily="34" charset="0"/>
              <a:buChar char="•"/>
            </a:pPr>
            <a:r>
              <a:rPr lang="en-US" sz="1100" dirty="0"/>
              <a:t>RUSH TDS: Rushing touchdowns (a player receives six fantasy points per rushing touchdown)</a:t>
            </a:r>
          </a:p>
          <a:p>
            <a:pPr marL="285750" indent="-285750">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CD5024D9-2ED7-0109-764A-1E3775E76045}"/>
              </a:ext>
            </a:extLst>
          </p:cNvPr>
          <p:cNvPicPr>
            <a:picLocks noGrp="1" noChangeAspect="1"/>
          </p:cNvPicPr>
          <p:nvPr>
            <p:ph idx="1"/>
          </p:nvPr>
        </p:nvPicPr>
        <p:blipFill>
          <a:blip r:embed="rId2"/>
          <a:stretch>
            <a:fillRect/>
          </a:stretch>
        </p:blipFill>
        <p:spPr>
          <a:xfrm>
            <a:off x="5518022" y="746125"/>
            <a:ext cx="5466019" cy="5472113"/>
          </a:xfrm>
          <a:prstGeom prst="rect">
            <a:avLst/>
          </a:prstGeom>
        </p:spPr>
      </p:pic>
    </p:spTree>
    <p:extLst>
      <p:ext uri="{BB962C8B-B14F-4D97-AF65-F5344CB8AC3E}">
        <p14:creationId xmlns:p14="http://schemas.microsoft.com/office/powerpoint/2010/main" val="51081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7C2-AC27-BA7E-C3FB-028C4B495B51}"/>
              </a:ext>
            </a:extLst>
          </p:cNvPr>
          <p:cNvSpPr>
            <a:spLocks noGrp="1"/>
          </p:cNvSpPr>
          <p:nvPr>
            <p:ph type="title"/>
          </p:nvPr>
        </p:nvSpPr>
        <p:spPr>
          <a:xfrm>
            <a:off x="685800" y="-514350"/>
            <a:ext cx="4114800" cy="1600200"/>
          </a:xfrm>
        </p:spPr>
        <p:txBody>
          <a:bodyPr>
            <a:normAutofit/>
          </a:bodyPr>
          <a:lstStyle/>
          <a:p>
            <a:r>
              <a:rPr lang="en-US" sz="2400" dirty="0"/>
              <a:t>Exploratory analysis</a:t>
            </a:r>
          </a:p>
        </p:txBody>
      </p:sp>
      <p:sp>
        <p:nvSpPr>
          <p:cNvPr id="4" name="Text Placeholder 3">
            <a:extLst>
              <a:ext uri="{FF2B5EF4-FFF2-40B4-BE49-F238E27FC236}">
                <a16:creationId xmlns:a16="http://schemas.microsoft.com/office/drawing/2014/main" id="{DF014655-7E26-B57A-7EB2-BB8CE5BDF0DF}"/>
              </a:ext>
            </a:extLst>
          </p:cNvPr>
          <p:cNvSpPr>
            <a:spLocks noGrp="1"/>
          </p:cNvSpPr>
          <p:nvPr>
            <p:ph type="body" sz="half" idx="2"/>
          </p:nvPr>
        </p:nvSpPr>
        <p:spPr>
          <a:xfrm>
            <a:off x="685800" y="1085850"/>
            <a:ext cx="4114800" cy="5132388"/>
          </a:xfrm>
        </p:spPr>
        <p:txBody>
          <a:bodyPr>
            <a:normAutofit/>
          </a:bodyPr>
          <a:lstStyle/>
          <a:p>
            <a:pPr marL="285750" indent="-285750">
              <a:buFont typeface="Arial" panose="020B0604020202020204" pitchFamily="34" charset="0"/>
              <a:buChar char="•"/>
            </a:pPr>
            <a:r>
              <a:rPr lang="en-US" sz="1500" dirty="0"/>
              <a:t>As a tight end's receiving yards increase, the fantasy points scored increase</a:t>
            </a:r>
          </a:p>
          <a:p>
            <a:pPr marL="285750" indent="-285750">
              <a:buFont typeface="Arial" panose="020B0604020202020204" pitchFamily="34" charset="0"/>
              <a:buChar char="•"/>
            </a:pPr>
            <a:r>
              <a:rPr lang="en-US" sz="1500" dirty="0"/>
              <a:t>To test this hypothesis, we conducted a linear regression</a:t>
            </a:r>
          </a:p>
          <a:p>
            <a:pPr marL="285750" indent="-285750">
              <a:buFont typeface="Arial" panose="020B0604020202020204" pitchFamily="34" charset="0"/>
              <a:buChar char="•"/>
            </a:pPr>
            <a:r>
              <a:rPr lang="en-US" sz="1500" dirty="0"/>
              <a:t>The results show that tight end receiving yards explain about 83% of the trend in tight end fantasy points scored</a:t>
            </a:r>
          </a:p>
          <a:p>
            <a:pPr marL="285750" indent="-285750">
              <a:buFont typeface="Arial" panose="020B0604020202020204" pitchFamily="34" charset="0"/>
              <a:buChar char="•"/>
            </a:pPr>
            <a:r>
              <a:rPr lang="en-US" sz="1500" dirty="0"/>
              <a:t>The correlation coefficient indicates a strong, positive relationship between the variables</a:t>
            </a:r>
          </a:p>
          <a:p>
            <a:pPr marL="285750" indent="-285750">
              <a:buFont typeface="Arial" panose="020B0604020202020204" pitchFamily="34" charset="0"/>
              <a:buChar char="•"/>
            </a:pPr>
            <a:r>
              <a:rPr lang="en-US" sz="1500" dirty="0"/>
              <a:t>Interestingly, we see separate trend lines form around 0, 6, and </a:t>
            </a:r>
            <a:r>
              <a:rPr lang="en-US" sz="1500"/>
              <a:t>12 points </a:t>
            </a:r>
            <a:r>
              <a:rPr lang="en-US" sz="1500" dirty="0"/>
              <a:t>– this is likely due to the impact scoring a touchdown has on fantasy scoring, as each touchdown is worth six points</a:t>
            </a:r>
          </a:p>
          <a:p>
            <a:pPr marL="285750" indent="-285750">
              <a:buFont typeface="Arial" panose="020B0604020202020204" pitchFamily="34" charset="0"/>
              <a:buChar char="•"/>
            </a:pPr>
            <a:r>
              <a:rPr lang="en-US" sz="1500" dirty="0"/>
              <a:t>As a linear regression doesn't fully explain the data, we will try another approach</a:t>
            </a:r>
          </a:p>
          <a:p>
            <a:pPr marL="285750" indent="-285750">
              <a:buFont typeface="Arial" panose="020B0604020202020204" pitchFamily="34" charset="0"/>
              <a:buChar char="•"/>
            </a:pPr>
            <a:endParaRPr lang="en-US" dirty="0"/>
          </a:p>
        </p:txBody>
      </p:sp>
      <p:pic>
        <p:nvPicPr>
          <p:cNvPr id="6" name="Content Placeholder 5" descr="Chart, scatter chart&#10;&#10;Description automatically generated">
            <a:extLst>
              <a:ext uri="{FF2B5EF4-FFF2-40B4-BE49-F238E27FC236}">
                <a16:creationId xmlns:a16="http://schemas.microsoft.com/office/drawing/2014/main" id="{12569852-FD80-B8D2-3719-8D01979FC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5317" y="1196467"/>
            <a:ext cx="4571428" cy="4571428"/>
          </a:xfrm>
        </p:spPr>
      </p:pic>
    </p:spTree>
    <p:extLst>
      <p:ext uri="{BB962C8B-B14F-4D97-AF65-F5344CB8AC3E}">
        <p14:creationId xmlns:p14="http://schemas.microsoft.com/office/powerpoint/2010/main" val="28672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7C2-AC27-BA7E-C3FB-028C4B495B51}"/>
              </a:ext>
            </a:extLst>
          </p:cNvPr>
          <p:cNvSpPr>
            <a:spLocks noGrp="1"/>
          </p:cNvSpPr>
          <p:nvPr>
            <p:ph type="title"/>
          </p:nvPr>
        </p:nvSpPr>
        <p:spPr>
          <a:xfrm>
            <a:off x="2895600" y="295275"/>
            <a:ext cx="8610600" cy="1295400"/>
          </a:xfrm>
        </p:spPr>
        <p:txBody>
          <a:bodyPr/>
          <a:lstStyle/>
          <a:p>
            <a:r>
              <a:rPr lang="en-US" dirty="0"/>
              <a:t>Cluster analysis</a:t>
            </a:r>
          </a:p>
        </p:txBody>
      </p:sp>
      <p:sp>
        <p:nvSpPr>
          <p:cNvPr id="4" name="Text Placeholder 3">
            <a:extLst>
              <a:ext uri="{FF2B5EF4-FFF2-40B4-BE49-F238E27FC236}">
                <a16:creationId xmlns:a16="http://schemas.microsoft.com/office/drawing/2014/main" id="{E6C679E4-1B0B-E703-B3C9-28C95A82B892}"/>
              </a:ext>
            </a:extLst>
          </p:cNvPr>
          <p:cNvSpPr>
            <a:spLocks noGrp="1"/>
          </p:cNvSpPr>
          <p:nvPr>
            <p:ph type="body" idx="1"/>
          </p:nvPr>
        </p:nvSpPr>
        <p:spPr>
          <a:xfrm>
            <a:off x="914409" y="1717076"/>
            <a:ext cx="5079991" cy="1414369"/>
          </a:xfrm>
        </p:spPr>
        <p:txBody>
          <a:bodyPr>
            <a:normAutofit fontScale="85000" lnSpcReduction="10000"/>
          </a:bodyPr>
          <a:lstStyle/>
          <a:p>
            <a:pPr marL="285750" indent="-285750">
              <a:buFont typeface="Arial" panose="020B0604020202020204" pitchFamily="34" charset="0"/>
              <a:buChar char="•"/>
            </a:pPr>
            <a:r>
              <a:rPr lang="en-US" sz="1600" dirty="0"/>
              <a:t>Because a linear regression wasn't enough to prove our hypothesis, we needed a non-linear approach</a:t>
            </a:r>
          </a:p>
          <a:p>
            <a:pPr marL="285750" indent="-285750">
              <a:buFont typeface="Arial" panose="020B0604020202020204" pitchFamily="34" charset="0"/>
              <a:buChar char="•"/>
            </a:pPr>
            <a:r>
              <a:rPr lang="en-US" sz="1600" dirty="0"/>
              <a:t>We conducted a cluster analysis – a cluster analysis groups data points into clusters </a:t>
            </a:r>
          </a:p>
          <a:p>
            <a:pPr marL="285750" indent="-285750">
              <a:buFont typeface="Arial" panose="020B0604020202020204" pitchFamily="34" charset="0"/>
              <a:buChar char="•"/>
            </a:pPr>
            <a:r>
              <a:rPr lang="en-US" sz="1600" dirty="0"/>
              <a:t>We can then compare clusters to uncover new patterns</a:t>
            </a:r>
          </a:p>
        </p:txBody>
      </p:sp>
      <p:pic>
        <p:nvPicPr>
          <p:cNvPr id="8" name="Content Placeholder 7" descr="Chart, scatter chart&#10;&#10;Description automatically generated">
            <a:extLst>
              <a:ext uri="{FF2B5EF4-FFF2-40B4-BE49-F238E27FC236}">
                <a16:creationId xmlns:a16="http://schemas.microsoft.com/office/drawing/2014/main" id="{1AC596BE-9F45-F9AD-C1D9-B646033F85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6565" y="3131446"/>
            <a:ext cx="4674636" cy="3086100"/>
          </a:xfrm>
        </p:spPr>
      </p:pic>
      <p:sp>
        <p:nvSpPr>
          <p:cNvPr id="5" name="Text Placeholder 4">
            <a:extLst>
              <a:ext uri="{FF2B5EF4-FFF2-40B4-BE49-F238E27FC236}">
                <a16:creationId xmlns:a16="http://schemas.microsoft.com/office/drawing/2014/main" id="{528481A2-AEB2-9E28-DDB0-BEB208358D2D}"/>
              </a:ext>
            </a:extLst>
          </p:cNvPr>
          <p:cNvSpPr>
            <a:spLocks noGrp="1"/>
          </p:cNvSpPr>
          <p:nvPr>
            <p:ph type="body" sz="quarter" idx="3"/>
          </p:nvPr>
        </p:nvSpPr>
        <p:spPr>
          <a:xfrm>
            <a:off x="6400800" y="1717076"/>
            <a:ext cx="5105400" cy="1414369"/>
          </a:xfrm>
        </p:spPr>
        <p:txBody>
          <a:bodyPr>
            <a:normAutofit fontScale="85000" lnSpcReduction="10000"/>
          </a:bodyPr>
          <a:lstStyle/>
          <a:p>
            <a:pPr marL="457200" indent="-457200">
              <a:buFont typeface="Arial" panose="020B0604020202020204" pitchFamily="34" charset="0"/>
              <a:buChar char="•"/>
            </a:pPr>
            <a:r>
              <a:rPr lang="en-US" sz="1600" dirty="0"/>
              <a:t>Despite the presence of the three separate trend lines, our cluster analysis yielded three unique clusters  based around receiving yards </a:t>
            </a:r>
          </a:p>
          <a:p>
            <a:pPr marL="457200" indent="-457200">
              <a:buFont typeface="Arial" panose="020B0604020202020204" pitchFamily="34" charset="0"/>
              <a:buChar char="•"/>
            </a:pPr>
            <a:r>
              <a:rPr lang="en-US" sz="1600" dirty="0"/>
              <a:t>This signifies that receiving yards are a more important driver of fantasy point scoring than receiving touchdowns</a:t>
            </a:r>
          </a:p>
        </p:txBody>
      </p:sp>
      <p:pic>
        <p:nvPicPr>
          <p:cNvPr id="10" name="Content Placeholder 9" descr="Chart, waterfall chart&#10;&#10;Description automatically generated">
            <a:extLst>
              <a:ext uri="{FF2B5EF4-FFF2-40B4-BE49-F238E27FC236}">
                <a16:creationId xmlns:a16="http://schemas.microsoft.com/office/drawing/2014/main" id="{A18EB884-DC4C-E8DD-004C-6547A4EA091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0800" y="3252992"/>
            <a:ext cx="5105400" cy="2843008"/>
          </a:xfrm>
        </p:spPr>
      </p:pic>
    </p:spTree>
    <p:extLst>
      <p:ext uri="{BB962C8B-B14F-4D97-AF65-F5344CB8AC3E}">
        <p14:creationId xmlns:p14="http://schemas.microsoft.com/office/powerpoint/2010/main" val="38159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866EE9-4743-3567-1F3A-D13C1FEDD53F}"/>
              </a:ext>
            </a:extLst>
          </p:cNvPr>
          <p:cNvSpPr>
            <a:spLocks noGrp="1"/>
          </p:cNvSpPr>
          <p:nvPr>
            <p:ph type="title"/>
          </p:nvPr>
        </p:nvSpPr>
        <p:spPr/>
        <p:txBody>
          <a:bodyPr>
            <a:normAutofit/>
          </a:bodyPr>
          <a:lstStyle/>
          <a:p>
            <a:r>
              <a:rPr lang="en-US" sz="2400" dirty="0"/>
              <a:t>Tight end fantasy football score ranges recap</a:t>
            </a:r>
          </a:p>
        </p:txBody>
      </p:sp>
      <p:sp>
        <p:nvSpPr>
          <p:cNvPr id="7" name="Text Placeholder 6">
            <a:extLst>
              <a:ext uri="{FF2B5EF4-FFF2-40B4-BE49-F238E27FC236}">
                <a16:creationId xmlns:a16="http://schemas.microsoft.com/office/drawing/2014/main" id="{12C0C4AA-3FBB-9F48-082A-F9DA177577E6}"/>
              </a:ext>
            </a:extLst>
          </p:cNvPr>
          <p:cNvSpPr>
            <a:spLocks noGrp="1"/>
          </p:cNvSpPr>
          <p:nvPr>
            <p:ph type="body" idx="1"/>
          </p:nvPr>
        </p:nvSpPr>
        <p:spPr>
          <a:xfrm>
            <a:off x="914409" y="1578889"/>
            <a:ext cx="5079991" cy="823912"/>
          </a:xfrm>
        </p:spPr>
        <p:txBody>
          <a:bodyPr>
            <a:normAutofit/>
          </a:bodyPr>
          <a:lstStyle/>
          <a:p>
            <a:r>
              <a:rPr lang="en-US" sz="2400" dirty="0"/>
              <a:t>RESULTS</a:t>
            </a:r>
          </a:p>
        </p:txBody>
      </p:sp>
      <p:sp>
        <p:nvSpPr>
          <p:cNvPr id="8" name="Content Placeholder 7">
            <a:extLst>
              <a:ext uri="{FF2B5EF4-FFF2-40B4-BE49-F238E27FC236}">
                <a16:creationId xmlns:a16="http://schemas.microsoft.com/office/drawing/2014/main" id="{F6CDB981-F12B-E38B-77D6-CF0C148B04C5}"/>
              </a:ext>
            </a:extLst>
          </p:cNvPr>
          <p:cNvSpPr>
            <a:spLocks noGrp="1"/>
          </p:cNvSpPr>
          <p:nvPr>
            <p:ph sz="half" idx="2"/>
          </p:nvPr>
        </p:nvSpPr>
        <p:spPr>
          <a:xfrm>
            <a:off x="685800" y="2527754"/>
            <a:ext cx="5311775" cy="2480344"/>
          </a:xfrm>
        </p:spPr>
        <p:txBody>
          <a:bodyPr>
            <a:normAutofit fontScale="92500" lnSpcReduction="20000"/>
          </a:bodyPr>
          <a:lstStyle/>
          <a:p>
            <a:pPr marL="0" indent="0">
              <a:buNone/>
            </a:pPr>
            <a:endParaRPr lang="en-US" sz="1400" dirty="0"/>
          </a:p>
          <a:p>
            <a:r>
              <a:rPr lang="en-US" sz="1400" dirty="0"/>
              <a:t>Having an elite tight end gives you a 6.04-point advantage over opponents with an average tight end and a 10.78-point advantage over opponents with a poor tight end</a:t>
            </a:r>
          </a:p>
          <a:p>
            <a:r>
              <a:rPr lang="en-US" sz="1400" dirty="0"/>
              <a:t>According to FantasyOutliers.com, the average fantasy football team scores 90 points in a given week – for every 1% increase in score, winning percentage increases by 1.5%</a:t>
            </a:r>
          </a:p>
          <a:p>
            <a:pPr lvl="1"/>
            <a:r>
              <a:rPr lang="en-US" sz="1200" dirty="0"/>
              <a:t>Having a 10.78-point advantage over your opponent at the tight end position gives you a 16.17% higher likelihood of winning your match!</a:t>
            </a:r>
          </a:p>
          <a:p>
            <a:r>
              <a:rPr lang="en-US" sz="1400" dirty="0"/>
              <a:t>The initial hypothesis was proven correct: as a tight end’s receiving yards increase, the fantasy points scored increase, although not always in a linear fashion</a:t>
            </a:r>
          </a:p>
        </p:txBody>
      </p:sp>
      <p:sp>
        <p:nvSpPr>
          <p:cNvPr id="9" name="Text Placeholder 8">
            <a:extLst>
              <a:ext uri="{FF2B5EF4-FFF2-40B4-BE49-F238E27FC236}">
                <a16:creationId xmlns:a16="http://schemas.microsoft.com/office/drawing/2014/main" id="{72342D70-D910-B701-5505-E3B74723357F}"/>
              </a:ext>
            </a:extLst>
          </p:cNvPr>
          <p:cNvSpPr>
            <a:spLocks noGrp="1"/>
          </p:cNvSpPr>
          <p:nvPr>
            <p:ph type="body" sz="quarter" idx="3"/>
          </p:nvPr>
        </p:nvSpPr>
        <p:spPr>
          <a:xfrm>
            <a:off x="6400800" y="1578889"/>
            <a:ext cx="5105400" cy="823912"/>
          </a:xfrm>
        </p:spPr>
        <p:txBody>
          <a:bodyPr>
            <a:normAutofit/>
          </a:bodyPr>
          <a:lstStyle/>
          <a:p>
            <a:r>
              <a:rPr lang="en-US" sz="2400" dirty="0"/>
              <a:t>FURTHER ANALYSIS TO CONDUCT</a:t>
            </a:r>
          </a:p>
        </p:txBody>
      </p:sp>
      <p:sp>
        <p:nvSpPr>
          <p:cNvPr id="10" name="Content Placeholder 9">
            <a:extLst>
              <a:ext uri="{FF2B5EF4-FFF2-40B4-BE49-F238E27FC236}">
                <a16:creationId xmlns:a16="http://schemas.microsoft.com/office/drawing/2014/main" id="{D129B1B7-2069-3B4A-745F-4162A15F0BDD}"/>
              </a:ext>
            </a:extLst>
          </p:cNvPr>
          <p:cNvSpPr>
            <a:spLocks noGrp="1"/>
          </p:cNvSpPr>
          <p:nvPr>
            <p:ph sz="quarter" idx="4"/>
          </p:nvPr>
        </p:nvSpPr>
        <p:spPr>
          <a:xfrm>
            <a:off x="6172200" y="2527754"/>
            <a:ext cx="5334000" cy="4330246"/>
          </a:xfrm>
        </p:spPr>
        <p:txBody>
          <a:bodyPr>
            <a:normAutofit fontScale="92500" lnSpcReduction="20000"/>
          </a:bodyPr>
          <a:lstStyle/>
          <a:p>
            <a:pPr marL="171450" indent="-171450">
              <a:buFont typeface="Arial" panose="020B0604020202020204" pitchFamily="34" charset="0"/>
              <a:buChar char="•"/>
            </a:pPr>
            <a:r>
              <a:rPr lang="en-US" sz="1400" dirty="0"/>
              <a:t>Expand the sample size to include more NFL seasons (we could go back another 54 seasons)! </a:t>
            </a:r>
          </a:p>
          <a:p>
            <a:pPr marL="628650" lvl="1" indent="-171450"/>
            <a:r>
              <a:rPr lang="en-US" sz="1200" dirty="0"/>
              <a:t>How have offenses evolved over the years and how does that impact fantasy scoring?</a:t>
            </a:r>
          </a:p>
          <a:p>
            <a:pPr marL="628650" lvl="1" indent="-171450"/>
            <a:r>
              <a:rPr lang="en-US" sz="1200" dirty="0"/>
              <a:t>How have rule changes impacted scoring?</a:t>
            </a:r>
          </a:p>
          <a:p>
            <a:pPr marL="171450" indent="-171450">
              <a:buFont typeface="Arial" panose="020B0604020202020204" pitchFamily="34" charset="0"/>
              <a:buChar char="•"/>
            </a:pPr>
            <a:r>
              <a:rPr lang="en-US" sz="1400" dirty="0"/>
              <a:t>Conduct a multiple regression analysis to analyze the affect of multiple variables at once</a:t>
            </a:r>
          </a:p>
          <a:p>
            <a:pPr marL="628650" lvl="1" indent="-171450"/>
            <a:r>
              <a:rPr lang="en-US" sz="1200" dirty="0"/>
              <a:t>Could we create a stronger model using targets, receptions, yards, and touchdowns?</a:t>
            </a:r>
          </a:p>
        </p:txBody>
      </p:sp>
      <p:sp>
        <p:nvSpPr>
          <p:cNvPr id="11" name="Text Placeholder 6">
            <a:extLst>
              <a:ext uri="{FF2B5EF4-FFF2-40B4-BE49-F238E27FC236}">
                <a16:creationId xmlns:a16="http://schemas.microsoft.com/office/drawing/2014/main" id="{3329383C-8EB9-AFB4-8494-50ED5ECFE2F9}"/>
              </a:ext>
            </a:extLst>
          </p:cNvPr>
          <p:cNvSpPr txBox="1">
            <a:spLocks/>
          </p:cNvSpPr>
          <p:nvPr/>
        </p:nvSpPr>
        <p:spPr>
          <a:xfrm>
            <a:off x="911234" y="465620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LINKS</a:t>
            </a:r>
          </a:p>
        </p:txBody>
      </p:sp>
      <p:sp>
        <p:nvSpPr>
          <p:cNvPr id="12" name="Content Placeholder 7">
            <a:extLst>
              <a:ext uri="{FF2B5EF4-FFF2-40B4-BE49-F238E27FC236}">
                <a16:creationId xmlns:a16="http://schemas.microsoft.com/office/drawing/2014/main" id="{CA1ABBA3-08E1-9ECF-8EDB-FFEB2FE4A4B8}"/>
              </a:ext>
            </a:extLst>
          </p:cNvPr>
          <p:cNvSpPr txBox="1">
            <a:spLocks/>
          </p:cNvSpPr>
          <p:nvPr/>
        </p:nvSpPr>
        <p:spPr>
          <a:xfrm>
            <a:off x="682625" y="5605067"/>
            <a:ext cx="5311775" cy="120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400" dirty="0" err="1">
                <a:hlinkClick r:id="rId2"/>
              </a:rPr>
              <a:t>Github</a:t>
            </a:r>
            <a:endParaRPr lang="en-US" sz="1400" dirty="0"/>
          </a:p>
          <a:p>
            <a:r>
              <a:rPr lang="en-US" sz="1400" dirty="0">
                <a:hlinkClick r:id="rId3"/>
              </a:rPr>
              <a:t>Tableau</a:t>
            </a:r>
            <a:endParaRPr lang="en-US" sz="1200" dirty="0"/>
          </a:p>
        </p:txBody>
      </p:sp>
    </p:spTree>
    <p:extLst>
      <p:ext uri="{BB962C8B-B14F-4D97-AF65-F5344CB8AC3E}">
        <p14:creationId xmlns:p14="http://schemas.microsoft.com/office/powerpoint/2010/main" val="19313727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937</TotalTime>
  <Words>873</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Tight end fantasy football score ranges case study</vt:lpstr>
      <vt:lpstr>Tight end fantasy football score ranges</vt:lpstr>
      <vt:lpstr>Exploratory analysis</vt:lpstr>
      <vt:lpstr>Exploratory analysis</vt:lpstr>
      <vt:lpstr>Cluster analysis</vt:lpstr>
      <vt:lpstr>Tight end fantasy football score ranges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portfolio</dc:title>
  <dc:creator>Austin Crehan</dc:creator>
  <cp:lastModifiedBy>Austin Crehan</cp:lastModifiedBy>
  <cp:revision>17</cp:revision>
  <dcterms:created xsi:type="dcterms:W3CDTF">2022-11-09T00:08:00Z</dcterms:created>
  <dcterms:modified xsi:type="dcterms:W3CDTF">2022-11-30T17:29:10Z</dcterms:modified>
</cp:coreProperties>
</file>