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9" r:id="rId3"/>
    <p:sldId id="257" r:id="rId4"/>
    <p:sldId id="258" r:id="rId5"/>
    <p:sldId id="266" r:id="rId6"/>
    <p:sldId id="279" r:id="rId7"/>
    <p:sldId id="281" r:id="rId8"/>
    <p:sldId id="260" r:id="rId9"/>
    <p:sldId id="275" r:id="rId10"/>
    <p:sldId id="276" r:id="rId11"/>
    <p:sldId id="278" r:id="rId12"/>
    <p:sldId id="261" r:id="rId13"/>
    <p:sldId id="277" r:id="rId14"/>
    <p:sldId id="274" r:id="rId15"/>
    <p:sldId id="282" r:id="rId16"/>
    <p:sldId id="269" r:id="rId17"/>
    <p:sldId id="270" r:id="rId18"/>
    <p:sldId id="272" r:id="rId19"/>
    <p:sldId id="273" r:id="rId20"/>
    <p:sldId id="262" r:id="rId21"/>
    <p:sldId id="263" r:id="rId22"/>
    <p:sldId id="264" r:id="rId23"/>
    <p:sldId id="26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2"/>
    <p:restoredTop sz="87022"/>
  </p:normalViewPr>
  <p:slideViewPr>
    <p:cSldViewPr snapToGrid="0" snapToObjects="1">
      <p:cViewPr>
        <p:scale>
          <a:sx n="90" d="100"/>
          <a:sy n="90" d="100"/>
        </p:scale>
        <p:origin x="132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1B72D-6E16-6247-96E7-EC9D2954F09C}" type="datetimeFigureOut">
              <a:rPr lang="en-US" smtClean="0"/>
              <a:t>4/19/22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EC526-EC39-9C4E-A84C-CC0E4436C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3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EC526-EC39-9C4E-A84C-CC0E4436C0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53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a 5% income disregard, so 133 should really be 138%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EC526-EC39-9C4E-A84C-CC0E4436C0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14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Expansion states’ enrollment increased by about 24%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EC526-EC39-9C4E-A84C-CC0E4436C0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93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 &amp; B – state- and county-level crime rates</a:t>
            </a:r>
          </a:p>
          <a:p>
            <a:endParaRPr lang="en-US" dirty="0"/>
          </a:p>
          <a:p>
            <a:r>
              <a:rPr lang="en-US" dirty="0"/>
              <a:t>V – also ACA expansion</a:t>
            </a:r>
          </a:p>
          <a:p>
            <a:endParaRPr lang="en-US" dirty="0"/>
          </a:p>
          <a:p>
            <a:r>
              <a:rPr lang="en-US" dirty="0"/>
              <a:t>W et al. – looked at pre-ACA expansions via health insurance flexibility and accountability waivers; looked at years 2001-2008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EC526-EC39-9C4E-A84C-CC0E4436C0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81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75000"/>
                      </a:schemeClr>
                    </a:solidFill>
                    <a:cs typeface="Arial"/>
                  </a:rPr>
                  <a:t>Notes</a:t>
                </a:r>
                <a:endParaRPr lang="en-US" sz="1200" dirty="0">
                  <a:solidFill>
                    <a:schemeClr val="tx1">
                      <a:lumMod val="75000"/>
                    </a:schemeClr>
                  </a:solidFill>
                  <a:cs typeface="Arial"/>
                </a:endParaRPr>
              </a:p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cs typeface="Arial"/>
                  </a:rPr>
                  <a:t>Cluster standard error at state level</a:t>
                </a:r>
              </a:p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Y</a:t>
                </a:r>
                <a:r>
                  <a:rPr lang="en-US" sz="1200" baseline="-250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it</a:t>
                </a:r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is outcome variable (crime types)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charset="0"/>
                      </a:rPr>
                      <m:t>𝛽</m:t>
                    </m:r>
                  </m:oMath>
                </a14:m>
                <a:r>
                  <a:rPr lang="en-US" sz="1200" baseline="-25000" dirty="0">
                    <a:solidFill>
                      <a:schemeClr val="tx1">
                        <a:lumMod val="75000"/>
                      </a:schemeClr>
                    </a:solidFill>
                    <a:cs typeface="Arial"/>
                  </a:rPr>
                  <a:t>t </a:t>
                </a:r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cs typeface="Arial"/>
                  </a:rPr>
                  <a:t>represents estimates for each relative year</a:t>
                </a:r>
                <a:endParaRPr lang="en-US" sz="1200" dirty="0">
                  <a:solidFill>
                    <a:schemeClr val="tx1">
                      <a:lumMod val="7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  <a:cs typeface="Arial"/>
                  </a:rPr>
                  <a:t>D</a:t>
                </a:r>
                <a:r>
                  <a:rPr lang="en-US" sz="1200" baseline="-250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  <a:cs typeface="Arial"/>
                  </a:rPr>
                  <a:t>it</a:t>
                </a:r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  <a:cs typeface="Arial"/>
                  </a:rPr>
                  <a:t> is dummy variable for year relative to expansion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err="1">
                    <a:ea typeface="Cambria Math" panose="02040503050406030204" pitchFamily="18" charset="0"/>
                  </a:rPr>
                  <a:t>X′</a:t>
                </a:r>
                <a:r>
                  <a:rPr lang="en-US" baseline="-25000" dirty="0" err="1">
                    <a:ea typeface="Cambria Math" panose="02040503050406030204" pitchFamily="18" charset="0"/>
                  </a:rPr>
                  <a:t>it</a:t>
                </a:r>
                <a:r>
                  <a:rPr lang="el-GR" dirty="0">
                    <a:ea typeface="Cambria Math" panose="02040503050406030204" pitchFamily="18" charset="0"/>
                  </a:rPr>
                  <a:t>γ</a:t>
                </a:r>
                <a:r>
                  <a:rPr lang="en-US" baseline="-25000" dirty="0">
                    <a:cs typeface="Arial"/>
                  </a:rPr>
                  <a:t> </a:t>
                </a:r>
                <a:r>
                  <a:rPr lang="en-US" dirty="0">
                    <a:cs typeface="Arial"/>
                  </a:rPr>
                  <a:t>represents all covariates (sex, race, </a:t>
                </a:r>
                <a:r>
                  <a:rPr lang="en-US" dirty="0" err="1">
                    <a:cs typeface="Arial"/>
                  </a:rPr>
                  <a:t>etc</a:t>
                </a:r>
                <a:r>
                  <a:rPr lang="en-US" dirty="0">
                    <a:cs typeface="Arial"/>
                  </a:rPr>
                  <a:t>) included</a:t>
                </a:r>
                <a:endParaRPr lang="en-US" sz="1200" dirty="0">
                  <a:solidFill>
                    <a:schemeClr val="tx1">
                      <a:lumMod val="75000"/>
                    </a:schemeClr>
                  </a:solidFill>
                  <a:cs typeface="Arial"/>
                </a:endParaRPr>
              </a:p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S</a:t>
                </a:r>
                <a:r>
                  <a:rPr lang="en-US" sz="1200" baseline="-250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i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 represents state </a:t>
                </a:r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cs typeface="Arial"/>
                  </a:rPr>
                  <a:t>fixed effects</a:t>
                </a:r>
              </a:p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J</a:t>
                </a:r>
                <a:r>
                  <a:rPr lang="en-US" sz="1200" baseline="-250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t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cs typeface="Arial"/>
                  </a:rPr>
                  <a:t> represents year fixed effects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75000"/>
                      </a:schemeClr>
                    </a:solidFill>
                    <a:cs typeface="Arial"/>
                  </a:rPr>
                  <a:t>Notes</a:t>
                </a:r>
                <a:endParaRPr lang="en-US" sz="1200" dirty="0">
                  <a:solidFill>
                    <a:schemeClr val="tx1">
                      <a:lumMod val="75000"/>
                    </a:schemeClr>
                  </a:solidFill>
                  <a:cs typeface="Arial"/>
                </a:endParaRPr>
              </a:p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cs typeface="Arial"/>
                  </a:rPr>
                  <a:t>Cluster standard error at state level</a:t>
                </a:r>
              </a:p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Y</a:t>
                </a:r>
                <a:r>
                  <a:rPr lang="en-US" sz="1200" baseline="-250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it</a:t>
                </a:r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is outcome variable (crime types)</a:t>
                </a:r>
              </a:p>
              <a:p>
                <a:pPr algn="ctr"/>
                <a:r>
                  <a:rPr lang="en-US" sz="1200" i="0">
                    <a:solidFill>
                      <a:schemeClr val="tx1">
                        <a:lumMod val="75000"/>
                      </a:schemeClr>
                    </a:solidFill>
                    <a:latin typeface="Cambria Math" charset="0"/>
                  </a:rPr>
                  <a:t>𝛽</a:t>
                </a:r>
                <a:r>
                  <a:rPr lang="en-US" sz="1200" baseline="-25000" dirty="0">
                    <a:solidFill>
                      <a:schemeClr val="tx1">
                        <a:lumMod val="75000"/>
                      </a:schemeClr>
                    </a:solidFill>
                    <a:cs typeface="Arial"/>
                  </a:rPr>
                  <a:t>t </a:t>
                </a:r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cs typeface="Arial"/>
                  </a:rPr>
                  <a:t>represents estimates for each relative year</a:t>
                </a:r>
                <a:endParaRPr lang="en-US" sz="1200" dirty="0">
                  <a:solidFill>
                    <a:schemeClr val="tx1">
                      <a:lumMod val="7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  <a:cs typeface="Arial"/>
                  </a:rPr>
                  <a:t>D</a:t>
                </a:r>
                <a:r>
                  <a:rPr lang="en-US" sz="1200" baseline="-250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  <a:cs typeface="Arial"/>
                  </a:rPr>
                  <a:t>it</a:t>
                </a:r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  <a:cs typeface="Arial"/>
                  </a:rPr>
                  <a:t> is dummy variable for year relative to expansion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err="1">
                    <a:ea typeface="Cambria Math" panose="02040503050406030204" pitchFamily="18" charset="0"/>
                  </a:rPr>
                  <a:t>X′</a:t>
                </a:r>
                <a:r>
                  <a:rPr lang="en-US" baseline="-25000" dirty="0" err="1">
                    <a:ea typeface="Cambria Math" panose="02040503050406030204" pitchFamily="18" charset="0"/>
                  </a:rPr>
                  <a:t>it</a:t>
                </a:r>
                <a:r>
                  <a:rPr lang="el-GR" dirty="0">
                    <a:ea typeface="Cambria Math" panose="02040503050406030204" pitchFamily="18" charset="0"/>
                  </a:rPr>
                  <a:t>γ</a:t>
                </a:r>
                <a:r>
                  <a:rPr lang="en-US" baseline="-25000" dirty="0">
                    <a:cs typeface="Arial"/>
                  </a:rPr>
                  <a:t> </a:t>
                </a:r>
                <a:r>
                  <a:rPr lang="en-US" dirty="0">
                    <a:cs typeface="Arial"/>
                  </a:rPr>
                  <a:t>represents all covariates (sex, race, </a:t>
                </a:r>
                <a:r>
                  <a:rPr lang="en-US" dirty="0" err="1">
                    <a:cs typeface="Arial"/>
                  </a:rPr>
                  <a:t>etc</a:t>
                </a:r>
                <a:r>
                  <a:rPr lang="en-US" dirty="0">
                    <a:cs typeface="Arial"/>
                  </a:rPr>
                  <a:t>) included</a:t>
                </a:r>
                <a:endParaRPr lang="en-US" sz="1200" dirty="0">
                  <a:solidFill>
                    <a:schemeClr val="tx1">
                      <a:lumMod val="75000"/>
                    </a:schemeClr>
                  </a:solidFill>
                  <a:cs typeface="Arial"/>
                </a:endParaRPr>
              </a:p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S</a:t>
                </a:r>
                <a:r>
                  <a:rPr lang="en-US" sz="1200" baseline="-250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i</a:t>
                </a:r>
                <a:r>
                  <a:rPr lang="en-US" sz="1200" i="0">
                    <a:solidFill>
                      <a:schemeClr val="tx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 represents state </a:t>
                </a:r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cs typeface="Arial"/>
                  </a:rPr>
                  <a:t>fixed effects</a:t>
                </a:r>
              </a:p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J</a:t>
                </a:r>
                <a:r>
                  <a:rPr lang="en-US" sz="1200" baseline="-250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t</a:t>
                </a:r>
                <a:r>
                  <a:rPr lang="en-US" sz="1200" i="0">
                    <a:solidFill>
                      <a:schemeClr val="tx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𝜏</a:t>
                </a:r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cs typeface="Arial"/>
                  </a:rPr>
                  <a:t> represents year fixed effects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EC526-EC39-9C4E-A84C-CC0E4436C0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06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75000"/>
                      </a:schemeClr>
                    </a:solidFill>
                    <a:cs typeface="Arial"/>
                  </a:rPr>
                  <a:t>Notes</a:t>
                </a:r>
                <a:endParaRPr lang="en-US" sz="1200" dirty="0">
                  <a:solidFill>
                    <a:schemeClr val="tx1">
                      <a:lumMod val="75000"/>
                    </a:schemeClr>
                  </a:solidFill>
                  <a:cs typeface="Arial"/>
                </a:endParaRPr>
              </a:p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cs typeface="Arial"/>
                  </a:rPr>
                  <a:t>Cluster standard error at state level</a:t>
                </a:r>
              </a:p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Y</a:t>
                </a:r>
                <a:r>
                  <a:rPr lang="en-US" sz="1200" baseline="-250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it</a:t>
                </a:r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is outcome variable (crime types)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charset="0"/>
                      </a:rPr>
                      <m:t>𝛽</m:t>
                    </m:r>
                  </m:oMath>
                </a14:m>
                <a:r>
                  <a:rPr lang="en-US" sz="1200" baseline="-25000" dirty="0">
                    <a:solidFill>
                      <a:schemeClr val="tx1">
                        <a:lumMod val="75000"/>
                      </a:schemeClr>
                    </a:solidFill>
                    <a:cs typeface="Arial"/>
                  </a:rPr>
                  <a:t>t </a:t>
                </a:r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cs typeface="Arial"/>
                  </a:rPr>
                  <a:t>represents estimates for each relative year</a:t>
                </a:r>
                <a:endParaRPr lang="en-US" sz="1200" dirty="0">
                  <a:solidFill>
                    <a:schemeClr val="tx1">
                      <a:lumMod val="7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  <a:cs typeface="Arial"/>
                  </a:rPr>
                  <a:t>D</a:t>
                </a:r>
                <a:r>
                  <a:rPr lang="en-US" sz="1200" baseline="-250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  <a:cs typeface="Arial"/>
                  </a:rPr>
                  <a:t>it</a:t>
                </a:r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  <a:cs typeface="Arial"/>
                  </a:rPr>
                  <a:t> is dummy variable for year relative to expansion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err="1">
                    <a:ea typeface="Cambria Math" panose="02040503050406030204" pitchFamily="18" charset="0"/>
                  </a:rPr>
                  <a:t>X′</a:t>
                </a:r>
                <a:r>
                  <a:rPr lang="en-US" baseline="-25000" dirty="0" err="1">
                    <a:ea typeface="Cambria Math" panose="02040503050406030204" pitchFamily="18" charset="0"/>
                  </a:rPr>
                  <a:t>it</a:t>
                </a:r>
                <a:r>
                  <a:rPr lang="el-GR" dirty="0">
                    <a:ea typeface="Cambria Math" panose="02040503050406030204" pitchFamily="18" charset="0"/>
                  </a:rPr>
                  <a:t>γ</a:t>
                </a:r>
                <a:r>
                  <a:rPr lang="en-US" baseline="-25000" dirty="0">
                    <a:cs typeface="Arial"/>
                  </a:rPr>
                  <a:t> </a:t>
                </a:r>
                <a:r>
                  <a:rPr lang="en-US" dirty="0">
                    <a:cs typeface="Arial"/>
                  </a:rPr>
                  <a:t>represents all covariates (sex, race, </a:t>
                </a:r>
                <a:r>
                  <a:rPr lang="en-US" dirty="0" err="1">
                    <a:cs typeface="Arial"/>
                  </a:rPr>
                  <a:t>etc</a:t>
                </a:r>
                <a:r>
                  <a:rPr lang="en-US" dirty="0">
                    <a:cs typeface="Arial"/>
                  </a:rPr>
                  <a:t>) included</a:t>
                </a:r>
                <a:endParaRPr lang="en-US" sz="1200" dirty="0">
                  <a:solidFill>
                    <a:schemeClr val="tx1">
                      <a:lumMod val="75000"/>
                    </a:schemeClr>
                  </a:solidFill>
                  <a:cs typeface="Arial"/>
                </a:endParaRPr>
              </a:p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S</a:t>
                </a:r>
                <a:r>
                  <a:rPr lang="en-US" sz="1200" baseline="-250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i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 represents state </a:t>
                </a:r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cs typeface="Arial"/>
                  </a:rPr>
                  <a:t>fixed effects</a:t>
                </a:r>
              </a:p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J</a:t>
                </a:r>
                <a:r>
                  <a:rPr lang="en-US" sz="1200" baseline="-250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t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cs typeface="Arial"/>
                  </a:rPr>
                  <a:t> represents year fixed effects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75000"/>
                      </a:schemeClr>
                    </a:solidFill>
                    <a:cs typeface="Arial"/>
                  </a:rPr>
                  <a:t>Notes</a:t>
                </a:r>
                <a:endParaRPr lang="en-US" sz="1200" dirty="0">
                  <a:solidFill>
                    <a:schemeClr val="tx1">
                      <a:lumMod val="75000"/>
                    </a:schemeClr>
                  </a:solidFill>
                  <a:cs typeface="Arial"/>
                </a:endParaRPr>
              </a:p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cs typeface="Arial"/>
                  </a:rPr>
                  <a:t>Cluster standard error at state level</a:t>
                </a:r>
              </a:p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Y</a:t>
                </a:r>
                <a:r>
                  <a:rPr lang="en-US" sz="1200" baseline="-250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it</a:t>
                </a:r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is outcome variable (crime types)</a:t>
                </a:r>
              </a:p>
              <a:p>
                <a:pPr algn="ctr"/>
                <a:r>
                  <a:rPr lang="en-US" sz="1200" i="0">
                    <a:solidFill>
                      <a:schemeClr val="tx1">
                        <a:lumMod val="75000"/>
                      </a:schemeClr>
                    </a:solidFill>
                    <a:latin typeface="Cambria Math" charset="0"/>
                  </a:rPr>
                  <a:t>𝛽</a:t>
                </a:r>
                <a:r>
                  <a:rPr lang="en-US" sz="1200" baseline="-25000" dirty="0">
                    <a:solidFill>
                      <a:schemeClr val="tx1">
                        <a:lumMod val="75000"/>
                      </a:schemeClr>
                    </a:solidFill>
                    <a:cs typeface="Arial"/>
                  </a:rPr>
                  <a:t>t </a:t>
                </a:r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cs typeface="Arial"/>
                  </a:rPr>
                  <a:t>represents estimates for each relative year</a:t>
                </a:r>
                <a:endParaRPr lang="en-US" sz="1200" dirty="0">
                  <a:solidFill>
                    <a:schemeClr val="tx1">
                      <a:lumMod val="7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  <a:cs typeface="Arial"/>
                  </a:rPr>
                  <a:t>D</a:t>
                </a:r>
                <a:r>
                  <a:rPr lang="en-US" sz="1200" baseline="-250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  <a:cs typeface="Arial"/>
                  </a:rPr>
                  <a:t>it</a:t>
                </a:r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  <a:cs typeface="Arial"/>
                  </a:rPr>
                  <a:t> is dummy variable for year relative to expansion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err="1">
                    <a:ea typeface="Cambria Math" panose="02040503050406030204" pitchFamily="18" charset="0"/>
                  </a:rPr>
                  <a:t>X′</a:t>
                </a:r>
                <a:r>
                  <a:rPr lang="en-US" baseline="-25000" dirty="0" err="1">
                    <a:ea typeface="Cambria Math" panose="02040503050406030204" pitchFamily="18" charset="0"/>
                  </a:rPr>
                  <a:t>it</a:t>
                </a:r>
                <a:r>
                  <a:rPr lang="el-GR" dirty="0">
                    <a:ea typeface="Cambria Math" panose="02040503050406030204" pitchFamily="18" charset="0"/>
                  </a:rPr>
                  <a:t>γ</a:t>
                </a:r>
                <a:r>
                  <a:rPr lang="en-US" baseline="-25000" dirty="0">
                    <a:cs typeface="Arial"/>
                  </a:rPr>
                  <a:t> </a:t>
                </a:r>
                <a:r>
                  <a:rPr lang="en-US" dirty="0">
                    <a:cs typeface="Arial"/>
                  </a:rPr>
                  <a:t>represents all covariates (sex, race, </a:t>
                </a:r>
                <a:r>
                  <a:rPr lang="en-US" dirty="0" err="1">
                    <a:cs typeface="Arial"/>
                  </a:rPr>
                  <a:t>etc</a:t>
                </a:r>
                <a:r>
                  <a:rPr lang="en-US" dirty="0">
                    <a:cs typeface="Arial"/>
                  </a:rPr>
                  <a:t>) included</a:t>
                </a:r>
                <a:endParaRPr lang="en-US" sz="1200" dirty="0">
                  <a:solidFill>
                    <a:schemeClr val="tx1">
                      <a:lumMod val="75000"/>
                    </a:schemeClr>
                  </a:solidFill>
                  <a:cs typeface="Arial"/>
                </a:endParaRPr>
              </a:p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S</a:t>
                </a:r>
                <a:r>
                  <a:rPr lang="en-US" sz="1200" baseline="-250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i</a:t>
                </a:r>
                <a:r>
                  <a:rPr lang="en-US" sz="1200" i="0">
                    <a:solidFill>
                      <a:schemeClr val="tx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 represents state </a:t>
                </a:r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cs typeface="Arial"/>
                  </a:rPr>
                  <a:t>fixed effects</a:t>
                </a:r>
              </a:p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J</a:t>
                </a:r>
                <a:r>
                  <a:rPr lang="en-US" sz="1200" baseline="-250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t</a:t>
                </a:r>
                <a:r>
                  <a:rPr lang="en-US" sz="1200" i="0">
                    <a:solidFill>
                      <a:schemeClr val="tx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𝜏</a:t>
                </a:r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cs typeface="Arial"/>
                  </a:rPr>
                  <a:t> represents year fixed effects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EC526-EC39-9C4E-A84C-CC0E4436C0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12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75000"/>
                      </a:schemeClr>
                    </a:solidFill>
                    <a:cs typeface="Arial"/>
                  </a:rPr>
                  <a:t>Notes</a:t>
                </a:r>
                <a:endParaRPr lang="en-US" sz="1200" dirty="0">
                  <a:solidFill>
                    <a:schemeClr val="tx1">
                      <a:lumMod val="75000"/>
                    </a:schemeClr>
                  </a:solidFill>
                  <a:cs typeface="Arial"/>
                </a:endParaRPr>
              </a:p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cs typeface="Arial"/>
                  </a:rPr>
                  <a:t>Cluster standard error at state level</a:t>
                </a:r>
              </a:p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Y</a:t>
                </a:r>
                <a:r>
                  <a:rPr lang="en-US" sz="1200" baseline="-250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it</a:t>
                </a:r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is outcome variable (crime types)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charset="0"/>
                      </a:rPr>
                      <m:t>𝛽</m:t>
                    </m:r>
                  </m:oMath>
                </a14:m>
                <a:r>
                  <a:rPr lang="en-US" sz="1200" baseline="-25000" dirty="0">
                    <a:solidFill>
                      <a:schemeClr val="tx1">
                        <a:lumMod val="75000"/>
                      </a:schemeClr>
                    </a:solidFill>
                    <a:cs typeface="Arial"/>
                  </a:rPr>
                  <a:t>t </a:t>
                </a:r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cs typeface="Arial"/>
                  </a:rPr>
                  <a:t>represents estimates for each relative year</a:t>
                </a:r>
                <a:endParaRPr lang="en-US" sz="1200" dirty="0">
                  <a:solidFill>
                    <a:schemeClr val="tx1">
                      <a:lumMod val="7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  <a:cs typeface="Arial"/>
                  </a:rPr>
                  <a:t>D</a:t>
                </a:r>
                <a:r>
                  <a:rPr lang="en-US" sz="1200" baseline="-250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  <a:cs typeface="Arial"/>
                  </a:rPr>
                  <a:t>it</a:t>
                </a:r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  <a:cs typeface="Arial"/>
                  </a:rPr>
                  <a:t> is dummy variable for year relative to expansion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err="1">
                    <a:ea typeface="Cambria Math" panose="02040503050406030204" pitchFamily="18" charset="0"/>
                  </a:rPr>
                  <a:t>X′</a:t>
                </a:r>
                <a:r>
                  <a:rPr lang="en-US" baseline="-25000" dirty="0" err="1">
                    <a:ea typeface="Cambria Math" panose="02040503050406030204" pitchFamily="18" charset="0"/>
                  </a:rPr>
                  <a:t>it</a:t>
                </a:r>
                <a:r>
                  <a:rPr lang="el-GR" dirty="0">
                    <a:ea typeface="Cambria Math" panose="02040503050406030204" pitchFamily="18" charset="0"/>
                  </a:rPr>
                  <a:t>γ</a:t>
                </a:r>
                <a:r>
                  <a:rPr lang="en-US" baseline="-25000" dirty="0">
                    <a:cs typeface="Arial"/>
                  </a:rPr>
                  <a:t> </a:t>
                </a:r>
                <a:r>
                  <a:rPr lang="en-US" dirty="0">
                    <a:cs typeface="Arial"/>
                  </a:rPr>
                  <a:t>represents all covariates (sex, race, </a:t>
                </a:r>
                <a:r>
                  <a:rPr lang="en-US" dirty="0" err="1">
                    <a:cs typeface="Arial"/>
                  </a:rPr>
                  <a:t>etc</a:t>
                </a:r>
                <a:r>
                  <a:rPr lang="en-US" dirty="0">
                    <a:cs typeface="Arial"/>
                  </a:rPr>
                  <a:t>) included</a:t>
                </a:r>
                <a:endParaRPr lang="en-US" sz="1200" dirty="0">
                  <a:solidFill>
                    <a:schemeClr val="tx1">
                      <a:lumMod val="75000"/>
                    </a:schemeClr>
                  </a:solidFill>
                  <a:cs typeface="Arial"/>
                </a:endParaRPr>
              </a:p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S</a:t>
                </a:r>
                <a:r>
                  <a:rPr lang="en-US" sz="1200" baseline="-250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i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 represents state </a:t>
                </a:r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cs typeface="Arial"/>
                  </a:rPr>
                  <a:t>fixed effects</a:t>
                </a:r>
              </a:p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J</a:t>
                </a:r>
                <a:r>
                  <a:rPr lang="en-US" sz="1200" baseline="-250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t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cs typeface="Arial"/>
                  </a:rPr>
                  <a:t> represents year fixed effects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75000"/>
                      </a:schemeClr>
                    </a:solidFill>
                    <a:cs typeface="Arial"/>
                  </a:rPr>
                  <a:t>Notes</a:t>
                </a:r>
                <a:endParaRPr lang="en-US" sz="1200" dirty="0">
                  <a:solidFill>
                    <a:schemeClr val="tx1">
                      <a:lumMod val="75000"/>
                    </a:schemeClr>
                  </a:solidFill>
                  <a:cs typeface="Arial"/>
                </a:endParaRPr>
              </a:p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cs typeface="Arial"/>
                  </a:rPr>
                  <a:t>Cluster standard error at state level</a:t>
                </a:r>
              </a:p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Y</a:t>
                </a:r>
                <a:r>
                  <a:rPr lang="en-US" sz="1200" baseline="-250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it</a:t>
                </a:r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is outcome variable (crime types)</a:t>
                </a:r>
              </a:p>
              <a:p>
                <a:pPr algn="ctr"/>
                <a:r>
                  <a:rPr lang="en-US" sz="1200" i="0">
                    <a:solidFill>
                      <a:schemeClr val="tx1">
                        <a:lumMod val="75000"/>
                      </a:schemeClr>
                    </a:solidFill>
                    <a:latin typeface="Cambria Math" charset="0"/>
                  </a:rPr>
                  <a:t>𝛽</a:t>
                </a:r>
                <a:r>
                  <a:rPr lang="en-US" sz="1200" baseline="-25000" dirty="0">
                    <a:solidFill>
                      <a:schemeClr val="tx1">
                        <a:lumMod val="75000"/>
                      </a:schemeClr>
                    </a:solidFill>
                    <a:cs typeface="Arial"/>
                  </a:rPr>
                  <a:t>t </a:t>
                </a:r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cs typeface="Arial"/>
                  </a:rPr>
                  <a:t>represents estimates for each relative year</a:t>
                </a:r>
                <a:endParaRPr lang="en-US" sz="1200" dirty="0">
                  <a:solidFill>
                    <a:schemeClr val="tx1">
                      <a:lumMod val="7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  <a:cs typeface="Arial"/>
                  </a:rPr>
                  <a:t>D</a:t>
                </a:r>
                <a:r>
                  <a:rPr lang="en-US" sz="1200" baseline="-250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  <a:cs typeface="Arial"/>
                  </a:rPr>
                  <a:t>it</a:t>
                </a:r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  <a:cs typeface="Arial"/>
                  </a:rPr>
                  <a:t> is dummy variable for year relative to expansion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err="1">
                    <a:ea typeface="Cambria Math" panose="02040503050406030204" pitchFamily="18" charset="0"/>
                  </a:rPr>
                  <a:t>X′</a:t>
                </a:r>
                <a:r>
                  <a:rPr lang="en-US" baseline="-25000" dirty="0" err="1">
                    <a:ea typeface="Cambria Math" panose="02040503050406030204" pitchFamily="18" charset="0"/>
                  </a:rPr>
                  <a:t>it</a:t>
                </a:r>
                <a:r>
                  <a:rPr lang="el-GR" dirty="0">
                    <a:ea typeface="Cambria Math" panose="02040503050406030204" pitchFamily="18" charset="0"/>
                  </a:rPr>
                  <a:t>γ</a:t>
                </a:r>
                <a:r>
                  <a:rPr lang="en-US" baseline="-25000" dirty="0">
                    <a:cs typeface="Arial"/>
                  </a:rPr>
                  <a:t> </a:t>
                </a:r>
                <a:r>
                  <a:rPr lang="en-US" dirty="0">
                    <a:cs typeface="Arial"/>
                  </a:rPr>
                  <a:t>represents all covariates (sex, race, </a:t>
                </a:r>
                <a:r>
                  <a:rPr lang="en-US" dirty="0" err="1">
                    <a:cs typeface="Arial"/>
                  </a:rPr>
                  <a:t>etc</a:t>
                </a:r>
                <a:r>
                  <a:rPr lang="en-US" dirty="0">
                    <a:cs typeface="Arial"/>
                  </a:rPr>
                  <a:t>) included</a:t>
                </a:r>
                <a:endParaRPr lang="en-US" sz="1200" dirty="0">
                  <a:solidFill>
                    <a:schemeClr val="tx1">
                      <a:lumMod val="75000"/>
                    </a:schemeClr>
                  </a:solidFill>
                  <a:cs typeface="Arial"/>
                </a:endParaRPr>
              </a:p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S</a:t>
                </a:r>
                <a:r>
                  <a:rPr lang="en-US" sz="1200" baseline="-250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i</a:t>
                </a:r>
                <a:r>
                  <a:rPr lang="en-US" sz="1200" i="0">
                    <a:solidFill>
                      <a:schemeClr val="tx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 represents state </a:t>
                </a:r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cs typeface="Arial"/>
                  </a:rPr>
                  <a:t>fixed effects</a:t>
                </a:r>
              </a:p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J</a:t>
                </a:r>
                <a:r>
                  <a:rPr lang="en-US" sz="1200" baseline="-25000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t</a:t>
                </a:r>
                <a:r>
                  <a:rPr lang="en-US" sz="1200" i="0">
                    <a:solidFill>
                      <a:schemeClr val="tx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𝜏</a:t>
                </a:r>
                <a:r>
                  <a:rPr lang="en-US" sz="1200" dirty="0">
                    <a:solidFill>
                      <a:schemeClr val="tx1">
                        <a:lumMod val="75000"/>
                      </a:schemeClr>
                    </a:solidFill>
                    <a:cs typeface="Arial"/>
                  </a:rPr>
                  <a:t> represents year fixed effects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EC526-EC39-9C4E-A84C-CC0E4436C0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26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EC526-EC39-9C4E-A84C-CC0E4436C04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75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E3A0-100E-8D4F-BADE-101F37EC4179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170D-7A08-0842-A072-EE628D77A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4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E3A0-100E-8D4F-BADE-101F37EC4179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170D-7A08-0842-A072-EE628D77A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E3A0-100E-8D4F-BADE-101F37EC4179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170D-7A08-0842-A072-EE628D77A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49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E3A0-100E-8D4F-BADE-101F37EC4179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170D-7A08-0842-A072-EE628D77A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82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E3A0-100E-8D4F-BADE-101F37EC4179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170D-7A08-0842-A072-EE628D77A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32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E3A0-100E-8D4F-BADE-101F37EC4179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170D-7A08-0842-A072-EE628D77A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33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E3A0-100E-8D4F-BADE-101F37EC4179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170D-7A08-0842-A072-EE628D77A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69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E3A0-100E-8D4F-BADE-101F37EC4179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170D-7A08-0842-A072-EE628D77A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91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E3A0-100E-8D4F-BADE-101F37EC4179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170D-7A08-0842-A072-EE628D77A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7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E3A0-100E-8D4F-BADE-101F37EC4179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170D-7A08-0842-A072-EE628D77A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1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E3A0-100E-8D4F-BADE-101F37EC4179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170D-7A08-0842-A072-EE628D77A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7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E3A0-100E-8D4F-BADE-101F37EC4179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170D-7A08-0842-A072-EE628D77A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3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E3A0-100E-8D4F-BADE-101F37EC4179}" type="datetimeFigureOut">
              <a:rPr lang="en-US" smtClean="0"/>
              <a:t>4/19/22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170D-7A08-0842-A072-EE628D77A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3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E3A0-100E-8D4F-BADE-101F37EC4179}" type="datetimeFigureOut">
              <a:rPr lang="en-US" smtClean="0"/>
              <a:t>4/19/22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170D-7A08-0842-A072-EE628D77A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1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E3A0-100E-8D4F-BADE-101F37EC4179}" type="datetimeFigureOut">
              <a:rPr lang="en-US" smtClean="0"/>
              <a:t>4/19/22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170D-7A08-0842-A072-EE628D77A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2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E3A0-100E-8D4F-BADE-101F37EC4179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170D-7A08-0842-A072-EE628D77A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9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C44E3A0-100E-8D4F-BADE-101F37EC4179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175170D-7A08-0842-A072-EE628D77A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6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C44E3A0-100E-8D4F-BADE-101F37EC4179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175170D-7A08-0842-A072-EE628D77A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47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652DC-2C7D-E74B-3FB9-5C4954AC8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Examining the Effects of Medicaid Expansion on Crime Rates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B3ACC-A3E9-C0D6-754E-AC095D2D0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University of Pennsylvania, Department of Criminology</a:t>
            </a:r>
          </a:p>
          <a:p>
            <a:r>
              <a:rPr lang="en-US" dirty="0">
                <a:solidFill>
                  <a:schemeClr val="tx1"/>
                </a:solidFill>
              </a:rPr>
              <a:t>Austin </a:t>
            </a:r>
            <a:r>
              <a:rPr lang="en-US" dirty="0" err="1">
                <a:solidFill>
                  <a:schemeClr val="tx1"/>
                </a:solidFill>
              </a:rPr>
              <a:t>Danko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123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40EC8-106B-74A8-8972-33B4DC4A0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2DA1C-6B6A-5BF5-7C54-746B9AC83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02971"/>
            <a:ext cx="9905998" cy="3953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65000"/>
                  </a:schemeClr>
                </a:solidFill>
                <a:cs typeface="Calibri"/>
              </a:rPr>
              <a:t>Medicaid Enrollment Data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65000"/>
                  </a:schemeClr>
                </a:solidFill>
                <a:cs typeface="Calibri"/>
              </a:rPr>
              <a:t>Crime Data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cs typeface="Calibri"/>
              </a:rPr>
              <a:t>Demographic Data (2010-2019)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cs typeface="Calibri"/>
              </a:rPr>
              <a:t>IPUMS Census data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cs typeface="Calibri"/>
              </a:rPr>
              <a:t>Sex, race, education, employment, and income</a:t>
            </a:r>
          </a:p>
        </p:txBody>
      </p:sp>
    </p:spTree>
    <p:extLst>
      <p:ext uri="{BB962C8B-B14F-4D97-AF65-F5344CB8AC3E}">
        <p14:creationId xmlns:p14="http://schemas.microsoft.com/office/powerpoint/2010/main" val="4252294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2B8D-ADFE-A9B3-97D3-7E4F88D1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91E1E-794B-9EFA-9AD1-DB4DC3EB9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24638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cs typeface="Arial"/>
              </a:rPr>
              <a:t>Compare crime rates before and after Medicaid expansions were implemented</a:t>
            </a:r>
          </a:p>
          <a:p>
            <a:r>
              <a:rPr lang="en-US" sz="2400" dirty="0">
                <a:solidFill>
                  <a:schemeClr val="tx1"/>
                </a:solidFill>
                <a:cs typeface="Arial"/>
              </a:rPr>
              <a:t>Difference in Differences</a:t>
            </a:r>
          </a:p>
          <a:p>
            <a:r>
              <a:rPr lang="en-US" sz="2400" dirty="0">
                <a:solidFill>
                  <a:schemeClr val="tx1"/>
                </a:solidFill>
                <a:cs typeface="Arial"/>
              </a:rPr>
              <a:t>Event Study</a:t>
            </a:r>
            <a:endParaRPr lang="en-US" sz="2400" dirty="0"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16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2B8D-ADFE-A9B3-97D3-7E4F88D1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91E1E-794B-9EFA-9AD1-DB4DC3EB9D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666999"/>
                <a:ext cx="9905998" cy="374650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>
                        <a:lumMod val="65000"/>
                      </a:schemeClr>
                    </a:solidFill>
                    <a:cs typeface="Arial"/>
                  </a:rPr>
                  <a:t>Compare crime rates before and after Medicaid expansions were implemented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cs typeface="Arial"/>
                  </a:rPr>
                  <a:t>Difference in Differences</a:t>
                </a:r>
              </a:p>
              <a:p>
                <a:r>
                  <a:rPr lang="en-US" sz="2200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Y</a:t>
                </a:r>
                <a:r>
                  <a:rPr lang="en-US" sz="2200" baseline="-25000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it</a:t>
                </a:r>
                <a:r>
                  <a:rPr lang="en-US" sz="2200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 = </a:t>
                </a:r>
                <a:r>
                  <a:rPr lang="en-US" altLang="en-US" sz="2200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⍺ +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2"/>
                        </a:solidFill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200" b="0" i="1" baseline="-25000" smtClean="0">
                        <a:solidFill>
                          <a:schemeClr val="accent2"/>
                        </a:solidFill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sz="2200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*POST*TREAT</a:t>
                </a:r>
                <a:r>
                  <a:rPr lang="en-US" altLang="en-US" sz="2200" baseline="-25000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it</a:t>
                </a:r>
                <a:r>
                  <a:rPr lang="en-US" altLang="en-US" sz="2200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200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+ X′</a:t>
                </a:r>
                <a:r>
                  <a:rPr lang="en-US" sz="2200" baseline="-25000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it</a:t>
                </a:r>
                <a:r>
                  <a:rPr lang="el-GR" sz="2200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γ</a:t>
                </a:r>
                <a:r>
                  <a:rPr lang="en-US" sz="2200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 + S</a:t>
                </a:r>
                <a:r>
                  <a:rPr lang="en-US" sz="2200" baseline="-25000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i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2"/>
                        </a:solidFill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200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 + J</a:t>
                </a:r>
                <a:r>
                  <a:rPr lang="en-US" sz="2200" baseline="-25000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t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2"/>
                        </a:solidFill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200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2"/>
                        </a:solidFill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200" b="0" i="1" baseline="-25000" smtClean="0">
                        <a:solidFill>
                          <a:schemeClr val="accent2"/>
                        </a:solidFill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baseline="-25000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t</a:t>
                </a:r>
                <a:endParaRPr lang="en-US" sz="2200" i="1" dirty="0">
                  <a:solidFill>
                    <a:schemeClr val="accent2"/>
                  </a:solidFill>
                  <a:cs typeface="Arial"/>
                </a:endParaRPr>
              </a:p>
              <a:p>
                <a:r>
                  <a:rPr lang="en-US" sz="2200" dirty="0">
                    <a:solidFill>
                      <a:schemeClr val="tx1"/>
                    </a:solidFill>
                    <a:cs typeface="Arial"/>
                  </a:rPr>
                  <a:t>tests the overall change in crime (or specific types of crimes) after implementation of Medicaid expansion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>
                        <a:lumMod val="65000"/>
                      </a:schemeClr>
                    </a:solidFill>
                    <a:cs typeface="Arial"/>
                  </a:rPr>
                  <a:t>Event Study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91E1E-794B-9EFA-9AD1-DB4DC3EB9D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666999"/>
                <a:ext cx="9905998" cy="3746501"/>
              </a:xfrm>
              <a:blipFill>
                <a:blip r:embed="rId3"/>
                <a:stretch>
                  <a:fillRect l="-1408" t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892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2B8D-ADFE-A9B3-97D3-7E4F88D1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91E1E-794B-9EFA-9AD1-DB4DC3EB9D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666999"/>
                <a:ext cx="9905998" cy="386080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>
                        <a:lumMod val="65000"/>
                      </a:schemeClr>
                    </a:solidFill>
                    <a:cs typeface="Arial"/>
                  </a:rPr>
                  <a:t>Compare crime rates before and after Medicaid expansions were implemented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>
                        <a:lumMod val="65000"/>
                      </a:schemeClr>
                    </a:solidFill>
                    <a:cs typeface="Arial"/>
                  </a:rPr>
                  <a:t>Difference in Differences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cs typeface="Arial"/>
                  </a:rPr>
                  <a:t>Event Study</a:t>
                </a:r>
              </a:p>
              <a:p>
                <a:r>
                  <a:rPr lang="en-US" sz="2200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Y</a:t>
                </a:r>
                <a:r>
                  <a:rPr lang="en-US" sz="2200" baseline="-25000" dirty="0">
                    <a:solidFill>
                      <a:schemeClr val="accent2"/>
                    </a:solidFill>
                    <a:ea typeface="Cambria Math" panose="02040503050406030204" pitchFamily="18" charset="0"/>
                    <a:cs typeface="Arial"/>
                  </a:rPr>
                  <a:t>it</a:t>
                </a:r>
                <a:r>
                  <a:rPr lang="en-US" sz="2200" dirty="0">
                    <a:solidFill>
                      <a:schemeClr val="accent2"/>
                    </a:solidFill>
                    <a:ea typeface="Cambria Math" panose="02040503050406030204" pitchFamily="18" charset="0"/>
                    <a:cs typeface="Arial"/>
                  </a:rPr>
                  <a:t> = </a:t>
                </a:r>
                <a:r>
                  <a:rPr lang="en-US" altLang="en-US" sz="2200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⍺ </a:t>
                </a:r>
                <a:r>
                  <a:rPr lang="en-US" sz="2200" dirty="0">
                    <a:solidFill>
                      <a:schemeClr val="accent2"/>
                    </a:solidFill>
                    <a:ea typeface="Cambria Math" panose="02040503050406030204" pitchFamily="18" charset="0"/>
                    <a:cs typeface="Arial"/>
                  </a:rPr>
                  <a:t>+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200" baseline="-25000" dirty="0">
                    <a:solidFill>
                      <a:schemeClr val="accent2"/>
                    </a:solidFill>
                    <a:ea typeface="Cambria Math" panose="02040503050406030204" pitchFamily="18" charset="0"/>
                    <a:cs typeface="Arial"/>
                  </a:rPr>
                  <a:t>t</a:t>
                </a:r>
                <a:r>
                  <a:rPr lang="en-US" sz="2200" dirty="0">
                    <a:solidFill>
                      <a:schemeClr val="accent2"/>
                    </a:solidFill>
                    <a:ea typeface="Cambria Math" panose="02040503050406030204" pitchFamily="18" charset="0"/>
                    <a:cs typeface="Arial"/>
                  </a:rPr>
                  <a:t>*D</a:t>
                </a:r>
                <a:r>
                  <a:rPr lang="en-US" sz="2200" baseline="-25000" dirty="0">
                    <a:solidFill>
                      <a:schemeClr val="accent2"/>
                    </a:solidFill>
                    <a:ea typeface="Cambria Math" panose="02040503050406030204" pitchFamily="18" charset="0"/>
                    <a:cs typeface="Arial"/>
                  </a:rPr>
                  <a:t>it </a:t>
                </a:r>
                <a:r>
                  <a:rPr lang="en-US" sz="2200" dirty="0">
                    <a:solidFill>
                      <a:schemeClr val="accent2"/>
                    </a:solidFill>
                    <a:ea typeface="Cambria Math" panose="02040503050406030204" pitchFamily="18" charset="0"/>
                    <a:cs typeface="Arial"/>
                  </a:rPr>
                  <a:t>+ </a:t>
                </a:r>
                <a:r>
                  <a:rPr lang="en-US" sz="2200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X′</a:t>
                </a:r>
                <a:r>
                  <a:rPr lang="en-US" sz="2200" baseline="-25000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it</a:t>
                </a:r>
                <a:r>
                  <a:rPr lang="el-GR" sz="2200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γ</a:t>
                </a:r>
                <a:r>
                  <a:rPr lang="en-US" sz="2200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 + S</a:t>
                </a:r>
                <a:r>
                  <a:rPr lang="en-US" sz="2200" baseline="-25000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i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200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 + J</a:t>
                </a:r>
                <a:r>
                  <a:rPr lang="en-US" sz="2200" baseline="-25000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t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200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200" b="0" i="1" baseline="-2500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baseline="-25000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t</a:t>
                </a:r>
                <a:endParaRPr lang="en-US" sz="2200" dirty="0">
                  <a:solidFill>
                    <a:schemeClr val="accent2"/>
                  </a:solidFill>
                  <a:cs typeface="Arial"/>
                </a:endParaRPr>
              </a:p>
              <a:p>
                <a:r>
                  <a:rPr lang="en-US" sz="2200" dirty="0">
                    <a:solidFill>
                      <a:schemeClr val="tx1"/>
                    </a:solidFill>
                    <a:cs typeface="Arial"/>
                  </a:rPr>
                  <a:t>traces the time path of the effects of Medicaid expansion</a:t>
                </a:r>
              </a:p>
              <a:p>
                <a:endParaRPr lang="en-US" sz="2400" dirty="0">
                  <a:cs typeface="Arial"/>
                </a:endParaRP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91E1E-794B-9EFA-9AD1-DB4DC3EB9D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666999"/>
                <a:ext cx="9905998" cy="3860801"/>
              </a:xfrm>
              <a:blipFill>
                <a:blip r:embed="rId3"/>
                <a:stretch>
                  <a:fillRect l="-1408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264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4B36-4633-167E-3986-F83B82E9C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3757158" cy="1905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Summary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FC6E96-AE7B-4D0B-9056-14A30122A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002"/>
          <a:stretch/>
        </p:blipFill>
        <p:spPr>
          <a:xfrm>
            <a:off x="5272192" y="0"/>
            <a:ext cx="6919808" cy="685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34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2A89-C0FB-252B-A80F-8914156B3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219700"/>
          </a:xfrm>
        </p:spPr>
        <p:txBody>
          <a:bodyPr/>
          <a:lstStyle/>
          <a:p>
            <a:pPr algn="ctr"/>
            <a:r>
              <a:rPr lang="en-US" sz="4000" dirty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20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4D911-CF66-851D-C6FC-7DA882A4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2BEEB3-1FFA-7597-336D-B9A33CB50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3070" y="7960752"/>
            <a:ext cx="10125086" cy="50625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421FE3-2C39-AB2E-BA8B-7BDEC41ED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5470" y="8113152"/>
            <a:ext cx="10125086" cy="5062543"/>
          </a:xfrm>
          <a:prstGeom prst="rect">
            <a:avLst/>
          </a:prstGeo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C484DD9B-45D0-EB1C-BAB9-6729CAAC7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6680" y="182298"/>
            <a:ext cx="11698640" cy="649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3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3CC2-05F3-BCC5-A4AB-BE3E598C0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96A15A-E05B-A8F8-9BC6-17F1864FF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4C0538-E1A5-1D5B-817C-8CC5F1BDC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04" y="363537"/>
            <a:ext cx="11963991" cy="613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3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6CD75-9A10-B8E8-C3F9-6F3A69C30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72D50-E5BB-08BD-012E-1A36D3402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1BD2C6-2B51-5366-7B93-F497C21C0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93" y="180181"/>
            <a:ext cx="11890414" cy="649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02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182F1-BCCD-944C-A830-73260398E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B289AD-14BF-BF21-850E-5A8352F95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919" y="295968"/>
            <a:ext cx="11418161" cy="626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8A77-55A8-EA1C-03F2-53AD0278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Medicaid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919AD-E378-24AC-518D-5EDE7B7EA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cs typeface="Calibri"/>
              </a:rPr>
              <a:t>Joint federal and state health insurance program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cs typeface="Calibri"/>
              </a:rPr>
              <a:t>Federal law requires that states provide coverage for certain groups of people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cs typeface="Calibri"/>
              </a:rPr>
              <a:t>Examples: low-income families and qualified children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cs typeface="Calibri"/>
              </a:rPr>
              <a:t>Single largest source of health insurance in the U.S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825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8608-7ED4-61E1-68FC-747012051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C0534-F7E8-58DC-994F-9657C1D6E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2425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cs typeface="Calibri"/>
              </a:rPr>
              <a:t>Crime already decreasing before Medicaid expansions implemented, but continued to decrease post-expansion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cs typeface="Calibri"/>
              </a:rPr>
              <a:t>No significant effects of Medicaid expansion on crime rates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1634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E70D-843A-6923-EF98-77CBFA40A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FB676-1D47-8921-C483-45CE8B3AC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2603501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dirty="0">
                <a:solidFill>
                  <a:schemeClr val="tx1"/>
                </a:solidFill>
                <a:cs typeface="Calibri"/>
              </a:rPr>
              <a:t>Crime decreasing before expansions</a:t>
            </a:r>
          </a:p>
          <a:p>
            <a:pPr marL="457200" indent="-457200"/>
            <a:r>
              <a:rPr lang="en-US" sz="2400" dirty="0">
                <a:solidFill>
                  <a:schemeClr val="tx1"/>
                </a:solidFill>
                <a:cs typeface="Calibri"/>
              </a:rPr>
              <a:t>Medicaid enrollment data only includes data for June of each year, so may not capture all changes in Medicaid enrollment</a:t>
            </a:r>
          </a:p>
          <a:p>
            <a:pPr marL="457200" indent="-457200"/>
            <a:r>
              <a:rPr lang="en-US" sz="2400" dirty="0">
                <a:solidFill>
                  <a:schemeClr val="tx1"/>
                </a:solidFill>
                <a:cs typeface="Calibri"/>
              </a:rPr>
              <a:t>Used aggregate data on yearly crime in each state, which may obscure effects on specific groups of people </a:t>
            </a:r>
          </a:p>
        </p:txBody>
      </p:sp>
    </p:spTree>
    <p:extLst>
      <p:ext uri="{BB962C8B-B14F-4D97-AF65-F5344CB8AC3E}">
        <p14:creationId xmlns:p14="http://schemas.microsoft.com/office/powerpoint/2010/main" val="2445324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D4FDB-29EC-8698-8F9D-4A33B08D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Directions for 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FDA01-9190-0FD1-8EB0-E40E74FD2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21310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More narrowly-focused study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Examine effects of Medicaid expansion on certain subgroups of people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Examine effects of expansion on specific states </a:t>
            </a:r>
          </a:p>
          <a:p>
            <a:r>
              <a:rPr lang="en-US" sz="2400" dirty="0">
                <a:solidFill>
                  <a:schemeClr val="tx1"/>
                </a:solidFill>
              </a:rPr>
              <a:t>Study effects of expansion on adults who were children when expansions were implemented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739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652DC-2C7D-E74B-3FB9-5C4954AC8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Examining the Effects of Medicaid Expansion on Crime Rates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B3ACC-A3E9-C0D6-754E-AC095D2D0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University of Pennsylvania, Department of Criminology</a:t>
            </a:r>
          </a:p>
          <a:p>
            <a:r>
              <a:rPr lang="en-US" dirty="0">
                <a:solidFill>
                  <a:schemeClr val="tx1"/>
                </a:solidFill>
              </a:rPr>
              <a:t>Austin </a:t>
            </a:r>
            <a:r>
              <a:rPr lang="en-US" dirty="0" err="1">
                <a:solidFill>
                  <a:schemeClr val="tx1"/>
                </a:solidFill>
              </a:rPr>
              <a:t>Danko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  <a:effectLst/>
              </a:rPr>
              <a:t>linkedin.com</a:t>
            </a:r>
            <a:r>
              <a:rPr lang="en-US" dirty="0">
                <a:solidFill>
                  <a:schemeClr val="tx1"/>
                </a:solidFill>
                <a:effectLst/>
              </a:rPr>
              <a:t>/in/</a:t>
            </a:r>
            <a:r>
              <a:rPr lang="en-US" dirty="0" err="1">
                <a:solidFill>
                  <a:schemeClr val="tx1"/>
                </a:solidFill>
                <a:effectLst/>
              </a:rPr>
              <a:t>austin-danko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531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04CF-4173-B005-A858-ABCF511A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Affordable Care Act (2010)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022D8-0DDB-80B0-7535-76AAEBE40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cs typeface="Calibri"/>
              </a:rPr>
              <a:t>Created opportunity for states to expand coverage to almost all low-income Americans under age 65</a:t>
            </a:r>
          </a:p>
          <a:p>
            <a:pPr marL="914400" lvl="1" indent="-457200"/>
            <a:r>
              <a:rPr lang="en-US" sz="2200" dirty="0">
                <a:solidFill>
                  <a:schemeClr val="tx1"/>
                </a:solidFill>
                <a:cs typeface="Calibri"/>
              </a:rPr>
              <a:t>Expanded coverage of children in every state</a:t>
            </a:r>
          </a:p>
          <a:p>
            <a:pPr marL="914400" lvl="1" indent="-457200"/>
            <a:r>
              <a:rPr lang="en-US" sz="2200" dirty="0">
                <a:solidFill>
                  <a:schemeClr val="tx1"/>
                </a:solidFill>
                <a:cs typeface="Calibri"/>
              </a:rPr>
              <a:t>Each state given option to expand to adults with income at or below 133% of federal poverty line</a:t>
            </a:r>
          </a:p>
          <a:p>
            <a:pPr marL="457200" indent="-457200"/>
            <a:r>
              <a:rPr lang="en-US" sz="2400" dirty="0">
                <a:solidFill>
                  <a:schemeClr val="tx1"/>
                </a:solidFill>
                <a:cs typeface="Calibri"/>
              </a:rPr>
              <a:t>Streamlined eligibility, enrollment, and renewal processes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85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38A9-B24C-90A4-443C-D357D5CB3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Medicaid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A0DE6-402C-0FD6-9935-E94532F15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4952999" cy="3124201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cs typeface="Calibri"/>
              </a:rPr>
              <a:t>38 states have implemented expansion since January 2014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cs typeface="Calibri"/>
              </a:rPr>
              <a:t>31 expanded at some point during years 2014-2016</a:t>
            </a:r>
          </a:p>
          <a:p>
            <a:r>
              <a:rPr lang="en-US" sz="2400" dirty="0">
                <a:solidFill>
                  <a:schemeClr val="tx1"/>
                </a:solidFill>
                <a:cs typeface="Calibri"/>
              </a:rPr>
              <a:t>12 states have not implemented expansion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917C3A-4DE4-1548-8391-E754D2434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2169486"/>
            <a:ext cx="5505940" cy="358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1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8610-BDA4-A568-D63E-792A90FD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0B9DB-26EE-0903-CD1E-693195062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09CF83-0940-1871-F162-DC6423B72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49" y="238125"/>
            <a:ext cx="11874902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30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CBA2F-BF7F-C4A0-1ACF-7366CA43C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could Medicaid Expansion Reduce crime?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1EF5C-3551-2DD6-C8AE-FB5787934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Increasing access to mental and behavioral health services</a:t>
            </a:r>
          </a:p>
          <a:p>
            <a:r>
              <a:rPr lang="en-US" sz="2400" dirty="0">
                <a:solidFill>
                  <a:schemeClr val="tx1"/>
                </a:solidFill>
              </a:rPr>
              <a:t>Improving financial security 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May be less of a need to resort to crime to make ends meet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Increasing opportunity cost of crime by improving quality of life outside of prison</a:t>
            </a:r>
          </a:p>
        </p:txBody>
      </p:sp>
    </p:spTree>
    <p:extLst>
      <p:ext uri="{BB962C8B-B14F-4D97-AF65-F5344CB8AC3E}">
        <p14:creationId xmlns:p14="http://schemas.microsoft.com/office/powerpoint/2010/main" val="4907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7620-6078-EA90-7C52-4F9CE46AC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Other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400CA-1832-7953-A709-17653BC93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70101"/>
            <a:ext cx="9905998" cy="4787900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He and </a:t>
            </a:r>
            <a:r>
              <a:rPr lang="en-US" sz="2400" b="1" dirty="0" err="1">
                <a:solidFill>
                  <a:schemeClr val="tx1"/>
                </a:solidFill>
              </a:rPr>
              <a:t>Barkowski</a:t>
            </a:r>
            <a:r>
              <a:rPr lang="en-US" sz="2400" b="1" dirty="0">
                <a:solidFill>
                  <a:schemeClr val="tx1"/>
                </a:solidFill>
              </a:rPr>
              <a:t> (2020): </a:t>
            </a:r>
            <a:r>
              <a:rPr lang="en-US" sz="2400" dirty="0">
                <a:solidFill>
                  <a:schemeClr val="tx1"/>
                </a:solidFill>
              </a:rPr>
              <a:t>ACA Medicaid expansion was associated with reductions in crime, with stronger effects for violent crime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Vogler (2020): </a:t>
            </a:r>
            <a:r>
              <a:rPr lang="en-US" sz="2400" dirty="0">
                <a:solidFill>
                  <a:schemeClr val="tx1"/>
                </a:solidFill>
              </a:rPr>
              <a:t>expansion states experienced a 5.3% reduction in annual reported violent crime rates relative to non-expansion states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Wen et al. (2017): </a:t>
            </a:r>
            <a:r>
              <a:rPr lang="en-US" sz="2400" dirty="0">
                <a:solidFill>
                  <a:schemeClr val="tx1"/>
                </a:solidFill>
              </a:rPr>
              <a:t>Medicaid expansions led to reductions in robbery, aggravated assault, and larceny rates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Much of the effect likely due to increase in substance use disorder treatment  rate</a:t>
            </a:r>
          </a:p>
        </p:txBody>
      </p:sp>
    </p:spTree>
    <p:extLst>
      <p:ext uri="{BB962C8B-B14F-4D97-AF65-F5344CB8AC3E}">
        <p14:creationId xmlns:p14="http://schemas.microsoft.com/office/powerpoint/2010/main" val="371838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40EC8-106B-74A8-8972-33B4DC4A0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2DA1C-6B6A-5BF5-7C54-746B9AC83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02971"/>
            <a:ext cx="9905998" cy="4855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cs typeface="Calibri"/>
              </a:rPr>
              <a:t>Medicaid Enrollment Data (2010-2019)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cs typeface="Calibri"/>
              </a:rPr>
              <a:t>Kaiser Family Fund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cs typeface="Calibri"/>
              </a:rPr>
              <a:t>Year of Medicaid expansion and yearly enrollment counts for each state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cs typeface="Calibri"/>
              </a:rPr>
              <a:t>Enrollment in June as proxy for average monthly enrollment per year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65000"/>
                  </a:schemeClr>
                </a:solidFill>
                <a:cs typeface="Calibri"/>
              </a:rPr>
              <a:t>Crime Data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65000"/>
                  </a:schemeClr>
                </a:solidFill>
                <a:cs typeface="Calibri"/>
              </a:rPr>
              <a:t>Demographic Data</a:t>
            </a:r>
          </a:p>
        </p:txBody>
      </p:sp>
    </p:spTree>
    <p:extLst>
      <p:ext uri="{BB962C8B-B14F-4D97-AF65-F5344CB8AC3E}">
        <p14:creationId xmlns:p14="http://schemas.microsoft.com/office/powerpoint/2010/main" val="297060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40EC8-106B-74A8-8972-33B4DC4A0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2DA1C-6B6A-5BF5-7C54-746B9AC83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02971"/>
            <a:ext cx="9905998" cy="4105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65000"/>
                  </a:schemeClr>
                </a:solidFill>
                <a:cs typeface="Calibri"/>
              </a:rPr>
              <a:t>Medicaid Enrollment Data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cs typeface="Calibri"/>
              </a:rPr>
              <a:t>Crime Data (2010-2019)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cs typeface="Calibri"/>
              </a:rPr>
              <a:t>Federal Bureau of Investigation’s Uniform Crime Report (UCR)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cs typeface="Calibri"/>
              </a:rPr>
              <a:t>Violent crime, property crime, murder, rape, robbery, aggravated assault, burglary, larceny, and motor vehicle theft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cs typeface="Calibri"/>
              </a:rPr>
              <a:t>Aggregated to year-state level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65000"/>
                  </a:schemeClr>
                </a:solidFill>
                <a:cs typeface="Calibri"/>
              </a:rPr>
              <a:t>Demographic Data</a:t>
            </a:r>
          </a:p>
        </p:txBody>
      </p:sp>
    </p:spTree>
    <p:extLst>
      <p:ext uri="{BB962C8B-B14F-4D97-AF65-F5344CB8AC3E}">
        <p14:creationId xmlns:p14="http://schemas.microsoft.com/office/powerpoint/2010/main" val="2595462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{7BB159D4-E418-3940-9179-5F753856CE1F}tf10001063</Template>
  <TotalTime>1299</TotalTime>
  <Words>869</Words>
  <Application>Microsoft Macintosh PowerPoint</Application>
  <PresentationFormat>Widescreen</PresentationFormat>
  <Paragraphs>121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Century Gothic</vt:lpstr>
      <vt:lpstr>Mesh</vt:lpstr>
      <vt:lpstr>Examining the Effects of Medicaid Expansion on Crime Rates</vt:lpstr>
      <vt:lpstr>Medicaid</vt:lpstr>
      <vt:lpstr>Affordable Care Act (2010)</vt:lpstr>
      <vt:lpstr>Medicaid Expansion</vt:lpstr>
      <vt:lpstr>PowerPoint Presentation</vt:lpstr>
      <vt:lpstr>How could Medicaid Expansion Reduce crime?</vt:lpstr>
      <vt:lpstr>Other Studies</vt:lpstr>
      <vt:lpstr>Data Sources</vt:lpstr>
      <vt:lpstr>Data Sources</vt:lpstr>
      <vt:lpstr>Data Sources</vt:lpstr>
      <vt:lpstr>Methods</vt:lpstr>
      <vt:lpstr>Methods</vt:lpstr>
      <vt:lpstr>Methods</vt:lpstr>
      <vt:lpstr>Data Summary</vt:lpstr>
      <vt:lpstr>Results</vt:lpstr>
      <vt:lpstr>PowerPoint Presentation</vt:lpstr>
      <vt:lpstr>PowerPoint Presentation</vt:lpstr>
      <vt:lpstr>PowerPoint Presentation</vt:lpstr>
      <vt:lpstr>PowerPoint Presentation</vt:lpstr>
      <vt:lpstr>Findings</vt:lpstr>
      <vt:lpstr>Limitations</vt:lpstr>
      <vt:lpstr>Directions for Future Research</vt:lpstr>
      <vt:lpstr>Examining the Effects of Medicaid Expansion on Crime Rates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the Effects of Medicaid Expansion on Crime Rates</dc:title>
  <dc:creator>Danko, Austin K.</dc:creator>
  <cp:lastModifiedBy>Danko, Austin K.</cp:lastModifiedBy>
  <cp:revision>21</cp:revision>
  <dcterms:created xsi:type="dcterms:W3CDTF">2022-04-19T21:26:48Z</dcterms:created>
  <dcterms:modified xsi:type="dcterms:W3CDTF">2022-04-20T19:06:29Z</dcterms:modified>
</cp:coreProperties>
</file>