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73" r:id="rId5"/>
    <p:sldId id="259" r:id="rId6"/>
    <p:sldId id="271" r:id="rId7"/>
    <p:sldId id="270" r:id="rId8"/>
    <p:sldId id="269" r:id="rId9"/>
    <p:sldId id="268" r:id="rId10"/>
    <p:sldId id="267" r:id="rId11"/>
    <p:sldId id="264" r:id="rId12"/>
    <p:sldId id="274" r:id="rId13"/>
    <p:sldId id="277" r:id="rId14"/>
    <p:sldId id="278" r:id="rId15"/>
    <p:sldId id="272" r:id="rId16"/>
    <p:sldId id="275" r:id="rId17"/>
    <p:sldId id="276" r:id="rId18"/>
    <p:sldId id="279" r:id="rId19"/>
    <p:sldId id="281" r:id="rId20"/>
    <p:sldId id="284" r:id="rId21"/>
    <p:sldId id="280" r:id="rId22"/>
    <p:sldId id="282" r:id="rId23"/>
    <p:sldId id="283" r:id="rId24"/>
    <p:sldId id="286" r:id="rId25"/>
    <p:sldId id="287" r:id="rId26"/>
    <p:sldId id="288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7"/>
    <p:restoredTop sz="94640"/>
  </p:normalViewPr>
  <p:slideViewPr>
    <p:cSldViewPr snapToGrid="0">
      <p:cViewPr varScale="1">
        <p:scale>
          <a:sx n="93" d="100"/>
          <a:sy n="93" d="100"/>
        </p:scale>
        <p:origin x="24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ustingae/Desktop/chinese-military-data-project/chinese-military-data-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ustingae/Desktop/chinese-military-data-project/chinese-military-data-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ustingae/Desktop/chinese-military-data-project/chinese-military-data-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China Military Spending From 1989 to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5549880426156"/>
          <c:y val="0.12998550402922435"/>
          <c:w val="0.84510151420662927"/>
          <c:h val="0.71485546489159313"/>
        </c:manualLayout>
      </c:layout>
      <c:lineChart>
        <c:grouping val="standard"/>
        <c:varyColors val="0"/>
        <c:ser>
          <c:idx val="0"/>
          <c:order val="0"/>
          <c:tx>
            <c:strRef>
              <c:f>'My Summary'!$F$2</c:f>
              <c:strCache>
                <c:ptCount val="1"/>
                <c:pt idx="0">
                  <c:v>Spending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'My Summary'!$E$3:$E$35</c:f>
              <c:numCache>
                <c:formatCode>General</c:formatCode>
                <c:ptCount val="33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</c:numCache>
            </c:numRef>
          </c:cat>
          <c:val>
            <c:numRef>
              <c:f>'My Summary'!$F$3:$F$35</c:f>
              <c:numCache>
                <c:formatCode>0.0</c:formatCode>
                <c:ptCount val="33"/>
                <c:pt idx="0">
                  <c:v>11251.332630388</c:v>
                </c:pt>
                <c:pt idx="1">
                  <c:v>9926.3492508169202</c:v>
                </c:pt>
                <c:pt idx="2">
                  <c:v>9802.3753660731199</c:v>
                </c:pt>
                <c:pt idx="3">
                  <c:v>12244.267842214926</c:v>
                </c:pt>
                <c:pt idx="4">
                  <c:v>12360.225860644641</c:v>
                </c:pt>
                <c:pt idx="5">
                  <c:v>9867.1200662741849</c:v>
                </c:pt>
                <c:pt idx="6">
                  <c:v>12385.129474987487</c:v>
                </c:pt>
                <c:pt idx="7">
                  <c:v>14275.400819973162</c:v>
                </c:pt>
                <c:pt idx="8">
                  <c:v>15699.586768575462</c:v>
                </c:pt>
                <c:pt idx="9">
                  <c:v>17031.780199691813</c:v>
                </c:pt>
                <c:pt idx="10">
                  <c:v>20473.915094766675</c:v>
                </c:pt>
                <c:pt idx="11">
                  <c:v>22237.140151214495</c:v>
                </c:pt>
                <c:pt idx="12">
                  <c:v>26561.462998292423</c:v>
                </c:pt>
                <c:pt idx="13">
                  <c:v>30284.127409997203</c:v>
                </c:pt>
                <c:pt idx="14">
                  <c:v>33144.000481445801</c:v>
                </c:pt>
                <c:pt idx="15">
                  <c:v>37904.571826996049</c:v>
                </c:pt>
                <c:pt idx="16">
                  <c:v>42789.95365090244</c:v>
                </c:pt>
                <c:pt idx="17">
                  <c:v>51453.37323384863</c:v>
                </c:pt>
                <c:pt idx="18">
                  <c:v>62136.590754588731</c:v>
                </c:pt>
                <c:pt idx="19">
                  <c:v>78840.80281986286</c:v>
                </c:pt>
                <c:pt idx="20">
                  <c:v>96601.666752954174</c:v>
                </c:pt>
                <c:pt idx="21">
                  <c:v>105522.64810183836</c:v>
                </c:pt>
                <c:pt idx="22">
                  <c:v>125286.37316401086</c:v>
                </c:pt>
                <c:pt idx="23">
                  <c:v>145127.60959620716</c:v>
                </c:pt>
                <c:pt idx="24">
                  <c:v>164070.4693217442</c:v>
                </c:pt>
                <c:pt idx="25">
                  <c:v>182109.32599168003</c:v>
                </c:pt>
                <c:pt idx="26">
                  <c:v>196538.82723079034</c:v>
                </c:pt>
                <c:pt idx="27">
                  <c:v>198538.36142755367</c:v>
                </c:pt>
                <c:pt idx="28">
                  <c:v>210443.03474096782</c:v>
                </c:pt>
                <c:pt idx="29">
                  <c:v>232530.59598526615</c:v>
                </c:pt>
                <c:pt idx="30">
                  <c:v>240332.55545815144</c:v>
                </c:pt>
                <c:pt idx="31">
                  <c:v>257973.4298335652</c:v>
                </c:pt>
                <c:pt idx="32">
                  <c:v>293351.86635874002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38-0846-9CBC-B8850D0DE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3662960"/>
        <c:axId val="286691552"/>
      </c:lineChart>
      <c:catAx>
        <c:axId val="293662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Year</a:t>
                </a:r>
              </a:p>
            </c:rich>
          </c:tx>
          <c:layout>
            <c:manualLayout>
              <c:xMode val="edge"/>
              <c:yMode val="edge"/>
              <c:x val="0.54597766417268012"/>
              <c:y val="0.915653924500489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91552"/>
        <c:crosses val="autoZero"/>
        <c:auto val="1"/>
        <c:lblAlgn val="ctr"/>
        <c:lblOffset val="100"/>
        <c:noMultiLvlLbl val="0"/>
      </c:catAx>
      <c:valAx>
        <c:axId val="28669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Military Spending</a:t>
                </a:r>
              </a:p>
            </c:rich>
          </c:tx>
          <c:layout>
            <c:manualLayout>
              <c:xMode val="edge"/>
              <c:yMode val="edge"/>
              <c:x val="2.1108896658632106E-2"/>
              <c:y val="0.360761103379406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66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China</a:t>
            </a:r>
            <a:r>
              <a:rPr lang="en-US" sz="1800" b="1" baseline="0"/>
              <a:t> Military Spending Relative to GDP From 1989 to 2021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60529782351795"/>
          <c:y val="0.15484528241823411"/>
          <c:w val="0.83284533252101645"/>
          <c:h val="0.6665507870655722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'My Summary'!$G$3:$G$35</c:f>
              <c:numCache>
                <c:formatCode>General</c:formatCode>
                <c:ptCount val="33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</c:numCache>
            </c:numRef>
          </c:cat>
          <c:val>
            <c:numRef>
              <c:f>'My Summary'!$H$3:$H$35</c:f>
              <c:numCache>
                <c:formatCode>0.00%</c:formatCode>
                <c:ptCount val="33"/>
                <c:pt idx="0">
                  <c:v>2.4471013153258277E-2</c:v>
                </c:pt>
                <c:pt idx="1">
                  <c:v>2.4540161155273469E-2</c:v>
                </c:pt>
                <c:pt idx="2">
                  <c:v>2.3112434115531464E-2</c:v>
                </c:pt>
                <c:pt idx="3">
                  <c:v>2.4495420675344277E-2</c:v>
                </c:pt>
                <c:pt idx="4">
                  <c:v>1.9280668740406248E-2</c:v>
                </c:pt>
                <c:pt idx="5">
                  <c:v>1.693479598704831E-2</c:v>
                </c:pt>
                <c:pt idx="6">
                  <c:v>1.6862338869153684E-2</c:v>
                </c:pt>
                <c:pt idx="7">
                  <c:v>1.6527266700096424E-2</c:v>
                </c:pt>
                <c:pt idx="8">
                  <c:v>1.6326506728454149E-2</c:v>
                </c:pt>
                <c:pt idx="9">
                  <c:v>1.6550806909055121E-2</c:v>
                </c:pt>
                <c:pt idx="10">
                  <c:v>1.8714659141257736E-2</c:v>
                </c:pt>
                <c:pt idx="11">
                  <c:v>1.8303437176953007E-2</c:v>
                </c:pt>
                <c:pt idx="12">
                  <c:v>1.9761859909799187E-2</c:v>
                </c:pt>
                <c:pt idx="13">
                  <c:v>2.0496860620102537E-2</c:v>
                </c:pt>
                <c:pt idx="14">
                  <c:v>1.9834062742444609E-2</c:v>
                </c:pt>
                <c:pt idx="15">
                  <c:v>1.927764976205075E-2</c:v>
                </c:pt>
                <c:pt idx="16">
                  <c:v>1.8533424398204702E-2</c:v>
                </c:pt>
                <c:pt idx="17">
                  <c:v>1.85464883982163E-2</c:v>
                </c:pt>
                <c:pt idx="18">
                  <c:v>1.739812858834509E-2</c:v>
                </c:pt>
                <c:pt idx="19">
                  <c:v>1.7123343606041144E-2</c:v>
                </c:pt>
                <c:pt idx="20">
                  <c:v>1.8861331515491839E-2</c:v>
                </c:pt>
                <c:pt idx="21">
                  <c:v>1.7394751500637316E-2</c:v>
                </c:pt>
                <c:pt idx="22">
                  <c:v>1.6655760525267758E-2</c:v>
                </c:pt>
                <c:pt idx="23">
                  <c:v>1.6933681632638482E-2</c:v>
                </c:pt>
                <c:pt idx="24">
                  <c:v>1.7028550955801594E-2</c:v>
                </c:pt>
                <c:pt idx="25">
                  <c:v>1.7286890676838172E-2</c:v>
                </c:pt>
                <c:pt idx="26">
                  <c:v>1.75071776735043E-2</c:v>
                </c:pt>
                <c:pt idx="27">
                  <c:v>1.7706957193274316E-2</c:v>
                </c:pt>
                <c:pt idx="28">
                  <c:v>1.7464550701787394E-2</c:v>
                </c:pt>
                <c:pt idx="29">
                  <c:v>1.739533683219421E-2</c:v>
                </c:pt>
                <c:pt idx="30">
                  <c:v>1.7278278625043008E-2</c:v>
                </c:pt>
                <c:pt idx="31">
                  <c:v>1.798833504974964E-2</c:v>
                </c:pt>
                <c:pt idx="32">
                  <c:v>1.7363405102363921E-2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BF-7746-84E6-4504354BB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5619280"/>
        <c:axId val="607321728"/>
      </c:lineChart>
      <c:catAx>
        <c:axId val="605619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Year</a:t>
                </a:r>
              </a:p>
            </c:rich>
          </c:tx>
          <c:layout>
            <c:manualLayout>
              <c:xMode val="edge"/>
              <c:yMode val="edge"/>
              <c:x val="0.53568523597449547"/>
              <c:y val="0.909374358351805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21728"/>
        <c:crosses val="autoZero"/>
        <c:auto val="1"/>
        <c:lblAlgn val="ctr"/>
        <c:lblOffset val="100"/>
        <c:noMultiLvlLbl val="0"/>
      </c:catAx>
      <c:valAx>
        <c:axId val="60732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Military</a:t>
                </a:r>
                <a:r>
                  <a:rPr lang="en-US" sz="1400" baseline="0"/>
                  <a:t> Spending as a % of GDP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8517442326707254E-2"/>
              <c:y val="0.233192938834909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61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China</a:t>
            </a:r>
            <a:r>
              <a:rPr lang="en-US" sz="1800" b="1" baseline="0"/>
              <a:t> Military Spending Relative to Government Spending From 1989 to 2021</a:t>
            </a:r>
            <a:endParaRPr lang="en-US" sz="1800" b="1"/>
          </a:p>
        </c:rich>
      </c:tx>
      <c:layout>
        <c:manualLayout>
          <c:xMode val="edge"/>
          <c:yMode val="edge"/>
          <c:x val="0.11009710641544056"/>
          <c:y val="3.26042547635586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40576737932363"/>
          <c:y val="0.17192637966609428"/>
          <c:w val="0.85549547881391463"/>
          <c:h val="0.6587181723426432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'My Summary'!$I$3:$I$35</c:f>
              <c:numCache>
                <c:formatCode>General</c:formatCode>
                <c:ptCount val="33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</c:numCache>
            </c:numRef>
          </c:cat>
          <c:val>
            <c:numRef>
              <c:f>'My Summary'!$J$3:$J$35</c:f>
              <c:numCache>
                <c:formatCode>0.00%</c:formatCode>
                <c:ptCount val="33"/>
                <c:pt idx="0">
                  <c:v>0.13206339977678988</c:v>
                </c:pt>
                <c:pt idx="1">
                  <c:v>0.13747361700649152</c:v>
                </c:pt>
                <c:pt idx="2">
                  <c:v>0.14253640994823749</c:v>
                </c:pt>
                <c:pt idx="3">
                  <c:v>0.16867625516479895</c:v>
                </c:pt>
                <c:pt idx="4">
                  <c:v>0.14796104808065869</c:v>
                </c:pt>
                <c:pt idx="5">
                  <c:v>0.140883852274478</c:v>
                </c:pt>
                <c:pt idx="6">
                  <c:v>0.15157922364927051</c:v>
                </c:pt>
                <c:pt idx="7">
                  <c:v>0.14952756453742588</c:v>
                </c:pt>
                <c:pt idx="8">
                  <c:v>0.14094969695964749</c:v>
                </c:pt>
                <c:pt idx="9">
                  <c:v>0.1305825861414058</c:v>
                </c:pt>
                <c:pt idx="10">
                  <c:v>0.12520670713938675</c:v>
                </c:pt>
                <c:pt idx="11">
                  <c:v>0.11338743170326088</c:v>
                </c:pt>
                <c:pt idx="12">
                  <c:v>0.11419898446739243</c:v>
                </c:pt>
                <c:pt idx="13">
                  <c:v>0.1118912743676167</c:v>
                </c:pt>
                <c:pt idx="14">
                  <c:v>0.10973829610641493</c:v>
                </c:pt>
                <c:pt idx="15">
                  <c:v>0.10879794592699615</c:v>
                </c:pt>
                <c:pt idx="16">
                  <c:v>0.10228761310058522</c:v>
                </c:pt>
                <c:pt idx="17">
                  <c:v>0.10187304699293973</c:v>
                </c:pt>
                <c:pt idx="18">
                  <c:v>9.6277365382595625E-2</c:v>
                </c:pt>
                <c:pt idx="19">
                  <c:v>7.6465093499280268E-2</c:v>
                </c:pt>
                <c:pt idx="20">
                  <c:v>7.3992884936945016E-2</c:v>
                </c:pt>
                <c:pt idx="21">
                  <c:v>6.9691158451120547E-2</c:v>
                </c:pt>
                <c:pt idx="22">
                  <c:v>6.1661811519522165E-2</c:v>
                </c:pt>
                <c:pt idx="23">
                  <c:v>6.0353958594316831E-2</c:v>
                </c:pt>
                <c:pt idx="24">
                  <c:v>5.9676331472565403E-2</c:v>
                </c:pt>
                <c:pt idx="25">
                  <c:v>5.9682489388342502E-2</c:v>
                </c:pt>
                <c:pt idx="26">
                  <c:v>5.5954469987718899E-2</c:v>
                </c:pt>
                <c:pt idx="27">
                  <c:v>5.5450283479378047E-2</c:v>
                </c:pt>
                <c:pt idx="28">
                  <c:v>5.4272307654177634E-2</c:v>
                </c:pt>
                <c:pt idx="29">
                  <c:v>5.1021497511735257E-2</c:v>
                </c:pt>
                <c:pt idx="30">
                  <c:v>4.9119518956363128E-2</c:v>
                </c:pt>
                <c:pt idx="31">
                  <c:v>4.7517138553815806E-2</c:v>
                </c:pt>
                <c:pt idx="32">
                  <c:v>5.0254977833705895E-2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95-CE41-98AA-2DB363F3E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0523360"/>
        <c:axId val="1525430304"/>
      </c:lineChart>
      <c:catAx>
        <c:axId val="1600523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Year</a:t>
                </a:r>
              </a:p>
            </c:rich>
          </c:tx>
          <c:layout>
            <c:manualLayout>
              <c:xMode val="edge"/>
              <c:yMode val="edge"/>
              <c:x val="0.51634450615910665"/>
              <c:y val="0.933182417961688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430304"/>
        <c:crosses val="autoZero"/>
        <c:auto val="1"/>
        <c:lblAlgn val="ctr"/>
        <c:lblOffset val="100"/>
        <c:noMultiLvlLbl val="0"/>
      </c:catAx>
      <c:valAx>
        <c:axId val="152543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Military</a:t>
                </a:r>
                <a:r>
                  <a:rPr lang="en-US" sz="1400" baseline="0"/>
                  <a:t> Spending as a % of Gov. Spending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5.3936948841876043E-3"/>
              <c:y val="0.118748181954962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52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78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4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2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6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9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1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20DC-709F-B99E-06D2-6B6E9AAD2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Chinese Military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71C6A-FA34-9280-CA06-30E9D74FF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 Explained With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      By Austin Gae</a:t>
            </a:r>
          </a:p>
        </p:txBody>
      </p:sp>
    </p:spTree>
    <p:extLst>
      <p:ext uri="{BB962C8B-B14F-4D97-AF65-F5344CB8AC3E}">
        <p14:creationId xmlns:p14="http://schemas.microsoft.com/office/powerpoint/2010/main" val="387365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ACF1-EC59-B143-2B2E-E571F68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Spending of China vs Asian Powers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6B84-AA57-B0C6-D5F4-DC0FDE76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4212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China surpassed Japan in 2006, becoming the highest military spender in Asia.</a:t>
            </a:r>
          </a:p>
          <a:p>
            <a:r>
              <a:rPr lang="en-US" sz="2000" dirty="0"/>
              <a:t>Japan to double military spending, reaching $80 billion by 2027. However, still nothing compared to China.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</a:p>
          <a:p>
            <a:r>
              <a:rPr lang="en-US" sz="2000" dirty="0"/>
              <a:t>India surpassed China only once – in 1990.</a:t>
            </a:r>
          </a:p>
          <a:p>
            <a:r>
              <a:rPr lang="en-US" sz="2000" dirty="0"/>
              <a:t>Russia surpassed China only from 1994 – 1997.</a:t>
            </a:r>
          </a:p>
          <a:p>
            <a:r>
              <a:rPr lang="en-US" sz="2000" dirty="0"/>
              <a:t>S. Korea surpassed China only from 1990 – 1996.</a:t>
            </a:r>
          </a:p>
          <a:p>
            <a:r>
              <a:rPr lang="en-US" sz="2000" dirty="0"/>
              <a:t>Philippines never surpassed China.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8778E-0352-DA98-DC0A-A4BF8787B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41396" y="2166284"/>
            <a:ext cx="7389965" cy="36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9401-4A3A-79F3-6C36-AD14AC58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Military Expenditure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5ADC-2614-AFDE-867A-926109C7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1989 to 2021, China’s military expenditure has increased dramatically from $11 to $293 billion; but its military expenditure relative to GDP and government spending have actually decreased.</a:t>
            </a:r>
          </a:p>
          <a:p>
            <a:pPr lvl="1"/>
            <a:r>
              <a:rPr lang="en-US" dirty="0"/>
              <a:t>The reason for this phenomenon is the increase of its GDP increased government revenue at a higher rate than the increase in military expenditure.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China’s military spending equates to 53% of Asia’s expenditure. It’s currently Asia’s #1 military spender.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0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D0F-1B64-F1CA-9407-388637D4B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China’s Military Branches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1CC50-0D8B-8E68-E646-53AA260F3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section will only cover army, navy, and air force – not including the strategic missiles forces and strategic support force. </a:t>
            </a:r>
          </a:p>
        </p:txBody>
      </p:sp>
    </p:spTree>
    <p:extLst>
      <p:ext uri="{BB962C8B-B14F-4D97-AF65-F5344CB8AC3E}">
        <p14:creationId xmlns:p14="http://schemas.microsoft.com/office/powerpoint/2010/main" val="378538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DE26-5D8A-0A88-C120-3983E63B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 Count by Military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D37D-87D1-D6C5-5636-DE459FDF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0925" cy="4351338"/>
          </a:xfrm>
        </p:spPr>
        <p:txBody>
          <a:bodyPr/>
          <a:lstStyle/>
          <a:p>
            <a:r>
              <a:rPr lang="en-US" dirty="0"/>
              <a:t>Total Personnel Count: About 2.5 million.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00503-06CA-7406-2386-B1790BD7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1881647"/>
            <a:ext cx="7224712" cy="42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3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BE55-1F93-D9B4-CEB6-34579C15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 Count Among Asian Powers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6599-E50F-EE8F-1B67-47AD58D4E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3499" cy="4351338"/>
          </a:xfrm>
        </p:spPr>
        <p:txBody>
          <a:bodyPr/>
          <a:lstStyle/>
          <a:p>
            <a:r>
              <a:rPr lang="en-US" dirty="0"/>
              <a:t>Among the most powerful states in Asia, China has the most military personnel.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World’s largest military size.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B7E3E2-77E9-5E3F-CE07-44C72F1C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699" y="2049462"/>
            <a:ext cx="6512101" cy="390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75B4-FE1C-1ED8-5E3C-D2CD7A86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3639-5EA1-B43B-55D9-FEB8A2A4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238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Goal: from near seas protection and far seas protection</a:t>
            </a:r>
          </a:p>
          <a:p>
            <a:r>
              <a:rPr lang="en-US" dirty="0"/>
              <a:t>China has the most submarines, cruisers, destroyers, frigates, and  corvettes.</a:t>
            </a:r>
            <a:r>
              <a:rPr lang="en-US" baseline="30000" dirty="0"/>
              <a:t>4</a:t>
            </a:r>
            <a:endParaRPr lang="en-US" dirty="0"/>
          </a:p>
          <a:p>
            <a:r>
              <a:rPr lang="en-US" dirty="0"/>
              <a:t>Fun Fact: Japan has 4 aircraft carriers, but the country calls them “helicopter destroyers.” The reason: Japan allows no offensive capability, but aircraft carriers are purposed for offensive operations.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42CBC5-B018-CBE6-3804-C0314800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1917595"/>
            <a:ext cx="6653212" cy="41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2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75B4-FE1C-1ED8-5E3C-D2CD7A86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3639-5EA1-B43B-55D9-FEB8A2A4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2388" cy="4351338"/>
          </a:xfrm>
        </p:spPr>
        <p:txBody>
          <a:bodyPr/>
          <a:lstStyle/>
          <a:p>
            <a:r>
              <a:rPr lang="en-US" dirty="0"/>
              <a:t>Goal: from territorial air defense to “offensive and defensive operations.”</a:t>
            </a:r>
          </a:p>
          <a:p>
            <a:r>
              <a:rPr lang="en-US" dirty="0"/>
              <a:t>Not China, but Russia seems to top in every category.</a:t>
            </a:r>
            <a:r>
              <a:rPr lang="en-US" baseline="30000" dirty="0"/>
              <a:t>5</a:t>
            </a:r>
            <a:r>
              <a:rPr lang="en-US" dirty="0"/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512E1D-6DE0-7853-24DC-C98EBB84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2012004"/>
            <a:ext cx="6723063" cy="39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5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75B4-FE1C-1ED8-5E3C-D2CD7A86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3639-5EA1-B43B-55D9-FEB8A2A4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2388" cy="4351338"/>
          </a:xfrm>
        </p:spPr>
        <p:txBody>
          <a:bodyPr/>
          <a:lstStyle/>
          <a:p>
            <a:r>
              <a:rPr lang="en-US" dirty="0"/>
              <a:t>Goal: from “regional defense” to trans-theater operations</a:t>
            </a:r>
          </a:p>
          <a:p>
            <a:r>
              <a:rPr lang="en-US" dirty="0"/>
              <a:t>China has the most armored vehicles, but Russia seems to top in every other category.</a:t>
            </a:r>
            <a:r>
              <a:rPr lang="en-US" baseline="30000" dirty="0"/>
              <a:t>6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D002CC-FDAF-23E6-6C37-C8FA047F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2007776"/>
            <a:ext cx="6737350" cy="39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7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84AB-0AD3-C382-1447-50FA1A6B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Military Branches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210D-F911-8AE5-4701-F07DBC38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China has the most military personnel in Asia and the world.</a:t>
            </a:r>
          </a:p>
          <a:p>
            <a:r>
              <a:rPr lang="en-US" dirty="0"/>
              <a:t>Navy: China has the most submarines, cruisers, destroyers, frigates, and  corvettes.</a:t>
            </a:r>
          </a:p>
          <a:p>
            <a:r>
              <a:rPr lang="en-US" dirty="0"/>
              <a:t>Air Force: Not China, but Russia seems to top in every category.  </a:t>
            </a:r>
          </a:p>
          <a:p>
            <a:r>
              <a:rPr lang="en-US" dirty="0"/>
              <a:t>Army: China has the most armored vehicles, but Russia seems to top in every other category.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IMPORTANT:</a:t>
            </a:r>
            <a:r>
              <a:rPr lang="en-US" b="1" dirty="0"/>
              <a:t> </a:t>
            </a:r>
            <a:r>
              <a:rPr lang="en-US" dirty="0"/>
              <a:t>Number doesn’t mean everything in assessing military strength, but it does mean something.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FEFC-4C38-B6AE-0CDD-6D335B106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China’s Foreign Military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2B6F9-196A-FB73-9318-DA49C7090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Chinese ADIZ incursions into neighboring states, overseas military base, and UN peacekeeping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87572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E129-4921-EBF8-3A1F-6415A99C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0E39-8DFF-59CB-2B31-6B70D06D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Objective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Data Analysis</a:t>
            </a:r>
          </a:p>
          <a:p>
            <a:pPr marL="971550" lvl="1" indent="-514350">
              <a:buAutoNum type="arabicParenR"/>
            </a:pPr>
            <a:r>
              <a:rPr lang="en-US" dirty="0"/>
              <a:t>China’s Military Expenditure</a:t>
            </a:r>
          </a:p>
          <a:p>
            <a:pPr marL="971550" lvl="1" indent="-514350">
              <a:buAutoNum type="arabicParenR"/>
            </a:pPr>
            <a:r>
              <a:rPr lang="en-US" dirty="0"/>
              <a:t>China’s Military Branches</a:t>
            </a:r>
          </a:p>
          <a:p>
            <a:pPr marL="971550" lvl="1" indent="-514350">
              <a:buAutoNum type="arabicParenR"/>
            </a:pPr>
            <a:r>
              <a:rPr lang="en-US" dirty="0"/>
              <a:t>China’s Foreign Military Activities</a:t>
            </a:r>
          </a:p>
          <a:p>
            <a:pPr marL="1428750" lvl="2" indent="-514350">
              <a:buAutoNum type="arabicParenR"/>
            </a:pPr>
            <a:r>
              <a:rPr lang="en-US" dirty="0"/>
              <a:t>ADIZ intrusions</a:t>
            </a:r>
          </a:p>
          <a:p>
            <a:pPr marL="1428750" lvl="2" indent="-514350">
              <a:buAutoNum type="arabicParenR"/>
            </a:pPr>
            <a:r>
              <a:rPr lang="en-US" dirty="0"/>
              <a:t>Overseas Military Base</a:t>
            </a:r>
          </a:p>
          <a:p>
            <a:pPr marL="1428750" lvl="2" indent="-514350">
              <a:buAutoNum type="arabicParenR"/>
            </a:pPr>
            <a:r>
              <a:rPr lang="en-US" dirty="0"/>
              <a:t>Overseas Military Operations</a:t>
            </a:r>
          </a:p>
          <a:p>
            <a:pPr marL="0" indent="0">
              <a:buNone/>
            </a:pPr>
            <a:r>
              <a:rPr lang="en-US" dirty="0"/>
              <a:t>3) Summary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25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7D31-13B5-CF67-5117-13E8A13C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Chinese ADIZ Incursions into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5F0B4-536D-B794-39A9-BEAAB772C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893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Since 2013, China has committed more than 4,400 intrusions into the ADIZs of Japan, South Korea, and Taiwan.</a:t>
            </a:r>
            <a:r>
              <a:rPr lang="en-US" baseline="30000" dirty="0"/>
              <a:t>7</a:t>
            </a:r>
            <a:endParaRPr lang="en-US" dirty="0"/>
          </a:p>
          <a:p>
            <a:r>
              <a:rPr lang="en-US" dirty="0"/>
              <a:t>China has intruded the most in</a:t>
            </a:r>
            <a:r>
              <a:rPr lang="en-US" baseline="30000" dirty="0"/>
              <a:t>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2016 for Japan</a:t>
            </a:r>
            <a:r>
              <a:rPr lang="en-US" baseline="30000" dirty="0"/>
              <a:t>9</a:t>
            </a:r>
            <a:endParaRPr lang="en-US" dirty="0"/>
          </a:p>
          <a:p>
            <a:pPr lvl="1"/>
            <a:r>
              <a:rPr lang="en-US" dirty="0"/>
              <a:t>2018 for S. Korea</a:t>
            </a:r>
          </a:p>
          <a:p>
            <a:pPr lvl="1"/>
            <a:r>
              <a:rPr lang="en-US" dirty="0"/>
              <a:t>2022 for Taiwan</a:t>
            </a:r>
            <a:r>
              <a:rPr lang="en-US" baseline="30000" dirty="0"/>
              <a:t>10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EB4C80-013A-DBBC-2840-DE0C19776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7538" y="1944496"/>
            <a:ext cx="6811962" cy="41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52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3F66-B660-34AC-A781-8244DDD6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One Overseas Military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13E9-7A82-D0D5-958C-B3F4EB34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5837" cy="4351338"/>
          </a:xfrm>
        </p:spPr>
        <p:txBody>
          <a:bodyPr/>
          <a:lstStyle/>
          <a:p>
            <a:r>
              <a:rPr lang="en-US" dirty="0"/>
              <a:t>Djibouti in Africa</a:t>
            </a:r>
          </a:p>
          <a:p>
            <a:r>
              <a:rPr lang="en-US" dirty="0"/>
              <a:t>Purpose: to increase Chinese naval power projection</a:t>
            </a:r>
          </a:p>
          <a:p>
            <a:r>
              <a:rPr lang="en-US" dirty="0"/>
              <a:t>Strategically located between the Gulf of Aden &amp; Red Sea</a:t>
            </a:r>
          </a:p>
          <a:p>
            <a:endParaRPr lang="en-US" dirty="0"/>
          </a:p>
          <a:p>
            <a:r>
              <a:rPr lang="en-US" dirty="0"/>
              <a:t>Since 2019, China has been planning for a 2</a:t>
            </a:r>
            <a:r>
              <a:rPr lang="en-US" baseline="30000" dirty="0"/>
              <a:t>nd</a:t>
            </a:r>
            <a:r>
              <a:rPr lang="en-US" dirty="0"/>
              <a:t> military base in Equatorial Guinea, on the west coast of Africa. 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FE7B4D8-86DC-1532-DF5E-70B8C23C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037" y="2216112"/>
            <a:ext cx="3728839" cy="35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8B4B-31B5-46BD-56D3-EA22F7C0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Overseas Military Bases Among Asian Powers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CE7D-C4AB-0836-CC49-1A1105BC3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r>
              <a:rPr lang="en-US" dirty="0"/>
              <a:t>China only has one, just like Japan and India. Russia has the most, totaling 20.</a:t>
            </a:r>
            <a:r>
              <a:rPr lang="en-US" baseline="30000" dirty="0"/>
              <a:t>11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37716-3510-FD32-ED12-B6F8B30E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91650"/>
            <a:ext cx="6324600" cy="38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9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41F8-5C89-7F87-43A4-3A76E270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China’s UN Peacekeeping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20EF-3C95-756E-2A8A-9288A9D5B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544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Its military has significantly increased its involvement in peacekeeping.</a:t>
            </a:r>
          </a:p>
          <a:p>
            <a:r>
              <a:rPr lang="en-US" dirty="0"/>
              <a:t>From 2000 to 2005, nearly 2000% increase. From 2005 to 2010, 200% increase.</a:t>
            </a:r>
            <a:r>
              <a:rPr lang="en-US" baseline="30000" dirty="0"/>
              <a:t>12</a:t>
            </a:r>
            <a:endParaRPr lang="en-US" dirty="0"/>
          </a:p>
          <a:p>
            <a:r>
              <a:rPr lang="en-US" dirty="0"/>
              <a:t>Most of its peacekeeping operations have been in Africa.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486D8D-8A98-B64D-5B55-E8491D751D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2675" y="2011196"/>
            <a:ext cx="6461125" cy="39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2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3690-9048-E874-96B1-64E2D03B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Foreign Military Activities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0EBF-73D0-4207-D788-D5572846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most notable of Chinese ADIZ intrusions is its intrusions into Taiwan, which increased 8,635% between 2019 to 2022.</a:t>
            </a:r>
          </a:p>
          <a:p>
            <a:r>
              <a:rPr lang="en-US" dirty="0"/>
              <a:t>China only has one overseas military base in Africa, but it plans on opening another in the region.</a:t>
            </a:r>
          </a:p>
          <a:p>
            <a:r>
              <a:rPr lang="en-US" dirty="0"/>
              <a:t>Chinese military has been actively participating in its UN peacekeeping operations.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4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3534-7444-1254-84EA-418A7FD3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3731-D558-D290-80FB-2D003C4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 1989 to 2021, China’s military expenditure has increased dramatically from $11 to $293 billion; but its military expenditure relative to GDP and government spending have actually decreased. </a:t>
            </a:r>
          </a:p>
          <a:p>
            <a:r>
              <a:rPr lang="en-US" dirty="0"/>
              <a:t>China is the top spender of military in Asia. </a:t>
            </a:r>
          </a:p>
          <a:p>
            <a:r>
              <a:rPr lang="en-US" dirty="0"/>
              <a:t>China has 2.5 million personnel, the largest military size. </a:t>
            </a:r>
          </a:p>
          <a:p>
            <a:r>
              <a:rPr lang="en-US" dirty="0"/>
              <a:t>In terms of numbers of naval units, China is the most powerful in Asia. </a:t>
            </a:r>
          </a:p>
          <a:p>
            <a:r>
              <a:rPr lang="en-US" dirty="0"/>
              <a:t>Its military has been participating actively overseas: it has its overseas base in a strategic location, dramatically increased incursions into Taiwan, and has actively participated in UN peacekeeping operations.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32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F059-17AA-B707-EC7B-47744BCC3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0ECB7-249B-F3CA-4479-9E94C52DC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7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2A4A-70C5-2CA1-9AFA-66034589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FB36-214E-B238-073A-0A83AE62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0)          Chinese military expenditure data from this source: https://</a:t>
            </a:r>
            <a:r>
              <a:rPr lang="en-US" sz="4400" dirty="0" err="1"/>
              <a:t>www.sipri.org</a:t>
            </a:r>
            <a:r>
              <a:rPr lang="en-US" sz="4400" dirty="0"/>
              <a:t>/databases/</a:t>
            </a:r>
            <a:r>
              <a:rPr lang="en-US" sz="4400" dirty="0" err="1"/>
              <a:t>milex</a:t>
            </a:r>
            <a:endParaRPr lang="en-US" sz="4400" dirty="0"/>
          </a:p>
          <a:p>
            <a:pPr marL="514350" indent="-514350">
              <a:buAutoNum type="arabicParenR"/>
            </a:pPr>
            <a:r>
              <a:rPr lang="en-US" sz="4400" dirty="0"/>
              <a:t>Data on North Korea, Turkmenistan, and Uzbekistan excluded. </a:t>
            </a:r>
          </a:p>
          <a:p>
            <a:pPr marL="514350" indent="-514350">
              <a:buAutoNum type="arabicParenR"/>
            </a:pPr>
            <a:r>
              <a:rPr lang="en-US" sz="4400" dirty="0">
                <a:effectLst/>
              </a:rPr>
              <a:t>Dooley, B., &amp; Ueno, H. (2022, December 16). </a:t>
            </a:r>
            <a:r>
              <a:rPr lang="en-US" sz="4400" i="1" dirty="0">
                <a:effectLst/>
              </a:rPr>
              <a:t>Japan moves to double military spending, with a wary eye on China</a:t>
            </a:r>
            <a:r>
              <a:rPr lang="en-US" sz="4400" dirty="0">
                <a:effectLst/>
              </a:rPr>
              <a:t>. The New York Times. Retrieved February 18, 2023, from https://</a:t>
            </a:r>
            <a:r>
              <a:rPr lang="en-US" sz="4400" dirty="0" err="1">
                <a:effectLst/>
              </a:rPr>
              <a:t>www.nytimes.com</a:t>
            </a:r>
            <a:r>
              <a:rPr lang="en-US" sz="4400" dirty="0">
                <a:effectLst/>
              </a:rPr>
              <a:t>/2022/12/16/world/</a:t>
            </a:r>
            <a:r>
              <a:rPr lang="en-US" sz="4400" dirty="0" err="1">
                <a:effectLst/>
              </a:rPr>
              <a:t>asia</a:t>
            </a:r>
            <a:r>
              <a:rPr lang="en-US" sz="4400" dirty="0">
                <a:effectLst/>
              </a:rPr>
              <a:t>/</a:t>
            </a:r>
            <a:r>
              <a:rPr lang="en-US" sz="4400" dirty="0" err="1">
                <a:effectLst/>
              </a:rPr>
              <a:t>japan</a:t>
            </a:r>
            <a:r>
              <a:rPr lang="en-US" sz="4400" dirty="0">
                <a:effectLst/>
              </a:rPr>
              <a:t>-national-security-</a:t>
            </a:r>
            <a:r>
              <a:rPr lang="en-US" sz="4400" dirty="0" err="1">
                <a:effectLst/>
              </a:rPr>
              <a:t>strategy.html</a:t>
            </a:r>
            <a:r>
              <a:rPr lang="en-US" sz="4400" dirty="0">
                <a:effectLst/>
              </a:rPr>
              <a:t> </a:t>
            </a:r>
          </a:p>
          <a:p>
            <a:pPr marL="514350" indent="-514350">
              <a:buAutoNum type="arabicParenR"/>
            </a:pPr>
            <a:r>
              <a:rPr lang="en-US" sz="4400" dirty="0"/>
              <a:t>Paramilitary personnel count excluded from the data. If paramilitary is included, India would be number one in military size with a paramilitary size of 1.6 million. </a:t>
            </a:r>
          </a:p>
          <a:p>
            <a:pPr marL="514350" indent="-514350">
              <a:buAutoNum type="arabicParenR"/>
            </a:pPr>
            <a:r>
              <a:rPr lang="en-US" sz="4400" dirty="0">
                <a:effectLst/>
              </a:rPr>
              <a:t>Data for navy units gathered from this source: The International Institute for Strategic Studies. (2022). (rep.). </a:t>
            </a:r>
            <a:r>
              <a:rPr lang="en-US" sz="4400" i="1" dirty="0">
                <a:effectLst/>
              </a:rPr>
              <a:t>The Military Balance: The Annual Assessment of Global Military Capabilities and </a:t>
            </a:r>
            <a:r>
              <a:rPr lang="en-US" sz="4400" i="1" dirty="0" err="1">
                <a:effectLst/>
              </a:rPr>
              <a:t>Defence</a:t>
            </a:r>
            <a:r>
              <a:rPr lang="en-US" sz="4400" i="1" dirty="0">
                <a:effectLst/>
              </a:rPr>
              <a:t> Economics 2022</a:t>
            </a:r>
            <a:r>
              <a:rPr lang="en-US" sz="4400" dirty="0">
                <a:effectLst/>
              </a:rPr>
              <a:t>. Routledge Taylor &amp; Francis Group. Retrieved from https://</a:t>
            </a:r>
            <a:r>
              <a:rPr lang="en-US" sz="4400" dirty="0" err="1">
                <a:effectLst/>
              </a:rPr>
              <a:t>www.iwp.edu</a:t>
            </a:r>
            <a:r>
              <a:rPr lang="en-US" sz="4400" dirty="0">
                <a:effectLst/>
              </a:rPr>
              <a:t>/wp-content/uploads/2019/05/The-Military-Balance-2022.pdf.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4400" dirty="0"/>
              <a:t>Data for air units gathered from this source: </a:t>
            </a:r>
            <a:r>
              <a:rPr lang="en-US" sz="4400" dirty="0">
                <a:effectLst/>
              </a:rPr>
              <a:t>Flight Global. (2022). (rep.). </a:t>
            </a:r>
            <a:r>
              <a:rPr lang="en-US" sz="4400" i="1" dirty="0">
                <a:effectLst/>
              </a:rPr>
              <a:t>World Air Forces 2022</a:t>
            </a:r>
            <a:r>
              <a:rPr lang="en-US" sz="4400" dirty="0">
                <a:effectLst/>
              </a:rPr>
              <a:t>. Retrieved from https://</a:t>
            </a:r>
            <a:r>
              <a:rPr lang="en-US" sz="4400" dirty="0" err="1">
                <a:effectLst/>
              </a:rPr>
              <a:t>www.flightglobal.com</a:t>
            </a:r>
            <a:r>
              <a:rPr lang="en-US" sz="4400" dirty="0">
                <a:effectLst/>
              </a:rPr>
              <a:t>/</a:t>
            </a:r>
            <a:r>
              <a:rPr lang="en-US" sz="4400" dirty="0" err="1">
                <a:effectLst/>
              </a:rPr>
              <a:t>download?ac</a:t>
            </a:r>
            <a:r>
              <a:rPr lang="en-US" sz="4400" dirty="0">
                <a:effectLst/>
              </a:rPr>
              <a:t>=83735. </a:t>
            </a:r>
            <a:endParaRPr lang="en-US" sz="44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4400" dirty="0"/>
              <a:t>Data for ground units gathered from this source: </a:t>
            </a:r>
            <a:r>
              <a:rPr lang="en-US" sz="4400" i="1" dirty="0">
                <a:effectLst/>
              </a:rPr>
              <a:t>Global firepower - 2023 world military strength rankings</a:t>
            </a:r>
            <a:r>
              <a:rPr lang="en-US" sz="4400" dirty="0">
                <a:effectLst/>
              </a:rPr>
              <a:t>. Global Firepower - World Military Strength. (n.d.). Retrieved February 18, 2023, from https://</a:t>
            </a:r>
            <a:r>
              <a:rPr lang="en-US" sz="4400" dirty="0" err="1">
                <a:effectLst/>
              </a:rPr>
              <a:t>www.globalfirepower.com</a:t>
            </a:r>
            <a:r>
              <a:rPr lang="en-US" sz="4400" dirty="0">
                <a:effectLst/>
              </a:rPr>
              <a:t>/ </a:t>
            </a:r>
            <a:endParaRPr lang="en-US" sz="44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4400" dirty="0"/>
              <a:t>ADIZ statement from this source: </a:t>
            </a:r>
            <a:r>
              <a:rPr lang="en-US" sz="4400" dirty="0">
                <a:effectLst/>
              </a:rPr>
              <a:t>Mercedes Trent. (2020). (rep.). </a:t>
            </a:r>
            <a:r>
              <a:rPr lang="en-US" sz="4400" i="1" dirty="0">
                <a:effectLst/>
              </a:rPr>
              <a:t>Over The Line: The Implications of China's ADIZ Intrusions In Northeast Asia</a:t>
            </a:r>
            <a:r>
              <a:rPr lang="en-US" sz="4400" dirty="0">
                <a:effectLst/>
              </a:rPr>
              <a:t>. Federation of American Scientists. Retrieved from https://</a:t>
            </a:r>
            <a:r>
              <a:rPr lang="en-US" sz="4400" dirty="0" err="1">
                <a:effectLst/>
              </a:rPr>
              <a:t>uploads.fas.org</a:t>
            </a:r>
            <a:r>
              <a:rPr lang="en-US" sz="4400" dirty="0">
                <a:effectLst/>
              </a:rPr>
              <a:t>/2020/08/ADIZ-</a:t>
            </a:r>
            <a:r>
              <a:rPr lang="en-US" sz="4400" dirty="0" err="1">
                <a:effectLst/>
              </a:rPr>
              <a:t>Report.pdf</a:t>
            </a:r>
            <a:r>
              <a:rPr lang="en-US" sz="4400" dirty="0">
                <a:effectLst/>
              </a:rPr>
              <a:t>. </a:t>
            </a:r>
            <a:endParaRPr lang="en-US" sz="44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4400" dirty="0"/>
              <a:t>Chinese ADIZ intrusion data from this source: </a:t>
            </a:r>
            <a:r>
              <a:rPr lang="en-US" sz="4400" dirty="0">
                <a:effectLst/>
              </a:rPr>
              <a:t>Mercedes Trent. (2020). (rep.). </a:t>
            </a:r>
            <a:r>
              <a:rPr lang="en-US" sz="4400" i="1" dirty="0">
                <a:effectLst/>
              </a:rPr>
              <a:t>Over the Line</a:t>
            </a:r>
            <a:r>
              <a:rPr lang="en-US" sz="4400" dirty="0">
                <a:effectLst/>
              </a:rPr>
              <a:t>. Federation of American Scientists. Retrieved from https://</a:t>
            </a:r>
            <a:r>
              <a:rPr lang="en-US" sz="4400" dirty="0" err="1">
                <a:effectLst/>
              </a:rPr>
              <a:t>www.jstor.org</a:t>
            </a:r>
            <a:r>
              <a:rPr lang="en-US" sz="4400" dirty="0">
                <a:effectLst/>
              </a:rPr>
              <a:t>/stable/resrep26130.8. </a:t>
            </a:r>
            <a:endParaRPr lang="en-US" sz="44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4400" dirty="0"/>
              <a:t>Chinese intrusions into Japan in 2020 and 2021 from this source: </a:t>
            </a:r>
            <a:r>
              <a:rPr lang="en-US" sz="4400" dirty="0">
                <a:effectLst/>
              </a:rPr>
              <a:t>Tiwari, S. (2022, January 27). </a:t>
            </a:r>
            <a:r>
              <a:rPr lang="en-US" sz="4400" i="1" dirty="0">
                <a:effectLst/>
              </a:rPr>
              <a:t>Exhausting Japanese air force, Chinese, Russian incursions forced Tokyo to scramble its fighters over 700 times in 9 months</a:t>
            </a:r>
            <a:r>
              <a:rPr lang="en-US" sz="4400" dirty="0">
                <a:effectLst/>
              </a:rPr>
              <a:t>. Latest Asian, Middle-East, </a:t>
            </a:r>
            <a:r>
              <a:rPr lang="en-US" sz="4400" dirty="0" err="1">
                <a:effectLst/>
              </a:rPr>
              <a:t>EurAsian</a:t>
            </a:r>
            <a:r>
              <a:rPr lang="en-US" sz="4400" dirty="0">
                <a:effectLst/>
              </a:rPr>
              <a:t>, Indian News. Retrieved February 18, 2023, from https://</a:t>
            </a:r>
            <a:r>
              <a:rPr lang="en-US" sz="4400" dirty="0" err="1">
                <a:effectLst/>
              </a:rPr>
              <a:t>eurasiantimes.com</a:t>
            </a:r>
            <a:r>
              <a:rPr lang="en-US" sz="4400" dirty="0">
                <a:effectLst/>
              </a:rPr>
              <a:t>/</a:t>
            </a:r>
            <a:r>
              <a:rPr lang="en-US" sz="4400" dirty="0" err="1">
                <a:effectLst/>
              </a:rPr>
              <a:t>exhausing</a:t>
            </a:r>
            <a:r>
              <a:rPr lang="en-US" sz="4400" dirty="0">
                <a:effectLst/>
              </a:rPr>
              <a:t>-</a:t>
            </a:r>
            <a:r>
              <a:rPr lang="en-US" sz="4400" dirty="0" err="1">
                <a:effectLst/>
              </a:rPr>
              <a:t>japanese</a:t>
            </a:r>
            <a:r>
              <a:rPr lang="en-US" sz="4400" dirty="0">
                <a:effectLst/>
              </a:rPr>
              <a:t>-air-force-</a:t>
            </a:r>
            <a:r>
              <a:rPr lang="en-US" sz="4400" dirty="0" err="1">
                <a:effectLst/>
              </a:rPr>
              <a:t>chinese</a:t>
            </a:r>
            <a:r>
              <a:rPr lang="en-US" sz="4400" dirty="0">
                <a:effectLst/>
              </a:rPr>
              <a:t>-</a:t>
            </a:r>
            <a:r>
              <a:rPr lang="en-US" sz="4400" dirty="0" err="1">
                <a:effectLst/>
              </a:rPr>
              <a:t>russian</a:t>
            </a:r>
            <a:r>
              <a:rPr lang="en-US" sz="4400" dirty="0">
                <a:effectLst/>
              </a:rPr>
              <a:t>-incursions-</a:t>
            </a:r>
            <a:r>
              <a:rPr lang="en-US" sz="4400" dirty="0" err="1">
                <a:effectLst/>
              </a:rPr>
              <a:t>tokyo</a:t>
            </a:r>
            <a:r>
              <a:rPr lang="en-US" sz="4400" dirty="0">
                <a:effectLst/>
              </a:rPr>
              <a:t>/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4400" dirty="0"/>
              <a:t>Chinese intrusions into Taiwan in 2020, 2021, and 2022 from this source: </a:t>
            </a:r>
            <a:r>
              <a:rPr lang="en-US" sz="4400" dirty="0">
                <a:effectLst/>
              </a:rPr>
              <a:t>Guardian News and Media. (2023, January 2). </a:t>
            </a:r>
            <a:r>
              <a:rPr lang="en-US" sz="4400" i="1" dirty="0">
                <a:effectLst/>
              </a:rPr>
              <a:t>China's warplane incursions into Taiwan Air </a:t>
            </a:r>
            <a:r>
              <a:rPr lang="en-US" sz="4400" i="1" dirty="0" err="1">
                <a:effectLst/>
              </a:rPr>
              <a:t>Defence</a:t>
            </a:r>
            <a:r>
              <a:rPr lang="en-US" sz="4400" i="1" dirty="0">
                <a:effectLst/>
              </a:rPr>
              <a:t> Zone doubled in 2022</a:t>
            </a:r>
            <a:r>
              <a:rPr lang="en-US" sz="4400" dirty="0">
                <a:effectLst/>
              </a:rPr>
              <a:t>. The Guardian. Retrieved February 18, 2023, from https://</a:t>
            </a:r>
            <a:r>
              <a:rPr lang="en-US" sz="4400" dirty="0" err="1">
                <a:effectLst/>
              </a:rPr>
              <a:t>www.theguardian.com</a:t>
            </a:r>
            <a:r>
              <a:rPr lang="en-US" sz="4400" dirty="0">
                <a:effectLst/>
              </a:rPr>
              <a:t>/world/2023/</a:t>
            </a:r>
            <a:r>
              <a:rPr lang="en-US" sz="4400" dirty="0" err="1">
                <a:effectLst/>
              </a:rPr>
              <a:t>jan</a:t>
            </a:r>
            <a:r>
              <a:rPr lang="en-US" sz="4400" dirty="0">
                <a:effectLst/>
              </a:rPr>
              <a:t>/02/chinas-warplane-incursions-into-taiwan-air-defence-zone-doubled-in-2022#:~:text=Pelosi%20in%20August.-,China%20sent%201%2C727%20planes%20into%20Taiwan's%20air%20defence%20identification%20zone,2021%20and%20380%20in%202020. </a:t>
            </a:r>
            <a:endParaRPr lang="en-US" sz="44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4400" dirty="0"/>
              <a:t>Russia overseas base from this source: </a:t>
            </a:r>
            <a:r>
              <a:rPr lang="en-US" sz="4400" dirty="0">
                <a:effectLst/>
              </a:rPr>
              <a:t>Bledsoe, E. B. I. am E. (2023, January 4). </a:t>
            </a:r>
            <a:r>
              <a:rPr lang="en-US" sz="4400" i="1" dirty="0">
                <a:effectLst/>
              </a:rPr>
              <a:t>How many military bases does Russia have overseas?</a:t>
            </a:r>
            <a:r>
              <a:rPr lang="en-US" sz="4400" dirty="0">
                <a:effectLst/>
              </a:rPr>
              <a:t> The Soldiers Project. Retrieved February 18, 2023, from https://</a:t>
            </a:r>
            <a:r>
              <a:rPr lang="en-US" sz="4400" dirty="0" err="1">
                <a:effectLst/>
              </a:rPr>
              <a:t>www.thesoldiersproject.org</a:t>
            </a:r>
            <a:r>
              <a:rPr lang="en-US" sz="4400" dirty="0">
                <a:effectLst/>
              </a:rPr>
              <a:t>/how-many-military-bases-does-</a:t>
            </a:r>
            <a:r>
              <a:rPr lang="en-US" sz="4400" dirty="0" err="1">
                <a:effectLst/>
              </a:rPr>
              <a:t>russia</a:t>
            </a:r>
            <a:r>
              <a:rPr lang="en-US" sz="4400" dirty="0">
                <a:effectLst/>
              </a:rPr>
              <a:t>-have/#:~:text=What%20is%20this%3F&amp;text=So%2C%20we%20have%20started%20with,the%20answer%20is%20about%2020.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4400" dirty="0"/>
              <a:t>China’s UN Peacekeeping operations from this source: </a:t>
            </a:r>
            <a:r>
              <a:rPr lang="en-US" sz="4400" i="1" dirty="0">
                <a:effectLst/>
              </a:rPr>
              <a:t>Is China contributing to the United Nations' Mission?</a:t>
            </a:r>
            <a:r>
              <a:rPr lang="en-US" sz="4400" dirty="0">
                <a:effectLst/>
              </a:rPr>
              <a:t> </a:t>
            </a:r>
            <a:r>
              <a:rPr lang="en-US" sz="4400" dirty="0" err="1">
                <a:effectLst/>
              </a:rPr>
              <a:t>ChinaPower</a:t>
            </a:r>
            <a:r>
              <a:rPr lang="en-US" sz="4400" dirty="0">
                <a:effectLst/>
              </a:rPr>
              <a:t> Project. (2021, May 25). Retrieved February 18, 2023, from https://</a:t>
            </a:r>
            <a:r>
              <a:rPr lang="en-US" sz="4400" dirty="0" err="1">
                <a:effectLst/>
              </a:rPr>
              <a:t>chinapower.csis.org</a:t>
            </a:r>
            <a:r>
              <a:rPr lang="en-US" sz="4400" dirty="0">
                <a:effectLst/>
              </a:rPr>
              <a:t>/</a:t>
            </a:r>
            <a:r>
              <a:rPr lang="en-US" sz="4400" dirty="0" err="1">
                <a:effectLst/>
              </a:rPr>
              <a:t>china</a:t>
            </a:r>
            <a:r>
              <a:rPr lang="en-US" sz="4400" dirty="0">
                <a:effectLst/>
              </a:rPr>
              <a:t>-un-mission/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2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0A25-BDC3-E465-FE01-7D77822F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F250-BC7F-7127-AF5A-F5BD01CFB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understand the Chinese military by assessing the following:</a:t>
            </a:r>
          </a:p>
          <a:p>
            <a:r>
              <a:rPr lang="en-US" dirty="0"/>
              <a:t>Its military expenditure in the present, from 1989 to the present, relative to its economy, and relative to other Asian powers’ spending.</a:t>
            </a:r>
          </a:p>
          <a:p>
            <a:r>
              <a:rPr lang="en-US" dirty="0"/>
              <a:t>Its military branch capabilities by looking at personnel count and their military equipment count.</a:t>
            </a:r>
          </a:p>
          <a:p>
            <a:r>
              <a:rPr lang="en-US" dirty="0"/>
              <a:t>Its military foreign activities by looking at ADIZ intrusions, military base, and UN peacekeeping operations.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A96E-7C7A-BFF8-749F-3C7793133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China’s Military Expenditure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48EFD-E81C-665C-FD8C-7EC60FEF2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China’s military expenditure? Relative to GDP and gov. spending? Relative to total military spending in Asia? Relative to individual Asian powers?</a:t>
            </a:r>
          </a:p>
        </p:txBody>
      </p:sp>
    </p:spTree>
    <p:extLst>
      <p:ext uri="{BB962C8B-B14F-4D97-AF65-F5344CB8AC3E}">
        <p14:creationId xmlns:p14="http://schemas.microsoft.com/office/powerpoint/2010/main" val="180318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DCA-BF31-4098-427E-D91B5CCC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China’s 2021 Military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CE38-297A-3634-6290-FC7BDCE3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Expenditure: $293 Billion</a:t>
            </a:r>
          </a:p>
          <a:p>
            <a:endParaRPr lang="en-US" dirty="0"/>
          </a:p>
          <a:p>
            <a:r>
              <a:rPr lang="en-US" dirty="0"/>
              <a:t>Military Expenditure Relative to GDP: 1.74%</a:t>
            </a:r>
          </a:p>
          <a:p>
            <a:endParaRPr lang="en-US" dirty="0"/>
          </a:p>
          <a:p>
            <a:r>
              <a:rPr lang="en-US" dirty="0"/>
              <a:t>Military Expenditure Relative to Gov. Spending: 5.03%</a:t>
            </a:r>
          </a:p>
          <a:p>
            <a:endParaRPr lang="en-US" dirty="0"/>
          </a:p>
          <a:p>
            <a:r>
              <a:rPr lang="en-US" dirty="0"/>
              <a:t>Military Spending Relative to Asia’s: 53%</a:t>
            </a:r>
            <a:r>
              <a:rPr lang="en-US" baseline="30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9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ACF1-EC59-B143-2B2E-E571F68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Military Spending From 1989 to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6B84-AA57-B0C6-D5F4-DC0FDE76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42129" cy="4351338"/>
          </a:xfrm>
        </p:spPr>
        <p:txBody>
          <a:bodyPr/>
          <a:lstStyle/>
          <a:p>
            <a:r>
              <a:rPr lang="en-US" dirty="0"/>
              <a:t>Its military spending increased from $11 to $293 billion from 1989 to 2021.</a:t>
            </a:r>
            <a:r>
              <a:rPr lang="en-US" baseline="30000" dirty="0"/>
              <a:t>0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55E57C-7F32-47A5-A73C-9D9EE3DB29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1026413"/>
              </p:ext>
            </p:extLst>
          </p:nvPr>
        </p:nvGraphicFramePr>
        <p:xfrm>
          <a:off x="3980329" y="1825625"/>
          <a:ext cx="737347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7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ACF1-EC59-B143-2B2E-E571F68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Military Spending Relative to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6B84-AA57-B0C6-D5F4-DC0FDE76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42129" cy="4351338"/>
          </a:xfrm>
        </p:spPr>
        <p:txBody>
          <a:bodyPr/>
          <a:lstStyle/>
          <a:p>
            <a:r>
              <a:rPr lang="en-US" dirty="0"/>
              <a:t>Its military spending relative to GDP decreased from 2.50% to 1.75%.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DE3B89-FC8D-18B1-D898-CD200F61C4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3057290"/>
              </p:ext>
            </p:extLst>
          </p:nvPr>
        </p:nvGraphicFramePr>
        <p:xfrm>
          <a:off x="3980329" y="1825625"/>
          <a:ext cx="737347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456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ACF1-EC59-B143-2B2E-E571F68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Military Spending Relative to Gov.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6B84-AA57-B0C6-D5F4-DC0FDE76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42129" cy="4351338"/>
          </a:xfrm>
        </p:spPr>
        <p:txBody>
          <a:bodyPr/>
          <a:lstStyle/>
          <a:p>
            <a:r>
              <a:rPr lang="en-US" dirty="0"/>
              <a:t>Its military spending as a share of gov. spending decreased from 14% to 6%.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83C480A-EB93-4815-BD1F-1A2A2115E7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4296735"/>
              </p:ext>
            </p:extLst>
          </p:nvPr>
        </p:nvGraphicFramePr>
        <p:xfrm>
          <a:off x="3980329" y="1825624"/>
          <a:ext cx="7849721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38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ACF1-EC59-B143-2B2E-E571F68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Spending of China vs Asia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6B84-AA57-B0C6-D5F4-DC0FDE76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42129" cy="4351338"/>
          </a:xfrm>
        </p:spPr>
        <p:txBody>
          <a:bodyPr/>
          <a:lstStyle/>
          <a:p>
            <a:r>
              <a:rPr lang="en-US" dirty="0"/>
              <a:t>China went from 8% to 53% of military spending in Asia.</a:t>
            </a:r>
            <a:r>
              <a:rPr lang="en-US" baseline="30000" dirty="0"/>
              <a:t>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8778E-0352-DA98-DC0A-A4BF8787B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41396" y="2166284"/>
            <a:ext cx="7389965" cy="3678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38B071-CB6E-7B2F-6FBC-DDEA6411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96" y="1690688"/>
            <a:ext cx="7730083" cy="43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3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AnalogousFromRegularSeed_2SEEDS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1747</Words>
  <Application>Microsoft Macintosh PowerPoint</Application>
  <PresentationFormat>Widescreen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Univers</vt:lpstr>
      <vt:lpstr>GradientVTI</vt:lpstr>
      <vt:lpstr>The Chinese Military</vt:lpstr>
      <vt:lpstr>Table of Contents</vt:lpstr>
      <vt:lpstr>Objective</vt:lpstr>
      <vt:lpstr>China’s Military Expenditure</vt:lpstr>
      <vt:lpstr>China’s 2021 Military Expenditure</vt:lpstr>
      <vt:lpstr>Military Spending From 1989 to 2021</vt:lpstr>
      <vt:lpstr>Military Spending Relative to GDP</vt:lpstr>
      <vt:lpstr>Military Spending Relative to Gov. Spending</vt:lpstr>
      <vt:lpstr>Spending of China vs Asia Region</vt:lpstr>
      <vt:lpstr>Spending of China vs Asian Powers</vt:lpstr>
      <vt:lpstr>Military Expenditure Summary</vt:lpstr>
      <vt:lpstr>China’s Military Branches</vt:lpstr>
      <vt:lpstr>Personnel Count by Military Branch</vt:lpstr>
      <vt:lpstr>Personnel Count Among Asian Powers</vt:lpstr>
      <vt:lpstr>Navy</vt:lpstr>
      <vt:lpstr>Air Force</vt:lpstr>
      <vt:lpstr>Army</vt:lpstr>
      <vt:lpstr>Military Branches Summary</vt:lpstr>
      <vt:lpstr>China’s Foreign Military Activities</vt:lpstr>
      <vt:lpstr>Chinese ADIZ Incursions into Neighbors</vt:lpstr>
      <vt:lpstr>Only One Overseas Military Base</vt:lpstr>
      <vt:lpstr>Overseas Military Bases Among Asian Powers</vt:lpstr>
      <vt:lpstr>China’s UN Peacekeeping Operations</vt:lpstr>
      <vt:lpstr>Foreign Military Activities Summary</vt:lpstr>
      <vt:lpstr>Summary</vt:lpstr>
      <vt:lpstr>Thank you for listening.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Chinese Military</dc:title>
  <dc:creator>Austin Gae</dc:creator>
  <cp:lastModifiedBy>Gae, Austin W</cp:lastModifiedBy>
  <cp:revision>18</cp:revision>
  <dcterms:created xsi:type="dcterms:W3CDTF">2023-02-17T20:52:59Z</dcterms:created>
  <dcterms:modified xsi:type="dcterms:W3CDTF">2023-02-18T23:32:55Z</dcterms:modified>
</cp:coreProperties>
</file>