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Jacob" userId="8a2e171a5daa3ceb" providerId="LiveId" clId="{84893C6B-A75E-4FCA-9ABC-C83B57317AAF}"/>
    <pc:docChg chg="undo custSel addSld modSld">
      <pc:chgData name="Austin Jacob" userId="8a2e171a5daa3ceb" providerId="LiveId" clId="{84893C6B-A75E-4FCA-9ABC-C83B57317AAF}" dt="2022-02-27T16:55:38.637" v="326" actId="1076"/>
      <pc:docMkLst>
        <pc:docMk/>
      </pc:docMkLst>
      <pc:sldChg chg="modSp mod">
        <pc:chgData name="Austin Jacob" userId="8a2e171a5daa3ceb" providerId="LiveId" clId="{84893C6B-A75E-4FCA-9ABC-C83B57317AAF}" dt="2022-02-27T16:35:58.256" v="57" actId="1076"/>
        <pc:sldMkLst>
          <pc:docMk/>
          <pc:sldMk cId="2329527375" sldId="256"/>
        </pc:sldMkLst>
        <pc:spChg chg="mod">
          <ac:chgData name="Austin Jacob" userId="8a2e171a5daa3ceb" providerId="LiveId" clId="{84893C6B-A75E-4FCA-9ABC-C83B57317AAF}" dt="2022-02-27T16:35:58.256" v="57" actId="1076"/>
          <ac:spMkLst>
            <pc:docMk/>
            <pc:sldMk cId="2329527375" sldId="256"/>
            <ac:spMk id="3" creationId="{3A31874A-A23C-454B-998C-6C45C78694A6}"/>
          </ac:spMkLst>
        </pc:spChg>
      </pc:sldChg>
      <pc:sldChg chg="modSp mod">
        <pc:chgData name="Austin Jacob" userId="8a2e171a5daa3ceb" providerId="LiveId" clId="{84893C6B-A75E-4FCA-9ABC-C83B57317AAF}" dt="2022-02-27T16:36:42.612" v="63" actId="1076"/>
        <pc:sldMkLst>
          <pc:docMk/>
          <pc:sldMk cId="3231647875" sldId="257"/>
        </pc:sldMkLst>
        <pc:spChg chg="mod">
          <ac:chgData name="Austin Jacob" userId="8a2e171a5daa3ceb" providerId="LiveId" clId="{84893C6B-A75E-4FCA-9ABC-C83B57317AAF}" dt="2022-02-27T16:36:42.612" v="63" actId="1076"/>
          <ac:spMkLst>
            <pc:docMk/>
            <pc:sldMk cId="3231647875" sldId="257"/>
            <ac:spMk id="2" creationId="{A4CFF589-3A55-4049-B47E-24A689D751BC}"/>
          </ac:spMkLst>
        </pc:spChg>
        <pc:spChg chg="mod">
          <ac:chgData name="Austin Jacob" userId="8a2e171a5daa3ceb" providerId="LiveId" clId="{84893C6B-A75E-4FCA-9ABC-C83B57317AAF}" dt="2022-02-27T16:36:35.948" v="62" actId="1076"/>
          <ac:spMkLst>
            <pc:docMk/>
            <pc:sldMk cId="3231647875" sldId="257"/>
            <ac:spMk id="3" creationId="{64682AB7-BFD3-4242-B11E-674858B950A9}"/>
          </ac:spMkLst>
        </pc:spChg>
      </pc:sldChg>
      <pc:sldChg chg="modSp new mod">
        <pc:chgData name="Austin Jacob" userId="8a2e171a5daa3ceb" providerId="LiveId" clId="{84893C6B-A75E-4FCA-9ABC-C83B57317AAF}" dt="2022-02-27T16:55:38.637" v="326" actId="1076"/>
        <pc:sldMkLst>
          <pc:docMk/>
          <pc:sldMk cId="2893745202" sldId="260"/>
        </pc:sldMkLst>
        <pc:spChg chg="mod">
          <ac:chgData name="Austin Jacob" userId="8a2e171a5daa3ceb" providerId="LiveId" clId="{84893C6B-A75E-4FCA-9ABC-C83B57317AAF}" dt="2022-02-27T16:55:38.637" v="326" actId="1076"/>
          <ac:spMkLst>
            <pc:docMk/>
            <pc:sldMk cId="2893745202" sldId="260"/>
            <ac:spMk id="2" creationId="{B1A634DA-84FD-44D5-8054-41461B073EEA}"/>
          </ac:spMkLst>
        </pc:spChg>
        <pc:spChg chg="mod">
          <ac:chgData name="Austin Jacob" userId="8a2e171a5daa3ceb" providerId="LiveId" clId="{84893C6B-A75E-4FCA-9ABC-C83B57317AAF}" dt="2022-02-27T16:55:32.222" v="325" actId="1076"/>
          <ac:spMkLst>
            <pc:docMk/>
            <pc:sldMk cId="2893745202" sldId="260"/>
            <ac:spMk id="3" creationId="{506E12A2-1DC5-4F8B-8DD5-9BB182E36CBE}"/>
          </ac:spMkLst>
        </pc:spChg>
      </pc:sldChg>
      <pc:sldChg chg="modSp new mod">
        <pc:chgData name="Austin Jacob" userId="8a2e171a5daa3ceb" providerId="LiveId" clId="{84893C6B-A75E-4FCA-9ABC-C83B57317AAF}" dt="2022-02-27T16:50:47.459" v="271" actId="1076"/>
        <pc:sldMkLst>
          <pc:docMk/>
          <pc:sldMk cId="3531606240" sldId="261"/>
        </pc:sldMkLst>
        <pc:spChg chg="mod">
          <ac:chgData name="Austin Jacob" userId="8a2e171a5daa3ceb" providerId="LiveId" clId="{84893C6B-A75E-4FCA-9ABC-C83B57317AAF}" dt="2022-02-27T16:47:25.527" v="227" actId="20577"/>
          <ac:spMkLst>
            <pc:docMk/>
            <pc:sldMk cId="3531606240" sldId="261"/>
            <ac:spMk id="2" creationId="{7A68E41F-95B1-4132-99FE-CA0971E1C7AB}"/>
          </ac:spMkLst>
        </pc:spChg>
        <pc:spChg chg="mod">
          <ac:chgData name="Austin Jacob" userId="8a2e171a5daa3ceb" providerId="LiveId" clId="{84893C6B-A75E-4FCA-9ABC-C83B57317AAF}" dt="2022-02-27T16:50:47.459" v="271" actId="1076"/>
          <ac:spMkLst>
            <pc:docMk/>
            <pc:sldMk cId="3531606240" sldId="261"/>
            <ac:spMk id="3" creationId="{01CAF4F1-CED4-4C6D-BE9F-4BAF578808C3}"/>
          </ac:spMkLst>
        </pc:spChg>
      </pc:sldChg>
      <pc:sldChg chg="modSp new mod">
        <pc:chgData name="Austin Jacob" userId="8a2e171a5daa3ceb" providerId="LiveId" clId="{84893C6B-A75E-4FCA-9ABC-C83B57317AAF}" dt="2022-02-27T16:50:27.768" v="269" actId="20577"/>
        <pc:sldMkLst>
          <pc:docMk/>
          <pc:sldMk cId="63188431" sldId="262"/>
        </pc:sldMkLst>
        <pc:spChg chg="mod">
          <ac:chgData name="Austin Jacob" userId="8a2e171a5daa3ceb" providerId="LiveId" clId="{84893C6B-A75E-4FCA-9ABC-C83B57317AAF}" dt="2022-02-27T16:49:22.455" v="248" actId="1076"/>
          <ac:spMkLst>
            <pc:docMk/>
            <pc:sldMk cId="63188431" sldId="262"/>
            <ac:spMk id="2" creationId="{96FE90E6-7B37-4BD0-AC5F-573338421667}"/>
          </ac:spMkLst>
        </pc:spChg>
        <pc:spChg chg="mod">
          <ac:chgData name="Austin Jacob" userId="8a2e171a5daa3ceb" providerId="LiveId" clId="{84893C6B-A75E-4FCA-9ABC-C83B57317AAF}" dt="2022-02-27T16:50:27.768" v="269" actId="20577"/>
          <ac:spMkLst>
            <pc:docMk/>
            <pc:sldMk cId="63188431" sldId="262"/>
            <ac:spMk id="3" creationId="{FA8CA16D-EF2B-4626-843C-019FE76141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0C77C15-24B0-451A-9B67-02B21AB09754}" type="datetimeFigureOut">
              <a:rPr lang="en-US" smtClean="0"/>
              <a:t>2/27/2022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EC6AED3-8D4F-4F18-9D6B-8A198939C9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64969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77C15-24B0-451A-9B67-02B21AB09754}"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13136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77C15-24B0-451A-9B67-02B21AB09754}"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49518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77C15-24B0-451A-9B67-02B21AB09754}"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398856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77C15-24B0-451A-9B67-02B21AB09754}"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6AED3-8D4F-4F18-9D6B-8A198939C9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127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C77C15-24B0-451A-9B67-02B21AB09754}"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286444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C77C15-24B0-451A-9B67-02B21AB09754}"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98709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C77C15-24B0-451A-9B67-02B21AB09754}"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35705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77C15-24B0-451A-9B67-02B21AB09754}"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3105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77C15-24B0-451A-9B67-02B21AB09754}"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173347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77C15-24B0-451A-9B67-02B21AB09754}"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6AED3-8D4F-4F18-9D6B-8A198939C9CB}" type="slidenum">
              <a:rPr lang="en-US" smtClean="0"/>
              <a:t>‹#›</a:t>
            </a:fld>
            <a:endParaRPr lang="en-US"/>
          </a:p>
        </p:txBody>
      </p:sp>
    </p:spTree>
    <p:extLst>
      <p:ext uri="{BB962C8B-B14F-4D97-AF65-F5344CB8AC3E}">
        <p14:creationId xmlns:p14="http://schemas.microsoft.com/office/powerpoint/2010/main" val="161039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0C77C15-24B0-451A-9B67-02B21AB09754}" type="datetimeFigureOut">
              <a:rPr lang="en-US" smtClean="0"/>
              <a:t>2/27/2022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EC6AED3-8D4F-4F18-9D6B-8A198939C9CB}" type="slidenum">
              <a:rPr lang="en-US" smtClean="0"/>
              <a:t>‹#›</a:t>
            </a:fld>
            <a:endParaRPr lang="en-US"/>
          </a:p>
        </p:txBody>
      </p:sp>
    </p:spTree>
    <p:extLst>
      <p:ext uri="{BB962C8B-B14F-4D97-AF65-F5344CB8AC3E}">
        <p14:creationId xmlns:p14="http://schemas.microsoft.com/office/powerpoint/2010/main" val="417116019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C6C-8B03-475F-84D9-D0DD62F37BAC}"/>
              </a:ext>
            </a:extLst>
          </p:cNvPr>
          <p:cNvSpPr>
            <a:spLocks noGrp="1"/>
          </p:cNvSpPr>
          <p:nvPr>
            <p:ph type="ctrTitle"/>
          </p:nvPr>
        </p:nvSpPr>
        <p:spPr/>
        <p:txBody>
          <a:bodyPr/>
          <a:lstStyle/>
          <a:p>
            <a:r>
              <a:rPr lang="en-US" dirty="0"/>
              <a:t>Legislations in India on Disaster Management</a:t>
            </a:r>
          </a:p>
        </p:txBody>
      </p:sp>
      <p:sp>
        <p:nvSpPr>
          <p:cNvPr id="3" name="Subtitle 2">
            <a:extLst>
              <a:ext uri="{FF2B5EF4-FFF2-40B4-BE49-F238E27FC236}">
                <a16:creationId xmlns:a16="http://schemas.microsoft.com/office/drawing/2014/main" id="{3A31874A-A23C-454B-998C-6C45C78694A6}"/>
              </a:ext>
            </a:extLst>
          </p:cNvPr>
          <p:cNvSpPr>
            <a:spLocks noGrp="1"/>
          </p:cNvSpPr>
          <p:nvPr>
            <p:ph type="subTitle" idx="1"/>
          </p:nvPr>
        </p:nvSpPr>
        <p:spPr>
          <a:xfrm>
            <a:off x="1261872" y="5359400"/>
            <a:ext cx="9418320" cy="878840"/>
          </a:xfrm>
        </p:spPr>
        <p:txBody>
          <a:bodyPr/>
          <a:lstStyle/>
          <a:p>
            <a:r>
              <a:rPr lang="en-US" dirty="0"/>
              <a:t>Presentation By Austin Jacob</a:t>
            </a:r>
          </a:p>
        </p:txBody>
      </p:sp>
    </p:spTree>
    <p:extLst>
      <p:ext uri="{BB962C8B-B14F-4D97-AF65-F5344CB8AC3E}">
        <p14:creationId xmlns:p14="http://schemas.microsoft.com/office/powerpoint/2010/main" val="232952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F589-3A55-4049-B47E-24A689D751BC}"/>
              </a:ext>
            </a:extLst>
          </p:cNvPr>
          <p:cNvSpPr>
            <a:spLocks noGrp="1"/>
          </p:cNvSpPr>
          <p:nvPr>
            <p:ph type="title"/>
          </p:nvPr>
        </p:nvSpPr>
        <p:spPr>
          <a:xfrm>
            <a:off x="863939" y="187959"/>
            <a:ext cx="9692640" cy="1325562"/>
          </a:xfrm>
        </p:spPr>
        <p:txBody>
          <a:bodyPr>
            <a:normAutofit/>
          </a:bodyPr>
          <a:lstStyle/>
          <a:p>
            <a:r>
              <a:rPr lang="en-US" dirty="0"/>
              <a:t>Legislations in India on DM</a:t>
            </a:r>
          </a:p>
        </p:txBody>
      </p:sp>
      <p:sp>
        <p:nvSpPr>
          <p:cNvPr id="3" name="Content Placeholder 2">
            <a:extLst>
              <a:ext uri="{FF2B5EF4-FFF2-40B4-BE49-F238E27FC236}">
                <a16:creationId xmlns:a16="http://schemas.microsoft.com/office/drawing/2014/main" id="{64682AB7-BFD3-4242-B11E-674858B950A9}"/>
              </a:ext>
            </a:extLst>
          </p:cNvPr>
          <p:cNvSpPr>
            <a:spLocks noGrp="1"/>
          </p:cNvSpPr>
          <p:nvPr>
            <p:ph idx="1"/>
          </p:nvPr>
        </p:nvSpPr>
        <p:spPr>
          <a:xfrm>
            <a:off x="863939" y="1862667"/>
            <a:ext cx="8595360" cy="4351337"/>
          </a:xfrm>
        </p:spPr>
        <p:txBody>
          <a:bodyPr>
            <a:normAutofit lnSpcReduction="10000"/>
          </a:bodyPr>
          <a:lstStyle/>
          <a:p>
            <a:r>
              <a:rPr lang="en-US" sz="2000" dirty="0"/>
              <a:t>The </a:t>
            </a:r>
            <a:r>
              <a:rPr lang="en-US" sz="2000" dirty="0">
                <a:solidFill>
                  <a:srgbClr val="FF0000"/>
                </a:solidFill>
              </a:rPr>
              <a:t>Primary responsibility</a:t>
            </a:r>
            <a:r>
              <a:rPr lang="en-US" sz="2000" dirty="0"/>
              <a:t> of disaster management rests with the </a:t>
            </a:r>
            <a:r>
              <a:rPr lang="en-US" sz="2000" dirty="0">
                <a:solidFill>
                  <a:srgbClr val="FF0000"/>
                </a:solidFill>
              </a:rPr>
              <a:t>States, the Central Government </a:t>
            </a:r>
            <a:r>
              <a:rPr lang="en-US" sz="2000" dirty="0"/>
              <a:t>supports the efforts of State Governments by </a:t>
            </a:r>
            <a:r>
              <a:rPr lang="en-US" sz="2000" dirty="0">
                <a:solidFill>
                  <a:srgbClr val="FF0000"/>
                </a:solidFill>
              </a:rPr>
              <a:t>providing logistical and financial support</a:t>
            </a:r>
            <a:r>
              <a:rPr lang="en-US" sz="2000" dirty="0"/>
              <a:t>.</a:t>
            </a:r>
          </a:p>
          <a:p>
            <a:r>
              <a:rPr lang="en-US" sz="2000" dirty="0"/>
              <a:t>On behalf of the Central Government, DM Division in the </a:t>
            </a:r>
            <a:r>
              <a:rPr lang="en-US" sz="2000" dirty="0">
                <a:solidFill>
                  <a:srgbClr val="FF0000"/>
                </a:solidFill>
              </a:rPr>
              <a:t>Ministry of Home Affairs</a:t>
            </a:r>
            <a:r>
              <a:rPr lang="en-US" sz="2000" dirty="0"/>
              <a:t> co-ordinates with :</a:t>
            </a:r>
          </a:p>
          <a:p>
            <a:pPr lvl="1"/>
            <a:r>
              <a:rPr lang="en-US" sz="1800" dirty="0"/>
              <a:t>Disaster affected State Government(s)</a:t>
            </a:r>
          </a:p>
          <a:p>
            <a:pPr lvl="1"/>
            <a:r>
              <a:rPr lang="en-US" sz="1800" dirty="0"/>
              <a:t>Concerned line ministries/departments</a:t>
            </a:r>
          </a:p>
          <a:p>
            <a:pPr lvl="1"/>
            <a:r>
              <a:rPr lang="en-US" sz="1800" dirty="0"/>
              <a:t>NDMA</a:t>
            </a:r>
          </a:p>
          <a:p>
            <a:pPr lvl="1"/>
            <a:r>
              <a:rPr lang="en-US" sz="1800" dirty="0"/>
              <a:t>NDRF</a:t>
            </a:r>
          </a:p>
          <a:p>
            <a:pPr lvl="1"/>
            <a:r>
              <a:rPr lang="en-US" sz="1800" dirty="0"/>
              <a:t>NIDM</a:t>
            </a:r>
          </a:p>
          <a:p>
            <a:pPr lvl="1"/>
            <a:r>
              <a:rPr lang="en-US" sz="1800" dirty="0"/>
              <a:t>Directorate General of Fire Services</a:t>
            </a:r>
          </a:p>
          <a:p>
            <a:pPr lvl="1"/>
            <a:r>
              <a:rPr lang="en-US" sz="1800" dirty="0"/>
              <a:t>Home Guards</a:t>
            </a:r>
          </a:p>
          <a:p>
            <a:pPr lvl="1"/>
            <a:r>
              <a:rPr lang="en-US" sz="1800" dirty="0"/>
              <a:t>Civil </a:t>
            </a:r>
            <a:r>
              <a:rPr lang="en-US" sz="1800" dirty="0" err="1"/>
              <a:t>Defence</a:t>
            </a:r>
            <a:endParaRPr lang="en-US" sz="1800" dirty="0"/>
          </a:p>
          <a:p>
            <a:pPr lvl="1"/>
            <a:r>
              <a:rPr lang="en-US" sz="1800" dirty="0"/>
              <a:t>And Armed Forces for effective disaster risk reduction.</a:t>
            </a:r>
          </a:p>
        </p:txBody>
      </p:sp>
    </p:spTree>
    <p:extLst>
      <p:ext uri="{BB962C8B-B14F-4D97-AF65-F5344CB8AC3E}">
        <p14:creationId xmlns:p14="http://schemas.microsoft.com/office/powerpoint/2010/main" val="323164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B283-0997-4A8D-B27A-E05514865653}"/>
              </a:ext>
            </a:extLst>
          </p:cNvPr>
          <p:cNvSpPr>
            <a:spLocks noGrp="1"/>
          </p:cNvSpPr>
          <p:nvPr>
            <p:ph type="title"/>
          </p:nvPr>
        </p:nvSpPr>
        <p:spPr>
          <a:xfrm>
            <a:off x="813138" y="171026"/>
            <a:ext cx="9692640" cy="1325562"/>
          </a:xfrm>
        </p:spPr>
        <p:txBody>
          <a:bodyPr>
            <a:normAutofit/>
          </a:bodyPr>
          <a:lstStyle/>
          <a:p>
            <a:r>
              <a:rPr lang="en-US" dirty="0"/>
              <a:t>Major responsibilities:</a:t>
            </a:r>
          </a:p>
        </p:txBody>
      </p:sp>
      <p:sp>
        <p:nvSpPr>
          <p:cNvPr id="3" name="Content Placeholder 2">
            <a:extLst>
              <a:ext uri="{FF2B5EF4-FFF2-40B4-BE49-F238E27FC236}">
                <a16:creationId xmlns:a16="http://schemas.microsoft.com/office/drawing/2014/main" id="{4DA6DA3F-4E5D-415D-9269-2569733FBFF5}"/>
              </a:ext>
            </a:extLst>
          </p:cNvPr>
          <p:cNvSpPr>
            <a:spLocks noGrp="1"/>
          </p:cNvSpPr>
          <p:nvPr>
            <p:ph idx="1"/>
          </p:nvPr>
        </p:nvSpPr>
        <p:spPr>
          <a:xfrm>
            <a:off x="813138" y="1808692"/>
            <a:ext cx="10091928" cy="4482042"/>
          </a:xfrm>
        </p:spPr>
        <p:txBody>
          <a:bodyPr>
            <a:normAutofit/>
          </a:bodyPr>
          <a:lstStyle/>
          <a:p>
            <a:pPr marL="457200" indent="-457200">
              <a:buFont typeface="+mj-lt"/>
              <a:buAutoNum type="arabicPeriod"/>
            </a:pPr>
            <a:r>
              <a:rPr lang="en-US" sz="2000" dirty="0"/>
              <a:t>Resource mobilization for relief and response to natural disasters except drought, hail storms, cold and frost waves and pest attack. </a:t>
            </a:r>
          </a:p>
          <a:p>
            <a:pPr marL="457200" indent="-457200">
              <a:buFont typeface="+mj-lt"/>
              <a:buAutoNum type="arabicPeriod"/>
            </a:pPr>
            <a:r>
              <a:rPr lang="en-US" sz="2000" dirty="0"/>
              <a:t>Operation of control room and situation reports.</a:t>
            </a:r>
          </a:p>
          <a:p>
            <a:pPr marL="457200" indent="-457200">
              <a:buFont typeface="+mj-lt"/>
              <a:buAutoNum type="arabicPeriod"/>
            </a:pPr>
            <a:r>
              <a:rPr lang="en-US" sz="2000" dirty="0"/>
              <a:t>Multi-hazard Early Warning Systems.</a:t>
            </a:r>
          </a:p>
          <a:p>
            <a:pPr marL="457200" indent="-457200">
              <a:buFont typeface="+mj-lt"/>
              <a:buAutoNum type="arabicPeriod"/>
            </a:pPr>
            <a:r>
              <a:rPr lang="en-US" sz="2000" dirty="0"/>
              <a:t>Matters related to State Disaster Response Fund and National Disaster Response Fund.</a:t>
            </a:r>
          </a:p>
          <a:p>
            <a:pPr marL="457200" indent="-457200">
              <a:buFont typeface="+mj-lt"/>
              <a:buAutoNum type="arabicPeriod"/>
            </a:pPr>
            <a:r>
              <a:rPr lang="en-US" sz="2000" dirty="0"/>
              <a:t>All matters related to disaster response, preparedness, prevention, mitigation and capacity building.</a:t>
            </a:r>
          </a:p>
          <a:p>
            <a:pPr marL="457200" indent="-457200">
              <a:buFont typeface="+mj-lt"/>
              <a:buAutoNum type="arabicPeriod"/>
            </a:pPr>
            <a:r>
              <a:rPr lang="en-US" sz="2000" dirty="0"/>
              <a:t>International cooperation in disaster management.</a:t>
            </a:r>
          </a:p>
          <a:p>
            <a:pPr marL="457200" indent="-457200">
              <a:buFont typeface="+mj-lt"/>
              <a:buAutoNum type="arabicPeriod"/>
            </a:pPr>
            <a:r>
              <a:rPr lang="en-US" sz="2000" dirty="0"/>
              <a:t>Post-disaster/long term rehabilitation and reconstruction.</a:t>
            </a:r>
          </a:p>
          <a:p>
            <a:pPr marL="457200" indent="-457200">
              <a:buFont typeface="+mj-lt"/>
              <a:buAutoNum type="arabicPeriod"/>
            </a:pPr>
            <a:endParaRPr lang="en-US" sz="2000" dirty="0"/>
          </a:p>
          <a:p>
            <a:pPr marL="457200" indent="-457200">
              <a:buFont typeface="+mj-lt"/>
              <a:buAutoNum type="arabicPeriod"/>
            </a:pPr>
            <a:endParaRPr lang="en-US" sz="2000" dirty="0"/>
          </a:p>
        </p:txBody>
      </p:sp>
    </p:spTree>
    <p:extLst>
      <p:ext uri="{BB962C8B-B14F-4D97-AF65-F5344CB8AC3E}">
        <p14:creationId xmlns:p14="http://schemas.microsoft.com/office/powerpoint/2010/main" val="85805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8F414-B4C1-47EA-9837-4206CFA5AFEC}"/>
              </a:ext>
            </a:extLst>
          </p:cNvPr>
          <p:cNvSpPr>
            <a:spLocks noGrp="1"/>
          </p:cNvSpPr>
          <p:nvPr>
            <p:ph idx="1"/>
          </p:nvPr>
        </p:nvSpPr>
        <p:spPr>
          <a:xfrm>
            <a:off x="838200" y="1117600"/>
            <a:ext cx="10515600" cy="5076297"/>
          </a:xfrm>
        </p:spPr>
        <p:txBody>
          <a:bodyPr>
            <a:normAutofit/>
          </a:bodyPr>
          <a:lstStyle/>
          <a:p>
            <a:pPr marL="342900" indent="-342900">
              <a:buFont typeface="+mj-lt"/>
              <a:buAutoNum type="arabicPeriod" startAt="8"/>
            </a:pPr>
            <a:r>
              <a:rPr lang="en-US" dirty="0"/>
              <a:t>All administrative and budget matters related to NDMA, NDRF and NIDM.</a:t>
            </a:r>
          </a:p>
          <a:p>
            <a:pPr marL="342900" indent="-342900">
              <a:buFont typeface="+mj-lt"/>
              <a:buAutoNum type="arabicPeriod" startAt="8"/>
            </a:pPr>
            <a:r>
              <a:rPr lang="en-US" dirty="0"/>
              <a:t>Strengthening of fire and emergency services.</a:t>
            </a:r>
          </a:p>
          <a:p>
            <a:pPr marL="342900" indent="-342900">
              <a:buFont typeface="+mj-lt"/>
              <a:buAutoNum type="arabicPeriod" startAt="8"/>
            </a:pPr>
            <a:r>
              <a:rPr lang="en-US" dirty="0"/>
              <a:t>All matters related to Fire Services, Civil </a:t>
            </a:r>
            <a:r>
              <a:rPr lang="en-US" dirty="0" err="1"/>
              <a:t>Defence</a:t>
            </a:r>
            <a:r>
              <a:rPr lang="en-US" dirty="0"/>
              <a:t> and Home Guards including Director General of (Fire Services, Civil </a:t>
            </a:r>
            <a:r>
              <a:rPr lang="en-US" dirty="0" err="1"/>
              <a:t>Defence</a:t>
            </a:r>
            <a:r>
              <a:rPr lang="en-US" dirty="0"/>
              <a:t> Home Guards), National Civil </a:t>
            </a:r>
            <a:r>
              <a:rPr lang="en-US" dirty="0" err="1"/>
              <a:t>Defence</a:t>
            </a:r>
            <a:r>
              <a:rPr lang="en-US" dirty="0"/>
              <a:t> College (NCDC) and National Fire Service College (NFSC).</a:t>
            </a:r>
          </a:p>
          <a:p>
            <a:pPr marL="342900" indent="-342900">
              <a:buFont typeface="+mj-lt"/>
              <a:buAutoNum type="arabicPeriod" startAt="8"/>
            </a:pPr>
            <a:r>
              <a:rPr lang="en-US" dirty="0"/>
              <a:t>Administration of the Disaster Management Act, 2005.</a:t>
            </a:r>
          </a:p>
          <a:p>
            <a:pPr marL="342900" indent="-342900">
              <a:buFont typeface="+mj-lt"/>
              <a:buAutoNum type="arabicPeriod" startAt="8"/>
            </a:pPr>
            <a:r>
              <a:rPr lang="en-US" dirty="0"/>
              <a:t>Provides secretarial support to NEC, HLC and NPDRR.</a:t>
            </a:r>
          </a:p>
        </p:txBody>
      </p:sp>
    </p:spTree>
    <p:extLst>
      <p:ext uri="{BB962C8B-B14F-4D97-AF65-F5344CB8AC3E}">
        <p14:creationId xmlns:p14="http://schemas.microsoft.com/office/powerpoint/2010/main" val="45422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34DA-84FD-44D5-8054-41461B073EEA}"/>
              </a:ext>
            </a:extLst>
          </p:cNvPr>
          <p:cNvSpPr>
            <a:spLocks noGrp="1"/>
          </p:cNvSpPr>
          <p:nvPr>
            <p:ph type="title"/>
          </p:nvPr>
        </p:nvSpPr>
        <p:spPr>
          <a:xfrm>
            <a:off x="1261872" y="488852"/>
            <a:ext cx="9692640" cy="1325562"/>
          </a:xfrm>
        </p:spPr>
        <p:txBody>
          <a:bodyPr/>
          <a:lstStyle/>
          <a:p>
            <a:r>
              <a:rPr lang="en-US" i="0" dirty="0">
                <a:solidFill>
                  <a:srgbClr val="202122"/>
                </a:solidFill>
                <a:effectLst/>
                <a:latin typeface="Arial" panose="020B0604020202020204" pitchFamily="34" charset="0"/>
              </a:rPr>
              <a:t>Sendai Framework for Disaster Risk Reduction</a:t>
            </a:r>
            <a:endParaRPr lang="en-US" dirty="0"/>
          </a:p>
        </p:txBody>
      </p:sp>
      <p:sp>
        <p:nvSpPr>
          <p:cNvPr id="3" name="Content Placeholder 2">
            <a:extLst>
              <a:ext uri="{FF2B5EF4-FFF2-40B4-BE49-F238E27FC236}">
                <a16:creationId xmlns:a16="http://schemas.microsoft.com/office/drawing/2014/main" id="{506E12A2-1DC5-4F8B-8DD5-9BB182E36CBE}"/>
              </a:ext>
            </a:extLst>
          </p:cNvPr>
          <p:cNvSpPr>
            <a:spLocks noGrp="1"/>
          </p:cNvSpPr>
          <p:nvPr>
            <p:ph idx="1"/>
          </p:nvPr>
        </p:nvSpPr>
        <p:spPr>
          <a:xfrm>
            <a:off x="1261872" y="2250831"/>
            <a:ext cx="9499913" cy="4351337"/>
          </a:xfrm>
        </p:spPr>
        <p:txBody>
          <a:bodyPr>
            <a:normAutofit/>
          </a:bodyPr>
          <a:lstStyle/>
          <a:p>
            <a:r>
              <a:rPr lang="en-US" dirty="0"/>
              <a:t>Internal Document adopted by UN Nations at the World Conference on Disaster Risk Reduction  during </a:t>
            </a:r>
            <a:r>
              <a:rPr lang="en-US" dirty="0">
                <a:solidFill>
                  <a:srgbClr val="FF0000"/>
                </a:solidFill>
              </a:rPr>
              <a:t>14 to 18 March 2015 </a:t>
            </a:r>
            <a:r>
              <a:rPr lang="en-US" dirty="0"/>
              <a:t>held in </a:t>
            </a:r>
            <a:r>
              <a:rPr lang="en-US" dirty="0">
                <a:solidFill>
                  <a:srgbClr val="FF0000"/>
                </a:solidFill>
              </a:rPr>
              <a:t>Sendai, Japan</a:t>
            </a:r>
          </a:p>
          <a:p>
            <a:r>
              <a:rPr lang="en-US" dirty="0"/>
              <a:t>It is the successor agreement to the </a:t>
            </a:r>
            <a:r>
              <a:rPr lang="en-US" dirty="0">
                <a:solidFill>
                  <a:srgbClr val="FF0000"/>
                </a:solidFill>
              </a:rPr>
              <a:t>Hyogo Framework </a:t>
            </a:r>
            <a:r>
              <a:rPr lang="en-US" dirty="0"/>
              <a:t>for Action (2005–2015).</a:t>
            </a:r>
          </a:p>
          <a:p>
            <a:r>
              <a:rPr lang="en-US" dirty="0"/>
              <a:t>The Sendai document emerged from three years' of talks, assisted by the United Nations International Strategy for Disaster Reduction, during which UN member states, NGOs, and other stakeholders made calls for an improved version of the existing Hyogo Framework, with a set of common standards, a comprehensive framework with achievable targets, and a legally-based instrument for disaster risk reduction.</a:t>
            </a:r>
          </a:p>
          <a:p>
            <a:r>
              <a:rPr lang="en-US" dirty="0"/>
              <a:t>Emphasized about tackle </a:t>
            </a:r>
            <a:r>
              <a:rPr lang="en-US" dirty="0">
                <a:solidFill>
                  <a:srgbClr val="FF0000"/>
                </a:solidFill>
              </a:rPr>
              <a:t>disaster risk reduction </a:t>
            </a:r>
            <a:r>
              <a:rPr lang="en-US" dirty="0"/>
              <a:t>and </a:t>
            </a:r>
            <a:r>
              <a:rPr lang="en-US" dirty="0">
                <a:solidFill>
                  <a:srgbClr val="FF0000"/>
                </a:solidFill>
              </a:rPr>
              <a:t>climate change adaptation </a:t>
            </a:r>
            <a:r>
              <a:rPr lang="en-US" dirty="0"/>
              <a:t>when setting the</a:t>
            </a:r>
            <a:r>
              <a:rPr lang="en-US" dirty="0">
                <a:solidFill>
                  <a:srgbClr val="FF0000"/>
                </a:solidFill>
              </a:rPr>
              <a:t> Sustainable Development Goals.</a:t>
            </a:r>
            <a:endParaRPr lang="en-US" dirty="0"/>
          </a:p>
        </p:txBody>
      </p:sp>
    </p:spTree>
    <p:extLst>
      <p:ext uri="{BB962C8B-B14F-4D97-AF65-F5344CB8AC3E}">
        <p14:creationId xmlns:p14="http://schemas.microsoft.com/office/powerpoint/2010/main" val="289374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E41F-95B1-4132-99FE-CA0971E1C7AB}"/>
              </a:ext>
            </a:extLst>
          </p:cNvPr>
          <p:cNvSpPr>
            <a:spLocks noGrp="1"/>
          </p:cNvSpPr>
          <p:nvPr>
            <p:ph type="title"/>
          </p:nvPr>
        </p:nvSpPr>
        <p:spPr/>
        <p:txBody>
          <a:bodyPr>
            <a:normAutofit/>
          </a:bodyPr>
          <a:lstStyle/>
          <a:p>
            <a:r>
              <a:rPr lang="en-US" b="0" i="0" dirty="0">
                <a:solidFill>
                  <a:srgbClr val="202122"/>
                </a:solidFill>
                <a:effectLst/>
                <a:latin typeface="Arial" panose="020B0604020202020204" pitchFamily="34" charset="0"/>
              </a:rPr>
              <a:t>Four specific priorities for action:</a:t>
            </a:r>
            <a:endParaRPr lang="en-US" dirty="0"/>
          </a:p>
        </p:txBody>
      </p:sp>
      <p:sp>
        <p:nvSpPr>
          <p:cNvPr id="3" name="Content Placeholder 2">
            <a:extLst>
              <a:ext uri="{FF2B5EF4-FFF2-40B4-BE49-F238E27FC236}">
                <a16:creationId xmlns:a16="http://schemas.microsoft.com/office/drawing/2014/main" id="{01CAF4F1-CED4-4C6D-BE9F-4BAF578808C3}"/>
              </a:ext>
            </a:extLst>
          </p:cNvPr>
          <p:cNvSpPr>
            <a:spLocks noGrp="1"/>
          </p:cNvSpPr>
          <p:nvPr>
            <p:ph idx="1"/>
          </p:nvPr>
        </p:nvSpPr>
        <p:spPr>
          <a:xfrm>
            <a:off x="1261872" y="2206869"/>
            <a:ext cx="8595360" cy="4351337"/>
          </a:xfrm>
        </p:spPr>
        <p:txBody>
          <a:bodyPr>
            <a:normAutofit/>
          </a:bodyPr>
          <a:lstStyle/>
          <a:p>
            <a:pPr algn="l">
              <a:buFont typeface="+mj-lt"/>
              <a:buAutoNum type="arabicPeriod"/>
            </a:pPr>
            <a:r>
              <a:rPr lang="en-US" sz="2000" b="0" i="0" dirty="0">
                <a:solidFill>
                  <a:srgbClr val="202122"/>
                </a:solidFill>
                <a:effectLst/>
                <a:latin typeface="Arial" panose="020B0604020202020204" pitchFamily="34" charset="0"/>
              </a:rPr>
              <a:t>Understanding disaster risk;</a:t>
            </a:r>
          </a:p>
          <a:p>
            <a:pPr algn="l">
              <a:buFont typeface="+mj-lt"/>
              <a:buAutoNum type="arabicPeriod"/>
            </a:pPr>
            <a:r>
              <a:rPr lang="en-US" sz="2000" b="0" i="0" dirty="0">
                <a:solidFill>
                  <a:srgbClr val="202122"/>
                </a:solidFill>
                <a:effectLst/>
                <a:latin typeface="Arial" panose="020B0604020202020204" pitchFamily="34" charset="0"/>
              </a:rPr>
              <a:t>Strengthening disaster risk governance to manage disaster risk;</a:t>
            </a:r>
          </a:p>
          <a:p>
            <a:pPr algn="l">
              <a:buFont typeface="+mj-lt"/>
              <a:buAutoNum type="arabicPeriod"/>
            </a:pPr>
            <a:r>
              <a:rPr lang="en-US" sz="2000" b="0" i="0" dirty="0">
                <a:solidFill>
                  <a:srgbClr val="202122"/>
                </a:solidFill>
                <a:effectLst/>
                <a:latin typeface="Arial" panose="020B0604020202020204" pitchFamily="34" charset="0"/>
              </a:rPr>
              <a:t>Investing in disaster risk reduction for resilience;</a:t>
            </a:r>
          </a:p>
          <a:p>
            <a:pPr algn="l">
              <a:buFont typeface="+mj-lt"/>
              <a:buAutoNum type="arabicPeriod"/>
            </a:pPr>
            <a:r>
              <a:rPr lang="en-US" sz="2000" b="0" i="0" dirty="0">
                <a:solidFill>
                  <a:srgbClr val="202122"/>
                </a:solidFill>
                <a:effectLst/>
                <a:latin typeface="Arial" panose="020B0604020202020204" pitchFamily="34" charset="0"/>
              </a:rPr>
              <a:t>Enhancing disaster preparedness for effective response, and to "Building Back Better" in recovery, rehabilitation and reconstruction.</a:t>
            </a:r>
          </a:p>
          <a:p>
            <a:pPr algn="l">
              <a:buFont typeface="+mj-lt"/>
              <a:buAutoNum type="arabicPeriod"/>
            </a:pPr>
            <a:endParaRPr lang="en-US" sz="20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5316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90E6-7B37-4BD0-AC5F-573338421667}"/>
              </a:ext>
            </a:extLst>
          </p:cNvPr>
          <p:cNvSpPr>
            <a:spLocks noGrp="1"/>
          </p:cNvSpPr>
          <p:nvPr>
            <p:ph type="title"/>
          </p:nvPr>
        </p:nvSpPr>
        <p:spPr>
          <a:xfrm>
            <a:off x="1249680" y="207499"/>
            <a:ext cx="9692640" cy="1076178"/>
          </a:xfrm>
        </p:spPr>
        <p:txBody>
          <a:bodyPr/>
          <a:lstStyle/>
          <a:p>
            <a:r>
              <a:rPr lang="en-US" b="0" i="0" dirty="0">
                <a:solidFill>
                  <a:srgbClr val="000000"/>
                </a:solidFill>
                <a:effectLst/>
                <a:latin typeface="Linux Libertine"/>
              </a:rPr>
              <a:t>Global targets</a:t>
            </a:r>
            <a:endParaRPr lang="en-US" dirty="0"/>
          </a:p>
        </p:txBody>
      </p:sp>
      <p:sp>
        <p:nvSpPr>
          <p:cNvPr id="3" name="Content Placeholder 2">
            <a:extLst>
              <a:ext uri="{FF2B5EF4-FFF2-40B4-BE49-F238E27FC236}">
                <a16:creationId xmlns:a16="http://schemas.microsoft.com/office/drawing/2014/main" id="{FA8CA16D-EF2B-4626-843C-019FE761417E}"/>
              </a:ext>
            </a:extLst>
          </p:cNvPr>
          <p:cNvSpPr>
            <a:spLocks noGrp="1"/>
          </p:cNvSpPr>
          <p:nvPr>
            <p:ph idx="1"/>
          </p:nvPr>
        </p:nvSpPr>
        <p:spPr>
          <a:xfrm>
            <a:off x="1249680" y="1463039"/>
            <a:ext cx="9692640" cy="5187462"/>
          </a:xfrm>
        </p:spPr>
        <p:txBody>
          <a:bodyPr>
            <a:normAutofit fontScale="62500" lnSpcReduction="20000"/>
          </a:bodyPr>
          <a:lstStyle/>
          <a:p>
            <a:pPr algn="l">
              <a:lnSpc>
                <a:spcPct val="120000"/>
              </a:lnSpc>
              <a:buFont typeface="+mj-lt"/>
              <a:buAutoNum type="arabicPeriod"/>
            </a:pPr>
            <a:r>
              <a:rPr lang="en-US" sz="2600" b="0" i="0" dirty="0">
                <a:solidFill>
                  <a:srgbClr val="202122"/>
                </a:solidFill>
                <a:effectLst/>
                <a:latin typeface="Arial" panose="020B0604020202020204" pitchFamily="34" charset="0"/>
              </a:rPr>
              <a:t>Substantially reduce global disaster mortality by 2030, aiming to lower average per 100,000 global mortality between 2020 and 2030 compared to 2005–2015.</a:t>
            </a:r>
          </a:p>
          <a:p>
            <a:pPr algn="l">
              <a:lnSpc>
                <a:spcPct val="120000"/>
              </a:lnSpc>
              <a:buFont typeface="+mj-lt"/>
              <a:buAutoNum type="arabicPeriod"/>
            </a:pPr>
            <a:r>
              <a:rPr lang="en-US" sz="2600" b="0" i="0" dirty="0">
                <a:solidFill>
                  <a:srgbClr val="202122"/>
                </a:solidFill>
                <a:effectLst/>
                <a:latin typeface="Arial" panose="020B0604020202020204" pitchFamily="34" charset="0"/>
              </a:rPr>
              <a:t>Substantially reduce the number of affected people globally by 2030, aiming to lower the average global figure per 100,000 between 2020 and 2030 compared to 2005–2015.</a:t>
            </a:r>
          </a:p>
          <a:p>
            <a:pPr algn="l">
              <a:lnSpc>
                <a:spcPct val="120000"/>
              </a:lnSpc>
              <a:buFont typeface="+mj-lt"/>
              <a:buAutoNum type="arabicPeriod"/>
            </a:pPr>
            <a:r>
              <a:rPr lang="en-US" sz="2600" b="0" i="0" dirty="0">
                <a:solidFill>
                  <a:srgbClr val="202122"/>
                </a:solidFill>
                <a:effectLst/>
                <a:latin typeface="Arial" panose="020B0604020202020204" pitchFamily="34" charset="0"/>
              </a:rPr>
              <a:t>Reduce direct disaster economic loss in relation to global gross domestic product by 2030.</a:t>
            </a:r>
          </a:p>
          <a:p>
            <a:pPr algn="l">
              <a:lnSpc>
                <a:spcPct val="120000"/>
              </a:lnSpc>
              <a:buFont typeface="+mj-lt"/>
              <a:buAutoNum type="arabicPeriod"/>
            </a:pPr>
            <a:r>
              <a:rPr lang="en-US" sz="2600" b="0" i="0" dirty="0">
                <a:solidFill>
                  <a:srgbClr val="202122"/>
                </a:solidFill>
                <a:effectLst/>
                <a:latin typeface="Arial" panose="020B0604020202020204" pitchFamily="34" charset="0"/>
              </a:rPr>
              <a:t>Substantially reduce disaster damage to critical infrastructure and disruption of basic services, among them health and educational facilities, including through developing their resilience by 2030.</a:t>
            </a:r>
          </a:p>
          <a:p>
            <a:pPr algn="l">
              <a:lnSpc>
                <a:spcPct val="120000"/>
              </a:lnSpc>
              <a:buFont typeface="+mj-lt"/>
              <a:buAutoNum type="arabicPeriod"/>
            </a:pPr>
            <a:r>
              <a:rPr lang="en-US" sz="2600" b="0" i="0" dirty="0">
                <a:solidFill>
                  <a:srgbClr val="202122"/>
                </a:solidFill>
                <a:effectLst/>
                <a:latin typeface="Arial" panose="020B0604020202020204" pitchFamily="34" charset="0"/>
              </a:rPr>
              <a:t>Substantially increase the number of countries with national and local disaster risk reduction strategies by 2020.</a:t>
            </a:r>
          </a:p>
          <a:p>
            <a:pPr algn="l">
              <a:lnSpc>
                <a:spcPct val="120000"/>
              </a:lnSpc>
              <a:buFont typeface="+mj-lt"/>
              <a:buAutoNum type="arabicPeriod"/>
            </a:pPr>
            <a:r>
              <a:rPr lang="en-US" sz="2600" b="0" i="0" dirty="0">
                <a:solidFill>
                  <a:srgbClr val="202122"/>
                </a:solidFill>
                <a:effectLst/>
                <a:latin typeface="Arial" panose="020B0604020202020204" pitchFamily="34" charset="0"/>
              </a:rPr>
              <a:t>Substantially enhance international cooperation to developing countries through adequate and sustainable support to complement their national actions for implementation of the framework by 2030.</a:t>
            </a:r>
          </a:p>
          <a:p>
            <a:pPr algn="l">
              <a:lnSpc>
                <a:spcPct val="120000"/>
              </a:lnSpc>
              <a:buFont typeface="+mj-lt"/>
              <a:buAutoNum type="arabicPeriod"/>
            </a:pPr>
            <a:r>
              <a:rPr lang="en-US" sz="2600" b="0" i="0" dirty="0">
                <a:solidFill>
                  <a:srgbClr val="202122"/>
                </a:solidFill>
                <a:effectLst/>
                <a:latin typeface="Arial" panose="020B0604020202020204" pitchFamily="34" charset="0"/>
              </a:rPr>
              <a:t>Substantially increase the availability of and access to multi-hazard early warning systems and disaster risk information and assessments to the people by 2030.</a:t>
            </a:r>
          </a:p>
          <a:p>
            <a:pPr marL="0" indent="0">
              <a:lnSpc>
                <a:spcPct val="120000"/>
              </a:lnSpc>
              <a:buNone/>
            </a:pPr>
            <a:endParaRPr lang="en-US" dirty="0"/>
          </a:p>
        </p:txBody>
      </p:sp>
    </p:spTree>
    <p:extLst>
      <p:ext uri="{BB962C8B-B14F-4D97-AF65-F5344CB8AC3E}">
        <p14:creationId xmlns:p14="http://schemas.microsoft.com/office/powerpoint/2010/main" val="63188431"/>
      </p:ext>
    </p:extLst>
  </p:cSld>
  <p:clrMapOvr>
    <a:masterClrMapping/>
  </p:clrMapOvr>
</p:sld>
</file>

<file path=ppt/theme/theme1.xml><?xml version="1.0" encoding="utf-8"?>
<a:theme xmlns:a="http://schemas.openxmlformats.org/drawingml/2006/main" name="View">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23</TotalTime>
  <Words>595</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Schoolbook</vt:lpstr>
      <vt:lpstr>Linux Libertine</vt:lpstr>
      <vt:lpstr>Wingdings 2</vt:lpstr>
      <vt:lpstr>View</vt:lpstr>
      <vt:lpstr>Legislations in India on Disaster Management</vt:lpstr>
      <vt:lpstr>Legislations in India on DM</vt:lpstr>
      <vt:lpstr>Major responsibilities:</vt:lpstr>
      <vt:lpstr>PowerPoint Presentation</vt:lpstr>
      <vt:lpstr>Sendai Framework for Disaster Risk Reduction</vt:lpstr>
      <vt:lpstr>Four specific priorities for action:</vt:lpstr>
      <vt:lpstr>Global targets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Legislations in India on Disaster Management</dc:title>
  <dc:creator>Austin Jacob</dc:creator>
  <cp:lastModifiedBy>Austin Jacob</cp:lastModifiedBy>
  <cp:revision>2</cp:revision>
  <dcterms:created xsi:type="dcterms:W3CDTF">2022-02-27T16:27:10Z</dcterms:created>
  <dcterms:modified xsi:type="dcterms:W3CDTF">2022-02-27T16:55:59Z</dcterms:modified>
</cp:coreProperties>
</file>