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0"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3">
          <p15:clr>
            <a:srgbClr val="A4A3A4"/>
          </p15:clr>
        </p15:guide>
        <p15:guide id="2" orient="horz" pos="2161">
          <p15:clr>
            <a:srgbClr val="A4A3A4"/>
          </p15:clr>
        </p15:guide>
        <p15:guide id="3" orient="horz" pos="10368">
          <p15:clr>
            <a:srgbClr val="A4A3A4"/>
          </p15:clr>
        </p15:guide>
        <p15:guide id="4" orient="horz" pos="20160">
          <p15:clr>
            <a:srgbClr val="A4A3A4"/>
          </p15:clr>
        </p15:guide>
        <p15:guide id="5" orient="horz" pos="576">
          <p15:clr>
            <a:srgbClr val="A4A3A4"/>
          </p15:clr>
        </p15:guide>
        <p15:guide id="6" pos="576">
          <p15:clr>
            <a:srgbClr val="A4A3A4"/>
          </p15:clr>
        </p15:guide>
        <p15:guide id="7" pos="27072">
          <p15:clr>
            <a:srgbClr val="A4A3A4"/>
          </p15:clr>
        </p15:guide>
        <p15:guide id="8" pos="6912">
          <p15:clr>
            <a:srgbClr val="A4A3A4"/>
          </p15:clr>
        </p15:guide>
        <p15:guide id="9" pos="13824">
          <p15:clr>
            <a:srgbClr val="A4A3A4"/>
          </p15:clr>
        </p15:guide>
        <p15:guide id="10" pos="21024">
          <p15:clr>
            <a:srgbClr val="A4A3A4"/>
          </p15:clr>
        </p15:guide>
        <p15:guide id="11" pos="6624">
          <p15:clr>
            <a:srgbClr val="A4A3A4"/>
          </p15:clr>
        </p15:guide>
        <p15:guide id="12" pos="7200">
          <p15:clr>
            <a:srgbClr val="A4A3A4"/>
          </p15:clr>
        </p15:guide>
        <p15:guide id="13" pos="20448">
          <p15:clr>
            <a:srgbClr val="A4A3A4"/>
          </p15:clr>
        </p15:guide>
        <p15:guide id="14" pos="20736">
          <p15:clr>
            <a:srgbClr val="A4A3A4"/>
          </p15:clr>
        </p15:guide>
        <p15:guide id="15" pos="13536">
          <p15:clr>
            <a:srgbClr val="A4A3A4"/>
          </p15:clr>
        </p15:guide>
        <p15:guide id="16"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0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476" autoAdjust="0"/>
    <p:restoredTop sz="96357" autoAdjust="0"/>
  </p:normalViewPr>
  <p:slideViewPr>
    <p:cSldViewPr snapToGrid="0" snapToObjects="1" showGuides="1">
      <p:cViewPr>
        <p:scale>
          <a:sx n="30" d="100"/>
          <a:sy n="30" d="100"/>
        </p:scale>
        <p:origin x="2225" y="-96"/>
      </p:cViewPr>
      <p:guideLst>
        <p:guide orient="horz" pos="19873"/>
        <p:guide orient="horz" pos="2161"/>
        <p:guide orient="horz" pos="10368"/>
        <p:guide orient="horz" pos="20160"/>
        <p:guide orient="horz" pos="576"/>
        <p:guide pos="576"/>
        <p:guide pos="27072"/>
        <p:guide pos="6912"/>
        <p:guide pos="13824"/>
        <p:guide pos="21024"/>
        <p:guide pos="6624"/>
        <p:guide pos="7200"/>
        <p:guide pos="20448"/>
        <p:guide pos="20736"/>
        <p:guide pos="13536"/>
        <p:guide pos="141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86609212508231"/>
          <c:y val="4.6577522800103702E-2"/>
          <c:w val="0.82686241217270529"/>
          <c:h val="0.8187709698730431"/>
        </c:manualLayout>
      </c:layout>
      <c:scatterChart>
        <c:scatterStyle val="lineMarker"/>
        <c:varyColors val="0"/>
        <c:ser>
          <c:idx val="0"/>
          <c:order val="0"/>
          <c:tx>
            <c:strRef>
              <c:f>Sheet1!$B$1</c:f>
              <c:strCache>
                <c:ptCount val="1"/>
                <c:pt idx="0">
                  <c:v>Good Student</c:v>
                </c:pt>
              </c:strCache>
            </c:strRef>
          </c:tx>
          <c:spPr>
            <a:ln w="25400" cap="rnd">
              <a:noFill/>
              <a:round/>
            </a:ln>
            <a:effectLst/>
          </c:spPr>
          <c:marker>
            <c:symbol val="circle"/>
            <c:size val="16"/>
            <c:spPr>
              <a:solidFill>
                <a:schemeClr val="accent1"/>
              </a:solidFill>
              <a:ln w="9525">
                <a:solidFill>
                  <a:schemeClr val="tx1"/>
                </a:solidFill>
              </a:ln>
              <a:effectLst/>
            </c:spPr>
          </c:marker>
          <c:xVal>
            <c:numRef>
              <c:f>Sheet1!$A$2:$A$31</c:f>
              <c:numCache>
                <c:formatCode>General</c:formatCode>
                <c:ptCount val="30"/>
                <c:pt idx="0">
                  <c:v>39.159999999999997</c:v>
                </c:pt>
                <c:pt idx="1">
                  <c:v>41.489999999999903</c:v>
                </c:pt>
                <c:pt idx="2">
                  <c:v>43.579999999999899</c:v>
                </c:pt>
                <c:pt idx="3">
                  <c:v>40.729999999999997</c:v>
                </c:pt>
                <c:pt idx="4">
                  <c:v>39.82</c:v>
                </c:pt>
                <c:pt idx="5">
                  <c:v>37.659999999999997</c:v>
                </c:pt>
                <c:pt idx="6">
                  <c:v>35.75</c:v>
                </c:pt>
                <c:pt idx="7">
                  <c:v>38.590000000000003</c:v>
                </c:pt>
                <c:pt idx="8">
                  <c:v>38.15</c:v>
                </c:pt>
                <c:pt idx="9">
                  <c:v>45.74</c:v>
                </c:pt>
                <c:pt idx="10">
                  <c:v>40.239999999999903</c:v>
                </c:pt>
                <c:pt idx="11">
                  <c:v>41.26</c:v>
                </c:pt>
                <c:pt idx="12">
                  <c:v>37.619999999999997</c:v>
                </c:pt>
                <c:pt idx="13">
                  <c:v>52.569999999999901</c:v>
                </c:pt>
                <c:pt idx="14">
                  <c:v>42.24</c:v>
                </c:pt>
                <c:pt idx="15">
                  <c:v>43.67</c:v>
                </c:pt>
                <c:pt idx="16">
                  <c:v>38.14</c:v>
                </c:pt>
                <c:pt idx="17">
                  <c:v>39.369999999999997</c:v>
                </c:pt>
                <c:pt idx="18">
                  <c:v>43.879999999999903</c:v>
                </c:pt>
                <c:pt idx="19">
                  <c:v>41.71</c:v>
                </c:pt>
                <c:pt idx="20">
                  <c:v>38.6799999999999</c:v>
                </c:pt>
                <c:pt idx="21">
                  <c:v>41.41</c:v>
                </c:pt>
                <c:pt idx="22">
                  <c:v>37.14</c:v>
                </c:pt>
                <c:pt idx="23">
                  <c:v>40.340000000000003</c:v>
                </c:pt>
                <c:pt idx="24">
                  <c:v>36.44</c:v>
                </c:pt>
                <c:pt idx="25">
                  <c:v>42.879999999999903</c:v>
                </c:pt>
                <c:pt idx="26">
                  <c:v>41.849999999999902</c:v>
                </c:pt>
                <c:pt idx="27">
                  <c:v>37.46</c:v>
                </c:pt>
                <c:pt idx="28">
                  <c:v>41.959999999999901</c:v>
                </c:pt>
                <c:pt idx="29">
                  <c:v>38.82</c:v>
                </c:pt>
              </c:numCache>
            </c:numRef>
          </c:xVal>
          <c:yVal>
            <c:numRef>
              <c:f>Sheet1!$B$2:$B$31</c:f>
              <c:numCache>
                <c:formatCode>General</c:formatCode>
                <c:ptCount val="30"/>
                <c:pt idx="0">
                  <c:v>83</c:v>
                </c:pt>
                <c:pt idx="1">
                  <c:v>84</c:v>
                </c:pt>
                <c:pt idx="2">
                  <c:v>90</c:v>
                </c:pt>
                <c:pt idx="3">
                  <c:v>91</c:v>
                </c:pt>
                <c:pt idx="4">
                  <c:v>96</c:v>
                </c:pt>
                <c:pt idx="5">
                  <c:v>83</c:v>
                </c:pt>
                <c:pt idx="6">
                  <c:v>91</c:v>
                </c:pt>
                <c:pt idx="7">
                  <c:v>88</c:v>
                </c:pt>
                <c:pt idx="8">
                  <c:v>81</c:v>
                </c:pt>
                <c:pt idx="9">
                  <c:v>94</c:v>
                </c:pt>
                <c:pt idx="10">
                  <c:v>89</c:v>
                </c:pt>
                <c:pt idx="11">
                  <c:v>86</c:v>
                </c:pt>
                <c:pt idx="12">
                  <c:v>81</c:v>
                </c:pt>
                <c:pt idx="13">
                  <c:v>90</c:v>
                </c:pt>
                <c:pt idx="14">
                  <c:v>80</c:v>
                </c:pt>
                <c:pt idx="15">
                  <c:v>98</c:v>
                </c:pt>
                <c:pt idx="16">
                  <c:v>93</c:v>
                </c:pt>
                <c:pt idx="17">
                  <c:v>89</c:v>
                </c:pt>
                <c:pt idx="18">
                  <c:v>87</c:v>
                </c:pt>
                <c:pt idx="19">
                  <c:v>94</c:v>
                </c:pt>
                <c:pt idx="20">
                  <c:v>92</c:v>
                </c:pt>
                <c:pt idx="21">
                  <c:v>85</c:v>
                </c:pt>
                <c:pt idx="22">
                  <c:v>91</c:v>
                </c:pt>
                <c:pt idx="23">
                  <c:v>90</c:v>
                </c:pt>
                <c:pt idx="24">
                  <c:v>94</c:v>
                </c:pt>
                <c:pt idx="25">
                  <c:v>82</c:v>
                </c:pt>
                <c:pt idx="26">
                  <c:v>100</c:v>
                </c:pt>
                <c:pt idx="27">
                  <c:v>94</c:v>
                </c:pt>
                <c:pt idx="28">
                  <c:v>94</c:v>
                </c:pt>
                <c:pt idx="29">
                  <c:v>95</c:v>
                </c:pt>
              </c:numCache>
            </c:numRef>
          </c:yVal>
          <c:smooth val="0"/>
          <c:extLst>
            <c:ext xmlns:c16="http://schemas.microsoft.com/office/drawing/2014/chart" uri="{C3380CC4-5D6E-409C-BE32-E72D297353CC}">
              <c16:uniqueId val="{00000000-7222-4471-A970-A41293DAF6F7}"/>
            </c:ext>
          </c:extLst>
        </c:ser>
        <c:ser>
          <c:idx val="1"/>
          <c:order val="1"/>
          <c:tx>
            <c:v>Average Student</c:v>
          </c:tx>
          <c:spPr>
            <a:ln w="25400" cap="rnd">
              <a:noFill/>
              <a:round/>
            </a:ln>
            <a:effectLst/>
          </c:spPr>
          <c:marker>
            <c:symbol val="circle"/>
            <c:size val="15"/>
            <c:spPr>
              <a:solidFill>
                <a:srgbClr val="7030A0"/>
              </a:solidFill>
              <a:ln w="9525">
                <a:solidFill>
                  <a:schemeClr val="tx1"/>
                </a:solidFill>
              </a:ln>
              <a:effectLst/>
            </c:spPr>
          </c:marker>
          <c:xVal>
            <c:numRef>
              <c:f>Sheet1!$D$2:$D$31</c:f>
              <c:numCache>
                <c:formatCode>General</c:formatCode>
                <c:ptCount val="30"/>
                <c:pt idx="0">
                  <c:v>60</c:v>
                </c:pt>
                <c:pt idx="1">
                  <c:v>59.999999999999901</c:v>
                </c:pt>
                <c:pt idx="2">
                  <c:v>60</c:v>
                </c:pt>
                <c:pt idx="3">
                  <c:v>60</c:v>
                </c:pt>
                <c:pt idx="4">
                  <c:v>55.1</c:v>
                </c:pt>
                <c:pt idx="5">
                  <c:v>56.4299999999999</c:v>
                </c:pt>
                <c:pt idx="6">
                  <c:v>54.529999999999902</c:v>
                </c:pt>
                <c:pt idx="7">
                  <c:v>60</c:v>
                </c:pt>
                <c:pt idx="8">
                  <c:v>60</c:v>
                </c:pt>
                <c:pt idx="9">
                  <c:v>60</c:v>
                </c:pt>
                <c:pt idx="10">
                  <c:v>59.999999999999901</c:v>
                </c:pt>
                <c:pt idx="11">
                  <c:v>59.999999999999901</c:v>
                </c:pt>
                <c:pt idx="12">
                  <c:v>57.96</c:v>
                </c:pt>
                <c:pt idx="13">
                  <c:v>60</c:v>
                </c:pt>
                <c:pt idx="14">
                  <c:v>50.76</c:v>
                </c:pt>
                <c:pt idx="15">
                  <c:v>55.25</c:v>
                </c:pt>
                <c:pt idx="16">
                  <c:v>59.999999999999901</c:v>
                </c:pt>
                <c:pt idx="17">
                  <c:v>60</c:v>
                </c:pt>
                <c:pt idx="18">
                  <c:v>59.58</c:v>
                </c:pt>
                <c:pt idx="19">
                  <c:v>60</c:v>
                </c:pt>
                <c:pt idx="20">
                  <c:v>60</c:v>
                </c:pt>
                <c:pt idx="21">
                  <c:v>58.249999999999901</c:v>
                </c:pt>
                <c:pt idx="22">
                  <c:v>53.94</c:v>
                </c:pt>
                <c:pt idx="23">
                  <c:v>57.73</c:v>
                </c:pt>
                <c:pt idx="24">
                  <c:v>60</c:v>
                </c:pt>
                <c:pt idx="25">
                  <c:v>55.58</c:v>
                </c:pt>
                <c:pt idx="26">
                  <c:v>60</c:v>
                </c:pt>
                <c:pt idx="27">
                  <c:v>49.5399999999999</c:v>
                </c:pt>
                <c:pt idx="28">
                  <c:v>59.999999999999901</c:v>
                </c:pt>
                <c:pt idx="29">
                  <c:v>56.259999999999899</c:v>
                </c:pt>
              </c:numCache>
            </c:numRef>
          </c:xVal>
          <c:yVal>
            <c:numRef>
              <c:f>Sheet1!$E$2:$E$31</c:f>
              <c:numCache>
                <c:formatCode>General</c:formatCode>
                <c:ptCount val="30"/>
                <c:pt idx="0">
                  <c:v>79</c:v>
                </c:pt>
                <c:pt idx="1">
                  <c:v>83</c:v>
                </c:pt>
                <c:pt idx="2">
                  <c:v>75</c:v>
                </c:pt>
                <c:pt idx="3">
                  <c:v>80</c:v>
                </c:pt>
                <c:pt idx="4">
                  <c:v>71</c:v>
                </c:pt>
                <c:pt idx="5">
                  <c:v>81</c:v>
                </c:pt>
                <c:pt idx="6">
                  <c:v>70</c:v>
                </c:pt>
                <c:pt idx="7">
                  <c:v>76</c:v>
                </c:pt>
                <c:pt idx="8">
                  <c:v>75</c:v>
                </c:pt>
                <c:pt idx="9">
                  <c:v>78</c:v>
                </c:pt>
                <c:pt idx="10">
                  <c:v>84</c:v>
                </c:pt>
                <c:pt idx="11">
                  <c:v>81</c:v>
                </c:pt>
                <c:pt idx="12">
                  <c:v>85</c:v>
                </c:pt>
                <c:pt idx="13">
                  <c:v>70</c:v>
                </c:pt>
                <c:pt idx="14">
                  <c:v>84</c:v>
                </c:pt>
                <c:pt idx="15">
                  <c:v>77</c:v>
                </c:pt>
                <c:pt idx="16">
                  <c:v>72</c:v>
                </c:pt>
                <c:pt idx="17">
                  <c:v>71</c:v>
                </c:pt>
                <c:pt idx="18">
                  <c:v>82</c:v>
                </c:pt>
                <c:pt idx="19">
                  <c:v>85</c:v>
                </c:pt>
                <c:pt idx="20">
                  <c:v>74</c:v>
                </c:pt>
                <c:pt idx="21">
                  <c:v>70</c:v>
                </c:pt>
                <c:pt idx="22">
                  <c:v>83</c:v>
                </c:pt>
                <c:pt idx="23">
                  <c:v>82</c:v>
                </c:pt>
                <c:pt idx="24">
                  <c:v>72</c:v>
                </c:pt>
                <c:pt idx="25">
                  <c:v>79</c:v>
                </c:pt>
                <c:pt idx="26">
                  <c:v>76</c:v>
                </c:pt>
                <c:pt idx="27">
                  <c:v>75</c:v>
                </c:pt>
                <c:pt idx="28">
                  <c:v>78</c:v>
                </c:pt>
                <c:pt idx="29">
                  <c:v>73</c:v>
                </c:pt>
              </c:numCache>
            </c:numRef>
          </c:yVal>
          <c:smooth val="0"/>
          <c:extLst>
            <c:ext xmlns:c16="http://schemas.microsoft.com/office/drawing/2014/chart" uri="{C3380CC4-5D6E-409C-BE32-E72D297353CC}">
              <c16:uniqueId val="{00000002-7222-4471-A970-A41293DAF6F7}"/>
            </c:ext>
          </c:extLst>
        </c:ser>
        <c:ser>
          <c:idx val="2"/>
          <c:order val="2"/>
          <c:tx>
            <c:v>Bad Student</c:v>
          </c:tx>
          <c:spPr>
            <a:ln w="25400" cap="rnd">
              <a:noFill/>
              <a:round/>
            </a:ln>
            <a:effectLst/>
          </c:spPr>
          <c:marker>
            <c:symbol val="circle"/>
            <c:size val="16"/>
            <c:spPr>
              <a:solidFill>
                <a:schemeClr val="accent3"/>
              </a:solidFill>
              <a:ln w="9525">
                <a:solidFill>
                  <a:schemeClr val="tx1"/>
                </a:solidFill>
              </a:ln>
              <a:effectLst/>
            </c:spPr>
          </c:marker>
          <c:xVal>
            <c:numRef>
              <c:f>Sheet1!$G$2:$G$31</c:f>
              <c:numCache>
                <c:formatCode>General</c:formatCode>
                <c:ptCount val="30"/>
                <c:pt idx="0">
                  <c:v>57.7899999999999</c:v>
                </c:pt>
                <c:pt idx="1">
                  <c:v>60</c:v>
                </c:pt>
                <c:pt idx="2">
                  <c:v>56.629999999999903</c:v>
                </c:pt>
                <c:pt idx="3">
                  <c:v>59.35</c:v>
                </c:pt>
                <c:pt idx="4">
                  <c:v>60</c:v>
                </c:pt>
                <c:pt idx="5">
                  <c:v>59.999999999999901</c:v>
                </c:pt>
                <c:pt idx="6">
                  <c:v>60</c:v>
                </c:pt>
                <c:pt idx="7">
                  <c:v>43.44</c:v>
                </c:pt>
                <c:pt idx="8">
                  <c:v>59.999999999999901</c:v>
                </c:pt>
                <c:pt idx="9">
                  <c:v>52.469999999999899</c:v>
                </c:pt>
                <c:pt idx="10">
                  <c:v>59.999999999999901</c:v>
                </c:pt>
                <c:pt idx="11">
                  <c:v>60</c:v>
                </c:pt>
                <c:pt idx="12">
                  <c:v>59.999999999999901</c:v>
                </c:pt>
                <c:pt idx="13">
                  <c:v>59.999999999999901</c:v>
                </c:pt>
                <c:pt idx="14">
                  <c:v>59.899999999999899</c:v>
                </c:pt>
                <c:pt idx="15">
                  <c:v>60</c:v>
                </c:pt>
                <c:pt idx="16">
                  <c:v>60</c:v>
                </c:pt>
                <c:pt idx="17">
                  <c:v>57.479999999999897</c:v>
                </c:pt>
                <c:pt idx="18">
                  <c:v>59.999999999999901</c:v>
                </c:pt>
                <c:pt idx="19">
                  <c:v>60</c:v>
                </c:pt>
                <c:pt idx="20">
                  <c:v>60</c:v>
                </c:pt>
                <c:pt idx="21">
                  <c:v>60</c:v>
                </c:pt>
                <c:pt idx="22">
                  <c:v>59.999999999999901</c:v>
                </c:pt>
                <c:pt idx="23">
                  <c:v>54.809999999999903</c:v>
                </c:pt>
                <c:pt idx="24">
                  <c:v>51.449999999999903</c:v>
                </c:pt>
                <c:pt idx="25">
                  <c:v>60</c:v>
                </c:pt>
                <c:pt idx="26">
                  <c:v>60</c:v>
                </c:pt>
                <c:pt idx="27">
                  <c:v>60</c:v>
                </c:pt>
                <c:pt idx="28">
                  <c:v>58.759999999999899</c:v>
                </c:pt>
                <c:pt idx="29">
                  <c:v>60</c:v>
                </c:pt>
              </c:numCache>
            </c:numRef>
          </c:xVal>
          <c:yVal>
            <c:numRef>
              <c:f>Sheet1!$H$2:$H$31</c:f>
              <c:numCache>
                <c:formatCode>General</c:formatCode>
                <c:ptCount val="30"/>
                <c:pt idx="0">
                  <c:v>54</c:v>
                </c:pt>
                <c:pt idx="1">
                  <c:v>60</c:v>
                </c:pt>
                <c:pt idx="2">
                  <c:v>62</c:v>
                </c:pt>
                <c:pt idx="3">
                  <c:v>43</c:v>
                </c:pt>
                <c:pt idx="4">
                  <c:v>41</c:v>
                </c:pt>
                <c:pt idx="5">
                  <c:v>60</c:v>
                </c:pt>
                <c:pt idx="6">
                  <c:v>53</c:v>
                </c:pt>
                <c:pt idx="7">
                  <c:v>47</c:v>
                </c:pt>
                <c:pt idx="8">
                  <c:v>59</c:v>
                </c:pt>
                <c:pt idx="9">
                  <c:v>67</c:v>
                </c:pt>
                <c:pt idx="10">
                  <c:v>66</c:v>
                </c:pt>
                <c:pt idx="11">
                  <c:v>51</c:v>
                </c:pt>
                <c:pt idx="12">
                  <c:v>46</c:v>
                </c:pt>
                <c:pt idx="13">
                  <c:v>46</c:v>
                </c:pt>
                <c:pt idx="14">
                  <c:v>60</c:v>
                </c:pt>
                <c:pt idx="15">
                  <c:v>51</c:v>
                </c:pt>
                <c:pt idx="16">
                  <c:v>61</c:v>
                </c:pt>
                <c:pt idx="17">
                  <c:v>53</c:v>
                </c:pt>
                <c:pt idx="18">
                  <c:v>53</c:v>
                </c:pt>
                <c:pt idx="19">
                  <c:v>51</c:v>
                </c:pt>
                <c:pt idx="20">
                  <c:v>61</c:v>
                </c:pt>
                <c:pt idx="21">
                  <c:v>46</c:v>
                </c:pt>
                <c:pt idx="22">
                  <c:v>47</c:v>
                </c:pt>
                <c:pt idx="23">
                  <c:v>59</c:v>
                </c:pt>
                <c:pt idx="24">
                  <c:v>65</c:v>
                </c:pt>
                <c:pt idx="25">
                  <c:v>45</c:v>
                </c:pt>
                <c:pt idx="26">
                  <c:v>66</c:v>
                </c:pt>
                <c:pt idx="27">
                  <c:v>46</c:v>
                </c:pt>
                <c:pt idx="28">
                  <c:v>63</c:v>
                </c:pt>
                <c:pt idx="29">
                  <c:v>51</c:v>
                </c:pt>
              </c:numCache>
            </c:numRef>
          </c:yVal>
          <c:smooth val="0"/>
          <c:extLst>
            <c:ext xmlns:c16="http://schemas.microsoft.com/office/drawing/2014/chart" uri="{C3380CC4-5D6E-409C-BE32-E72D297353CC}">
              <c16:uniqueId val="{00000003-7222-4471-A970-A41293DAF6F7}"/>
            </c:ext>
          </c:extLst>
        </c:ser>
        <c:ser>
          <c:idx val="3"/>
          <c:order val="3"/>
          <c:tx>
            <c:v>Cheater Fast</c:v>
          </c:tx>
          <c:spPr>
            <a:ln w="25400" cap="rnd">
              <a:noFill/>
              <a:round/>
            </a:ln>
            <a:effectLst/>
          </c:spPr>
          <c:marker>
            <c:symbol val="circle"/>
            <c:size val="16"/>
            <c:spPr>
              <a:solidFill>
                <a:schemeClr val="accent6">
                  <a:lumMod val="75000"/>
                </a:schemeClr>
              </a:solidFill>
              <a:ln w="9525">
                <a:solidFill>
                  <a:schemeClr val="tx1"/>
                </a:solidFill>
              </a:ln>
              <a:effectLst/>
            </c:spPr>
          </c:marker>
          <c:xVal>
            <c:numRef>
              <c:f>Sheet1!$J$2:$J$31</c:f>
              <c:numCache>
                <c:formatCode>General</c:formatCode>
                <c:ptCount val="30"/>
                <c:pt idx="0">
                  <c:v>14.78</c:v>
                </c:pt>
                <c:pt idx="1">
                  <c:v>13.969999999999899</c:v>
                </c:pt>
                <c:pt idx="2">
                  <c:v>18.21</c:v>
                </c:pt>
                <c:pt idx="3">
                  <c:v>15.989999999999901</c:v>
                </c:pt>
                <c:pt idx="4">
                  <c:v>15.51</c:v>
                </c:pt>
                <c:pt idx="5">
                  <c:v>16.1999999999999</c:v>
                </c:pt>
                <c:pt idx="6">
                  <c:v>19.170000000000002</c:v>
                </c:pt>
                <c:pt idx="7">
                  <c:v>19.670000000000002</c:v>
                </c:pt>
                <c:pt idx="8">
                  <c:v>17.409999999999901</c:v>
                </c:pt>
                <c:pt idx="9">
                  <c:v>13.1099999999999</c:v>
                </c:pt>
                <c:pt idx="10">
                  <c:v>16.88</c:v>
                </c:pt>
                <c:pt idx="11">
                  <c:v>13.55</c:v>
                </c:pt>
                <c:pt idx="12">
                  <c:v>14.1899999999999</c:v>
                </c:pt>
                <c:pt idx="13">
                  <c:v>14.38</c:v>
                </c:pt>
                <c:pt idx="14">
                  <c:v>12.34</c:v>
                </c:pt>
                <c:pt idx="15">
                  <c:v>14.87</c:v>
                </c:pt>
                <c:pt idx="16">
                  <c:v>16.75</c:v>
                </c:pt>
                <c:pt idx="17">
                  <c:v>16.190000000000001</c:v>
                </c:pt>
                <c:pt idx="18">
                  <c:v>12.219999999999899</c:v>
                </c:pt>
                <c:pt idx="19">
                  <c:v>16.059999999999999</c:v>
                </c:pt>
                <c:pt idx="20">
                  <c:v>13.9399999999999</c:v>
                </c:pt>
                <c:pt idx="21">
                  <c:v>16.11</c:v>
                </c:pt>
                <c:pt idx="22">
                  <c:v>14.76</c:v>
                </c:pt>
                <c:pt idx="23">
                  <c:v>16.61</c:v>
                </c:pt>
                <c:pt idx="24">
                  <c:v>16.209999999999901</c:v>
                </c:pt>
                <c:pt idx="25">
                  <c:v>13.8799999999999</c:v>
                </c:pt>
                <c:pt idx="26">
                  <c:v>13.909999999999901</c:v>
                </c:pt>
                <c:pt idx="27">
                  <c:v>14.92</c:v>
                </c:pt>
                <c:pt idx="28">
                  <c:v>13.98</c:v>
                </c:pt>
                <c:pt idx="29">
                  <c:v>18.670000000000002</c:v>
                </c:pt>
              </c:numCache>
            </c:numRef>
          </c:xVal>
          <c:yVal>
            <c:numRef>
              <c:f>Sheet1!$K$2:$K$31</c:f>
              <c:numCache>
                <c:formatCode>General</c:formatCode>
                <c:ptCount val="30"/>
                <c:pt idx="0">
                  <c:v>99</c:v>
                </c:pt>
                <c:pt idx="1">
                  <c:v>96</c:v>
                </c:pt>
                <c:pt idx="2">
                  <c:v>95</c:v>
                </c:pt>
                <c:pt idx="3">
                  <c:v>99</c:v>
                </c:pt>
                <c:pt idx="4">
                  <c:v>96</c:v>
                </c:pt>
                <c:pt idx="5">
                  <c:v>98</c:v>
                </c:pt>
                <c:pt idx="6">
                  <c:v>95</c:v>
                </c:pt>
                <c:pt idx="7">
                  <c:v>97</c:v>
                </c:pt>
                <c:pt idx="8">
                  <c:v>95</c:v>
                </c:pt>
                <c:pt idx="9">
                  <c:v>97</c:v>
                </c:pt>
                <c:pt idx="10">
                  <c:v>98</c:v>
                </c:pt>
                <c:pt idx="11">
                  <c:v>96</c:v>
                </c:pt>
                <c:pt idx="12">
                  <c:v>96</c:v>
                </c:pt>
                <c:pt idx="13">
                  <c:v>100</c:v>
                </c:pt>
                <c:pt idx="14">
                  <c:v>95</c:v>
                </c:pt>
                <c:pt idx="15">
                  <c:v>97</c:v>
                </c:pt>
                <c:pt idx="16">
                  <c:v>97</c:v>
                </c:pt>
                <c:pt idx="17">
                  <c:v>98</c:v>
                </c:pt>
                <c:pt idx="18">
                  <c:v>100</c:v>
                </c:pt>
                <c:pt idx="19">
                  <c:v>96</c:v>
                </c:pt>
                <c:pt idx="20">
                  <c:v>96</c:v>
                </c:pt>
                <c:pt idx="21">
                  <c:v>97</c:v>
                </c:pt>
                <c:pt idx="22">
                  <c:v>98</c:v>
                </c:pt>
                <c:pt idx="23">
                  <c:v>100</c:v>
                </c:pt>
                <c:pt idx="24">
                  <c:v>97</c:v>
                </c:pt>
                <c:pt idx="25">
                  <c:v>95</c:v>
                </c:pt>
                <c:pt idx="26">
                  <c:v>99</c:v>
                </c:pt>
                <c:pt idx="27">
                  <c:v>99</c:v>
                </c:pt>
                <c:pt idx="28">
                  <c:v>96</c:v>
                </c:pt>
                <c:pt idx="29">
                  <c:v>95</c:v>
                </c:pt>
              </c:numCache>
            </c:numRef>
          </c:yVal>
          <c:smooth val="0"/>
          <c:extLst>
            <c:ext xmlns:c16="http://schemas.microsoft.com/office/drawing/2014/chart" uri="{C3380CC4-5D6E-409C-BE32-E72D297353CC}">
              <c16:uniqueId val="{00000004-7222-4471-A970-A41293DAF6F7}"/>
            </c:ext>
          </c:extLst>
        </c:ser>
        <c:ser>
          <c:idx val="4"/>
          <c:order val="4"/>
          <c:tx>
            <c:v>Cheater Slow</c:v>
          </c:tx>
          <c:spPr>
            <a:ln w="25400" cap="rnd">
              <a:noFill/>
              <a:round/>
            </a:ln>
            <a:effectLst/>
          </c:spPr>
          <c:marker>
            <c:symbol val="circle"/>
            <c:size val="15"/>
            <c:spPr>
              <a:solidFill>
                <a:srgbClr val="FF0000"/>
              </a:solidFill>
              <a:ln w="9525">
                <a:solidFill>
                  <a:schemeClr val="tx1"/>
                </a:solidFill>
              </a:ln>
              <a:effectLst/>
            </c:spPr>
          </c:marker>
          <c:xVal>
            <c:numRef>
              <c:f>Sheet1!$M$2:$M$31</c:f>
              <c:numCache>
                <c:formatCode>General</c:formatCode>
                <c:ptCount val="30"/>
                <c:pt idx="0">
                  <c:v>59.939999999999898</c:v>
                </c:pt>
                <c:pt idx="1">
                  <c:v>59.239999999999903</c:v>
                </c:pt>
                <c:pt idx="2">
                  <c:v>59.54</c:v>
                </c:pt>
                <c:pt idx="3">
                  <c:v>59.999999999999901</c:v>
                </c:pt>
                <c:pt idx="4">
                  <c:v>59.389999999999901</c:v>
                </c:pt>
                <c:pt idx="5">
                  <c:v>59.48</c:v>
                </c:pt>
                <c:pt idx="6">
                  <c:v>58.9299999999999</c:v>
                </c:pt>
                <c:pt idx="7">
                  <c:v>59.999999999999901</c:v>
                </c:pt>
                <c:pt idx="8">
                  <c:v>59.999999999999901</c:v>
                </c:pt>
                <c:pt idx="9">
                  <c:v>59.459999999999901</c:v>
                </c:pt>
                <c:pt idx="10">
                  <c:v>59.999999999999901</c:v>
                </c:pt>
                <c:pt idx="11">
                  <c:v>60</c:v>
                </c:pt>
                <c:pt idx="12">
                  <c:v>59.999999999999901</c:v>
                </c:pt>
                <c:pt idx="13">
                  <c:v>59.379999999999903</c:v>
                </c:pt>
                <c:pt idx="14">
                  <c:v>59.54</c:v>
                </c:pt>
                <c:pt idx="15">
                  <c:v>60</c:v>
                </c:pt>
                <c:pt idx="16">
                  <c:v>59.999999999999901</c:v>
                </c:pt>
                <c:pt idx="17">
                  <c:v>59.879999999999903</c:v>
                </c:pt>
                <c:pt idx="18">
                  <c:v>60</c:v>
                </c:pt>
                <c:pt idx="19">
                  <c:v>59.999999999999901</c:v>
                </c:pt>
                <c:pt idx="20">
                  <c:v>59.9</c:v>
                </c:pt>
                <c:pt idx="21">
                  <c:v>60</c:v>
                </c:pt>
                <c:pt idx="22">
                  <c:v>59.65</c:v>
                </c:pt>
                <c:pt idx="23">
                  <c:v>58.44</c:v>
                </c:pt>
                <c:pt idx="24">
                  <c:v>59.4</c:v>
                </c:pt>
                <c:pt idx="25">
                  <c:v>59.6799999999999</c:v>
                </c:pt>
                <c:pt idx="26">
                  <c:v>60</c:v>
                </c:pt>
                <c:pt idx="27">
                  <c:v>60</c:v>
                </c:pt>
                <c:pt idx="28">
                  <c:v>59.52</c:v>
                </c:pt>
                <c:pt idx="29">
                  <c:v>59.98</c:v>
                </c:pt>
              </c:numCache>
            </c:numRef>
          </c:xVal>
          <c:yVal>
            <c:numRef>
              <c:f>Sheet1!$N$2:$N$31</c:f>
              <c:numCache>
                <c:formatCode>General</c:formatCode>
                <c:ptCount val="30"/>
                <c:pt idx="0">
                  <c:v>97</c:v>
                </c:pt>
                <c:pt idx="1">
                  <c:v>96</c:v>
                </c:pt>
                <c:pt idx="2">
                  <c:v>100</c:v>
                </c:pt>
                <c:pt idx="3">
                  <c:v>95</c:v>
                </c:pt>
                <c:pt idx="4">
                  <c:v>97</c:v>
                </c:pt>
                <c:pt idx="5">
                  <c:v>96</c:v>
                </c:pt>
                <c:pt idx="6">
                  <c:v>96</c:v>
                </c:pt>
                <c:pt idx="7">
                  <c:v>96</c:v>
                </c:pt>
                <c:pt idx="8">
                  <c:v>95</c:v>
                </c:pt>
                <c:pt idx="9">
                  <c:v>98</c:v>
                </c:pt>
                <c:pt idx="10">
                  <c:v>95</c:v>
                </c:pt>
                <c:pt idx="11">
                  <c:v>97</c:v>
                </c:pt>
                <c:pt idx="12">
                  <c:v>95</c:v>
                </c:pt>
                <c:pt idx="13">
                  <c:v>99</c:v>
                </c:pt>
                <c:pt idx="14">
                  <c:v>99</c:v>
                </c:pt>
                <c:pt idx="15">
                  <c:v>100</c:v>
                </c:pt>
                <c:pt idx="16">
                  <c:v>100</c:v>
                </c:pt>
                <c:pt idx="17">
                  <c:v>98</c:v>
                </c:pt>
                <c:pt idx="18">
                  <c:v>99</c:v>
                </c:pt>
                <c:pt idx="19">
                  <c:v>95</c:v>
                </c:pt>
                <c:pt idx="20">
                  <c:v>97</c:v>
                </c:pt>
                <c:pt idx="21">
                  <c:v>96</c:v>
                </c:pt>
                <c:pt idx="22">
                  <c:v>99</c:v>
                </c:pt>
                <c:pt idx="23">
                  <c:v>95</c:v>
                </c:pt>
                <c:pt idx="24">
                  <c:v>98</c:v>
                </c:pt>
                <c:pt idx="25">
                  <c:v>96</c:v>
                </c:pt>
                <c:pt idx="26">
                  <c:v>96</c:v>
                </c:pt>
                <c:pt idx="27">
                  <c:v>95</c:v>
                </c:pt>
                <c:pt idx="28">
                  <c:v>95</c:v>
                </c:pt>
                <c:pt idx="29">
                  <c:v>99</c:v>
                </c:pt>
              </c:numCache>
            </c:numRef>
          </c:yVal>
          <c:smooth val="0"/>
          <c:extLst>
            <c:ext xmlns:c16="http://schemas.microsoft.com/office/drawing/2014/chart" uri="{C3380CC4-5D6E-409C-BE32-E72D297353CC}">
              <c16:uniqueId val="{00000005-7222-4471-A970-A41293DAF6F7}"/>
            </c:ext>
          </c:extLst>
        </c:ser>
        <c:dLbls>
          <c:showLegendKey val="0"/>
          <c:showVal val="0"/>
          <c:showCatName val="0"/>
          <c:showSerName val="0"/>
          <c:showPercent val="0"/>
          <c:showBubbleSize val="0"/>
        </c:dLbls>
        <c:axId val="1757606319"/>
        <c:axId val="1791419151"/>
      </c:scatterChart>
      <c:valAx>
        <c:axId val="17576063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700" b="0" i="0" u="none" strike="noStrike" kern="1200" baseline="0">
                    <a:solidFill>
                      <a:schemeClr val="tx1">
                        <a:lumMod val="65000"/>
                        <a:lumOff val="35000"/>
                      </a:schemeClr>
                    </a:solidFill>
                    <a:latin typeface="+mn-lt"/>
                    <a:ea typeface="+mn-ea"/>
                    <a:cs typeface="+mn-cs"/>
                  </a:defRPr>
                </a:pPr>
                <a:r>
                  <a:rPr lang="en-US"/>
                  <a:t>Exam Time</a:t>
                </a:r>
              </a:p>
            </c:rich>
          </c:tx>
          <c:overlay val="0"/>
          <c:spPr>
            <a:noFill/>
            <a:ln>
              <a:noFill/>
            </a:ln>
            <a:effectLst/>
          </c:spPr>
          <c:txPr>
            <a:bodyPr rot="0" spcFirstLastPara="1" vertOverflow="ellipsis" vert="horz" wrap="square" anchor="ctr" anchorCtr="1"/>
            <a:lstStyle/>
            <a:p>
              <a:pPr>
                <a:defRPr sz="2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91419151"/>
        <c:crosses val="autoZero"/>
        <c:crossBetween val="midCat"/>
      </c:valAx>
      <c:valAx>
        <c:axId val="17914191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700" b="0" i="0" u="none" strike="noStrike" kern="1200" baseline="0">
                    <a:solidFill>
                      <a:schemeClr val="tx1">
                        <a:lumMod val="65000"/>
                        <a:lumOff val="35000"/>
                      </a:schemeClr>
                    </a:solidFill>
                    <a:latin typeface="+mn-lt"/>
                    <a:ea typeface="+mn-ea"/>
                    <a:cs typeface="+mn-cs"/>
                  </a:defRPr>
                </a:pPr>
                <a:r>
                  <a:rPr lang="en-US"/>
                  <a:t>Grade</a:t>
                </a:r>
              </a:p>
            </c:rich>
          </c:tx>
          <c:overlay val="0"/>
          <c:spPr>
            <a:noFill/>
            <a:ln>
              <a:noFill/>
            </a:ln>
            <a:effectLst/>
          </c:spPr>
          <c:txPr>
            <a:bodyPr rot="-5400000" spcFirstLastPara="1" vertOverflow="ellipsis" vert="horz" wrap="square" anchor="ctr" anchorCtr="1"/>
            <a:lstStyle/>
            <a:p>
              <a:pPr>
                <a:defRPr sz="27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7606319"/>
        <c:crosses val="autoZero"/>
        <c:crossBetween val="midCat"/>
      </c:valAx>
      <c:spPr>
        <a:noFill/>
        <a:ln>
          <a:solidFill>
            <a:schemeClr val="tx1"/>
          </a:solidFill>
        </a:ln>
        <a:effectLst/>
      </c:spPr>
    </c:plotArea>
    <c:legend>
      <c:legendPos val="r"/>
      <c:layout>
        <c:manualLayout>
          <c:xMode val="edge"/>
          <c:yMode val="edge"/>
          <c:x val="0.11860116221800404"/>
          <c:y val="0.29017682172589682"/>
          <c:w val="0.23956850060000123"/>
          <c:h val="0.56782584675682057"/>
        </c:manualLayout>
      </c:layout>
      <c:overlay val="0"/>
      <c:spPr>
        <a:noFill/>
        <a:ln w="0">
          <a:noFill/>
        </a:ln>
        <a:effectLst/>
      </c:spPr>
      <c:txPr>
        <a:bodyPr rot="0" spcFirstLastPara="1" vertOverflow="ellipsis" vert="horz" wrap="square" anchor="ctr" anchorCtr="1"/>
        <a:lstStyle/>
        <a:p>
          <a:pPr>
            <a:defRPr sz="2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700" baseline="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752880519764241E-2"/>
          <c:y val="4.1449520303409794E-2"/>
          <c:w val="0.87471971514780045"/>
          <c:h val="0.76890966132596483"/>
        </c:manualLayout>
      </c:layout>
      <c:scatterChart>
        <c:scatterStyle val="lineMarker"/>
        <c:varyColors val="0"/>
        <c:ser>
          <c:idx val="0"/>
          <c:order val="0"/>
          <c:tx>
            <c:strRef>
              <c:f>Sheet1!$A$32</c:f>
              <c:strCache>
                <c:ptCount val="1"/>
                <c:pt idx="0">
                  <c:v>Good Student</c:v>
                </c:pt>
              </c:strCache>
            </c:strRef>
          </c:tx>
          <c:spPr>
            <a:ln w="25400" cap="rnd">
              <a:noFill/>
              <a:round/>
            </a:ln>
            <a:effectLst/>
          </c:spPr>
          <c:marker>
            <c:symbol val="circle"/>
            <c:size val="16"/>
            <c:spPr>
              <a:solidFill>
                <a:srgbClr val="00B0F0"/>
              </a:solidFill>
              <a:ln w="9525">
                <a:solidFill>
                  <a:schemeClr val="tx1"/>
                </a:solidFill>
              </a:ln>
              <a:effectLst/>
            </c:spPr>
          </c:marker>
          <c:xVal>
            <c:numRef>
              <c:f>Sheet1!$B$2:$B$31</c:f>
              <c:numCache>
                <c:formatCode>General</c:formatCode>
                <c:ptCount val="30"/>
                <c:pt idx="0">
                  <c:v>83</c:v>
                </c:pt>
                <c:pt idx="1">
                  <c:v>84</c:v>
                </c:pt>
                <c:pt idx="2">
                  <c:v>90</c:v>
                </c:pt>
                <c:pt idx="3">
                  <c:v>91</c:v>
                </c:pt>
                <c:pt idx="4">
                  <c:v>96</c:v>
                </c:pt>
                <c:pt idx="5">
                  <c:v>83</c:v>
                </c:pt>
                <c:pt idx="6">
                  <c:v>91</c:v>
                </c:pt>
                <c:pt idx="7">
                  <c:v>88</c:v>
                </c:pt>
                <c:pt idx="8">
                  <c:v>81</c:v>
                </c:pt>
                <c:pt idx="9">
                  <c:v>94</c:v>
                </c:pt>
                <c:pt idx="10">
                  <c:v>89</c:v>
                </c:pt>
                <c:pt idx="11">
                  <c:v>86</c:v>
                </c:pt>
                <c:pt idx="12">
                  <c:v>81</c:v>
                </c:pt>
                <c:pt idx="13">
                  <c:v>90</c:v>
                </c:pt>
                <c:pt idx="14">
                  <c:v>80</c:v>
                </c:pt>
                <c:pt idx="15">
                  <c:v>98</c:v>
                </c:pt>
                <c:pt idx="16">
                  <c:v>93</c:v>
                </c:pt>
                <c:pt idx="17">
                  <c:v>89</c:v>
                </c:pt>
                <c:pt idx="18">
                  <c:v>87</c:v>
                </c:pt>
                <c:pt idx="19">
                  <c:v>94</c:v>
                </c:pt>
                <c:pt idx="20">
                  <c:v>92</c:v>
                </c:pt>
                <c:pt idx="21">
                  <c:v>85</c:v>
                </c:pt>
                <c:pt idx="22">
                  <c:v>91</c:v>
                </c:pt>
                <c:pt idx="23">
                  <c:v>90</c:v>
                </c:pt>
                <c:pt idx="24">
                  <c:v>94</c:v>
                </c:pt>
                <c:pt idx="25">
                  <c:v>82</c:v>
                </c:pt>
                <c:pt idx="26">
                  <c:v>100</c:v>
                </c:pt>
                <c:pt idx="27">
                  <c:v>94</c:v>
                </c:pt>
                <c:pt idx="28">
                  <c:v>94</c:v>
                </c:pt>
                <c:pt idx="29">
                  <c:v>95</c:v>
                </c:pt>
              </c:numCache>
            </c:numRef>
          </c:xVal>
          <c:yVal>
            <c:numRef>
              <c:f>Sheet1!$A$2:$A$31</c:f>
              <c:numCache>
                <c:formatCode>General</c:formatCode>
                <c:ptCount val="30"/>
                <c:pt idx="0">
                  <c:v>1</c:v>
                </c:pt>
                <c:pt idx="1">
                  <c:v>1</c:v>
                </c:pt>
                <c:pt idx="2">
                  <c:v>1</c:v>
                </c:pt>
                <c:pt idx="3">
                  <c:v>1</c:v>
                </c:pt>
                <c:pt idx="4">
                  <c:v>1</c:v>
                </c:pt>
                <c:pt idx="5">
                  <c:v>0</c:v>
                </c:pt>
                <c:pt idx="6">
                  <c:v>0</c:v>
                </c:pt>
                <c:pt idx="7">
                  <c:v>0</c:v>
                </c:pt>
                <c:pt idx="8">
                  <c:v>1</c:v>
                </c:pt>
                <c:pt idx="9">
                  <c:v>1</c:v>
                </c:pt>
                <c:pt idx="10">
                  <c:v>0</c:v>
                </c:pt>
                <c:pt idx="11">
                  <c:v>1</c:v>
                </c:pt>
                <c:pt idx="12">
                  <c:v>1</c:v>
                </c:pt>
                <c:pt idx="13">
                  <c:v>1</c:v>
                </c:pt>
                <c:pt idx="14">
                  <c:v>0</c:v>
                </c:pt>
                <c:pt idx="15">
                  <c:v>1</c:v>
                </c:pt>
                <c:pt idx="16">
                  <c:v>1</c:v>
                </c:pt>
                <c:pt idx="17">
                  <c:v>0</c:v>
                </c:pt>
                <c:pt idx="18">
                  <c:v>1</c:v>
                </c:pt>
                <c:pt idx="19">
                  <c:v>1</c:v>
                </c:pt>
                <c:pt idx="20">
                  <c:v>1</c:v>
                </c:pt>
                <c:pt idx="21">
                  <c:v>1</c:v>
                </c:pt>
                <c:pt idx="22">
                  <c:v>1</c:v>
                </c:pt>
                <c:pt idx="23">
                  <c:v>1</c:v>
                </c:pt>
                <c:pt idx="24">
                  <c:v>1</c:v>
                </c:pt>
                <c:pt idx="25">
                  <c:v>0</c:v>
                </c:pt>
                <c:pt idx="26">
                  <c:v>0</c:v>
                </c:pt>
                <c:pt idx="27">
                  <c:v>1</c:v>
                </c:pt>
                <c:pt idx="28">
                  <c:v>1</c:v>
                </c:pt>
                <c:pt idx="29">
                  <c:v>1</c:v>
                </c:pt>
              </c:numCache>
            </c:numRef>
          </c:yVal>
          <c:smooth val="0"/>
          <c:extLst>
            <c:ext xmlns:c16="http://schemas.microsoft.com/office/drawing/2014/chart" uri="{C3380CC4-5D6E-409C-BE32-E72D297353CC}">
              <c16:uniqueId val="{00000001-AD9A-4B4E-B394-541E90F20ED3}"/>
            </c:ext>
          </c:extLst>
        </c:ser>
        <c:ser>
          <c:idx val="1"/>
          <c:order val="1"/>
          <c:tx>
            <c:strRef>
              <c:f>Sheet1!$D$32</c:f>
              <c:strCache>
                <c:ptCount val="1"/>
                <c:pt idx="0">
                  <c:v>Average Student</c:v>
                </c:pt>
              </c:strCache>
            </c:strRef>
          </c:tx>
          <c:spPr>
            <a:ln w="25400" cap="rnd">
              <a:noFill/>
              <a:round/>
            </a:ln>
            <a:effectLst/>
          </c:spPr>
          <c:marker>
            <c:symbol val="circle"/>
            <c:size val="16"/>
            <c:spPr>
              <a:solidFill>
                <a:srgbClr val="7030A0"/>
              </a:solidFill>
              <a:ln w="9525">
                <a:solidFill>
                  <a:schemeClr val="tx1"/>
                </a:solidFill>
              </a:ln>
              <a:effectLst/>
            </c:spPr>
          </c:marker>
          <c:xVal>
            <c:numRef>
              <c:f>Sheet1!$E$2:$E$31</c:f>
              <c:numCache>
                <c:formatCode>General</c:formatCode>
                <c:ptCount val="30"/>
                <c:pt idx="0">
                  <c:v>79</c:v>
                </c:pt>
                <c:pt idx="1">
                  <c:v>83</c:v>
                </c:pt>
                <c:pt idx="2">
                  <c:v>75</c:v>
                </c:pt>
                <c:pt idx="3">
                  <c:v>80</c:v>
                </c:pt>
                <c:pt idx="4">
                  <c:v>71</c:v>
                </c:pt>
                <c:pt idx="5">
                  <c:v>81</c:v>
                </c:pt>
                <c:pt idx="6">
                  <c:v>70</c:v>
                </c:pt>
                <c:pt idx="7">
                  <c:v>76</c:v>
                </c:pt>
                <c:pt idx="8">
                  <c:v>75</c:v>
                </c:pt>
                <c:pt idx="9">
                  <c:v>78</c:v>
                </c:pt>
                <c:pt idx="10">
                  <c:v>84</c:v>
                </c:pt>
                <c:pt idx="11">
                  <c:v>81</c:v>
                </c:pt>
                <c:pt idx="12">
                  <c:v>85</c:v>
                </c:pt>
                <c:pt idx="13">
                  <c:v>70</c:v>
                </c:pt>
                <c:pt idx="14">
                  <c:v>84</c:v>
                </c:pt>
                <c:pt idx="15">
                  <c:v>77</c:v>
                </c:pt>
                <c:pt idx="16">
                  <c:v>72</c:v>
                </c:pt>
                <c:pt idx="17">
                  <c:v>71</c:v>
                </c:pt>
                <c:pt idx="18">
                  <c:v>82</c:v>
                </c:pt>
                <c:pt idx="19">
                  <c:v>85</c:v>
                </c:pt>
                <c:pt idx="20">
                  <c:v>74</c:v>
                </c:pt>
                <c:pt idx="21">
                  <c:v>70</c:v>
                </c:pt>
                <c:pt idx="22">
                  <c:v>83</c:v>
                </c:pt>
                <c:pt idx="23">
                  <c:v>82</c:v>
                </c:pt>
                <c:pt idx="24">
                  <c:v>72</c:v>
                </c:pt>
                <c:pt idx="25">
                  <c:v>79</c:v>
                </c:pt>
                <c:pt idx="26">
                  <c:v>76</c:v>
                </c:pt>
                <c:pt idx="27">
                  <c:v>75</c:v>
                </c:pt>
                <c:pt idx="28">
                  <c:v>78</c:v>
                </c:pt>
                <c:pt idx="29">
                  <c:v>73</c:v>
                </c:pt>
              </c:numCache>
            </c:numRef>
          </c:xVal>
          <c:yVal>
            <c:numRef>
              <c:f>Sheet1!$D$2:$D$31</c:f>
              <c:numCache>
                <c:formatCode>General</c:formatCode>
                <c:ptCount val="30"/>
                <c:pt idx="0">
                  <c:v>1</c:v>
                </c:pt>
                <c:pt idx="1">
                  <c:v>1</c:v>
                </c:pt>
                <c:pt idx="2">
                  <c:v>0</c:v>
                </c:pt>
                <c:pt idx="3">
                  <c:v>0</c:v>
                </c:pt>
                <c:pt idx="4">
                  <c:v>1</c:v>
                </c:pt>
                <c:pt idx="5">
                  <c:v>1</c:v>
                </c:pt>
                <c:pt idx="6">
                  <c:v>0</c:v>
                </c:pt>
                <c:pt idx="7">
                  <c:v>0</c:v>
                </c:pt>
                <c:pt idx="8">
                  <c:v>0</c:v>
                </c:pt>
                <c:pt idx="9">
                  <c:v>0</c:v>
                </c:pt>
                <c:pt idx="10">
                  <c:v>1</c:v>
                </c:pt>
                <c:pt idx="11">
                  <c:v>0</c:v>
                </c:pt>
                <c:pt idx="12">
                  <c:v>0</c:v>
                </c:pt>
                <c:pt idx="13">
                  <c:v>1</c:v>
                </c:pt>
                <c:pt idx="14">
                  <c:v>0</c:v>
                </c:pt>
                <c:pt idx="15">
                  <c:v>1</c:v>
                </c:pt>
                <c:pt idx="16">
                  <c:v>0</c:v>
                </c:pt>
                <c:pt idx="17">
                  <c:v>0</c:v>
                </c:pt>
                <c:pt idx="18">
                  <c:v>0</c:v>
                </c:pt>
                <c:pt idx="19">
                  <c:v>0</c:v>
                </c:pt>
                <c:pt idx="20">
                  <c:v>0</c:v>
                </c:pt>
                <c:pt idx="21">
                  <c:v>0</c:v>
                </c:pt>
                <c:pt idx="22">
                  <c:v>1</c:v>
                </c:pt>
                <c:pt idx="23">
                  <c:v>0</c:v>
                </c:pt>
                <c:pt idx="24">
                  <c:v>0</c:v>
                </c:pt>
                <c:pt idx="25">
                  <c:v>0</c:v>
                </c:pt>
                <c:pt idx="26">
                  <c:v>0</c:v>
                </c:pt>
                <c:pt idx="27">
                  <c:v>0</c:v>
                </c:pt>
                <c:pt idx="28">
                  <c:v>0</c:v>
                </c:pt>
                <c:pt idx="29">
                  <c:v>0</c:v>
                </c:pt>
              </c:numCache>
            </c:numRef>
          </c:yVal>
          <c:smooth val="0"/>
          <c:extLst>
            <c:ext xmlns:c16="http://schemas.microsoft.com/office/drawing/2014/chart" uri="{C3380CC4-5D6E-409C-BE32-E72D297353CC}">
              <c16:uniqueId val="{00000002-AD9A-4B4E-B394-541E90F20ED3}"/>
            </c:ext>
          </c:extLst>
        </c:ser>
        <c:ser>
          <c:idx val="2"/>
          <c:order val="2"/>
          <c:tx>
            <c:strRef>
              <c:f>Sheet1!$G$32</c:f>
              <c:strCache>
                <c:ptCount val="1"/>
                <c:pt idx="0">
                  <c:v>Bad Student</c:v>
                </c:pt>
              </c:strCache>
            </c:strRef>
          </c:tx>
          <c:spPr>
            <a:ln w="25400" cap="rnd">
              <a:noFill/>
              <a:round/>
            </a:ln>
            <a:effectLst/>
          </c:spPr>
          <c:marker>
            <c:symbol val="circle"/>
            <c:size val="16"/>
            <c:spPr>
              <a:solidFill>
                <a:schemeClr val="accent3"/>
              </a:solidFill>
              <a:ln w="9525">
                <a:solidFill>
                  <a:schemeClr val="tx1"/>
                </a:solidFill>
              </a:ln>
              <a:effectLst/>
            </c:spPr>
          </c:marker>
          <c:xVal>
            <c:numRef>
              <c:f>Sheet1!$H$2:$H$31</c:f>
              <c:numCache>
                <c:formatCode>General</c:formatCode>
                <c:ptCount val="30"/>
                <c:pt idx="0">
                  <c:v>54</c:v>
                </c:pt>
                <c:pt idx="1">
                  <c:v>60</c:v>
                </c:pt>
                <c:pt idx="2">
                  <c:v>62</c:v>
                </c:pt>
                <c:pt idx="3">
                  <c:v>43</c:v>
                </c:pt>
                <c:pt idx="4">
                  <c:v>41</c:v>
                </c:pt>
                <c:pt idx="5">
                  <c:v>60</c:v>
                </c:pt>
                <c:pt idx="6">
                  <c:v>53</c:v>
                </c:pt>
                <c:pt idx="7">
                  <c:v>47</c:v>
                </c:pt>
                <c:pt idx="8">
                  <c:v>59</c:v>
                </c:pt>
                <c:pt idx="9">
                  <c:v>67</c:v>
                </c:pt>
                <c:pt idx="10">
                  <c:v>66</c:v>
                </c:pt>
                <c:pt idx="11">
                  <c:v>51</c:v>
                </c:pt>
                <c:pt idx="12">
                  <c:v>46</c:v>
                </c:pt>
                <c:pt idx="13">
                  <c:v>46</c:v>
                </c:pt>
                <c:pt idx="14">
                  <c:v>60</c:v>
                </c:pt>
                <c:pt idx="15">
                  <c:v>51</c:v>
                </c:pt>
                <c:pt idx="16">
                  <c:v>61</c:v>
                </c:pt>
                <c:pt idx="17">
                  <c:v>53</c:v>
                </c:pt>
                <c:pt idx="18">
                  <c:v>53</c:v>
                </c:pt>
                <c:pt idx="19">
                  <c:v>51</c:v>
                </c:pt>
                <c:pt idx="20">
                  <c:v>61</c:v>
                </c:pt>
                <c:pt idx="21">
                  <c:v>46</c:v>
                </c:pt>
                <c:pt idx="22">
                  <c:v>47</c:v>
                </c:pt>
                <c:pt idx="23">
                  <c:v>59</c:v>
                </c:pt>
                <c:pt idx="24">
                  <c:v>65</c:v>
                </c:pt>
                <c:pt idx="25">
                  <c:v>45</c:v>
                </c:pt>
                <c:pt idx="26">
                  <c:v>66</c:v>
                </c:pt>
                <c:pt idx="27">
                  <c:v>46</c:v>
                </c:pt>
                <c:pt idx="28">
                  <c:v>63</c:v>
                </c:pt>
                <c:pt idx="29">
                  <c:v>51</c:v>
                </c:pt>
              </c:numCache>
            </c:numRef>
          </c:xVal>
          <c:yVal>
            <c:numRef>
              <c:f>Sheet1!$G$2:$G$31</c:f>
              <c:numCache>
                <c:formatCode>General</c:formatCode>
                <c:ptCount val="30"/>
                <c:pt idx="0">
                  <c:v>0</c:v>
                </c:pt>
                <c:pt idx="1">
                  <c:v>0</c:v>
                </c:pt>
                <c:pt idx="2">
                  <c:v>1</c:v>
                </c:pt>
                <c:pt idx="3">
                  <c:v>0</c:v>
                </c:pt>
                <c:pt idx="4">
                  <c:v>0</c:v>
                </c:pt>
                <c:pt idx="5">
                  <c:v>0</c:v>
                </c:pt>
                <c:pt idx="6">
                  <c:v>0</c:v>
                </c:pt>
                <c:pt idx="7">
                  <c:v>0</c:v>
                </c:pt>
                <c:pt idx="8">
                  <c:v>0</c:v>
                </c:pt>
                <c:pt idx="9">
                  <c:v>0</c:v>
                </c:pt>
                <c:pt idx="10">
                  <c:v>0</c:v>
                </c:pt>
                <c:pt idx="11">
                  <c:v>0</c:v>
                </c:pt>
                <c:pt idx="12">
                  <c:v>1</c:v>
                </c:pt>
                <c:pt idx="13">
                  <c:v>1</c:v>
                </c:pt>
                <c:pt idx="14">
                  <c:v>0</c:v>
                </c:pt>
                <c:pt idx="15">
                  <c:v>0</c:v>
                </c:pt>
                <c:pt idx="16">
                  <c:v>1</c:v>
                </c:pt>
                <c:pt idx="17">
                  <c:v>1</c:v>
                </c:pt>
                <c:pt idx="18">
                  <c:v>0</c:v>
                </c:pt>
                <c:pt idx="19">
                  <c:v>0</c:v>
                </c:pt>
                <c:pt idx="20">
                  <c:v>1</c:v>
                </c:pt>
                <c:pt idx="21">
                  <c:v>0</c:v>
                </c:pt>
                <c:pt idx="22">
                  <c:v>0</c:v>
                </c:pt>
                <c:pt idx="23">
                  <c:v>1</c:v>
                </c:pt>
                <c:pt idx="24">
                  <c:v>0</c:v>
                </c:pt>
                <c:pt idx="25">
                  <c:v>0</c:v>
                </c:pt>
                <c:pt idx="26">
                  <c:v>1</c:v>
                </c:pt>
                <c:pt idx="27">
                  <c:v>1</c:v>
                </c:pt>
                <c:pt idx="28">
                  <c:v>0</c:v>
                </c:pt>
                <c:pt idx="29">
                  <c:v>0</c:v>
                </c:pt>
              </c:numCache>
            </c:numRef>
          </c:yVal>
          <c:smooth val="0"/>
          <c:extLst>
            <c:ext xmlns:c16="http://schemas.microsoft.com/office/drawing/2014/chart" uri="{C3380CC4-5D6E-409C-BE32-E72D297353CC}">
              <c16:uniqueId val="{00000003-AD9A-4B4E-B394-541E90F20ED3}"/>
            </c:ext>
          </c:extLst>
        </c:ser>
        <c:ser>
          <c:idx val="3"/>
          <c:order val="3"/>
          <c:tx>
            <c:strRef>
              <c:f>Sheet1!$J$32</c:f>
              <c:strCache>
                <c:ptCount val="1"/>
                <c:pt idx="0">
                  <c:v>Cheater Fast</c:v>
                </c:pt>
              </c:strCache>
            </c:strRef>
          </c:tx>
          <c:spPr>
            <a:ln w="25400" cap="rnd">
              <a:noFill/>
              <a:round/>
            </a:ln>
            <a:effectLst/>
          </c:spPr>
          <c:marker>
            <c:symbol val="circle"/>
            <c:size val="16"/>
            <c:spPr>
              <a:solidFill>
                <a:schemeClr val="accent6">
                  <a:lumMod val="75000"/>
                </a:schemeClr>
              </a:solidFill>
              <a:ln w="9525">
                <a:solidFill>
                  <a:schemeClr val="tx1"/>
                </a:solidFill>
              </a:ln>
              <a:effectLst/>
            </c:spPr>
          </c:marker>
          <c:xVal>
            <c:numRef>
              <c:f>Sheet1!$K$2:$K$31</c:f>
              <c:numCache>
                <c:formatCode>General</c:formatCode>
                <c:ptCount val="30"/>
                <c:pt idx="0">
                  <c:v>99</c:v>
                </c:pt>
                <c:pt idx="1">
                  <c:v>96</c:v>
                </c:pt>
                <c:pt idx="2">
                  <c:v>95</c:v>
                </c:pt>
                <c:pt idx="3">
                  <c:v>99</c:v>
                </c:pt>
                <c:pt idx="4">
                  <c:v>96</c:v>
                </c:pt>
                <c:pt idx="5">
                  <c:v>98</c:v>
                </c:pt>
                <c:pt idx="6">
                  <c:v>95</c:v>
                </c:pt>
                <c:pt idx="7">
                  <c:v>97</c:v>
                </c:pt>
                <c:pt idx="8">
                  <c:v>95</c:v>
                </c:pt>
                <c:pt idx="9">
                  <c:v>97</c:v>
                </c:pt>
                <c:pt idx="10">
                  <c:v>98</c:v>
                </c:pt>
                <c:pt idx="11">
                  <c:v>96</c:v>
                </c:pt>
                <c:pt idx="12">
                  <c:v>96</c:v>
                </c:pt>
                <c:pt idx="13">
                  <c:v>100</c:v>
                </c:pt>
                <c:pt idx="14">
                  <c:v>95</c:v>
                </c:pt>
                <c:pt idx="15">
                  <c:v>97</c:v>
                </c:pt>
                <c:pt idx="16">
                  <c:v>97</c:v>
                </c:pt>
                <c:pt idx="17">
                  <c:v>98</c:v>
                </c:pt>
                <c:pt idx="18">
                  <c:v>100</c:v>
                </c:pt>
                <c:pt idx="19">
                  <c:v>96</c:v>
                </c:pt>
                <c:pt idx="20">
                  <c:v>96</c:v>
                </c:pt>
                <c:pt idx="21">
                  <c:v>97</c:v>
                </c:pt>
                <c:pt idx="22">
                  <c:v>98</c:v>
                </c:pt>
                <c:pt idx="23">
                  <c:v>100</c:v>
                </c:pt>
                <c:pt idx="24">
                  <c:v>97</c:v>
                </c:pt>
                <c:pt idx="25">
                  <c:v>95</c:v>
                </c:pt>
                <c:pt idx="26">
                  <c:v>99</c:v>
                </c:pt>
                <c:pt idx="27">
                  <c:v>99</c:v>
                </c:pt>
                <c:pt idx="28">
                  <c:v>96</c:v>
                </c:pt>
                <c:pt idx="29">
                  <c:v>95</c:v>
                </c:pt>
              </c:numCache>
            </c:numRef>
          </c:xVal>
          <c:yVal>
            <c:numRef>
              <c:f>Sheet1!$J$2:$J$31</c:f>
              <c:numCache>
                <c:formatCode>General</c:formatCode>
                <c:ptCount val="3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yVal>
          <c:smooth val="0"/>
          <c:extLst>
            <c:ext xmlns:c16="http://schemas.microsoft.com/office/drawing/2014/chart" uri="{C3380CC4-5D6E-409C-BE32-E72D297353CC}">
              <c16:uniqueId val="{00000004-AD9A-4B4E-B394-541E90F20ED3}"/>
            </c:ext>
          </c:extLst>
        </c:ser>
        <c:ser>
          <c:idx val="4"/>
          <c:order val="4"/>
          <c:tx>
            <c:strRef>
              <c:f>Sheet1!$M$32</c:f>
              <c:strCache>
                <c:ptCount val="1"/>
                <c:pt idx="0">
                  <c:v>Cheater Slow</c:v>
                </c:pt>
              </c:strCache>
            </c:strRef>
          </c:tx>
          <c:spPr>
            <a:ln w="25400" cap="rnd">
              <a:noFill/>
              <a:round/>
            </a:ln>
            <a:effectLst/>
          </c:spPr>
          <c:marker>
            <c:symbol val="circle"/>
            <c:size val="16"/>
            <c:spPr>
              <a:solidFill>
                <a:srgbClr val="FF0000"/>
              </a:solidFill>
              <a:ln w="9525">
                <a:solidFill>
                  <a:schemeClr val="tx1"/>
                </a:solidFill>
              </a:ln>
              <a:effectLst/>
            </c:spPr>
          </c:marker>
          <c:xVal>
            <c:numRef>
              <c:f>Sheet1!$N$2:$N$31</c:f>
              <c:numCache>
                <c:formatCode>General</c:formatCode>
                <c:ptCount val="30"/>
                <c:pt idx="0">
                  <c:v>97</c:v>
                </c:pt>
                <c:pt idx="1">
                  <c:v>96</c:v>
                </c:pt>
                <c:pt idx="2">
                  <c:v>100</c:v>
                </c:pt>
                <c:pt idx="3">
                  <c:v>95</c:v>
                </c:pt>
                <c:pt idx="4">
                  <c:v>97</c:v>
                </c:pt>
                <c:pt idx="5">
                  <c:v>96</c:v>
                </c:pt>
                <c:pt idx="6">
                  <c:v>96</c:v>
                </c:pt>
                <c:pt idx="7">
                  <c:v>96</c:v>
                </c:pt>
                <c:pt idx="8">
                  <c:v>95</c:v>
                </c:pt>
                <c:pt idx="9">
                  <c:v>98</c:v>
                </c:pt>
                <c:pt idx="10">
                  <c:v>95</c:v>
                </c:pt>
                <c:pt idx="11">
                  <c:v>97</c:v>
                </c:pt>
                <c:pt idx="12">
                  <c:v>95</c:v>
                </c:pt>
                <c:pt idx="13">
                  <c:v>99</c:v>
                </c:pt>
                <c:pt idx="14">
                  <c:v>99</c:v>
                </c:pt>
                <c:pt idx="15">
                  <c:v>100</c:v>
                </c:pt>
                <c:pt idx="16">
                  <c:v>100</c:v>
                </c:pt>
                <c:pt idx="17">
                  <c:v>98</c:v>
                </c:pt>
                <c:pt idx="18">
                  <c:v>99</c:v>
                </c:pt>
                <c:pt idx="19">
                  <c:v>95</c:v>
                </c:pt>
                <c:pt idx="20">
                  <c:v>97</c:v>
                </c:pt>
                <c:pt idx="21">
                  <c:v>96</c:v>
                </c:pt>
                <c:pt idx="22">
                  <c:v>99</c:v>
                </c:pt>
                <c:pt idx="23">
                  <c:v>95</c:v>
                </c:pt>
                <c:pt idx="24">
                  <c:v>98</c:v>
                </c:pt>
                <c:pt idx="25">
                  <c:v>96</c:v>
                </c:pt>
                <c:pt idx="26">
                  <c:v>96</c:v>
                </c:pt>
                <c:pt idx="27">
                  <c:v>95</c:v>
                </c:pt>
                <c:pt idx="28">
                  <c:v>95</c:v>
                </c:pt>
                <c:pt idx="29">
                  <c:v>99</c:v>
                </c:pt>
              </c:numCache>
            </c:numRef>
          </c:xVal>
          <c:yVal>
            <c:numRef>
              <c:f>Sheet1!$M$2:$M$31</c:f>
              <c:numCache>
                <c:formatCode>General</c:formatCode>
                <c:ptCount val="30"/>
                <c:pt idx="0">
                  <c:v>11</c:v>
                </c:pt>
                <c:pt idx="1">
                  <c:v>12</c:v>
                </c:pt>
                <c:pt idx="2">
                  <c:v>10</c:v>
                </c:pt>
                <c:pt idx="3">
                  <c:v>11</c:v>
                </c:pt>
                <c:pt idx="4">
                  <c:v>10</c:v>
                </c:pt>
                <c:pt idx="5">
                  <c:v>10</c:v>
                </c:pt>
                <c:pt idx="6">
                  <c:v>13</c:v>
                </c:pt>
                <c:pt idx="7">
                  <c:v>10</c:v>
                </c:pt>
                <c:pt idx="8">
                  <c:v>13</c:v>
                </c:pt>
                <c:pt idx="9">
                  <c:v>13</c:v>
                </c:pt>
                <c:pt idx="10">
                  <c:v>12</c:v>
                </c:pt>
                <c:pt idx="11">
                  <c:v>13</c:v>
                </c:pt>
                <c:pt idx="12">
                  <c:v>10</c:v>
                </c:pt>
                <c:pt idx="13">
                  <c:v>12</c:v>
                </c:pt>
                <c:pt idx="14">
                  <c:v>12</c:v>
                </c:pt>
                <c:pt idx="15">
                  <c:v>13</c:v>
                </c:pt>
                <c:pt idx="16">
                  <c:v>15</c:v>
                </c:pt>
                <c:pt idx="17">
                  <c:v>12</c:v>
                </c:pt>
                <c:pt idx="18">
                  <c:v>14</c:v>
                </c:pt>
                <c:pt idx="19">
                  <c:v>10</c:v>
                </c:pt>
                <c:pt idx="20">
                  <c:v>10</c:v>
                </c:pt>
                <c:pt idx="21">
                  <c:v>13</c:v>
                </c:pt>
                <c:pt idx="22">
                  <c:v>15</c:v>
                </c:pt>
                <c:pt idx="23">
                  <c:v>10</c:v>
                </c:pt>
                <c:pt idx="24">
                  <c:v>10</c:v>
                </c:pt>
                <c:pt idx="25">
                  <c:v>14</c:v>
                </c:pt>
                <c:pt idx="26">
                  <c:v>11</c:v>
                </c:pt>
                <c:pt idx="27">
                  <c:v>0</c:v>
                </c:pt>
                <c:pt idx="28">
                  <c:v>10</c:v>
                </c:pt>
                <c:pt idx="29">
                  <c:v>10</c:v>
                </c:pt>
              </c:numCache>
            </c:numRef>
          </c:yVal>
          <c:smooth val="0"/>
          <c:extLst>
            <c:ext xmlns:c16="http://schemas.microsoft.com/office/drawing/2014/chart" uri="{C3380CC4-5D6E-409C-BE32-E72D297353CC}">
              <c16:uniqueId val="{00000005-AD9A-4B4E-B394-541E90F20ED3}"/>
            </c:ext>
          </c:extLst>
        </c:ser>
        <c:dLbls>
          <c:showLegendKey val="0"/>
          <c:showVal val="0"/>
          <c:showCatName val="0"/>
          <c:showSerName val="0"/>
          <c:showPercent val="0"/>
          <c:showBubbleSize val="0"/>
        </c:dLbls>
        <c:axId val="1732186015"/>
        <c:axId val="1761166943"/>
      </c:scatterChart>
      <c:valAx>
        <c:axId val="17321860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r>
                  <a:rPr lang="en-US" dirty="0"/>
                  <a:t>Grade</a:t>
                </a:r>
              </a:p>
            </c:rich>
          </c:tx>
          <c:overlay val="0"/>
          <c:spPr>
            <a:noFill/>
            <a:ln>
              <a:noFill/>
            </a:ln>
            <a:effectLst/>
          </c:spPr>
          <c:txPr>
            <a:bodyPr rot="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endParaRPr lang="en-US"/>
          </a:p>
        </c:txPr>
        <c:crossAx val="1761166943"/>
        <c:crosses val="autoZero"/>
        <c:crossBetween val="midCat"/>
      </c:valAx>
      <c:valAx>
        <c:axId val="176116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r>
                  <a:rPr lang="en-US" dirty="0"/>
                  <a:t>Minus</a:t>
                </a:r>
                <a:r>
                  <a:rPr lang="en-US" baseline="0" dirty="0"/>
                  <a:t> Jumps</a:t>
                </a:r>
              </a:p>
            </c:rich>
          </c:tx>
          <c:overlay val="0"/>
          <c:spPr>
            <a:noFill/>
            <a:ln>
              <a:noFill/>
            </a:ln>
            <a:effectLst/>
          </c:spPr>
          <c:txPr>
            <a:bodyPr rot="-5400000" spcFirstLastPara="1" vertOverflow="ellipsis" vert="horz" wrap="square" anchor="ctr" anchorCtr="1"/>
            <a:lstStyle/>
            <a:p>
              <a:pPr>
                <a:defRPr sz="2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900" b="0" i="0" u="none" strike="noStrike" kern="1200" baseline="0">
                <a:solidFill>
                  <a:schemeClr val="tx1">
                    <a:lumMod val="65000"/>
                    <a:lumOff val="35000"/>
                  </a:schemeClr>
                </a:solidFill>
                <a:latin typeface="+mn-lt"/>
                <a:ea typeface="+mn-ea"/>
                <a:cs typeface="+mn-cs"/>
              </a:defRPr>
            </a:pPr>
            <a:endParaRPr lang="en-US"/>
          </a:p>
        </c:txPr>
        <c:crossAx val="1732186015"/>
        <c:crosses val="autoZero"/>
        <c:crossBetween val="midCat"/>
      </c:valAx>
      <c:spPr>
        <a:noFill/>
        <a:ln>
          <a:noFill/>
        </a:ln>
        <a:effectLst/>
      </c:spPr>
    </c:plotArea>
    <c:legend>
      <c:legendPos val="r"/>
      <c:layout>
        <c:manualLayout>
          <c:xMode val="edge"/>
          <c:yMode val="edge"/>
          <c:x val="0.22657436608382031"/>
          <c:y val="4.9677928577204537E-2"/>
          <c:w val="0.23058844171868009"/>
          <c:h val="0.41499973975730842"/>
        </c:manualLayout>
      </c:layout>
      <c:overlay val="0"/>
      <c:spPr>
        <a:noFill/>
        <a:ln>
          <a:noFill/>
        </a:ln>
        <a:effectLst/>
      </c:spPr>
      <c:txPr>
        <a:bodyPr rot="0" spcFirstLastPara="1" vertOverflow="ellipsis" vert="horz" wrap="square" anchor="ctr" anchorCtr="1"/>
        <a:lstStyle/>
        <a:p>
          <a:pPr>
            <a:defRPr sz="2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60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9A8A8-1B89-44A2-8A6A-D95FA721D8E4}" type="datetimeFigureOut">
              <a:rPr lang="en-US" smtClean="0"/>
              <a:t>4/13/2023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B68BC0-5824-4B70-9553-3AED60A3DA41}" type="slidenum">
              <a:rPr lang="en-US" smtClean="0"/>
              <a:t>‹#›</a:t>
            </a:fld>
            <a:endParaRPr lang="en-US"/>
          </a:p>
        </p:txBody>
      </p:sp>
    </p:spTree>
    <p:extLst>
      <p:ext uri="{BB962C8B-B14F-4D97-AF65-F5344CB8AC3E}">
        <p14:creationId xmlns:p14="http://schemas.microsoft.com/office/powerpoint/2010/main" val="2562033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B68BC0-5824-4B70-9553-3AED60A3DA41}" type="slidenum">
              <a:rPr lang="en-US" smtClean="0"/>
              <a:t>1</a:t>
            </a:fld>
            <a:endParaRPr lang="en-US"/>
          </a:p>
        </p:txBody>
      </p:sp>
    </p:spTree>
    <p:extLst>
      <p:ext uri="{BB962C8B-B14F-4D97-AF65-F5344CB8AC3E}">
        <p14:creationId xmlns:p14="http://schemas.microsoft.com/office/powerpoint/2010/main" val="201383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8FA891-EA14-E241-A437-93B1B255627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457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0699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25764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670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FA891-EA14-E241-A437-93B1B2556271}"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27565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FA891-EA14-E241-A437-93B1B255627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39215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8FA891-EA14-E241-A437-93B1B2556271}"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40226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8FA891-EA14-E241-A437-93B1B2556271}"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4574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FA891-EA14-E241-A437-93B1B2556271}"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82784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04449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3530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78FA891-EA14-E241-A437-93B1B2556271}" type="datetimeFigureOut">
              <a:rPr lang="en-US" smtClean="0"/>
              <a:t>4/13/2023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ECF1C03-2CE3-1940-9926-98CA19406295}" type="slidenum">
              <a:rPr lang="en-US" smtClean="0"/>
              <a:t>‹#›</a:t>
            </a:fld>
            <a:endParaRPr lang="en-US"/>
          </a:p>
        </p:txBody>
      </p:sp>
    </p:spTree>
    <p:extLst>
      <p:ext uri="{BB962C8B-B14F-4D97-AF65-F5344CB8AC3E}">
        <p14:creationId xmlns:p14="http://schemas.microsoft.com/office/powerpoint/2010/main" val="201562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C765D581-9B38-4B01-BB7F-4774D792EAC3}"/>
              </a:ext>
            </a:extLst>
          </p:cNvPr>
          <p:cNvGrpSpPr/>
          <p:nvPr/>
        </p:nvGrpSpPr>
        <p:grpSpPr>
          <a:xfrm>
            <a:off x="33270007" y="17277649"/>
            <a:ext cx="9704319" cy="4394182"/>
            <a:chOff x="34246460" y="19324590"/>
            <a:chExt cx="8804090" cy="7763106"/>
          </a:xfrm>
        </p:grpSpPr>
        <p:grpSp>
          <p:nvGrpSpPr>
            <p:cNvPr id="78" name="Group 77">
              <a:extLst>
                <a:ext uri="{FF2B5EF4-FFF2-40B4-BE49-F238E27FC236}">
                  <a16:creationId xmlns:a16="http://schemas.microsoft.com/office/drawing/2014/main" id="{6F3E5CEB-A817-4B86-B0BF-71D982D72F6E}"/>
                </a:ext>
              </a:extLst>
            </p:cNvPr>
            <p:cNvGrpSpPr/>
            <p:nvPr/>
          </p:nvGrpSpPr>
          <p:grpSpPr>
            <a:xfrm>
              <a:off x="34246460" y="19324590"/>
              <a:ext cx="8804090" cy="7763106"/>
              <a:chOff x="1569478" y="6493281"/>
              <a:chExt cx="9639590" cy="7763106"/>
            </a:xfrm>
          </p:grpSpPr>
          <p:sp>
            <p:nvSpPr>
              <p:cNvPr id="80" name="Text Box 91">
                <a:extLst>
                  <a:ext uri="{FF2B5EF4-FFF2-40B4-BE49-F238E27FC236}">
                    <a16:creationId xmlns:a16="http://schemas.microsoft.com/office/drawing/2014/main" id="{7101FD6C-3D20-4761-98BC-20C1CBF11123}"/>
                  </a:ext>
                </a:extLst>
              </p:cNvPr>
              <p:cNvSpPr txBox="1">
                <a:spLocks noChangeArrowheads="1"/>
              </p:cNvSpPr>
              <p:nvPr/>
            </p:nvSpPr>
            <p:spPr bwMode="auto">
              <a:xfrm>
                <a:off x="1588282" y="7951043"/>
                <a:ext cx="9600003" cy="6305344"/>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200" dirty="0">
                    <a:latin typeface="Calibri" panose="020F0502020204030204" pitchFamily="34" charset="0"/>
                    <a:cs typeface="Calibri" panose="020F0502020204030204" pitchFamily="34" charset="0"/>
                  </a:rPr>
                  <a:t>For testing, the decision tree machine learning approach was trained and tested with a synthetic dataset of 15k student exams. After training, inference testing shows: precision = 1.0, recall = 0.99, accuracy = 0.99, and F1- score = 0.995. The results are encouraging and indicate that a robust and sufficiently detailed simulation may generate usable training data. </a:t>
                </a:r>
              </a:p>
              <a:p>
                <a:pPr>
                  <a:spcBef>
                    <a:spcPct val="50000"/>
                  </a:spcBef>
                </a:pPr>
                <a:endParaRPr lang="en-US" sz="3200" dirty="0">
                  <a:latin typeface="Calibri" panose="020F0502020204030204" pitchFamily="34" charset="0"/>
                  <a:cs typeface="Calibri" panose="020F0502020204030204" pitchFamily="34" charset="0"/>
                </a:endParaRPr>
              </a:p>
            </p:txBody>
          </p:sp>
          <p:sp>
            <p:nvSpPr>
              <p:cNvPr id="81" name="Rectangle 80">
                <a:extLst>
                  <a:ext uri="{FF2B5EF4-FFF2-40B4-BE49-F238E27FC236}">
                    <a16:creationId xmlns:a16="http://schemas.microsoft.com/office/drawing/2014/main" id="{A9D8841C-0874-4FD1-B03C-7D2AE0105DE7}"/>
                  </a:ext>
                </a:extLst>
              </p:cNvPr>
              <p:cNvSpPr/>
              <p:nvPr/>
            </p:nvSpPr>
            <p:spPr>
              <a:xfrm>
                <a:off x="1569478" y="6493281"/>
                <a:ext cx="9639590" cy="1490071"/>
              </a:xfrm>
              <a:prstGeom prst="rect">
                <a:avLst/>
              </a:prstGeom>
              <a:solidFill>
                <a:srgbClr val="7030A0"/>
              </a:solid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4000" b="1" dirty="0">
                    <a:latin typeface="Calibri" panose="020F0502020204030204" pitchFamily="34" charset="0"/>
                    <a:cs typeface="Calibri" panose="020F0502020204030204" pitchFamily="34" charset="0"/>
                  </a:rPr>
                  <a:t>6. 	               RESULTS </a:t>
                </a:r>
              </a:p>
            </p:txBody>
          </p:sp>
        </p:grpSp>
        <p:sp>
          <p:nvSpPr>
            <p:cNvPr id="79" name="TextBox 78">
              <a:extLst>
                <a:ext uri="{FF2B5EF4-FFF2-40B4-BE49-F238E27FC236}">
                  <a16:creationId xmlns:a16="http://schemas.microsoft.com/office/drawing/2014/main" id="{7ABB449B-E4EC-4881-8408-CB666F3D5047}"/>
                </a:ext>
              </a:extLst>
            </p:cNvPr>
            <p:cNvSpPr txBox="1"/>
            <p:nvPr/>
          </p:nvSpPr>
          <p:spPr>
            <a:xfrm>
              <a:off x="34396782" y="20175408"/>
              <a:ext cx="8490999" cy="553998"/>
            </a:xfrm>
            <a:prstGeom prst="rect">
              <a:avLst/>
            </a:prstGeom>
            <a:noFill/>
          </p:spPr>
          <p:txBody>
            <a:bodyPr wrap="square" rtlCol="0">
              <a:spAutoFit/>
            </a:bodyPr>
            <a:lstStyle/>
            <a:p>
              <a:pPr algn="just"/>
              <a:endParaRPr lang="en-US" sz="3000" dirty="0">
                <a:latin typeface="Calibri" panose="020F0502020204030204" pitchFamily="34" charset="0"/>
                <a:cs typeface="Calibri" panose="020F0502020204030204" pitchFamily="34" charset="0"/>
              </a:endParaRPr>
            </a:p>
          </p:txBody>
        </p:sp>
      </p:grpSp>
      <p:grpSp>
        <p:nvGrpSpPr>
          <p:cNvPr id="350" name="Group 349">
            <a:extLst>
              <a:ext uri="{FF2B5EF4-FFF2-40B4-BE49-F238E27FC236}">
                <a16:creationId xmlns:a16="http://schemas.microsoft.com/office/drawing/2014/main" id="{A3C14AD6-53EF-4F4E-B900-23A84C8E0029}"/>
              </a:ext>
            </a:extLst>
          </p:cNvPr>
          <p:cNvGrpSpPr/>
          <p:nvPr/>
        </p:nvGrpSpPr>
        <p:grpSpPr>
          <a:xfrm>
            <a:off x="973003" y="24205108"/>
            <a:ext cx="9784080" cy="4241876"/>
            <a:chOff x="1003416" y="14843900"/>
            <a:chExt cx="11360860" cy="26079044"/>
          </a:xfrm>
        </p:grpSpPr>
        <p:sp>
          <p:nvSpPr>
            <p:cNvPr id="355" name="Text Box 91">
              <a:extLst>
                <a:ext uri="{FF2B5EF4-FFF2-40B4-BE49-F238E27FC236}">
                  <a16:creationId xmlns:a16="http://schemas.microsoft.com/office/drawing/2014/main" id="{9F7F8C91-9862-4C26-86D6-833628F0EF2F}"/>
                </a:ext>
              </a:extLst>
            </p:cNvPr>
            <p:cNvSpPr txBox="1"/>
            <p:nvPr/>
          </p:nvSpPr>
          <p:spPr bwMode="auto">
            <a:xfrm>
              <a:off x="1027909" y="18006227"/>
              <a:ext cx="11311873" cy="22916717"/>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marL="457200" indent="-457200">
                <a:spcBef>
                  <a:spcPct val="50000"/>
                </a:spcBef>
                <a:buFont typeface="Arial" panose="020B0604020202020204" pitchFamily="34" charset="0"/>
                <a:buChar char="•"/>
              </a:pPr>
              <a:r>
                <a:rPr lang="en-US" sz="3200" dirty="0">
                  <a:latin typeface="Calibri" panose="020F0502020204030204" pitchFamily="34" charset="0"/>
                  <a:cs typeface="Calibri" panose="020F0502020204030204" pitchFamily="34" charset="0"/>
                </a:rPr>
                <a:t>Generate different student profiles for honest and dishonest student types.</a:t>
              </a:r>
            </a:p>
            <a:p>
              <a:pPr marL="457200" indent="-457200">
                <a:spcBef>
                  <a:spcPct val="50000"/>
                </a:spcBef>
                <a:buFont typeface="Arial" panose="020B0604020202020204" pitchFamily="34" charset="0"/>
                <a:buChar char="•"/>
              </a:pPr>
              <a:r>
                <a:rPr lang="en-US" sz="3200" dirty="0">
                  <a:latin typeface="Calibri" panose="020F0502020204030204" pitchFamily="34" charset="0"/>
                  <a:cs typeface="Calibri" panose="020F0502020204030204" pitchFamily="34" charset="0"/>
                </a:rPr>
                <a:t>Give each profile their own features that are indicative of their behavior.</a:t>
              </a:r>
            </a:p>
            <a:p>
              <a:pPr marL="457200" indent="-457200">
                <a:spcBef>
                  <a:spcPct val="50000"/>
                </a:spcBef>
                <a:buFont typeface="Arial" panose="020B0604020202020204" pitchFamily="34" charset="0"/>
                <a:buChar char="•"/>
              </a:pPr>
              <a:r>
                <a:rPr lang="en-US" sz="3200" dirty="0">
                  <a:latin typeface="Calibri" panose="020F0502020204030204" pitchFamily="34" charset="0"/>
                  <a:cs typeface="Calibri" panose="020F0502020204030204" pitchFamily="34" charset="0"/>
                </a:rPr>
                <a:t>Test the dataset with a decision tree machine learning algorithm.</a:t>
              </a:r>
            </a:p>
          </p:txBody>
        </p:sp>
        <p:sp>
          <p:nvSpPr>
            <p:cNvPr id="369" name="Rectangle 368">
              <a:extLst>
                <a:ext uri="{FF2B5EF4-FFF2-40B4-BE49-F238E27FC236}">
                  <a16:creationId xmlns:a16="http://schemas.microsoft.com/office/drawing/2014/main" id="{BDA71F4C-E93F-4848-9BD3-DCF0A487476C}"/>
                </a:ext>
              </a:extLst>
            </p:cNvPr>
            <p:cNvSpPr/>
            <p:nvPr/>
          </p:nvSpPr>
          <p:spPr>
            <a:xfrm>
              <a:off x="1003416" y="14843900"/>
              <a:ext cx="11360860" cy="3162327"/>
            </a:xfrm>
            <a:prstGeom prst="rect">
              <a:avLst/>
            </a:prstGeom>
            <a:solidFill>
              <a:srgbClr val="7030A0"/>
            </a:solid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4000" b="1" dirty="0">
                  <a:latin typeface="Calibri" panose="020F0502020204030204" pitchFamily="34" charset="0"/>
                  <a:cs typeface="Calibri" panose="020F0502020204030204" pitchFamily="34" charset="0"/>
                </a:rPr>
                <a:t>3. 	              OBJECTIVE</a:t>
              </a:r>
            </a:p>
          </p:txBody>
        </p:sp>
        <p:sp>
          <p:nvSpPr>
            <p:cNvPr id="374" name="TextBox 373">
              <a:extLst>
                <a:ext uri="{FF2B5EF4-FFF2-40B4-BE49-F238E27FC236}">
                  <a16:creationId xmlns:a16="http://schemas.microsoft.com/office/drawing/2014/main" id="{CEE137DC-C8DA-4B55-8639-5F79515B9937}"/>
                </a:ext>
              </a:extLst>
            </p:cNvPr>
            <p:cNvSpPr txBox="1"/>
            <p:nvPr/>
          </p:nvSpPr>
          <p:spPr>
            <a:xfrm>
              <a:off x="1702104" y="24433244"/>
              <a:ext cx="184731" cy="493306"/>
            </a:xfrm>
            <a:prstGeom prst="rect">
              <a:avLst/>
            </a:prstGeom>
            <a:noFill/>
          </p:spPr>
          <p:txBody>
            <a:bodyPr wrap="none" rtlCol="0">
              <a:spAutoFit/>
            </a:bodyPr>
            <a:lstStyle/>
            <a:p>
              <a:endParaRPr lang="en-US" sz="3200" b="1" dirty="0"/>
            </a:p>
          </p:txBody>
        </p:sp>
      </p:grpSp>
      <p:sp>
        <p:nvSpPr>
          <p:cNvPr id="4" name="Rectangle 3">
            <a:extLst>
              <a:ext uri="{FF2B5EF4-FFF2-40B4-BE49-F238E27FC236}">
                <a16:creationId xmlns:a16="http://schemas.microsoft.com/office/drawing/2014/main" id="{75A17E5D-BAAF-A04D-8346-CF909404404D}"/>
              </a:ext>
            </a:extLst>
          </p:cNvPr>
          <p:cNvSpPr/>
          <p:nvPr/>
        </p:nvSpPr>
        <p:spPr>
          <a:xfrm>
            <a:off x="936172" y="660714"/>
            <a:ext cx="42018856" cy="4401655"/>
          </a:xfrm>
          <a:prstGeom prst="rect">
            <a:avLst/>
          </a:prstGeom>
          <a:solidFill>
            <a:schemeClr val="bg1"/>
          </a:solidFill>
          <a:ln w="5715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2787092-7CCD-ED4E-AA95-765AD1C750AB}"/>
              </a:ext>
            </a:extLst>
          </p:cNvPr>
          <p:cNvPicPr>
            <a:picLocks noChangeAspect="1"/>
          </p:cNvPicPr>
          <p:nvPr/>
        </p:nvPicPr>
        <p:blipFill>
          <a:blip r:embed="rId3"/>
          <a:stretch>
            <a:fillRect/>
          </a:stretch>
        </p:blipFill>
        <p:spPr>
          <a:xfrm>
            <a:off x="1277786" y="952874"/>
            <a:ext cx="5999183" cy="3844048"/>
          </a:xfrm>
          <a:prstGeom prst="rect">
            <a:avLst/>
          </a:prstGeom>
        </p:spPr>
      </p:pic>
      <p:pic>
        <p:nvPicPr>
          <p:cNvPr id="8" name="Picture 7">
            <a:extLst>
              <a:ext uri="{FF2B5EF4-FFF2-40B4-BE49-F238E27FC236}">
                <a16:creationId xmlns:a16="http://schemas.microsoft.com/office/drawing/2014/main" id="{E78E595F-F92D-0F4B-A4FD-00CDE03EFB7E}"/>
              </a:ext>
            </a:extLst>
          </p:cNvPr>
          <p:cNvPicPr>
            <a:picLocks noChangeAspect="1"/>
          </p:cNvPicPr>
          <p:nvPr/>
        </p:nvPicPr>
        <p:blipFill>
          <a:blip r:embed="rId4"/>
          <a:stretch>
            <a:fillRect/>
          </a:stretch>
        </p:blipFill>
        <p:spPr>
          <a:xfrm>
            <a:off x="38759259" y="957065"/>
            <a:ext cx="3836540" cy="3844048"/>
          </a:xfrm>
          <a:prstGeom prst="rect">
            <a:avLst/>
          </a:prstGeom>
        </p:spPr>
      </p:pic>
      <p:sp>
        <p:nvSpPr>
          <p:cNvPr id="9" name="TextBox 8">
            <a:extLst>
              <a:ext uri="{FF2B5EF4-FFF2-40B4-BE49-F238E27FC236}">
                <a16:creationId xmlns:a16="http://schemas.microsoft.com/office/drawing/2014/main" id="{FDFBEA3B-6366-5B41-AF5C-9136B8D1DEC9}"/>
              </a:ext>
            </a:extLst>
          </p:cNvPr>
          <p:cNvSpPr txBox="1"/>
          <p:nvPr/>
        </p:nvSpPr>
        <p:spPr>
          <a:xfrm>
            <a:off x="10228726" y="530087"/>
            <a:ext cx="23601827" cy="2800767"/>
          </a:xfrm>
          <a:prstGeom prst="rect">
            <a:avLst/>
          </a:prstGeom>
          <a:noFill/>
        </p:spPr>
        <p:txBody>
          <a:bodyPr wrap="square" rtlCol="0">
            <a:spAutoFit/>
          </a:bodyPr>
          <a:lstStyle/>
          <a:p>
            <a:pPr algn="ctr"/>
            <a:r>
              <a:rPr lang="en-US" sz="8800" b="1" dirty="0">
                <a:solidFill>
                  <a:srgbClr val="7030A0"/>
                </a:solidFill>
                <a:latin typeface="Calibri" panose="020F0502020204030204" pitchFamily="34" charset="0"/>
                <a:cs typeface="Calibri" panose="020F0502020204030204" pitchFamily="34" charset="0"/>
              </a:rPr>
              <a:t>A Viable Machine Learning Dataset for Academic Dishonesty Detection in Computer-based Testing</a:t>
            </a:r>
          </a:p>
        </p:txBody>
      </p:sp>
      <p:sp>
        <p:nvSpPr>
          <p:cNvPr id="10" name="TextBox 9">
            <a:extLst>
              <a:ext uri="{FF2B5EF4-FFF2-40B4-BE49-F238E27FC236}">
                <a16:creationId xmlns:a16="http://schemas.microsoft.com/office/drawing/2014/main" id="{6B91E673-46B0-1B43-8614-7315C027FF86}"/>
              </a:ext>
            </a:extLst>
          </p:cNvPr>
          <p:cNvSpPr txBox="1"/>
          <p:nvPr/>
        </p:nvSpPr>
        <p:spPr>
          <a:xfrm>
            <a:off x="16131532" y="3249457"/>
            <a:ext cx="11628135" cy="969496"/>
          </a:xfrm>
          <a:prstGeom prst="rect">
            <a:avLst/>
          </a:prstGeom>
          <a:noFill/>
        </p:spPr>
        <p:txBody>
          <a:bodyPr wrap="square" rtlCol="0">
            <a:spAutoFit/>
          </a:bodyPr>
          <a:lstStyle/>
          <a:p>
            <a:pPr algn="ctr"/>
            <a:r>
              <a:rPr lang="en-US" sz="5700" b="1" dirty="0">
                <a:solidFill>
                  <a:srgbClr val="7030A0"/>
                </a:solidFill>
                <a:latin typeface="Calibri" panose="020F0502020204030204" pitchFamily="34" charset="0"/>
                <a:cs typeface="Calibri" panose="020F0502020204030204" pitchFamily="34" charset="0"/>
              </a:rPr>
              <a:t>Austin Jerrolds and J.W. Bruce</a:t>
            </a:r>
          </a:p>
        </p:txBody>
      </p:sp>
      <p:sp>
        <p:nvSpPr>
          <p:cNvPr id="11" name="TextBox 10">
            <a:extLst>
              <a:ext uri="{FF2B5EF4-FFF2-40B4-BE49-F238E27FC236}">
                <a16:creationId xmlns:a16="http://schemas.microsoft.com/office/drawing/2014/main" id="{F3FAB778-EE7D-524F-8EE4-BFCF67ECEAC6}"/>
              </a:ext>
            </a:extLst>
          </p:cNvPr>
          <p:cNvSpPr txBox="1"/>
          <p:nvPr/>
        </p:nvSpPr>
        <p:spPr>
          <a:xfrm>
            <a:off x="14025172" y="4084060"/>
            <a:ext cx="21391420" cy="954107"/>
          </a:xfrm>
          <a:prstGeom prst="rect">
            <a:avLst/>
          </a:prstGeom>
          <a:noFill/>
        </p:spPr>
        <p:txBody>
          <a:bodyPr wrap="square" rtlCol="0">
            <a:spAutoFit/>
          </a:bodyPr>
          <a:lstStyle/>
          <a:p>
            <a:r>
              <a:rPr lang="en-US" sz="5600" b="1" dirty="0">
                <a:solidFill>
                  <a:srgbClr val="7030A0"/>
                </a:solidFill>
                <a:latin typeface="Calibri" panose="020F0502020204030204" pitchFamily="34" charset="0"/>
                <a:cs typeface="Calibri" panose="020F0502020204030204" pitchFamily="34" charset="0"/>
              </a:rPr>
              <a:t>Department of Electrical and Computer Engineering</a:t>
            </a:r>
          </a:p>
        </p:txBody>
      </p:sp>
      <p:grpSp>
        <p:nvGrpSpPr>
          <p:cNvPr id="14" name="Group 13">
            <a:extLst>
              <a:ext uri="{FF2B5EF4-FFF2-40B4-BE49-F238E27FC236}">
                <a16:creationId xmlns:a16="http://schemas.microsoft.com/office/drawing/2014/main" id="{C8931E1F-3E2A-DC40-9CAA-F391E5A0DEEA}"/>
              </a:ext>
            </a:extLst>
          </p:cNvPr>
          <p:cNvGrpSpPr/>
          <p:nvPr/>
        </p:nvGrpSpPr>
        <p:grpSpPr>
          <a:xfrm>
            <a:off x="955701" y="5669237"/>
            <a:ext cx="9784080" cy="11911256"/>
            <a:chOff x="1569477" y="6531385"/>
            <a:chExt cx="9639590" cy="5331988"/>
          </a:xfrm>
        </p:grpSpPr>
        <p:sp>
          <p:nvSpPr>
            <p:cNvPr id="12" name="Text Box 91">
              <a:extLst>
                <a:ext uri="{FF2B5EF4-FFF2-40B4-BE49-F238E27FC236}">
                  <a16:creationId xmlns:a16="http://schemas.microsoft.com/office/drawing/2014/main" id="{1CD25698-9CAA-134E-B0CA-6F4BE1AB3CA7}"/>
                </a:ext>
              </a:extLst>
            </p:cNvPr>
            <p:cNvSpPr txBox="1">
              <a:spLocks noChangeArrowheads="1"/>
            </p:cNvSpPr>
            <p:nvPr/>
          </p:nvSpPr>
          <p:spPr bwMode="auto">
            <a:xfrm>
              <a:off x="1590260" y="6854381"/>
              <a:ext cx="9598025" cy="5008992"/>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endParaRPr lang="en-US" sz="32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64E97C7E-1AC9-9147-912C-A1CCECB565FA}"/>
                </a:ext>
              </a:extLst>
            </p:cNvPr>
            <p:cNvSpPr>
              <a:spLocks/>
            </p:cNvSpPr>
            <p:nvPr/>
          </p:nvSpPr>
          <p:spPr>
            <a:xfrm>
              <a:off x="1569477" y="6531385"/>
              <a:ext cx="9639590" cy="445258"/>
            </a:xfrm>
            <a:prstGeom prst="rect">
              <a:avLst/>
            </a:prstGeom>
            <a:solidFill>
              <a:srgbClr val="7030A0"/>
            </a:solid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4000" b="1" dirty="0">
                  <a:latin typeface="Calibri" panose="020F0502020204030204" pitchFamily="34" charset="0"/>
                  <a:cs typeface="Calibri" panose="020F0502020204030204" pitchFamily="34" charset="0"/>
                </a:rPr>
                <a:t>1. 	        INTRODUCTION</a:t>
              </a:r>
            </a:p>
          </p:txBody>
        </p:sp>
      </p:grpSp>
      <p:sp>
        <p:nvSpPr>
          <p:cNvPr id="23" name="Text Box 91">
            <a:extLst>
              <a:ext uri="{FF2B5EF4-FFF2-40B4-BE49-F238E27FC236}">
                <a16:creationId xmlns:a16="http://schemas.microsoft.com/office/drawing/2014/main" id="{7E554169-AB32-3C44-9816-384088E7FAD4}"/>
              </a:ext>
            </a:extLst>
          </p:cNvPr>
          <p:cNvSpPr txBox="1">
            <a:spLocks noChangeArrowheads="1"/>
          </p:cNvSpPr>
          <p:nvPr/>
        </p:nvSpPr>
        <p:spPr bwMode="auto">
          <a:xfrm>
            <a:off x="33287693" y="5735683"/>
            <a:ext cx="9647806" cy="11282964"/>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200"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Figure 4</a:t>
            </a:r>
            <a:r>
              <a:rPr lang="en-US" sz="3200" dirty="0">
                <a:latin typeface="Calibri" panose="020F0502020204030204" pitchFamily="34" charset="0"/>
                <a:cs typeface="Calibri" panose="020F0502020204030204" pitchFamily="34" charset="0"/>
              </a:rPr>
              <a:t> shows a representative visualization of the decision tree algorithm. The decision tree determines the features and threshold most relevant to determining the classification. In this example, “class = 0” denotes an honest student, while “class = 1” is a dishonest student.</a:t>
            </a: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r>
              <a:rPr lang="en-US" sz="3200"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Figure 4</a:t>
            </a:r>
            <a:r>
              <a:rPr lang="en-US" sz="3200" dirty="0">
                <a:latin typeface="Calibri" panose="020F0502020204030204" pitchFamily="34" charset="0"/>
                <a:cs typeface="Calibri" panose="020F0502020204030204" pitchFamily="34" charset="0"/>
              </a:rPr>
              <a:t>: Decision Tree</a:t>
            </a:r>
          </a:p>
        </p:txBody>
      </p:sp>
      <p:sp>
        <p:nvSpPr>
          <p:cNvPr id="25" name="TextBox 24">
            <a:extLst>
              <a:ext uri="{FF2B5EF4-FFF2-40B4-BE49-F238E27FC236}">
                <a16:creationId xmlns:a16="http://schemas.microsoft.com/office/drawing/2014/main" id="{A1AE59AC-40D2-244A-AD28-1E0648FC96EA}"/>
              </a:ext>
            </a:extLst>
          </p:cNvPr>
          <p:cNvSpPr txBox="1"/>
          <p:nvPr/>
        </p:nvSpPr>
        <p:spPr>
          <a:xfrm>
            <a:off x="1019677" y="6732336"/>
            <a:ext cx="9601200" cy="10926068"/>
          </a:xfrm>
          <a:prstGeom prst="rect">
            <a:avLst/>
          </a:prstGeom>
          <a:noFill/>
        </p:spPr>
        <p:txBody>
          <a:bodyPr wrap="square" rtlCol="0">
            <a:spAutoFit/>
          </a:bodyPr>
          <a:lstStyle/>
          <a:p>
            <a:pPr algn="just"/>
            <a:r>
              <a:rPr lang="en-US" sz="3200" dirty="0">
                <a:cs typeface="Arial" panose="020B0604020202020204" pitchFamily="34" charset="0"/>
              </a:rPr>
              <a:t>Testing student knowledge of course material is crucial aspect of learning. </a:t>
            </a:r>
            <a:r>
              <a:rPr lang="en-US" sz="3200" dirty="0">
                <a:latin typeface="+mj-lt"/>
                <a:cs typeface="Arial" panose="020B0604020202020204" pitchFamily="34" charset="0"/>
              </a:rPr>
              <a:t>The global pandemic forced universities to adopt widespread, computer-based testing environments. Sadly, academic misconduct is at an all-time high. Proctoring computer-based testing proves to be difficult, and often requires methods invasive of student privacy. Currently, most computer-based testing environments collect operational diagnostic data that are indicative of academic misconduct. Using data logging in learning management systems, machine learning methods can be trained to recognize the student actions indicative of dishonest behavior during computer-based testing. Machine learning algorithms require extensive data sets for training. Sizeable data sets of honest and dishonest exam logs are extremely difficult, if not impossible, to obtain. This work describes creation of synthetic data representative of honest and dishonest test taking strategies used by students in a computer-based testing environment. The synthetic data is used to train a decision tree to automatically recognize academic dishonesty during computer-based testing.</a:t>
            </a:r>
          </a:p>
        </p:txBody>
      </p:sp>
      <p:grpSp>
        <p:nvGrpSpPr>
          <p:cNvPr id="98" name="Group 97">
            <a:extLst>
              <a:ext uri="{FF2B5EF4-FFF2-40B4-BE49-F238E27FC236}">
                <a16:creationId xmlns:a16="http://schemas.microsoft.com/office/drawing/2014/main" id="{2D95ED28-F21D-E842-BD21-1F5B605BA443}"/>
              </a:ext>
            </a:extLst>
          </p:cNvPr>
          <p:cNvGrpSpPr/>
          <p:nvPr/>
        </p:nvGrpSpPr>
        <p:grpSpPr>
          <a:xfrm>
            <a:off x="33307834" y="27658205"/>
            <a:ext cx="9667774" cy="4053187"/>
            <a:chOff x="1569477" y="11092229"/>
            <a:chExt cx="9639590" cy="2375822"/>
          </a:xfrm>
        </p:grpSpPr>
        <p:sp>
          <p:nvSpPr>
            <p:cNvPr id="99" name="Text Box 91">
              <a:extLst>
                <a:ext uri="{FF2B5EF4-FFF2-40B4-BE49-F238E27FC236}">
                  <a16:creationId xmlns:a16="http://schemas.microsoft.com/office/drawing/2014/main" id="{BDB7D885-9822-7D4F-9C8D-E130006CF74F}"/>
                </a:ext>
              </a:extLst>
            </p:cNvPr>
            <p:cNvSpPr txBox="1">
              <a:spLocks noChangeArrowheads="1"/>
            </p:cNvSpPr>
            <p:nvPr/>
          </p:nvSpPr>
          <p:spPr bwMode="auto">
            <a:xfrm>
              <a:off x="1569477" y="11433314"/>
              <a:ext cx="9600003" cy="2034737"/>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r>
                <a:rPr lang="en-US" sz="2400" dirty="0">
                  <a:effectLst/>
                  <a:latin typeface="Calibri" panose="020F0502020204030204" pitchFamily="34" charset="0"/>
                  <a:cs typeface="Calibri" panose="020F0502020204030204" pitchFamily="34" charset="0"/>
                </a:rPr>
                <a:t>[1] </a:t>
              </a:r>
              <a:r>
                <a:rPr lang="en-US" dirty="0">
                  <a:effectLst/>
                  <a:latin typeface="Calibri" panose="020F0502020204030204" pitchFamily="34" charset="0"/>
                  <a:cs typeface="Calibri" panose="020F0502020204030204" pitchFamily="34" charset="0"/>
                </a:rPr>
                <a:t>M. Ali, “Supervised machine learning,” </a:t>
              </a:r>
              <a:r>
                <a:rPr lang="en-US" i="1" dirty="0" err="1">
                  <a:effectLst/>
                  <a:latin typeface="Calibri" panose="020F0502020204030204" pitchFamily="34" charset="0"/>
                  <a:cs typeface="Calibri" panose="020F0502020204030204" pitchFamily="34" charset="0"/>
                </a:rPr>
                <a:t>DataCamp</a:t>
              </a:r>
              <a:r>
                <a:rPr lang="en-US" dirty="0">
                  <a:effectLst/>
                  <a:latin typeface="Calibri" panose="020F0502020204030204" pitchFamily="34" charset="0"/>
                  <a:cs typeface="Calibri" panose="020F0502020204030204" pitchFamily="34" charset="0"/>
                </a:rPr>
                <a:t>, 22-Aug-2022. [Online]. Available: https://www.datacamp.com/blog/supervised-machine-learning. </a:t>
              </a:r>
            </a:p>
            <a:p>
              <a:r>
                <a:rPr lang="en-US" sz="2400" dirty="0">
                  <a:effectLst/>
                  <a:latin typeface="Calibri" panose="020F0502020204030204" pitchFamily="34" charset="0"/>
                  <a:cs typeface="Calibri" panose="020F0502020204030204" pitchFamily="34" charset="0"/>
                </a:rPr>
                <a:t>[2] </a:t>
              </a:r>
              <a:r>
                <a:rPr lang="en-US" dirty="0">
                  <a:effectLst/>
                  <a:latin typeface="Calibri" panose="020F0502020204030204" pitchFamily="34" charset="0"/>
                  <a:cs typeface="Calibri" panose="020F0502020204030204" pitchFamily="34" charset="0"/>
                </a:rPr>
                <a:t>A. </a:t>
              </a:r>
              <a:r>
                <a:rPr lang="en-US" dirty="0" err="1">
                  <a:effectLst/>
                  <a:latin typeface="Calibri" panose="020F0502020204030204" pitchFamily="34" charset="0"/>
                  <a:cs typeface="Calibri" panose="020F0502020204030204" pitchFamily="34" charset="0"/>
                </a:rPr>
                <a:t>Navlani</a:t>
              </a:r>
              <a:r>
                <a:rPr lang="en-US" dirty="0">
                  <a:effectLst/>
                  <a:latin typeface="Calibri" panose="020F0502020204030204" pitchFamily="34" charset="0"/>
                  <a:cs typeface="Calibri" panose="020F0502020204030204" pitchFamily="34" charset="0"/>
                </a:rPr>
                <a:t>, “Python decision tree classification tutorial: Scikit-Learn </a:t>
              </a:r>
              <a:r>
                <a:rPr lang="en-US" dirty="0" err="1">
                  <a:effectLst/>
                  <a:latin typeface="Calibri" panose="020F0502020204030204" pitchFamily="34" charset="0"/>
                  <a:cs typeface="Calibri" panose="020F0502020204030204" pitchFamily="34" charset="0"/>
                </a:rPr>
                <a:t>Decisiontreeclassifier</a:t>
              </a:r>
              <a:r>
                <a:rPr lang="en-US" dirty="0">
                  <a:effectLst/>
                  <a:latin typeface="Calibri" panose="020F0502020204030204" pitchFamily="34" charset="0"/>
                  <a:cs typeface="Calibri" panose="020F0502020204030204" pitchFamily="34" charset="0"/>
                </a:rPr>
                <a:t>,” </a:t>
              </a:r>
              <a:r>
                <a:rPr lang="en-US" i="1" dirty="0" err="1">
                  <a:effectLst/>
                  <a:latin typeface="Calibri" panose="020F0502020204030204" pitchFamily="34" charset="0"/>
                  <a:cs typeface="Calibri" panose="020F0502020204030204" pitchFamily="34" charset="0"/>
                </a:rPr>
                <a:t>DataCamp</a:t>
              </a:r>
              <a:r>
                <a:rPr lang="en-US" dirty="0">
                  <a:effectLst/>
                  <a:latin typeface="Calibri" panose="020F0502020204030204" pitchFamily="34" charset="0"/>
                  <a:cs typeface="Calibri" panose="020F0502020204030204" pitchFamily="34" charset="0"/>
                </a:rPr>
                <a:t>, 28-Dec-2018. [Online]. Available: https://www.datacamp.com/tutorial/decision-tree-classification-python. </a:t>
              </a:r>
            </a:p>
            <a:p>
              <a:r>
                <a:rPr lang="en-US" dirty="0">
                  <a:latin typeface="Calibri" panose="020F0502020204030204" pitchFamily="34" charset="0"/>
                  <a:cs typeface="Calibri" panose="020F0502020204030204" pitchFamily="34" charset="0"/>
                </a:rPr>
                <a:t>[3] P. Patel &amp; J.W. Bruce, “Automatic academic dishonesty detection in computer-based testing,” </a:t>
              </a:r>
              <a:r>
                <a:rPr lang="en-US" i="1" dirty="0">
                  <a:latin typeface="Calibri" panose="020F0502020204030204" pitchFamily="34" charset="0"/>
                  <a:cs typeface="Calibri" panose="020F0502020204030204" pitchFamily="34" charset="0"/>
                </a:rPr>
                <a:t>Proc. Res. &amp; Creative Inq. Day</a:t>
              </a:r>
              <a:r>
                <a:rPr lang="en-US" dirty="0">
                  <a:latin typeface="Calibri" panose="020F0502020204030204" pitchFamily="34" charset="0"/>
                  <a:cs typeface="Calibri" panose="020F0502020204030204" pitchFamily="34" charset="0"/>
                </a:rPr>
                <a:t>, Tennessee Tech, pp.  101, April 2022.</a:t>
              </a:r>
            </a:p>
          </p:txBody>
        </p:sp>
        <p:sp>
          <p:nvSpPr>
            <p:cNvPr id="100" name="Rectangle 99">
              <a:extLst>
                <a:ext uri="{FF2B5EF4-FFF2-40B4-BE49-F238E27FC236}">
                  <a16:creationId xmlns:a16="http://schemas.microsoft.com/office/drawing/2014/main" id="{7B5105D1-D7DA-2549-A733-D7EE3023DD85}"/>
                </a:ext>
              </a:extLst>
            </p:cNvPr>
            <p:cNvSpPr/>
            <p:nvPr/>
          </p:nvSpPr>
          <p:spPr>
            <a:xfrm>
              <a:off x="1569477" y="11092229"/>
              <a:ext cx="9639590" cy="341085"/>
            </a:xfrm>
            <a:prstGeom prst="rect">
              <a:avLst/>
            </a:prstGeom>
            <a:solidFill>
              <a:srgbClr val="7030A0"/>
            </a:solid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4000" b="1" dirty="0">
                  <a:latin typeface="Calibri" panose="020F0502020204030204" pitchFamily="34" charset="0"/>
                  <a:cs typeface="Calibri" panose="020F0502020204030204" pitchFamily="34" charset="0"/>
                </a:rPr>
                <a:t>8.      	           REFERENCES  </a:t>
              </a:r>
            </a:p>
          </p:txBody>
        </p:sp>
      </p:grpSp>
      <p:grpSp>
        <p:nvGrpSpPr>
          <p:cNvPr id="49" name="Group 48">
            <a:extLst>
              <a:ext uri="{FF2B5EF4-FFF2-40B4-BE49-F238E27FC236}">
                <a16:creationId xmlns:a16="http://schemas.microsoft.com/office/drawing/2014/main" id="{A100EAB3-2D9D-47B0-A824-BB5878A0DAA8}"/>
              </a:ext>
            </a:extLst>
          </p:cNvPr>
          <p:cNvGrpSpPr/>
          <p:nvPr/>
        </p:nvGrpSpPr>
        <p:grpSpPr>
          <a:xfrm>
            <a:off x="33307834" y="21918720"/>
            <a:ext cx="9686671" cy="5541913"/>
            <a:chOff x="34246458" y="19324591"/>
            <a:chExt cx="8804090" cy="5633555"/>
          </a:xfrm>
        </p:grpSpPr>
        <p:grpSp>
          <p:nvGrpSpPr>
            <p:cNvPr id="92" name="Group 91">
              <a:extLst>
                <a:ext uri="{FF2B5EF4-FFF2-40B4-BE49-F238E27FC236}">
                  <a16:creationId xmlns:a16="http://schemas.microsoft.com/office/drawing/2014/main" id="{B466A7D6-FBBE-8F4E-90C5-D7311B9757E0}"/>
                </a:ext>
              </a:extLst>
            </p:cNvPr>
            <p:cNvGrpSpPr/>
            <p:nvPr/>
          </p:nvGrpSpPr>
          <p:grpSpPr>
            <a:xfrm>
              <a:off x="34246458" y="19324591"/>
              <a:ext cx="8804090" cy="5633555"/>
              <a:chOff x="1569477" y="6493282"/>
              <a:chExt cx="9639590" cy="5633555"/>
            </a:xfrm>
          </p:grpSpPr>
          <p:sp>
            <p:nvSpPr>
              <p:cNvPr id="93" name="Text Box 91">
                <a:extLst>
                  <a:ext uri="{FF2B5EF4-FFF2-40B4-BE49-F238E27FC236}">
                    <a16:creationId xmlns:a16="http://schemas.microsoft.com/office/drawing/2014/main" id="{33D35B73-288A-0A4B-BA9B-C46DABBDB678}"/>
                  </a:ext>
                </a:extLst>
              </p:cNvPr>
              <p:cNvSpPr txBox="1">
                <a:spLocks noChangeArrowheads="1"/>
              </p:cNvSpPr>
              <p:nvPr/>
            </p:nvSpPr>
            <p:spPr bwMode="auto">
              <a:xfrm>
                <a:off x="1569477" y="7392775"/>
                <a:ext cx="9600003" cy="4734062"/>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200" dirty="0">
                    <a:latin typeface="Calibri" panose="020F0502020204030204" pitchFamily="34" charset="0"/>
                    <a:cs typeface="Calibri" panose="020F0502020204030204" pitchFamily="34" charset="0"/>
                  </a:rPr>
                  <a:t>Although the model possesses high accuracy, training data is synthetic. Statistical parameters governing the creation of synthetic data may not be realistic. However, performance indicates that it is possible to create synthetic data to train machine learning systems to automatically detect academic dishonesty in computer-based testing. Future work will be creation of new features and more realistic feature distributions cause by ambiguity between honest and dishonest behaviors.</a:t>
                </a:r>
              </a:p>
            </p:txBody>
          </p:sp>
          <p:sp>
            <p:nvSpPr>
              <p:cNvPr id="94" name="Rectangle 93">
                <a:extLst>
                  <a:ext uri="{FF2B5EF4-FFF2-40B4-BE49-F238E27FC236}">
                    <a16:creationId xmlns:a16="http://schemas.microsoft.com/office/drawing/2014/main" id="{E7C2D140-EE61-274F-A597-C90607031C37}"/>
                  </a:ext>
                </a:extLst>
              </p:cNvPr>
              <p:cNvSpPr/>
              <p:nvPr/>
            </p:nvSpPr>
            <p:spPr>
              <a:xfrm>
                <a:off x="1569477" y="6493282"/>
                <a:ext cx="9639590" cy="906661"/>
              </a:xfrm>
              <a:prstGeom prst="rect">
                <a:avLst/>
              </a:prstGeom>
              <a:solidFill>
                <a:srgbClr val="7030A0"/>
              </a:solid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4000" b="1" dirty="0">
                    <a:latin typeface="Calibri" panose="020F0502020204030204" pitchFamily="34" charset="0"/>
                    <a:cs typeface="Calibri" panose="020F0502020204030204" pitchFamily="34" charset="0"/>
                  </a:rPr>
                  <a:t>7. 	           CONCLUSIONS </a:t>
                </a:r>
              </a:p>
            </p:txBody>
          </p:sp>
        </p:grpSp>
        <p:sp>
          <p:nvSpPr>
            <p:cNvPr id="106" name="TextBox 105">
              <a:extLst>
                <a:ext uri="{FF2B5EF4-FFF2-40B4-BE49-F238E27FC236}">
                  <a16:creationId xmlns:a16="http://schemas.microsoft.com/office/drawing/2014/main" id="{9C181EF8-E7FF-CB49-B633-543D8A253683}"/>
                </a:ext>
              </a:extLst>
            </p:cNvPr>
            <p:cNvSpPr txBox="1"/>
            <p:nvPr/>
          </p:nvSpPr>
          <p:spPr>
            <a:xfrm>
              <a:off x="34396782" y="20163503"/>
              <a:ext cx="8490999" cy="563159"/>
            </a:xfrm>
            <a:prstGeom prst="rect">
              <a:avLst/>
            </a:prstGeom>
            <a:noFill/>
          </p:spPr>
          <p:txBody>
            <a:bodyPr wrap="square" rtlCol="0">
              <a:spAutoFit/>
            </a:bodyPr>
            <a:lstStyle/>
            <a:p>
              <a:pPr algn="just"/>
              <a:endParaRPr lang="en-US" sz="3000" dirty="0">
                <a:latin typeface="Calibri" panose="020F0502020204030204" pitchFamily="34" charset="0"/>
                <a:cs typeface="Calibri" panose="020F0502020204030204" pitchFamily="34" charset="0"/>
              </a:endParaRPr>
            </a:p>
          </p:txBody>
        </p:sp>
      </p:grpSp>
      <p:grpSp>
        <p:nvGrpSpPr>
          <p:cNvPr id="29" name="Group 28">
            <a:extLst>
              <a:ext uri="{FF2B5EF4-FFF2-40B4-BE49-F238E27FC236}">
                <a16:creationId xmlns:a16="http://schemas.microsoft.com/office/drawing/2014/main" id="{0B3B77EA-EC51-4CB7-B423-46F92491DEE4}"/>
              </a:ext>
            </a:extLst>
          </p:cNvPr>
          <p:cNvGrpSpPr/>
          <p:nvPr/>
        </p:nvGrpSpPr>
        <p:grpSpPr>
          <a:xfrm>
            <a:off x="955701" y="17764047"/>
            <a:ext cx="9784080" cy="6257507"/>
            <a:chOff x="1003416" y="16623113"/>
            <a:chExt cx="11360860" cy="22137618"/>
          </a:xfrm>
        </p:grpSpPr>
        <p:sp>
          <p:nvSpPr>
            <p:cNvPr id="35" name="Text Box 91">
              <a:extLst>
                <a:ext uri="{FF2B5EF4-FFF2-40B4-BE49-F238E27FC236}">
                  <a16:creationId xmlns:a16="http://schemas.microsoft.com/office/drawing/2014/main" id="{83D5DE3D-5B23-7244-B7C8-1A66DEF3D07A}"/>
                </a:ext>
              </a:extLst>
            </p:cNvPr>
            <p:cNvSpPr txBox="1">
              <a:spLocks/>
            </p:cNvSpPr>
            <p:nvPr/>
          </p:nvSpPr>
          <p:spPr bwMode="auto">
            <a:xfrm>
              <a:off x="1023506" y="18981380"/>
              <a:ext cx="11311872" cy="19779351"/>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200" dirty="0">
                  <a:latin typeface="Calibri" panose="020F0502020204030204" pitchFamily="34" charset="0"/>
                  <a:cs typeface="Calibri" panose="020F0502020204030204" pitchFamily="34" charset="0"/>
                </a:rPr>
                <a:t>Machine learning training requires vast datasets. Datasets of authentic honest and dishonest student examinations do not exist. Honest students taking an exam will typically move sequentially through the questions, dwell similar durations on each question, and occasionally traverse through the exam again “checking their work”. Dishonest students may utilize external resources and finish exams rapidly. Another dishonest approach is students' collaboration manifested by skipping around the exam searching for matching questions. Training and testing dataset should contain both behaviors.</a:t>
              </a:r>
            </a:p>
          </p:txBody>
        </p:sp>
        <p:sp>
          <p:nvSpPr>
            <p:cNvPr id="36" name="Rectangle 35">
              <a:extLst>
                <a:ext uri="{FF2B5EF4-FFF2-40B4-BE49-F238E27FC236}">
                  <a16:creationId xmlns:a16="http://schemas.microsoft.com/office/drawing/2014/main" id="{994080BE-B37A-F740-9FCE-AE19D019CFF3}"/>
                </a:ext>
              </a:extLst>
            </p:cNvPr>
            <p:cNvSpPr/>
            <p:nvPr/>
          </p:nvSpPr>
          <p:spPr>
            <a:xfrm>
              <a:off x="1003416" y="16623113"/>
              <a:ext cx="11360860" cy="2325917"/>
            </a:xfrm>
            <a:prstGeom prst="rect">
              <a:avLst/>
            </a:prstGeom>
            <a:solidFill>
              <a:srgbClr val="7030A0"/>
            </a:solid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4000" b="1" dirty="0">
                  <a:latin typeface="Calibri" panose="020F0502020204030204" pitchFamily="34" charset="0"/>
                  <a:cs typeface="Calibri" panose="020F0502020204030204" pitchFamily="34" charset="0"/>
                </a:rPr>
                <a:t>2. 	          BACKGROUND</a:t>
              </a:r>
            </a:p>
          </p:txBody>
        </p:sp>
        <p:sp>
          <p:nvSpPr>
            <p:cNvPr id="180" name="TextBox 179">
              <a:extLst>
                <a:ext uri="{FF2B5EF4-FFF2-40B4-BE49-F238E27FC236}">
                  <a16:creationId xmlns:a16="http://schemas.microsoft.com/office/drawing/2014/main" id="{0596586E-89DC-4E7C-8302-A70053A9F6B4}"/>
                </a:ext>
              </a:extLst>
            </p:cNvPr>
            <p:cNvSpPr txBox="1"/>
            <p:nvPr/>
          </p:nvSpPr>
          <p:spPr>
            <a:xfrm>
              <a:off x="1702104" y="24433244"/>
              <a:ext cx="184731" cy="493306"/>
            </a:xfrm>
            <a:prstGeom prst="rect">
              <a:avLst/>
            </a:prstGeom>
            <a:noFill/>
          </p:spPr>
          <p:txBody>
            <a:bodyPr wrap="none" rtlCol="0">
              <a:spAutoFit/>
            </a:bodyPr>
            <a:lstStyle/>
            <a:p>
              <a:endParaRPr lang="en-US" sz="3200" b="1" dirty="0"/>
            </a:p>
          </p:txBody>
        </p:sp>
      </p:grpSp>
      <p:sp>
        <p:nvSpPr>
          <p:cNvPr id="19" name="TextBox 18">
            <a:extLst>
              <a:ext uri="{FF2B5EF4-FFF2-40B4-BE49-F238E27FC236}">
                <a16:creationId xmlns:a16="http://schemas.microsoft.com/office/drawing/2014/main" id="{F34364F4-682A-4C0E-8C7D-0E919BC61F6E}"/>
              </a:ext>
            </a:extLst>
          </p:cNvPr>
          <p:cNvSpPr txBox="1"/>
          <p:nvPr/>
        </p:nvSpPr>
        <p:spPr>
          <a:xfrm>
            <a:off x="13822508" y="31803777"/>
            <a:ext cx="15918590" cy="523220"/>
          </a:xfrm>
          <a:prstGeom prst="rect">
            <a:avLst/>
          </a:prstGeom>
          <a:noFill/>
        </p:spPr>
        <p:txBody>
          <a:bodyPr wrap="none" rtlCol="0">
            <a:spAutoFit/>
          </a:bodyPr>
          <a:lstStyle/>
          <a:p>
            <a:pPr algn="ctr"/>
            <a:r>
              <a:rPr lang="en-US" sz="2800" dirty="0"/>
              <a:t>Presented  at the Tennessee Technological University 18</a:t>
            </a:r>
            <a:r>
              <a:rPr lang="en-US" sz="2800" baseline="30000" dirty="0"/>
              <a:t>th</a:t>
            </a:r>
            <a:r>
              <a:rPr lang="en-US" sz="2800" dirty="0"/>
              <a:t> Research &amp; Creative Inquiry Day, April 19-20, 2023</a:t>
            </a:r>
          </a:p>
        </p:txBody>
      </p:sp>
      <p:grpSp>
        <p:nvGrpSpPr>
          <p:cNvPr id="416" name="Group 415">
            <a:extLst>
              <a:ext uri="{FF2B5EF4-FFF2-40B4-BE49-F238E27FC236}">
                <a16:creationId xmlns:a16="http://schemas.microsoft.com/office/drawing/2014/main" id="{7300B32A-C832-402D-846E-7C554A1E24F9}"/>
              </a:ext>
            </a:extLst>
          </p:cNvPr>
          <p:cNvGrpSpPr/>
          <p:nvPr/>
        </p:nvGrpSpPr>
        <p:grpSpPr>
          <a:xfrm>
            <a:off x="955701" y="28661577"/>
            <a:ext cx="9720797" cy="3047245"/>
            <a:chOff x="1430150" y="6518751"/>
            <a:chExt cx="9644115" cy="18779505"/>
          </a:xfrm>
        </p:grpSpPr>
        <p:sp>
          <p:nvSpPr>
            <p:cNvPr id="417" name="Text Box 91">
              <a:extLst>
                <a:ext uri="{FF2B5EF4-FFF2-40B4-BE49-F238E27FC236}">
                  <a16:creationId xmlns:a16="http://schemas.microsoft.com/office/drawing/2014/main" id="{6179DF36-F068-440A-9B47-92A11A59E2B8}"/>
                </a:ext>
              </a:extLst>
            </p:cNvPr>
            <p:cNvSpPr txBox="1">
              <a:spLocks noChangeArrowheads="1"/>
            </p:cNvSpPr>
            <p:nvPr/>
          </p:nvSpPr>
          <p:spPr bwMode="auto">
            <a:xfrm>
              <a:off x="1476240" y="11129220"/>
              <a:ext cx="9598025" cy="14169036"/>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200" dirty="0">
                  <a:latin typeface="Calibri" panose="020F0502020204030204" pitchFamily="34" charset="0"/>
                  <a:cs typeface="Calibri" panose="020F0502020204030204" pitchFamily="34" charset="0"/>
                </a:rPr>
                <a:t>The dataset consists of five different student profiles. A profile is randomly chosen with a different weight then a student’s exam simulation is conducted resembling that profile. The five student profiles are shown in </a:t>
              </a:r>
              <a:r>
                <a:rPr lang="en-US" sz="3200" b="1" dirty="0">
                  <a:latin typeface="Calibri" panose="020F0502020204030204" pitchFamily="34" charset="0"/>
                  <a:cs typeface="Calibri" panose="020F0502020204030204" pitchFamily="34" charset="0"/>
                </a:rPr>
                <a:t>Table 1</a:t>
              </a:r>
              <a:r>
                <a:rPr lang="en-US" sz="3200" dirty="0">
                  <a:latin typeface="Calibri" panose="020F0502020204030204" pitchFamily="34" charset="0"/>
                  <a:cs typeface="Calibri" panose="020F0502020204030204" pitchFamily="34" charset="0"/>
                </a:rPr>
                <a:t>.</a:t>
              </a:r>
            </a:p>
            <a:p>
              <a:pPr>
                <a:spcBef>
                  <a:spcPct val="50000"/>
                </a:spcBef>
              </a:pPr>
              <a:endParaRPr lang="en-US" sz="3200" dirty="0">
                <a:latin typeface="Calibri" panose="020F0502020204030204" pitchFamily="34" charset="0"/>
                <a:cs typeface="Calibri" panose="020F0502020204030204" pitchFamily="34" charset="0"/>
              </a:endParaRPr>
            </a:p>
          </p:txBody>
        </p:sp>
        <p:sp>
          <p:nvSpPr>
            <p:cNvPr id="418" name="Rectangle 417">
              <a:extLst>
                <a:ext uri="{FF2B5EF4-FFF2-40B4-BE49-F238E27FC236}">
                  <a16:creationId xmlns:a16="http://schemas.microsoft.com/office/drawing/2014/main" id="{8FB03E28-1F09-4F05-83AF-A9BE813537E7}"/>
                </a:ext>
              </a:extLst>
            </p:cNvPr>
            <p:cNvSpPr/>
            <p:nvPr/>
          </p:nvSpPr>
          <p:spPr>
            <a:xfrm>
              <a:off x="1430150" y="6518751"/>
              <a:ext cx="9639590" cy="4902768"/>
            </a:xfrm>
            <a:prstGeom prst="rect">
              <a:avLst/>
            </a:prstGeom>
            <a:solidFill>
              <a:srgbClr val="7030A0"/>
            </a:solidFill>
            <a:ln w="762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4000" b="1" dirty="0">
                  <a:latin typeface="Calibri" panose="020F0502020204030204" pitchFamily="34" charset="0"/>
                  <a:cs typeface="Calibri" panose="020F0502020204030204" pitchFamily="34" charset="0"/>
                </a:rPr>
                <a:t>4. 	               METHOD</a:t>
              </a:r>
            </a:p>
          </p:txBody>
        </p:sp>
      </p:grpSp>
      <p:sp>
        <p:nvSpPr>
          <p:cNvPr id="73" name="Rectangle 72">
            <a:extLst>
              <a:ext uri="{FF2B5EF4-FFF2-40B4-BE49-F238E27FC236}">
                <a16:creationId xmlns:a16="http://schemas.microsoft.com/office/drawing/2014/main" id="{0799876B-A4DD-4943-BBD3-5375C62794B9}"/>
              </a:ext>
            </a:extLst>
          </p:cNvPr>
          <p:cNvSpPr/>
          <p:nvPr/>
        </p:nvSpPr>
        <p:spPr>
          <a:xfrm>
            <a:off x="15155079" y="30682470"/>
            <a:ext cx="2663234" cy="33392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0" name="Text Box 91">
            <a:extLst>
              <a:ext uri="{FF2B5EF4-FFF2-40B4-BE49-F238E27FC236}">
                <a16:creationId xmlns:a16="http://schemas.microsoft.com/office/drawing/2014/main" id="{9DD91D7D-329B-4A5A-A7E9-E873764A7400}"/>
              </a:ext>
            </a:extLst>
          </p:cNvPr>
          <p:cNvSpPr txBox="1">
            <a:spLocks noChangeArrowheads="1"/>
          </p:cNvSpPr>
          <p:nvPr/>
        </p:nvSpPr>
        <p:spPr bwMode="auto">
          <a:xfrm>
            <a:off x="22228111" y="5735683"/>
            <a:ext cx="10241280" cy="25979560"/>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3200" dirty="0">
                <a:latin typeface="Calibri" panose="020F0502020204030204" pitchFamily="34" charset="0"/>
                <a:cs typeface="Calibri" panose="020F0502020204030204" pitchFamily="34" charset="0"/>
              </a:rPr>
              <a:t>When exam time is compared to exam grade,  the “Cheater Fast” profile noticeably deviates from the rest of the class. In </a:t>
            </a:r>
            <a:r>
              <a:rPr lang="en-US" sz="3200" b="1" dirty="0">
                <a:latin typeface="Calibri" panose="020F0502020204030204" pitchFamily="34" charset="0"/>
                <a:cs typeface="Calibri" panose="020F0502020204030204" pitchFamily="34" charset="0"/>
              </a:rPr>
              <a:t>Figure 2</a:t>
            </a:r>
            <a:r>
              <a:rPr lang="en-US" sz="3200" dirty="0">
                <a:latin typeface="Calibri" panose="020F0502020204030204" pitchFamily="34" charset="0"/>
                <a:cs typeface="Calibri" panose="020F0502020204030204" pitchFamily="34" charset="0"/>
              </a:rPr>
              <a:t> when exam grade is compared with “Minus Jumps”, the “Cheater Slow” profile is apparent.</a:t>
            </a: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r>
              <a:rPr lang="en-US" sz="3200" dirty="0">
                <a:latin typeface="Calibri" panose="020F0502020204030204" pitchFamily="34" charset="0"/>
                <a:cs typeface="Calibri" panose="020F0502020204030204" pitchFamily="34" charset="0"/>
              </a:rPr>
              <a:t> </a:t>
            </a:r>
          </a:p>
          <a:p>
            <a:pPr>
              <a:spcBef>
                <a:spcPct val="50000"/>
              </a:spcBef>
            </a:pPr>
            <a:r>
              <a:rPr lang="en-US" sz="3200" dirty="0">
                <a:latin typeface="Calibri" panose="020F0502020204030204" pitchFamily="34" charset="0"/>
                <a:cs typeface="Calibri" panose="020F0502020204030204" pitchFamily="34" charset="0"/>
              </a:rPr>
              <a:t> </a:t>
            </a:r>
          </a:p>
          <a:p>
            <a:pPr>
              <a:spcBef>
                <a:spcPct val="50000"/>
              </a:spcBef>
            </a:pPr>
            <a:r>
              <a:rPr lang="en-US" sz="3200" dirty="0">
                <a:latin typeface="Calibri" panose="020F0502020204030204" pitchFamily="34" charset="0"/>
                <a:cs typeface="Calibri" panose="020F0502020204030204" pitchFamily="34" charset="0"/>
              </a:rPr>
              <a:t> </a:t>
            </a:r>
          </a:p>
          <a:p>
            <a:pPr>
              <a:spcBef>
                <a:spcPct val="50000"/>
              </a:spcBef>
            </a:pPr>
            <a:endParaRPr lang="en-US" sz="3200" b="1" dirty="0">
              <a:latin typeface="Calibri" panose="020F0502020204030204" pitchFamily="34" charset="0"/>
              <a:cs typeface="Calibri" panose="020F0502020204030204" pitchFamily="34" charset="0"/>
            </a:endParaRPr>
          </a:p>
          <a:p>
            <a:pPr>
              <a:spcBef>
                <a:spcPct val="50000"/>
              </a:spcBef>
            </a:pPr>
            <a:r>
              <a:rPr lang="en-US" sz="3200" b="1" dirty="0">
                <a:latin typeface="Calibri" panose="020F0502020204030204" pitchFamily="34" charset="0"/>
                <a:cs typeface="Calibri" panose="020F0502020204030204" pitchFamily="34" charset="0"/>
              </a:rPr>
              <a:t>Figure 2</a:t>
            </a:r>
            <a:r>
              <a:rPr lang="en-US" sz="3200" dirty="0">
                <a:latin typeface="Calibri" panose="020F0502020204030204" pitchFamily="34" charset="0"/>
                <a:cs typeface="Calibri" panose="020F0502020204030204" pitchFamily="34" charset="0"/>
              </a:rPr>
              <a:t>: Grade vs reverse jumps for the five populations</a:t>
            </a:r>
          </a:p>
          <a:p>
            <a:pPr>
              <a:spcBef>
                <a:spcPct val="50000"/>
              </a:spcBef>
            </a:pPr>
            <a:r>
              <a:rPr lang="en-US" sz="3200" dirty="0">
                <a:latin typeface="Calibri" panose="020F0502020204030204" pitchFamily="34" charset="0"/>
                <a:cs typeface="Calibri" panose="020F0502020204030204" pitchFamily="34" charset="0"/>
              </a:rPr>
              <a:t>With a data set where the features of dishonest students have noticeable differences from honest students, machine learning algorithms can be trained to make determinations more efficiently. </a:t>
            </a:r>
          </a:p>
          <a:p>
            <a:pPr>
              <a:spcBef>
                <a:spcPct val="50000"/>
              </a:spcBef>
            </a:pPr>
            <a:r>
              <a:rPr lang="en-US" sz="3200"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Decision Tree Model</a:t>
            </a:r>
          </a:p>
          <a:p>
            <a:pPr>
              <a:spcBef>
                <a:spcPct val="50000"/>
              </a:spcBef>
            </a:pPr>
            <a:r>
              <a:rPr lang="en-US" sz="3200" dirty="0">
                <a:latin typeface="Calibri" panose="020F0502020204030204" pitchFamily="34" charset="0"/>
                <a:cs typeface="Calibri" panose="020F0502020204030204" pitchFamily="34" charset="0"/>
              </a:rPr>
              <a:t>Using a decision tree approach, a machine learning algorithm was trained on 70% of the created synthetic data. After training, inference testing was done with the remaining 30% of data. After the training and testing, performance metrics of accuracy, recall, precision, and F1-score are examined. </a:t>
            </a:r>
            <a:r>
              <a:rPr lang="en-US" sz="3200" b="1" dirty="0">
                <a:latin typeface="Calibri" panose="020F0502020204030204" pitchFamily="34" charset="0"/>
                <a:cs typeface="Calibri" panose="020F0502020204030204" pitchFamily="34" charset="0"/>
              </a:rPr>
              <a:t>Figure 3</a:t>
            </a:r>
            <a:r>
              <a:rPr lang="en-US" sz="3200" dirty="0">
                <a:latin typeface="Calibri" panose="020F0502020204030204" pitchFamily="34" charset="0"/>
                <a:cs typeface="Calibri" panose="020F0502020204030204" pitchFamily="34" charset="0"/>
              </a:rPr>
              <a:t> displays a visualization of this process.</a:t>
            </a: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r>
              <a:rPr lang="en-US" sz="3200" b="1" dirty="0">
                <a:latin typeface="Calibri" panose="020F0502020204030204" pitchFamily="34" charset="0"/>
                <a:cs typeface="Calibri" panose="020F0502020204030204" pitchFamily="34" charset="0"/>
              </a:rPr>
              <a:t>Figure 3</a:t>
            </a:r>
            <a:r>
              <a:rPr lang="en-US" sz="3200" dirty="0">
                <a:latin typeface="Calibri" panose="020F0502020204030204" pitchFamily="34" charset="0"/>
                <a:cs typeface="Calibri" panose="020F0502020204030204" pitchFamily="34" charset="0"/>
              </a:rPr>
              <a:t>: Training, inference, and testing flow</a:t>
            </a: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p:txBody>
      </p:sp>
      <p:sp>
        <p:nvSpPr>
          <p:cNvPr id="448" name="Text Box 91">
            <a:extLst>
              <a:ext uri="{FF2B5EF4-FFF2-40B4-BE49-F238E27FC236}">
                <a16:creationId xmlns:a16="http://schemas.microsoft.com/office/drawing/2014/main" id="{51F54AE6-3182-4E5C-99B1-161AC253FECA}"/>
              </a:ext>
            </a:extLst>
          </p:cNvPr>
          <p:cNvSpPr txBox="1">
            <a:spLocks noChangeArrowheads="1"/>
          </p:cNvSpPr>
          <p:nvPr/>
        </p:nvSpPr>
        <p:spPr bwMode="auto">
          <a:xfrm>
            <a:off x="11560396" y="5695723"/>
            <a:ext cx="9743899" cy="26019520"/>
          </a:xfrm>
          <a:prstGeom prst="rect">
            <a:avLst/>
          </a:prstGeom>
          <a:ln w="76200">
            <a:solidFill>
              <a:srgbClr val="7030A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r>
              <a:rPr lang="en-US" sz="3200" b="1" dirty="0">
                <a:latin typeface="Calibri" panose="020F0502020204030204" pitchFamily="34" charset="0"/>
                <a:cs typeface="Calibri" panose="020F0502020204030204" pitchFamily="34" charset="0"/>
              </a:rPr>
              <a:t> Table 1</a:t>
            </a:r>
            <a:r>
              <a:rPr lang="en-US" sz="3200" dirty="0">
                <a:latin typeface="Calibri" panose="020F0502020204030204" pitchFamily="34" charset="0"/>
                <a:cs typeface="Calibri" panose="020F0502020204030204" pitchFamily="34" charset="0"/>
              </a:rPr>
              <a:t>: Student profiles.</a:t>
            </a: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r>
              <a:rPr lang="en-US" sz="3200" dirty="0">
                <a:latin typeface="Calibri" panose="020F0502020204030204" pitchFamily="34" charset="0"/>
                <a:cs typeface="Calibri" panose="020F0502020204030204" pitchFamily="34" charset="0"/>
              </a:rPr>
              <a:t>Each exam is composed of a feature set that could be collected by learning management systems. The features determine a student behavior. The features examined by this work are listed in </a:t>
            </a:r>
            <a:r>
              <a:rPr lang="en-US" sz="3200" b="1" dirty="0">
                <a:latin typeface="Calibri" panose="020F0502020204030204" pitchFamily="34" charset="0"/>
                <a:cs typeface="Calibri" panose="020F0502020204030204" pitchFamily="34" charset="0"/>
              </a:rPr>
              <a:t>Table 2</a:t>
            </a:r>
            <a:r>
              <a:rPr lang="en-US" sz="3200" dirty="0">
                <a:latin typeface="Calibri" panose="020F0502020204030204" pitchFamily="34" charset="0"/>
                <a:cs typeface="Calibri" panose="020F0502020204030204" pitchFamily="34" charset="0"/>
              </a:rPr>
              <a:t>.</a:t>
            </a: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r>
              <a:rPr lang="en-US" sz="3200" dirty="0">
                <a:latin typeface="Calibri" panose="020F0502020204030204" pitchFamily="34" charset="0"/>
                <a:cs typeface="Calibri" panose="020F0502020204030204" pitchFamily="34" charset="0"/>
              </a:rPr>
              <a:t> </a:t>
            </a:r>
            <a:r>
              <a:rPr lang="en-US" sz="3200" b="1" dirty="0">
                <a:latin typeface="Calibri" panose="020F0502020204030204" pitchFamily="34" charset="0"/>
                <a:cs typeface="Calibri" panose="020F0502020204030204" pitchFamily="34" charset="0"/>
              </a:rPr>
              <a:t>Table 2</a:t>
            </a:r>
            <a:r>
              <a:rPr lang="en-US" sz="3200" dirty="0">
                <a:latin typeface="Calibri" panose="020F0502020204030204" pitchFamily="34" charset="0"/>
                <a:cs typeface="Calibri" panose="020F0502020204030204" pitchFamily="34" charset="0"/>
              </a:rPr>
              <a:t>:</a:t>
            </a:r>
            <a:r>
              <a:rPr lang="en-US" sz="32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Generated Feature Set.</a:t>
            </a: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r>
              <a:rPr lang="en-US" sz="3200" dirty="0">
                <a:latin typeface="Calibri" panose="020F0502020204030204" pitchFamily="34" charset="0"/>
                <a:cs typeface="Calibri" panose="020F0502020204030204" pitchFamily="34" charset="0"/>
              </a:rPr>
              <a:t>Given student profiles and desired feature set, a simulation of a class taking an exam is conducted. </a:t>
            </a:r>
            <a:r>
              <a:rPr lang="en-US" sz="3200" b="1" dirty="0">
                <a:latin typeface="Calibri" panose="020F0502020204030204" pitchFamily="34" charset="0"/>
                <a:cs typeface="Calibri" panose="020F0502020204030204" pitchFamily="34" charset="0"/>
              </a:rPr>
              <a:t>Figure 1</a:t>
            </a:r>
            <a:r>
              <a:rPr lang="en-US" sz="3200" dirty="0">
                <a:latin typeface="Calibri" panose="020F0502020204030204" pitchFamily="34" charset="0"/>
                <a:cs typeface="Calibri" panose="020F0502020204030204" pitchFamily="34" charset="0"/>
              </a:rPr>
              <a:t> shows a small sample of exam time vs grade.</a:t>
            </a: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endParaRPr lang="en-US" sz="3200" dirty="0">
              <a:latin typeface="Calibri" panose="020F0502020204030204" pitchFamily="34" charset="0"/>
              <a:cs typeface="Calibri" panose="020F0502020204030204" pitchFamily="34" charset="0"/>
            </a:endParaRPr>
          </a:p>
          <a:p>
            <a:pPr>
              <a:spcBef>
                <a:spcPct val="50000"/>
              </a:spcBef>
            </a:pPr>
            <a:r>
              <a:rPr lang="en-US" sz="3200" dirty="0">
                <a:latin typeface="Calibri" panose="020F0502020204030204" pitchFamily="34" charset="0"/>
                <a:cs typeface="Calibri" panose="020F0502020204030204" pitchFamily="34" charset="0"/>
              </a:rPr>
              <a:t> </a:t>
            </a:r>
          </a:p>
          <a:p>
            <a:pPr>
              <a:spcBef>
                <a:spcPct val="50000"/>
              </a:spcBef>
            </a:pPr>
            <a:endParaRPr lang="en-US" sz="3200" b="1" dirty="0">
              <a:latin typeface="Calibri" panose="020F0502020204030204" pitchFamily="34" charset="0"/>
              <a:cs typeface="Calibri" panose="020F0502020204030204" pitchFamily="34" charset="0"/>
            </a:endParaRPr>
          </a:p>
          <a:p>
            <a:pPr>
              <a:spcBef>
                <a:spcPct val="50000"/>
              </a:spcBef>
            </a:pPr>
            <a:r>
              <a:rPr lang="en-US" sz="3200" b="1" dirty="0">
                <a:latin typeface="Calibri" panose="020F0502020204030204" pitchFamily="34" charset="0"/>
                <a:cs typeface="Calibri" panose="020F0502020204030204" pitchFamily="34" charset="0"/>
              </a:rPr>
              <a:t>Figure 1</a:t>
            </a:r>
            <a:r>
              <a:rPr lang="en-US" sz="3200" dirty="0">
                <a:latin typeface="Calibri" panose="020F0502020204030204" pitchFamily="34" charset="0"/>
                <a:cs typeface="Calibri" panose="020F0502020204030204" pitchFamily="34" charset="0"/>
              </a:rPr>
              <a:t>: Exam time vs grade for five student populations</a:t>
            </a:r>
          </a:p>
        </p:txBody>
      </p:sp>
      <p:graphicFrame>
        <p:nvGraphicFramePr>
          <p:cNvPr id="6" name="Table 84">
            <a:extLst>
              <a:ext uri="{FF2B5EF4-FFF2-40B4-BE49-F238E27FC236}">
                <a16:creationId xmlns:a16="http://schemas.microsoft.com/office/drawing/2014/main" id="{B74579D3-2BB0-86B3-82B9-F9D5E8E731AA}"/>
              </a:ext>
            </a:extLst>
          </p:cNvPr>
          <p:cNvGraphicFramePr>
            <a:graphicFrameLocks noGrp="1"/>
          </p:cNvGraphicFramePr>
          <p:nvPr>
            <p:extLst>
              <p:ext uri="{D42A27DB-BD31-4B8C-83A1-F6EECF244321}">
                <p14:modId xmlns:p14="http://schemas.microsoft.com/office/powerpoint/2010/main" val="2135931266"/>
              </p:ext>
            </p:extLst>
          </p:nvPr>
        </p:nvGraphicFramePr>
        <p:xfrm>
          <a:off x="11834471" y="5845537"/>
          <a:ext cx="9280567" cy="6491313"/>
        </p:xfrm>
        <a:graphic>
          <a:graphicData uri="http://schemas.openxmlformats.org/drawingml/2006/table">
            <a:tbl>
              <a:tblPr firstRow="1" bandRow="1">
                <a:tableStyleId>{00A15C55-8517-42AA-B614-E9B94910E393}</a:tableStyleId>
              </a:tblPr>
              <a:tblGrid>
                <a:gridCol w="3302099">
                  <a:extLst>
                    <a:ext uri="{9D8B030D-6E8A-4147-A177-3AD203B41FA5}">
                      <a16:colId xmlns:a16="http://schemas.microsoft.com/office/drawing/2014/main" val="3828047793"/>
                    </a:ext>
                  </a:extLst>
                </a:gridCol>
                <a:gridCol w="5978468">
                  <a:extLst>
                    <a:ext uri="{9D8B030D-6E8A-4147-A177-3AD203B41FA5}">
                      <a16:colId xmlns:a16="http://schemas.microsoft.com/office/drawing/2014/main" val="3380620619"/>
                    </a:ext>
                  </a:extLst>
                </a:gridCol>
              </a:tblGrid>
              <a:tr h="506295">
                <a:tc>
                  <a:txBody>
                    <a:bodyPr/>
                    <a:lstStyle/>
                    <a:p>
                      <a:pPr algn="ctr"/>
                      <a:r>
                        <a:rPr lang="en-US" sz="2800" dirty="0">
                          <a:latin typeface="+mn-lt"/>
                        </a:rPr>
                        <a:t>Student Profile</a:t>
                      </a:r>
                      <a:endParaRPr lang="en-US" sz="2800" dirty="0">
                        <a:latin typeface="+mn-lt"/>
                        <a:cs typeface="Times New Roman" panose="02020603050405020304" pitchFamily="18" charset="0"/>
                      </a:endParaRPr>
                    </a:p>
                  </a:txBody>
                  <a:tcPr/>
                </a:tc>
                <a:tc>
                  <a:txBody>
                    <a:bodyPr/>
                    <a:lstStyle/>
                    <a:p>
                      <a:pPr algn="ctr"/>
                      <a:r>
                        <a:rPr lang="en-US" sz="2800" dirty="0">
                          <a:latin typeface="+mn-lt"/>
                        </a:rPr>
                        <a:t>Description</a:t>
                      </a:r>
                      <a:endParaRPr lang="en-US" sz="2800" dirty="0">
                        <a:latin typeface="+mn-lt"/>
                        <a:cs typeface="Times New Roman" panose="02020603050405020304" pitchFamily="18" charset="0"/>
                      </a:endParaRPr>
                    </a:p>
                  </a:txBody>
                  <a:tcPr/>
                </a:tc>
                <a:extLst>
                  <a:ext uri="{0D108BD9-81ED-4DB2-BD59-A6C34878D82A}">
                    <a16:rowId xmlns:a16="http://schemas.microsoft.com/office/drawing/2014/main" val="2117333748"/>
                  </a:ext>
                </a:extLst>
              </a:tr>
              <a:tr h="939476">
                <a:tc>
                  <a:txBody>
                    <a:bodyPr/>
                    <a:lstStyle/>
                    <a:p>
                      <a:r>
                        <a:rPr lang="en-US" sz="2800" dirty="0">
                          <a:latin typeface="+mn-lt"/>
                          <a:cs typeface="Times New Roman" panose="02020603050405020304" pitchFamily="18" charset="0"/>
                        </a:rPr>
                        <a:t>Good Student</a:t>
                      </a:r>
                    </a:p>
                    <a:p>
                      <a:r>
                        <a:rPr lang="en-US" sz="2800" dirty="0">
                          <a:latin typeface="+mn-lt"/>
                          <a:cs typeface="Times New Roman" panose="02020603050405020304" pitchFamily="18" charset="0"/>
                        </a:rPr>
                        <a:t>(5% of dataset)</a:t>
                      </a:r>
                    </a:p>
                  </a:txBody>
                  <a:tcPr/>
                </a:tc>
                <a:tc>
                  <a:txBody>
                    <a:bodyPr/>
                    <a:lstStyle/>
                    <a:p>
                      <a:pPr algn="l"/>
                      <a:r>
                        <a:rPr kumimoji="0" lang="en-US" sz="2800" b="0" i="0" u="none" strike="noStrike" kern="1200" cap="none" spc="0" normalizeH="0" baseline="0" noProof="0" dirty="0">
                          <a:ln>
                            <a:noFill/>
                          </a:ln>
                          <a:solidFill>
                            <a:prstClr val="black"/>
                          </a:solidFill>
                          <a:effectLst/>
                          <a:uLnTx/>
                          <a:uFillTx/>
                          <a:latin typeface="+mn-lt"/>
                          <a:ea typeface="+mn-ea"/>
                          <a:cs typeface="+mn-cs"/>
                        </a:rPr>
                        <a:t>Uses their time effectively, checks their answers, and scores a high grade.</a:t>
                      </a:r>
                      <a:endParaRPr lang="en-US" sz="2800" dirty="0">
                        <a:latin typeface="+mn-lt"/>
                        <a:cs typeface="Times New Roman" panose="02020603050405020304" pitchFamily="18" charset="0"/>
                      </a:endParaRPr>
                    </a:p>
                  </a:txBody>
                  <a:tcPr/>
                </a:tc>
                <a:extLst>
                  <a:ext uri="{0D108BD9-81ED-4DB2-BD59-A6C34878D82A}">
                    <a16:rowId xmlns:a16="http://schemas.microsoft.com/office/drawing/2014/main" val="2648780626"/>
                  </a:ext>
                </a:extLst>
              </a:tr>
              <a:tr h="1348234">
                <a:tc>
                  <a:txBody>
                    <a:bodyPr/>
                    <a:lstStyle/>
                    <a:p>
                      <a:r>
                        <a:rPr lang="en-US" sz="2800" dirty="0">
                          <a:latin typeface="+mn-lt"/>
                          <a:cs typeface="Times New Roman" panose="02020603050405020304" pitchFamily="18" charset="0"/>
                        </a:rPr>
                        <a:t>Average Student</a:t>
                      </a:r>
                    </a:p>
                    <a:p>
                      <a:r>
                        <a:rPr lang="en-US" sz="2800" dirty="0">
                          <a:latin typeface="+mn-lt"/>
                          <a:cs typeface="Times New Roman" panose="02020603050405020304" pitchFamily="18" charset="0"/>
                        </a:rPr>
                        <a:t>(83% of dataset)</a:t>
                      </a:r>
                    </a:p>
                  </a:txBody>
                  <a:tcPr/>
                </a:tc>
                <a:tc>
                  <a:txBody>
                    <a:bodyPr/>
                    <a:lstStyle/>
                    <a:p>
                      <a:pPr algn="l"/>
                      <a:r>
                        <a:rPr kumimoji="0" lang="en-US" sz="2800" b="0" i="0" u="none" strike="noStrike" kern="1200" cap="none" spc="0" normalizeH="0" baseline="0" noProof="0" dirty="0">
                          <a:ln>
                            <a:noFill/>
                          </a:ln>
                          <a:solidFill>
                            <a:prstClr val="black"/>
                          </a:solidFill>
                          <a:effectLst/>
                          <a:uLnTx/>
                          <a:uFillTx/>
                          <a:latin typeface="+mn-lt"/>
                          <a:ea typeface="+mn-ea"/>
                          <a:cs typeface="+mn-cs"/>
                        </a:rPr>
                        <a:t>May not complete the exam, may or may not check their answers, scores anywhere from a 70 to an 85.</a:t>
                      </a:r>
                      <a:endParaRPr lang="en-US" sz="2800" dirty="0">
                        <a:latin typeface="+mn-lt"/>
                        <a:cs typeface="Times New Roman" panose="02020603050405020304" pitchFamily="18" charset="0"/>
                      </a:endParaRPr>
                    </a:p>
                  </a:txBody>
                  <a:tcPr/>
                </a:tc>
                <a:extLst>
                  <a:ext uri="{0D108BD9-81ED-4DB2-BD59-A6C34878D82A}">
                    <a16:rowId xmlns:a16="http://schemas.microsoft.com/office/drawing/2014/main" val="1691064009"/>
                  </a:ext>
                </a:extLst>
              </a:tr>
              <a:tr h="936035">
                <a:tc>
                  <a:txBody>
                    <a:bodyPr/>
                    <a:lstStyle/>
                    <a:p>
                      <a:r>
                        <a:rPr lang="en-US" sz="2800" dirty="0">
                          <a:latin typeface="+mn-lt"/>
                          <a:cs typeface="Times New Roman" panose="02020603050405020304" pitchFamily="18" charset="0"/>
                        </a:rPr>
                        <a:t>Bad Student </a:t>
                      </a:r>
                    </a:p>
                    <a:p>
                      <a:r>
                        <a:rPr lang="en-US" sz="2800" dirty="0">
                          <a:latin typeface="+mn-lt"/>
                          <a:cs typeface="Times New Roman" panose="02020603050405020304" pitchFamily="18" charset="0"/>
                        </a:rPr>
                        <a:t>(10% of dataset)</a:t>
                      </a:r>
                    </a:p>
                  </a:txBody>
                  <a:tcPr/>
                </a:tc>
                <a:tc>
                  <a:txBody>
                    <a:bodyPr/>
                    <a:lstStyle/>
                    <a:p>
                      <a:pPr algn="l"/>
                      <a:r>
                        <a:rPr kumimoji="0" lang="en-US" sz="2800" b="0" i="0" u="none" strike="noStrike" kern="1200" cap="none" spc="0" normalizeH="0" baseline="0" noProof="0" dirty="0">
                          <a:ln>
                            <a:noFill/>
                          </a:ln>
                          <a:solidFill>
                            <a:prstClr val="black"/>
                          </a:solidFill>
                          <a:effectLst/>
                          <a:uLnTx/>
                          <a:uFillTx/>
                          <a:latin typeface="+mn-lt"/>
                          <a:ea typeface="+mn-ea"/>
                          <a:cs typeface="+mn-cs"/>
                        </a:rPr>
                        <a:t>Typically, does not finish the exam,  scores anywhere from a 40-70 </a:t>
                      </a:r>
                      <a:endParaRPr lang="en-US" sz="2800" dirty="0">
                        <a:latin typeface="+mn-lt"/>
                        <a:cs typeface="Times New Roman" panose="02020603050405020304" pitchFamily="18" charset="0"/>
                      </a:endParaRPr>
                    </a:p>
                  </a:txBody>
                  <a:tcPr/>
                </a:tc>
                <a:extLst>
                  <a:ext uri="{0D108BD9-81ED-4DB2-BD59-A6C34878D82A}">
                    <a16:rowId xmlns:a16="http://schemas.microsoft.com/office/drawing/2014/main" val="223474588"/>
                  </a:ext>
                </a:extLst>
              </a:tr>
              <a:tr h="1288121">
                <a:tc>
                  <a:txBody>
                    <a:bodyPr/>
                    <a:lstStyle/>
                    <a:p>
                      <a:r>
                        <a:rPr lang="en-US" sz="2800" dirty="0">
                          <a:latin typeface="+mn-lt"/>
                          <a:cs typeface="Times New Roman" panose="02020603050405020304" pitchFamily="18" charset="0"/>
                        </a:rPr>
                        <a:t>Cheater Fast</a:t>
                      </a:r>
                    </a:p>
                    <a:p>
                      <a:r>
                        <a:rPr lang="en-US" sz="2800" dirty="0">
                          <a:latin typeface="+mn-lt"/>
                          <a:cs typeface="Times New Roman" panose="02020603050405020304" pitchFamily="18" charset="0"/>
                        </a:rPr>
                        <a:t>(1% of dataset)</a:t>
                      </a:r>
                    </a:p>
                  </a:txBody>
                  <a:tcPr/>
                </a:tc>
                <a:tc>
                  <a:txBody>
                    <a:bodyPr/>
                    <a:lstStyle/>
                    <a:p>
                      <a:pPr algn="l"/>
                      <a:r>
                        <a:rPr lang="en-US" sz="2800" dirty="0">
                          <a:latin typeface="+mn-lt"/>
                          <a:cs typeface="Times New Roman" panose="02020603050405020304" pitchFamily="18" charset="0"/>
                        </a:rPr>
                        <a:t>Finishes the exam in a fraction of the time of everyone else and scores very high.</a:t>
                      </a:r>
                    </a:p>
                  </a:txBody>
                  <a:tcPr/>
                </a:tc>
                <a:extLst>
                  <a:ext uri="{0D108BD9-81ED-4DB2-BD59-A6C34878D82A}">
                    <a16:rowId xmlns:a16="http://schemas.microsoft.com/office/drawing/2014/main" val="3814533244"/>
                  </a:ext>
                </a:extLst>
              </a:tr>
              <a:tr h="1340193">
                <a:tc>
                  <a:txBody>
                    <a:bodyPr/>
                    <a:lstStyle/>
                    <a:p>
                      <a:r>
                        <a:rPr lang="en-US" sz="2800" dirty="0">
                          <a:latin typeface="+mn-lt"/>
                          <a:cs typeface="Times New Roman" panose="02020603050405020304" pitchFamily="18" charset="0"/>
                        </a:rPr>
                        <a:t>Cheater Slow</a:t>
                      </a:r>
                    </a:p>
                    <a:p>
                      <a:r>
                        <a:rPr lang="en-US" sz="2800" dirty="0">
                          <a:latin typeface="+mn-lt"/>
                          <a:cs typeface="Times New Roman" panose="02020603050405020304" pitchFamily="18" charset="0"/>
                        </a:rPr>
                        <a:t>(1% of dataset)</a:t>
                      </a:r>
                    </a:p>
                  </a:txBody>
                  <a:tcPr/>
                </a:tc>
                <a:tc>
                  <a:txBody>
                    <a:bodyPr/>
                    <a:lstStyle/>
                    <a:p>
                      <a:pPr algn="l"/>
                      <a:r>
                        <a:rPr lang="en-US" sz="2800" dirty="0">
                          <a:latin typeface="+mn-lt"/>
                          <a:cs typeface="Times New Roman" panose="02020603050405020304" pitchFamily="18" charset="0"/>
                        </a:rPr>
                        <a:t>Takes the full exam time but spends it jumping around excessively.</a:t>
                      </a:r>
                    </a:p>
                  </a:txBody>
                  <a:tcPr/>
                </a:tc>
                <a:extLst>
                  <a:ext uri="{0D108BD9-81ED-4DB2-BD59-A6C34878D82A}">
                    <a16:rowId xmlns:a16="http://schemas.microsoft.com/office/drawing/2014/main" val="341473674"/>
                  </a:ext>
                </a:extLst>
              </a:tr>
            </a:tbl>
          </a:graphicData>
        </a:graphic>
      </p:graphicFrame>
      <p:pic>
        <p:nvPicPr>
          <p:cNvPr id="24" name="Picture 23" descr="A picture containing text, sign&#10;&#10;Description automatically generated">
            <a:extLst>
              <a:ext uri="{FF2B5EF4-FFF2-40B4-BE49-F238E27FC236}">
                <a16:creationId xmlns:a16="http://schemas.microsoft.com/office/drawing/2014/main" id="{721F2476-E6E6-BF42-0E12-FD86859C9FB4}"/>
              </a:ext>
            </a:extLst>
          </p:cNvPr>
          <p:cNvPicPr>
            <a:picLocks noChangeAspect="1"/>
          </p:cNvPicPr>
          <p:nvPr/>
        </p:nvPicPr>
        <p:blipFill>
          <a:blip r:embed="rId5"/>
          <a:stretch>
            <a:fillRect/>
          </a:stretch>
        </p:blipFill>
        <p:spPr>
          <a:xfrm>
            <a:off x="34423350" y="8218527"/>
            <a:ext cx="7562850" cy="7859316"/>
          </a:xfrm>
          <a:prstGeom prst="rect">
            <a:avLst/>
          </a:prstGeom>
        </p:spPr>
      </p:pic>
      <p:graphicFrame>
        <p:nvGraphicFramePr>
          <p:cNvPr id="7" name="Table 84">
            <a:extLst>
              <a:ext uri="{FF2B5EF4-FFF2-40B4-BE49-F238E27FC236}">
                <a16:creationId xmlns:a16="http://schemas.microsoft.com/office/drawing/2014/main" id="{CF2A8725-DE37-4150-0FF5-56202560C1A3}"/>
              </a:ext>
            </a:extLst>
          </p:cNvPr>
          <p:cNvGraphicFramePr>
            <a:graphicFrameLocks noGrp="1"/>
          </p:cNvGraphicFramePr>
          <p:nvPr>
            <p:extLst>
              <p:ext uri="{D42A27DB-BD31-4B8C-83A1-F6EECF244321}">
                <p14:modId xmlns:p14="http://schemas.microsoft.com/office/powerpoint/2010/main" val="724036125"/>
              </p:ext>
            </p:extLst>
          </p:nvPr>
        </p:nvGraphicFramePr>
        <p:xfrm>
          <a:off x="11679300" y="16152054"/>
          <a:ext cx="9195746" cy="3837422"/>
        </p:xfrm>
        <a:graphic>
          <a:graphicData uri="http://schemas.openxmlformats.org/drawingml/2006/table">
            <a:tbl>
              <a:tblPr firstRow="1" bandRow="1">
                <a:tableStyleId>{00A15C55-8517-42AA-B614-E9B94910E393}</a:tableStyleId>
              </a:tblPr>
              <a:tblGrid>
                <a:gridCol w="3271918">
                  <a:extLst>
                    <a:ext uri="{9D8B030D-6E8A-4147-A177-3AD203B41FA5}">
                      <a16:colId xmlns:a16="http://schemas.microsoft.com/office/drawing/2014/main" val="3828047793"/>
                    </a:ext>
                  </a:extLst>
                </a:gridCol>
                <a:gridCol w="5923828">
                  <a:extLst>
                    <a:ext uri="{9D8B030D-6E8A-4147-A177-3AD203B41FA5}">
                      <a16:colId xmlns:a16="http://schemas.microsoft.com/office/drawing/2014/main" val="3380620619"/>
                    </a:ext>
                  </a:extLst>
                </a:gridCol>
              </a:tblGrid>
              <a:tr h="601697">
                <a:tc>
                  <a:txBody>
                    <a:bodyPr/>
                    <a:lstStyle/>
                    <a:p>
                      <a:pPr algn="ctr"/>
                      <a:r>
                        <a:rPr lang="en-US" sz="2800" dirty="0">
                          <a:latin typeface="+mn-lt"/>
                        </a:rPr>
                        <a:t>Feature</a:t>
                      </a:r>
                      <a:endParaRPr lang="en-US" sz="2800" dirty="0">
                        <a:latin typeface="+mn-lt"/>
                        <a:cs typeface="Times New Roman" panose="02020603050405020304" pitchFamily="18" charset="0"/>
                      </a:endParaRPr>
                    </a:p>
                  </a:txBody>
                  <a:tcPr/>
                </a:tc>
                <a:tc>
                  <a:txBody>
                    <a:bodyPr/>
                    <a:lstStyle/>
                    <a:p>
                      <a:pPr algn="ctr"/>
                      <a:r>
                        <a:rPr lang="en-US" sz="2800" dirty="0">
                          <a:latin typeface="+mn-lt"/>
                        </a:rPr>
                        <a:t>Description</a:t>
                      </a:r>
                      <a:endParaRPr lang="en-US" sz="2800" dirty="0">
                        <a:latin typeface="+mn-lt"/>
                        <a:cs typeface="Times New Roman" panose="02020603050405020304" pitchFamily="18" charset="0"/>
                      </a:endParaRPr>
                    </a:p>
                  </a:txBody>
                  <a:tcPr/>
                </a:tc>
                <a:extLst>
                  <a:ext uri="{0D108BD9-81ED-4DB2-BD59-A6C34878D82A}">
                    <a16:rowId xmlns:a16="http://schemas.microsoft.com/office/drawing/2014/main" val="2117333748"/>
                  </a:ext>
                </a:extLst>
              </a:tr>
              <a:tr h="567551">
                <a:tc>
                  <a:txBody>
                    <a:bodyPr/>
                    <a:lstStyle/>
                    <a:p>
                      <a:r>
                        <a:rPr lang="en-US" sz="2800" dirty="0">
                          <a:latin typeface="+mn-lt"/>
                          <a:cs typeface="Times New Roman" panose="02020603050405020304" pitchFamily="18" charset="0"/>
                        </a:rPr>
                        <a:t>Exam Time</a:t>
                      </a:r>
                    </a:p>
                  </a:txBody>
                  <a:tcPr/>
                </a:tc>
                <a:tc>
                  <a:txBody>
                    <a:bodyPr/>
                    <a:lstStyle/>
                    <a:p>
                      <a:pPr algn="l"/>
                      <a:r>
                        <a:rPr kumimoji="0" lang="en-US" sz="2800" b="0" i="0" u="none" strike="noStrike" kern="1200" cap="none" spc="0" normalizeH="0" baseline="0" noProof="0" dirty="0">
                          <a:ln>
                            <a:noFill/>
                          </a:ln>
                          <a:solidFill>
                            <a:prstClr val="black"/>
                          </a:solidFill>
                          <a:effectLst/>
                          <a:uLnTx/>
                          <a:uFillTx/>
                          <a:latin typeface="+mn-lt"/>
                          <a:ea typeface="+mn-ea"/>
                          <a:cs typeface="+mn-cs"/>
                        </a:rPr>
                        <a:t>Time it takes to complete the exam.</a:t>
                      </a:r>
                      <a:endParaRPr lang="en-US" sz="2800" dirty="0">
                        <a:latin typeface="+mn-lt"/>
                        <a:cs typeface="Times New Roman" panose="02020603050405020304" pitchFamily="18" charset="0"/>
                      </a:endParaRPr>
                    </a:p>
                  </a:txBody>
                  <a:tcPr/>
                </a:tc>
                <a:extLst>
                  <a:ext uri="{0D108BD9-81ED-4DB2-BD59-A6C34878D82A}">
                    <a16:rowId xmlns:a16="http://schemas.microsoft.com/office/drawing/2014/main" val="2648780626"/>
                  </a:ext>
                </a:extLst>
              </a:tr>
              <a:tr h="969264">
                <a:tc>
                  <a:txBody>
                    <a:bodyPr/>
                    <a:lstStyle/>
                    <a:p>
                      <a:r>
                        <a:rPr lang="en-US" sz="2800" dirty="0">
                          <a:latin typeface="+mn-lt"/>
                          <a:cs typeface="Times New Roman" panose="02020603050405020304" pitchFamily="18" charset="0"/>
                        </a:rPr>
                        <a:t>Minus Jumps</a:t>
                      </a:r>
                    </a:p>
                  </a:txBody>
                  <a:tcPr/>
                </a:tc>
                <a:tc>
                  <a:txBody>
                    <a:bodyPr/>
                    <a:lstStyle/>
                    <a:p>
                      <a:pPr algn="l"/>
                      <a:r>
                        <a:rPr lang="en-US" sz="2800" dirty="0">
                          <a:latin typeface="+mn-lt"/>
                          <a:cs typeface="Times New Roman" panose="02020603050405020304" pitchFamily="18" charset="0"/>
                        </a:rPr>
                        <a:t>Number of times the student jumps backwards.</a:t>
                      </a:r>
                    </a:p>
                  </a:txBody>
                  <a:tcPr/>
                </a:tc>
                <a:extLst>
                  <a:ext uri="{0D108BD9-81ED-4DB2-BD59-A6C34878D82A}">
                    <a16:rowId xmlns:a16="http://schemas.microsoft.com/office/drawing/2014/main" val="1691064009"/>
                  </a:ext>
                </a:extLst>
              </a:tr>
              <a:tr h="1097213">
                <a:tc>
                  <a:txBody>
                    <a:bodyPr/>
                    <a:lstStyle/>
                    <a:p>
                      <a:r>
                        <a:rPr lang="en-US" sz="2800" dirty="0">
                          <a:latin typeface="+mn-lt"/>
                          <a:cs typeface="Times New Roman" panose="02020603050405020304" pitchFamily="18" charset="0"/>
                        </a:rPr>
                        <a:t>Forward Jumps</a:t>
                      </a:r>
                    </a:p>
                  </a:txBody>
                  <a:tcPr/>
                </a:tc>
                <a:tc>
                  <a:txBody>
                    <a:bodyPr/>
                    <a:lstStyle/>
                    <a:p>
                      <a:pPr algn="l"/>
                      <a:r>
                        <a:rPr kumimoji="0" lang="en-US" sz="2800" b="0" i="0" u="none" strike="noStrike" kern="1200" cap="none" spc="0" normalizeH="0" baseline="0" noProof="0" dirty="0">
                          <a:ln>
                            <a:noFill/>
                          </a:ln>
                          <a:solidFill>
                            <a:prstClr val="black"/>
                          </a:solidFill>
                          <a:effectLst/>
                          <a:uLnTx/>
                          <a:uFillTx/>
                          <a:latin typeface="+mn-lt"/>
                          <a:ea typeface="+mn-ea"/>
                          <a:cs typeface="+mn-cs"/>
                        </a:rPr>
                        <a:t>Number of times the student jumps forwards.</a:t>
                      </a:r>
                      <a:endParaRPr lang="en-US" sz="2800" dirty="0">
                        <a:latin typeface="+mn-lt"/>
                        <a:cs typeface="Times New Roman" panose="02020603050405020304" pitchFamily="18" charset="0"/>
                      </a:endParaRPr>
                    </a:p>
                  </a:txBody>
                  <a:tcPr/>
                </a:tc>
                <a:extLst>
                  <a:ext uri="{0D108BD9-81ED-4DB2-BD59-A6C34878D82A}">
                    <a16:rowId xmlns:a16="http://schemas.microsoft.com/office/drawing/2014/main" val="223474588"/>
                  </a:ext>
                </a:extLst>
              </a:tr>
              <a:tr h="601697">
                <a:tc>
                  <a:txBody>
                    <a:bodyPr/>
                    <a:lstStyle/>
                    <a:p>
                      <a:r>
                        <a:rPr lang="en-US" sz="2800" dirty="0">
                          <a:latin typeface="+mn-lt"/>
                          <a:cs typeface="Times New Roman" panose="02020603050405020304" pitchFamily="18" charset="0"/>
                        </a:rPr>
                        <a:t>Grade</a:t>
                      </a:r>
                    </a:p>
                  </a:txBody>
                  <a:tcPr/>
                </a:tc>
                <a:tc>
                  <a:txBody>
                    <a:bodyPr/>
                    <a:lstStyle/>
                    <a:p>
                      <a:pPr algn="l"/>
                      <a:r>
                        <a:rPr lang="en-US" sz="2800" dirty="0">
                          <a:latin typeface="+mn-lt"/>
                          <a:cs typeface="Times New Roman" panose="02020603050405020304" pitchFamily="18" charset="0"/>
                        </a:rPr>
                        <a:t>The student’s exam score.</a:t>
                      </a:r>
                    </a:p>
                  </a:txBody>
                  <a:tcPr/>
                </a:tc>
                <a:extLst>
                  <a:ext uri="{0D108BD9-81ED-4DB2-BD59-A6C34878D82A}">
                    <a16:rowId xmlns:a16="http://schemas.microsoft.com/office/drawing/2014/main" val="3814533244"/>
                  </a:ext>
                </a:extLst>
              </a:tr>
            </a:tbl>
          </a:graphicData>
        </a:graphic>
      </p:graphicFrame>
      <p:graphicFrame>
        <p:nvGraphicFramePr>
          <p:cNvPr id="450" name="Chart 449">
            <a:extLst>
              <a:ext uri="{FF2B5EF4-FFF2-40B4-BE49-F238E27FC236}">
                <a16:creationId xmlns:a16="http://schemas.microsoft.com/office/drawing/2014/main" id="{CA5D25B7-A137-954C-362A-66100BB9B3E1}"/>
              </a:ext>
            </a:extLst>
          </p:cNvPr>
          <p:cNvGraphicFramePr/>
          <p:nvPr>
            <p:extLst>
              <p:ext uri="{D42A27DB-BD31-4B8C-83A1-F6EECF244321}">
                <p14:modId xmlns:p14="http://schemas.microsoft.com/office/powerpoint/2010/main" val="3802998524"/>
              </p:ext>
            </p:extLst>
          </p:nvPr>
        </p:nvGraphicFramePr>
        <p:xfrm>
          <a:off x="11792061" y="24076580"/>
          <a:ext cx="9280567" cy="66058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53" name="Chart 452">
            <a:extLst>
              <a:ext uri="{FF2B5EF4-FFF2-40B4-BE49-F238E27FC236}">
                <a16:creationId xmlns:a16="http://schemas.microsoft.com/office/drawing/2014/main" id="{CD7FC81C-1DB7-F6AD-9E12-AFC5C2D85FA1}"/>
              </a:ext>
            </a:extLst>
          </p:cNvPr>
          <p:cNvGraphicFramePr/>
          <p:nvPr>
            <p:extLst>
              <p:ext uri="{D42A27DB-BD31-4B8C-83A1-F6EECF244321}">
                <p14:modId xmlns:p14="http://schemas.microsoft.com/office/powerpoint/2010/main" val="241159982"/>
              </p:ext>
            </p:extLst>
          </p:nvPr>
        </p:nvGraphicFramePr>
        <p:xfrm>
          <a:off x="22228111" y="8007736"/>
          <a:ext cx="10061639" cy="7704347"/>
        </p:xfrm>
        <a:graphic>
          <a:graphicData uri="http://schemas.openxmlformats.org/drawingml/2006/chart">
            <c:chart xmlns:c="http://schemas.openxmlformats.org/drawingml/2006/chart" xmlns:r="http://schemas.openxmlformats.org/officeDocument/2006/relationships" r:id="rId7"/>
          </a:graphicData>
        </a:graphic>
      </p:graphicFrame>
      <p:grpSp>
        <p:nvGrpSpPr>
          <p:cNvPr id="28" name="Group 27">
            <a:extLst>
              <a:ext uri="{FF2B5EF4-FFF2-40B4-BE49-F238E27FC236}">
                <a16:creationId xmlns:a16="http://schemas.microsoft.com/office/drawing/2014/main" id="{BF73D3B3-FB75-4E17-B140-2F891AEF02AF}"/>
              </a:ext>
            </a:extLst>
          </p:cNvPr>
          <p:cNvGrpSpPr/>
          <p:nvPr/>
        </p:nvGrpSpPr>
        <p:grpSpPr>
          <a:xfrm>
            <a:off x="23552562" y="23144574"/>
            <a:ext cx="7440718" cy="7176417"/>
            <a:chOff x="23552562" y="23144574"/>
            <a:chExt cx="7440718" cy="7176417"/>
          </a:xfrm>
        </p:grpSpPr>
        <p:sp>
          <p:nvSpPr>
            <p:cNvPr id="3" name="Rectangle 2">
              <a:extLst>
                <a:ext uri="{FF2B5EF4-FFF2-40B4-BE49-F238E27FC236}">
                  <a16:creationId xmlns:a16="http://schemas.microsoft.com/office/drawing/2014/main" id="{9A266BA8-B7AC-DD26-5AD7-17F1DB971E7C}"/>
                </a:ext>
              </a:extLst>
            </p:cNvPr>
            <p:cNvSpPr/>
            <p:nvPr/>
          </p:nvSpPr>
          <p:spPr>
            <a:xfrm>
              <a:off x="23552567" y="24700797"/>
              <a:ext cx="2152636" cy="759937"/>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a:solidFill>
                    <a:schemeClr val="tx1"/>
                  </a:solidFill>
                </a:rPr>
                <a:t>Testing Data</a:t>
              </a:r>
            </a:p>
          </p:txBody>
        </p:sp>
        <p:sp>
          <p:nvSpPr>
            <p:cNvPr id="15" name="Rectangle 14">
              <a:extLst>
                <a:ext uri="{FF2B5EF4-FFF2-40B4-BE49-F238E27FC236}">
                  <a16:creationId xmlns:a16="http://schemas.microsoft.com/office/drawing/2014/main" id="{3F7D4B0B-1E32-68ED-5156-7FC954041045}"/>
                </a:ext>
              </a:extLst>
            </p:cNvPr>
            <p:cNvSpPr/>
            <p:nvPr/>
          </p:nvSpPr>
          <p:spPr>
            <a:xfrm>
              <a:off x="27471763" y="24700793"/>
              <a:ext cx="1747663" cy="759937"/>
            </a:xfrm>
            <a:prstGeom prst="rect">
              <a:avLst/>
            </a:prstGeom>
            <a:solidFill>
              <a:srgbClr val="7030A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a:t>Training Data</a:t>
              </a:r>
            </a:p>
          </p:txBody>
        </p:sp>
        <p:sp>
          <p:nvSpPr>
            <p:cNvPr id="16" name="Rectangle 15">
              <a:extLst>
                <a:ext uri="{FF2B5EF4-FFF2-40B4-BE49-F238E27FC236}">
                  <a16:creationId xmlns:a16="http://schemas.microsoft.com/office/drawing/2014/main" id="{96F21437-2BA1-C06F-CA80-94267F0CE0C6}"/>
                </a:ext>
              </a:extLst>
            </p:cNvPr>
            <p:cNvSpPr/>
            <p:nvPr/>
          </p:nvSpPr>
          <p:spPr>
            <a:xfrm>
              <a:off x="25705203" y="24700794"/>
              <a:ext cx="1747663" cy="759937"/>
            </a:xfrm>
            <a:prstGeom prst="rect">
              <a:avLst/>
            </a:prstGeom>
            <a:solidFill>
              <a:srgbClr val="7030A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6859C2B-7160-C064-D140-CA974577A935}"/>
                </a:ext>
              </a:extLst>
            </p:cNvPr>
            <p:cNvSpPr/>
            <p:nvPr/>
          </p:nvSpPr>
          <p:spPr>
            <a:xfrm>
              <a:off x="29200529" y="24700795"/>
              <a:ext cx="1747663" cy="759937"/>
            </a:xfrm>
            <a:prstGeom prst="rect">
              <a:avLst/>
            </a:prstGeom>
            <a:solidFill>
              <a:srgbClr val="7030A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BFF60E-0031-A12D-957B-6521E7044F93}"/>
                </a:ext>
              </a:extLst>
            </p:cNvPr>
            <p:cNvSpPr/>
            <p:nvPr/>
          </p:nvSpPr>
          <p:spPr>
            <a:xfrm>
              <a:off x="25750291" y="26635018"/>
              <a:ext cx="5242989" cy="759937"/>
            </a:xfrm>
            <a:prstGeom prst="rect">
              <a:avLst/>
            </a:prstGeom>
            <a:solidFill>
              <a:srgbClr val="7030A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a:t>Decision Tree Generation</a:t>
              </a:r>
            </a:p>
          </p:txBody>
        </p:sp>
        <p:sp>
          <p:nvSpPr>
            <p:cNvPr id="20" name="Rectangle 19">
              <a:extLst>
                <a:ext uri="{FF2B5EF4-FFF2-40B4-BE49-F238E27FC236}">
                  <a16:creationId xmlns:a16="http://schemas.microsoft.com/office/drawing/2014/main" id="{BA12A696-DACF-3BB1-A420-109FA8D3E8ED}"/>
                </a:ext>
              </a:extLst>
            </p:cNvPr>
            <p:cNvSpPr/>
            <p:nvPr/>
          </p:nvSpPr>
          <p:spPr>
            <a:xfrm>
              <a:off x="23597652" y="28027590"/>
              <a:ext cx="7395625" cy="784353"/>
            </a:xfrm>
            <a:prstGeom prst="rect">
              <a:avLst/>
            </a:prstGeom>
            <a:solidFill>
              <a:srgbClr val="7030A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a:t>Model Evaluation</a:t>
              </a:r>
            </a:p>
          </p:txBody>
        </p:sp>
        <p:sp>
          <p:nvSpPr>
            <p:cNvPr id="22" name="Rectangle 21">
              <a:extLst>
                <a:ext uri="{FF2B5EF4-FFF2-40B4-BE49-F238E27FC236}">
                  <a16:creationId xmlns:a16="http://schemas.microsoft.com/office/drawing/2014/main" id="{6CDB7E22-142B-C9CB-EC7C-6576874CC246}"/>
                </a:ext>
              </a:extLst>
            </p:cNvPr>
            <p:cNvSpPr/>
            <p:nvPr/>
          </p:nvSpPr>
          <p:spPr>
            <a:xfrm>
              <a:off x="23552562" y="29536638"/>
              <a:ext cx="7395625" cy="784353"/>
            </a:xfrm>
            <a:prstGeom prst="rect">
              <a:avLst/>
            </a:prstGeom>
            <a:solidFill>
              <a:srgbClr val="7030A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500" dirty="0"/>
                <a:t>Performance Metrics</a:t>
              </a:r>
            </a:p>
          </p:txBody>
        </p:sp>
        <p:sp>
          <p:nvSpPr>
            <p:cNvPr id="34" name="Left Brace 33">
              <a:extLst>
                <a:ext uri="{FF2B5EF4-FFF2-40B4-BE49-F238E27FC236}">
                  <a16:creationId xmlns:a16="http://schemas.microsoft.com/office/drawing/2014/main" id="{7AA538D3-EBC6-3BF0-CA9B-79163AB49942}"/>
                </a:ext>
              </a:extLst>
            </p:cNvPr>
            <p:cNvSpPr/>
            <p:nvPr/>
          </p:nvSpPr>
          <p:spPr>
            <a:xfrm rot="16200000">
              <a:off x="24367634" y="24796478"/>
              <a:ext cx="522506" cy="21526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7" name="Right Brace 36">
              <a:extLst>
                <a:ext uri="{FF2B5EF4-FFF2-40B4-BE49-F238E27FC236}">
                  <a16:creationId xmlns:a16="http://schemas.microsoft.com/office/drawing/2014/main" id="{961C2D20-23FB-371E-D540-944AB27E79AD}"/>
                </a:ext>
              </a:extLst>
            </p:cNvPr>
            <p:cNvSpPr/>
            <p:nvPr/>
          </p:nvSpPr>
          <p:spPr>
            <a:xfrm rot="5400000">
              <a:off x="28141720" y="23327581"/>
              <a:ext cx="522549" cy="509038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4E05CCE4-0102-86C4-60E6-E3A0E0DFF123}"/>
                </a:ext>
              </a:extLst>
            </p:cNvPr>
            <p:cNvCxnSpPr>
              <a:cxnSpLocks/>
            </p:cNvCxnSpPr>
            <p:nvPr/>
          </p:nvCxnSpPr>
          <p:spPr>
            <a:xfrm>
              <a:off x="24662765" y="23572155"/>
              <a:ext cx="0" cy="1071421"/>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88884768-742E-693B-D62F-EBCAB9C7BCD9}"/>
                </a:ext>
              </a:extLst>
            </p:cNvPr>
            <p:cNvCxnSpPr>
              <a:cxnSpLocks/>
            </p:cNvCxnSpPr>
            <p:nvPr/>
          </p:nvCxnSpPr>
          <p:spPr>
            <a:xfrm>
              <a:off x="28403552" y="23629472"/>
              <a:ext cx="0" cy="1071427"/>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DBEF6C90-D049-CE45-AFDB-04CB26602A03}"/>
                </a:ext>
              </a:extLst>
            </p:cNvPr>
            <p:cNvCxnSpPr>
              <a:cxnSpLocks/>
            </p:cNvCxnSpPr>
            <p:nvPr/>
          </p:nvCxnSpPr>
          <p:spPr>
            <a:xfrm>
              <a:off x="28403552" y="26009755"/>
              <a:ext cx="0" cy="573474"/>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74747DE1-6284-E35F-F502-70B4C2184D72}"/>
                </a:ext>
              </a:extLst>
            </p:cNvPr>
            <p:cNvCxnSpPr>
              <a:cxnSpLocks/>
            </p:cNvCxnSpPr>
            <p:nvPr/>
          </p:nvCxnSpPr>
          <p:spPr>
            <a:xfrm>
              <a:off x="24636728" y="25912048"/>
              <a:ext cx="0" cy="2037105"/>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249BFE4E-C45A-C863-2C74-9EC1B959FB11}"/>
                </a:ext>
              </a:extLst>
            </p:cNvPr>
            <p:cNvCxnSpPr>
              <a:cxnSpLocks/>
            </p:cNvCxnSpPr>
            <p:nvPr/>
          </p:nvCxnSpPr>
          <p:spPr>
            <a:xfrm>
              <a:off x="27250374" y="28811943"/>
              <a:ext cx="0" cy="768897"/>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BE713F37-E538-78A9-6F1A-07A5122C4383}"/>
                </a:ext>
              </a:extLst>
            </p:cNvPr>
            <p:cNvCxnSpPr>
              <a:cxnSpLocks/>
            </p:cNvCxnSpPr>
            <p:nvPr/>
          </p:nvCxnSpPr>
          <p:spPr>
            <a:xfrm>
              <a:off x="28440340" y="27323470"/>
              <a:ext cx="0" cy="704120"/>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10041DB2-8E82-42AD-3202-8D9EF9B7F746}"/>
                </a:ext>
              </a:extLst>
            </p:cNvPr>
            <p:cNvSpPr/>
            <p:nvPr/>
          </p:nvSpPr>
          <p:spPr>
            <a:xfrm>
              <a:off x="23597651" y="23144574"/>
              <a:ext cx="7395625" cy="759937"/>
            </a:xfrm>
            <a:prstGeom prst="rect">
              <a:avLst/>
            </a:prstGeom>
            <a:solidFill>
              <a:srgbClr val="7030A0"/>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500" dirty="0"/>
                <a:t>Synthetic data</a:t>
              </a:r>
            </a:p>
          </p:txBody>
        </p:sp>
      </p:grpSp>
    </p:spTree>
    <p:extLst>
      <p:ext uri="{BB962C8B-B14F-4D97-AF65-F5344CB8AC3E}">
        <p14:creationId xmlns:p14="http://schemas.microsoft.com/office/powerpoint/2010/main" val="3852577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9160</TotalTime>
  <Words>1164</Words>
  <Application>Microsoft Office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Times New Roman</vt:lpstr>
      <vt:lpstr>Office Theme</vt:lpstr>
      <vt:lpstr>PowerPoint Presentation</vt:lpstr>
    </vt:vector>
  </TitlesOfParts>
  <Company>Tennessee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Renfro</dc:creator>
  <cp:lastModifiedBy>Bruce, JW</cp:lastModifiedBy>
  <cp:revision>279</cp:revision>
  <dcterms:created xsi:type="dcterms:W3CDTF">2014-03-28T10:29:27Z</dcterms:created>
  <dcterms:modified xsi:type="dcterms:W3CDTF">2023-04-13T18:31:19Z</dcterms:modified>
</cp:coreProperties>
</file>