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345" r:id="rId3"/>
    <p:sldId id="268" r:id="rId4"/>
    <p:sldId id="288" r:id="rId5"/>
    <p:sldId id="352" r:id="rId6"/>
    <p:sldId id="346" r:id="rId7"/>
    <p:sldId id="290" r:id="rId8"/>
    <p:sldId id="289" r:id="rId9"/>
    <p:sldId id="321" r:id="rId10"/>
    <p:sldId id="348" r:id="rId11"/>
    <p:sldId id="323" r:id="rId12"/>
    <p:sldId id="347" r:id="rId13"/>
    <p:sldId id="349" r:id="rId14"/>
    <p:sldId id="350" r:id="rId15"/>
    <p:sldId id="351" r:id="rId16"/>
    <p:sldId id="335"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72"/>
  </p:normalViewPr>
  <p:slideViewPr>
    <p:cSldViewPr snapToGrid="0" snapToObjects="1">
      <p:cViewPr varScale="1">
        <p:scale>
          <a:sx n="113" d="100"/>
          <a:sy n="113"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9AE0E-0F63-224F-8A4E-5DCD899EF325}" type="datetimeFigureOut">
              <a:rPr lang="en-US" smtClean="0"/>
              <a:t>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748AA-9369-1D4E-B439-835D2902B58A}" type="slidenum">
              <a:rPr lang="en-US" smtClean="0"/>
              <a:t>‹#›</a:t>
            </a:fld>
            <a:endParaRPr lang="en-US"/>
          </a:p>
        </p:txBody>
      </p:sp>
    </p:spTree>
    <p:extLst>
      <p:ext uri="{BB962C8B-B14F-4D97-AF65-F5344CB8AC3E}">
        <p14:creationId xmlns:p14="http://schemas.microsoft.com/office/powerpoint/2010/main" val="263313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DF32-7DA6-EA42-9901-121F96306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E5EA81-3DC5-DB49-BC57-4F94372F6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57CB52-4997-AD44-8032-006896443E62}"/>
              </a:ext>
            </a:extLst>
          </p:cNvPr>
          <p:cNvSpPr>
            <a:spLocks noGrp="1"/>
          </p:cNvSpPr>
          <p:nvPr>
            <p:ph type="dt" sz="half" idx="10"/>
          </p:nvPr>
        </p:nvSpPr>
        <p:spPr/>
        <p:txBody>
          <a:bodyPr/>
          <a:lstStyle/>
          <a:p>
            <a:fld id="{41357379-A064-304F-A9E9-64B4F148D685}" type="datetimeFigureOut">
              <a:rPr lang="en-US" smtClean="0"/>
              <a:t>3/1/22</a:t>
            </a:fld>
            <a:endParaRPr lang="en-US"/>
          </a:p>
        </p:txBody>
      </p:sp>
      <p:sp>
        <p:nvSpPr>
          <p:cNvPr id="5" name="Footer Placeholder 4">
            <a:extLst>
              <a:ext uri="{FF2B5EF4-FFF2-40B4-BE49-F238E27FC236}">
                <a16:creationId xmlns:a16="http://schemas.microsoft.com/office/drawing/2014/main" id="{2BB3F578-3B04-9843-830F-8DA719044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1BF4F-838D-6A4D-B80C-0B71D3B4C251}"/>
              </a:ext>
            </a:extLst>
          </p:cNvPr>
          <p:cNvSpPr>
            <a:spLocks noGrp="1"/>
          </p:cNvSpPr>
          <p:nvPr>
            <p:ph type="sldNum" sz="quarter" idx="12"/>
          </p:nvPr>
        </p:nvSpPr>
        <p:spPr/>
        <p:txBody>
          <a:bodyPr/>
          <a:lstStyle/>
          <a:p>
            <a:fld id="{A9DFFA7B-224F-AB4D-8C76-DA72FD9B1F52}" type="slidenum">
              <a:rPr lang="en-US" smtClean="0"/>
              <a:t>‹#›</a:t>
            </a:fld>
            <a:endParaRPr lang="en-US"/>
          </a:p>
        </p:txBody>
      </p:sp>
    </p:spTree>
    <p:extLst>
      <p:ext uri="{BB962C8B-B14F-4D97-AF65-F5344CB8AC3E}">
        <p14:creationId xmlns:p14="http://schemas.microsoft.com/office/powerpoint/2010/main" val="168291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85EC-BB73-5F49-848B-F2E9528682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3D2CB8-8C6C-9140-8F06-6EE46046B1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26B70-4549-4A46-A751-9CE55CA16F02}"/>
              </a:ext>
            </a:extLst>
          </p:cNvPr>
          <p:cNvSpPr>
            <a:spLocks noGrp="1"/>
          </p:cNvSpPr>
          <p:nvPr>
            <p:ph type="dt" sz="half" idx="10"/>
          </p:nvPr>
        </p:nvSpPr>
        <p:spPr/>
        <p:txBody>
          <a:bodyPr/>
          <a:lstStyle/>
          <a:p>
            <a:fld id="{41357379-A064-304F-A9E9-64B4F148D685}" type="datetimeFigureOut">
              <a:rPr lang="en-US" smtClean="0"/>
              <a:t>3/1/22</a:t>
            </a:fld>
            <a:endParaRPr lang="en-US"/>
          </a:p>
        </p:txBody>
      </p:sp>
      <p:sp>
        <p:nvSpPr>
          <p:cNvPr id="5" name="Footer Placeholder 4">
            <a:extLst>
              <a:ext uri="{FF2B5EF4-FFF2-40B4-BE49-F238E27FC236}">
                <a16:creationId xmlns:a16="http://schemas.microsoft.com/office/drawing/2014/main" id="{530930FF-757F-164F-B4F8-06D9E16FD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6DE12-F8F2-7C45-B4DD-D86017639239}"/>
              </a:ext>
            </a:extLst>
          </p:cNvPr>
          <p:cNvSpPr>
            <a:spLocks noGrp="1"/>
          </p:cNvSpPr>
          <p:nvPr>
            <p:ph type="sldNum" sz="quarter" idx="12"/>
          </p:nvPr>
        </p:nvSpPr>
        <p:spPr/>
        <p:txBody>
          <a:bodyPr/>
          <a:lstStyle/>
          <a:p>
            <a:fld id="{A9DFFA7B-224F-AB4D-8C76-DA72FD9B1F52}" type="slidenum">
              <a:rPr lang="en-US" smtClean="0"/>
              <a:t>‹#›</a:t>
            </a:fld>
            <a:endParaRPr lang="en-US"/>
          </a:p>
        </p:txBody>
      </p:sp>
    </p:spTree>
    <p:extLst>
      <p:ext uri="{BB962C8B-B14F-4D97-AF65-F5344CB8AC3E}">
        <p14:creationId xmlns:p14="http://schemas.microsoft.com/office/powerpoint/2010/main" val="1946083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0B1C78-5E8B-C24E-A08A-ED7F069CFD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AD008C-08AB-4746-894E-8E0FC7A29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475FB-398B-CB4C-BF17-7241AB8E618C}"/>
              </a:ext>
            </a:extLst>
          </p:cNvPr>
          <p:cNvSpPr>
            <a:spLocks noGrp="1"/>
          </p:cNvSpPr>
          <p:nvPr>
            <p:ph type="dt" sz="half" idx="10"/>
          </p:nvPr>
        </p:nvSpPr>
        <p:spPr/>
        <p:txBody>
          <a:bodyPr/>
          <a:lstStyle/>
          <a:p>
            <a:fld id="{41357379-A064-304F-A9E9-64B4F148D685}" type="datetimeFigureOut">
              <a:rPr lang="en-US" smtClean="0"/>
              <a:t>3/1/22</a:t>
            </a:fld>
            <a:endParaRPr lang="en-US"/>
          </a:p>
        </p:txBody>
      </p:sp>
      <p:sp>
        <p:nvSpPr>
          <p:cNvPr id="5" name="Footer Placeholder 4">
            <a:extLst>
              <a:ext uri="{FF2B5EF4-FFF2-40B4-BE49-F238E27FC236}">
                <a16:creationId xmlns:a16="http://schemas.microsoft.com/office/drawing/2014/main" id="{6E0515B4-EC7D-3548-AB41-28369CF17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9CA07-757A-9748-BFA7-BE0BE1C25095}"/>
              </a:ext>
            </a:extLst>
          </p:cNvPr>
          <p:cNvSpPr>
            <a:spLocks noGrp="1"/>
          </p:cNvSpPr>
          <p:nvPr>
            <p:ph type="sldNum" sz="quarter" idx="12"/>
          </p:nvPr>
        </p:nvSpPr>
        <p:spPr/>
        <p:txBody>
          <a:bodyPr/>
          <a:lstStyle/>
          <a:p>
            <a:fld id="{A9DFFA7B-224F-AB4D-8C76-DA72FD9B1F52}" type="slidenum">
              <a:rPr lang="en-US" smtClean="0"/>
              <a:t>‹#›</a:t>
            </a:fld>
            <a:endParaRPr lang="en-US"/>
          </a:p>
        </p:txBody>
      </p:sp>
    </p:spTree>
    <p:extLst>
      <p:ext uri="{BB962C8B-B14F-4D97-AF65-F5344CB8AC3E}">
        <p14:creationId xmlns:p14="http://schemas.microsoft.com/office/powerpoint/2010/main" val="287690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9826-E860-A44A-A81B-B08BD5BC08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B79D1F-B013-DB43-9152-8F7BE9E788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6C6E2-08FD-CB43-8B0E-3BF829D554BC}"/>
              </a:ext>
            </a:extLst>
          </p:cNvPr>
          <p:cNvSpPr>
            <a:spLocks noGrp="1"/>
          </p:cNvSpPr>
          <p:nvPr>
            <p:ph type="dt" sz="half" idx="10"/>
          </p:nvPr>
        </p:nvSpPr>
        <p:spPr/>
        <p:txBody>
          <a:bodyPr/>
          <a:lstStyle/>
          <a:p>
            <a:fld id="{41357379-A064-304F-A9E9-64B4F148D685}" type="datetimeFigureOut">
              <a:rPr lang="en-US" smtClean="0"/>
              <a:t>3/1/22</a:t>
            </a:fld>
            <a:endParaRPr lang="en-US"/>
          </a:p>
        </p:txBody>
      </p:sp>
      <p:sp>
        <p:nvSpPr>
          <p:cNvPr id="5" name="Footer Placeholder 4">
            <a:extLst>
              <a:ext uri="{FF2B5EF4-FFF2-40B4-BE49-F238E27FC236}">
                <a16:creationId xmlns:a16="http://schemas.microsoft.com/office/drawing/2014/main" id="{0D407C31-0ED8-0F44-9B47-CAECA1BA5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4681A-C648-5645-A79F-05A3C6857920}"/>
              </a:ext>
            </a:extLst>
          </p:cNvPr>
          <p:cNvSpPr>
            <a:spLocks noGrp="1"/>
          </p:cNvSpPr>
          <p:nvPr>
            <p:ph type="sldNum" sz="quarter" idx="12"/>
          </p:nvPr>
        </p:nvSpPr>
        <p:spPr/>
        <p:txBody>
          <a:bodyPr/>
          <a:lstStyle/>
          <a:p>
            <a:fld id="{A9DFFA7B-224F-AB4D-8C76-DA72FD9B1F52}" type="slidenum">
              <a:rPr lang="en-US" smtClean="0"/>
              <a:t>‹#›</a:t>
            </a:fld>
            <a:endParaRPr lang="en-US"/>
          </a:p>
        </p:txBody>
      </p:sp>
    </p:spTree>
    <p:extLst>
      <p:ext uri="{BB962C8B-B14F-4D97-AF65-F5344CB8AC3E}">
        <p14:creationId xmlns:p14="http://schemas.microsoft.com/office/powerpoint/2010/main" val="1113123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272A-F163-4B44-9D48-C98FB9581C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5CA279-AEB8-CF46-943B-05D84F53DF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00CD9B-62C3-2249-B124-B56FF1767C69}"/>
              </a:ext>
            </a:extLst>
          </p:cNvPr>
          <p:cNvSpPr>
            <a:spLocks noGrp="1"/>
          </p:cNvSpPr>
          <p:nvPr>
            <p:ph type="dt" sz="half" idx="10"/>
          </p:nvPr>
        </p:nvSpPr>
        <p:spPr/>
        <p:txBody>
          <a:bodyPr/>
          <a:lstStyle/>
          <a:p>
            <a:fld id="{41357379-A064-304F-A9E9-64B4F148D685}" type="datetimeFigureOut">
              <a:rPr lang="en-US" smtClean="0"/>
              <a:t>3/1/22</a:t>
            </a:fld>
            <a:endParaRPr lang="en-US"/>
          </a:p>
        </p:txBody>
      </p:sp>
      <p:sp>
        <p:nvSpPr>
          <p:cNvPr id="5" name="Footer Placeholder 4">
            <a:extLst>
              <a:ext uri="{FF2B5EF4-FFF2-40B4-BE49-F238E27FC236}">
                <a16:creationId xmlns:a16="http://schemas.microsoft.com/office/drawing/2014/main" id="{BAAFDD6A-8E17-CF45-A771-33AA3DE8A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64CF3-6EAC-3A4E-AE0F-34C1BAB80653}"/>
              </a:ext>
            </a:extLst>
          </p:cNvPr>
          <p:cNvSpPr>
            <a:spLocks noGrp="1"/>
          </p:cNvSpPr>
          <p:nvPr>
            <p:ph type="sldNum" sz="quarter" idx="12"/>
          </p:nvPr>
        </p:nvSpPr>
        <p:spPr/>
        <p:txBody>
          <a:bodyPr/>
          <a:lstStyle/>
          <a:p>
            <a:fld id="{A9DFFA7B-224F-AB4D-8C76-DA72FD9B1F52}" type="slidenum">
              <a:rPr lang="en-US" smtClean="0"/>
              <a:t>‹#›</a:t>
            </a:fld>
            <a:endParaRPr lang="en-US"/>
          </a:p>
        </p:txBody>
      </p:sp>
    </p:spTree>
    <p:extLst>
      <p:ext uri="{BB962C8B-B14F-4D97-AF65-F5344CB8AC3E}">
        <p14:creationId xmlns:p14="http://schemas.microsoft.com/office/powerpoint/2010/main" val="339680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CF47-2B64-F045-A097-FD3C99A48E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3D412-3C47-4444-8F1E-E74EB589E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28CCD2-F3AF-9E4C-9491-7A5CD4E9B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C65A5B-4FD2-504C-9EDA-2E09BF435905}"/>
              </a:ext>
            </a:extLst>
          </p:cNvPr>
          <p:cNvSpPr>
            <a:spLocks noGrp="1"/>
          </p:cNvSpPr>
          <p:nvPr>
            <p:ph type="dt" sz="half" idx="10"/>
          </p:nvPr>
        </p:nvSpPr>
        <p:spPr/>
        <p:txBody>
          <a:bodyPr/>
          <a:lstStyle/>
          <a:p>
            <a:fld id="{41357379-A064-304F-A9E9-64B4F148D685}" type="datetimeFigureOut">
              <a:rPr lang="en-US" smtClean="0"/>
              <a:t>3/1/22</a:t>
            </a:fld>
            <a:endParaRPr lang="en-US"/>
          </a:p>
        </p:txBody>
      </p:sp>
      <p:sp>
        <p:nvSpPr>
          <p:cNvPr id="6" name="Footer Placeholder 5">
            <a:extLst>
              <a:ext uri="{FF2B5EF4-FFF2-40B4-BE49-F238E27FC236}">
                <a16:creationId xmlns:a16="http://schemas.microsoft.com/office/drawing/2014/main" id="{F58EE0B3-0E5A-EE46-8610-52041AEFE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35BB87-688B-A74C-888E-A66C6B03F84B}"/>
              </a:ext>
            </a:extLst>
          </p:cNvPr>
          <p:cNvSpPr>
            <a:spLocks noGrp="1"/>
          </p:cNvSpPr>
          <p:nvPr>
            <p:ph type="sldNum" sz="quarter" idx="12"/>
          </p:nvPr>
        </p:nvSpPr>
        <p:spPr/>
        <p:txBody>
          <a:bodyPr/>
          <a:lstStyle/>
          <a:p>
            <a:fld id="{A9DFFA7B-224F-AB4D-8C76-DA72FD9B1F52}" type="slidenum">
              <a:rPr lang="en-US" smtClean="0"/>
              <a:t>‹#›</a:t>
            </a:fld>
            <a:endParaRPr lang="en-US"/>
          </a:p>
        </p:txBody>
      </p:sp>
    </p:spTree>
    <p:extLst>
      <p:ext uri="{BB962C8B-B14F-4D97-AF65-F5344CB8AC3E}">
        <p14:creationId xmlns:p14="http://schemas.microsoft.com/office/powerpoint/2010/main" val="403963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2731-702B-9E45-971F-9E75E5AB57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62DB90-DA95-7646-AA54-4556127FA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35F075-75FD-DD47-99EB-D5F9F14D9A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87FC2F-7D00-BD43-A37B-289C8DA1EC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43D527-47F5-3947-BB69-CD0440D63C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EAEFB3-7012-9A49-B797-346EA960D39E}"/>
              </a:ext>
            </a:extLst>
          </p:cNvPr>
          <p:cNvSpPr>
            <a:spLocks noGrp="1"/>
          </p:cNvSpPr>
          <p:nvPr>
            <p:ph type="dt" sz="half" idx="10"/>
          </p:nvPr>
        </p:nvSpPr>
        <p:spPr/>
        <p:txBody>
          <a:bodyPr/>
          <a:lstStyle/>
          <a:p>
            <a:fld id="{41357379-A064-304F-A9E9-64B4F148D685}" type="datetimeFigureOut">
              <a:rPr lang="en-US" smtClean="0"/>
              <a:t>3/1/22</a:t>
            </a:fld>
            <a:endParaRPr lang="en-US"/>
          </a:p>
        </p:txBody>
      </p:sp>
      <p:sp>
        <p:nvSpPr>
          <p:cNvPr id="8" name="Footer Placeholder 7">
            <a:extLst>
              <a:ext uri="{FF2B5EF4-FFF2-40B4-BE49-F238E27FC236}">
                <a16:creationId xmlns:a16="http://schemas.microsoft.com/office/drawing/2014/main" id="{BAA3BFF6-C8AA-A94C-8C41-75B29B87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C1242A-829E-B745-94C1-7DBCE5C4C973}"/>
              </a:ext>
            </a:extLst>
          </p:cNvPr>
          <p:cNvSpPr>
            <a:spLocks noGrp="1"/>
          </p:cNvSpPr>
          <p:nvPr>
            <p:ph type="sldNum" sz="quarter" idx="12"/>
          </p:nvPr>
        </p:nvSpPr>
        <p:spPr/>
        <p:txBody>
          <a:bodyPr/>
          <a:lstStyle/>
          <a:p>
            <a:fld id="{A9DFFA7B-224F-AB4D-8C76-DA72FD9B1F52}" type="slidenum">
              <a:rPr lang="en-US" smtClean="0"/>
              <a:t>‹#›</a:t>
            </a:fld>
            <a:endParaRPr lang="en-US"/>
          </a:p>
        </p:txBody>
      </p:sp>
    </p:spTree>
    <p:extLst>
      <p:ext uri="{BB962C8B-B14F-4D97-AF65-F5344CB8AC3E}">
        <p14:creationId xmlns:p14="http://schemas.microsoft.com/office/powerpoint/2010/main" val="3547730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7CB5-E236-7641-82E4-CF57B684F0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8A8F41-1B15-114A-AC5A-B418E03086D3}"/>
              </a:ext>
            </a:extLst>
          </p:cNvPr>
          <p:cNvSpPr>
            <a:spLocks noGrp="1"/>
          </p:cNvSpPr>
          <p:nvPr>
            <p:ph type="dt" sz="half" idx="10"/>
          </p:nvPr>
        </p:nvSpPr>
        <p:spPr/>
        <p:txBody>
          <a:bodyPr/>
          <a:lstStyle/>
          <a:p>
            <a:fld id="{41357379-A064-304F-A9E9-64B4F148D685}" type="datetimeFigureOut">
              <a:rPr lang="en-US" smtClean="0"/>
              <a:t>3/1/22</a:t>
            </a:fld>
            <a:endParaRPr lang="en-US"/>
          </a:p>
        </p:txBody>
      </p:sp>
      <p:sp>
        <p:nvSpPr>
          <p:cNvPr id="4" name="Footer Placeholder 3">
            <a:extLst>
              <a:ext uri="{FF2B5EF4-FFF2-40B4-BE49-F238E27FC236}">
                <a16:creationId xmlns:a16="http://schemas.microsoft.com/office/drawing/2014/main" id="{C022E3D8-CB89-334C-A570-F0935928AA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419DD2-A985-FB49-8DFF-CE39F53A92F8}"/>
              </a:ext>
            </a:extLst>
          </p:cNvPr>
          <p:cNvSpPr>
            <a:spLocks noGrp="1"/>
          </p:cNvSpPr>
          <p:nvPr>
            <p:ph type="sldNum" sz="quarter" idx="12"/>
          </p:nvPr>
        </p:nvSpPr>
        <p:spPr/>
        <p:txBody>
          <a:bodyPr/>
          <a:lstStyle/>
          <a:p>
            <a:fld id="{A9DFFA7B-224F-AB4D-8C76-DA72FD9B1F52}" type="slidenum">
              <a:rPr lang="en-US" smtClean="0"/>
              <a:t>‹#›</a:t>
            </a:fld>
            <a:endParaRPr lang="en-US"/>
          </a:p>
        </p:txBody>
      </p:sp>
    </p:spTree>
    <p:extLst>
      <p:ext uri="{BB962C8B-B14F-4D97-AF65-F5344CB8AC3E}">
        <p14:creationId xmlns:p14="http://schemas.microsoft.com/office/powerpoint/2010/main" val="375506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893EC1-E305-704C-B9A3-F2476121034D}"/>
              </a:ext>
            </a:extLst>
          </p:cNvPr>
          <p:cNvSpPr>
            <a:spLocks noGrp="1"/>
          </p:cNvSpPr>
          <p:nvPr>
            <p:ph type="dt" sz="half" idx="10"/>
          </p:nvPr>
        </p:nvSpPr>
        <p:spPr/>
        <p:txBody>
          <a:bodyPr/>
          <a:lstStyle/>
          <a:p>
            <a:fld id="{41357379-A064-304F-A9E9-64B4F148D685}" type="datetimeFigureOut">
              <a:rPr lang="en-US" smtClean="0"/>
              <a:t>3/1/22</a:t>
            </a:fld>
            <a:endParaRPr lang="en-US"/>
          </a:p>
        </p:txBody>
      </p:sp>
      <p:sp>
        <p:nvSpPr>
          <p:cNvPr id="3" name="Footer Placeholder 2">
            <a:extLst>
              <a:ext uri="{FF2B5EF4-FFF2-40B4-BE49-F238E27FC236}">
                <a16:creationId xmlns:a16="http://schemas.microsoft.com/office/drawing/2014/main" id="{C780A130-BCE4-D148-8710-0B37DAEA11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0E0D8E-1240-D54C-B202-160352B25400}"/>
              </a:ext>
            </a:extLst>
          </p:cNvPr>
          <p:cNvSpPr>
            <a:spLocks noGrp="1"/>
          </p:cNvSpPr>
          <p:nvPr>
            <p:ph type="sldNum" sz="quarter" idx="12"/>
          </p:nvPr>
        </p:nvSpPr>
        <p:spPr/>
        <p:txBody>
          <a:bodyPr/>
          <a:lstStyle/>
          <a:p>
            <a:fld id="{A9DFFA7B-224F-AB4D-8C76-DA72FD9B1F52}" type="slidenum">
              <a:rPr lang="en-US" smtClean="0"/>
              <a:t>‹#›</a:t>
            </a:fld>
            <a:endParaRPr lang="en-US"/>
          </a:p>
        </p:txBody>
      </p:sp>
    </p:spTree>
    <p:extLst>
      <p:ext uri="{BB962C8B-B14F-4D97-AF65-F5344CB8AC3E}">
        <p14:creationId xmlns:p14="http://schemas.microsoft.com/office/powerpoint/2010/main" val="370658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EDFC-35E9-C942-8630-B3D4DC25F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5CB5AC-CA98-A34A-943A-B6DCCFC493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C1BE19-AA00-8845-813A-B25BD1D875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116E9-9006-0649-98D8-2C40CA78832A}"/>
              </a:ext>
            </a:extLst>
          </p:cNvPr>
          <p:cNvSpPr>
            <a:spLocks noGrp="1"/>
          </p:cNvSpPr>
          <p:nvPr>
            <p:ph type="dt" sz="half" idx="10"/>
          </p:nvPr>
        </p:nvSpPr>
        <p:spPr/>
        <p:txBody>
          <a:bodyPr/>
          <a:lstStyle/>
          <a:p>
            <a:fld id="{41357379-A064-304F-A9E9-64B4F148D685}" type="datetimeFigureOut">
              <a:rPr lang="en-US" smtClean="0"/>
              <a:t>3/1/22</a:t>
            </a:fld>
            <a:endParaRPr lang="en-US"/>
          </a:p>
        </p:txBody>
      </p:sp>
      <p:sp>
        <p:nvSpPr>
          <p:cNvPr id="6" name="Footer Placeholder 5">
            <a:extLst>
              <a:ext uri="{FF2B5EF4-FFF2-40B4-BE49-F238E27FC236}">
                <a16:creationId xmlns:a16="http://schemas.microsoft.com/office/drawing/2014/main" id="{6D079A33-D889-D240-BB15-396C9F13AE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D408D8-C506-F44D-A0D4-4C059451899E}"/>
              </a:ext>
            </a:extLst>
          </p:cNvPr>
          <p:cNvSpPr>
            <a:spLocks noGrp="1"/>
          </p:cNvSpPr>
          <p:nvPr>
            <p:ph type="sldNum" sz="quarter" idx="12"/>
          </p:nvPr>
        </p:nvSpPr>
        <p:spPr/>
        <p:txBody>
          <a:bodyPr/>
          <a:lstStyle/>
          <a:p>
            <a:fld id="{A9DFFA7B-224F-AB4D-8C76-DA72FD9B1F52}" type="slidenum">
              <a:rPr lang="en-US" smtClean="0"/>
              <a:t>‹#›</a:t>
            </a:fld>
            <a:endParaRPr lang="en-US"/>
          </a:p>
        </p:txBody>
      </p:sp>
    </p:spTree>
    <p:extLst>
      <p:ext uri="{BB962C8B-B14F-4D97-AF65-F5344CB8AC3E}">
        <p14:creationId xmlns:p14="http://schemas.microsoft.com/office/powerpoint/2010/main" val="43646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5F35-E478-334C-8283-B40356E024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AF4BBA-E13A-154D-9C16-7B2E1E5420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39A634-BB14-A24D-A0DB-C83486B7A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1E7E3-CC05-AB4A-8F10-10F58D399C6F}"/>
              </a:ext>
            </a:extLst>
          </p:cNvPr>
          <p:cNvSpPr>
            <a:spLocks noGrp="1"/>
          </p:cNvSpPr>
          <p:nvPr>
            <p:ph type="dt" sz="half" idx="10"/>
          </p:nvPr>
        </p:nvSpPr>
        <p:spPr/>
        <p:txBody>
          <a:bodyPr/>
          <a:lstStyle/>
          <a:p>
            <a:fld id="{41357379-A064-304F-A9E9-64B4F148D685}" type="datetimeFigureOut">
              <a:rPr lang="en-US" smtClean="0"/>
              <a:t>3/1/22</a:t>
            </a:fld>
            <a:endParaRPr lang="en-US"/>
          </a:p>
        </p:txBody>
      </p:sp>
      <p:sp>
        <p:nvSpPr>
          <p:cNvPr id="6" name="Footer Placeholder 5">
            <a:extLst>
              <a:ext uri="{FF2B5EF4-FFF2-40B4-BE49-F238E27FC236}">
                <a16:creationId xmlns:a16="http://schemas.microsoft.com/office/drawing/2014/main" id="{F8765054-35CA-3945-BDD2-4ACA50FCE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184F8-4085-CA46-8708-69F4BAA73151}"/>
              </a:ext>
            </a:extLst>
          </p:cNvPr>
          <p:cNvSpPr>
            <a:spLocks noGrp="1"/>
          </p:cNvSpPr>
          <p:nvPr>
            <p:ph type="sldNum" sz="quarter" idx="12"/>
          </p:nvPr>
        </p:nvSpPr>
        <p:spPr/>
        <p:txBody>
          <a:bodyPr/>
          <a:lstStyle/>
          <a:p>
            <a:fld id="{A9DFFA7B-224F-AB4D-8C76-DA72FD9B1F52}" type="slidenum">
              <a:rPr lang="en-US" smtClean="0"/>
              <a:t>‹#›</a:t>
            </a:fld>
            <a:endParaRPr lang="en-US"/>
          </a:p>
        </p:txBody>
      </p:sp>
    </p:spTree>
    <p:extLst>
      <p:ext uri="{BB962C8B-B14F-4D97-AF65-F5344CB8AC3E}">
        <p14:creationId xmlns:p14="http://schemas.microsoft.com/office/powerpoint/2010/main" val="73053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702C11-7438-5546-912C-709D548B0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6D7740-D3D9-D04B-BBDD-E86155D68D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7E394-6640-A44D-A3EF-96E79244A3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57379-A064-304F-A9E9-64B4F148D685}" type="datetimeFigureOut">
              <a:rPr lang="en-US" smtClean="0"/>
              <a:t>3/1/22</a:t>
            </a:fld>
            <a:endParaRPr lang="en-US"/>
          </a:p>
        </p:txBody>
      </p:sp>
      <p:sp>
        <p:nvSpPr>
          <p:cNvPr id="5" name="Footer Placeholder 4">
            <a:extLst>
              <a:ext uri="{FF2B5EF4-FFF2-40B4-BE49-F238E27FC236}">
                <a16:creationId xmlns:a16="http://schemas.microsoft.com/office/drawing/2014/main" id="{70517ACF-4C7E-5B4E-A195-7D4698429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2C4A60-C93F-2B41-9038-6BE1285A5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FFA7B-224F-AB4D-8C76-DA72FD9B1F52}" type="slidenum">
              <a:rPr lang="en-US" smtClean="0"/>
              <a:t>‹#›</a:t>
            </a:fld>
            <a:endParaRPr lang="en-US"/>
          </a:p>
        </p:txBody>
      </p:sp>
    </p:spTree>
    <p:extLst>
      <p:ext uri="{BB962C8B-B14F-4D97-AF65-F5344CB8AC3E}">
        <p14:creationId xmlns:p14="http://schemas.microsoft.com/office/powerpoint/2010/main" val="1796019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urrito - Wikipedia">
            <a:extLst>
              <a:ext uri="{FF2B5EF4-FFF2-40B4-BE49-F238E27FC236}">
                <a16:creationId xmlns:a16="http://schemas.microsoft.com/office/drawing/2014/main" id="{A95A0516-908F-4A40-8A81-E1E94EA6D26D}"/>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D0FB982-88B1-2C42-A254-565BB3A862E1}"/>
              </a:ext>
            </a:extLst>
          </p:cNvPr>
          <p:cNvSpPr>
            <a:spLocks noGrp="1"/>
          </p:cNvSpPr>
          <p:nvPr>
            <p:ph type="ctrTitle"/>
          </p:nvPr>
        </p:nvSpPr>
        <p:spPr>
          <a:xfrm>
            <a:off x="1185333" y="1963596"/>
            <a:ext cx="9821332" cy="865305"/>
          </a:xfrm>
        </p:spPr>
        <p:txBody>
          <a:bodyPr>
            <a:normAutofit fontScale="90000"/>
          </a:bodyPr>
          <a:lstStyle/>
          <a:p>
            <a:r>
              <a:rPr lang="en-US" b="1" dirty="0">
                <a:latin typeface="Trebuchet MS" panose="020B0703020202090204" pitchFamily="34" charset="0"/>
              </a:rPr>
              <a:t>What Makes a Good Burrito?</a:t>
            </a:r>
          </a:p>
        </p:txBody>
      </p:sp>
      <p:sp>
        <p:nvSpPr>
          <p:cNvPr id="3" name="Subtitle 2">
            <a:extLst>
              <a:ext uri="{FF2B5EF4-FFF2-40B4-BE49-F238E27FC236}">
                <a16:creationId xmlns:a16="http://schemas.microsoft.com/office/drawing/2014/main" id="{28FD06A8-65E8-ED42-B103-8BF0C84E56A3}"/>
              </a:ext>
            </a:extLst>
          </p:cNvPr>
          <p:cNvSpPr>
            <a:spLocks noGrp="1"/>
          </p:cNvSpPr>
          <p:nvPr>
            <p:ph type="subTitle" idx="1"/>
          </p:nvPr>
        </p:nvSpPr>
        <p:spPr>
          <a:xfrm>
            <a:off x="1523999" y="4792497"/>
            <a:ext cx="9144000" cy="951116"/>
          </a:xfrm>
        </p:spPr>
        <p:txBody>
          <a:bodyPr/>
          <a:lstStyle/>
          <a:p>
            <a:r>
              <a:rPr lang="en-US" dirty="0">
                <a:latin typeface="Trebuchet MS" panose="020B0703020202090204" pitchFamily="34" charset="0"/>
              </a:rPr>
              <a:t>By: Austin Jia</a:t>
            </a:r>
          </a:p>
          <a:p>
            <a:r>
              <a:rPr lang="en-US" dirty="0">
                <a:latin typeface="Trebuchet MS" panose="020B0703020202090204" pitchFamily="34" charset="0"/>
              </a:rPr>
              <a:t>March 1, 2022</a:t>
            </a:r>
          </a:p>
        </p:txBody>
      </p:sp>
      <p:sp>
        <p:nvSpPr>
          <p:cNvPr id="5" name="Slide Number Placeholder 4">
            <a:extLst>
              <a:ext uri="{FF2B5EF4-FFF2-40B4-BE49-F238E27FC236}">
                <a16:creationId xmlns:a16="http://schemas.microsoft.com/office/drawing/2014/main" id="{692308FB-AD34-CA46-9AFE-06E393790D34}"/>
              </a:ext>
            </a:extLst>
          </p:cNvPr>
          <p:cNvSpPr>
            <a:spLocks noGrp="1"/>
          </p:cNvSpPr>
          <p:nvPr>
            <p:ph type="sldNum" sz="quarter" idx="12"/>
          </p:nvPr>
        </p:nvSpPr>
        <p:spPr/>
        <p:txBody>
          <a:bodyPr/>
          <a:lstStyle/>
          <a:p>
            <a:fld id="{3F802C78-9807-E342-912C-38D10378D237}" type="slidenum">
              <a:rPr lang="en-US" smtClean="0"/>
              <a:t>1</a:t>
            </a:fld>
            <a:endParaRPr lang="en-US"/>
          </a:p>
        </p:txBody>
      </p:sp>
      <p:sp>
        <p:nvSpPr>
          <p:cNvPr id="7" name="Title 1">
            <a:extLst>
              <a:ext uri="{FF2B5EF4-FFF2-40B4-BE49-F238E27FC236}">
                <a16:creationId xmlns:a16="http://schemas.microsoft.com/office/drawing/2014/main" id="{394D916C-FDD3-7D42-80C6-36AB756E728D}"/>
              </a:ext>
            </a:extLst>
          </p:cNvPr>
          <p:cNvSpPr txBox="1">
            <a:spLocks/>
          </p:cNvSpPr>
          <p:nvPr/>
        </p:nvSpPr>
        <p:spPr>
          <a:xfrm>
            <a:off x="1523999" y="2874043"/>
            <a:ext cx="9144000" cy="8653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i="1" dirty="0">
                <a:latin typeface="Trebuchet MS" panose="020B0703020202090204" pitchFamily="34" charset="0"/>
              </a:rPr>
              <a:t>Leveraging Machine Learning Methods to Predict Highly-Rated Burritos</a:t>
            </a:r>
          </a:p>
        </p:txBody>
      </p:sp>
    </p:spTree>
    <p:extLst>
      <p:ext uri="{BB962C8B-B14F-4D97-AF65-F5344CB8AC3E}">
        <p14:creationId xmlns:p14="http://schemas.microsoft.com/office/powerpoint/2010/main" val="2871550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C63BDE9-DE85-4E49-8ED0-5FDFC4F3A5CA}"/>
              </a:ext>
            </a:extLst>
          </p:cNvPr>
          <p:cNvSpPr>
            <a:spLocks noGrp="1"/>
          </p:cNvSpPr>
          <p:nvPr>
            <p:ph type="sldNum" sz="quarter" idx="12"/>
          </p:nvPr>
        </p:nvSpPr>
        <p:spPr/>
        <p:txBody>
          <a:bodyPr/>
          <a:lstStyle/>
          <a:p>
            <a:fld id="{3F802C78-9807-E342-912C-38D10378D237}" type="slidenum">
              <a:rPr lang="en-US" smtClean="0"/>
              <a:t>10</a:t>
            </a:fld>
            <a:endParaRPr lang="en-US"/>
          </a:p>
        </p:txBody>
      </p:sp>
      <p:sp>
        <p:nvSpPr>
          <p:cNvPr id="39" name="Title 1">
            <a:extLst>
              <a:ext uri="{FF2B5EF4-FFF2-40B4-BE49-F238E27FC236}">
                <a16:creationId xmlns:a16="http://schemas.microsoft.com/office/drawing/2014/main" id="{50442452-7DB8-BE48-8E64-A3438F300A3D}"/>
              </a:ext>
            </a:extLst>
          </p:cNvPr>
          <p:cNvSpPr>
            <a:spLocks noGrp="1"/>
          </p:cNvSpPr>
          <p:nvPr>
            <p:ph type="title"/>
          </p:nvPr>
        </p:nvSpPr>
        <p:spPr>
          <a:xfrm>
            <a:off x="838200" y="365125"/>
            <a:ext cx="10515600" cy="1325563"/>
          </a:xfrm>
        </p:spPr>
        <p:txBody>
          <a:bodyPr>
            <a:noAutofit/>
          </a:bodyPr>
          <a:lstStyle/>
          <a:p>
            <a:r>
              <a:rPr lang="en-US" sz="4000" dirty="0">
                <a:latin typeface="Trebuchet MS" panose="020B0703020202090204" pitchFamily="34" charset="0"/>
              </a:rPr>
              <a:t>Dataset Wrangling</a:t>
            </a:r>
            <a:endParaRPr lang="en-US" sz="4000" i="1" dirty="0">
              <a:latin typeface="Trebuchet MS" panose="020B0703020202090204" pitchFamily="34" charset="0"/>
            </a:endParaRPr>
          </a:p>
        </p:txBody>
      </p:sp>
      <p:sp>
        <p:nvSpPr>
          <p:cNvPr id="40" name="Rounded Rectangle 39">
            <a:extLst>
              <a:ext uri="{FF2B5EF4-FFF2-40B4-BE49-F238E27FC236}">
                <a16:creationId xmlns:a16="http://schemas.microsoft.com/office/drawing/2014/main" id="{C60CD2F3-BF61-FC40-A584-3A6A43A2E2F6}"/>
              </a:ext>
            </a:extLst>
          </p:cNvPr>
          <p:cNvSpPr/>
          <p:nvPr/>
        </p:nvSpPr>
        <p:spPr>
          <a:xfrm>
            <a:off x="629356" y="1589085"/>
            <a:ext cx="10724444" cy="97349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FE132C6B-C80B-E84B-B3B0-6C3259928B72}"/>
              </a:ext>
            </a:extLst>
          </p:cNvPr>
          <p:cNvSpPr/>
          <p:nvPr/>
        </p:nvSpPr>
        <p:spPr>
          <a:xfrm>
            <a:off x="889000" y="1821830"/>
            <a:ext cx="50800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42" name="TextBox 41">
            <a:extLst>
              <a:ext uri="{FF2B5EF4-FFF2-40B4-BE49-F238E27FC236}">
                <a16:creationId xmlns:a16="http://schemas.microsoft.com/office/drawing/2014/main" id="{6E20DACB-8AE2-4748-9388-3A3EEE0652A5}"/>
              </a:ext>
            </a:extLst>
          </p:cNvPr>
          <p:cNvSpPr txBox="1"/>
          <p:nvPr/>
        </p:nvSpPr>
        <p:spPr>
          <a:xfrm>
            <a:off x="1656644" y="1752664"/>
            <a:ext cx="9697156" cy="646331"/>
          </a:xfrm>
          <a:prstGeom prst="rect">
            <a:avLst/>
          </a:prstGeom>
          <a:noFill/>
        </p:spPr>
        <p:txBody>
          <a:bodyPr wrap="square" rtlCol="0">
            <a:spAutoFit/>
          </a:bodyPr>
          <a:lstStyle/>
          <a:p>
            <a:r>
              <a:rPr lang="en-US" dirty="0"/>
              <a:t>To solve for collinearity and data missingness concerns, the final model dataset includes 12 variables: Chips, Cost, Hunger, Volume, Wrap, Temp, Meat, Fillings, Uniformity, Salsa, Overall, and Rec. </a:t>
            </a:r>
          </a:p>
        </p:txBody>
      </p:sp>
      <p:sp>
        <p:nvSpPr>
          <p:cNvPr id="43" name="Rounded Rectangle 42">
            <a:extLst>
              <a:ext uri="{FF2B5EF4-FFF2-40B4-BE49-F238E27FC236}">
                <a16:creationId xmlns:a16="http://schemas.microsoft.com/office/drawing/2014/main" id="{9EA3A868-963A-2045-86DE-9D88759B2050}"/>
              </a:ext>
            </a:extLst>
          </p:cNvPr>
          <p:cNvSpPr/>
          <p:nvPr/>
        </p:nvSpPr>
        <p:spPr>
          <a:xfrm>
            <a:off x="626534" y="2835626"/>
            <a:ext cx="10724444" cy="97349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ED07E15-A081-654D-895D-60925DC44641}"/>
              </a:ext>
            </a:extLst>
          </p:cNvPr>
          <p:cNvSpPr/>
          <p:nvPr/>
        </p:nvSpPr>
        <p:spPr>
          <a:xfrm>
            <a:off x="886178" y="3068371"/>
            <a:ext cx="50800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45" name="TextBox 44">
            <a:extLst>
              <a:ext uri="{FF2B5EF4-FFF2-40B4-BE49-F238E27FC236}">
                <a16:creationId xmlns:a16="http://schemas.microsoft.com/office/drawing/2014/main" id="{3761D1FD-01FE-7A41-BEA2-3E4EF4F9E3EF}"/>
              </a:ext>
            </a:extLst>
          </p:cNvPr>
          <p:cNvSpPr txBox="1"/>
          <p:nvPr/>
        </p:nvSpPr>
        <p:spPr>
          <a:xfrm>
            <a:off x="1653822" y="2999205"/>
            <a:ext cx="9697156" cy="646331"/>
          </a:xfrm>
          <a:prstGeom prst="rect">
            <a:avLst/>
          </a:prstGeom>
          <a:noFill/>
        </p:spPr>
        <p:txBody>
          <a:bodyPr wrap="square" rtlCol="0">
            <a:spAutoFit/>
          </a:bodyPr>
          <a:lstStyle/>
          <a:p>
            <a:r>
              <a:rPr lang="en-US" dirty="0"/>
              <a:t>We leverage basic regular expression to consolidate redundant data tags under one category (e.g. “Yes”, “Yes.” and “yes” all equal “Yes”. </a:t>
            </a:r>
          </a:p>
        </p:txBody>
      </p:sp>
      <p:sp>
        <p:nvSpPr>
          <p:cNvPr id="46" name="Rounded Rectangle 45">
            <a:extLst>
              <a:ext uri="{FF2B5EF4-FFF2-40B4-BE49-F238E27FC236}">
                <a16:creationId xmlns:a16="http://schemas.microsoft.com/office/drawing/2014/main" id="{146A8718-EE66-184F-B0ED-B2DCBBF0BBD0}"/>
              </a:ext>
            </a:extLst>
          </p:cNvPr>
          <p:cNvSpPr/>
          <p:nvPr/>
        </p:nvSpPr>
        <p:spPr>
          <a:xfrm>
            <a:off x="626534" y="4041861"/>
            <a:ext cx="10724444" cy="97349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4D17FEC9-F8BB-E142-83D0-11EF5AC86A5F}"/>
              </a:ext>
            </a:extLst>
          </p:cNvPr>
          <p:cNvSpPr/>
          <p:nvPr/>
        </p:nvSpPr>
        <p:spPr>
          <a:xfrm>
            <a:off x="886178" y="4274606"/>
            <a:ext cx="50800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8" name="TextBox 47">
            <a:extLst>
              <a:ext uri="{FF2B5EF4-FFF2-40B4-BE49-F238E27FC236}">
                <a16:creationId xmlns:a16="http://schemas.microsoft.com/office/drawing/2014/main" id="{24A33B84-2E55-6C44-B50A-7D3593FEC8BF}"/>
              </a:ext>
            </a:extLst>
          </p:cNvPr>
          <p:cNvSpPr txBox="1"/>
          <p:nvPr/>
        </p:nvSpPr>
        <p:spPr>
          <a:xfrm>
            <a:off x="1653822" y="4205440"/>
            <a:ext cx="9697156" cy="646331"/>
          </a:xfrm>
          <a:prstGeom prst="rect">
            <a:avLst/>
          </a:prstGeom>
          <a:noFill/>
        </p:spPr>
        <p:txBody>
          <a:bodyPr wrap="square" rtlCol="0">
            <a:spAutoFit/>
          </a:bodyPr>
          <a:lstStyle/>
          <a:p>
            <a:r>
              <a:rPr lang="en-US" dirty="0"/>
              <a:t>Instead of dropping incomplete cases or depending on inaccurate mean imputation, we conduct Multiple Imputation using Chained Equations. Our final dataset features 100% complete cases. </a:t>
            </a:r>
          </a:p>
        </p:txBody>
      </p:sp>
      <p:sp>
        <p:nvSpPr>
          <p:cNvPr id="49" name="Rounded Rectangle 48">
            <a:extLst>
              <a:ext uri="{FF2B5EF4-FFF2-40B4-BE49-F238E27FC236}">
                <a16:creationId xmlns:a16="http://schemas.microsoft.com/office/drawing/2014/main" id="{7A273BA3-91D8-964F-A255-5E1D684B36D0}"/>
              </a:ext>
            </a:extLst>
          </p:cNvPr>
          <p:cNvSpPr/>
          <p:nvPr/>
        </p:nvSpPr>
        <p:spPr>
          <a:xfrm>
            <a:off x="626534" y="5248096"/>
            <a:ext cx="10724444" cy="973490"/>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0C1DEA11-8F32-3B48-B692-F4D189AFAE68}"/>
              </a:ext>
            </a:extLst>
          </p:cNvPr>
          <p:cNvSpPr/>
          <p:nvPr/>
        </p:nvSpPr>
        <p:spPr>
          <a:xfrm>
            <a:off x="886178" y="5480841"/>
            <a:ext cx="508000" cy="5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51" name="TextBox 50">
            <a:extLst>
              <a:ext uri="{FF2B5EF4-FFF2-40B4-BE49-F238E27FC236}">
                <a16:creationId xmlns:a16="http://schemas.microsoft.com/office/drawing/2014/main" id="{219D779E-54D8-0545-BF44-9E2D04BA1670}"/>
              </a:ext>
            </a:extLst>
          </p:cNvPr>
          <p:cNvSpPr txBox="1"/>
          <p:nvPr/>
        </p:nvSpPr>
        <p:spPr>
          <a:xfrm>
            <a:off x="1653822" y="5411675"/>
            <a:ext cx="9697156" cy="646331"/>
          </a:xfrm>
          <a:prstGeom prst="rect">
            <a:avLst/>
          </a:prstGeom>
          <a:noFill/>
        </p:spPr>
        <p:txBody>
          <a:bodyPr wrap="square" rtlCol="0">
            <a:spAutoFit/>
          </a:bodyPr>
          <a:lstStyle/>
          <a:p>
            <a:r>
              <a:rPr lang="en-US" dirty="0"/>
              <a:t>We split the imputed dataset into an 80-20 train-test split to allow for model selection, resulting in 91 test values and 294 training values.</a:t>
            </a:r>
          </a:p>
        </p:txBody>
      </p:sp>
    </p:spTree>
    <p:extLst>
      <p:ext uri="{BB962C8B-B14F-4D97-AF65-F5344CB8AC3E}">
        <p14:creationId xmlns:p14="http://schemas.microsoft.com/office/powerpoint/2010/main" val="39259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6BAAF9-0B8B-6D43-9EDE-8716FD907B6B}"/>
              </a:ext>
            </a:extLst>
          </p:cNvPr>
          <p:cNvSpPr/>
          <p:nvPr/>
        </p:nvSpPr>
        <p:spPr>
          <a:xfrm>
            <a:off x="0" y="2590800"/>
            <a:ext cx="12192000" cy="19986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DC8D06-5000-1A44-B613-6D14A2F203ED}"/>
              </a:ext>
            </a:extLst>
          </p:cNvPr>
          <p:cNvSpPr>
            <a:spLocks noGrp="1"/>
          </p:cNvSpPr>
          <p:nvPr>
            <p:ph type="title"/>
          </p:nvPr>
        </p:nvSpPr>
        <p:spPr>
          <a:xfrm>
            <a:off x="2268109" y="3036277"/>
            <a:ext cx="2233491" cy="725334"/>
          </a:xfrm>
          <a:effectLst>
            <a:reflection blurRad="6350" stA="50000" endA="300" endPos="55000" dir="5400000" sy="-100000" algn="bl" rotWithShape="0"/>
          </a:effectLst>
        </p:spPr>
        <p:txBody>
          <a:bodyPr vert="horz" lIns="91440" tIns="45720" rIns="91440" bIns="45720" rtlCol="0" anchor="b">
            <a:noAutofit/>
          </a:bodyPr>
          <a:lstStyle/>
          <a:p>
            <a:pPr algn="ctr"/>
            <a:r>
              <a:rPr lang="en-US" sz="2000" dirty="0">
                <a:solidFill>
                  <a:schemeClr val="tx1">
                    <a:lumMod val="50000"/>
                    <a:lumOff val="50000"/>
                  </a:schemeClr>
                </a:solidFill>
                <a:latin typeface="Trebuchet MS" panose="020B0703020202090204" pitchFamily="34" charset="0"/>
              </a:rPr>
              <a:t>Data</a:t>
            </a:r>
            <a:br>
              <a:rPr lang="en-US" sz="2000" dirty="0">
                <a:solidFill>
                  <a:schemeClr val="tx1">
                    <a:lumMod val="50000"/>
                    <a:lumOff val="50000"/>
                  </a:schemeClr>
                </a:solidFill>
                <a:latin typeface="Trebuchet MS" panose="020B0703020202090204" pitchFamily="34" charset="0"/>
              </a:rPr>
            </a:br>
            <a:r>
              <a:rPr lang="en-US" sz="2000" dirty="0">
                <a:solidFill>
                  <a:schemeClr val="tx1">
                    <a:lumMod val="50000"/>
                    <a:lumOff val="50000"/>
                  </a:schemeClr>
                </a:solidFill>
                <a:latin typeface="Trebuchet MS" panose="020B0703020202090204" pitchFamily="34" charset="0"/>
              </a:rPr>
              <a:t>Wrangling</a:t>
            </a:r>
          </a:p>
        </p:txBody>
      </p:sp>
      <p:sp>
        <p:nvSpPr>
          <p:cNvPr id="12" name="Title 1">
            <a:extLst>
              <a:ext uri="{FF2B5EF4-FFF2-40B4-BE49-F238E27FC236}">
                <a16:creationId xmlns:a16="http://schemas.microsoft.com/office/drawing/2014/main" id="{DDA04FA9-1C8D-DA4B-A7BA-578D72270E93}"/>
              </a:ext>
            </a:extLst>
          </p:cNvPr>
          <p:cNvSpPr txBox="1">
            <a:spLocks/>
          </p:cNvSpPr>
          <p:nvPr/>
        </p:nvSpPr>
        <p:spPr>
          <a:xfrm>
            <a:off x="7865697" y="3095563"/>
            <a:ext cx="2368550" cy="666048"/>
          </a:xfrm>
          <a:prstGeom prst="rect">
            <a:avLst/>
          </a:prstGeom>
          <a:effectLst>
            <a:reflection blurRad="6350" stA="50000" endA="300" endPos="55000" dir="5400000" sy="-100000" algn="bl" rotWithShape="0"/>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2000" dirty="0">
                <a:solidFill>
                  <a:schemeClr val="tx1">
                    <a:lumMod val="50000"/>
                    <a:lumOff val="50000"/>
                  </a:schemeClr>
                </a:solidFill>
                <a:effectLst/>
                <a:latin typeface="Trebuchet MS" panose="020B0703020202090204" pitchFamily="34" charset="0"/>
              </a:rPr>
              <a:t>Limitations</a:t>
            </a:r>
          </a:p>
        </p:txBody>
      </p:sp>
      <p:sp>
        <p:nvSpPr>
          <p:cNvPr id="6" name="Triangle 5">
            <a:extLst>
              <a:ext uri="{FF2B5EF4-FFF2-40B4-BE49-F238E27FC236}">
                <a16:creationId xmlns:a16="http://schemas.microsoft.com/office/drawing/2014/main" id="{48B50D4C-C398-8C4D-93A2-5CEEBB16DE2A}"/>
              </a:ext>
            </a:extLst>
          </p:cNvPr>
          <p:cNvSpPr/>
          <p:nvPr/>
        </p:nvSpPr>
        <p:spPr>
          <a:xfrm>
            <a:off x="5766347" y="4730140"/>
            <a:ext cx="659306" cy="58041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CSS Gradient Background Code Snippet - OnAirCode">
            <a:extLst>
              <a:ext uri="{FF2B5EF4-FFF2-40B4-BE49-F238E27FC236}">
                <a16:creationId xmlns:a16="http://schemas.microsoft.com/office/drawing/2014/main" id="{A3FCA5C4-013E-BA44-BC24-D5D0AD565FEA}"/>
              </a:ext>
            </a:extLst>
          </p:cNvPr>
          <p:cNvPicPr>
            <a:picLocks noChangeAspect="1" noChangeArrowheads="1"/>
          </p:cNvPicPr>
          <p:nvPr/>
        </p:nvPicPr>
        <p:blipFill>
          <a:blip r:embed="rId2">
            <a:alphaModFix amt="77000"/>
            <a:extLst>
              <a:ext uri="{28A0092B-C50C-407E-A947-70E740481C1C}">
                <a14:useLocalDpi xmlns:a14="http://schemas.microsoft.com/office/drawing/2010/main" val="0"/>
              </a:ext>
            </a:extLst>
          </a:blip>
          <a:srcRect/>
          <a:stretch>
            <a:fillRect/>
          </a:stretch>
        </p:blipFill>
        <p:spPr bwMode="auto">
          <a:xfrm>
            <a:off x="0" y="0"/>
            <a:ext cx="12177656" cy="258775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B4659EC6-DDEC-A549-A6F2-F9B4F9DF8FA2}"/>
              </a:ext>
            </a:extLst>
          </p:cNvPr>
          <p:cNvSpPr txBox="1">
            <a:spLocks/>
          </p:cNvSpPr>
          <p:nvPr/>
        </p:nvSpPr>
        <p:spPr>
          <a:xfrm>
            <a:off x="4501600" y="2872153"/>
            <a:ext cx="3188799" cy="949569"/>
          </a:xfrm>
          <a:prstGeom prst="rect">
            <a:avLst/>
          </a:prstGeom>
          <a:effectLst>
            <a:reflection blurRad="6350" stA="50000" endA="300" endPos="55000" dir="5400000" sy="-100000" algn="bl" rotWithShape="0"/>
          </a:effectLst>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2800" dirty="0">
                <a:latin typeface="Trebuchet MS" panose="020B0703020202090204" pitchFamily="34" charset="0"/>
              </a:rPr>
              <a:t>Statistical Modeling</a:t>
            </a:r>
          </a:p>
        </p:txBody>
      </p:sp>
      <p:sp>
        <p:nvSpPr>
          <p:cNvPr id="9" name="Title 1">
            <a:extLst>
              <a:ext uri="{FF2B5EF4-FFF2-40B4-BE49-F238E27FC236}">
                <a16:creationId xmlns:a16="http://schemas.microsoft.com/office/drawing/2014/main" id="{A2EB65CE-2438-F34C-8DA2-510107427CB7}"/>
              </a:ext>
            </a:extLst>
          </p:cNvPr>
          <p:cNvSpPr txBox="1">
            <a:spLocks/>
          </p:cNvSpPr>
          <p:nvPr/>
        </p:nvSpPr>
        <p:spPr>
          <a:xfrm>
            <a:off x="324644" y="3247888"/>
            <a:ext cx="1618821" cy="463061"/>
          </a:xfrm>
          <a:prstGeom prst="rect">
            <a:avLst/>
          </a:prstGeom>
          <a:effectLst>
            <a:reflection blurRad="6350" stA="50000" endA="300" endPos="55000" dir="5400000" sy="-100000" algn="bl" rotWithShape="0"/>
          </a:effectLst>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1400" dirty="0">
                <a:solidFill>
                  <a:schemeClr val="bg1">
                    <a:lumMod val="65000"/>
                  </a:schemeClr>
                </a:solidFill>
                <a:effectLst/>
                <a:latin typeface="Trebuchet MS" panose="020B0703020202090204" pitchFamily="34" charset="0"/>
              </a:rPr>
              <a:t>Exploratory Data Analysis</a:t>
            </a:r>
          </a:p>
        </p:txBody>
      </p:sp>
      <p:sp>
        <p:nvSpPr>
          <p:cNvPr id="4" name="Slide Number Placeholder 3">
            <a:extLst>
              <a:ext uri="{FF2B5EF4-FFF2-40B4-BE49-F238E27FC236}">
                <a16:creationId xmlns:a16="http://schemas.microsoft.com/office/drawing/2014/main" id="{E8FDBD1A-D172-334D-A346-9617F2ECBC60}"/>
              </a:ext>
            </a:extLst>
          </p:cNvPr>
          <p:cNvSpPr>
            <a:spLocks noGrp="1"/>
          </p:cNvSpPr>
          <p:nvPr>
            <p:ph type="sldNum" sz="quarter" idx="12"/>
          </p:nvPr>
        </p:nvSpPr>
        <p:spPr/>
        <p:txBody>
          <a:bodyPr/>
          <a:lstStyle/>
          <a:p>
            <a:fld id="{3F802C78-9807-E342-912C-38D10378D237}" type="slidenum">
              <a:rPr lang="en-US" smtClean="0"/>
              <a:t>11</a:t>
            </a:fld>
            <a:endParaRPr lang="en-US"/>
          </a:p>
        </p:txBody>
      </p:sp>
    </p:spTree>
    <p:extLst>
      <p:ext uri="{BB962C8B-B14F-4D97-AF65-F5344CB8AC3E}">
        <p14:creationId xmlns:p14="http://schemas.microsoft.com/office/powerpoint/2010/main" val="2484597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0383-92ED-4145-852F-E602A6ACEDEC}"/>
              </a:ext>
            </a:extLst>
          </p:cNvPr>
          <p:cNvSpPr>
            <a:spLocks noGrp="1"/>
          </p:cNvSpPr>
          <p:nvPr>
            <p:ph type="title"/>
          </p:nvPr>
        </p:nvSpPr>
        <p:spPr/>
        <p:txBody>
          <a:bodyPr>
            <a:normAutofit/>
          </a:bodyPr>
          <a:lstStyle/>
          <a:p>
            <a:r>
              <a:rPr lang="en-US" dirty="0">
                <a:latin typeface="Trebuchet MS" panose="020B0703020202090204" pitchFamily="34" charset="0"/>
              </a:rPr>
              <a:t>Overall Rating Model Selection</a:t>
            </a:r>
          </a:p>
        </p:txBody>
      </p:sp>
      <p:sp>
        <p:nvSpPr>
          <p:cNvPr id="14" name="TextBox 13">
            <a:extLst>
              <a:ext uri="{FF2B5EF4-FFF2-40B4-BE49-F238E27FC236}">
                <a16:creationId xmlns:a16="http://schemas.microsoft.com/office/drawing/2014/main" id="{5DE72146-1363-4544-BB44-C7EAD0E9E3FA}"/>
              </a:ext>
            </a:extLst>
          </p:cNvPr>
          <p:cNvSpPr txBox="1"/>
          <p:nvPr/>
        </p:nvSpPr>
        <p:spPr>
          <a:xfrm>
            <a:off x="5719056" y="2573604"/>
            <a:ext cx="5634743" cy="3539430"/>
          </a:xfrm>
          <a:prstGeom prst="rect">
            <a:avLst/>
          </a:prstGeom>
          <a:noFill/>
          <a:ln w="12700">
            <a:solidFill>
              <a:schemeClr val="tx1"/>
            </a:solidFill>
            <a:prstDash val="dash"/>
          </a:ln>
        </p:spPr>
        <p:txBody>
          <a:bodyPr wrap="square" rtlCol="0">
            <a:spAutoFit/>
          </a:bodyPr>
          <a:lstStyle/>
          <a:p>
            <a:pPr marL="285750" indent="-285750">
              <a:buFont typeface="Arial" panose="020B0604020202020204" pitchFamily="34" charset="0"/>
              <a:buChar char="•"/>
            </a:pPr>
            <a:r>
              <a:rPr lang="en-US" sz="1600" dirty="0">
                <a:latin typeface="Garamond" panose="02020404030301010803" pitchFamily="18" charset="0"/>
              </a:rPr>
              <a:t>Response Variable: Overall Rating of Burrito given by reviewer</a:t>
            </a:r>
          </a:p>
          <a:p>
            <a:pPr marL="285750" indent="-285750">
              <a:buFont typeface="Arial" panose="020B0604020202020204" pitchFamily="34" charset="0"/>
              <a:buChar char="•"/>
            </a:pPr>
            <a:r>
              <a:rPr lang="en-US" sz="1600" dirty="0">
                <a:latin typeface="Garamond" panose="02020404030301010803" pitchFamily="18" charset="0"/>
              </a:rPr>
              <a:t>Prediction performance on test set</a:t>
            </a:r>
          </a:p>
          <a:p>
            <a:pPr marL="742950" lvl="1" indent="-285750">
              <a:buFont typeface="Arial" panose="020B0604020202020204" pitchFamily="34" charset="0"/>
              <a:buChar char="•"/>
            </a:pPr>
            <a:r>
              <a:rPr lang="en-US" sz="1600" dirty="0">
                <a:latin typeface="Garamond" panose="02020404030301010803" pitchFamily="18" charset="0"/>
              </a:rPr>
              <a:t>Multiple Linear Regression</a:t>
            </a:r>
          </a:p>
          <a:p>
            <a:pPr marL="1200150" lvl="2" indent="-285750">
              <a:buFont typeface="Arial" panose="020B0604020202020204" pitchFamily="34" charset="0"/>
              <a:buChar char="•"/>
            </a:pPr>
            <a:r>
              <a:rPr lang="en-US" sz="1600" dirty="0">
                <a:latin typeface="Garamond" panose="02020404030301010803" pitchFamily="18" charset="0"/>
              </a:rPr>
              <a:t>R-Squared: 0.78</a:t>
            </a:r>
          </a:p>
          <a:p>
            <a:pPr marL="1200150" lvl="2" indent="-285750">
              <a:buFont typeface="Arial" panose="020B0604020202020204" pitchFamily="34" charset="0"/>
              <a:buChar char="•"/>
            </a:pPr>
            <a:r>
              <a:rPr lang="en-US" sz="1600" dirty="0">
                <a:latin typeface="Garamond" panose="02020404030301010803" pitchFamily="18" charset="0"/>
              </a:rPr>
              <a:t>RMSE: 0.46</a:t>
            </a:r>
          </a:p>
          <a:p>
            <a:pPr marL="742950" lvl="1" indent="-285750">
              <a:buFont typeface="Arial" panose="020B0604020202020204" pitchFamily="34" charset="0"/>
              <a:buChar char="•"/>
            </a:pPr>
            <a:r>
              <a:rPr lang="en-US" sz="1600" dirty="0">
                <a:latin typeface="Garamond" panose="02020404030301010803" pitchFamily="18" charset="0"/>
              </a:rPr>
              <a:t>Ridge Regression</a:t>
            </a:r>
          </a:p>
          <a:p>
            <a:pPr marL="1200150" lvl="2" indent="-285750">
              <a:buFont typeface="Arial" panose="020B0604020202020204" pitchFamily="34" charset="0"/>
              <a:buChar char="•"/>
            </a:pPr>
            <a:r>
              <a:rPr lang="en-US" sz="1600" dirty="0">
                <a:latin typeface="Garamond" panose="02020404030301010803" pitchFamily="18" charset="0"/>
              </a:rPr>
              <a:t>R-Squared: 0.68</a:t>
            </a:r>
          </a:p>
          <a:p>
            <a:pPr marL="1200150" lvl="2" indent="-285750">
              <a:buFont typeface="Arial" panose="020B0604020202020204" pitchFamily="34" charset="0"/>
              <a:buChar char="•"/>
            </a:pPr>
            <a:r>
              <a:rPr lang="en-US" sz="1600" dirty="0">
                <a:latin typeface="Garamond" panose="02020404030301010803" pitchFamily="18" charset="0"/>
              </a:rPr>
              <a:t>RMSE: 0.44</a:t>
            </a:r>
          </a:p>
          <a:p>
            <a:pPr marL="742950" lvl="1" indent="-285750">
              <a:buFont typeface="Arial" panose="020B0604020202020204" pitchFamily="34" charset="0"/>
              <a:buChar char="•"/>
            </a:pPr>
            <a:r>
              <a:rPr lang="en-US" sz="1600" dirty="0">
                <a:latin typeface="Garamond" panose="02020404030301010803" pitchFamily="18" charset="0"/>
              </a:rPr>
              <a:t>Lasso Regression</a:t>
            </a:r>
          </a:p>
          <a:p>
            <a:pPr marL="1200150" lvl="2" indent="-285750">
              <a:buFont typeface="Arial" panose="020B0604020202020204" pitchFamily="34" charset="0"/>
              <a:buChar char="•"/>
            </a:pPr>
            <a:r>
              <a:rPr lang="en-US" sz="1600" dirty="0">
                <a:latin typeface="Garamond" panose="02020404030301010803" pitchFamily="18" charset="0"/>
              </a:rPr>
              <a:t>R-Squared: 0.69</a:t>
            </a:r>
          </a:p>
          <a:p>
            <a:pPr marL="1200150" lvl="2" indent="-285750">
              <a:buFont typeface="Arial" panose="020B0604020202020204" pitchFamily="34" charset="0"/>
              <a:buChar char="•"/>
            </a:pPr>
            <a:r>
              <a:rPr lang="en-US" sz="1600" dirty="0">
                <a:latin typeface="Garamond" panose="02020404030301010803" pitchFamily="18" charset="0"/>
              </a:rPr>
              <a:t>RMSE: 0.44</a:t>
            </a:r>
          </a:p>
          <a:p>
            <a:pPr marL="285750" indent="-285750">
              <a:buFont typeface="Arial" panose="020B0604020202020204" pitchFamily="34" charset="0"/>
              <a:buChar char="•"/>
            </a:pPr>
            <a:r>
              <a:rPr lang="en-US" sz="1600" dirty="0">
                <a:latin typeface="Garamond" panose="02020404030301010803" pitchFamily="18" charset="0"/>
              </a:rPr>
              <a:t>Multiple linear regression appears to perform the best, with drastically better R-squared, and equal test RMSEs. We move forward with the multiple linear regression model. </a:t>
            </a:r>
          </a:p>
        </p:txBody>
      </p:sp>
      <p:pic>
        <p:nvPicPr>
          <p:cNvPr id="16" name="Graphic 15" descr="Comment Important with solid fill">
            <a:extLst>
              <a:ext uri="{FF2B5EF4-FFF2-40B4-BE49-F238E27FC236}">
                <a16:creationId xmlns:a16="http://schemas.microsoft.com/office/drawing/2014/main" id="{BAA69483-F0B7-CD4F-8D34-93340D919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53957" y="1690688"/>
            <a:ext cx="914400" cy="914400"/>
          </a:xfrm>
          <a:prstGeom prst="rect">
            <a:avLst/>
          </a:prstGeom>
        </p:spPr>
      </p:pic>
      <p:sp>
        <p:nvSpPr>
          <p:cNvPr id="19" name="TextBox 18">
            <a:extLst>
              <a:ext uri="{FF2B5EF4-FFF2-40B4-BE49-F238E27FC236}">
                <a16:creationId xmlns:a16="http://schemas.microsoft.com/office/drawing/2014/main" id="{CCB9FAB6-0D3A-234B-96B5-9270E5DC169C}"/>
              </a:ext>
            </a:extLst>
          </p:cNvPr>
          <p:cNvSpPr txBox="1"/>
          <p:nvPr/>
        </p:nvSpPr>
        <p:spPr>
          <a:xfrm>
            <a:off x="838200" y="5633456"/>
            <a:ext cx="3740299" cy="523220"/>
          </a:xfrm>
          <a:prstGeom prst="rect">
            <a:avLst/>
          </a:prstGeom>
          <a:noFill/>
        </p:spPr>
        <p:txBody>
          <a:bodyPr wrap="square" rtlCol="0">
            <a:spAutoFit/>
          </a:bodyPr>
          <a:lstStyle/>
          <a:p>
            <a:r>
              <a:rPr lang="en-US" sz="1400" dirty="0">
                <a:latin typeface="Garamond" panose="02020404030301010803" pitchFamily="18" charset="0"/>
              </a:rPr>
              <a:t>Figure 4: Multiple Linear Regression, Ridge Regression, and Lasso Regression Model Outputs</a:t>
            </a:r>
          </a:p>
        </p:txBody>
      </p:sp>
      <p:sp>
        <p:nvSpPr>
          <p:cNvPr id="3" name="Slide Number Placeholder 2">
            <a:extLst>
              <a:ext uri="{FF2B5EF4-FFF2-40B4-BE49-F238E27FC236}">
                <a16:creationId xmlns:a16="http://schemas.microsoft.com/office/drawing/2014/main" id="{0C63BDE9-DE85-4E49-8ED0-5FDFC4F3A5CA}"/>
              </a:ext>
            </a:extLst>
          </p:cNvPr>
          <p:cNvSpPr>
            <a:spLocks noGrp="1"/>
          </p:cNvSpPr>
          <p:nvPr>
            <p:ph type="sldNum" sz="quarter" idx="12"/>
          </p:nvPr>
        </p:nvSpPr>
        <p:spPr/>
        <p:txBody>
          <a:bodyPr/>
          <a:lstStyle/>
          <a:p>
            <a:fld id="{3F802C78-9807-E342-912C-38D10378D237}" type="slidenum">
              <a:rPr lang="en-US" smtClean="0"/>
              <a:t>12</a:t>
            </a:fld>
            <a:endParaRPr lang="en-US"/>
          </a:p>
        </p:txBody>
      </p:sp>
      <p:pic>
        <p:nvPicPr>
          <p:cNvPr id="8" name="Picture 7">
            <a:extLst>
              <a:ext uri="{FF2B5EF4-FFF2-40B4-BE49-F238E27FC236}">
                <a16:creationId xmlns:a16="http://schemas.microsoft.com/office/drawing/2014/main" id="{71073A48-6D79-F541-9234-A198855C7B9A}"/>
              </a:ext>
            </a:extLst>
          </p:cNvPr>
          <p:cNvPicPr>
            <a:picLocks noChangeAspect="1"/>
          </p:cNvPicPr>
          <p:nvPr/>
        </p:nvPicPr>
        <p:blipFill>
          <a:blip r:embed="rId4"/>
          <a:stretch>
            <a:fillRect/>
          </a:stretch>
        </p:blipFill>
        <p:spPr>
          <a:xfrm>
            <a:off x="838200" y="1604707"/>
            <a:ext cx="2283688" cy="2214033"/>
          </a:xfrm>
          <a:prstGeom prst="rect">
            <a:avLst/>
          </a:prstGeom>
          <a:ln>
            <a:solidFill>
              <a:schemeClr val="tx1"/>
            </a:solidFill>
          </a:ln>
        </p:spPr>
      </p:pic>
      <p:pic>
        <p:nvPicPr>
          <p:cNvPr id="4" name="Picture 3">
            <a:extLst>
              <a:ext uri="{FF2B5EF4-FFF2-40B4-BE49-F238E27FC236}">
                <a16:creationId xmlns:a16="http://schemas.microsoft.com/office/drawing/2014/main" id="{6E2F1C59-3C8A-9A4B-8E85-5E9AE731EBC6}"/>
              </a:ext>
            </a:extLst>
          </p:cNvPr>
          <p:cNvPicPr>
            <a:picLocks noChangeAspect="1"/>
          </p:cNvPicPr>
          <p:nvPr/>
        </p:nvPicPr>
        <p:blipFill>
          <a:blip r:embed="rId5"/>
          <a:stretch>
            <a:fillRect/>
          </a:stretch>
        </p:blipFill>
        <p:spPr>
          <a:xfrm>
            <a:off x="1313039" y="2321983"/>
            <a:ext cx="2707074" cy="2214033"/>
          </a:xfrm>
          <a:prstGeom prst="rect">
            <a:avLst/>
          </a:prstGeom>
          <a:ln>
            <a:solidFill>
              <a:schemeClr val="tx1"/>
            </a:solidFill>
          </a:ln>
        </p:spPr>
      </p:pic>
      <p:pic>
        <p:nvPicPr>
          <p:cNvPr id="6" name="Picture 5">
            <a:extLst>
              <a:ext uri="{FF2B5EF4-FFF2-40B4-BE49-F238E27FC236}">
                <a16:creationId xmlns:a16="http://schemas.microsoft.com/office/drawing/2014/main" id="{05955303-07DD-B746-A683-F3FDEE2A355D}"/>
              </a:ext>
            </a:extLst>
          </p:cNvPr>
          <p:cNvPicPr>
            <a:picLocks noChangeAspect="1"/>
          </p:cNvPicPr>
          <p:nvPr/>
        </p:nvPicPr>
        <p:blipFill>
          <a:blip r:embed="rId6"/>
          <a:stretch>
            <a:fillRect/>
          </a:stretch>
        </p:blipFill>
        <p:spPr>
          <a:xfrm>
            <a:off x="1873018" y="2989168"/>
            <a:ext cx="2705481" cy="2376031"/>
          </a:xfrm>
          <a:prstGeom prst="rect">
            <a:avLst/>
          </a:prstGeom>
          <a:ln>
            <a:solidFill>
              <a:schemeClr val="tx1"/>
            </a:solidFill>
          </a:ln>
        </p:spPr>
      </p:pic>
    </p:spTree>
    <p:extLst>
      <p:ext uri="{BB962C8B-B14F-4D97-AF65-F5344CB8AC3E}">
        <p14:creationId xmlns:p14="http://schemas.microsoft.com/office/powerpoint/2010/main" val="1320524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0383-92ED-4145-852F-E602A6ACEDEC}"/>
              </a:ext>
            </a:extLst>
          </p:cNvPr>
          <p:cNvSpPr>
            <a:spLocks noGrp="1"/>
          </p:cNvSpPr>
          <p:nvPr>
            <p:ph type="title"/>
          </p:nvPr>
        </p:nvSpPr>
        <p:spPr/>
        <p:txBody>
          <a:bodyPr>
            <a:normAutofit/>
          </a:bodyPr>
          <a:lstStyle/>
          <a:p>
            <a:r>
              <a:rPr lang="en-US" dirty="0">
                <a:latin typeface="Trebuchet MS" panose="020B0703020202090204" pitchFamily="34" charset="0"/>
              </a:rPr>
              <a:t>Overall Rating Model Interpretation</a:t>
            </a:r>
          </a:p>
        </p:txBody>
      </p:sp>
      <p:sp>
        <p:nvSpPr>
          <p:cNvPr id="14" name="TextBox 13">
            <a:extLst>
              <a:ext uri="{FF2B5EF4-FFF2-40B4-BE49-F238E27FC236}">
                <a16:creationId xmlns:a16="http://schemas.microsoft.com/office/drawing/2014/main" id="{5DE72146-1363-4544-BB44-C7EAD0E9E3FA}"/>
              </a:ext>
            </a:extLst>
          </p:cNvPr>
          <p:cNvSpPr txBox="1"/>
          <p:nvPr/>
        </p:nvSpPr>
        <p:spPr>
          <a:xfrm>
            <a:off x="5393494" y="1690688"/>
            <a:ext cx="6109582" cy="4278094"/>
          </a:xfrm>
          <a:prstGeom prst="rect">
            <a:avLst/>
          </a:prstGeom>
          <a:noFill/>
          <a:ln w="12700">
            <a:solidFill>
              <a:schemeClr val="tx1"/>
            </a:solidFill>
            <a:prstDash val="dash"/>
          </a:ln>
        </p:spPr>
        <p:txBody>
          <a:bodyPr wrap="square" rtlCol="0">
            <a:spAutoFit/>
          </a:bodyPr>
          <a:lstStyle/>
          <a:p>
            <a:pPr marL="285750" indent="-285750">
              <a:buFont typeface="Arial" panose="020B0604020202020204" pitchFamily="34" charset="0"/>
              <a:buChar char="•"/>
            </a:pPr>
            <a:r>
              <a:rPr lang="en-US" sz="1600" dirty="0">
                <a:latin typeface="Garamond" panose="02020404030301010803" pitchFamily="18" charset="0"/>
              </a:rPr>
              <a:t>Variables that don’t matter:</a:t>
            </a:r>
          </a:p>
          <a:p>
            <a:pPr marL="742950" lvl="1" indent="-285750">
              <a:buFont typeface="Arial" panose="020B0604020202020204" pitchFamily="34" charset="0"/>
              <a:buChar char="•"/>
            </a:pPr>
            <a:r>
              <a:rPr lang="en-US" sz="1600" dirty="0">
                <a:latin typeface="Garamond" panose="02020404030301010803" pitchFamily="18" charset="0"/>
              </a:rPr>
              <a:t>Volume: It appears that the overall rating for reviewers is more driven by the quality of each bite rather than the number of bites</a:t>
            </a:r>
          </a:p>
          <a:p>
            <a:pPr marL="742950" lvl="1" indent="-285750">
              <a:buFont typeface="Arial" panose="020B0604020202020204" pitchFamily="34" charset="0"/>
              <a:buChar char="•"/>
            </a:pPr>
            <a:r>
              <a:rPr lang="en-US" sz="1600" dirty="0">
                <a:latin typeface="Garamond" panose="02020404030301010803" pitchFamily="18" charset="0"/>
              </a:rPr>
              <a:t>Cost: Cost variance is relatively small</a:t>
            </a:r>
          </a:p>
          <a:p>
            <a:pPr marL="742950" lvl="1" indent="-285750">
              <a:buFont typeface="Arial" panose="020B0604020202020204" pitchFamily="34" charset="0"/>
              <a:buChar char="•"/>
            </a:pPr>
            <a:r>
              <a:rPr lang="en-US" sz="1600" dirty="0">
                <a:latin typeface="Garamond" panose="02020404030301010803" pitchFamily="18" charset="0"/>
              </a:rPr>
              <a:t>Hunger: It appears that reviewers are too professional to allow their momentary dictate their ratings</a:t>
            </a:r>
          </a:p>
          <a:p>
            <a:pPr marL="285750" indent="-285750">
              <a:buFont typeface="Arial" panose="020B0604020202020204" pitchFamily="34" charset="0"/>
              <a:buChar char="•"/>
            </a:pPr>
            <a:r>
              <a:rPr lang="en-US" sz="1600" dirty="0">
                <a:latin typeface="Garamond" panose="02020404030301010803" pitchFamily="18" charset="0"/>
              </a:rPr>
              <a:t>Variables that do matter:</a:t>
            </a:r>
          </a:p>
          <a:p>
            <a:pPr marL="742950" lvl="1" indent="-285750">
              <a:buFont typeface="Arial" panose="020B0604020202020204" pitchFamily="34" charset="0"/>
              <a:buChar char="•"/>
            </a:pPr>
            <a:r>
              <a:rPr lang="en-US" sz="1600" dirty="0">
                <a:latin typeface="Garamond" panose="02020404030301010803" pitchFamily="18" charset="0"/>
              </a:rPr>
              <a:t>On average, all else constant, a 1 unit increase in…</a:t>
            </a:r>
          </a:p>
          <a:p>
            <a:pPr marL="1200150" lvl="2" indent="-285750">
              <a:buFont typeface="Arial" panose="020B0604020202020204" pitchFamily="34" charset="0"/>
              <a:buChar char="•"/>
            </a:pPr>
            <a:r>
              <a:rPr lang="en-US" sz="1600" dirty="0">
                <a:latin typeface="Garamond" panose="02020404030301010803" pitchFamily="18" charset="0"/>
              </a:rPr>
              <a:t>Wrap Quality score results in a .05 unit increase in overall score</a:t>
            </a:r>
          </a:p>
          <a:p>
            <a:pPr marL="1200150" lvl="2" indent="-285750">
              <a:buFont typeface="Arial" panose="020B0604020202020204" pitchFamily="34" charset="0"/>
              <a:buChar char="•"/>
            </a:pPr>
            <a:r>
              <a:rPr lang="en-US" sz="1600" dirty="0">
                <a:latin typeface="Garamond" panose="02020404030301010803" pitchFamily="18" charset="0"/>
              </a:rPr>
              <a:t>Temperature score results in a .08 unit increase in overall score</a:t>
            </a:r>
          </a:p>
          <a:p>
            <a:pPr marL="1200150" lvl="2" indent="-285750">
              <a:buFont typeface="Arial" panose="020B0604020202020204" pitchFamily="34" charset="0"/>
              <a:buChar char="•"/>
            </a:pPr>
            <a:r>
              <a:rPr lang="en-US" sz="1600" dirty="0">
                <a:latin typeface="Garamond" panose="02020404030301010803" pitchFamily="18" charset="0"/>
              </a:rPr>
              <a:t>Meat score results in a .37 unit increase in overall score</a:t>
            </a:r>
          </a:p>
          <a:p>
            <a:pPr marL="1200150" lvl="2" indent="-285750">
              <a:buFont typeface="Arial" panose="020B0604020202020204" pitchFamily="34" charset="0"/>
              <a:buChar char="•"/>
            </a:pPr>
            <a:r>
              <a:rPr lang="en-US" sz="1600" dirty="0">
                <a:latin typeface="Garamond" panose="02020404030301010803" pitchFamily="18" charset="0"/>
              </a:rPr>
              <a:t>Fillings score results in a .41 unit increase in overall score</a:t>
            </a:r>
          </a:p>
          <a:p>
            <a:pPr marL="1200150" lvl="2" indent="-285750">
              <a:buFont typeface="Arial" panose="020B0604020202020204" pitchFamily="34" charset="0"/>
              <a:buChar char="•"/>
            </a:pPr>
            <a:r>
              <a:rPr lang="en-US" sz="1600" dirty="0">
                <a:latin typeface="Garamond" panose="02020404030301010803" pitchFamily="18" charset="0"/>
              </a:rPr>
              <a:t>Uniformity score results in a .11 unit increase in overall score</a:t>
            </a:r>
          </a:p>
          <a:p>
            <a:pPr marL="1200150" lvl="2" indent="-285750">
              <a:buFont typeface="Arial" panose="020B0604020202020204" pitchFamily="34" charset="0"/>
              <a:buChar char="•"/>
            </a:pPr>
            <a:r>
              <a:rPr lang="en-US" sz="1600" dirty="0">
                <a:latin typeface="Garamond" panose="02020404030301010803" pitchFamily="18" charset="0"/>
              </a:rPr>
              <a:t>Salsa score results in a .06 unit increase in overall score</a:t>
            </a:r>
          </a:p>
        </p:txBody>
      </p:sp>
      <p:pic>
        <p:nvPicPr>
          <p:cNvPr id="16" name="Graphic 15" descr="Comment Important with solid fill">
            <a:extLst>
              <a:ext uri="{FF2B5EF4-FFF2-40B4-BE49-F238E27FC236}">
                <a16:creationId xmlns:a16="http://schemas.microsoft.com/office/drawing/2014/main" id="{BAA69483-F0B7-CD4F-8D34-93340D919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69638" y="766507"/>
            <a:ext cx="914400" cy="914400"/>
          </a:xfrm>
          <a:prstGeom prst="rect">
            <a:avLst/>
          </a:prstGeom>
        </p:spPr>
      </p:pic>
      <p:sp>
        <p:nvSpPr>
          <p:cNvPr id="19" name="TextBox 18">
            <a:extLst>
              <a:ext uri="{FF2B5EF4-FFF2-40B4-BE49-F238E27FC236}">
                <a16:creationId xmlns:a16="http://schemas.microsoft.com/office/drawing/2014/main" id="{CCB9FAB6-0D3A-234B-96B5-9270E5DC169C}"/>
              </a:ext>
            </a:extLst>
          </p:cNvPr>
          <p:cNvSpPr txBox="1"/>
          <p:nvPr/>
        </p:nvSpPr>
        <p:spPr>
          <a:xfrm>
            <a:off x="838200" y="5633456"/>
            <a:ext cx="2230098" cy="307777"/>
          </a:xfrm>
          <a:prstGeom prst="rect">
            <a:avLst/>
          </a:prstGeom>
          <a:noFill/>
        </p:spPr>
        <p:txBody>
          <a:bodyPr wrap="none" rtlCol="0">
            <a:spAutoFit/>
          </a:bodyPr>
          <a:lstStyle/>
          <a:p>
            <a:r>
              <a:rPr lang="en-US" sz="1400" dirty="0">
                <a:latin typeface="Garamond" panose="02020404030301010803" pitchFamily="18" charset="0"/>
              </a:rPr>
              <a:t>Figure 5: Multiple Regression</a:t>
            </a:r>
          </a:p>
        </p:txBody>
      </p:sp>
      <p:sp>
        <p:nvSpPr>
          <p:cNvPr id="3" name="Slide Number Placeholder 2">
            <a:extLst>
              <a:ext uri="{FF2B5EF4-FFF2-40B4-BE49-F238E27FC236}">
                <a16:creationId xmlns:a16="http://schemas.microsoft.com/office/drawing/2014/main" id="{0C63BDE9-DE85-4E49-8ED0-5FDFC4F3A5CA}"/>
              </a:ext>
            </a:extLst>
          </p:cNvPr>
          <p:cNvSpPr>
            <a:spLocks noGrp="1"/>
          </p:cNvSpPr>
          <p:nvPr>
            <p:ph type="sldNum" sz="quarter" idx="12"/>
          </p:nvPr>
        </p:nvSpPr>
        <p:spPr/>
        <p:txBody>
          <a:bodyPr/>
          <a:lstStyle/>
          <a:p>
            <a:fld id="{3F802C78-9807-E342-912C-38D10378D237}" type="slidenum">
              <a:rPr lang="en-US" smtClean="0"/>
              <a:t>13</a:t>
            </a:fld>
            <a:endParaRPr lang="en-US"/>
          </a:p>
        </p:txBody>
      </p:sp>
      <p:pic>
        <p:nvPicPr>
          <p:cNvPr id="8" name="Picture 7">
            <a:extLst>
              <a:ext uri="{FF2B5EF4-FFF2-40B4-BE49-F238E27FC236}">
                <a16:creationId xmlns:a16="http://schemas.microsoft.com/office/drawing/2014/main" id="{71073A48-6D79-F541-9234-A198855C7B9A}"/>
              </a:ext>
            </a:extLst>
          </p:cNvPr>
          <p:cNvPicPr>
            <a:picLocks noChangeAspect="1"/>
          </p:cNvPicPr>
          <p:nvPr/>
        </p:nvPicPr>
        <p:blipFill>
          <a:blip r:embed="rId4"/>
          <a:stretch>
            <a:fillRect/>
          </a:stretch>
        </p:blipFill>
        <p:spPr>
          <a:xfrm>
            <a:off x="838200" y="1604707"/>
            <a:ext cx="4066117" cy="3942096"/>
          </a:xfrm>
          <a:prstGeom prst="rect">
            <a:avLst/>
          </a:prstGeom>
        </p:spPr>
      </p:pic>
    </p:spTree>
    <p:extLst>
      <p:ext uri="{BB962C8B-B14F-4D97-AF65-F5344CB8AC3E}">
        <p14:creationId xmlns:p14="http://schemas.microsoft.com/office/powerpoint/2010/main" val="252604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0383-92ED-4145-852F-E602A6ACEDEC}"/>
              </a:ext>
            </a:extLst>
          </p:cNvPr>
          <p:cNvSpPr>
            <a:spLocks noGrp="1"/>
          </p:cNvSpPr>
          <p:nvPr>
            <p:ph type="title"/>
          </p:nvPr>
        </p:nvSpPr>
        <p:spPr/>
        <p:txBody>
          <a:bodyPr>
            <a:normAutofit/>
          </a:bodyPr>
          <a:lstStyle/>
          <a:p>
            <a:r>
              <a:rPr lang="en-US" dirty="0">
                <a:latin typeface="Trebuchet MS" panose="020B0703020202090204" pitchFamily="34" charset="0"/>
              </a:rPr>
              <a:t>Recommendation Model Selection</a:t>
            </a:r>
          </a:p>
        </p:txBody>
      </p:sp>
      <p:sp>
        <p:nvSpPr>
          <p:cNvPr id="14" name="TextBox 13">
            <a:extLst>
              <a:ext uri="{FF2B5EF4-FFF2-40B4-BE49-F238E27FC236}">
                <a16:creationId xmlns:a16="http://schemas.microsoft.com/office/drawing/2014/main" id="{5DE72146-1363-4544-BB44-C7EAD0E9E3FA}"/>
              </a:ext>
            </a:extLst>
          </p:cNvPr>
          <p:cNvSpPr txBox="1"/>
          <p:nvPr/>
        </p:nvSpPr>
        <p:spPr>
          <a:xfrm>
            <a:off x="5719056" y="2573604"/>
            <a:ext cx="5634743" cy="3046988"/>
          </a:xfrm>
          <a:prstGeom prst="rect">
            <a:avLst/>
          </a:prstGeom>
          <a:noFill/>
          <a:ln w="12700">
            <a:solidFill>
              <a:schemeClr val="tx1"/>
            </a:solidFill>
            <a:prstDash val="dash"/>
          </a:ln>
        </p:spPr>
        <p:txBody>
          <a:bodyPr wrap="square" rtlCol="0">
            <a:spAutoFit/>
          </a:bodyPr>
          <a:lstStyle/>
          <a:p>
            <a:pPr marL="285750" indent="-285750">
              <a:buFont typeface="Arial" panose="020B0604020202020204" pitchFamily="34" charset="0"/>
              <a:buChar char="•"/>
            </a:pPr>
            <a:r>
              <a:rPr lang="en-US" sz="1600" dirty="0">
                <a:latin typeface="Garamond" panose="02020404030301010803" pitchFamily="18" charset="0"/>
              </a:rPr>
              <a:t>Response Variable: Recommendation likelihood of the reviewer</a:t>
            </a:r>
          </a:p>
          <a:p>
            <a:pPr marL="285750" indent="-285750">
              <a:buFont typeface="Arial" panose="020B0604020202020204" pitchFamily="34" charset="0"/>
              <a:buChar char="•"/>
            </a:pPr>
            <a:r>
              <a:rPr lang="en-US" sz="1600" dirty="0">
                <a:latin typeface="Garamond" panose="02020404030301010803" pitchFamily="18" charset="0"/>
              </a:rPr>
              <a:t>Prediction performance on test set</a:t>
            </a:r>
          </a:p>
          <a:p>
            <a:pPr marL="742950" lvl="1" indent="-285750">
              <a:buFont typeface="Arial" panose="020B0604020202020204" pitchFamily="34" charset="0"/>
              <a:buChar char="•"/>
            </a:pPr>
            <a:r>
              <a:rPr lang="en-US" sz="1600" dirty="0">
                <a:latin typeface="Garamond" panose="02020404030301010803" pitchFamily="18" charset="0"/>
              </a:rPr>
              <a:t>Logistic Regression</a:t>
            </a:r>
          </a:p>
          <a:p>
            <a:pPr marL="1200150" lvl="2" indent="-285750">
              <a:buFont typeface="Arial" panose="020B0604020202020204" pitchFamily="34" charset="0"/>
              <a:buChar char="•"/>
            </a:pPr>
            <a:r>
              <a:rPr lang="en-US" sz="1600" dirty="0">
                <a:latin typeface="Garamond" panose="02020404030301010803" pitchFamily="18" charset="0"/>
              </a:rPr>
              <a:t>75.8% classification accuracy on test set</a:t>
            </a:r>
          </a:p>
          <a:p>
            <a:pPr marL="742950" lvl="1" indent="-285750">
              <a:buFont typeface="Arial" panose="020B0604020202020204" pitchFamily="34" charset="0"/>
              <a:buChar char="•"/>
            </a:pPr>
            <a:r>
              <a:rPr lang="en-US" sz="1600" dirty="0">
                <a:latin typeface="Garamond" panose="02020404030301010803" pitchFamily="18" charset="0"/>
              </a:rPr>
              <a:t>Naïve Bayes</a:t>
            </a:r>
          </a:p>
          <a:p>
            <a:pPr marL="1200150" lvl="2" indent="-285750">
              <a:buFont typeface="Arial" panose="020B0604020202020204" pitchFamily="34" charset="0"/>
              <a:buChar char="•"/>
            </a:pPr>
            <a:r>
              <a:rPr lang="en-US" sz="1600" dirty="0">
                <a:latin typeface="Garamond" panose="02020404030301010803" pitchFamily="18" charset="0"/>
              </a:rPr>
              <a:t>87.9% classification accuracy on test set</a:t>
            </a:r>
          </a:p>
          <a:p>
            <a:pPr marL="742950" lvl="1" indent="-285750">
              <a:buFont typeface="Arial" panose="020B0604020202020204" pitchFamily="34" charset="0"/>
              <a:buChar char="•"/>
            </a:pPr>
            <a:r>
              <a:rPr lang="en-US" sz="1600" dirty="0">
                <a:latin typeface="Garamond" panose="02020404030301010803" pitchFamily="18" charset="0"/>
              </a:rPr>
              <a:t>Random Forest</a:t>
            </a:r>
          </a:p>
          <a:p>
            <a:pPr marL="1200150" lvl="2" indent="-285750">
              <a:buFont typeface="Arial" panose="020B0604020202020204" pitchFamily="34" charset="0"/>
              <a:buChar char="•"/>
            </a:pPr>
            <a:r>
              <a:rPr lang="en-US" sz="1600" dirty="0">
                <a:latin typeface="Garamond" panose="02020404030301010803" pitchFamily="18" charset="0"/>
              </a:rPr>
              <a:t>91% classification accuracy on test set</a:t>
            </a:r>
          </a:p>
          <a:p>
            <a:pPr marL="742950" lvl="1" indent="-285750">
              <a:buFont typeface="Arial" panose="020B0604020202020204" pitchFamily="34" charset="0"/>
              <a:buChar char="•"/>
            </a:pPr>
            <a:r>
              <a:rPr lang="en-US" sz="1600" dirty="0">
                <a:latin typeface="Garamond" panose="02020404030301010803" pitchFamily="18" charset="0"/>
              </a:rPr>
              <a:t>Support Vector Machine</a:t>
            </a:r>
          </a:p>
          <a:p>
            <a:pPr marL="1200150" lvl="2" indent="-285750">
              <a:buFont typeface="Arial" panose="020B0604020202020204" pitchFamily="34" charset="0"/>
              <a:buChar char="•"/>
            </a:pPr>
            <a:r>
              <a:rPr lang="en-US" sz="1600" dirty="0">
                <a:latin typeface="Garamond" panose="02020404030301010803" pitchFamily="18" charset="0"/>
              </a:rPr>
              <a:t>90.1% classification accuracy on test set</a:t>
            </a:r>
          </a:p>
          <a:p>
            <a:pPr marL="285750" indent="-285750">
              <a:buFont typeface="Arial" panose="020B0604020202020204" pitchFamily="34" charset="0"/>
              <a:buChar char="•"/>
            </a:pPr>
            <a:r>
              <a:rPr lang="en-US" sz="1600" dirty="0">
                <a:latin typeface="Garamond" panose="02020404030301010803" pitchFamily="18" charset="0"/>
              </a:rPr>
              <a:t>Random forest performs best if we are prioritizing classification accuracy. We select the logistic regression for best interpretability.</a:t>
            </a:r>
          </a:p>
        </p:txBody>
      </p:sp>
      <p:pic>
        <p:nvPicPr>
          <p:cNvPr id="16" name="Graphic 15" descr="Comment Important with solid fill">
            <a:extLst>
              <a:ext uri="{FF2B5EF4-FFF2-40B4-BE49-F238E27FC236}">
                <a16:creationId xmlns:a16="http://schemas.microsoft.com/office/drawing/2014/main" id="{BAA69483-F0B7-CD4F-8D34-93340D919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53957" y="1690688"/>
            <a:ext cx="914400" cy="914400"/>
          </a:xfrm>
          <a:prstGeom prst="rect">
            <a:avLst/>
          </a:prstGeom>
        </p:spPr>
      </p:pic>
      <p:sp>
        <p:nvSpPr>
          <p:cNvPr id="19" name="TextBox 18">
            <a:extLst>
              <a:ext uri="{FF2B5EF4-FFF2-40B4-BE49-F238E27FC236}">
                <a16:creationId xmlns:a16="http://schemas.microsoft.com/office/drawing/2014/main" id="{CCB9FAB6-0D3A-234B-96B5-9270E5DC169C}"/>
              </a:ext>
            </a:extLst>
          </p:cNvPr>
          <p:cNvSpPr txBox="1"/>
          <p:nvPr/>
        </p:nvSpPr>
        <p:spPr>
          <a:xfrm>
            <a:off x="838200" y="5633456"/>
            <a:ext cx="3740299" cy="738664"/>
          </a:xfrm>
          <a:prstGeom prst="rect">
            <a:avLst/>
          </a:prstGeom>
          <a:noFill/>
        </p:spPr>
        <p:txBody>
          <a:bodyPr wrap="square" rtlCol="0">
            <a:spAutoFit/>
          </a:bodyPr>
          <a:lstStyle/>
          <a:p>
            <a:r>
              <a:rPr lang="en-US" sz="1400" dirty="0">
                <a:latin typeface="Garamond" panose="02020404030301010803" pitchFamily="18" charset="0"/>
              </a:rPr>
              <a:t>Figure 6: Logistic Regression, Naïve Bayes, Random Forest, Support Vector Machine with Radial Kernel</a:t>
            </a:r>
          </a:p>
        </p:txBody>
      </p:sp>
      <p:sp>
        <p:nvSpPr>
          <p:cNvPr id="3" name="Slide Number Placeholder 2">
            <a:extLst>
              <a:ext uri="{FF2B5EF4-FFF2-40B4-BE49-F238E27FC236}">
                <a16:creationId xmlns:a16="http://schemas.microsoft.com/office/drawing/2014/main" id="{0C63BDE9-DE85-4E49-8ED0-5FDFC4F3A5CA}"/>
              </a:ext>
            </a:extLst>
          </p:cNvPr>
          <p:cNvSpPr>
            <a:spLocks noGrp="1"/>
          </p:cNvSpPr>
          <p:nvPr>
            <p:ph type="sldNum" sz="quarter" idx="12"/>
          </p:nvPr>
        </p:nvSpPr>
        <p:spPr/>
        <p:txBody>
          <a:bodyPr/>
          <a:lstStyle/>
          <a:p>
            <a:fld id="{3F802C78-9807-E342-912C-38D10378D237}" type="slidenum">
              <a:rPr lang="en-US" smtClean="0"/>
              <a:t>14</a:t>
            </a:fld>
            <a:endParaRPr lang="en-US"/>
          </a:p>
        </p:txBody>
      </p:sp>
      <p:pic>
        <p:nvPicPr>
          <p:cNvPr id="8" name="Picture 7">
            <a:extLst>
              <a:ext uri="{FF2B5EF4-FFF2-40B4-BE49-F238E27FC236}">
                <a16:creationId xmlns:a16="http://schemas.microsoft.com/office/drawing/2014/main" id="{71073A48-6D79-F541-9234-A198855C7B9A}"/>
              </a:ext>
            </a:extLst>
          </p:cNvPr>
          <p:cNvPicPr>
            <a:picLocks noChangeAspect="1"/>
          </p:cNvPicPr>
          <p:nvPr/>
        </p:nvPicPr>
        <p:blipFill>
          <a:blip r:embed="rId4"/>
          <a:stretch>
            <a:fillRect/>
          </a:stretch>
        </p:blipFill>
        <p:spPr>
          <a:xfrm>
            <a:off x="838200" y="1604707"/>
            <a:ext cx="2283688" cy="2214033"/>
          </a:xfrm>
          <a:prstGeom prst="rect">
            <a:avLst/>
          </a:prstGeom>
          <a:ln>
            <a:solidFill>
              <a:schemeClr val="tx1"/>
            </a:solidFill>
          </a:ln>
        </p:spPr>
      </p:pic>
      <p:pic>
        <p:nvPicPr>
          <p:cNvPr id="4" name="Picture 3">
            <a:extLst>
              <a:ext uri="{FF2B5EF4-FFF2-40B4-BE49-F238E27FC236}">
                <a16:creationId xmlns:a16="http://schemas.microsoft.com/office/drawing/2014/main" id="{6E2F1C59-3C8A-9A4B-8E85-5E9AE731EBC6}"/>
              </a:ext>
            </a:extLst>
          </p:cNvPr>
          <p:cNvPicPr>
            <a:picLocks noChangeAspect="1"/>
          </p:cNvPicPr>
          <p:nvPr/>
        </p:nvPicPr>
        <p:blipFill>
          <a:blip r:embed="rId5"/>
          <a:stretch>
            <a:fillRect/>
          </a:stretch>
        </p:blipFill>
        <p:spPr>
          <a:xfrm>
            <a:off x="1313039" y="2321983"/>
            <a:ext cx="2707074" cy="2214033"/>
          </a:xfrm>
          <a:prstGeom prst="rect">
            <a:avLst/>
          </a:prstGeom>
          <a:ln>
            <a:solidFill>
              <a:schemeClr val="tx1"/>
            </a:solidFill>
          </a:ln>
        </p:spPr>
      </p:pic>
      <p:pic>
        <p:nvPicPr>
          <p:cNvPr id="6" name="Picture 5">
            <a:extLst>
              <a:ext uri="{FF2B5EF4-FFF2-40B4-BE49-F238E27FC236}">
                <a16:creationId xmlns:a16="http://schemas.microsoft.com/office/drawing/2014/main" id="{05955303-07DD-B746-A683-F3FDEE2A355D}"/>
              </a:ext>
            </a:extLst>
          </p:cNvPr>
          <p:cNvPicPr>
            <a:picLocks noChangeAspect="1"/>
          </p:cNvPicPr>
          <p:nvPr/>
        </p:nvPicPr>
        <p:blipFill>
          <a:blip r:embed="rId6"/>
          <a:stretch>
            <a:fillRect/>
          </a:stretch>
        </p:blipFill>
        <p:spPr>
          <a:xfrm>
            <a:off x="1873018" y="2989168"/>
            <a:ext cx="2705481" cy="2376031"/>
          </a:xfrm>
          <a:prstGeom prst="rect">
            <a:avLst/>
          </a:prstGeom>
          <a:ln>
            <a:solidFill>
              <a:schemeClr val="tx1"/>
            </a:solidFill>
          </a:ln>
        </p:spPr>
      </p:pic>
    </p:spTree>
    <p:extLst>
      <p:ext uri="{BB962C8B-B14F-4D97-AF65-F5344CB8AC3E}">
        <p14:creationId xmlns:p14="http://schemas.microsoft.com/office/powerpoint/2010/main" val="516593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0383-92ED-4145-852F-E602A6ACEDEC}"/>
              </a:ext>
            </a:extLst>
          </p:cNvPr>
          <p:cNvSpPr>
            <a:spLocks noGrp="1"/>
          </p:cNvSpPr>
          <p:nvPr>
            <p:ph type="title"/>
          </p:nvPr>
        </p:nvSpPr>
        <p:spPr/>
        <p:txBody>
          <a:bodyPr>
            <a:normAutofit/>
          </a:bodyPr>
          <a:lstStyle/>
          <a:p>
            <a:r>
              <a:rPr lang="en-US" dirty="0">
                <a:latin typeface="Trebuchet MS" panose="020B0703020202090204" pitchFamily="34" charset="0"/>
              </a:rPr>
              <a:t>Recommendation Model Interpretation</a:t>
            </a:r>
          </a:p>
        </p:txBody>
      </p:sp>
      <p:sp>
        <p:nvSpPr>
          <p:cNvPr id="14" name="TextBox 13">
            <a:extLst>
              <a:ext uri="{FF2B5EF4-FFF2-40B4-BE49-F238E27FC236}">
                <a16:creationId xmlns:a16="http://schemas.microsoft.com/office/drawing/2014/main" id="{5DE72146-1363-4544-BB44-C7EAD0E9E3FA}"/>
              </a:ext>
            </a:extLst>
          </p:cNvPr>
          <p:cNvSpPr txBox="1"/>
          <p:nvPr/>
        </p:nvSpPr>
        <p:spPr>
          <a:xfrm>
            <a:off x="5474456" y="2922074"/>
            <a:ext cx="6109582" cy="2554545"/>
          </a:xfrm>
          <a:prstGeom prst="rect">
            <a:avLst/>
          </a:prstGeom>
          <a:noFill/>
          <a:ln w="12700">
            <a:solidFill>
              <a:schemeClr val="tx1"/>
            </a:solidFill>
            <a:prstDash val="dash"/>
          </a:ln>
        </p:spPr>
        <p:txBody>
          <a:bodyPr wrap="square" rtlCol="0">
            <a:spAutoFit/>
          </a:bodyPr>
          <a:lstStyle/>
          <a:p>
            <a:pPr marL="285750" indent="-285750">
              <a:buFont typeface="Arial" panose="020B0604020202020204" pitchFamily="34" charset="0"/>
              <a:buChar char="•"/>
            </a:pPr>
            <a:r>
              <a:rPr lang="en-US" sz="1600" dirty="0">
                <a:latin typeface="Garamond" panose="02020404030301010803" pitchFamily="18" charset="0"/>
              </a:rPr>
              <a:t>Variables that don’t matter:</a:t>
            </a:r>
          </a:p>
          <a:p>
            <a:pPr marL="742950" lvl="1" indent="-285750">
              <a:buFont typeface="Arial" panose="020B0604020202020204" pitchFamily="34" charset="0"/>
              <a:buChar char="•"/>
            </a:pPr>
            <a:r>
              <a:rPr lang="en-US" sz="1600" dirty="0">
                <a:latin typeface="Garamond" panose="02020404030301010803" pitchFamily="18" charset="0"/>
              </a:rPr>
              <a:t>Volume, Cost, Hunger, Temperature, Uniformity, and Salsa</a:t>
            </a:r>
          </a:p>
          <a:p>
            <a:pPr marL="285750" indent="-285750">
              <a:buFont typeface="Arial" panose="020B0604020202020204" pitchFamily="34" charset="0"/>
              <a:buChar char="•"/>
            </a:pPr>
            <a:r>
              <a:rPr lang="en-US" sz="1600" dirty="0">
                <a:latin typeface="Garamond" panose="02020404030301010803" pitchFamily="18" charset="0"/>
              </a:rPr>
              <a:t>Variables that do matter:</a:t>
            </a:r>
          </a:p>
          <a:p>
            <a:pPr marL="742950" lvl="1" indent="-285750">
              <a:buFont typeface="Arial" panose="020B0604020202020204" pitchFamily="34" charset="0"/>
              <a:buChar char="•"/>
            </a:pPr>
            <a:r>
              <a:rPr lang="en-US" sz="1600" dirty="0">
                <a:latin typeface="Garamond" panose="02020404030301010803" pitchFamily="18" charset="0"/>
              </a:rPr>
              <a:t>On average, all else constant, a 1 standard deviation increase in…</a:t>
            </a:r>
          </a:p>
          <a:p>
            <a:pPr marL="1200150" lvl="2" indent="-285750">
              <a:buFont typeface="Arial" panose="020B0604020202020204" pitchFamily="34" charset="0"/>
              <a:buChar char="•"/>
            </a:pPr>
            <a:r>
              <a:rPr lang="en-US" sz="1600" dirty="0">
                <a:latin typeface="Garamond" panose="02020404030301010803" pitchFamily="18" charset="0"/>
              </a:rPr>
              <a:t>Wrap score results in a 46% increase in probability of the particular burrito being recommended by the reviewer</a:t>
            </a:r>
          </a:p>
          <a:p>
            <a:pPr marL="1200150" lvl="2" indent="-285750">
              <a:buFont typeface="Arial" panose="020B0604020202020204" pitchFamily="34" charset="0"/>
              <a:buChar char="•"/>
            </a:pPr>
            <a:r>
              <a:rPr lang="en-US" sz="1600" dirty="0">
                <a:latin typeface="Garamond" panose="02020404030301010803" pitchFamily="18" charset="0"/>
              </a:rPr>
              <a:t>Meat score results in 528% increase in probability of the particular burrito being recommended by the reviewer</a:t>
            </a:r>
          </a:p>
          <a:p>
            <a:pPr marL="1200150" lvl="2" indent="-285750">
              <a:buFont typeface="Arial" panose="020B0604020202020204" pitchFamily="34" charset="0"/>
              <a:buChar char="•"/>
            </a:pPr>
            <a:r>
              <a:rPr lang="en-US" sz="1600" dirty="0">
                <a:latin typeface="Garamond" panose="02020404030301010803" pitchFamily="18" charset="0"/>
              </a:rPr>
              <a:t>Filings score results in 468% increase in probability of the particular burrito being recommended by the reviewer</a:t>
            </a:r>
          </a:p>
        </p:txBody>
      </p:sp>
      <p:pic>
        <p:nvPicPr>
          <p:cNvPr id="16" name="Graphic 15" descr="Comment Important with solid fill">
            <a:extLst>
              <a:ext uri="{FF2B5EF4-FFF2-40B4-BE49-F238E27FC236}">
                <a16:creationId xmlns:a16="http://schemas.microsoft.com/office/drawing/2014/main" id="{BAA69483-F0B7-CD4F-8D34-93340D919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74456" y="2007674"/>
            <a:ext cx="914400" cy="914400"/>
          </a:xfrm>
          <a:prstGeom prst="rect">
            <a:avLst/>
          </a:prstGeom>
        </p:spPr>
      </p:pic>
      <p:sp>
        <p:nvSpPr>
          <p:cNvPr id="19" name="TextBox 18">
            <a:extLst>
              <a:ext uri="{FF2B5EF4-FFF2-40B4-BE49-F238E27FC236}">
                <a16:creationId xmlns:a16="http://schemas.microsoft.com/office/drawing/2014/main" id="{CCB9FAB6-0D3A-234B-96B5-9270E5DC169C}"/>
              </a:ext>
            </a:extLst>
          </p:cNvPr>
          <p:cNvSpPr txBox="1"/>
          <p:nvPr/>
        </p:nvSpPr>
        <p:spPr>
          <a:xfrm>
            <a:off x="838200" y="5518734"/>
            <a:ext cx="2230098" cy="307777"/>
          </a:xfrm>
          <a:prstGeom prst="rect">
            <a:avLst/>
          </a:prstGeom>
          <a:noFill/>
        </p:spPr>
        <p:txBody>
          <a:bodyPr wrap="none" rtlCol="0">
            <a:spAutoFit/>
          </a:bodyPr>
          <a:lstStyle/>
          <a:p>
            <a:r>
              <a:rPr lang="en-US" sz="1400" dirty="0">
                <a:latin typeface="Garamond" panose="02020404030301010803" pitchFamily="18" charset="0"/>
              </a:rPr>
              <a:t>Figure 7: Multiple Regression</a:t>
            </a:r>
          </a:p>
        </p:txBody>
      </p:sp>
      <p:sp>
        <p:nvSpPr>
          <p:cNvPr id="3" name="Slide Number Placeholder 2">
            <a:extLst>
              <a:ext uri="{FF2B5EF4-FFF2-40B4-BE49-F238E27FC236}">
                <a16:creationId xmlns:a16="http://schemas.microsoft.com/office/drawing/2014/main" id="{0C63BDE9-DE85-4E49-8ED0-5FDFC4F3A5CA}"/>
              </a:ext>
            </a:extLst>
          </p:cNvPr>
          <p:cNvSpPr>
            <a:spLocks noGrp="1"/>
          </p:cNvSpPr>
          <p:nvPr>
            <p:ph type="sldNum" sz="quarter" idx="12"/>
          </p:nvPr>
        </p:nvSpPr>
        <p:spPr/>
        <p:txBody>
          <a:bodyPr/>
          <a:lstStyle/>
          <a:p>
            <a:fld id="{3F802C78-9807-E342-912C-38D10378D237}" type="slidenum">
              <a:rPr lang="en-US" smtClean="0"/>
              <a:t>15</a:t>
            </a:fld>
            <a:endParaRPr lang="en-US"/>
          </a:p>
        </p:txBody>
      </p:sp>
      <p:pic>
        <p:nvPicPr>
          <p:cNvPr id="4" name="Picture 3">
            <a:extLst>
              <a:ext uri="{FF2B5EF4-FFF2-40B4-BE49-F238E27FC236}">
                <a16:creationId xmlns:a16="http://schemas.microsoft.com/office/drawing/2014/main" id="{9C2EF6C4-5206-B04B-914E-B04CDE1CECD1}"/>
              </a:ext>
            </a:extLst>
          </p:cNvPr>
          <p:cNvPicPr>
            <a:picLocks noChangeAspect="1"/>
          </p:cNvPicPr>
          <p:nvPr/>
        </p:nvPicPr>
        <p:blipFill>
          <a:blip r:embed="rId4"/>
          <a:stretch>
            <a:fillRect/>
          </a:stretch>
        </p:blipFill>
        <p:spPr>
          <a:xfrm>
            <a:off x="838200" y="1680907"/>
            <a:ext cx="4007895" cy="3795712"/>
          </a:xfrm>
          <a:prstGeom prst="rect">
            <a:avLst/>
          </a:prstGeom>
        </p:spPr>
      </p:pic>
    </p:spTree>
    <p:extLst>
      <p:ext uri="{BB962C8B-B14F-4D97-AF65-F5344CB8AC3E}">
        <p14:creationId xmlns:p14="http://schemas.microsoft.com/office/powerpoint/2010/main" val="6476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6BAAF9-0B8B-6D43-9EDE-8716FD907B6B}"/>
              </a:ext>
            </a:extLst>
          </p:cNvPr>
          <p:cNvSpPr/>
          <p:nvPr/>
        </p:nvSpPr>
        <p:spPr>
          <a:xfrm>
            <a:off x="0" y="2590800"/>
            <a:ext cx="12192000" cy="19986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DC8D06-5000-1A44-B613-6D14A2F203ED}"/>
              </a:ext>
            </a:extLst>
          </p:cNvPr>
          <p:cNvSpPr>
            <a:spLocks noGrp="1"/>
          </p:cNvSpPr>
          <p:nvPr>
            <p:ph type="title"/>
          </p:nvPr>
        </p:nvSpPr>
        <p:spPr>
          <a:xfrm>
            <a:off x="2268109" y="3036277"/>
            <a:ext cx="2233491" cy="725334"/>
          </a:xfrm>
          <a:effectLst>
            <a:reflection blurRad="6350" stA="50000" endA="300" endPos="55000" dir="5400000" sy="-100000" algn="bl" rotWithShape="0"/>
          </a:effectLst>
        </p:spPr>
        <p:txBody>
          <a:bodyPr vert="horz" lIns="91440" tIns="45720" rIns="91440" bIns="45720" rtlCol="0" anchor="ctr">
            <a:noAutofit/>
          </a:bodyPr>
          <a:lstStyle/>
          <a:p>
            <a:pPr algn="ctr"/>
            <a:r>
              <a:rPr lang="en-US" sz="2000" dirty="0">
                <a:solidFill>
                  <a:schemeClr val="tx1">
                    <a:lumMod val="50000"/>
                    <a:lumOff val="50000"/>
                  </a:schemeClr>
                </a:solidFill>
                <a:latin typeface="Trebuchet MS" panose="020B0703020202090204" pitchFamily="34" charset="0"/>
              </a:rPr>
              <a:t>Statistical</a:t>
            </a:r>
            <a:br>
              <a:rPr lang="en-US" sz="2000" dirty="0">
                <a:solidFill>
                  <a:schemeClr val="tx1">
                    <a:lumMod val="50000"/>
                    <a:lumOff val="50000"/>
                  </a:schemeClr>
                </a:solidFill>
                <a:latin typeface="Trebuchet MS" panose="020B0703020202090204" pitchFamily="34" charset="0"/>
              </a:rPr>
            </a:br>
            <a:r>
              <a:rPr lang="en-US" sz="2000" dirty="0">
                <a:solidFill>
                  <a:schemeClr val="tx1">
                    <a:lumMod val="50000"/>
                    <a:lumOff val="50000"/>
                  </a:schemeClr>
                </a:solidFill>
                <a:latin typeface="Trebuchet MS" panose="020B0703020202090204" pitchFamily="34" charset="0"/>
              </a:rPr>
              <a:t>Modeling</a:t>
            </a:r>
          </a:p>
        </p:txBody>
      </p:sp>
      <p:sp>
        <p:nvSpPr>
          <p:cNvPr id="6" name="Triangle 5">
            <a:extLst>
              <a:ext uri="{FF2B5EF4-FFF2-40B4-BE49-F238E27FC236}">
                <a16:creationId xmlns:a16="http://schemas.microsoft.com/office/drawing/2014/main" id="{48B50D4C-C398-8C4D-93A2-5CEEBB16DE2A}"/>
              </a:ext>
            </a:extLst>
          </p:cNvPr>
          <p:cNvSpPr/>
          <p:nvPr/>
        </p:nvSpPr>
        <p:spPr>
          <a:xfrm>
            <a:off x="5766347" y="4730140"/>
            <a:ext cx="659306" cy="58041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CSS Gradient Background Code Snippet - OnAirCode">
            <a:extLst>
              <a:ext uri="{FF2B5EF4-FFF2-40B4-BE49-F238E27FC236}">
                <a16:creationId xmlns:a16="http://schemas.microsoft.com/office/drawing/2014/main" id="{A3FCA5C4-013E-BA44-BC24-D5D0AD565FEA}"/>
              </a:ext>
            </a:extLst>
          </p:cNvPr>
          <p:cNvPicPr>
            <a:picLocks noChangeAspect="1" noChangeArrowheads="1"/>
          </p:cNvPicPr>
          <p:nvPr/>
        </p:nvPicPr>
        <p:blipFill>
          <a:blip r:embed="rId2">
            <a:alphaModFix amt="77000"/>
            <a:extLst>
              <a:ext uri="{28A0092B-C50C-407E-A947-70E740481C1C}">
                <a14:useLocalDpi xmlns:a14="http://schemas.microsoft.com/office/drawing/2010/main" val="0"/>
              </a:ext>
            </a:extLst>
          </a:blip>
          <a:srcRect/>
          <a:stretch>
            <a:fillRect/>
          </a:stretch>
        </p:blipFill>
        <p:spPr bwMode="auto">
          <a:xfrm>
            <a:off x="0" y="0"/>
            <a:ext cx="12177656" cy="258775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B4659EC6-DDEC-A549-A6F2-F9B4F9DF8FA2}"/>
              </a:ext>
            </a:extLst>
          </p:cNvPr>
          <p:cNvSpPr txBox="1">
            <a:spLocks/>
          </p:cNvSpPr>
          <p:nvPr/>
        </p:nvSpPr>
        <p:spPr>
          <a:xfrm>
            <a:off x="4501600" y="3036277"/>
            <a:ext cx="3188799" cy="785445"/>
          </a:xfrm>
          <a:prstGeom prst="rect">
            <a:avLst/>
          </a:prstGeom>
          <a:effectLst>
            <a:reflection blurRad="6350" stA="50000" endA="300" endPos="55000" dir="5400000" sy="-100000" algn="bl" rotWithShape="0"/>
          </a:effectLst>
        </p:spPr>
        <p:txBody>
          <a:bodyPr vert="horz" lIns="91440" tIns="45720" rIns="91440" bIns="45720" rtlCol="0" anchor="ctr">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2800" dirty="0">
                <a:latin typeface="Trebuchet MS" panose="020B0703020202090204" pitchFamily="34" charset="0"/>
              </a:rPr>
              <a:t>Limitations and Next Steps</a:t>
            </a:r>
          </a:p>
        </p:txBody>
      </p:sp>
      <p:sp>
        <p:nvSpPr>
          <p:cNvPr id="9" name="Title 1">
            <a:extLst>
              <a:ext uri="{FF2B5EF4-FFF2-40B4-BE49-F238E27FC236}">
                <a16:creationId xmlns:a16="http://schemas.microsoft.com/office/drawing/2014/main" id="{A2EB65CE-2438-F34C-8DA2-510107427CB7}"/>
              </a:ext>
            </a:extLst>
          </p:cNvPr>
          <p:cNvSpPr txBox="1">
            <a:spLocks/>
          </p:cNvSpPr>
          <p:nvPr/>
        </p:nvSpPr>
        <p:spPr>
          <a:xfrm>
            <a:off x="324644" y="3247888"/>
            <a:ext cx="1618821" cy="463061"/>
          </a:xfrm>
          <a:prstGeom prst="rect">
            <a:avLst/>
          </a:prstGeom>
          <a:effectLst>
            <a:reflection blurRad="6350" stA="50000" endA="300" endPos="55000" dir="5400000" sy="-100000" algn="bl" rotWithShape="0"/>
          </a:effectLst>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1400" dirty="0">
                <a:solidFill>
                  <a:schemeClr val="bg1">
                    <a:lumMod val="65000"/>
                  </a:schemeClr>
                </a:solidFill>
                <a:effectLst/>
                <a:latin typeface="Trebuchet MS" panose="020B0703020202090204" pitchFamily="34" charset="0"/>
              </a:rPr>
              <a:t>Data</a:t>
            </a:r>
          </a:p>
          <a:p>
            <a:pPr algn="ctr"/>
            <a:r>
              <a:rPr lang="en-US" sz="1400" dirty="0">
                <a:solidFill>
                  <a:schemeClr val="bg1">
                    <a:lumMod val="65000"/>
                  </a:schemeClr>
                </a:solidFill>
                <a:latin typeface="Trebuchet MS" panose="020B0703020202090204" pitchFamily="34" charset="0"/>
              </a:rPr>
              <a:t>Wrangling</a:t>
            </a:r>
            <a:endParaRPr lang="en-US" sz="1400" dirty="0">
              <a:solidFill>
                <a:schemeClr val="bg1">
                  <a:lumMod val="65000"/>
                </a:schemeClr>
              </a:solidFill>
              <a:effectLst/>
              <a:latin typeface="Trebuchet MS" panose="020B0703020202090204" pitchFamily="34" charset="0"/>
            </a:endParaRPr>
          </a:p>
        </p:txBody>
      </p:sp>
      <p:pic>
        <p:nvPicPr>
          <p:cNvPr id="11" name="Picture 2" descr="DoorDash - Home | Facebook">
            <a:extLst>
              <a:ext uri="{FF2B5EF4-FFF2-40B4-BE49-F238E27FC236}">
                <a16:creationId xmlns:a16="http://schemas.microsoft.com/office/drawing/2014/main" id="{F60E1563-5E34-EC40-B349-3292B07EDC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235" t="28008" r="11360" b="26575"/>
          <a:stretch/>
        </p:blipFill>
        <p:spPr bwMode="auto">
          <a:xfrm>
            <a:off x="10855722" y="6001193"/>
            <a:ext cx="1166812" cy="70277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EC38666-5C24-584F-BB8D-DB579D323EA3}"/>
              </a:ext>
            </a:extLst>
          </p:cNvPr>
          <p:cNvSpPr>
            <a:spLocks noGrp="1"/>
          </p:cNvSpPr>
          <p:nvPr>
            <p:ph type="sldNum" sz="quarter" idx="12"/>
          </p:nvPr>
        </p:nvSpPr>
        <p:spPr/>
        <p:txBody>
          <a:bodyPr/>
          <a:lstStyle/>
          <a:p>
            <a:fld id="{3F802C78-9807-E342-912C-38D10378D237}" type="slidenum">
              <a:rPr lang="en-US" smtClean="0"/>
              <a:t>16</a:t>
            </a:fld>
            <a:endParaRPr lang="en-US"/>
          </a:p>
        </p:txBody>
      </p:sp>
    </p:spTree>
    <p:extLst>
      <p:ext uri="{BB962C8B-B14F-4D97-AF65-F5344CB8AC3E}">
        <p14:creationId xmlns:p14="http://schemas.microsoft.com/office/powerpoint/2010/main" val="3827595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0383-92ED-4145-852F-E602A6ACEDEC}"/>
              </a:ext>
            </a:extLst>
          </p:cNvPr>
          <p:cNvSpPr>
            <a:spLocks noGrp="1"/>
          </p:cNvSpPr>
          <p:nvPr>
            <p:ph type="title"/>
          </p:nvPr>
        </p:nvSpPr>
        <p:spPr/>
        <p:txBody>
          <a:bodyPr/>
          <a:lstStyle/>
          <a:p>
            <a:r>
              <a:rPr lang="en-US" dirty="0">
                <a:latin typeface="Trebuchet MS" panose="020B0703020202090204" pitchFamily="34" charset="0"/>
              </a:rPr>
              <a:t>Next Steps</a:t>
            </a:r>
          </a:p>
        </p:txBody>
      </p:sp>
      <p:sp>
        <p:nvSpPr>
          <p:cNvPr id="3" name="Content Placeholder 2">
            <a:extLst>
              <a:ext uri="{FF2B5EF4-FFF2-40B4-BE49-F238E27FC236}">
                <a16:creationId xmlns:a16="http://schemas.microsoft.com/office/drawing/2014/main" id="{FD061B2D-59FC-C947-B495-C2C7E7F85879}"/>
              </a:ext>
            </a:extLst>
          </p:cNvPr>
          <p:cNvSpPr>
            <a:spLocks noGrp="1"/>
          </p:cNvSpPr>
          <p:nvPr>
            <p:ph idx="1"/>
          </p:nvPr>
        </p:nvSpPr>
        <p:spPr>
          <a:xfrm>
            <a:off x="838199" y="1825625"/>
            <a:ext cx="10515599" cy="4351338"/>
          </a:xfrm>
        </p:spPr>
        <p:txBody>
          <a:bodyPr>
            <a:normAutofit/>
          </a:bodyPr>
          <a:lstStyle/>
          <a:p>
            <a:r>
              <a:rPr lang="en-US" dirty="0">
                <a:latin typeface="Garamond" panose="02020404030301010803" pitchFamily="18" charset="0"/>
              </a:rPr>
              <a:t>Limited sample size – with more samples we could have included the Boolean ingredients variables to “construct” the perfect burrito</a:t>
            </a:r>
          </a:p>
          <a:p>
            <a:r>
              <a:rPr lang="en-US" dirty="0">
                <a:latin typeface="Garamond" panose="02020404030301010803" pitchFamily="18" charset="0"/>
              </a:rPr>
              <a:t>”Recommendation” output variable had over 25% missingness, which may have introduced bias in MICE imputation</a:t>
            </a:r>
          </a:p>
          <a:p>
            <a:r>
              <a:rPr lang="en-US" dirty="0">
                <a:latin typeface="Garamond" panose="02020404030301010803" pitchFamily="18" charset="0"/>
              </a:rPr>
              <a:t>Obtain data over longer period of time and across more regions to better extrapolate model results</a:t>
            </a:r>
          </a:p>
        </p:txBody>
      </p:sp>
      <p:sp>
        <p:nvSpPr>
          <p:cNvPr id="4" name="Slide Number Placeholder 3">
            <a:extLst>
              <a:ext uri="{FF2B5EF4-FFF2-40B4-BE49-F238E27FC236}">
                <a16:creationId xmlns:a16="http://schemas.microsoft.com/office/drawing/2014/main" id="{58A7CFD0-9771-984A-A9CF-9C796F267D90}"/>
              </a:ext>
            </a:extLst>
          </p:cNvPr>
          <p:cNvSpPr>
            <a:spLocks noGrp="1"/>
          </p:cNvSpPr>
          <p:nvPr>
            <p:ph type="sldNum" sz="quarter" idx="12"/>
          </p:nvPr>
        </p:nvSpPr>
        <p:spPr/>
        <p:txBody>
          <a:bodyPr/>
          <a:lstStyle/>
          <a:p>
            <a:fld id="{3F802C78-9807-E342-912C-38D10378D237}" type="slidenum">
              <a:rPr lang="en-US" smtClean="0"/>
              <a:t>17</a:t>
            </a:fld>
            <a:endParaRPr lang="en-US"/>
          </a:p>
        </p:txBody>
      </p:sp>
    </p:spTree>
    <p:extLst>
      <p:ext uri="{BB962C8B-B14F-4D97-AF65-F5344CB8AC3E}">
        <p14:creationId xmlns:p14="http://schemas.microsoft.com/office/powerpoint/2010/main" val="596618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0383-92ED-4145-852F-E602A6ACEDEC}"/>
              </a:ext>
            </a:extLst>
          </p:cNvPr>
          <p:cNvSpPr>
            <a:spLocks noGrp="1"/>
          </p:cNvSpPr>
          <p:nvPr>
            <p:ph type="title"/>
          </p:nvPr>
        </p:nvSpPr>
        <p:spPr/>
        <p:txBody>
          <a:bodyPr>
            <a:noAutofit/>
          </a:bodyPr>
          <a:lstStyle/>
          <a:p>
            <a:r>
              <a:rPr lang="en-US" dirty="0">
                <a:latin typeface="Trebuchet MS" panose="020B0703020202090204" pitchFamily="34" charset="0"/>
              </a:rPr>
              <a:t>Motivation</a:t>
            </a:r>
          </a:p>
        </p:txBody>
      </p:sp>
      <p:sp>
        <p:nvSpPr>
          <p:cNvPr id="3" name="Slide Number Placeholder 2">
            <a:extLst>
              <a:ext uri="{FF2B5EF4-FFF2-40B4-BE49-F238E27FC236}">
                <a16:creationId xmlns:a16="http://schemas.microsoft.com/office/drawing/2014/main" id="{874DD755-6382-394C-8007-72FFBA78EEA4}"/>
              </a:ext>
            </a:extLst>
          </p:cNvPr>
          <p:cNvSpPr>
            <a:spLocks noGrp="1"/>
          </p:cNvSpPr>
          <p:nvPr>
            <p:ph type="sldNum" sz="quarter" idx="12"/>
          </p:nvPr>
        </p:nvSpPr>
        <p:spPr/>
        <p:txBody>
          <a:bodyPr/>
          <a:lstStyle/>
          <a:p>
            <a:fld id="{3F802C78-9807-E342-912C-38D10378D237}" type="slidenum">
              <a:rPr lang="en-US" smtClean="0"/>
              <a:t>2</a:t>
            </a:fld>
            <a:endParaRPr lang="en-US"/>
          </a:p>
        </p:txBody>
      </p:sp>
      <p:pic>
        <p:nvPicPr>
          <p:cNvPr id="7" name="Graphic 6" descr="Menu outline">
            <a:extLst>
              <a:ext uri="{FF2B5EF4-FFF2-40B4-BE49-F238E27FC236}">
                <a16:creationId xmlns:a16="http://schemas.microsoft.com/office/drawing/2014/main" id="{C7E132BE-5996-544A-9095-E640118AEF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53050" y="1871662"/>
            <a:ext cx="914400" cy="914400"/>
          </a:xfrm>
          <a:prstGeom prst="rect">
            <a:avLst/>
          </a:prstGeom>
        </p:spPr>
      </p:pic>
      <p:sp>
        <p:nvSpPr>
          <p:cNvPr id="18" name="TextBox 17">
            <a:extLst>
              <a:ext uri="{FF2B5EF4-FFF2-40B4-BE49-F238E27FC236}">
                <a16:creationId xmlns:a16="http://schemas.microsoft.com/office/drawing/2014/main" id="{000A8DDF-FBFC-FB45-B1E9-F927114064F9}"/>
              </a:ext>
            </a:extLst>
          </p:cNvPr>
          <p:cNvSpPr txBox="1"/>
          <p:nvPr/>
        </p:nvSpPr>
        <p:spPr>
          <a:xfrm>
            <a:off x="838200" y="3043765"/>
            <a:ext cx="10515600" cy="2585323"/>
          </a:xfrm>
          <a:prstGeom prst="rect">
            <a:avLst/>
          </a:prstGeom>
          <a:noFill/>
        </p:spPr>
        <p:txBody>
          <a:bodyPr wrap="square" rtlCol="0">
            <a:spAutoFit/>
          </a:bodyPr>
          <a:lstStyle/>
          <a:p>
            <a:pPr algn="ctr"/>
            <a:r>
              <a:rPr lang="en-US" dirty="0"/>
              <a:t>My favorite way to relax after a long day is to enjoy a wonderful meal, but as a busy consultant, I don’t often get to be the one to cook those meals. Burritos are an amazing takeout food during those nights, but due to the complexity of the food, there is a wild degree of variation in quality across all the burritos I’ve tried. Sometimes the tortilla is amazing, but can’t make up for the dry steak inside. Sometimes the individual ingredients taste great, but the distribution of the ingredients within the burrito makes for inconsistent bites. What makes the perfect burrito? And perhaps more interestingly, what are some areas that businesses can invest in to quickly improve their burritos, which will in turn improve reviews and generate further business? With this dataset of almost 400 professional burrito reviews, I seek to understand which attributes of a burrito are most influential in driving our enjoyment of that burrito. Enjoy!</a:t>
            </a:r>
          </a:p>
        </p:txBody>
      </p:sp>
    </p:spTree>
    <p:extLst>
      <p:ext uri="{BB962C8B-B14F-4D97-AF65-F5344CB8AC3E}">
        <p14:creationId xmlns:p14="http://schemas.microsoft.com/office/powerpoint/2010/main" val="554720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6BAAF9-0B8B-6D43-9EDE-8716FD907B6B}"/>
              </a:ext>
            </a:extLst>
          </p:cNvPr>
          <p:cNvSpPr/>
          <p:nvPr/>
        </p:nvSpPr>
        <p:spPr>
          <a:xfrm>
            <a:off x="0" y="2590800"/>
            <a:ext cx="12192000" cy="19986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DC8D06-5000-1A44-B613-6D14A2F203ED}"/>
              </a:ext>
            </a:extLst>
          </p:cNvPr>
          <p:cNvSpPr>
            <a:spLocks noGrp="1"/>
          </p:cNvSpPr>
          <p:nvPr>
            <p:ph type="title"/>
          </p:nvPr>
        </p:nvSpPr>
        <p:spPr>
          <a:xfrm>
            <a:off x="4501600" y="2872153"/>
            <a:ext cx="3188799" cy="949569"/>
          </a:xfrm>
          <a:effectLst>
            <a:reflection blurRad="6350" stA="50000" endA="300" endPos="55000" dir="5400000" sy="-100000" algn="bl" rotWithShape="0"/>
          </a:effectLst>
        </p:spPr>
        <p:txBody>
          <a:bodyPr>
            <a:noAutofit/>
          </a:bodyPr>
          <a:lstStyle/>
          <a:p>
            <a:pPr algn="ctr"/>
            <a:r>
              <a:rPr lang="en-US" sz="2800" dirty="0">
                <a:latin typeface="Trebuchet MS" panose="020B0703020202090204" pitchFamily="34" charset="0"/>
              </a:rPr>
              <a:t>Exploratory </a:t>
            </a:r>
            <a:br>
              <a:rPr lang="en-US" sz="2800" dirty="0">
                <a:latin typeface="Trebuchet MS" panose="020B0703020202090204" pitchFamily="34" charset="0"/>
              </a:rPr>
            </a:br>
            <a:r>
              <a:rPr lang="en-US" sz="2800" dirty="0">
                <a:latin typeface="Trebuchet MS" panose="020B0703020202090204" pitchFamily="34" charset="0"/>
              </a:rPr>
              <a:t>Data Analysis</a:t>
            </a:r>
          </a:p>
        </p:txBody>
      </p:sp>
      <p:sp>
        <p:nvSpPr>
          <p:cNvPr id="12" name="Title 1">
            <a:extLst>
              <a:ext uri="{FF2B5EF4-FFF2-40B4-BE49-F238E27FC236}">
                <a16:creationId xmlns:a16="http://schemas.microsoft.com/office/drawing/2014/main" id="{DDA04FA9-1C8D-DA4B-A7BA-578D72270E93}"/>
              </a:ext>
            </a:extLst>
          </p:cNvPr>
          <p:cNvSpPr txBox="1">
            <a:spLocks/>
          </p:cNvSpPr>
          <p:nvPr/>
        </p:nvSpPr>
        <p:spPr>
          <a:xfrm>
            <a:off x="7865697" y="3096388"/>
            <a:ext cx="2368550" cy="665223"/>
          </a:xfrm>
          <a:prstGeom prst="rect">
            <a:avLst/>
          </a:prstGeom>
          <a:effectLst>
            <a:reflection blurRad="6350" stA="50000" endA="300" endPos="55000" dir="5400000" sy="-100000" algn="bl" rotWithShape="0"/>
          </a:effectLst>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2000" dirty="0">
                <a:solidFill>
                  <a:schemeClr val="tx1">
                    <a:lumMod val="50000"/>
                    <a:lumOff val="50000"/>
                  </a:schemeClr>
                </a:solidFill>
                <a:effectLst/>
                <a:latin typeface="Trebuchet MS" panose="020B0703020202090204" pitchFamily="34" charset="0"/>
              </a:rPr>
              <a:t>Data</a:t>
            </a:r>
          </a:p>
          <a:p>
            <a:pPr algn="ctr"/>
            <a:r>
              <a:rPr lang="en-US" sz="2000" dirty="0">
                <a:solidFill>
                  <a:schemeClr val="tx1">
                    <a:lumMod val="50000"/>
                    <a:lumOff val="50000"/>
                  </a:schemeClr>
                </a:solidFill>
                <a:latin typeface="Trebuchet MS" panose="020B0703020202090204" pitchFamily="34" charset="0"/>
              </a:rPr>
              <a:t>Wrangling</a:t>
            </a:r>
            <a:endParaRPr lang="en-US" sz="2000" dirty="0">
              <a:solidFill>
                <a:schemeClr val="tx1">
                  <a:lumMod val="50000"/>
                  <a:lumOff val="50000"/>
                </a:schemeClr>
              </a:solidFill>
              <a:effectLst/>
              <a:latin typeface="Trebuchet MS" panose="020B0703020202090204" pitchFamily="34" charset="0"/>
            </a:endParaRPr>
          </a:p>
        </p:txBody>
      </p:sp>
      <p:sp>
        <p:nvSpPr>
          <p:cNvPr id="6" name="Triangle 5">
            <a:extLst>
              <a:ext uri="{FF2B5EF4-FFF2-40B4-BE49-F238E27FC236}">
                <a16:creationId xmlns:a16="http://schemas.microsoft.com/office/drawing/2014/main" id="{48B50D4C-C398-8C4D-93A2-5CEEBB16DE2A}"/>
              </a:ext>
            </a:extLst>
          </p:cNvPr>
          <p:cNvSpPr/>
          <p:nvPr/>
        </p:nvSpPr>
        <p:spPr>
          <a:xfrm>
            <a:off x="5766347" y="4730140"/>
            <a:ext cx="659306" cy="58041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FA5712D-1499-C649-AFC7-7D28C193330D}"/>
              </a:ext>
            </a:extLst>
          </p:cNvPr>
          <p:cNvSpPr txBox="1">
            <a:spLocks/>
          </p:cNvSpPr>
          <p:nvPr/>
        </p:nvSpPr>
        <p:spPr>
          <a:xfrm>
            <a:off x="10403713" y="3197468"/>
            <a:ext cx="1618821" cy="463061"/>
          </a:xfrm>
          <a:prstGeom prst="rect">
            <a:avLst/>
          </a:prstGeom>
          <a:effectLst>
            <a:reflection blurRad="6350" stA="50000" endA="300" endPos="55000" dir="5400000" sy="-100000" algn="bl" rotWithShape="0"/>
          </a:effectLst>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1400" dirty="0">
                <a:solidFill>
                  <a:schemeClr val="bg1">
                    <a:lumMod val="65000"/>
                  </a:schemeClr>
                </a:solidFill>
                <a:latin typeface="Trebuchet MS" panose="020B0703020202090204" pitchFamily="34" charset="0"/>
              </a:rPr>
              <a:t>Statistical</a:t>
            </a:r>
          </a:p>
          <a:p>
            <a:pPr algn="ctr"/>
            <a:r>
              <a:rPr lang="en-US" sz="1400" dirty="0">
                <a:solidFill>
                  <a:schemeClr val="bg1">
                    <a:lumMod val="65000"/>
                  </a:schemeClr>
                </a:solidFill>
                <a:effectLst/>
                <a:latin typeface="Trebuchet MS" panose="020B0703020202090204" pitchFamily="34" charset="0"/>
              </a:rPr>
              <a:t>Modeling</a:t>
            </a:r>
          </a:p>
        </p:txBody>
      </p:sp>
      <p:pic>
        <p:nvPicPr>
          <p:cNvPr id="8194" name="Picture 2" descr="CSS Gradient Background Code Snippet - OnAirCode">
            <a:extLst>
              <a:ext uri="{FF2B5EF4-FFF2-40B4-BE49-F238E27FC236}">
                <a16:creationId xmlns:a16="http://schemas.microsoft.com/office/drawing/2014/main" id="{A3FCA5C4-013E-BA44-BC24-D5D0AD565FEA}"/>
              </a:ext>
            </a:extLst>
          </p:cNvPr>
          <p:cNvPicPr>
            <a:picLocks noChangeAspect="1" noChangeArrowheads="1"/>
          </p:cNvPicPr>
          <p:nvPr/>
        </p:nvPicPr>
        <p:blipFill>
          <a:blip r:embed="rId2">
            <a:alphaModFix amt="77000"/>
            <a:extLst>
              <a:ext uri="{28A0092B-C50C-407E-A947-70E740481C1C}">
                <a14:useLocalDpi xmlns:a14="http://schemas.microsoft.com/office/drawing/2010/main" val="0"/>
              </a:ext>
            </a:extLst>
          </a:blip>
          <a:srcRect/>
          <a:stretch>
            <a:fillRect/>
          </a:stretch>
        </p:blipFill>
        <p:spPr bwMode="auto">
          <a:xfrm>
            <a:off x="0" y="0"/>
            <a:ext cx="12177656" cy="258775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AC7F9A8-AB93-EE4D-862C-F2596F2C0BAF}"/>
              </a:ext>
            </a:extLst>
          </p:cNvPr>
          <p:cNvSpPr>
            <a:spLocks noGrp="1"/>
          </p:cNvSpPr>
          <p:nvPr>
            <p:ph type="sldNum" sz="quarter" idx="12"/>
          </p:nvPr>
        </p:nvSpPr>
        <p:spPr/>
        <p:txBody>
          <a:bodyPr/>
          <a:lstStyle/>
          <a:p>
            <a:fld id="{3F802C78-9807-E342-912C-38D10378D237}" type="slidenum">
              <a:rPr lang="en-US" smtClean="0"/>
              <a:t>3</a:t>
            </a:fld>
            <a:endParaRPr lang="en-US"/>
          </a:p>
        </p:txBody>
      </p:sp>
    </p:spTree>
    <p:extLst>
      <p:ext uri="{BB962C8B-B14F-4D97-AF65-F5344CB8AC3E}">
        <p14:creationId xmlns:p14="http://schemas.microsoft.com/office/powerpoint/2010/main" val="1321748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38E9-C015-B244-8BE4-D2F3A99B908C}"/>
              </a:ext>
            </a:extLst>
          </p:cNvPr>
          <p:cNvSpPr>
            <a:spLocks noGrp="1"/>
          </p:cNvSpPr>
          <p:nvPr>
            <p:ph type="title"/>
          </p:nvPr>
        </p:nvSpPr>
        <p:spPr/>
        <p:txBody>
          <a:bodyPr/>
          <a:lstStyle/>
          <a:p>
            <a:r>
              <a:rPr lang="en-US" dirty="0">
                <a:latin typeface="Trebuchet MS" panose="020B0703020202090204" pitchFamily="34" charset="0"/>
              </a:rPr>
              <a:t>Summary Statistics</a:t>
            </a:r>
          </a:p>
        </p:txBody>
      </p:sp>
      <p:pic>
        <p:nvPicPr>
          <p:cNvPr id="4098" name="Picture 2" descr="U.S. States: Autism rates by state - Graphics - Data Desk - Los Angeles  Times">
            <a:extLst>
              <a:ext uri="{FF2B5EF4-FFF2-40B4-BE49-F238E27FC236}">
                <a16:creationId xmlns:a16="http://schemas.microsoft.com/office/drawing/2014/main" id="{75FE81FD-5AE5-6A45-BE91-ECC66868B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603" y="1496210"/>
            <a:ext cx="8128794" cy="516721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68912C6-2AAC-E444-ABAB-5857D1A96818}"/>
              </a:ext>
            </a:extLst>
          </p:cNvPr>
          <p:cNvSpPr txBox="1"/>
          <p:nvPr/>
        </p:nvSpPr>
        <p:spPr>
          <a:xfrm>
            <a:off x="2406231" y="1999531"/>
            <a:ext cx="3978635" cy="523220"/>
          </a:xfrm>
          <a:prstGeom prst="rect">
            <a:avLst/>
          </a:prstGeom>
          <a:solidFill>
            <a:srgbClr val="FF2F07">
              <a:alpha val="40011"/>
            </a:srgbClr>
          </a:solidFill>
        </p:spPr>
        <p:txBody>
          <a:bodyPr wrap="square" rtlCol="0" anchor="ctr">
            <a:spAutoFit/>
          </a:bodyPr>
          <a:lstStyle/>
          <a:p>
            <a:r>
              <a:rPr lang="en-US" sz="2800" b="1" dirty="0">
                <a:latin typeface="Garamond" panose="02020404030301010803" pitchFamily="18" charset="0"/>
              </a:rPr>
              <a:t>	385 </a:t>
            </a:r>
            <a:r>
              <a:rPr lang="en-US" sz="2800" dirty="0">
                <a:latin typeface="Garamond" panose="02020404030301010803" pitchFamily="18" charset="0"/>
              </a:rPr>
              <a:t>Burritos </a:t>
            </a:r>
          </a:p>
        </p:txBody>
      </p:sp>
      <p:pic>
        <p:nvPicPr>
          <p:cNvPr id="22" name="Picture 21">
            <a:extLst>
              <a:ext uri="{FF2B5EF4-FFF2-40B4-BE49-F238E27FC236}">
                <a16:creationId xmlns:a16="http://schemas.microsoft.com/office/drawing/2014/main" id="{0E0158E5-EDFB-D048-9720-B2EE766E6617}"/>
              </a:ext>
            </a:extLst>
          </p:cNvPr>
          <p:cNvPicPr>
            <a:picLocks noChangeAspect="1"/>
          </p:cNvPicPr>
          <p:nvPr/>
        </p:nvPicPr>
        <p:blipFill>
          <a:blip r:embed="rId3"/>
          <a:stretch>
            <a:fillRect/>
          </a:stretch>
        </p:blipFill>
        <p:spPr>
          <a:xfrm>
            <a:off x="2680229" y="2058142"/>
            <a:ext cx="414261" cy="414261"/>
          </a:xfrm>
          <a:prstGeom prst="rect">
            <a:avLst/>
          </a:prstGeom>
        </p:spPr>
      </p:pic>
      <p:sp>
        <p:nvSpPr>
          <p:cNvPr id="4" name="Slide Number Placeholder 3">
            <a:extLst>
              <a:ext uri="{FF2B5EF4-FFF2-40B4-BE49-F238E27FC236}">
                <a16:creationId xmlns:a16="http://schemas.microsoft.com/office/drawing/2014/main" id="{A2D69DE3-28E7-244F-98D0-42DE4BDDC782}"/>
              </a:ext>
            </a:extLst>
          </p:cNvPr>
          <p:cNvSpPr>
            <a:spLocks noGrp="1"/>
          </p:cNvSpPr>
          <p:nvPr>
            <p:ph type="sldNum" sz="quarter" idx="12"/>
          </p:nvPr>
        </p:nvSpPr>
        <p:spPr/>
        <p:txBody>
          <a:bodyPr/>
          <a:lstStyle/>
          <a:p>
            <a:fld id="{3F802C78-9807-E342-912C-38D10378D237}" type="slidenum">
              <a:rPr lang="en-US" smtClean="0"/>
              <a:t>4</a:t>
            </a:fld>
            <a:endParaRPr lang="en-US"/>
          </a:p>
        </p:txBody>
      </p:sp>
      <p:sp>
        <p:nvSpPr>
          <p:cNvPr id="37" name="TextBox 36">
            <a:extLst>
              <a:ext uri="{FF2B5EF4-FFF2-40B4-BE49-F238E27FC236}">
                <a16:creationId xmlns:a16="http://schemas.microsoft.com/office/drawing/2014/main" id="{43E04BA5-2E63-F94A-A6E5-BABD26FA3BB0}"/>
              </a:ext>
            </a:extLst>
          </p:cNvPr>
          <p:cNvSpPr txBox="1"/>
          <p:nvPr/>
        </p:nvSpPr>
        <p:spPr>
          <a:xfrm>
            <a:off x="3160492" y="2806687"/>
            <a:ext cx="3978635" cy="523220"/>
          </a:xfrm>
          <a:prstGeom prst="rect">
            <a:avLst/>
          </a:prstGeom>
          <a:solidFill>
            <a:srgbClr val="FF2F07">
              <a:alpha val="40011"/>
            </a:srgbClr>
          </a:solidFill>
        </p:spPr>
        <p:txBody>
          <a:bodyPr wrap="square" rtlCol="0" anchor="ctr">
            <a:spAutoFit/>
          </a:bodyPr>
          <a:lstStyle/>
          <a:p>
            <a:r>
              <a:rPr lang="en-US" sz="2800" b="1" dirty="0">
                <a:latin typeface="Garamond" panose="02020404030301010803" pitchFamily="18" charset="0"/>
              </a:rPr>
              <a:t>	103 </a:t>
            </a:r>
            <a:r>
              <a:rPr lang="en-US" sz="2800" dirty="0">
                <a:latin typeface="Garamond" panose="02020404030301010803" pitchFamily="18" charset="0"/>
              </a:rPr>
              <a:t>Restaurants</a:t>
            </a:r>
          </a:p>
        </p:txBody>
      </p:sp>
      <p:pic>
        <p:nvPicPr>
          <p:cNvPr id="39" name="Picture 38">
            <a:extLst>
              <a:ext uri="{FF2B5EF4-FFF2-40B4-BE49-F238E27FC236}">
                <a16:creationId xmlns:a16="http://schemas.microsoft.com/office/drawing/2014/main" id="{EBF22A1E-ACFD-0E42-83B3-BCDAF76DA7A3}"/>
              </a:ext>
            </a:extLst>
          </p:cNvPr>
          <p:cNvPicPr>
            <a:picLocks noChangeAspect="1"/>
          </p:cNvPicPr>
          <p:nvPr/>
        </p:nvPicPr>
        <p:blipFill>
          <a:blip r:embed="rId3"/>
          <a:stretch>
            <a:fillRect/>
          </a:stretch>
        </p:blipFill>
        <p:spPr>
          <a:xfrm>
            <a:off x="3434490" y="2865298"/>
            <a:ext cx="414261" cy="414261"/>
          </a:xfrm>
          <a:prstGeom prst="rect">
            <a:avLst/>
          </a:prstGeom>
        </p:spPr>
      </p:pic>
      <p:sp>
        <p:nvSpPr>
          <p:cNvPr id="41" name="TextBox 40">
            <a:extLst>
              <a:ext uri="{FF2B5EF4-FFF2-40B4-BE49-F238E27FC236}">
                <a16:creationId xmlns:a16="http://schemas.microsoft.com/office/drawing/2014/main" id="{58009485-6651-D448-AD9D-3908691013A4}"/>
              </a:ext>
            </a:extLst>
          </p:cNvPr>
          <p:cNvSpPr txBox="1"/>
          <p:nvPr/>
        </p:nvSpPr>
        <p:spPr>
          <a:xfrm>
            <a:off x="3848751" y="3653836"/>
            <a:ext cx="3978635" cy="523220"/>
          </a:xfrm>
          <a:prstGeom prst="rect">
            <a:avLst/>
          </a:prstGeom>
          <a:solidFill>
            <a:srgbClr val="FF2F07">
              <a:alpha val="40011"/>
            </a:srgbClr>
          </a:solidFill>
        </p:spPr>
        <p:txBody>
          <a:bodyPr wrap="square" rtlCol="0" anchor="ctr">
            <a:spAutoFit/>
          </a:bodyPr>
          <a:lstStyle/>
          <a:p>
            <a:r>
              <a:rPr lang="en-US" sz="2800" b="1" dirty="0">
                <a:latin typeface="Garamond" panose="02020404030301010803" pitchFamily="18" charset="0"/>
              </a:rPr>
              <a:t>	7 </a:t>
            </a:r>
            <a:r>
              <a:rPr lang="en-US" sz="2800" dirty="0">
                <a:latin typeface="Garamond" panose="02020404030301010803" pitchFamily="18" charset="0"/>
              </a:rPr>
              <a:t>Months in 2016</a:t>
            </a:r>
          </a:p>
        </p:txBody>
      </p:sp>
      <p:pic>
        <p:nvPicPr>
          <p:cNvPr id="43" name="Picture 42">
            <a:extLst>
              <a:ext uri="{FF2B5EF4-FFF2-40B4-BE49-F238E27FC236}">
                <a16:creationId xmlns:a16="http://schemas.microsoft.com/office/drawing/2014/main" id="{51B9504D-2166-5444-857E-7EC044A6714A}"/>
              </a:ext>
            </a:extLst>
          </p:cNvPr>
          <p:cNvPicPr>
            <a:picLocks noChangeAspect="1"/>
          </p:cNvPicPr>
          <p:nvPr/>
        </p:nvPicPr>
        <p:blipFill>
          <a:blip r:embed="rId3"/>
          <a:stretch>
            <a:fillRect/>
          </a:stretch>
        </p:blipFill>
        <p:spPr>
          <a:xfrm>
            <a:off x="4122749" y="3712447"/>
            <a:ext cx="414261" cy="414261"/>
          </a:xfrm>
          <a:prstGeom prst="rect">
            <a:avLst/>
          </a:prstGeom>
        </p:spPr>
      </p:pic>
      <p:sp>
        <p:nvSpPr>
          <p:cNvPr id="45" name="TextBox 44">
            <a:extLst>
              <a:ext uri="{FF2B5EF4-FFF2-40B4-BE49-F238E27FC236}">
                <a16:creationId xmlns:a16="http://schemas.microsoft.com/office/drawing/2014/main" id="{BCF80BF9-15A8-5F44-8D92-77DF4CD39FFD}"/>
              </a:ext>
            </a:extLst>
          </p:cNvPr>
          <p:cNvSpPr txBox="1"/>
          <p:nvPr/>
        </p:nvSpPr>
        <p:spPr>
          <a:xfrm>
            <a:off x="4537010" y="4460992"/>
            <a:ext cx="3978635" cy="523220"/>
          </a:xfrm>
          <a:prstGeom prst="rect">
            <a:avLst/>
          </a:prstGeom>
          <a:solidFill>
            <a:srgbClr val="FF2F07">
              <a:alpha val="40011"/>
            </a:srgbClr>
          </a:solidFill>
        </p:spPr>
        <p:txBody>
          <a:bodyPr wrap="square" rtlCol="0" anchor="ctr">
            <a:spAutoFit/>
          </a:bodyPr>
          <a:lstStyle/>
          <a:p>
            <a:r>
              <a:rPr lang="en-US" sz="2800" b="1" dirty="0">
                <a:latin typeface="Garamond" panose="02020404030301010803" pitchFamily="18" charset="0"/>
              </a:rPr>
              <a:t>	$7.05 </a:t>
            </a:r>
            <a:r>
              <a:rPr lang="en-US" sz="2800" dirty="0">
                <a:latin typeface="Garamond" panose="02020404030301010803" pitchFamily="18" charset="0"/>
              </a:rPr>
              <a:t>average cost</a:t>
            </a:r>
          </a:p>
        </p:txBody>
      </p:sp>
      <p:pic>
        <p:nvPicPr>
          <p:cNvPr id="46" name="Picture 45">
            <a:extLst>
              <a:ext uri="{FF2B5EF4-FFF2-40B4-BE49-F238E27FC236}">
                <a16:creationId xmlns:a16="http://schemas.microsoft.com/office/drawing/2014/main" id="{CEE5C877-EA25-4142-8952-8EF4C85BE924}"/>
              </a:ext>
            </a:extLst>
          </p:cNvPr>
          <p:cNvPicPr>
            <a:picLocks noChangeAspect="1"/>
          </p:cNvPicPr>
          <p:nvPr/>
        </p:nvPicPr>
        <p:blipFill>
          <a:blip r:embed="rId3"/>
          <a:stretch>
            <a:fillRect/>
          </a:stretch>
        </p:blipFill>
        <p:spPr>
          <a:xfrm>
            <a:off x="4811008" y="4519603"/>
            <a:ext cx="414261" cy="414261"/>
          </a:xfrm>
          <a:prstGeom prst="rect">
            <a:avLst/>
          </a:prstGeom>
        </p:spPr>
      </p:pic>
      <p:sp>
        <p:nvSpPr>
          <p:cNvPr id="47" name="TextBox 46">
            <a:extLst>
              <a:ext uri="{FF2B5EF4-FFF2-40B4-BE49-F238E27FC236}">
                <a16:creationId xmlns:a16="http://schemas.microsoft.com/office/drawing/2014/main" id="{309EC202-45B5-8B4B-882B-DC11437A2EF4}"/>
              </a:ext>
            </a:extLst>
          </p:cNvPr>
          <p:cNvSpPr txBox="1"/>
          <p:nvPr/>
        </p:nvSpPr>
        <p:spPr>
          <a:xfrm>
            <a:off x="5235571" y="5308141"/>
            <a:ext cx="3978635" cy="523220"/>
          </a:xfrm>
          <a:prstGeom prst="rect">
            <a:avLst/>
          </a:prstGeom>
          <a:solidFill>
            <a:srgbClr val="FF2F07">
              <a:alpha val="40011"/>
            </a:srgbClr>
          </a:solidFill>
        </p:spPr>
        <p:txBody>
          <a:bodyPr wrap="square" rtlCol="0" anchor="ctr">
            <a:spAutoFit/>
          </a:bodyPr>
          <a:lstStyle/>
          <a:p>
            <a:r>
              <a:rPr lang="en-US" sz="2800" b="1" dirty="0">
                <a:latin typeface="Garamond" panose="02020404030301010803" pitchFamily="18" charset="0"/>
              </a:rPr>
              <a:t>	10 </a:t>
            </a:r>
            <a:r>
              <a:rPr lang="en-US" sz="2800" dirty="0">
                <a:latin typeface="Garamond" panose="02020404030301010803" pitchFamily="18" charset="0"/>
              </a:rPr>
              <a:t>review attributes</a:t>
            </a:r>
          </a:p>
        </p:txBody>
      </p:sp>
      <p:pic>
        <p:nvPicPr>
          <p:cNvPr id="48" name="Picture 47">
            <a:extLst>
              <a:ext uri="{FF2B5EF4-FFF2-40B4-BE49-F238E27FC236}">
                <a16:creationId xmlns:a16="http://schemas.microsoft.com/office/drawing/2014/main" id="{7BCED2B8-2F84-874B-BB11-623978EA2DD6}"/>
              </a:ext>
            </a:extLst>
          </p:cNvPr>
          <p:cNvPicPr>
            <a:picLocks noChangeAspect="1"/>
          </p:cNvPicPr>
          <p:nvPr/>
        </p:nvPicPr>
        <p:blipFill>
          <a:blip r:embed="rId3"/>
          <a:stretch>
            <a:fillRect/>
          </a:stretch>
        </p:blipFill>
        <p:spPr>
          <a:xfrm>
            <a:off x="5509569" y="5366752"/>
            <a:ext cx="414261" cy="414261"/>
          </a:xfrm>
          <a:prstGeom prst="rect">
            <a:avLst/>
          </a:prstGeom>
        </p:spPr>
      </p:pic>
    </p:spTree>
    <p:extLst>
      <p:ext uri="{BB962C8B-B14F-4D97-AF65-F5344CB8AC3E}">
        <p14:creationId xmlns:p14="http://schemas.microsoft.com/office/powerpoint/2010/main" val="40018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238E9-C015-B244-8BE4-D2F3A99B908C}"/>
              </a:ext>
            </a:extLst>
          </p:cNvPr>
          <p:cNvSpPr>
            <a:spLocks noGrp="1"/>
          </p:cNvSpPr>
          <p:nvPr>
            <p:ph type="title"/>
          </p:nvPr>
        </p:nvSpPr>
        <p:spPr/>
        <p:txBody>
          <a:bodyPr/>
          <a:lstStyle/>
          <a:p>
            <a:r>
              <a:rPr lang="en-US" dirty="0">
                <a:latin typeface="Trebuchet MS" panose="020B0703020202090204" pitchFamily="34" charset="0"/>
              </a:rPr>
              <a:t>Data Dictionary</a:t>
            </a:r>
          </a:p>
        </p:txBody>
      </p:sp>
      <p:sp>
        <p:nvSpPr>
          <p:cNvPr id="4" name="Slide Number Placeholder 3">
            <a:extLst>
              <a:ext uri="{FF2B5EF4-FFF2-40B4-BE49-F238E27FC236}">
                <a16:creationId xmlns:a16="http://schemas.microsoft.com/office/drawing/2014/main" id="{A2D69DE3-28E7-244F-98D0-42DE4BDDC782}"/>
              </a:ext>
            </a:extLst>
          </p:cNvPr>
          <p:cNvSpPr>
            <a:spLocks noGrp="1"/>
          </p:cNvSpPr>
          <p:nvPr>
            <p:ph type="sldNum" sz="quarter" idx="12"/>
          </p:nvPr>
        </p:nvSpPr>
        <p:spPr/>
        <p:txBody>
          <a:bodyPr/>
          <a:lstStyle/>
          <a:p>
            <a:fld id="{3F802C78-9807-E342-912C-38D10378D237}" type="slidenum">
              <a:rPr lang="en-US" smtClean="0"/>
              <a:t>5</a:t>
            </a:fld>
            <a:endParaRPr lang="en-US"/>
          </a:p>
        </p:txBody>
      </p:sp>
      <p:graphicFrame>
        <p:nvGraphicFramePr>
          <p:cNvPr id="3" name="Table 4">
            <a:extLst>
              <a:ext uri="{FF2B5EF4-FFF2-40B4-BE49-F238E27FC236}">
                <a16:creationId xmlns:a16="http://schemas.microsoft.com/office/drawing/2014/main" id="{2AEB896E-17B9-444C-B9B0-DD3E30DA1CB4}"/>
              </a:ext>
            </a:extLst>
          </p:cNvPr>
          <p:cNvGraphicFramePr>
            <a:graphicFrameLocks noGrp="1"/>
          </p:cNvGraphicFramePr>
          <p:nvPr>
            <p:extLst>
              <p:ext uri="{D42A27DB-BD31-4B8C-83A1-F6EECF244321}">
                <p14:modId xmlns:p14="http://schemas.microsoft.com/office/powerpoint/2010/main" val="38398079"/>
              </p:ext>
            </p:extLst>
          </p:nvPr>
        </p:nvGraphicFramePr>
        <p:xfrm>
          <a:off x="838200" y="1550352"/>
          <a:ext cx="10608732" cy="4597400"/>
        </p:xfrm>
        <a:graphic>
          <a:graphicData uri="http://schemas.openxmlformats.org/drawingml/2006/table">
            <a:tbl>
              <a:tblPr>
                <a:tableStyleId>{5C22544A-7EE6-4342-B048-85BDC9FD1C3A}</a:tableStyleId>
              </a:tblPr>
              <a:tblGrid>
                <a:gridCol w="1930401">
                  <a:extLst>
                    <a:ext uri="{9D8B030D-6E8A-4147-A177-3AD203B41FA5}">
                      <a16:colId xmlns:a16="http://schemas.microsoft.com/office/drawing/2014/main" val="2472172798"/>
                    </a:ext>
                  </a:extLst>
                </a:gridCol>
                <a:gridCol w="5892800">
                  <a:extLst>
                    <a:ext uri="{9D8B030D-6E8A-4147-A177-3AD203B41FA5}">
                      <a16:colId xmlns:a16="http://schemas.microsoft.com/office/drawing/2014/main" val="1401938641"/>
                    </a:ext>
                  </a:extLst>
                </a:gridCol>
                <a:gridCol w="1264355">
                  <a:extLst>
                    <a:ext uri="{9D8B030D-6E8A-4147-A177-3AD203B41FA5}">
                      <a16:colId xmlns:a16="http://schemas.microsoft.com/office/drawing/2014/main" val="3221495427"/>
                    </a:ext>
                  </a:extLst>
                </a:gridCol>
                <a:gridCol w="1521176">
                  <a:extLst>
                    <a:ext uri="{9D8B030D-6E8A-4147-A177-3AD203B41FA5}">
                      <a16:colId xmlns:a16="http://schemas.microsoft.com/office/drawing/2014/main" val="613960450"/>
                    </a:ext>
                  </a:extLst>
                </a:gridCol>
              </a:tblGrid>
              <a:tr h="370840">
                <a:tc>
                  <a:txBody>
                    <a:bodyPr/>
                    <a:lstStyle/>
                    <a:p>
                      <a:pPr algn="ctr"/>
                      <a:r>
                        <a:rPr lang="en-US" sz="1400" dirty="0">
                          <a:solidFill>
                            <a:schemeClr val="bg1"/>
                          </a:solidFill>
                        </a:rPr>
                        <a:t>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dirty="0">
                          <a:solidFill>
                            <a:schemeClr val="bg1"/>
                          </a:solidFill>
                        </a:rPr>
                        <a:t>Definition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dirty="0">
                          <a:solidFill>
                            <a:schemeClr val="bg1"/>
                          </a:solidFill>
                        </a:rPr>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dirty="0">
                          <a:solidFill>
                            <a:schemeClr val="bg1"/>
                          </a:solidFill>
                        </a:rPr>
                        <a:t>Response vs. Predictor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95039783"/>
                  </a:ext>
                </a:extLst>
              </a:tr>
              <a:tr h="370840">
                <a:tc>
                  <a:txBody>
                    <a:bodyPr/>
                    <a:lstStyle/>
                    <a:p>
                      <a:r>
                        <a:rPr lang="en-US" sz="1400" dirty="0"/>
                        <a:t>Overall 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Reviewer’s overall rating of burrito on 1-5 scale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Response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285581"/>
                  </a:ext>
                </a:extLst>
              </a:tr>
              <a:tr h="370840">
                <a:tc>
                  <a:txBody>
                    <a:bodyPr/>
                    <a:lstStyle/>
                    <a:p>
                      <a:r>
                        <a:rPr lang="en-US" sz="1400" dirty="0"/>
                        <a:t>Recommendation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Reviewer’s Y/N decision to recommend or 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Boolean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Response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7131728"/>
                  </a:ext>
                </a:extLst>
              </a:tr>
              <a:tr h="370840">
                <a:tc>
                  <a:txBody>
                    <a:bodyPr/>
                    <a:lstStyle/>
                    <a:p>
                      <a:r>
                        <a:rPr lang="en-US" sz="1400" dirty="0"/>
                        <a:t>Chips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Whether burrito came with chips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Boolean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Predictor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8806018"/>
                  </a:ext>
                </a:extLst>
              </a:tr>
              <a:tr h="370840">
                <a:tc>
                  <a:txBody>
                    <a:bodyPr/>
                    <a:lstStyle/>
                    <a:p>
                      <a:r>
                        <a:rPr lang="en-US" sz="1400" dirty="0"/>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Price of burrito in dollars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Predictor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2095512"/>
                  </a:ext>
                </a:extLst>
              </a:tr>
              <a:tr h="370840">
                <a:tc>
                  <a:txBody>
                    <a:bodyPr/>
                    <a:lstStyle/>
                    <a:p>
                      <a:r>
                        <a:rPr lang="en-US" sz="1400" dirty="0"/>
                        <a:t>Hunger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Reviewer’s hunger level on 1-5 scale at time of tasting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Predictor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6661475"/>
                  </a:ext>
                </a:extLst>
              </a:tr>
              <a:tr h="370840">
                <a:tc>
                  <a:txBody>
                    <a:bodyPr/>
                    <a:lstStyle/>
                    <a:p>
                      <a:r>
                        <a:rPr lang="en-US" sz="1400" dirty="0"/>
                        <a:t>Volume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Volume of burrito in liters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Predictor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7510387"/>
                  </a:ext>
                </a:extLst>
              </a:tr>
              <a:tr h="370840">
                <a:tc>
                  <a:txBody>
                    <a:bodyPr/>
                    <a:lstStyle/>
                    <a:p>
                      <a:r>
                        <a:rPr lang="en-US" sz="1400" dirty="0"/>
                        <a:t>Temperature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Reviewer’s rating of burrito temperature on 1-5 scale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Predictor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90853353"/>
                  </a:ext>
                </a:extLst>
              </a:tr>
              <a:tr h="370840">
                <a:tc>
                  <a:txBody>
                    <a:bodyPr/>
                    <a:lstStyle/>
                    <a:p>
                      <a:r>
                        <a:rPr lang="en-US" sz="1400" dirty="0"/>
                        <a:t>Meat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Reviewer’s rating of burrito meat quality on 1-5 scale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Predictor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1947305"/>
                  </a:ext>
                </a:extLst>
              </a:tr>
              <a:tr h="370840">
                <a:tc>
                  <a:txBody>
                    <a:bodyPr/>
                    <a:lstStyle/>
                    <a:p>
                      <a:r>
                        <a:rPr lang="en-US" sz="1400" dirty="0"/>
                        <a:t>Fillings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Reviewer’s rating of burrito fillings quality on 1-5 scale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Predictor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3949307"/>
                  </a:ext>
                </a:extLst>
              </a:tr>
              <a:tr h="370840">
                <a:tc>
                  <a:txBody>
                    <a:bodyPr/>
                    <a:lstStyle/>
                    <a:p>
                      <a:r>
                        <a:rPr lang="en-US" sz="1400" dirty="0"/>
                        <a:t>Uniformity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Reviewer’s rating of uniformity of burrito ingredients on 1-5 scale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Predictor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8238707"/>
                  </a:ext>
                </a:extLst>
              </a:tr>
              <a:tr h="370840">
                <a:tc>
                  <a:txBody>
                    <a:bodyPr/>
                    <a:lstStyle/>
                    <a:p>
                      <a:r>
                        <a:rPr lang="en-US" sz="1400" dirty="0"/>
                        <a:t>Wrap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Reviewer’s rating of burrito wrap quality on 1-5 scale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Numeric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Predictor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3445883"/>
                  </a:ext>
                </a:extLst>
              </a:tr>
            </a:tbl>
          </a:graphicData>
        </a:graphic>
      </p:graphicFrame>
    </p:spTree>
    <p:extLst>
      <p:ext uri="{BB962C8B-B14F-4D97-AF65-F5344CB8AC3E}">
        <p14:creationId xmlns:p14="http://schemas.microsoft.com/office/powerpoint/2010/main" val="3069523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0383-92ED-4145-852F-E602A6ACEDEC}"/>
              </a:ext>
            </a:extLst>
          </p:cNvPr>
          <p:cNvSpPr>
            <a:spLocks noGrp="1"/>
          </p:cNvSpPr>
          <p:nvPr>
            <p:ph type="title"/>
          </p:nvPr>
        </p:nvSpPr>
        <p:spPr/>
        <p:txBody>
          <a:bodyPr>
            <a:noAutofit/>
          </a:bodyPr>
          <a:lstStyle/>
          <a:p>
            <a:r>
              <a:rPr lang="en-US" dirty="0">
                <a:latin typeface="Trebuchet MS" panose="020B0703020202090204" pitchFamily="34" charset="0"/>
              </a:rPr>
              <a:t>Exploring Collinearity</a:t>
            </a:r>
          </a:p>
        </p:txBody>
      </p:sp>
      <p:sp>
        <p:nvSpPr>
          <p:cNvPr id="10" name="TextBox 9">
            <a:extLst>
              <a:ext uri="{FF2B5EF4-FFF2-40B4-BE49-F238E27FC236}">
                <a16:creationId xmlns:a16="http://schemas.microsoft.com/office/drawing/2014/main" id="{FF4C4CD7-5104-4343-AFAD-8B84BF24406C}"/>
              </a:ext>
            </a:extLst>
          </p:cNvPr>
          <p:cNvSpPr txBox="1"/>
          <p:nvPr/>
        </p:nvSpPr>
        <p:spPr>
          <a:xfrm>
            <a:off x="931690" y="5829240"/>
            <a:ext cx="3816109" cy="307777"/>
          </a:xfrm>
          <a:prstGeom prst="rect">
            <a:avLst/>
          </a:prstGeom>
          <a:noFill/>
        </p:spPr>
        <p:txBody>
          <a:bodyPr wrap="none" rtlCol="0">
            <a:spAutoFit/>
          </a:bodyPr>
          <a:lstStyle/>
          <a:p>
            <a:r>
              <a:rPr lang="en-US" sz="1400" dirty="0">
                <a:latin typeface="Garamond" panose="02020404030301010803" pitchFamily="18" charset="0"/>
              </a:rPr>
              <a:t>Figure 1: Correlation Matrix of Numerical Variables</a:t>
            </a:r>
          </a:p>
        </p:txBody>
      </p:sp>
      <p:sp>
        <p:nvSpPr>
          <p:cNvPr id="14" name="TextBox 13">
            <a:extLst>
              <a:ext uri="{FF2B5EF4-FFF2-40B4-BE49-F238E27FC236}">
                <a16:creationId xmlns:a16="http://schemas.microsoft.com/office/drawing/2014/main" id="{5DE72146-1363-4544-BB44-C7EAD0E9E3FA}"/>
              </a:ext>
            </a:extLst>
          </p:cNvPr>
          <p:cNvSpPr txBox="1"/>
          <p:nvPr/>
        </p:nvSpPr>
        <p:spPr>
          <a:xfrm>
            <a:off x="8173156" y="3117866"/>
            <a:ext cx="3472043" cy="1754326"/>
          </a:xfrm>
          <a:prstGeom prst="rect">
            <a:avLst/>
          </a:prstGeom>
          <a:noFill/>
          <a:ln w="12700">
            <a:solidFill>
              <a:schemeClr val="tx1"/>
            </a:solidFill>
            <a:prstDash val="dash"/>
          </a:ln>
        </p:spPr>
        <p:txBody>
          <a:bodyPr wrap="square" rtlCol="0">
            <a:spAutoFit/>
          </a:bodyPr>
          <a:lstStyle/>
          <a:p>
            <a:pPr algn="ctr"/>
            <a:r>
              <a:rPr lang="en-US" dirty="0">
                <a:latin typeface="Garamond" panose="02020404030301010803" pitchFamily="18" charset="0"/>
              </a:rPr>
              <a:t>Synergy variable seems relatively highly correlated with several variables. We decide to remove the variable to address collinearity, and also because the variable is difficult to interpret</a:t>
            </a:r>
          </a:p>
        </p:txBody>
      </p:sp>
      <p:pic>
        <p:nvPicPr>
          <p:cNvPr id="16" name="Graphic 15" descr="Comment Important with solid fill">
            <a:extLst>
              <a:ext uri="{FF2B5EF4-FFF2-40B4-BE49-F238E27FC236}">
                <a16:creationId xmlns:a16="http://schemas.microsoft.com/office/drawing/2014/main" id="{BAA69483-F0B7-CD4F-8D34-93340D919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15956" y="2203466"/>
            <a:ext cx="914400" cy="914400"/>
          </a:xfrm>
          <a:prstGeom prst="rect">
            <a:avLst/>
          </a:prstGeom>
        </p:spPr>
      </p:pic>
      <p:sp>
        <p:nvSpPr>
          <p:cNvPr id="3" name="Slide Number Placeholder 2">
            <a:extLst>
              <a:ext uri="{FF2B5EF4-FFF2-40B4-BE49-F238E27FC236}">
                <a16:creationId xmlns:a16="http://schemas.microsoft.com/office/drawing/2014/main" id="{874DD755-6382-394C-8007-72FFBA78EEA4}"/>
              </a:ext>
            </a:extLst>
          </p:cNvPr>
          <p:cNvSpPr>
            <a:spLocks noGrp="1"/>
          </p:cNvSpPr>
          <p:nvPr>
            <p:ph type="sldNum" sz="quarter" idx="12"/>
          </p:nvPr>
        </p:nvSpPr>
        <p:spPr/>
        <p:txBody>
          <a:bodyPr/>
          <a:lstStyle/>
          <a:p>
            <a:fld id="{3F802C78-9807-E342-912C-38D10378D237}" type="slidenum">
              <a:rPr lang="en-US" smtClean="0"/>
              <a:t>6</a:t>
            </a:fld>
            <a:endParaRPr lang="en-US"/>
          </a:p>
        </p:txBody>
      </p:sp>
      <p:pic>
        <p:nvPicPr>
          <p:cNvPr id="6" name="Picture 5">
            <a:extLst>
              <a:ext uri="{FF2B5EF4-FFF2-40B4-BE49-F238E27FC236}">
                <a16:creationId xmlns:a16="http://schemas.microsoft.com/office/drawing/2014/main" id="{9BCB2BC3-B96B-1345-9039-94E8200FD880}"/>
              </a:ext>
            </a:extLst>
          </p:cNvPr>
          <p:cNvPicPr>
            <a:picLocks noChangeAspect="1"/>
          </p:cNvPicPr>
          <p:nvPr/>
        </p:nvPicPr>
        <p:blipFill rotWithShape="1">
          <a:blip r:embed="rId4"/>
          <a:srcRect l="1305"/>
          <a:stretch/>
        </p:blipFill>
        <p:spPr>
          <a:xfrm>
            <a:off x="632177" y="1690688"/>
            <a:ext cx="6453535" cy="4138552"/>
          </a:xfrm>
          <a:prstGeom prst="rect">
            <a:avLst/>
          </a:prstGeom>
        </p:spPr>
      </p:pic>
    </p:spTree>
    <p:extLst>
      <p:ext uri="{BB962C8B-B14F-4D97-AF65-F5344CB8AC3E}">
        <p14:creationId xmlns:p14="http://schemas.microsoft.com/office/powerpoint/2010/main" val="94875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0383-92ED-4145-852F-E602A6ACEDEC}"/>
              </a:ext>
            </a:extLst>
          </p:cNvPr>
          <p:cNvSpPr>
            <a:spLocks noGrp="1"/>
          </p:cNvSpPr>
          <p:nvPr>
            <p:ph type="title"/>
          </p:nvPr>
        </p:nvSpPr>
        <p:spPr/>
        <p:txBody>
          <a:bodyPr>
            <a:noAutofit/>
          </a:bodyPr>
          <a:lstStyle/>
          <a:p>
            <a:r>
              <a:rPr lang="en-US" dirty="0">
                <a:latin typeface="Trebuchet MS" panose="020B0703020202090204" pitchFamily="34" charset="0"/>
              </a:rPr>
              <a:t>EDA of Quantitative Variables</a:t>
            </a:r>
          </a:p>
        </p:txBody>
      </p:sp>
      <p:sp>
        <p:nvSpPr>
          <p:cNvPr id="12" name="TextBox 11">
            <a:extLst>
              <a:ext uri="{FF2B5EF4-FFF2-40B4-BE49-F238E27FC236}">
                <a16:creationId xmlns:a16="http://schemas.microsoft.com/office/drawing/2014/main" id="{486D98FB-EA9F-0F4F-B01F-FE9314FE3413}"/>
              </a:ext>
            </a:extLst>
          </p:cNvPr>
          <p:cNvSpPr txBox="1"/>
          <p:nvPr/>
        </p:nvSpPr>
        <p:spPr>
          <a:xfrm>
            <a:off x="838200" y="5860519"/>
            <a:ext cx="3900427" cy="307777"/>
          </a:xfrm>
          <a:prstGeom prst="rect">
            <a:avLst/>
          </a:prstGeom>
          <a:noFill/>
        </p:spPr>
        <p:txBody>
          <a:bodyPr wrap="none" rtlCol="0">
            <a:spAutoFit/>
          </a:bodyPr>
          <a:lstStyle/>
          <a:p>
            <a:r>
              <a:rPr lang="en-US" sz="1400" dirty="0">
                <a:latin typeface="Garamond" panose="02020404030301010803" pitchFamily="18" charset="0"/>
              </a:rPr>
              <a:t>Figure 2: Distribution Plots of Quantitative Variables</a:t>
            </a:r>
          </a:p>
        </p:txBody>
      </p:sp>
      <p:sp>
        <p:nvSpPr>
          <p:cNvPr id="14" name="TextBox 13">
            <a:extLst>
              <a:ext uri="{FF2B5EF4-FFF2-40B4-BE49-F238E27FC236}">
                <a16:creationId xmlns:a16="http://schemas.microsoft.com/office/drawing/2014/main" id="{5DE72146-1363-4544-BB44-C7EAD0E9E3FA}"/>
              </a:ext>
            </a:extLst>
          </p:cNvPr>
          <p:cNvSpPr txBox="1"/>
          <p:nvPr/>
        </p:nvSpPr>
        <p:spPr>
          <a:xfrm>
            <a:off x="8610600" y="3117866"/>
            <a:ext cx="3034599" cy="2862322"/>
          </a:xfrm>
          <a:prstGeom prst="rect">
            <a:avLst/>
          </a:prstGeom>
          <a:noFill/>
          <a:ln w="12700">
            <a:solidFill>
              <a:schemeClr val="tx1"/>
            </a:solidFill>
            <a:prstDash val="dash"/>
          </a:ln>
        </p:spPr>
        <p:txBody>
          <a:bodyPr wrap="square" rtlCol="0">
            <a:spAutoFit/>
          </a:bodyPr>
          <a:lstStyle/>
          <a:p>
            <a:pPr algn="ctr"/>
            <a:r>
              <a:rPr lang="en-US" dirty="0">
                <a:latin typeface="Garamond" panose="02020404030301010803" pitchFamily="18" charset="0"/>
              </a:rPr>
              <a:t>Variables of interest appear relatively normally-distributed. Those that are not we remove from the model due to collinearity concerns. The value-add of logarithmic transformation is not worth the cost of lower interpretability, so we decide not to transform any variables. </a:t>
            </a:r>
          </a:p>
        </p:txBody>
      </p:sp>
      <p:pic>
        <p:nvPicPr>
          <p:cNvPr id="16" name="Graphic 15" descr="Comment Important with solid fill">
            <a:extLst>
              <a:ext uri="{FF2B5EF4-FFF2-40B4-BE49-F238E27FC236}">
                <a16:creationId xmlns:a16="http://schemas.microsoft.com/office/drawing/2014/main" id="{BAA69483-F0B7-CD4F-8D34-93340D919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5378" y="2203466"/>
            <a:ext cx="914400" cy="914400"/>
          </a:xfrm>
          <a:prstGeom prst="rect">
            <a:avLst/>
          </a:prstGeom>
        </p:spPr>
      </p:pic>
      <p:sp>
        <p:nvSpPr>
          <p:cNvPr id="3" name="Slide Number Placeholder 2">
            <a:extLst>
              <a:ext uri="{FF2B5EF4-FFF2-40B4-BE49-F238E27FC236}">
                <a16:creationId xmlns:a16="http://schemas.microsoft.com/office/drawing/2014/main" id="{874DD755-6382-394C-8007-72FFBA78EEA4}"/>
              </a:ext>
            </a:extLst>
          </p:cNvPr>
          <p:cNvSpPr>
            <a:spLocks noGrp="1"/>
          </p:cNvSpPr>
          <p:nvPr>
            <p:ph type="sldNum" sz="quarter" idx="12"/>
          </p:nvPr>
        </p:nvSpPr>
        <p:spPr/>
        <p:txBody>
          <a:bodyPr/>
          <a:lstStyle/>
          <a:p>
            <a:fld id="{3F802C78-9807-E342-912C-38D10378D237}" type="slidenum">
              <a:rPr lang="en-US" smtClean="0"/>
              <a:t>7</a:t>
            </a:fld>
            <a:endParaRPr lang="en-US"/>
          </a:p>
        </p:txBody>
      </p:sp>
      <p:pic>
        <p:nvPicPr>
          <p:cNvPr id="6" name="Picture 5">
            <a:extLst>
              <a:ext uri="{FF2B5EF4-FFF2-40B4-BE49-F238E27FC236}">
                <a16:creationId xmlns:a16="http://schemas.microsoft.com/office/drawing/2014/main" id="{74926C1D-D14A-CA4C-B1BD-F5A43CF59536}"/>
              </a:ext>
            </a:extLst>
          </p:cNvPr>
          <p:cNvPicPr>
            <a:picLocks noChangeAspect="1"/>
          </p:cNvPicPr>
          <p:nvPr/>
        </p:nvPicPr>
        <p:blipFill>
          <a:blip r:embed="rId4"/>
          <a:stretch>
            <a:fillRect/>
          </a:stretch>
        </p:blipFill>
        <p:spPr>
          <a:xfrm>
            <a:off x="584901" y="1535716"/>
            <a:ext cx="7077075" cy="4368195"/>
          </a:xfrm>
          <a:prstGeom prst="rect">
            <a:avLst/>
          </a:prstGeom>
        </p:spPr>
      </p:pic>
    </p:spTree>
    <p:extLst>
      <p:ext uri="{BB962C8B-B14F-4D97-AF65-F5344CB8AC3E}">
        <p14:creationId xmlns:p14="http://schemas.microsoft.com/office/powerpoint/2010/main" val="219679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0383-92ED-4145-852F-E602A6ACEDEC}"/>
              </a:ext>
            </a:extLst>
          </p:cNvPr>
          <p:cNvSpPr>
            <a:spLocks noGrp="1"/>
          </p:cNvSpPr>
          <p:nvPr>
            <p:ph type="title"/>
          </p:nvPr>
        </p:nvSpPr>
        <p:spPr/>
        <p:txBody>
          <a:bodyPr>
            <a:normAutofit/>
          </a:bodyPr>
          <a:lstStyle/>
          <a:p>
            <a:r>
              <a:rPr lang="en-US" dirty="0">
                <a:latin typeface="Trebuchet MS" panose="020B0703020202090204" pitchFamily="34" charset="0"/>
              </a:rPr>
              <a:t>Data Missingness</a:t>
            </a:r>
          </a:p>
        </p:txBody>
      </p:sp>
      <p:sp>
        <p:nvSpPr>
          <p:cNvPr id="14" name="TextBox 13">
            <a:extLst>
              <a:ext uri="{FF2B5EF4-FFF2-40B4-BE49-F238E27FC236}">
                <a16:creationId xmlns:a16="http://schemas.microsoft.com/office/drawing/2014/main" id="{5DE72146-1363-4544-BB44-C7EAD0E9E3FA}"/>
              </a:ext>
            </a:extLst>
          </p:cNvPr>
          <p:cNvSpPr txBox="1"/>
          <p:nvPr/>
        </p:nvSpPr>
        <p:spPr>
          <a:xfrm>
            <a:off x="7563556" y="2060412"/>
            <a:ext cx="4193465" cy="2585323"/>
          </a:xfrm>
          <a:prstGeom prst="rect">
            <a:avLst/>
          </a:prstGeom>
          <a:noFill/>
          <a:ln w="12700">
            <a:solidFill>
              <a:schemeClr val="tx1"/>
            </a:solidFill>
            <a:prstDash val="dash"/>
          </a:ln>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18.7% of data values are missing, resulting in 0 complete cases</a:t>
            </a:r>
          </a:p>
          <a:p>
            <a:pPr marL="285750" indent="-285750">
              <a:buFont typeface="Arial" panose="020B0604020202020204" pitchFamily="34" charset="0"/>
              <a:buChar char="•"/>
            </a:pPr>
            <a:r>
              <a:rPr lang="en-US" dirty="0">
                <a:latin typeface="Garamond" panose="02020404030301010803" pitchFamily="18" charset="0"/>
              </a:rPr>
              <a:t>We decide to remove Density and Mass covariates as data missingness is too severe for imputation.</a:t>
            </a:r>
          </a:p>
          <a:p>
            <a:pPr marL="285750" indent="-285750">
              <a:buFont typeface="Arial" panose="020B0604020202020204" pitchFamily="34" charset="0"/>
              <a:buChar char="•"/>
            </a:pPr>
            <a:r>
              <a:rPr lang="en-US" dirty="0">
                <a:latin typeface="Garamond" panose="02020404030301010803" pitchFamily="18" charset="0"/>
              </a:rPr>
              <a:t>We decide to execute multiple imputation using chained equations, especially for the Rec variable, which is our classification response variable. </a:t>
            </a:r>
          </a:p>
        </p:txBody>
      </p:sp>
      <p:pic>
        <p:nvPicPr>
          <p:cNvPr id="16" name="Graphic 15" descr="Comment Important with solid fill">
            <a:extLst>
              <a:ext uri="{FF2B5EF4-FFF2-40B4-BE49-F238E27FC236}">
                <a16:creationId xmlns:a16="http://schemas.microsoft.com/office/drawing/2014/main" id="{BAA69483-F0B7-CD4F-8D34-93340D919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50894" y="1107564"/>
            <a:ext cx="914400" cy="914400"/>
          </a:xfrm>
          <a:prstGeom prst="rect">
            <a:avLst/>
          </a:prstGeom>
        </p:spPr>
      </p:pic>
      <p:sp>
        <p:nvSpPr>
          <p:cNvPr id="19" name="TextBox 18">
            <a:extLst>
              <a:ext uri="{FF2B5EF4-FFF2-40B4-BE49-F238E27FC236}">
                <a16:creationId xmlns:a16="http://schemas.microsoft.com/office/drawing/2014/main" id="{CCB9FAB6-0D3A-234B-96B5-9270E5DC169C}"/>
              </a:ext>
            </a:extLst>
          </p:cNvPr>
          <p:cNvSpPr txBox="1"/>
          <p:nvPr/>
        </p:nvSpPr>
        <p:spPr>
          <a:xfrm>
            <a:off x="838200" y="5633456"/>
            <a:ext cx="2393604" cy="307777"/>
          </a:xfrm>
          <a:prstGeom prst="rect">
            <a:avLst/>
          </a:prstGeom>
          <a:noFill/>
        </p:spPr>
        <p:txBody>
          <a:bodyPr wrap="none" rtlCol="0">
            <a:spAutoFit/>
          </a:bodyPr>
          <a:lstStyle/>
          <a:p>
            <a:r>
              <a:rPr lang="en-US" sz="1400" dirty="0">
                <a:latin typeface="Garamond" panose="02020404030301010803" pitchFamily="18" charset="0"/>
              </a:rPr>
              <a:t>Figure 3: Data Missingness Plot</a:t>
            </a:r>
          </a:p>
        </p:txBody>
      </p:sp>
      <p:sp>
        <p:nvSpPr>
          <p:cNvPr id="3" name="Slide Number Placeholder 2">
            <a:extLst>
              <a:ext uri="{FF2B5EF4-FFF2-40B4-BE49-F238E27FC236}">
                <a16:creationId xmlns:a16="http://schemas.microsoft.com/office/drawing/2014/main" id="{0C63BDE9-DE85-4E49-8ED0-5FDFC4F3A5CA}"/>
              </a:ext>
            </a:extLst>
          </p:cNvPr>
          <p:cNvSpPr>
            <a:spLocks noGrp="1"/>
          </p:cNvSpPr>
          <p:nvPr>
            <p:ph type="sldNum" sz="quarter" idx="12"/>
          </p:nvPr>
        </p:nvSpPr>
        <p:spPr/>
        <p:txBody>
          <a:bodyPr/>
          <a:lstStyle/>
          <a:p>
            <a:fld id="{3F802C78-9807-E342-912C-38D10378D237}" type="slidenum">
              <a:rPr lang="en-US" smtClean="0"/>
              <a:t>8</a:t>
            </a:fld>
            <a:endParaRPr lang="en-US"/>
          </a:p>
        </p:txBody>
      </p:sp>
      <p:pic>
        <p:nvPicPr>
          <p:cNvPr id="5" name="Picture 4">
            <a:extLst>
              <a:ext uri="{FF2B5EF4-FFF2-40B4-BE49-F238E27FC236}">
                <a16:creationId xmlns:a16="http://schemas.microsoft.com/office/drawing/2014/main" id="{AB4B6BB4-C231-B84E-B22E-DA02870AC269}"/>
              </a:ext>
            </a:extLst>
          </p:cNvPr>
          <p:cNvPicPr>
            <a:picLocks noChangeAspect="1"/>
          </p:cNvPicPr>
          <p:nvPr/>
        </p:nvPicPr>
        <p:blipFill>
          <a:blip r:embed="rId4"/>
          <a:stretch>
            <a:fillRect/>
          </a:stretch>
        </p:blipFill>
        <p:spPr>
          <a:xfrm>
            <a:off x="838200" y="1718347"/>
            <a:ext cx="6160911" cy="3819765"/>
          </a:xfrm>
          <a:prstGeom prst="rect">
            <a:avLst/>
          </a:prstGeom>
        </p:spPr>
      </p:pic>
    </p:spTree>
    <p:extLst>
      <p:ext uri="{BB962C8B-B14F-4D97-AF65-F5344CB8AC3E}">
        <p14:creationId xmlns:p14="http://schemas.microsoft.com/office/powerpoint/2010/main" val="355885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6BAAF9-0B8B-6D43-9EDE-8716FD907B6B}"/>
              </a:ext>
            </a:extLst>
          </p:cNvPr>
          <p:cNvSpPr/>
          <p:nvPr/>
        </p:nvSpPr>
        <p:spPr>
          <a:xfrm>
            <a:off x="0" y="2590800"/>
            <a:ext cx="12192000" cy="199866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DC8D06-5000-1A44-B613-6D14A2F203ED}"/>
              </a:ext>
            </a:extLst>
          </p:cNvPr>
          <p:cNvSpPr>
            <a:spLocks noGrp="1"/>
          </p:cNvSpPr>
          <p:nvPr>
            <p:ph type="title"/>
          </p:nvPr>
        </p:nvSpPr>
        <p:spPr>
          <a:xfrm>
            <a:off x="1957753" y="3036277"/>
            <a:ext cx="2543847" cy="725334"/>
          </a:xfrm>
          <a:effectLst>
            <a:reflection blurRad="6350" stA="50000" endA="300" endPos="55000" dir="5400000" sy="-100000" algn="bl" rotWithShape="0"/>
          </a:effectLst>
        </p:spPr>
        <p:txBody>
          <a:bodyPr vert="horz" lIns="91440" tIns="45720" rIns="91440" bIns="45720" rtlCol="0" anchor="b">
            <a:noAutofit/>
          </a:bodyPr>
          <a:lstStyle/>
          <a:p>
            <a:pPr algn="ctr"/>
            <a:r>
              <a:rPr lang="en-US" sz="2000" dirty="0">
                <a:solidFill>
                  <a:schemeClr val="tx1">
                    <a:lumMod val="50000"/>
                    <a:lumOff val="50000"/>
                  </a:schemeClr>
                </a:solidFill>
                <a:latin typeface="Trebuchet MS" panose="020B0703020202090204" pitchFamily="34" charset="0"/>
              </a:rPr>
              <a:t>Exploratory </a:t>
            </a:r>
            <a:br>
              <a:rPr lang="en-US" sz="2000" dirty="0">
                <a:solidFill>
                  <a:schemeClr val="tx1">
                    <a:lumMod val="50000"/>
                    <a:lumOff val="50000"/>
                  </a:schemeClr>
                </a:solidFill>
                <a:latin typeface="Trebuchet MS" panose="020B0703020202090204" pitchFamily="34" charset="0"/>
              </a:rPr>
            </a:br>
            <a:r>
              <a:rPr lang="en-US" sz="2000" dirty="0">
                <a:solidFill>
                  <a:schemeClr val="tx1">
                    <a:lumMod val="50000"/>
                    <a:lumOff val="50000"/>
                  </a:schemeClr>
                </a:solidFill>
                <a:latin typeface="Trebuchet MS" panose="020B0703020202090204" pitchFamily="34" charset="0"/>
              </a:rPr>
              <a:t>Data Analysis</a:t>
            </a:r>
          </a:p>
        </p:txBody>
      </p:sp>
      <p:sp>
        <p:nvSpPr>
          <p:cNvPr id="12" name="Title 1">
            <a:extLst>
              <a:ext uri="{FF2B5EF4-FFF2-40B4-BE49-F238E27FC236}">
                <a16:creationId xmlns:a16="http://schemas.microsoft.com/office/drawing/2014/main" id="{DDA04FA9-1C8D-DA4B-A7BA-578D72270E93}"/>
              </a:ext>
            </a:extLst>
          </p:cNvPr>
          <p:cNvSpPr txBox="1">
            <a:spLocks/>
          </p:cNvSpPr>
          <p:nvPr/>
        </p:nvSpPr>
        <p:spPr>
          <a:xfrm>
            <a:off x="7865697" y="3096388"/>
            <a:ext cx="2368550" cy="665223"/>
          </a:xfrm>
          <a:prstGeom prst="rect">
            <a:avLst/>
          </a:prstGeom>
          <a:effectLst>
            <a:reflection blurRad="6350" stA="50000" endA="300" endPos="55000" dir="5400000" sy="-100000" algn="bl" rotWithShape="0"/>
          </a:effectLst>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2000" dirty="0">
                <a:solidFill>
                  <a:schemeClr val="tx1">
                    <a:lumMod val="50000"/>
                    <a:lumOff val="50000"/>
                  </a:schemeClr>
                </a:solidFill>
                <a:effectLst/>
                <a:latin typeface="Trebuchet MS" panose="020B0703020202090204" pitchFamily="34" charset="0"/>
              </a:rPr>
              <a:t>Statistical</a:t>
            </a:r>
          </a:p>
          <a:p>
            <a:pPr algn="ctr"/>
            <a:r>
              <a:rPr lang="en-US" sz="2000" dirty="0">
                <a:solidFill>
                  <a:schemeClr val="tx1">
                    <a:lumMod val="50000"/>
                    <a:lumOff val="50000"/>
                  </a:schemeClr>
                </a:solidFill>
                <a:latin typeface="Trebuchet MS" panose="020B0703020202090204" pitchFamily="34" charset="0"/>
              </a:rPr>
              <a:t>Modeling</a:t>
            </a:r>
            <a:endParaRPr lang="en-US" sz="2000" dirty="0">
              <a:solidFill>
                <a:schemeClr val="tx1">
                  <a:lumMod val="50000"/>
                  <a:lumOff val="50000"/>
                </a:schemeClr>
              </a:solidFill>
              <a:effectLst/>
              <a:latin typeface="Trebuchet MS" panose="020B0703020202090204" pitchFamily="34" charset="0"/>
            </a:endParaRPr>
          </a:p>
        </p:txBody>
      </p:sp>
      <p:sp>
        <p:nvSpPr>
          <p:cNvPr id="6" name="Triangle 5">
            <a:extLst>
              <a:ext uri="{FF2B5EF4-FFF2-40B4-BE49-F238E27FC236}">
                <a16:creationId xmlns:a16="http://schemas.microsoft.com/office/drawing/2014/main" id="{48B50D4C-C398-8C4D-93A2-5CEEBB16DE2A}"/>
              </a:ext>
            </a:extLst>
          </p:cNvPr>
          <p:cNvSpPr/>
          <p:nvPr/>
        </p:nvSpPr>
        <p:spPr>
          <a:xfrm>
            <a:off x="5766347" y="4730140"/>
            <a:ext cx="659306" cy="580414"/>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FA5712D-1499-C649-AFC7-7D28C193330D}"/>
              </a:ext>
            </a:extLst>
          </p:cNvPr>
          <p:cNvSpPr txBox="1">
            <a:spLocks/>
          </p:cNvSpPr>
          <p:nvPr/>
        </p:nvSpPr>
        <p:spPr>
          <a:xfrm>
            <a:off x="10403713" y="3197468"/>
            <a:ext cx="1618821" cy="463061"/>
          </a:xfrm>
          <a:prstGeom prst="rect">
            <a:avLst/>
          </a:prstGeom>
          <a:effectLst>
            <a:reflection blurRad="6350" stA="50000" endA="300" endPos="55000" dir="5400000" sy="-100000" algn="bl" rotWithShape="0"/>
          </a:effectLst>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1400" dirty="0">
                <a:solidFill>
                  <a:schemeClr val="bg1">
                    <a:lumMod val="65000"/>
                  </a:schemeClr>
                </a:solidFill>
                <a:latin typeface="Trebuchet MS" panose="020B0703020202090204" pitchFamily="34" charset="0"/>
              </a:rPr>
              <a:t>Limitations</a:t>
            </a:r>
            <a:endParaRPr lang="en-US" sz="1400" dirty="0">
              <a:solidFill>
                <a:schemeClr val="bg1">
                  <a:lumMod val="65000"/>
                </a:schemeClr>
              </a:solidFill>
              <a:effectLst/>
              <a:latin typeface="Trebuchet MS" panose="020B0703020202090204" pitchFamily="34" charset="0"/>
            </a:endParaRPr>
          </a:p>
        </p:txBody>
      </p:sp>
      <p:pic>
        <p:nvPicPr>
          <p:cNvPr id="8194" name="Picture 2" descr="CSS Gradient Background Code Snippet - OnAirCode">
            <a:extLst>
              <a:ext uri="{FF2B5EF4-FFF2-40B4-BE49-F238E27FC236}">
                <a16:creationId xmlns:a16="http://schemas.microsoft.com/office/drawing/2014/main" id="{A3FCA5C4-013E-BA44-BC24-D5D0AD565FEA}"/>
              </a:ext>
            </a:extLst>
          </p:cNvPr>
          <p:cNvPicPr>
            <a:picLocks noChangeAspect="1" noChangeArrowheads="1"/>
          </p:cNvPicPr>
          <p:nvPr/>
        </p:nvPicPr>
        <p:blipFill>
          <a:blip r:embed="rId2">
            <a:alphaModFix amt="77000"/>
            <a:extLst>
              <a:ext uri="{28A0092B-C50C-407E-A947-70E740481C1C}">
                <a14:useLocalDpi xmlns:a14="http://schemas.microsoft.com/office/drawing/2010/main" val="0"/>
              </a:ext>
            </a:extLst>
          </a:blip>
          <a:srcRect/>
          <a:stretch>
            <a:fillRect/>
          </a:stretch>
        </p:blipFill>
        <p:spPr bwMode="auto">
          <a:xfrm>
            <a:off x="0" y="0"/>
            <a:ext cx="12177656" cy="258775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B4659EC6-DDEC-A549-A6F2-F9B4F9DF8FA2}"/>
              </a:ext>
            </a:extLst>
          </p:cNvPr>
          <p:cNvSpPr txBox="1">
            <a:spLocks/>
          </p:cNvSpPr>
          <p:nvPr/>
        </p:nvSpPr>
        <p:spPr>
          <a:xfrm>
            <a:off x="4501600" y="2872153"/>
            <a:ext cx="3188799" cy="949569"/>
          </a:xfrm>
          <a:prstGeom prst="rect">
            <a:avLst/>
          </a:prstGeom>
          <a:effectLst>
            <a:reflection blurRad="6350" stA="50000" endA="300" endPos="55000" dir="5400000" sy="-100000" algn="bl" rotWithShape="0"/>
          </a:effectLst>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2800" dirty="0">
                <a:latin typeface="Trebuchet MS" panose="020B0703020202090204" pitchFamily="34" charset="0"/>
              </a:rPr>
              <a:t>Data </a:t>
            </a:r>
          </a:p>
          <a:p>
            <a:pPr algn="ctr"/>
            <a:r>
              <a:rPr lang="en-US" sz="2800" dirty="0">
                <a:latin typeface="Trebuchet MS" panose="020B0703020202090204" pitchFamily="34" charset="0"/>
              </a:rPr>
              <a:t>Wrangling</a:t>
            </a:r>
          </a:p>
        </p:txBody>
      </p:sp>
      <p:sp>
        <p:nvSpPr>
          <p:cNvPr id="4" name="Slide Number Placeholder 3">
            <a:extLst>
              <a:ext uri="{FF2B5EF4-FFF2-40B4-BE49-F238E27FC236}">
                <a16:creationId xmlns:a16="http://schemas.microsoft.com/office/drawing/2014/main" id="{96BA1266-3575-1741-AD3E-B9A2C6BA017E}"/>
              </a:ext>
            </a:extLst>
          </p:cNvPr>
          <p:cNvSpPr>
            <a:spLocks noGrp="1"/>
          </p:cNvSpPr>
          <p:nvPr>
            <p:ph type="sldNum" sz="quarter" idx="12"/>
          </p:nvPr>
        </p:nvSpPr>
        <p:spPr/>
        <p:txBody>
          <a:bodyPr/>
          <a:lstStyle/>
          <a:p>
            <a:fld id="{3F802C78-9807-E342-912C-38D10378D237}" type="slidenum">
              <a:rPr lang="en-US" smtClean="0"/>
              <a:t>9</a:t>
            </a:fld>
            <a:endParaRPr lang="en-US"/>
          </a:p>
        </p:txBody>
      </p:sp>
    </p:spTree>
    <p:extLst>
      <p:ext uri="{BB962C8B-B14F-4D97-AF65-F5344CB8AC3E}">
        <p14:creationId xmlns:p14="http://schemas.microsoft.com/office/powerpoint/2010/main" val="3658725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7534</TotalTime>
  <Words>1185</Words>
  <Application>Microsoft Macintosh PowerPoint</Application>
  <PresentationFormat>Widescreen</PresentationFormat>
  <Paragraphs>171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Garamond</vt:lpstr>
      <vt:lpstr>Trebuchet MS</vt:lpstr>
      <vt:lpstr>Office Theme</vt:lpstr>
      <vt:lpstr>What Makes a Good Burrito?</vt:lpstr>
      <vt:lpstr>Motivation</vt:lpstr>
      <vt:lpstr>Exploratory  Data Analysis</vt:lpstr>
      <vt:lpstr>Summary Statistics</vt:lpstr>
      <vt:lpstr>Data Dictionary</vt:lpstr>
      <vt:lpstr>Exploring Collinearity</vt:lpstr>
      <vt:lpstr>EDA of Quantitative Variables</vt:lpstr>
      <vt:lpstr>Data Missingness</vt:lpstr>
      <vt:lpstr>Exploratory  Data Analysis</vt:lpstr>
      <vt:lpstr>Dataset Wrangling</vt:lpstr>
      <vt:lpstr>Data Wrangling</vt:lpstr>
      <vt:lpstr>Overall Rating Model Selection</vt:lpstr>
      <vt:lpstr>Overall Rating Model Interpretation</vt:lpstr>
      <vt:lpstr>Recommendation Model Selection</vt:lpstr>
      <vt:lpstr>Recommendation Model Interpretation</vt:lpstr>
      <vt:lpstr>Statistical Modeling</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Good Burrito?</dc:title>
  <dc:creator>Austin Jia</dc:creator>
  <cp:lastModifiedBy>Austin Jia</cp:lastModifiedBy>
  <cp:revision>6</cp:revision>
  <dcterms:created xsi:type="dcterms:W3CDTF">2022-03-01T22:40:51Z</dcterms:created>
  <dcterms:modified xsi:type="dcterms:W3CDTF">2022-03-07T04:15:40Z</dcterms:modified>
</cp:coreProperties>
</file>