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58" r:id="rId4"/>
    <p:sldId id="260" r:id="rId5"/>
    <p:sldId id="259" r:id="rId6"/>
    <p:sldId id="271" r:id="rId7"/>
    <p:sldId id="263" r:id="rId8"/>
    <p:sldId id="276" r:id="rId9"/>
    <p:sldId id="272" r:id="rId10"/>
    <p:sldId id="273" r:id="rId11"/>
    <p:sldId id="274" r:id="rId12"/>
    <p:sldId id="275" r:id="rId13"/>
    <p:sldId id="266" r:id="rId14"/>
    <p:sldId id="282" r:id="rId15"/>
    <p:sldId id="280" r:id="rId16"/>
    <p:sldId id="283" r:id="rId17"/>
    <p:sldId id="269" r:id="rId18"/>
    <p:sldId id="267" r:id="rId19"/>
    <p:sldId id="268" r:id="rId20"/>
    <p:sldId id="270" r:id="rId21"/>
    <p:sldId id="281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2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FBB23-3DC2-734D-85FB-05B8166A2862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47DEE-A429-B64F-B344-670EEFF31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5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notice how it is a very sparse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47DEE-A429-B64F-B344-670EEFF318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CC25-7263-B143-B964-42F3F93A8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94B6A-8B83-A743-BC88-3490FD79D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7F6C0-25DB-064E-936B-62B4BB08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796-707F-3F4A-BDB9-19A509342E17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D481-810C-8E47-9DB6-EB3FEA07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29EB8-2F81-6140-9E6E-5754EE6D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23DD-0D61-5440-82B4-1FC03285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4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EF77-77CC-9343-9F8D-9F8D2F58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82413-9CF2-2C48-A1FA-F41858D25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70A35-0905-134B-A938-6D62B1C9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796-707F-3F4A-BDB9-19A509342E17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6052-5BD8-194B-A2F9-A74C00D0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6B733-F782-944B-9D2F-0A7DBBBE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23DD-0D61-5440-82B4-1FC03285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7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0F738-3A44-2844-9465-E157F0C7F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8C7C6-C35D-B34E-9B8D-3BCB27BEB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0F52-9DB4-364C-B7D6-A8E742A7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796-707F-3F4A-BDB9-19A509342E17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86A96-501D-5747-B932-9D7CEF47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66817-1E8D-A049-8635-ED39EB39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23DD-0D61-5440-82B4-1FC03285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CE40-2EB8-AD49-B7BB-06A70D3E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2952-48C4-F848-9457-BF15EE9BC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CEB15-1641-5A41-81B2-805468D8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796-707F-3F4A-BDB9-19A509342E17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AA8DA-7AF0-1F4B-B3DC-65FE9980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7C542-DF70-EA45-8D65-E047E603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23DD-0D61-5440-82B4-1FC03285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D13E-A1D0-3C4D-A893-2199DBF6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833B9-3172-C341-9B62-EE3F18AD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F469-F15F-B848-B82C-91E6FE3C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796-707F-3F4A-BDB9-19A509342E17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87E25-E77F-6149-B4E5-7B656215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1F44-A9EF-DE48-9E6D-63695F48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23DD-0D61-5440-82B4-1FC03285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9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631B-5267-D047-B17C-8A6B486C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E703B-2ADF-1840-950A-9A3918634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F9263-63EB-2544-81F8-946CD697A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46578-DA6C-214C-8499-CAC38D8C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796-707F-3F4A-BDB9-19A509342E17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4AC0-1876-E94A-BB9D-7D8D3E0C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0E795-62D4-8F41-BA53-73065E14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23DD-0D61-5440-82B4-1FC03285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2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5B9C-1343-324B-9A40-927F687A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FC47-B4EC-FC4D-8149-9B6D0824E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A268F-F923-3644-9845-03EF4FB36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736BF-8512-E440-8FF8-414FF777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F7C74-213E-8042-A1C0-897BB777B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6B82D-79D1-3A44-B381-34FE8277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796-707F-3F4A-BDB9-19A509342E17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D4278-1FDA-0949-9291-0F5F5BCA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A7A2F-5C84-7C4E-BF8A-A0374353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23DD-0D61-5440-82B4-1FC03285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83BA-29EA-2E46-9E48-9F7B8E5D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2817A-D9C4-644F-A058-416EC70C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796-707F-3F4A-BDB9-19A509342E17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24DFD-F598-0B4B-BFEC-F3F4C761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41576-E159-9B48-9077-F4BBADF7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23DD-0D61-5440-82B4-1FC03285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7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DF889-D151-234D-97A1-89DC2ABB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796-707F-3F4A-BDB9-19A509342E17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E8A5D-FE25-164D-98BE-F5B4FBEF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642C9-D11A-704E-9DFE-0500F9C2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23DD-0D61-5440-82B4-1FC03285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1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2797-12BE-6349-A545-6AB45030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2027E-B287-8748-B233-B3C60C457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E7535-842F-8541-A087-EFE23011B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58FF5-B332-D646-AB64-AA9D01A2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796-707F-3F4A-BDB9-19A509342E17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9BDF5-97A5-4949-9B63-62EF9E52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CB1D9-A413-694C-8E46-BA10C87B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23DD-0D61-5440-82B4-1FC03285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7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B2B8-DD1E-034F-8108-07931FD5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01A56-B4E1-1D4A-80B6-F4A8EAD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02CF3-3440-B040-9BCC-ADAB421A6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663F0-0378-F449-A0DC-14D8CDD7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7796-707F-3F4A-BDB9-19A509342E17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BD726-FC02-5F40-BD0C-0FC7E4F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695C8-C421-F247-B623-723465B3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23DD-0D61-5440-82B4-1FC03285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A498-6C23-314E-95C6-671F45F9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B533B-F94D-F343-9743-1F6CB628A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F7172-150D-DA4C-AA93-B7A6976C2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7796-707F-3F4A-BDB9-19A509342E17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0E63A-74D6-7942-BD09-43F065962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5D88-30B1-0248-B8C6-9D74B811C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23DD-0D61-5440-82B4-1FC03285F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5045-3CAB-D14B-8526-05355FE33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Malnutrition and Education in China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D2180-F378-774F-B5E9-7C127CFFA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Austin Jia</a:t>
            </a:r>
          </a:p>
        </p:txBody>
      </p:sp>
    </p:spTree>
    <p:extLst>
      <p:ext uri="{BB962C8B-B14F-4D97-AF65-F5344CB8AC3E}">
        <p14:creationId xmlns:p14="http://schemas.microsoft.com/office/powerpoint/2010/main" val="23540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E0C8-B096-2745-BCAA-538484A3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Attainment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F8988-E385-0943-99C1-94B07890E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690688"/>
            <a:ext cx="7518400" cy="45593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C262B6-C20E-5A4B-8857-792B98D0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0" y="1825625"/>
            <a:ext cx="30734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Averages concentrated at the primary school level, with a long right tail </a:t>
            </a:r>
          </a:p>
          <a:p>
            <a:r>
              <a:rPr lang="en-US" dirty="0"/>
              <a:t>Average attainment is increasing </a:t>
            </a:r>
          </a:p>
          <a:p>
            <a:pPr lvl="1"/>
            <a:r>
              <a:rPr lang="en-US" dirty="0"/>
              <a:t>Grade 1.44 in 1989</a:t>
            </a:r>
          </a:p>
          <a:p>
            <a:pPr lvl="1"/>
            <a:r>
              <a:rPr lang="en-US" dirty="0"/>
              <a:t>Grade 1.97 in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0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E6B5-E180-C54C-A15F-AD8A48DB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DC463-0946-374A-A679-15DCFF51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55" y="1690688"/>
            <a:ext cx="7429500" cy="45466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87B12-E2B6-2440-921F-98CD3C50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0" y="1825625"/>
            <a:ext cx="3073400" cy="4351338"/>
          </a:xfrm>
        </p:spPr>
        <p:txBody>
          <a:bodyPr>
            <a:normAutofit/>
          </a:bodyPr>
          <a:lstStyle/>
          <a:p>
            <a:r>
              <a:rPr lang="en-US" dirty="0"/>
              <a:t>Roughly normal distribution with long left tails</a:t>
            </a:r>
          </a:p>
          <a:p>
            <a:r>
              <a:rPr lang="en-US" dirty="0"/>
              <a:t>Average completion is increasing  </a:t>
            </a:r>
          </a:p>
          <a:p>
            <a:pPr lvl="1"/>
            <a:r>
              <a:rPr lang="en-US" dirty="0"/>
              <a:t>17.1 years in 1989</a:t>
            </a:r>
          </a:p>
          <a:p>
            <a:pPr lvl="1"/>
            <a:r>
              <a:rPr lang="en-US" dirty="0"/>
              <a:t>20.1 years in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5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C220-3C01-0D4A-B2F9-DD6652B2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B291A9-B617-544C-A019-63CFD6BB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8200" y="1690688"/>
            <a:ext cx="30734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Roughly normal distribution</a:t>
            </a:r>
          </a:p>
          <a:p>
            <a:r>
              <a:rPr lang="en-US" dirty="0"/>
              <a:t>Right-tailed nature of distributions as well as outliers in some years justify log transformation on consumption</a:t>
            </a:r>
          </a:p>
          <a:p>
            <a:r>
              <a:rPr lang="en-US" dirty="0"/>
              <a:t>Average consumption is increasing</a:t>
            </a:r>
          </a:p>
          <a:p>
            <a:pPr lvl="1"/>
            <a:r>
              <a:rPr lang="en-US" dirty="0"/>
              <a:t>3264 grams in 1989</a:t>
            </a:r>
          </a:p>
          <a:p>
            <a:pPr lvl="1"/>
            <a:r>
              <a:rPr lang="en-US" dirty="0"/>
              <a:t>3317 grams in 2011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779D6E-A2BC-2C48-AC63-B1F21033B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84" y="1426107"/>
            <a:ext cx="7475433" cy="46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6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E91C-FA54-8A42-801E-1A55F073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</a:p>
        </p:txBody>
      </p:sp>
    </p:spTree>
    <p:extLst>
      <p:ext uri="{BB962C8B-B14F-4D97-AF65-F5344CB8AC3E}">
        <p14:creationId xmlns:p14="http://schemas.microsoft.com/office/powerpoint/2010/main" val="72008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B036-71CC-284F-B222-EDD15BCC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Specification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9791D-7DBC-1E44-BCAE-9DF3273CE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2" y="3751460"/>
            <a:ext cx="9695348" cy="747487"/>
          </a:xfrm>
          <a:prstGeom prst="rect">
            <a:avLst/>
          </a:prstGeom>
        </p:spPr>
      </p:pic>
      <p:sp>
        <p:nvSpPr>
          <p:cNvPr id="5" name="Down Arrow Callout 4">
            <a:extLst>
              <a:ext uri="{FF2B5EF4-FFF2-40B4-BE49-F238E27FC236}">
                <a16:creationId xmlns:a16="http://schemas.microsoft.com/office/drawing/2014/main" id="{ECC34965-1D42-2343-9A2B-DBB71890B6E4}"/>
              </a:ext>
            </a:extLst>
          </p:cNvPr>
          <p:cNvSpPr/>
          <p:nvPr/>
        </p:nvSpPr>
        <p:spPr>
          <a:xfrm>
            <a:off x="753523" y="1654646"/>
            <a:ext cx="2904070" cy="2210025"/>
          </a:xfrm>
          <a:prstGeom prst="downArrowCallout">
            <a:avLst>
              <a:gd name="adj1" fmla="val 5488"/>
              <a:gd name="adj2" fmla="val 9553"/>
              <a:gd name="adj3" fmla="val 10366"/>
              <a:gd name="adj4" fmla="val 82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Response variable:  probability of enrollment, highest grade attained, years of school completed 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85434691-EB65-4641-84FC-7D9FD9EDA732}"/>
              </a:ext>
            </a:extLst>
          </p:cNvPr>
          <p:cNvSpPr/>
          <p:nvPr/>
        </p:nvSpPr>
        <p:spPr>
          <a:xfrm>
            <a:off x="4595287" y="1638664"/>
            <a:ext cx="2904070" cy="2226007"/>
          </a:xfrm>
          <a:prstGeom prst="downArrowCallout">
            <a:avLst>
              <a:gd name="adj1" fmla="val 5488"/>
              <a:gd name="adj2" fmla="val 9553"/>
              <a:gd name="adj3" fmla="val 10366"/>
              <a:gd name="adj4" fmla="val 82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Individual Fixed Effect to capture unobservable personal variability </a:t>
            </a:r>
          </a:p>
        </p:txBody>
      </p:sp>
      <p:sp>
        <p:nvSpPr>
          <p:cNvPr id="13" name="Down Arrow Callout 12">
            <a:extLst>
              <a:ext uri="{FF2B5EF4-FFF2-40B4-BE49-F238E27FC236}">
                <a16:creationId xmlns:a16="http://schemas.microsoft.com/office/drawing/2014/main" id="{B00EB616-9460-1C4B-9923-1F2C52A68267}"/>
              </a:ext>
            </a:extLst>
          </p:cNvPr>
          <p:cNvSpPr/>
          <p:nvPr/>
        </p:nvSpPr>
        <p:spPr>
          <a:xfrm>
            <a:off x="8612712" y="1654646"/>
            <a:ext cx="2633134" cy="2195268"/>
          </a:xfrm>
          <a:prstGeom prst="downArrowCallout">
            <a:avLst>
              <a:gd name="adj1" fmla="val 5488"/>
              <a:gd name="adj2" fmla="val 9553"/>
              <a:gd name="adj3" fmla="val 10366"/>
              <a:gd name="adj4" fmla="val 82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Province Fixed Effect to capture variability between provinces (Beijing vs. Gansu)</a:t>
            </a:r>
          </a:p>
        </p:txBody>
      </p:sp>
      <p:sp>
        <p:nvSpPr>
          <p:cNvPr id="6" name="Up Arrow Callout 5">
            <a:extLst>
              <a:ext uri="{FF2B5EF4-FFF2-40B4-BE49-F238E27FC236}">
                <a16:creationId xmlns:a16="http://schemas.microsoft.com/office/drawing/2014/main" id="{4E44EAE6-1DB0-5640-9C1E-9BF09127AD56}"/>
              </a:ext>
            </a:extLst>
          </p:cNvPr>
          <p:cNvSpPr/>
          <p:nvPr/>
        </p:nvSpPr>
        <p:spPr>
          <a:xfrm>
            <a:off x="3064930" y="4346788"/>
            <a:ext cx="2641602" cy="2210025"/>
          </a:xfrm>
          <a:prstGeom prst="upArrowCallout">
            <a:avLst>
              <a:gd name="adj1" fmla="val 4487"/>
              <a:gd name="adj2" fmla="val 7906"/>
              <a:gd name="adj3" fmla="val 13034"/>
              <a:gd name="adj4" fmla="val 80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  <a:p>
            <a:pPr algn="ctr"/>
            <a:r>
              <a:rPr lang="en-US" sz="2200" dirty="0"/>
              <a:t>Time-variant explanatory variable of consumption (logged, over a 3-day period)</a:t>
            </a:r>
          </a:p>
          <a:p>
            <a:pPr algn="ctr"/>
            <a:endParaRPr lang="en-US" sz="2200" dirty="0"/>
          </a:p>
        </p:txBody>
      </p:sp>
      <p:sp>
        <p:nvSpPr>
          <p:cNvPr id="15" name="Up Arrow Callout 14">
            <a:extLst>
              <a:ext uri="{FF2B5EF4-FFF2-40B4-BE49-F238E27FC236}">
                <a16:creationId xmlns:a16="http://schemas.microsoft.com/office/drawing/2014/main" id="{4E8DCC3F-17BF-4B4E-B441-E85C4FBCC095}"/>
              </a:ext>
            </a:extLst>
          </p:cNvPr>
          <p:cNvSpPr/>
          <p:nvPr/>
        </p:nvSpPr>
        <p:spPr>
          <a:xfrm>
            <a:off x="6174311" y="4330806"/>
            <a:ext cx="2641601" cy="2226007"/>
          </a:xfrm>
          <a:prstGeom prst="upArrowCallout">
            <a:avLst>
              <a:gd name="adj1" fmla="val 4487"/>
              <a:gd name="adj2" fmla="val 7906"/>
              <a:gd name="adj3" fmla="val 13034"/>
              <a:gd name="adj4" fmla="val 80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  <a:p>
            <a:pPr algn="ctr"/>
            <a:r>
              <a:rPr lang="en-US" sz="2200" dirty="0"/>
              <a:t>Survey Year Fixed Effect to capture time-series nature of data</a:t>
            </a:r>
          </a:p>
          <a:p>
            <a:pPr algn="ctr"/>
            <a:endParaRPr lang="en-US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0D7B5-33C0-8B4F-9E22-E74AA2C20393}"/>
              </a:ext>
            </a:extLst>
          </p:cNvPr>
          <p:cNvSpPr txBox="1"/>
          <p:nvPr/>
        </p:nvSpPr>
        <p:spPr>
          <a:xfrm>
            <a:off x="9465732" y="4789216"/>
            <a:ext cx="2015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 added age as a time-varying control variable in the enrollment model</a:t>
            </a:r>
          </a:p>
        </p:txBody>
      </p:sp>
    </p:spTree>
    <p:extLst>
      <p:ext uri="{BB962C8B-B14F-4D97-AF65-F5344CB8AC3E}">
        <p14:creationId xmlns:p14="http://schemas.microsoft.com/office/powerpoint/2010/main" val="256332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2C76-4015-2744-ABF3-441C8186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08FC-E8B0-0043-AED0-7AE6EAB04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not include many other controls because</a:t>
            </a:r>
          </a:p>
          <a:p>
            <a:pPr lvl="1"/>
            <a:r>
              <a:rPr lang="en-US" dirty="0"/>
              <a:t>Wanted to really drill down on impact of consumption and create a parsimonious model that allows for simpler interpretation</a:t>
            </a:r>
          </a:p>
          <a:p>
            <a:pPr lvl="1"/>
            <a:r>
              <a:rPr lang="en-US" dirty="0"/>
              <a:t>Fixed Effects models are able to eliminate biases from any omitted time-constant variables (gender)</a:t>
            </a:r>
          </a:p>
          <a:p>
            <a:r>
              <a:rPr lang="en-US" dirty="0"/>
              <a:t>Use fixed effects in the linear framework even for enrollment, which is a binary response because there were too many levels for logistic fixed effects to handle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19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E91C-FA54-8A42-801E-1A55F073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0147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B036-71CC-284F-B222-EDD15BCC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E04663-1711-304B-ACDA-F21D66A4E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74" y="1825625"/>
            <a:ext cx="5495925" cy="4351338"/>
          </a:xfrm>
        </p:spPr>
        <p:txBody>
          <a:bodyPr/>
          <a:lstStyle/>
          <a:p>
            <a:r>
              <a:rPr lang="en-US" dirty="0"/>
              <a:t>All else constant, a 50% increase in consumption (grams) is associated with a 4.6% increase in probability of enrolling in school</a:t>
            </a:r>
          </a:p>
          <a:p>
            <a:r>
              <a:rPr lang="en-US" dirty="0"/>
              <a:t>All else constant, a 1 year increase in age is associated with a 2.6% decrease in probability of enrolling in school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6DC39-5046-1340-8A4F-8AE369A0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3" y="1531610"/>
            <a:ext cx="5257800" cy="49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81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A078-8CB9-E242-B68F-BAA34B26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Attainment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1581-E9F5-8D4E-B960-6CB4545F0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74" y="1825625"/>
            <a:ext cx="5495925" cy="4351338"/>
          </a:xfrm>
        </p:spPr>
        <p:txBody>
          <a:bodyPr/>
          <a:lstStyle/>
          <a:p>
            <a:r>
              <a:rPr lang="en-US" dirty="0"/>
              <a:t>All else constant, a 50% increase in consumption (grams) is associated with 0.27 higher mean grade attainment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1353F-E1C8-BC44-AAE0-0799429F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1475340"/>
            <a:ext cx="5495925" cy="497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54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CB-94CC-8041-AF57-957E398A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829C06-B77D-8E46-ABE1-4FF2A8317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74" y="1825625"/>
            <a:ext cx="5495925" cy="4351338"/>
          </a:xfrm>
        </p:spPr>
        <p:txBody>
          <a:bodyPr/>
          <a:lstStyle/>
          <a:p>
            <a:r>
              <a:rPr lang="en-US" dirty="0"/>
              <a:t>All else constant, a 50% increase in consumption (grams) is associated with 2.08 more years of school completion on average.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5D2A5-0127-A646-8682-ACEFF310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8" y="1558009"/>
            <a:ext cx="5495926" cy="488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7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5A08-BA40-8243-8705-FE1F55CA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AA4C-269F-C041-B99D-75666D11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Nutrition and educational attainment are closely linked</a:t>
            </a:r>
          </a:p>
          <a:p>
            <a:r>
              <a:rPr lang="en-US" dirty="0"/>
              <a:t>Consumption and nutritional content can decide whether a child</a:t>
            </a:r>
          </a:p>
          <a:p>
            <a:pPr lvl="1"/>
            <a:r>
              <a:rPr lang="en-US" dirty="0"/>
              <a:t>Feels the need to leave the household (a safe haven where they can provide for themselves and their family) to pursue learning</a:t>
            </a:r>
          </a:p>
          <a:p>
            <a:pPr lvl="1"/>
            <a:r>
              <a:rPr lang="en-US" dirty="0"/>
              <a:t>Has the energy to focus, learn effectively, and ascend through the educational system</a:t>
            </a:r>
          </a:p>
          <a:p>
            <a:r>
              <a:rPr lang="en-US" dirty="0"/>
              <a:t>Recall our education unit</a:t>
            </a:r>
          </a:p>
          <a:p>
            <a:pPr lvl="1"/>
            <a:r>
              <a:rPr lang="en-US" dirty="0"/>
              <a:t>Conditional Cash Transfers proved quite successful in India</a:t>
            </a:r>
          </a:p>
          <a:p>
            <a:pPr lvl="1"/>
            <a:r>
              <a:rPr lang="en-US" dirty="0"/>
              <a:t>What about school-provided meals as an incentive?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4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47CE-6487-CE4A-9970-A88D77AE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Takeaways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622A99-1EDB-C04F-9428-4A357E1B0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335370"/>
              </p:ext>
            </p:extLst>
          </p:nvPr>
        </p:nvGraphicFramePr>
        <p:xfrm>
          <a:off x="838200" y="1592257"/>
          <a:ext cx="10515600" cy="1483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9344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428324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61861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Magnitude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91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Consumption on </a:t>
                      </a:r>
                      <a:r>
                        <a:rPr lang="en-US" b="1" dirty="0"/>
                        <a:t>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Positive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18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Consumption on </a:t>
                      </a:r>
                      <a:r>
                        <a:rPr lang="en-US" b="1" dirty="0"/>
                        <a:t>Attainment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0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Consumption on </a:t>
                      </a:r>
                      <a:r>
                        <a:rPr lang="en-US" b="1" dirty="0"/>
                        <a:t>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65969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B480FB-4782-3840-883F-7A146F618F01}"/>
              </a:ext>
            </a:extLst>
          </p:cNvPr>
          <p:cNvSpPr txBox="1">
            <a:spLocks/>
          </p:cNvSpPr>
          <p:nvPr/>
        </p:nvSpPr>
        <p:spPr>
          <a:xfrm>
            <a:off x="838200" y="3436396"/>
            <a:ext cx="10515600" cy="3071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Putting the story together</a:t>
            </a:r>
          </a:p>
          <a:p>
            <a:pPr lvl="1"/>
            <a:r>
              <a:rPr lang="en-US" dirty="0"/>
              <a:t>A well-fed child has the energy to:</a:t>
            </a:r>
          </a:p>
          <a:p>
            <a:pPr lvl="2"/>
            <a:r>
              <a:rPr lang="en-US" dirty="0"/>
              <a:t>Make the decision to leave their household and enroll in school</a:t>
            </a:r>
          </a:p>
          <a:p>
            <a:pPr lvl="2"/>
            <a:r>
              <a:rPr lang="en-US" dirty="0"/>
              <a:t>Remain committed to learning in the long-term and both achieve a higher attainment profile and complete more years of schooling</a:t>
            </a:r>
          </a:p>
          <a:p>
            <a:pPr lvl="1"/>
            <a:r>
              <a:rPr lang="en-US" dirty="0"/>
              <a:t>The case for school-provided meals?</a:t>
            </a:r>
          </a:p>
          <a:p>
            <a:pPr lvl="2"/>
            <a:r>
              <a:rPr lang="en-US" dirty="0"/>
              <a:t>Seems strong to me.</a:t>
            </a:r>
          </a:p>
        </p:txBody>
      </p:sp>
    </p:spTree>
    <p:extLst>
      <p:ext uri="{BB962C8B-B14F-4D97-AF65-F5344CB8AC3E}">
        <p14:creationId xmlns:p14="http://schemas.microsoft.com/office/powerpoint/2010/main" val="240469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47CE-6487-CE4A-9970-A88D77AE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74A21-32B7-E045-802F-B8ADE9AE3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Fixed Effects model with a linear link on enrollment (binary response) weakens predictive power for students at the tails (extremely unlikely or likely to enroll)</a:t>
            </a:r>
          </a:p>
          <a:p>
            <a:r>
              <a:rPr lang="en-US" dirty="0"/>
              <a:t>Adding in more controls</a:t>
            </a:r>
          </a:p>
          <a:p>
            <a:pPr lvl="1"/>
            <a:r>
              <a:rPr lang="en-US" dirty="0"/>
              <a:t>Wealth</a:t>
            </a:r>
          </a:p>
          <a:p>
            <a:pPr lvl="1"/>
            <a:r>
              <a:rPr lang="en-US" dirty="0"/>
              <a:t>Initially did not include control for income level because the data is oversampled on low-income households</a:t>
            </a:r>
          </a:p>
          <a:p>
            <a:r>
              <a:rPr lang="en-US" dirty="0"/>
              <a:t>Using better proxies for nutrition</a:t>
            </a:r>
          </a:p>
          <a:p>
            <a:pPr lvl="1"/>
            <a:r>
              <a:rPr lang="en-US" dirty="0"/>
              <a:t>Data about protein/energy content</a:t>
            </a:r>
          </a:p>
        </p:txBody>
      </p:sp>
    </p:spTree>
    <p:extLst>
      <p:ext uri="{BB962C8B-B14F-4D97-AF65-F5344CB8AC3E}">
        <p14:creationId xmlns:p14="http://schemas.microsoft.com/office/powerpoint/2010/main" val="20060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6534-1894-FF4B-9173-6659EE53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7B90-A171-704E-959B-7BF97F25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  <a:p>
            <a:pPr lvl="1"/>
            <a:r>
              <a:rPr lang="en-US" dirty="0" err="1"/>
              <a:t>Glewwe</a:t>
            </a:r>
            <a:r>
              <a:rPr lang="en-US" dirty="0"/>
              <a:t>, Paul, and Edward A. Miguel. “Chapter 56 The Impact of Child Health and Nutrition on Education in Less Developed Countries.” </a:t>
            </a:r>
            <a:r>
              <a:rPr lang="en-US" i="1" dirty="0"/>
              <a:t>Handbook of Development Economics</a:t>
            </a:r>
            <a:r>
              <a:rPr lang="en-US" dirty="0"/>
              <a:t>, 2007, pp. 3561–3606., doi:10.1016/s1573-4471(07)04056-9.</a:t>
            </a:r>
          </a:p>
          <a:p>
            <a:r>
              <a:rPr lang="en-US" dirty="0"/>
              <a:t>Data Sourcing</a:t>
            </a:r>
          </a:p>
          <a:p>
            <a:pPr lvl="1"/>
            <a:r>
              <a:rPr lang="en-US" dirty="0"/>
              <a:t>“China Health and Nutrition Survey.” </a:t>
            </a:r>
            <a:r>
              <a:rPr lang="en-US" i="1" dirty="0"/>
              <a:t>China Health and Nutrition Survey - China Health and Nutrition Survey (CHNS)</a:t>
            </a:r>
            <a:r>
              <a:rPr lang="en-US" dirty="0"/>
              <a:t>, </a:t>
            </a:r>
            <a:r>
              <a:rPr lang="en-US" dirty="0" err="1"/>
              <a:t>www.cpc.unc.edu</a:t>
            </a:r>
            <a:r>
              <a:rPr lang="en-US" dirty="0"/>
              <a:t>/projects/china.</a:t>
            </a:r>
          </a:p>
        </p:txBody>
      </p:sp>
    </p:spTree>
    <p:extLst>
      <p:ext uri="{BB962C8B-B14F-4D97-AF65-F5344CB8AC3E}">
        <p14:creationId xmlns:p14="http://schemas.microsoft.com/office/powerpoint/2010/main" val="364033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5A08-BA40-8243-8705-FE1F55CA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AA4C-269F-C041-B99D-75666D11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direction and magnitude of the impact of malnutrition on school enrollment, attainment, and completion in China? </a:t>
            </a:r>
          </a:p>
          <a:p>
            <a:r>
              <a:rPr lang="en-US" dirty="0"/>
              <a:t>Would school-provided meals be a powerful educational incentive in the developing world?</a:t>
            </a:r>
          </a:p>
        </p:txBody>
      </p:sp>
    </p:spTree>
    <p:extLst>
      <p:ext uri="{BB962C8B-B14F-4D97-AF65-F5344CB8AC3E}">
        <p14:creationId xmlns:p14="http://schemas.microsoft.com/office/powerpoint/2010/main" val="379520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0406-E54D-EE45-9877-05751E89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313461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80DD-49AE-8646-9AD6-258C7BBB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8C84-ABB4-8940-9CF8-DC5DC83E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China Health and Nutrition Survey</a:t>
            </a:r>
          </a:p>
          <a:p>
            <a:pPr lvl="1"/>
            <a:r>
              <a:rPr lang="en-US" dirty="0"/>
              <a:t>UNC Population Center</a:t>
            </a:r>
          </a:p>
          <a:p>
            <a:pPr lvl="1"/>
            <a:r>
              <a:rPr lang="en-US" dirty="0"/>
              <a:t>Chinese Center for Disease Control and Prevention</a:t>
            </a:r>
          </a:p>
          <a:p>
            <a:r>
              <a:rPr lang="en-US" dirty="0"/>
              <a:t>Sampling Frame</a:t>
            </a:r>
          </a:p>
          <a:p>
            <a:pPr lvl="1"/>
            <a:r>
              <a:rPr lang="en-US" dirty="0"/>
              <a:t>12 provinces</a:t>
            </a:r>
          </a:p>
          <a:p>
            <a:pPr lvl="1"/>
            <a:r>
              <a:rPr lang="en-US" dirty="0"/>
              <a:t>8,600 households</a:t>
            </a:r>
          </a:p>
          <a:p>
            <a:pPr lvl="1"/>
            <a:r>
              <a:rPr lang="en-US" dirty="0"/>
              <a:t>35,000 individuals (unit of observation)</a:t>
            </a:r>
          </a:p>
          <a:p>
            <a:r>
              <a:rPr lang="en-US" dirty="0"/>
              <a:t>Panel Data</a:t>
            </a:r>
          </a:p>
          <a:p>
            <a:pPr lvl="1"/>
            <a:r>
              <a:rPr lang="en-US" dirty="0"/>
              <a:t>9 waves, 1 wave every 4 years from 1989 to 2011</a:t>
            </a:r>
          </a:p>
          <a:p>
            <a:pPr lvl="1"/>
            <a:r>
              <a:rPr lang="en-US" dirty="0"/>
              <a:t>Merged data by unique ID to ensure each individual shows up every wave</a:t>
            </a:r>
          </a:p>
        </p:txBody>
      </p:sp>
    </p:spTree>
    <p:extLst>
      <p:ext uri="{BB962C8B-B14F-4D97-AF65-F5344CB8AC3E}">
        <p14:creationId xmlns:p14="http://schemas.microsoft.com/office/powerpoint/2010/main" val="381276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5C94-2054-754F-AB27-04FA5D2D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of Interest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6405A-5FDF-3C43-A339-13212DF9B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Response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80706-53D2-7E49-BFE5-D64711DB51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Enrollment: </a:t>
            </a:r>
          </a:p>
          <a:p>
            <a:pPr lvl="1"/>
            <a:r>
              <a:rPr lang="en-US" dirty="0"/>
              <a:t>Binary </a:t>
            </a:r>
          </a:p>
          <a:p>
            <a:pPr lvl="1"/>
            <a:r>
              <a:rPr lang="en-US" dirty="0"/>
              <a:t>0 = not enrolled, 1 = enrolled</a:t>
            </a:r>
          </a:p>
          <a:p>
            <a:r>
              <a:rPr lang="en-US" dirty="0"/>
              <a:t>Attainment: </a:t>
            </a:r>
          </a:p>
          <a:p>
            <a:pPr lvl="1"/>
            <a:r>
              <a:rPr lang="en-US" dirty="0"/>
              <a:t>Numeric </a:t>
            </a:r>
          </a:p>
          <a:p>
            <a:pPr lvl="1"/>
            <a:r>
              <a:rPr lang="en-US" dirty="0"/>
              <a:t>Measured in Highest Grade Level Attained</a:t>
            </a:r>
          </a:p>
          <a:p>
            <a:r>
              <a:rPr lang="en-US" dirty="0"/>
              <a:t>Completion: </a:t>
            </a:r>
          </a:p>
          <a:p>
            <a:pPr lvl="1"/>
            <a:r>
              <a:rPr lang="en-US" dirty="0"/>
              <a:t>Numeric </a:t>
            </a:r>
          </a:p>
          <a:p>
            <a:pPr lvl="1"/>
            <a:r>
              <a:rPr lang="en-US" dirty="0"/>
              <a:t>Measured in  Years of Schooling Completed</a:t>
            </a:r>
          </a:p>
          <a:p>
            <a:pPr lvl="1"/>
            <a:r>
              <a:rPr lang="en-US" dirty="0"/>
              <a:t>Different from attainment because a student may have repeated years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974BD-F805-734C-B630-89A2660DA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Explanatory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4CCB2-6A61-F04C-BDBE-69D0FC8805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Consumption: </a:t>
            </a:r>
          </a:p>
          <a:p>
            <a:pPr lvl="1"/>
            <a:r>
              <a:rPr lang="en-US" dirty="0"/>
              <a:t>Numeric </a:t>
            </a:r>
          </a:p>
          <a:p>
            <a:pPr lvl="1"/>
            <a:r>
              <a:rPr lang="en-US" dirty="0"/>
              <a:t>Grams consumed in three-day period</a:t>
            </a:r>
          </a:p>
          <a:p>
            <a:r>
              <a:rPr lang="en-US" dirty="0"/>
              <a:t>Individual: </a:t>
            </a:r>
          </a:p>
          <a:p>
            <a:pPr lvl="1"/>
            <a:r>
              <a:rPr lang="en-US" dirty="0"/>
              <a:t>Numeric (Individual ID)</a:t>
            </a:r>
          </a:p>
          <a:p>
            <a:r>
              <a:rPr lang="en-US" dirty="0"/>
              <a:t>Wave: </a:t>
            </a:r>
          </a:p>
          <a:p>
            <a:pPr lvl="1"/>
            <a:r>
              <a:rPr lang="en-US" dirty="0"/>
              <a:t>Numeric (Year the survey was conducted)</a:t>
            </a:r>
          </a:p>
          <a:p>
            <a:pPr lvl="1"/>
            <a:r>
              <a:rPr lang="en-US" dirty="0"/>
              <a:t>9 waves from 1989 to 2011</a:t>
            </a:r>
          </a:p>
          <a:p>
            <a:r>
              <a:rPr lang="en-US" dirty="0"/>
              <a:t>Province: </a:t>
            </a:r>
          </a:p>
          <a:p>
            <a:pPr lvl="1"/>
            <a:r>
              <a:rPr lang="en-US" dirty="0"/>
              <a:t>Categorical</a:t>
            </a:r>
          </a:p>
          <a:p>
            <a:pPr lvl="1"/>
            <a:r>
              <a:rPr lang="en-US" dirty="0"/>
              <a:t>12 Provinces sorted by their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5F38-078E-744E-87CA-21B96BA9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A9367-945C-AC47-9C12-C4E50264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0" y="1825625"/>
            <a:ext cx="30734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1.4% missing data</a:t>
            </a:r>
          </a:p>
          <a:p>
            <a:r>
              <a:rPr lang="en-US" dirty="0"/>
              <a:t>90.17% complete case rate</a:t>
            </a:r>
          </a:p>
          <a:p>
            <a:r>
              <a:rPr lang="en-US" dirty="0"/>
              <a:t>Particularly problematic for our three response variables (completion, enrollment, and attainment)</a:t>
            </a:r>
          </a:p>
          <a:p>
            <a:r>
              <a:rPr lang="en-US" dirty="0"/>
              <a:t>Use Multiple Imputation Chained Equations (MICE) to impute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9981E-C0C5-4145-9A3F-BDDB40FD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6" y="1561036"/>
            <a:ext cx="7550910" cy="46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4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2A5F-6E30-F142-A2B2-536B2289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8595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A8FA-2C9D-1F49-BA5E-976D4CBB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2DA5DC-9276-674C-8607-FA3C33A9C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0" y="1825625"/>
            <a:ext cx="3073400" cy="4351338"/>
          </a:xfrm>
        </p:spPr>
        <p:txBody>
          <a:bodyPr>
            <a:normAutofit/>
          </a:bodyPr>
          <a:lstStyle/>
          <a:p>
            <a:r>
              <a:rPr lang="en-US"/>
              <a:t>Enrolled </a:t>
            </a:r>
            <a:r>
              <a:rPr lang="en-US" dirty="0"/>
              <a:t>students </a:t>
            </a:r>
            <a:r>
              <a:rPr lang="en-US"/>
              <a:t>dominate unenrolled </a:t>
            </a:r>
            <a:r>
              <a:rPr lang="en-US" dirty="0"/>
              <a:t>students</a:t>
            </a:r>
          </a:p>
          <a:p>
            <a:r>
              <a:rPr lang="en-US" dirty="0"/>
              <a:t>Disparity widens from 1989 to 2011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251BA-2A0A-9047-80B5-9424E5910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55" y="1690688"/>
            <a:ext cx="70823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8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5814</TotalTime>
  <Words>879</Words>
  <Application>Microsoft Macintosh PowerPoint</Application>
  <PresentationFormat>Widescreen</PresentationFormat>
  <Paragraphs>130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Malnutrition and Education in China </vt:lpstr>
      <vt:lpstr>Motivation</vt:lpstr>
      <vt:lpstr>Research Questions</vt:lpstr>
      <vt:lpstr>The Data</vt:lpstr>
      <vt:lpstr>Overview</vt:lpstr>
      <vt:lpstr>Variables of Interest</vt:lpstr>
      <vt:lpstr>Handling Missing Data</vt:lpstr>
      <vt:lpstr>Exploratory Data Analysis</vt:lpstr>
      <vt:lpstr>Enrollment</vt:lpstr>
      <vt:lpstr>Attainment</vt:lpstr>
      <vt:lpstr>Completion</vt:lpstr>
      <vt:lpstr>Consumption</vt:lpstr>
      <vt:lpstr>Modeling </vt:lpstr>
      <vt:lpstr>Model Specification</vt:lpstr>
      <vt:lpstr>Model Justification</vt:lpstr>
      <vt:lpstr>Results</vt:lpstr>
      <vt:lpstr>Enrollment</vt:lpstr>
      <vt:lpstr>Attainment</vt:lpstr>
      <vt:lpstr>Completion</vt:lpstr>
      <vt:lpstr>Temporary Takeaways</vt:lpstr>
      <vt:lpstr>Limitations and 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Jia</dc:creator>
  <cp:lastModifiedBy>Austin Jia</cp:lastModifiedBy>
  <cp:revision>42</cp:revision>
  <dcterms:created xsi:type="dcterms:W3CDTF">2020-04-05T03:18:44Z</dcterms:created>
  <dcterms:modified xsi:type="dcterms:W3CDTF">2020-04-10T16:08:06Z</dcterms:modified>
</cp:coreProperties>
</file>