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70" r:id="rId3"/>
    <p:sldId id="271" r:id="rId4"/>
    <p:sldId id="305" r:id="rId5"/>
    <p:sldId id="331" r:id="rId6"/>
    <p:sldId id="332" r:id="rId7"/>
    <p:sldId id="333" r:id="rId8"/>
    <p:sldId id="337" r:id="rId9"/>
    <p:sldId id="272" r:id="rId10"/>
    <p:sldId id="328" r:id="rId11"/>
    <p:sldId id="327" r:id="rId12"/>
    <p:sldId id="346" r:id="rId13"/>
    <p:sldId id="329" r:id="rId14"/>
    <p:sldId id="330" r:id="rId15"/>
    <p:sldId id="335" r:id="rId16"/>
    <p:sldId id="334" r:id="rId17"/>
    <p:sldId id="336" r:id="rId18"/>
    <p:sldId id="338" r:id="rId19"/>
    <p:sldId id="339" r:id="rId20"/>
    <p:sldId id="340" r:id="rId21"/>
    <p:sldId id="341" r:id="rId22"/>
    <p:sldId id="343" r:id="rId23"/>
    <p:sldId id="342" r:id="rId24"/>
    <p:sldId id="344" r:id="rId25"/>
    <p:sldId id="345" r:id="rId26"/>
    <p:sldId id="326" r:id="rId27"/>
    <p:sldId id="304"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9E85"/>
    <a:srgbClr val="39B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0" autoAdjust="0"/>
    <p:restoredTop sz="94660"/>
  </p:normalViewPr>
  <p:slideViewPr>
    <p:cSldViewPr snapToGrid="0">
      <p:cViewPr varScale="1">
        <p:scale>
          <a:sx n="116" d="100"/>
          <a:sy n="116"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454CB-CF41-419F-BD75-1F1DC0BAA3B5}"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94079-CB48-4562-BB23-7CEFB1EA1109}" type="slidenum">
              <a:rPr lang="en-US" smtClean="0"/>
              <a:t>‹#›</a:t>
            </a:fld>
            <a:endParaRPr lang="en-US"/>
          </a:p>
        </p:txBody>
      </p:sp>
    </p:spTree>
    <p:extLst>
      <p:ext uri="{BB962C8B-B14F-4D97-AF65-F5344CB8AC3E}">
        <p14:creationId xmlns:p14="http://schemas.microsoft.com/office/powerpoint/2010/main" val="235908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0496B-A05C-4947-8B16-2DF24227E8BF}"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59CE7-04E5-43CE-B45A-F07CD6A119FC}"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42B76-83C0-4F9C-8872-1780E219D9DE}"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6CEAA-364B-499E-8989-F7F70AB42D2A}"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2576F76-AA13-4476-A4F2-EE700439573A}" type="datetime1">
              <a:rPr lang="en-US" smtClean="0"/>
              <a:t>10/19/2020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34336-4442-417F-8BAA-D71AF50F3500}"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752AA-898C-4E72-BC58-D6E6C1784578}" type="datetime1">
              <a:rPr lang="en-US" smtClean="0"/>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3D1E7C-EE37-4E84-A7AE-AD5BB8408CC4}" type="datetime1">
              <a:rPr lang="en-US" smtClean="0"/>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7D483-30F9-4DDA-869F-550B3FE2FEA3}" type="datetime1">
              <a:rPr lang="en-US" smtClean="0"/>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13C6C-4B7B-435A-94B0-C60373188C6E}"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273CEE-F89C-4978-B29F-DFB358540190}" type="datetime1">
              <a:rPr lang="en-US" smtClean="0"/>
              <a:t>10/19/2020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FCADF68-8DEC-4980-A97D-5C6E766AF4DE}" type="datetime1">
              <a:rPr lang="en-US" smtClean="0"/>
              <a:t>10/19/2020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elp.elitehrv.com/article/159-hrv-frequency"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www.sciencedirect.com/topics/psychology/respiratory-sinus-arrhythmia"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hyperlink" Target="https://www.rileychildrens.org/health-info/supraventricular-tachycardia"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readthedocs.org/projects/python-heart-rate-analysis-toolkit/downloads/pdf/la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help.elitehrv.com/article/159-hrv-frequency" TargetMode="External"/><Relationship Id="rId1" Type="http://schemas.openxmlformats.org/officeDocument/2006/relationships/slideLayout" Target="../slideLayouts/slideLayout6.xml"/><Relationship Id="rId5" Type="http://schemas.openxmlformats.org/officeDocument/2006/relationships/hyperlink" Target="https://www.frontiersin.org/articles/10.3389/fpsyg.2014.00805/full" TargetMode="External"/><Relationship Id="rId4" Type="http://schemas.openxmlformats.org/officeDocument/2006/relationships/hyperlink" Target="https://www.frontiersin.org/articles/10.3389/fphys.2014.00177/ful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paulvangent.com/2016/03/21/analyzing-a-discrete-heart-rate-signal-using-python-part-2/" TargetMode="Externa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frontiersin.org/articles/10.3389/fphys.2014.00177/full" TargetMode="External"/><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hyperlink" Target="https://www.frontiersin.org/articles/10.3389/fpsyg.2014.00805/full" TargetMode="Externa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medi-core.com/download/HRV_clinical_manual_ver3.0.pdf"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Lukious/wav-to-csv" TargetMode="External"/><Relationship Id="rId2" Type="http://schemas.openxmlformats.org/officeDocument/2006/relationships/hyperlink" Target="https://sendeyo.com/onlineconverter/en/wav/text-csv" TargetMode="External"/><Relationship Id="rId1" Type="http://schemas.openxmlformats.org/officeDocument/2006/relationships/slideLayout" Target="../slideLayouts/slideLayout6.xml"/><Relationship Id="rId4" Type="http://schemas.openxmlformats.org/officeDocument/2006/relationships/hyperlink" Target="https://gist.github.com/Pretz/1773870"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readthedocs.org/projects/python-heart-rate-analysis-toolkit/downloads/pdf/stabl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sendeyo.com/onlineconverter/en/wav/text-csv" TargetMode="External"/><Relationship Id="rId3" Type="http://schemas.openxmlformats.org/officeDocument/2006/relationships/hyperlink" Target="https://depts.washington.edu/physdx/heart/demo.html" TargetMode="External"/><Relationship Id="rId7" Type="http://schemas.openxmlformats.org/officeDocument/2006/relationships/hyperlink" Target="https://medi-core.com/download/HRV_clinical_manual_ver3.0.pdf" TargetMode="External"/><Relationship Id="rId2" Type="http://schemas.openxmlformats.org/officeDocument/2006/relationships/hyperlink" Target="https://github.com/paulvangentcom/heartrate_analysis_python" TargetMode="External"/><Relationship Id="rId1" Type="http://schemas.openxmlformats.org/officeDocument/2006/relationships/slideLayout" Target="../slideLayouts/slideLayout2.xml"/><Relationship Id="rId6" Type="http://schemas.openxmlformats.org/officeDocument/2006/relationships/hyperlink" Target="https://www.hopkinsmedicine.org/health/treatment-tests-and-therapies/fetal-heart-monitoring#:~:text=Your%20healthcare%20provider%20may%20do,to%20conditions%20in%20your%20uterus" TargetMode="External"/><Relationship Id="rId5" Type="http://schemas.openxmlformats.org/officeDocument/2006/relationships/hyperlink" Target="https://www.intechopen.com/books/discrete-wavelet-transforms-biomedical-applications/computerized-heart-sounds-analysis" TargetMode="External"/><Relationship Id="rId10" Type="http://schemas.openxmlformats.org/officeDocument/2006/relationships/hyperlink" Target="https://gist.github.com/pierretd/24f5bb835b559f9e96e2230d5be0e43d#file-gm-csv" TargetMode="External"/><Relationship Id="rId4" Type="http://schemas.openxmlformats.org/officeDocument/2006/relationships/hyperlink" Target="http://bbcsfx.acropolis.org.uk/" TargetMode="External"/><Relationship Id="rId9" Type="http://schemas.openxmlformats.org/officeDocument/2006/relationships/hyperlink" Target="https://gist.github.com/Pretz/1773870"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upload.wikimedia.org/wikipedia/commons/9/9e/SinusRhythmLabels.svg" TargetMode="External"/><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hyperlink" Target="https://hubpages.com/education/Heart-Rhythms"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en.wikipedia.org/wiki/Electrocardiography"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ndex.php?curid=438140" TargetMode="External"/><Relationship Id="rId2" Type="http://schemas.openxmlformats.org/officeDocument/2006/relationships/hyperlink" Target="https://en.wikipedia.org/wiki/File:ECG_principle_slow.gif" TargetMode="External"/><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heartmath.org/research/science-of-the-heart/energetic-communication/"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1169-A370-46A7-BE5C-90F025367640}"/>
              </a:ext>
            </a:extLst>
          </p:cNvPr>
          <p:cNvSpPr>
            <a:spLocks noGrp="1"/>
          </p:cNvSpPr>
          <p:nvPr>
            <p:ph type="ctrTitle"/>
          </p:nvPr>
        </p:nvSpPr>
        <p:spPr>
          <a:xfrm>
            <a:off x="947351" y="1432223"/>
            <a:ext cx="10272584" cy="3035808"/>
          </a:xfrm>
        </p:spPr>
        <p:txBody>
          <a:bodyPr/>
          <a:lstStyle/>
          <a:p>
            <a:r>
              <a:rPr lang="en-US" sz="8800" dirty="0" err="1"/>
              <a:t>Fft</a:t>
            </a:r>
            <a:r>
              <a:rPr lang="en-US" sz="8800" dirty="0"/>
              <a:t> - fast </a:t>
            </a:r>
            <a:r>
              <a:rPr lang="en-US" sz="8800" dirty="0" err="1"/>
              <a:t>fourier</a:t>
            </a:r>
            <a:r>
              <a:rPr lang="en-US" sz="8800" dirty="0"/>
              <a:t> transform with python</a:t>
            </a:r>
          </a:p>
        </p:txBody>
      </p:sp>
      <p:sp>
        <p:nvSpPr>
          <p:cNvPr id="3" name="Subtitle 2">
            <a:extLst>
              <a:ext uri="{FF2B5EF4-FFF2-40B4-BE49-F238E27FC236}">
                <a16:creationId xmlns:a16="http://schemas.microsoft.com/office/drawing/2014/main" id="{7576D108-4190-42A2-9B8F-E8EB721E5590}"/>
              </a:ext>
            </a:extLst>
          </p:cNvPr>
          <p:cNvSpPr>
            <a:spLocks noGrp="1"/>
          </p:cNvSpPr>
          <p:nvPr>
            <p:ph type="subTitle" idx="1"/>
          </p:nvPr>
        </p:nvSpPr>
        <p:spPr/>
        <p:txBody>
          <a:bodyPr/>
          <a:lstStyle/>
          <a:p>
            <a:r>
              <a:rPr lang="en-US" dirty="0"/>
              <a:t>Christopher Pham - EE SJSU</a:t>
            </a:r>
          </a:p>
        </p:txBody>
      </p:sp>
      <p:sp>
        <p:nvSpPr>
          <p:cNvPr id="4" name="Slide Number Placeholder 3">
            <a:extLst>
              <a:ext uri="{FF2B5EF4-FFF2-40B4-BE49-F238E27FC236}">
                <a16:creationId xmlns:a16="http://schemas.microsoft.com/office/drawing/2014/main" id="{0D603124-F33B-47BD-BB24-CE302450FD36}"/>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90801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5AF8-8021-4C8A-9B9F-5BC5DDC6ED7A}"/>
              </a:ext>
            </a:extLst>
          </p:cNvPr>
          <p:cNvSpPr>
            <a:spLocks noGrp="1"/>
          </p:cNvSpPr>
          <p:nvPr>
            <p:ph type="title"/>
          </p:nvPr>
        </p:nvSpPr>
        <p:spPr>
          <a:xfrm>
            <a:off x="12726" y="-180691"/>
            <a:ext cx="10058400" cy="1609344"/>
          </a:xfrm>
        </p:spPr>
        <p:txBody>
          <a:bodyPr>
            <a:normAutofit/>
          </a:bodyPr>
          <a:lstStyle/>
          <a:p>
            <a:r>
              <a:rPr lang="en-US" sz="4800" b="1" dirty="0"/>
              <a:t>Heart rate Variability - HVR</a:t>
            </a:r>
            <a:endParaRPr lang="en-US" sz="4800" dirty="0"/>
          </a:p>
        </p:txBody>
      </p:sp>
      <p:sp>
        <p:nvSpPr>
          <p:cNvPr id="4" name="Slide Number Placeholder 3">
            <a:extLst>
              <a:ext uri="{FF2B5EF4-FFF2-40B4-BE49-F238E27FC236}">
                <a16:creationId xmlns:a16="http://schemas.microsoft.com/office/drawing/2014/main" id="{DB43A2B5-362F-4D37-AC99-AC6D89F12FB3}"/>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5" name="Picture 4">
            <a:extLst>
              <a:ext uri="{FF2B5EF4-FFF2-40B4-BE49-F238E27FC236}">
                <a16:creationId xmlns:a16="http://schemas.microsoft.com/office/drawing/2014/main" id="{66360988-9674-49F8-850D-9A387A0A627C}"/>
              </a:ext>
            </a:extLst>
          </p:cNvPr>
          <p:cNvPicPr>
            <a:picLocks noChangeAspect="1"/>
          </p:cNvPicPr>
          <p:nvPr/>
        </p:nvPicPr>
        <p:blipFill>
          <a:blip r:embed="rId2"/>
          <a:stretch>
            <a:fillRect/>
          </a:stretch>
        </p:blipFill>
        <p:spPr>
          <a:xfrm>
            <a:off x="7655511" y="3773912"/>
            <a:ext cx="3655617" cy="2764976"/>
          </a:xfrm>
          <a:prstGeom prst="rect">
            <a:avLst/>
          </a:prstGeom>
        </p:spPr>
      </p:pic>
      <p:sp>
        <p:nvSpPr>
          <p:cNvPr id="6" name="Rectangle 5">
            <a:extLst>
              <a:ext uri="{FF2B5EF4-FFF2-40B4-BE49-F238E27FC236}">
                <a16:creationId xmlns:a16="http://schemas.microsoft.com/office/drawing/2014/main" id="{D700E339-D94E-4820-8FBA-3B0B53654EAD}"/>
              </a:ext>
            </a:extLst>
          </p:cNvPr>
          <p:cNvSpPr/>
          <p:nvPr/>
        </p:nvSpPr>
        <p:spPr>
          <a:xfrm>
            <a:off x="7531753" y="6452337"/>
            <a:ext cx="3898651" cy="276999"/>
          </a:xfrm>
          <a:prstGeom prst="rect">
            <a:avLst/>
          </a:prstGeom>
        </p:spPr>
        <p:txBody>
          <a:bodyPr wrap="square">
            <a:spAutoFit/>
          </a:bodyPr>
          <a:lstStyle/>
          <a:p>
            <a:r>
              <a:rPr lang="en-US" sz="1200" dirty="0">
                <a:hlinkClick r:id="rId3"/>
              </a:rPr>
              <a:t>https://help.elitehrv.com/article/159-hrv-frequency</a:t>
            </a:r>
            <a:r>
              <a:rPr lang="en-US" sz="1200" dirty="0"/>
              <a:t> </a:t>
            </a:r>
          </a:p>
        </p:txBody>
      </p:sp>
      <p:pic>
        <p:nvPicPr>
          <p:cNvPr id="7" name="Picture 6">
            <a:extLst>
              <a:ext uri="{FF2B5EF4-FFF2-40B4-BE49-F238E27FC236}">
                <a16:creationId xmlns:a16="http://schemas.microsoft.com/office/drawing/2014/main" id="{583444C3-BD93-4373-BAF7-D78DA5756776}"/>
              </a:ext>
            </a:extLst>
          </p:cNvPr>
          <p:cNvPicPr>
            <a:picLocks noChangeAspect="1"/>
          </p:cNvPicPr>
          <p:nvPr/>
        </p:nvPicPr>
        <p:blipFill>
          <a:blip r:embed="rId4"/>
          <a:stretch>
            <a:fillRect/>
          </a:stretch>
        </p:blipFill>
        <p:spPr>
          <a:xfrm>
            <a:off x="8429734" y="79358"/>
            <a:ext cx="3743325" cy="2657475"/>
          </a:xfrm>
          <a:prstGeom prst="rect">
            <a:avLst/>
          </a:prstGeom>
        </p:spPr>
      </p:pic>
      <p:sp>
        <p:nvSpPr>
          <p:cNvPr id="3" name="Content Placeholder 2">
            <a:extLst>
              <a:ext uri="{FF2B5EF4-FFF2-40B4-BE49-F238E27FC236}">
                <a16:creationId xmlns:a16="http://schemas.microsoft.com/office/drawing/2014/main" id="{42407699-6E7C-4CC4-999A-910486F9598B}"/>
              </a:ext>
            </a:extLst>
          </p:cNvPr>
          <p:cNvSpPr>
            <a:spLocks noGrp="1"/>
          </p:cNvSpPr>
          <p:nvPr>
            <p:ph idx="1"/>
          </p:nvPr>
        </p:nvSpPr>
        <p:spPr>
          <a:xfrm>
            <a:off x="12726" y="1313806"/>
            <a:ext cx="9468353" cy="4920213"/>
          </a:xfrm>
        </p:spPr>
        <p:txBody>
          <a:bodyPr>
            <a:normAutofit fontScale="85000" lnSpcReduction="20000"/>
          </a:bodyPr>
          <a:lstStyle/>
          <a:p>
            <a:r>
              <a:rPr lang="en-US" sz="2800" dirty="0"/>
              <a:t>Time domain:</a:t>
            </a:r>
          </a:p>
          <a:p>
            <a:pPr lvl="1"/>
            <a:r>
              <a:rPr lang="en-US" sz="2400" dirty="0"/>
              <a:t>beats per minute, BPM</a:t>
            </a:r>
          </a:p>
          <a:p>
            <a:pPr lvl="1"/>
            <a:r>
              <a:rPr lang="en-US" sz="2400" dirty="0" err="1"/>
              <a:t>interbeat</a:t>
            </a:r>
            <a:r>
              <a:rPr lang="en-US" sz="2400" dirty="0"/>
              <a:t> interval, IBI</a:t>
            </a:r>
          </a:p>
          <a:p>
            <a:pPr lvl="1"/>
            <a:r>
              <a:rPr lang="en-US" sz="2400" dirty="0"/>
              <a:t>standard deviation if intervals between adjacent beats, SDNN</a:t>
            </a:r>
          </a:p>
          <a:p>
            <a:pPr lvl="1"/>
            <a:r>
              <a:rPr lang="en-US" sz="2400" dirty="0"/>
              <a:t>standard deviation of successive differences between adjacent R-R intervals, SDSD</a:t>
            </a:r>
          </a:p>
          <a:p>
            <a:pPr lvl="1"/>
            <a:r>
              <a:rPr lang="en-US" sz="2400" dirty="0"/>
              <a:t>root mean square of successive differences between </a:t>
            </a:r>
            <a:r>
              <a:rPr lang="en-US" sz="2400" dirty="0" err="1"/>
              <a:t>adjacend</a:t>
            </a:r>
            <a:r>
              <a:rPr lang="en-US" sz="2400" dirty="0"/>
              <a:t> R-R intervals, RMSSD</a:t>
            </a:r>
          </a:p>
          <a:p>
            <a:pPr lvl="1"/>
            <a:r>
              <a:rPr lang="en-US" sz="2400" dirty="0"/>
              <a:t>proportion of differences between R-R intervals greater than 20ms, 50ms, pNN20, pNN50</a:t>
            </a:r>
          </a:p>
          <a:p>
            <a:pPr lvl="1"/>
            <a:r>
              <a:rPr lang="en-US" sz="2400" dirty="0"/>
              <a:t>median absolute deviation, MAD</a:t>
            </a:r>
          </a:p>
          <a:p>
            <a:pPr lvl="1"/>
            <a:r>
              <a:rPr lang="en-US" sz="2400" dirty="0"/>
              <a:t>Poincare analysis (SD1, SD2, S, SD1/SD1)</a:t>
            </a:r>
          </a:p>
          <a:p>
            <a:pPr lvl="1"/>
            <a:r>
              <a:rPr lang="en-US" sz="2400" dirty="0"/>
              <a:t>Poincare plotting</a:t>
            </a:r>
          </a:p>
          <a:p>
            <a:r>
              <a:rPr lang="en-US" sz="2800" dirty="0"/>
              <a:t>Frequency domain</a:t>
            </a:r>
          </a:p>
          <a:p>
            <a:pPr lvl="1"/>
            <a:r>
              <a:rPr lang="en-US" sz="2400" dirty="0"/>
              <a:t>low frequency component (0.04-0.15Hz), LF</a:t>
            </a:r>
          </a:p>
          <a:p>
            <a:pPr lvl="1"/>
            <a:r>
              <a:rPr lang="en-US" sz="2400" dirty="0"/>
              <a:t>high frequency component (0.16-0.5Hz), HF</a:t>
            </a:r>
          </a:p>
          <a:p>
            <a:pPr lvl="1"/>
            <a:r>
              <a:rPr lang="en-US" sz="2400" dirty="0" err="1"/>
              <a:t>lf</a:t>
            </a:r>
            <a:r>
              <a:rPr lang="en-US" sz="2400" dirty="0"/>
              <a:t>/hf ratio, </a:t>
            </a:r>
            <a:r>
              <a:rPr lang="en-US" sz="2400" dirty="0" err="1"/>
              <a:t>Lf</a:t>
            </a:r>
            <a:r>
              <a:rPr lang="en-US" sz="2400" dirty="0"/>
              <a:t>/HF</a:t>
            </a:r>
          </a:p>
          <a:p>
            <a:endParaRPr lang="en-US" sz="2800" dirty="0"/>
          </a:p>
        </p:txBody>
      </p:sp>
      <p:sp>
        <p:nvSpPr>
          <p:cNvPr id="8" name="Rectangle 7">
            <a:extLst>
              <a:ext uri="{FF2B5EF4-FFF2-40B4-BE49-F238E27FC236}">
                <a16:creationId xmlns:a16="http://schemas.microsoft.com/office/drawing/2014/main" id="{B555E714-6380-4D92-B998-12244375EDC0}"/>
              </a:ext>
            </a:extLst>
          </p:cNvPr>
          <p:cNvSpPr/>
          <p:nvPr/>
        </p:nvSpPr>
        <p:spPr>
          <a:xfrm>
            <a:off x="9793354" y="2816930"/>
            <a:ext cx="2398646" cy="600164"/>
          </a:xfrm>
          <a:prstGeom prst="rect">
            <a:avLst/>
          </a:prstGeom>
        </p:spPr>
        <p:txBody>
          <a:bodyPr wrap="square">
            <a:spAutoFit/>
          </a:bodyPr>
          <a:lstStyle/>
          <a:p>
            <a:r>
              <a:rPr lang="en-US" sz="1100" dirty="0">
                <a:hlinkClick r:id="rId5"/>
              </a:rPr>
              <a:t>https://www.sciencedirect.com/topics/psychology/respiratory-sinus-arrhythmia</a:t>
            </a:r>
            <a:r>
              <a:rPr lang="en-US" sz="1100" dirty="0"/>
              <a:t> </a:t>
            </a:r>
          </a:p>
        </p:txBody>
      </p:sp>
    </p:spTree>
    <p:extLst>
      <p:ext uri="{BB962C8B-B14F-4D97-AF65-F5344CB8AC3E}">
        <p14:creationId xmlns:p14="http://schemas.microsoft.com/office/powerpoint/2010/main" val="307073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F2D-4AFF-4FA3-B4D7-634C393BC6C1}"/>
              </a:ext>
            </a:extLst>
          </p:cNvPr>
          <p:cNvSpPr>
            <a:spLocks noGrp="1"/>
          </p:cNvSpPr>
          <p:nvPr>
            <p:ph type="title"/>
          </p:nvPr>
        </p:nvSpPr>
        <p:spPr/>
        <p:txBody>
          <a:bodyPr/>
          <a:lstStyle/>
          <a:p>
            <a:r>
              <a:rPr lang="en-US" dirty="0"/>
              <a:t>Supraventricular tachycardia infant heart rate</a:t>
            </a:r>
          </a:p>
        </p:txBody>
      </p:sp>
      <p:sp>
        <p:nvSpPr>
          <p:cNvPr id="3" name="Slide Number Placeholder 2">
            <a:extLst>
              <a:ext uri="{FF2B5EF4-FFF2-40B4-BE49-F238E27FC236}">
                <a16:creationId xmlns:a16="http://schemas.microsoft.com/office/drawing/2014/main" id="{DF4E32DD-61E3-452A-859C-A85B267D6CA3}"/>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4" name="Rectangle 3">
            <a:extLst>
              <a:ext uri="{FF2B5EF4-FFF2-40B4-BE49-F238E27FC236}">
                <a16:creationId xmlns:a16="http://schemas.microsoft.com/office/drawing/2014/main" id="{3263D080-5D66-46B0-9E23-501BFC2AE4CA}"/>
              </a:ext>
            </a:extLst>
          </p:cNvPr>
          <p:cNvSpPr/>
          <p:nvPr/>
        </p:nvSpPr>
        <p:spPr>
          <a:xfrm>
            <a:off x="1476983" y="2434444"/>
            <a:ext cx="9238034" cy="1477328"/>
          </a:xfrm>
          <a:prstGeom prst="rect">
            <a:avLst/>
          </a:prstGeom>
        </p:spPr>
        <p:txBody>
          <a:bodyPr wrap="square">
            <a:spAutoFit/>
          </a:bodyPr>
          <a:lstStyle/>
          <a:p>
            <a:r>
              <a:rPr lang="en-US" dirty="0">
                <a:hlinkClick r:id="rId2"/>
              </a:rPr>
              <a:t>https://www.rileychildrens.org/health-info/supraventricular-tachycardia</a:t>
            </a:r>
            <a:endParaRPr lang="en-US" dirty="0"/>
          </a:p>
          <a:p>
            <a:r>
              <a:rPr lang="en-US" dirty="0"/>
              <a:t>Supraventricular tachycardia is an abnormally rapid heart rate up to 300 beats per minute in infants and 250 beats per minute or faster in older children.</a:t>
            </a:r>
          </a:p>
          <a:p>
            <a:endParaRPr lang="en-US" dirty="0"/>
          </a:p>
          <a:p>
            <a:r>
              <a:rPr lang="en-US" dirty="0"/>
              <a:t> </a:t>
            </a:r>
          </a:p>
        </p:txBody>
      </p:sp>
      <p:sp>
        <p:nvSpPr>
          <p:cNvPr id="5" name="TextBox 4">
            <a:extLst>
              <a:ext uri="{FF2B5EF4-FFF2-40B4-BE49-F238E27FC236}">
                <a16:creationId xmlns:a16="http://schemas.microsoft.com/office/drawing/2014/main" id="{BE2A90E1-1B4E-4297-BE90-867B9CED7DE0}"/>
              </a:ext>
            </a:extLst>
          </p:cNvPr>
          <p:cNvSpPr txBox="1"/>
          <p:nvPr/>
        </p:nvSpPr>
        <p:spPr>
          <a:xfrm>
            <a:off x="1575881" y="4250987"/>
            <a:ext cx="6554295" cy="369332"/>
          </a:xfrm>
          <a:prstGeom prst="rect">
            <a:avLst/>
          </a:prstGeom>
          <a:noFill/>
        </p:spPr>
        <p:txBody>
          <a:bodyPr wrap="none" rtlCol="0">
            <a:spAutoFit/>
          </a:bodyPr>
          <a:lstStyle/>
          <a:p>
            <a:r>
              <a:rPr lang="en-US" dirty="0">
                <a:solidFill>
                  <a:srgbClr val="0070C0"/>
                </a:solidFill>
              </a:rPr>
              <a:t>Code:  2_SupraventricularTachycardiaInfantHeartRate.ipynb</a:t>
            </a:r>
          </a:p>
        </p:txBody>
      </p:sp>
    </p:spTree>
    <p:extLst>
      <p:ext uri="{BB962C8B-B14F-4D97-AF65-F5344CB8AC3E}">
        <p14:creationId xmlns:p14="http://schemas.microsoft.com/office/powerpoint/2010/main" val="173247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865E-6334-4996-BAEC-579DD505439D}"/>
              </a:ext>
            </a:extLst>
          </p:cNvPr>
          <p:cNvSpPr>
            <a:spLocks noGrp="1"/>
          </p:cNvSpPr>
          <p:nvPr>
            <p:ph type="title"/>
          </p:nvPr>
        </p:nvSpPr>
        <p:spPr>
          <a:xfrm>
            <a:off x="89546" y="-298626"/>
            <a:ext cx="10058400" cy="1609344"/>
          </a:xfrm>
        </p:spPr>
        <p:txBody>
          <a:bodyPr/>
          <a:lstStyle/>
          <a:p>
            <a:r>
              <a:rPr lang="en-US" dirty="0" err="1"/>
              <a:t>Hearpy</a:t>
            </a:r>
            <a:r>
              <a:rPr lang="en-US" dirty="0"/>
              <a:t> (hp) documentation</a:t>
            </a:r>
          </a:p>
        </p:txBody>
      </p:sp>
      <p:sp>
        <p:nvSpPr>
          <p:cNvPr id="3" name="Content Placeholder 2">
            <a:extLst>
              <a:ext uri="{FF2B5EF4-FFF2-40B4-BE49-F238E27FC236}">
                <a16:creationId xmlns:a16="http://schemas.microsoft.com/office/drawing/2014/main" id="{559CD137-FFC0-4EBF-94E3-82F8DE6A7BE6}"/>
              </a:ext>
            </a:extLst>
          </p:cNvPr>
          <p:cNvSpPr>
            <a:spLocks noGrp="1"/>
          </p:cNvSpPr>
          <p:nvPr>
            <p:ph idx="1"/>
          </p:nvPr>
        </p:nvSpPr>
        <p:spPr>
          <a:xfrm>
            <a:off x="311967" y="1083441"/>
            <a:ext cx="10058400" cy="4050792"/>
          </a:xfrm>
        </p:spPr>
        <p:txBody>
          <a:bodyPr/>
          <a:lstStyle/>
          <a:p>
            <a:r>
              <a:rPr lang="en-US" dirty="0" err="1"/>
              <a:t>hp.process</a:t>
            </a:r>
            <a:r>
              <a:rPr lang="en-US" dirty="0"/>
              <a:t>(</a:t>
            </a:r>
            <a:r>
              <a:rPr lang="en-US" dirty="0">
                <a:solidFill>
                  <a:srgbClr val="0070C0"/>
                </a:solidFill>
              </a:rPr>
              <a:t>dataset</a:t>
            </a:r>
            <a:r>
              <a:rPr lang="en-US" dirty="0"/>
              <a:t>, </a:t>
            </a:r>
            <a:r>
              <a:rPr lang="en-US" dirty="0" err="1">
                <a:solidFill>
                  <a:srgbClr val="0070C0"/>
                </a:solidFill>
              </a:rPr>
              <a:t>sample_rate</a:t>
            </a:r>
            <a:r>
              <a:rPr lang="en-US" dirty="0"/>
              <a:t>, </a:t>
            </a:r>
            <a:r>
              <a:rPr lang="en-US" dirty="0" err="1"/>
              <a:t>windowsize</a:t>
            </a:r>
            <a:r>
              <a:rPr lang="en-US" dirty="0"/>
              <a:t>=0.75, </a:t>
            </a:r>
            <a:r>
              <a:rPr lang="en-US" dirty="0" err="1"/>
              <a:t>report_time</a:t>
            </a:r>
            <a:r>
              <a:rPr lang="en-US" dirty="0"/>
              <a:t>=False, </a:t>
            </a:r>
            <a:r>
              <a:rPr lang="en-US" dirty="0" err="1"/>
              <a:t>calc_freq</a:t>
            </a:r>
            <a:r>
              <a:rPr lang="en-US" dirty="0"/>
              <a:t>=False, </a:t>
            </a:r>
            <a:r>
              <a:rPr lang="en-US" dirty="0" err="1"/>
              <a:t>freq_method</a:t>
            </a:r>
            <a:r>
              <a:rPr lang="en-US" dirty="0"/>
              <a:t>=’welch’, </a:t>
            </a:r>
            <a:r>
              <a:rPr lang="en-US" dirty="0" err="1"/>
              <a:t>interp_clipping</a:t>
            </a:r>
            <a:r>
              <a:rPr lang="en-US" dirty="0"/>
              <a:t>=False, </a:t>
            </a:r>
            <a:r>
              <a:rPr lang="en-US" dirty="0" err="1"/>
              <a:t>clipping_scale</a:t>
            </a:r>
            <a:r>
              <a:rPr lang="en-US" dirty="0"/>
              <a:t>=False, </a:t>
            </a:r>
            <a:r>
              <a:rPr lang="en-US" dirty="0" err="1"/>
              <a:t>interp_threshold</a:t>
            </a:r>
            <a:r>
              <a:rPr lang="en-US" dirty="0"/>
              <a:t>=1020, </a:t>
            </a:r>
            <a:r>
              <a:rPr lang="en-US" dirty="0" err="1"/>
              <a:t>hampel_correct</a:t>
            </a:r>
            <a:r>
              <a:rPr lang="en-US" dirty="0"/>
              <a:t>=False, </a:t>
            </a:r>
            <a:r>
              <a:rPr lang="en-US" dirty="0" err="1"/>
              <a:t>bpmmin</a:t>
            </a:r>
            <a:r>
              <a:rPr lang="en-US" dirty="0"/>
              <a:t>=40, </a:t>
            </a:r>
            <a:r>
              <a:rPr lang="en-US" dirty="0" err="1"/>
              <a:t>bpmmax</a:t>
            </a:r>
            <a:r>
              <a:rPr lang="en-US" dirty="0"/>
              <a:t>=180, </a:t>
            </a:r>
            <a:r>
              <a:rPr lang="en-US" dirty="0" err="1"/>
              <a:t>reject_segmentwise</a:t>
            </a:r>
            <a:r>
              <a:rPr lang="en-US" dirty="0"/>
              <a:t>=False, </a:t>
            </a:r>
            <a:r>
              <a:rPr lang="en-US" dirty="0" err="1"/>
              <a:t>high_precision</a:t>
            </a:r>
            <a:r>
              <a:rPr lang="en-US" dirty="0"/>
              <a:t>=False, </a:t>
            </a:r>
            <a:r>
              <a:rPr lang="en-US" dirty="0" err="1"/>
              <a:t>high_precision_fs</a:t>
            </a:r>
            <a:r>
              <a:rPr lang="en-US" dirty="0"/>
              <a:t>=1000.0, measures = {}, </a:t>
            </a:r>
            <a:r>
              <a:rPr lang="en-US" dirty="0" err="1"/>
              <a:t>working_data</a:t>
            </a:r>
            <a:r>
              <a:rPr lang="en-US" dirty="0"/>
              <a:t> = {}) requires two arguments: • dataset: An 1-dimensional list, </a:t>
            </a:r>
            <a:r>
              <a:rPr lang="en-US" dirty="0" err="1"/>
              <a:t>numpy</a:t>
            </a:r>
            <a:r>
              <a:rPr lang="en-US" dirty="0"/>
              <a:t> array or array-like object containing the heart rate data; • </a:t>
            </a:r>
            <a:r>
              <a:rPr lang="en-US" dirty="0" err="1"/>
              <a:t>sample_rate</a:t>
            </a:r>
            <a:r>
              <a:rPr lang="en-US" dirty="0"/>
              <a:t>: The </a:t>
            </a:r>
            <a:r>
              <a:rPr lang="en-US" dirty="0" err="1"/>
              <a:t>samplerate</a:t>
            </a:r>
            <a:r>
              <a:rPr lang="en-US" dirty="0"/>
              <a:t> of the signal in Hz;</a:t>
            </a:r>
          </a:p>
          <a:p>
            <a:pPr lvl="1"/>
            <a:r>
              <a:rPr lang="en-US" dirty="0"/>
              <a:t>Two </a:t>
            </a:r>
            <a:r>
              <a:rPr lang="en-US" dirty="0" err="1"/>
              <a:t>dict</a:t>
            </a:r>
            <a:r>
              <a:rPr lang="en-US" dirty="0"/>
              <a:t>{} objects are returned: one </a:t>
            </a:r>
            <a:r>
              <a:rPr lang="en-US" dirty="0">
                <a:solidFill>
                  <a:srgbClr val="0070C0"/>
                </a:solidFill>
              </a:rPr>
              <a:t>working data </a:t>
            </a:r>
            <a:r>
              <a:rPr lang="en-US" dirty="0" err="1">
                <a:solidFill>
                  <a:srgbClr val="0070C0"/>
                </a:solidFill>
              </a:rPr>
              <a:t>dict</a:t>
            </a:r>
            <a:r>
              <a:rPr lang="en-US" dirty="0">
                <a:solidFill>
                  <a:srgbClr val="0070C0"/>
                </a:solidFill>
              </a:rPr>
              <a:t> wd</a:t>
            </a:r>
            <a:r>
              <a:rPr lang="en-US" dirty="0"/>
              <a:t>, and one containing all </a:t>
            </a:r>
            <a:r>
              <a:rPr lang="en-US" dirty="0">
                <a:solidFill>
                  <a:srgbClr val="0070C0"/>
                </a:solidFill>
              </a:rPr>
              <a:t>measures m</a:t>
            </a:r>
            <a:r>
              <a:rPr lang="en-US" dirty="0"/>
              <a:t>.</a:t>
            </a:r>
          </a:p>
        </p:txBody>
      </p:sp>
      <p:sp>
        <p:nvSpPr>
          <p:cNvPr id="4" name="Slide Number Placeholder 3">
            <a:extLst>
              <a:ext uri="{FF2B5EF4-FFF2-40B4-BE49-F238E27FC236}">
                <a16:creationId xmlns:a16="http://schemas.microsoft.com/office/drawing/2014/main" id="{D007263C-809D-4339-92CE-CFDFB836940F}"/>
              </a:ext>
            </a:extLst>
          </p:cNvPr>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Rectangle 4">
            <a:extLst>
              <a:ext uri="{FF2B5EF4-FFF2-40B4-BE49-F238E27FC236}">
                <a16:creationId xmlns:a16="http://schemas.microsoft.com/office/drawing/2014/main" id="{6A151A4C-6366-4AE5-83AE-3FCFE712A783}"/>
              </a:ext>
            </a:extLst>
          </p:cNvPr>
          <p:cNvSpPr/>
          <p:nvPr/>
        </p:nvSpPr>
        <p:spPr>
          <a:xfrm>
            <a:off x="7364626" y="175165"/>
            <a:ext cx="4976725" cy="584775"/>
          </a:xfrm>
          <a:prstGeom prst="rect">
            <a:avLst/>
          </a:prstGeom>
        </p:spPr>
        <p:txBody>
          <a:bodyPr wrap="square">
            <a:spAutoFit/>
          </a:bodyPr>
          <a:lstStyle/>
          <a:p>
            <a:r>
              <a:rPr lang="en-US" sz="1600" dirty="0">
                <a:hlinkClick r:id="rId2"/>
              </a:rPr>
              <a:t>https://readthedocs.org/projects/python-heart-rate-analysis-toolkit/downloads/pdf/latest/</a:t>
            </a:r>
            <a:r>
              <a:rPr lang="en-US" sz="1600" dirty="0"/>
              <a:t> </a:t>
            </a:r>
          </a:p>
        </p:txBody>
      </p:sp>
    </p:spTree>
    <p:extLst>
      <p:ext uri="{BB962C8B-B14F-4D97-AF65-F5344CB8AC3E}">
        <p14:creationId xmlns:p14="http://schemas.microsoft.com/office/powerpoint/2010/main" val="244327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44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769F359-B973-4B88-9FA3-D5F89C1B78D7}"/>
              </a:ext>
            </a:extLst>
          </p:cNvPr>
          <p:cNvPicPr>
            <a:picLocks noChangeAspect="1"/>
          </p:cNvPicPr>
          <p:nvPr/>
        </p:nvPicPr>
        <p:blipFill>
          <a:blip r:embed="rId4"/>
          <a:stretch>
            <a:fillRect/>
          </a:stretch>
        </p:blipFill>
        <p:spPr>
          <a:xfrm>
            <a:off x="1773469" y="803062"/>
            <a:ext cx="8645060" cy="5251874"/>
          </a:xfrm>
          <a:prstGeom prst="rect">
            <a:avLst/>
          </a:prstGeom>
        </p:spPr>
      </p:pic>
      <p:sp>
        <p:nvSpPr>
          <p:cNvPr id="2" name="Slide Number Placeholder 1">
            <a:extLst>
              <a:ext uri="{FF2B5EF4-FFF2-40B4-BE49-F238E27FC236}">
                <a16:creationId xmlns:a16="http://schemas.microsoft.com/office/drawing/2014/main" id="{69FDA66F-B3B5-4057-8C41-581CF1136EA6}"/>
              </a:ext>
            </a:extLst>
          </p:cNvPr>
          <p:cNvSpPr>
            <a:spLocks noGrp="1"/>
          </p:cNvSpPr>
          <p:nvPr>
            <p:ph type="sldNum" sz="quarter" idx="12"/>
          </p:nvPr>
        </p:nvSpPr>
        <p:spPr>
          <a:xfrm>
            <a:off x="11311128" y="6383394"/>
            <a:ext cx="640080" cy="365125"/>
          </a:xfrm>
        </p:spPr>
        <p:txBody>
          <a:bodyPr>
            <a:normAutofit/>
          </a:bodyPr>
          <a:lstStyle/>
          <a:p>
            <a:pPr>
              <a:spcAft>
                <a:spcPts val="600"/>
              </a:spcAft>
            </a:pPr>
            <a:fld id="{4FAB73BC-B049-4115-A692-8D63A059BFB8}" type="slidenum">
              <a:rPr lang="en-US" smtClean="0"/>
              <a:pPr>
                <a:spcAft>
                  <a:spcPts val="600"/>
                </a:spcAft>
              </a:pPr>
              <a:t>13</a:t>
            </a:fld>
            <a:endParaRPr lang="en-US"/>
          </a:p>
        </p:txBody>
      </p:sp>
    </p:spTree>
    <p:extLst>
      <p:ext uri="{BB962C8B-B14F-4D97-AF65-F5344CB8AC3E}">
        <p14:creationId xmlns:p14="http://schemas.microsoft.com/office/powerpoint/2010/main" val="310211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5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3A4EAEF-58E3-43FC-A563-D1EC89680810}"/>
              </a:ext>
            </a:extLst>
          </p:cNvPr>
          <p:cNvPicPr>
            <a:picLocks noChangeAspect="1"/>
          </p:cNvPicPr>
          <p:nvPr/>
        </p:nvPicPr>
        <p:blipFill>
          <a:blip r:embed="rId4"/>
          <a:stretch>
            <a:fillRect/>
          </a:stretch>
        </p:blipFill>
        <p:spPr>
          <a:xfrm>
            <a:off x="810393" y="474603"/>
            <a:ext cx="10763986" cy="5839461"/>
          </a:xfrm>
          <a:prstGeom prst="rect">
            <a:avLst/>
          </a:prstGeom>
        </p:spPr>
      </p:pic>
      <p:sp>
        <p:nvSpPr>
          <p:cNvPr id="2" name="Slide Number Placeholder 1">
            <a:extLst>
              <a:ext uri="{FF2B5EF4-FFF2-40B4-BE49-F238E27FC236}">
                <a16:creationId xmlns:a16="http://schemas.microsoft.com/office/drawing/2014/main" id="{18A37CDB-00F0-462A-A811-F05C7FD8A8F0}"/>
              </a:ext>
            </a:extLst>
          </p:cNvPr>
          <p:cNvSpPr>
            <a:spLocks noGrp="1"/>
          </p:cNvSpPr>
          <p:nvPr>
            <p:ph type="sldNum" sz="quarter" idx="12"/>
          </p:nvPr>
        </p:nvSpPr>
        <p:spPr>
          <a:xfrm>
            <a:off x="11311128" y="6383394"/>
            <a:ext cx="640080" cy="365125"/>
          </a:xfrm>
        </p:spPr>
        <p:txBody>
          <a:bodyPr>
            <a:normAutofit/>
          </a:bodyPr>
          <a:lstStyle/>
          <a:p>
            <a:pPr>
              <a:spcAft>
                <a:spcPts val="600"/>
              </a:spcAft>
            </a:pPr>
            <a:fld id="{4FAB73BC-B049-4115-A692-8D63A059BFB8}" type="slidenum">
              <a:rPr lang="en-US" smtClean="0"/>
              <a:pPr>
                <a:spcAft>
                  <a:spcPts val="600"/>
                </a:spcAft>
              </a:pPr>
              <a:t>14</a:t>
            </a:fld>
            <a:endParaRPr lang="en-US"/>
          </a:p>
        </p:txBody>
      </p:sp>
      <p:pic>
        <p:nvPicPr>
          <p:cNvPr id="4" name="Picture 3">
            <a:extLst>
              <a:ext uri="{FF2B5EF4-FFF2-40B4-BE49-F238E27FC236}">
                <a16:creationId xmlns:a16="http://schemas.microsoft.com/office/drawing/2014/main" id="{246B2329-A2AC-4B77-94F1-BD420FEE56AD}"/>
              </a:ext>
            </a:extLst>
          </p:cNvPr>
          <p:cNvPicPr>
            <a:picLocks noChangeAspect="1"/>
          </p:cNvPicPr>
          <p:nvPr/>
        </p:nvPicPr>
        <p:blipFill>
          <a:blip r:embed="rId5"/>
          <a:stretch>
            <a:fillRect/>
          </a:stretch>
        </p:blipFill>
        <p:spPr>
          <a:xfrm>
            <a:off x="8758738" y="693570"/>
            <a:ext cx="2085975" cy="2390775"/>
          </a:xfrm>
          <a:prstGeom prst="rect">
            <a:avLst/>
          </a:prstGeom>
          <a:ln>
            <a:solidFill>
              <a:srgbClr val="FF0000"/>
            </a:solidFill>
          </a:ln>
        </p:spPr>
      </p:pic>
    </p:spTree>
    <p:extLst>
      <p:ext uri="{BB962C8B-B14F-4D97-AF65-F5344CB8AC3E}">
        <p14:creationId xmlns:p14="http://schemas.microsoft.com/office/powerpoint/2010/main" val="18015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855F-E48B-4BBD-9B51-7E662BF61C9F}"/>
              </a:ext>
            </a:extLst>
          </p:cNvPr>
          <p:cNvSpPr>
            <a:spLocks noGrp="1"/>
          </p:cNvSpPr>
          <p:nvPr>
            <p:ph type="title"/>
          </p:nvPr>
        </p:nvSpPr>
        <p:spPr>
          <a:xfrm>
            <a:off x="389106" y="0"/>
            <a:ext cx="10709959" cy="1609344"/>
          </a:xfrm>
        </p:spPr>
        <p:txBody>
          <a:bodyPr>
            <a:normAutofit fontScale="90000"/>
          </a:bodyPr>
          <a:lstStyle/>
          <a:p>
            <a:r>
              <a:rPr lang="en-US" dirty="0"/>
              <a:t>HRV Frequency Measurements (LF, HF, LF/HF)</a:t>
            </a:r>
            <a:br>
              <a:rPr lang="en-US" dirty="0"/>
            </a:br>
            <a:endParaRPr lang="en-US" dirty="0"/>
          </a:p>
        </p:txBody>
      </p:sp>
      <p:sp>
        <p:nvSpPr>
          <p:cNvPr id="3" name="Slide Number Placeholder 2">
            <a:extLst>
              <a:ext uri="{FF2B5EF4-FFF2-40B4-BE49-F238E27FC236}">
                <a16:creationId xmlns:a16="http://schemas.microsoft.com/office/drawing/2014/main" id="{3129337E-9AC6-4709-BF78-DE30491430C2}"/>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4" name="Rectangle 3">
            <a:extLst>
              <a:ext uri="{FF2B5EF4-FFF2-40B4-BE49-F238E27FC236}">
                <a16:creationId xmlns:a16="http://schemas.microsoft.com/office/drawing/2014/main" id="{B673BB67-C437-4828-8B3D-E81C9F6D421E}"/>
              </a:ext>
            </a:extLst>
          </p:cNvPr>
          <p:cNvSpPr/>
          <p:nvPr/>
        </p:nvSpPr>
        <p:spPr>
          <a:xfrm>
            <a:off x="240792" y="6381345"/>
            <a:ext cx="5744137" cy="369332"/>
          </a:xfrm>
          <a:prstGeom prst="rect">
            <a:avLst/>
          </a:prstGeom>
        </p:spPr>
        <p:txBody>
          <a:bodyPr wrap="square">
            <a:spAutoFit/>
          </a:bodyPr>
          <a:lstStyle/>
          <a:p>
            <a:r>
              <a:rPr lang="en-US" dirty="0">
                <a:hlinkClick r:id="rId2"/>
              </a:rPr>
              <a:t>https://help.elitehrv.com/article/159-hrv-frequency</a:t>
            </a:r>
            <a:r>
              <a:rPr lang="en-US" dirty="0"/>
              <a:t> </a:t>
            </a:r>
          </a:p>
        </p:txBody>
      </p:sp>
      <p:pic>
        <p:nvPicPr>
          <p:cNvPr id="5" name="Picture 4">
            <a:extLst>
              <a:ext uri="{FF2B5EF4-FFF2-40B4-BE49-F238E27FC236}">
                <a16:creationId xmlns:a16="http://schemas.microsoft.com/office/drawing/2014/main" id="{1E719422-365E-4C24-8163-06FD8BCA8289}"/>
              </a:ext>
            </a:extLst>
          </p:cNvPr>
          <p:cNvPicPr>
            <a:picLocks noChangeAspect="1"/>
          </p:cNvPicPr>
          <p:nvPr/>
        </p:nvPicPr>
        <p:blipFill>
          <a:blip r:embed="rId3"/>
          <a:stretch>
            <a:fillRect/>
          </a:stretch>
        </p:blipFill>
        <p:spPr>
          <a:xfrm>
            <a:off x="240792" y="2580881"/>
            <a:ext cx="5031599" cy="3800463"/>
          </a:xfrm>
          <a:prstGeom prst="rect">
            <a:avLst/>
          </a:prstGeom>
        </p:spPr>
      </p:pic>
      <p:sp>
        <p:nvSpPr>
          <p:cNvPr id="6" name="Rectangle 5">
            <a:extLst>
              <a:ext uri="{FF2B5EF4-FFF2-40B4-BE49-F238E27FC236}">
                <a16:creationId xmlns:a16="http://schemas.microsoft.com/office/drawing/2014/main" id="{7D6A9633-3A3E-4F25-9AC8-F915BFE489B8}"/>
              </a:ext>
            </a:extLst>
          </p:cNvPr>
          <p:cNvSpPr/>
          <p:nvPr/>
        </p:nvSpPr>
        <p:spPr>
          <a:xfrm>
            <a:off x="240792" y="683484"/>
            <a:ext cx="11734729" cy="2031325"/>
          </a:xfrm>
          <a:prstGeom prst="rect">
            <a:avLst/>
          </a:prstGeom>
        </p:spPr>
        <p:txBody>
          <a:bodyPr wrap="square">
            <a:spAutoFit/>
          </a:bodyPr>
          <a:lstStyle/>
          <a:p>
            <a:r>
              <a:rPr lang="en-US" dirty="0"/>
              <a:t>Heart Rate Variability (HRV) is a term that describes many metrics and analysis techniques, including Time Domain, Frequency Domain, and Non-Linear Analysis.</a:t>
            </a:r>
          </a:p>
          <a:p>
            <a:endParaRPr lang="en-US" dirty="0"/>
          </a:p>
          <a:p>
            <a:r>
              <a:rPr lang="en-US" dirty="0"/>
              <a:t>Frequency Domain Analysis is a complex analysis technique that shows how much of a signal lies within one or more frequency bands (ranges). With regards to Heart Rate Variability, research has identified certain frequency bands that tend to correlate with certain physiological phenomenon, such as Parasympathetic nervous system activity.</a:t>
            </a:r>
          </a:p>
        </p:txBody>
      </p:sp>
      <p:sp>
        <p:nvSpPr>
          <p:cNvPr id="7" name="Rectangle 6">
            <a:extLst>
              <a:ext uri="{FF2B5EF4-FFF2-40B4-BE49-F238E27FC236}">
                <a16:creationId xmlns:a16="http://schemas.microsoft.com/office/drawing/2014/main" id="{84A13931-62DF-42A5-AD2D-0216CDC242DF}"/>
              </a:ext>
            </a:extLst>
          </p:cNvPr>
          <p:cNvSpPr/>
          <p:nvPr/>
        </p:nvSpPr>
        <p:spPr>
          <a:xfrm>
            <a:off x="5126477" y="2793958"/>
            <a:ext cx="6972563" cy="3447098"/>
          </a:xfrm>
          <a:prstGeom prst="rect">
            <a:avLst/>
          </a:prstGeom>
        </p:spPr>
        <p:txBody>
          <a:bodyPr wrap="square">
            <a:spAutoFit/>
          </a:bodyPr>
          <a:lstStyle/>
          <a:p>
            <a:r>
              <a:rPr lang="en-US" sz="2000" b="1" dirty="0"/>
              <a:t>Common Frequency Domain HRV metrics include:</a:t>
            </a:r>
          </a:p>
          <a:p>
            <a:endParaRPr lang="en-US" dirty="0"/>
          </a:p>
          <a:p>
            <a:r>
              <a:rPr lang="en-US" dirty="0">
                <a:solidFill>
                  <a:srgbClr val="0070C0"/>
                </a:solidFill>
              </a:rPr>
              <a:t>High Frequency power (HF): </a:t>
            </a:r>
            <a:r>
              <a:rPr lang="en-US" dirty="0"/>
              <a:t>frequency activity in the 0.15 - 0.40Hz range (green in the above chart)</a:t>
            </a:r>
          </a:p>
          <a:p>
            <a:endParaRPr lang="en-US" dirty="0"/>
          </a:p>
          <a:p>
            <a:r>
              <a:rPr lang="en-US" dirty="0">
                <a:solidFill>
                  <a:srgbClr val="0070C0"/>
                </a:solidFill>
              </a:rPr>
              <a:t>Low Frequency power (LF): </a:t>
            </a:r>
            <a:r>
              <a:rPr lang="en-US" dirty="0"/>
              <a:t>frequency activity in the 0.04 - 0.15Hz range (yellow in the above chart)</a:t>
            </a:r>
          </a:p>
          <a:p>
            <a:endParaRPr lang="en-US" dirty="0"/>
          </a:p>
          <a:p>
            <a:r>
              <a:rPr lang="en-US" dirty="0">
                <a:solidFill>
                  <a:srgbClr val="0070C0"/>
                </a:solidFill>
              </a:rPr>
              <a:t>LF/HF Ratio</a:t>
            </a:r>
            <a:r>
              <a:rPr lang="en-US" dirty="0"/>
              <a:t>: A ratio of Low Frequency to High Frequency. Some consider this indicative of Sympathetic to Parasympathetic Autonomic Balance, but that is controversial. Please see </a:t>
            </a:r>
            <a:r>
              <a:rPr lang="en-US" dirty="0">
                <a:hlinkClick r:id="rId4"/>
              </a:rPr>
              <a:t>this article</a:t>
            </a:r>
            <a:r>
              <a:rPr lang="en-US" dirty="0"/>
              <a:t> and </a:t>
            </a:r>
            <a:r>
              <a:rPr lang="en-US" dirty="0">
                <a:hlinkClick r:id="rId5"/>
              </a:rPr>
              <a:t>this article</a:t>
            </a:r>
            <a:r>
              <a:rPr lang="en-US" dirty="0"/>
              <a:t> for more information.</a:t>
            </a:r>
          </a:p>
        </p:txBody>
      </p:sp>
    </p:spTree>
    <p:extLst>
      <p:ext uri="{BB962C8B-B14F-4D97-AF65-F5344CB8AC3E}">
        <p14:creationId xmlns:p14="http://schemas.microsoft.com/office/powerpoint/2010/main" val="26911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54AFED-E309-401B-BF46-E0549383BF1B}"/>
              </a:ext>
            </a:extLst>
          </p:cNvPr>
          <p:cNvPicPr>
            <a:picLocks noChangeAspect="1"/>
          </p:cNvPicPr>
          <p:nvPr/>
        </p:nvPicPr>
        <p:blipFill>
          <a:blip r:embed="rId2"/>
          <a:stretch>
            <a:fillRect/>
          </a:stretch>
        </p:blipFill>
        <p:spPr>
          <a:xfrm>
            <a:off x="6880054" y="1354537"/>
            <a:ext cx="5524839" cy="2653523"/>
          </a:xfrm>
          <a:prstGeom prst="rect">
            <a:avLst/>
          </a:prstGeom>
        </p:spPr>
      </p:pic>
      <p:sp>
        <p:nvSpPr>
          <p:cNvPr id="2" name="Title 1">
            <a:extLst>
              <a:ext uri="{FF2B5EF4-FFF2-40B4-BE49-F238E27FC236}">
                <a16:creationId xmlns:a16="http://schemas.microsoft.com/office/drawing/2014/main" id="{900EE132-0E76-4521-9903-B2E6BDA07942}"/>
              </a:ext>
            </a:extLst>
          </p:cNvPr>
          <p:cNvSpPr>
            <a:spLocks noGrp="1"/>
          </p:cNvSpPr>
          <p:nvPr>
            <p:ph type="title"/>
          </p:nvPr>
        </p:nvSpPr>
        <p:spPr>
          <a:xfrm>
            <a:off x="0" y="-89300"/>
            <a:ext cx="10058400" cy="1609344"/>
          </a:xfrm>
        </p:spPr>
        <p:txBody>
          <a:bodyPr/>
          <a:lstStyle/>
          <a:p>
            <a:r>
              <a:rPr lang="en-US" dirty="0"/>
              <a:t>Using </a:t>
            </a:r>
            <a:r>
              <a:rPr lang="en-US" dirty="0" err="1"/>
              <a:t>fft</a:t>
            </a:r>
            <a:r>
              <a:rPr lang="en-US" dirty="0"/>
              <a:t> for heart rate analysis</a:t>
            </a:r>
          </a:p>
        </p:txBody>
      </p:sp>
      <p:sp>
        <p:nvSpPr>
          <p:cNvPr id="3" name="Slide Number Placeholder 2">
            <a:extLst>
              <a:ext uri="{FF2B5EF4-FFF2-40B4-BE49-F238E27FC236}">
                <a16:creationId xmlns:a16="http://schemas.microsoft.com/office/drawing/2014/main" id="{620BE934-927E-47B9-91CD-59E95DC0C178}"/>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4" name="Rectangle 3">
            <a:extLst>
              <a:ext uri="{FF2B5EF4-FFF2-40B4-BE49-F238E27FC236}">
                <a16:creationId xmlns:a16="http://schemas.microsoft.com/office/drawing/2014/main" id="{8D5174A1-D593-46D1-A340-811A015FBA56}"/>
              </a:ext>
            </a:extLst>
          </p:cNvPr>
          <p:cNvSpPr/>
          <p:nvPr/>
        </p:nvSpPr>
        <p:spPr>
          <a:xfrm>
            <a:off x="119973" y="985205"/>
            <a:ext cx="11387847" cy="369332"/>
          </a:xfrm>
          <a:prstGeom prst="rect">
            <a:avLst/>
          </a:prstGeom>
        </p:spPr>
        <p:txBody>
          <a:bodyPr wrap="square">
            <a:spAutoFit/>
          </a:bodyPr>
          <a:lstStyle/>
          <a:p>
            <a:r>
              <a:rPr lang="en-US" dirty="0">
                <a:hlinkClick r:id="rId3"/>
              </a:rPr>
              <a:t>http://www.paulvangent.com/2016/03/21/analyzing-a-discrete-heart-rate-signal-using-python-part-2/</a:t>
            </a:r>
            <a:r>
              <a:rPr lang="en-US" dirty="0"/>
              <a:t> </a:t>
            </a:r>
          </a:p>
        </p:txBody>
      </p:sp>
      <p:sp>
        <p:nvSpPr>
          <p:cNvPr id="5" name="Rectangle 4">
            <a:extLst>
              <a:ext uri="{FF2B5EF4-FFF2-40B4-BE49-F238E27FC236}">
                <a16:creationId xmlns:a16="http://schemas.microsoft.com/office/drawing/2014/main" id="{AB525C0C-F272-4FA9-A2CB-3FEF43FAFA68}"/>
              </a:ext>
            </a:extLst>
          </p:cNvPr>
          <p:cNvSpPr/>
          <p:nvPr/>
        </p:nvSpPr>
        <p:spPr>
          <a:xfrm>
            <a:off x="119973" y="1797171"/>
            <a:ext cx="7214681" cy="4801314"/>
          </a:xfrm>
          <a:prstGeom prst="rect">
            <a:avLst/>
          </a:prstGeom>
        </p:spPr>
        <p:txBody>
          <a:bodyPr wrap="square">
            <a:spAutoFit/>
          </a:bodyPr>
          <a:lstStyle/>
          <a:p>
            <a:r>
              <a:rPr lang="en-US" b="1" dirty="0">
                <a:solidFill>
                  <a:srgbClr val="2D2D2D"/>
                </a:solidFill>
                <a:latin typeface="Arial" panose="020B0604020202020204" pitchFamily="34" charset="0"/>
                <a:cs typeface="Arial" panose="020B0604020202020204" pitchFamily="34" charset="0"/>
              </a:rPr>
              <a:t>Frequency Domain Measures – Getting Started</a:t>
            </a:r>
            <a:br>
              <a:rPr lang="en-US" b="1" dirty="0">
                <a:solidFill>
                  <a:srgbClr val="2D2D2D"/>
                </a:solidFill>
                <a:latin typeface="Arial" panose="020B0604020202020204" pitchFamily="34" charset="0"/>
                <a:cs typeface="Arial" panose="020B0604020202020204" pitchFamily="34" charset="0"/>
              </a:rPr>
            </a:br>
            <a:endParaRPr lang="en-US" b="1" dirty="0">
              <a:solidFill>
                <a:srgbClr val="2D2D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calculation of the frequency domain measures is a bit trickier than in time domain.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reason is that we </a:t>
            </a:r>
            <a:r>
              <a:rPr lang="en-US" i="1" dirty="0">
                <a:latin typeface="Arial" panose="020B0604020202020204" pitchFamily="34" charset="0"/>
                <a:cs typeface="Arial" panose="020B0604020202020204" pitchFamily="34" charset="0"/>
              </a:rPr>
              <a:t>do not </a:t>
            </a:r>
            <a:r>
              <a:rPr lang="en-US" dirty="0">
                <a:latin typeface="Arial" panose="020B0604020202020204" pitchFamily="34" charset="0"/>
                <a:cs typeface="Arial" panose="020B0604020202020204" pitchFamily="34" charset="0"/>
              </a:rPr>
              <a:t>want to transform the heart rate signal to the frequency domain (doing so would only return a strong frequency equal to BPM/60, the heartbeat expressed in Hz).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Rather, we want to transform the R-R intervals to the frequency domain.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Difficult to understand? Think about it like this: your heart rate varies over time as your heart speeds up and slows down in response to the changing demands of your body.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This variation is expressed in the changing distances between heart beats over time (the R-R intervals we calculated earlier).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distances between R-R peaks vary over time with their own frequency. To visualize, plot the R-R intervals :</a:t>
            </a:r>
          </a:p>
        </p:txBody>
      </p:sp>
      <p:sp>
        <p:nvSpPr>
          <p:cNvPr id="7" name="Speech Bubble: Rectangle with Corners Rounded 6">
            <a:extLst>
              <a:ext uri="{FF2B5EF4-FFF2-40B4-BE49-F238E27FC236}">
                <a16:creationId xmlns:a16="http://schemas.microsoft.com/office/drawing/2014/main" id="{AE557517-161C-4573-847B-8B298D26CD74}"/>
              </a:ext>
            </a:extLst>
          </p:cNvPr>
          <p:cNvSpPr/>
          <p:nvPr/>
        </p:nvSpPr>
        <p:spPr>
          <a:xfrm>
            <a:off x="7431932" y="4299626"/>
            <a:ext cx="4075888" cy="2338283"/>
          </a:xfrm>
          <a:prstGeom prst="wedgeRoundRectCallout">
            <a:avLst>
              <a:gd name="adj1" fmla="val -11495"/>
              <a:gd name="adj2" fmla="val -702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R-R intervals do not change </a:t>
            </a:r>
            <a:r>
              <a:rPr lang="en-US" dirty="0" err="1"/>
              <a:t>abrubtly</a:t>
            </a:r>
            <a:r>
              <a:rPr lang="en-US" dirty="0"/>
              <a:t> per heartbeat but vary over time in a sine-wave like pattern (more precisely: a combination of different sine waves). We want to find the frequencies that make up this pattern.</a:t>
            </a:r>
          </a:p>
        </p:txBody>
      </p:sp>
    </p:spTree>
    <p:extLst>
      <p:ext uri="{BB962C8B-B14F-4D97-AF65-F5344CB8AC3E}">
        <p14:creationId xmlns:p14="http://schemas.microsoft.com/office/powerpoint/2010/main" val="32723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3550-EC79-4396-9F5A-860AC719AAD0}"/>
              </a:ext>
            </a:extLst>
          </p:cNvPr>
          <p:cNvSpPr>
            <a:spLocks noGrp="1"/>
          </p:cNvSpPr>
          <p:nvPr>
            <p:ph type="title"/>
          </p:nvPr>
        </p:nvSpPr>
        <p:spPr>
          <a:xfrm>
            <a:off x="272180" y="0"/>
            <a:ext cx="10058400" cy="1609344"/>
          </a:xfrm>
        </p:spPr>
        <p:txBody>
          <a:bodyPr/>
          <a:lstStyle/>
          <a:p>
            <a:r>
              <a:rPr lang="en-US" dirty="0"/>
              <a:t>Overcome the </a:t>
            </a:r>
            <a:r>
              <a:rPr lang="en-US" dirty="0" err="1"/>
              <a:t>fft</a:t>
            </a:r>
            <a:r>
              <a:rPr lang="en-US" dirty="0"/>
              <a:t> challenges </a:t>
            </a:r>
          </a:p>
        </p:txBody>
      </p:sp>
      <p:sp>
        <p:nvSpPr>
          <p:cNvPr id="3" name="Slide Number Placeholder 2">
            <a:extLst>
              <a:ext uri="{FF2B5EF4-FFF2-40B4-BE49-F238E27FC236}">
                <a16:creationId xmlns:a16="http://schemas.microsoft.com/office/drawing/2014/main" id="{84FC93B1-47F6-4F9D-8B8E-953A9C3F1BE5}"/>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4" name="Rectangle 3">
            <a:extLst>
              <a:ext uri="{FF2B5EF4-FFF2-40B4-BE49-F238E27FC236}">
                <a16:creationId xmlns:a16="http://schemas.microsoft.com/office/drawing/2014/main" id="{E4DF775E-DF35-40BA-97C8-1591C73FD26F}"/>
              </a:ext>
            </a:extLst>
          </p:cNvPr>
          <p:cNvSpPr/>
          <p:nvPr/>
        </p:nvSpPr>
        <p:spPr>
          <a:xfrm>
            <a:off x="599872" y="2230008"/>
            <a:ext cx="10839856" cy="3785652"/>
          </a:xfrm>
          <a:prstGeom prst="rect">
            <a:avLst/>
          </a:prstGeom>
        </p:spPr>
        <p:txBody>
          <a:bodyPr wrap="square">
            <a:spAutoFit/>
          </a:bodyPr>
          <a:lstStyle/>
          <a:p>
            <a:r>
              <a:rPr lang="en-US" sz="2000" dirty="0"/>
              <a:t>Any Fourier transform method depends on evenly spaced data, and our R-R intervals are most certainly not evenly spaced in time. This is because the position in time of the intervals is dependent on their length, which is different for each interval.</a:t>
            </a:r>
          </a:p>
          <a:p>
            <a:endParaRPr lang="en-US" sz="2000" dirty="0"/>
          </a:p>
          <a:p>
            <a:r>
              <a:rPr lang="en-US" sz="2000" dirty="0"/>
              <a:t>To find our measures, we need to:</a:t>
            </a:r>
          </a:p>
          <a:p>
            <a:endParaRPr lang="en-US" sz="2000" dirty="0"/>
          </a:p>
          <a:p>
            <a:pPr marL="342900" indent="-342900">
              <a:buFont typeface="Arial" panose="020B0604020202020204" pitchFamily="34" charset="0"/>
              <a:buChar char="•"/>
            </a:pPr>
            <a:r>
              <a:rPr lang="en-US" sz="2000" dirty="0"/>
              <a:t>Create an evenly spaced timeline with the R-R intervals on it;</a:t>
            </a:r>
          </a:p>
          <a:p>
            <a:pPr marL="342900" indent="-342900">
              <a:buFont typeface="Arial" panose="020B0604020202020204" pitchFamily="34" charset="0"/>
              <a:buChar char="•"/>
            </a:pPr>
            <a:r>
              <a:rPr lang="en-US" sz="2000" dirty="0"/>
              <a:t>Interpolate the signal, which serves to both create an evenly spaced time-series and increase the resolution;</a:t>
            </a:r>
          </a:p>
          <a:p>
            <a:pPr marL="342900" indent="-342900">
              <a:buFont typeface="Arial" panose="020B0604020202020204" pitchFamily="34" charset="0"/>
              <a:buChar char="•"/>
            </a:pPr>
            <a:r>
              <a:rPr lang="en-US" sz="2000" dirty="0"/>
              <a:t>This interpolation step is also called re-sampling in some studies.</a:t>
            </a:r>
          </a:p>
          <a:p>
            <a:pPr marL="342900" indent="-342900">
              <a:buFont typeface="Arial" panose="020B0604020202020204" pitchFamily="34" charset="0"/>
              <a:buChar char="•"/>
            </a:pPr>
            <a:r>
              <a:rPr lang="en-US" sz="2000" dirty="0"/>
              <a:t>Transform the signal to the frequency domain;</a:t>
            </a:r>
          </a:p>
          <a:p>
            <a:pPr marL="342900" indent="-342900">
              <a:buFont typeface="Arial" panose="020B0604020202020204" pitchFamily="34" charset="0"/>
              <a:buChar char="•"/>
            </a:pPr>
            <a:r>
              <a:rPr lang="en-US" sz="2000" dirty="0"/>
              <a:t>Integrate the area under the LF and HF portion of the spectrum.</a:t>
            </a:r>
          </a:p>
        </p:txBody>
      </p:sp>
      <p:pic>
        <p:nvPicPr>
          <p:cNvPr id="5" name="Picture 4">
            <a:extLst>
              <a:ext uri="{FF2B5EF4-FFF2-40B4-BE49-F238E27FC236}">
                <a16:creationId xmlns:a16="http://schemas.microsoft.com/office/drawing/2014/main" id="{1AE5DCD0-98F7-4B2F-A6F2-F3C2D1BFA04A}"/>
              </a:ext>
            </a:extLst>
          </p:cNvPr>
          <p:cNvPicPr>
            <a:picLocks noChangeAspect="1"/>
          </p:cNvPicPr>
          <p:nvPr/>
        </p:nvPicPr>
        <p:blipFill>
          <a:blip r:embed="rId2"/>
          <a:stretch>
            <a:fillRect/>
          </a:stretch>
        </p:blipFill>
        <p:spPr>
          <a:xfrm>
            <a:off x="8285561" y="97277"/>
            <a:ext cx="3906439" cy="1875608"/>
          </a:xfrm>
          <a:prstGeom prst="rect">
            <a:avLst/>
          </a:prstGeom>
        </p:spPr>
      </p:pic>
    </p:spTree>
    <p:extLst>
      <p:ext uri="{BB962C8B-B14F-4D97-AF65-F5344CB8AC3E}">
        <p14:creationId xmlns:p14="http://schemas.microsoft.com/office/powerpoint/2010/main" val="198934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91FA06-A24E-43F8-AB76-7809E194B8B1}"/>
              </a:ext>
            </a:extLst>
          </p:cNvPr>
          <p:cNvSpPr>
            <a:spLocks noGrp="1"/>
          </p:cNvSpPr>
          <p:nvPr>
            <p:ph type="sldNum" sz="quarter" idx="12"/>
          </p:nvPr>
        </p:nvSpPr>
        <p:spPr/>
        <p:txBody>
          <a:bodyPr/>
          <a:lstStyle/>
          <a:p>
            <a:fld id="{4FAB73BC-B049-4115-A692-8D63A059BFB8}" type="slidenum">
              <a:rPr lang="en-US" smtClean="0"/>
              <a:t>18</a:t>
            </a:fld>
            <a:endParaRPr lang="en-US" dirty="0"/>
          </a:p>
        </p:txBody>
      </p:sp>
      <p:sp>
        <p:nvSpPr>
          <p:cNvPr id="3" name="TextBox 2">
            <a:extLst>
              <a:ext uri="{FF2B5EF4-FFF2-40B4-BE49-F238E27FC236}">
                <a16:creationId xmlns:a16="http://schemas.microsoft.com/office/drawing/2014/main" id="{6AEBCEE9-23F2-4937-A922-407FCB0312F6}"/>
              </a:ext>
            </a:extLst>
          </p:cNvPr>
          <p:cNvSpPr txBox="1"/>
          <p:nvPr/>
        </p:nvSpPr>
        <p:spPr>
          <a:xfrm>
            <a:off x="8014778" y="1189661"/>
            <a:ext cx="3788116" cy="923330"/>
          </a:xfrm>
          <a:prstGeom prst="rect">
            <a:avLst/>
          </a:prstGeom>
          <a:noFill/>
        </p:spPr>
        <p:txBody>
          <a:bodyPr wrap="square" rtlCol="0">
            <a:spAutoFit/>
          </a:bodyPr>
          <a:lstStyle/>
          <a:p>
            <a:r>
              <a:rPr lang="en-US" dirty="0">
                <a:solidFill>
                  <a:srgbClr val="0070C0"/>
                </a:solidFill>
              </a:rPr>
              <a:t>Code:  2_Analyzing a Discrete Heart Rate Signal Using Python – Part 2.ipynb</a:t>
            </a:r>
          </a:p>
        </p:txBody>
      </p:sp>
      <p:pic>
        <p:nvPicPr>
          <p:cNvPr id="4" name="Picture 3">
            <a:extLst>
              <a:ext uri="{FF2B5EF4-FFF2-40B4-BE49-F238E27FC236}">
                <a16:creationId xmlns:a16="http://schemas.microsoft.com/office/drawing/2014/main" id="{53CFF23C-F407-4B1E-A465-57BB133DB226}"/>
              </a:ext>
            </a:extLst>
          </p:cNvPr>
          <p:cNvPicPr>
            <a:picLocks noChangeAspect="1"/>
          </p:cNvPicPr>
          <p:nvPr/>
        </p:nvPicPr>
        <p:blipFill>
          <a:blip r:embed="rId2"/>
          <a:stretch>
            <a:fillRect/>
          </a:stretch>
        </p:blipFill>
        <p:spPr>
          <a:xfrm>
            <a:off x="0" y="77821"/>
            <a:ext cx="7566496" cy="6684129"/>
          </a:xfrm>
          <a:prstGeom prst="rect">
            <a:avLst/>
          </a:prstGeom>
        </p:spPr>
      </p:pic>
      <p:pic>
        <p:nvPicPr>
          <p:cNvPr id="5" name="Picture 4">
            <a:extLst>
              <a:ext uri="{FF2B5EF4-FFF2-40B4-BE49-F238E27FC236}">
                <a16:creationId xmlns:a16="http://schemas.microsoft.com/office/drawing/2014/main" id="{55C58B09-0F86-49F5-8553-64199F9B5766}"/>
              </a:ext>
            </a:extLst>
          </p:cNvPr>
          <p:cNvPicPr>
            <a:picLocks noChangeAspect="1"/>
          </p:cNvPicPr>
          <p:nvPr/>
        </p:nvPicPr>
        <p:blipFill>
          <a:blip r:embed="rId3"/>
          <a:stretch>
            <a:fillRect/>
          </a:stretch>
        </p:blipFill>
        <p:spPr>
          <a:xfrm>
            <a:off x="4824919" y="3419885"/>
            <a:ext cx="6034798" cy="3319494"/>
          </a:xfrm>
          <a:prstGeom prst="rect">
            <a:avLst/>
          </a:prstGeom>
        </p:spPr>
      </p:pic>
    </p:spTree>
    <p:extLst>
      <p:ext uri="{BB962C8B-B14F-4D97-AF65-F5344CB8AC3E}">
        <p14:creationId xmlns:p14="http://schemas.microsoft.com/office/powerpoint/2010/main" val="129040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1480A5-74BB-43F9-9FC2-D57C3D117761}"/>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3" name="Picture 2">
            <a:extLst>
              <a:ext uri="{FF2B5EF4-FFF2-40B4-BE49-F238E27FC236}">
                <a16:creationId xmlns:a16="http://schemas.microsoft.com/office/drawing/2014/main" id="{D892B27B-20A9-46F8-8C52-E4CBE5295126}"/>
              </a:ext>
            </a:extLst>
          </p:cNvPr>
          <p:cNvPicPr>
            <a:picLocks noChangeAspect="1"/>
          </p:cNvPicPr>
          <p:nvPr/>
        </p:nvPicPr>
        <p:blipFill>
          <a:blip r:embed="rId2"/>
          <a:stretch>
            <a:fillRect/>
          </a:stretch>
        </p:blipFill>
        <p:spPr>
          <a:xfrm>
            <a:off x="18317" y="1943100"/>
            <a:ext cx="11721245" cy="3086100"/>
          </a:xfrm>
          <a:prstGeom prst="rect">
            <a:avLst/>
          </a:prstGeom>
        </p:spPr>
      </p:pic>
    </p:spTree>
    <p:extLst>
      <p:ext uri="{BB962C8B-B14F-4D97-AF65-F5344CB8AC3E}">
        <p14:creationId xmlns:p14="http://schemas.microsoft.com/office/powerpoint/2010/main" val="202768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C853-C7BC-4F0E-8D40-20F98201E62A}"/>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D29FDCD-46EB-4A03-AB4C-5EC4236950E4}"/>
              </a:ext>
            </a:extLst>
          </p:cNvPr>
          <p:cNvSpPr>
            <a:spLocks noGrp="1"/>
          </p:cNvSpPr>
          <p:nvPr>
            <p:ph idx="1"/>
          </p:nvPr>
        </p:nvSpPr>
        <p:spPr>
          <a:xfrm>
            <a:off x="617838" y="2093976"/>
            <a:ext cx="10831686" cy="4050792"/>
          </a:xfrm>
        </p:spPr>
        <p:txBody>
          <a:bodyPr>
            <a:normAutofit/>
          </a:bodyPr>
          <a:lstStyle/>
          <a:p>
            <a:r>
              <a:rPr lang="en-US" sz="4000" dirty="0"/>
              <a:t>Heart Rate Analysis using Python</a:t>
            </a:r>
          </a:p>
          <a:p>
            <a:r>
              <a:rPr lang="en-US" sz="4000" dirty="0"/>
              <a:t>Real world application: Let’s look at an HRV Clinical Information Manual.</a:t>
            </a:r>
          </a:p>
          <a:p>
            <a:endParaRPr lang="en-US" sz="4000" dirty="0"/>
          </a:p>
        </p:txBody>
      </p:sp>
      <p:sp>
        <p:nvSpPr>
          <p:cNvPr id="4" name="Slide Number Placeholder 3">
            <a:extLst>
              <a:ext uri="{FF2B5EF4-FFF2-40B4-BE49-F238E27FC236}">
                <a16:creationId xmlns:a16="http://schemas.microsoft.com/office/drawing/2014/main" id="{402FB779-7D0A-41D9-A596-86C4FEE44B3A}"/>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59122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587C3A-FB3F-49BA-9D62-EA659C0E5AF5}"/>
              </a:ext>
            </a:extLst>
          </p:cNvPr>
          <p:cNvSpPr>
            <a:spLocks noGrp="1"/>
          </p:cNvSpPr>
          <p:nvPr>
            <p:ph type="sldNum" sz="quarter" idx="12"/>
          </p:nvPr>
        </p:nvSpPr>
        <p:spPr/>
        <p:txBody>
          <a:bodyPr/>
          <a:lstStyle/>
          <a:p>
            <a:fld id="{4FAB73BC-B049-4115-A692-8D63A059BFB8}" type="slidenum">
              <a:rPr lang="en-US" smtClean="0"/>
              <a:t>20</a:t>
            </a:fld>
            <a:endParaRPr lang="en-US" dirty="0"/>
          </a:p>
        </p:txBody>
      </p:sp>
      <p:pic>
        <p:nvPicPr>
          <p:cNvPr id="3" name="Picture 2">
            <a:extLst>
              <a:ext uri="{FF2B5EF4-FFF2-40B4-BE49-F238E27FC236}">
                <a16:creationId xmlns:a16="http://schemas.microsoft.com/office/drawing/2014/main" id="{ABE66242-3563-4482-BD4C-188B0A3D6965}"/>
              </a:ext>
            </a:extLst>
          </p:cNvPr>
          <p:cNvPicPr>
            <a:picLocks noChangeAspect="1"/>
          </p:cNvPicPr>
          <p:nvPr/>
        </p:nvPicPr>
        <p:blipFill>
          <a:blip r:embed="rId2"/>
          <a:stretch>
            <a:fillRect/>
          </a:stretch>
        </p:blipFill>
        <p:spPr>
          <a:xfrm>
            <a:off x="189899" y="661481"/>
            <a:ext cx="11363926" cy="5324981"/>
          </a:xfrm>
          <a:prstGeom prst="rect">
            <a:avLst/>
          </a:prstGeom>
        </p:spPr>
      </p:pic>
    </p:spTree>
    <p:extLst>
      <p:ext uri="{BB962C8B-B14F-4D97-AF65-F5344CB8AC3E}">
        <p14:creationId xmlns:p14="http://schemas.microsoft.com/office/powerpoint/2010/main" val="187419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12ADCB-C7E1-433B-AF7F-C03CAF695D7C}"/>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3" name="Picture 2">
            <a:extLst>
              <a:ext uri="{FF2B5EF4-FFF2-40B4-BE49-F238E27FC236}">
                <a16:creationId xmlns:a16="http://schemas.microsoft.com/office/drawing/2014/main" id="{717157F3-33FC-4843-B965-52BE8086ED85}"/>
              </a:ext>
            </a:extLst>
          </p:cNvPr>
          <p:cNvPicPr>
            <a:picLocks noChangeAspect="1"/>
          </p:cNvPicPr>
          <p:nvPr/>
        </p:nvPicPr>
        <p:blipFill>
          <a:blip r:embed="rId2"/>
          <a:stretch>
            <a:fillRect/>
          </a:stretch>
        </p:blipFill>
        <p:spPr>
          <a:xfrm>
            <a:off x="232977" y="1935804"/>
            <a:ext cx="11718231" cy="2986392"/>
          </a:xfrm>
          <a:prstGeom prst="rect">
            <a:avLst/>
          </a:prstGeom>
        </p:spPr>
      </p:pic>
    </p:spTree>
    <p:extLst>
      <p:ext uri="{BB962C8B-B14F-4D97-AF65-F5344CB8AC3E}">
        <p14:creationId xmlns:p14="http://schemas.microsoft.com/office/powerpoint/2010/main" val="193193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1F1F0E-495D-449C-B440-3E0A06FA9A65}"/>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3" name="Picture 2">
            <a:extLst>
              <a:ext uri="{FF2B5EF4-FFF2-40B4-BE49-F238E27FC236}">
                <a16:creationId xmlns:a16="http://schemas.microsoft.com/office/drawing/2014/main" id="{AA6E9F25-C7A6-4290-A37D-D501A8B30532}"/>
              </a:ext>
            </a:extLst>
          </p:cNvPr>
          <p:cNvPicPr>
            <a:picLocks noChangeAspect="1"/>
          </p:cNvPicPr>
          <p:nvPr/>
        </p:nvPicPr>
        <p:blipFill>
          <a:blip r:embed="rId2"/>
          <a:stretch>
            <a:fillRect/>
          </a:stretch>
        </p:blipFill>
        <p:spPr>
          <a:xfrm>
            <a:off x="583987" y="237995"/>
            <a:ext cx="10315575" cy="5591175"/>
          </a:xfrm>
          <a:prstGeom prst="rect">
            <a:avLst/>
          </a:prstGeom>
        </p:spPr>
      </p:pic>
      <p:sp>
        <p:nvSpPr>
          <p:cNvPr id="4" name="Speech Bubble: Rectangle with Corners Rounded 3">
            <a:extLst>
              <a:ext uri="{FF2B5EF4-FFF2-40B4-BE49-F238E27FC236}">
                <a16:creationId xmlns:a16="http://schemas.microsoft.com/office/drawing/2014/main" id="{8F113527-4CCD-4412-8C6B-0F0522BDADEB}"/>
              </a:ext>
            </a:extLst>
          </p:cNvPr>
          <p:cNvSpPr/>
          <p:nvPr/>
        </p:nvSpPr>
        <p:spPr>
          <a:xfrm>
            <a:off x="1663780" y="6060134"/>
            <a:ext cx="2817603" cy="425300"/>
          </a:xfrm>
          <a:prstGeom prst="wedgeRoundRectCallout">
            <a:avLst>
              <a:gd name="adj1" fmla="val -18202"/>
              <a:gd name="adj2" fmla="val -9632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LF (0.04 – 0.15Hz)</a:t>
            </a:r>
          </a:p>
        </p:txBody>
      </p:sp>
      <p:sp>
        <p:nvSpPr>
          <p:cNvPr id="5" name="Speech Bubble: Rectangle with Corners Rounded 4">
            <a:extLst>
              <a:ext uri="{FF2B5EF4-FFF2-40B4-BE49-F238E27FC236}">
                <a16:creationId xmlns:a16="http://schemas.microsoft.com/office/drawing/2014/main" id="{3DC93938-2295-4899-A886-481BD86CEF65}"/>
              </a:ext>
            </a:extLst>
          </p:cNvPr>
          <p:cNvSpPr/>
          <p:nvPr/>
        </p:nvSpPr>
        <p:spPr>
          <a:xfrm>
            <a:off x="5741774" y="2928631"/>
            <a:ext cx="2817603" cy="425300"/>
          </a:xfrm>
          <a:prstGeom prst="wedgeRoundRectCallout">
            <a:avLst>
              <a:gd name="adj1" fmla="val -115676"/>
              <a:gd name="adj2" fmla="val 395285"/>
              <a:gd name="adj3" fmla="val 16667"/>
            </a:avLst>
          </a:prstGeom>
          <a:solidFill>
            <a:srgbClr val="39B18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HF (0.16 – 0.5Hz)</a:t>
            </a:r>
          </a:p>
        </p:txBody>
      </p:sp>
      <p:sp>
        <p:nvSpPr>
          <p:cNvPr id="6" name="Left Brace 5">
            <a:extLst>
              <a:ext uri="{FF2B5EF4-FFF2-40B4-BE49-F238E27FC236}">
                <a16:creationId xmlns:a16="http://schemas.microsoft.com/office/drawing/2014/main" id="{EAF99C77-EE84-4788-B1D3-F9C3D6B85147}"/>
              </a:ext>
            </a:extLst>
          </p:cNvPr>
          <p:cNvSpPr/>
          <p:nvPr/>
        </p:nvSpPr>
        <p:spPr>
          <a:xfrm rot="5400000">
            <a:off x="3677061" y="4063157"/>
            <a:ext cx="375233" cy="1995821"/>
          </a:xfrm>
          <a:prstGeom prst="leftBrace">
            <a:avLst/>
          </a:prstGeom>
          <a:ln>
            <a:solidFill>
              <a:srgbClr val="4C9E8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8671163-3E0F-41F3-871A-29A0B7166BBF}"/>
              </a:ext>
            </a:extLst>
          </p:cNvPr>
          <p:cNvSpPr/>
          <p:nvPr/>
        </p:nvSpPr>
        <p:spPr>
          <a:xfrm rot="16200000">
            <a:off x="2369732" y="5283887"/>
            <a:ext cx="375233" cy="618840"/>
          </a:xfrm>
          <a:prstGeom prst="lef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3587F04A-6268-4507-838E-DDFCF20A7284}"/>
              </a:ext>
            </a:extLst>
          </p:cNvPr>
          <p:cNvPicPr>
            <a:picLocks noChangeAspect="1"/>
          </p:cNvPicPr>
          <p:nvPr/>
        </p:nvPicPr>
        <p:blipFill>
          <a:blip r:embed="rId3"/>
          <a:stretch>
            <a:fillRect/>
          </a:stretch>
        </p:blipFill>
        <p:spPr>
          <a:xfrm>
            <a:off x="7370864" y="3584895"/>
            <a:ext cx="3908737" cy="2952344"/>
          </a:xfrm>
          <a:prstGeom prst="rect">
            <a:avLst/>
          </a:prstGeom>
        </p:spPr>
      </p:pic>
    </p:spTree>
    <p:extLst>
      <p:ext uri="{BB962C8B-B14F-4D97-AF65-F5344CB8AC3E}">
        <p14:creationId xmlns:p14="http://schemas.microsoft.com/office/powerpoint/2010/main" val="167871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0C0744-2E5E-4A85-B6C3-57B5F3FA703E}"/>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3" name="Picture 2">
            <a:extLst>
              <a:ext uri="{FF2B5EF4-FFF2-40B4-BE49-F238E27FC236}">
                <a16:creationId xmlns:a16="http://schemas.microsoft.com/office/drawing/2014/main" id="{788288DA-2705-4E9B-AD53-60E5C840397D}"/>
              </a:ext>
            </a:extLst>
          </p:cNvPr>
          <p:cNvPicPr>
            <a:picLocks noChangeAspect="1"/>
          </p:cNvPicPr>
          <p:nvPr/>
        </p:nvPicPr>
        <p:blipFill>
          <a:blip r:embed="rId2"/>
          <a:stretch>
            <a:fillRect/>
          </a:stretch>
        </p:blipFill>
        <p:spPr>
          <a:xfrm>
            <a:off x="395418" y="0"/>
            <a:ext cx="10313746" cy="3362711"/>
          </a:xfrm>
          <a:prstGeom prst="rect">
            <a:avLst/>
          </a:prstGeom>
        </p:spPr>
      </p:pic>
      <p:sp>
        <p:nvSpPr>
          <p:cNvPr id="4" name="Rectangle 3">
            <a:extLst>
              <a:ext uri="{FF2B5EF4-FFF2-40B4-BE49-F238E27FC236}">
                <a16:creationId xmlns:a16="http://schemas.microsoft.com/office/drawing/2014/main" id="{D636AED9-05EC-4A3D-A405-CB2F73CC96AE}"/>
              </a:ext>
            </a:extLst>
          </p:cNvPr>
          <p:cNvSpPr/>
          <p:nvPr/>
        </p:nvSpPr>
        <p:spPr>
          <a:xfrm>
            <a:off x="395418" y="3839245"/>
            <a:ext cx="11695386" cy="2616101"/>
          </a:xfrm>
          <a:prstGeom prst="rect">
            <a:avLst/>
          </a:prstGeom>
        </p:spPr>
        <p:txBody>
          <a:bodyPr wrap="square">
            <a:spAutoFit/>
          </a:bodyPr>
          <a:lstStyle/>
          <a:p>
            <a:r>
              <a:rPr lang="en-US" sz="2000" b="1" dirty="0"/>
              <a:t>Common Frequency Domain HRV metrics include:</a:t>
            </a:r>
          </a:p>
          <a:p>
            <a:endParaRPr lang="en-US" dirty="0"/>
          </a:p>
          <a:p>
            <a:r>
              <a:rPr lang="en-US" dirty="0">
                <a:solidFill>
                  <a:srgbClr val="0070C0"/>
                </a:solidFill>
              </a:rPr>
              <a:t>High Frequency power (HF): </a:t>
            </a:r>
            <a:r>
              <a:rPr lang="en-US" dirty="0"/>
              <a:t>frequency activity in the 0.15 - 0.40Hz range (green in the above chart)</a:t>
            </a:r>
          </a:p>
          <a:p>
            <a:endParaRPr lang="en-US" dirty="0"/>
          </a:p>
          <a:p>
            <a:r>
              <a:rPr lang="en-US" dirty="0">
                <a:solidFill>
                  <a:srgbClr val="0070C0"/>
                </a:solidFill>
              </a:rPr>
              <a:t>Low Frequency power (LF): </a:t>
            </a:r>
            <a:r>
              <a:rPr lang="en-US" dirty="0"/>
              <a:t>frequency activity in the 0.04 - 0.15Hz range (yellow in the above chart)</a:t>
            </a:r>
          </a:p>
          <a:p>
            <a:endParaRPr lang="en-US" dirty="0"/>
          </a:p>
          <a:p>
            <a:r>
              <a:rPr lang="en-US" dirty="0">
                <a:solidFill>
                  <a:srgbClr val="0070C0"/>
                </a:solidFill>
              </a:rPr>
              <a:t>LF/HF Ratio</a:t>
            </a:r>
            <a:r>
              <a:rPr lang="en-US" dirty="0"/>
              <a:t>: A ratio of Low Frequency to High Frequency. Some consider this indicative of Sympathetic to Parasympathetic Autonomic Balance, but that is controversial. Please see </a:t>
            </a:r>
            <a:r>
              <a:rPr lang="en-US" dirty="0">
                <a:hlinkClick r:id="rId3"/>
              </a:rPr>
              <a:t>this article</a:t>
            </a:r>
            <a:r>
              <a:rPr lang="en-US" dirty="0"/>
              <a:t> and </a:t>
            </a:r>
            <a:r>
              <a:rPr lang="en-US" dirty="0">
                <a:hlinkClick r:id="rId4"/>
              </a:rPr>
              <a:t>this article</a:t>
            </a:r>
            <a:r>
              <a:rPr lang="en-US" dirty="0"/>
              <a:t> for more information.</a:t>
            </a:r>
          </a:p>
        </p:txBody>
      </p:sp>
      <p:pic>
        <p:nvPicPr>
          <p:cNvPr id="5" name="Picture 4">
            <a:extLst>
              <a:ext uri="{FF2B5EF4-FFF2-40B4-BE49-F238E27FC236}">
                <a16:creationId xmlns:a16="http://schemas.microsoft.com/office/drawing/2014/main" id="{E9707882-5FB6-4B9D-8C69-A844B8673F55}"/>
              </a:ext>
            </a:extLst>
          </p:cNvPr>
          <p:cNvPicPr>
            <a:picLocks noChangeAspect="1"/>
          </p:cNvPicPr>
          <p:nvPr/>
        </p:nvPicPr>
        <p:blipFill>
          <a:blip r:embed="rId5"/>
          <a:stretch>
            <a:fillRect/>
          </a:stretch>
        </p:blipFill>
        <p:spPr>
          <a:xfrm>
            <a:off x="9768143" y="3018755"/>
            <a:ext cx="1882041" cy="1421542"/>
          </a:xfrm>
          <a:prstGeom prst="rect">
            <a:avLst/>
          </a:prstGeom>
        </p:spPr>
      </p:pic>
    </p:spTree>
    <p:extLst>
      <p:ext uri="{BB962C8B-B14F-4D97-AF65-F5344CB8AC3E}">
        <p14:creationId xmlns:p14="http://schemas.microsoft.com/office/powerpoint/2010/main" val="210728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0" name="Rectangle 19">
            <a:extLst>
              <a:ext uri="{FF2B5EF4-FFF2-40B4-BE49-F238E27FC236}">
                <a16:creationId xmlns:a16="http://schemas.microsoft.com/office/drawing/2014/main" id="{FF0965A7-524A-44F1-B044-48411EA4F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58EE5433-7B78-4432-965F-8790C3F4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F7AAA96-ECD9-48EA-B942-1172BB51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666FDC-8578-4117-B1E1-3E9038414320}"/>
              </a:ext>
            </a:extLst>
          </p:cNvPr>
          <p:cNvSpPr txBox="1"/>
          <p:nvPr/>
        </p:nvSpPr>
        <p:spPr>
          <a:xfrm>
            <a:off x="6713220" y="1054100"/>
            <a:ext cx="4615180" cy="4223389"/>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8000" cap="all" dirty="0">
                <a:blipFill dpi="0" rotWithShape="1">
                  <a:blip r:embed="rId4"/>
                  <a:srcRect/>
                  <a:tile tx="6350" ty="-127000" sx="65000" sy="64000" flip="none" algn="tl"/>
                </a:blipFill>
                <a:latin typeface="+mj-lt"/>
                <a:ea typeface="+mj-ea"/>
                <a:cs typeface="+mj-cs"/>
              </a:rPr>
              <a:t>HRV clinical manual </a:t>
            </a:r>
          </a:p>
          <a:p>
            <a:pPr defTabSz="914400">
              <a:lnSpc>
                <a:spcPct val="80000"/>
              </a:lnSpc>
              <a:spcBef>
                <a:spcPct val="0"/>
              </a:spcBef>
              <a:spcAft>
                <a:spcPts val="600"/>
              </a:spcAft>
            </a:pPr>
            <a:r>
              <a:rPr lang="en-US" sz="8000" cap="all" dirty="0" err="1">
                <a:blipFill dpi="0" rotWithShape="1">
                  <a:blip r:embed="rId4"/>
                  <a:srcRect/>
                  <a:tile tx="6350" ty="-127000" sx="65000" sy="64000" flip="none" algn="tl"/>
                </a:blipFill>
                <a:latin typeface="+mj-lt"/>
                <a:ea typeface="+mj-ea"/>
                <a:cs typeface="+mj-cs"/>
              </a:rPr>
              <a:t>ver</a:t>
            </a:r>
            <a:r>
              <a:rPr lang="en-US" sz="8000" cap="all" dirty="0">
                <a:blipFill dpi="0" rotWithShape="1">
                  <a:blip r:embed="rId4"/>
                  <a:srcRect/>
                  <a:tile tx="6350" ty="-127000" sx="65000" sy="64000" flip="none" algn="tl"/>
                </a:blipFill>
                <a:latin typeface="+mj-lt"/>
                <a:ea typeface="+mj-ea"/>
                <a:cs typeface="+mj-cs"/>
              </a:rPr>
              <a:t> 3.0</a:t>
            </a:r>
          </a:p>
        </p:txBody>
      </p:sp>
      <p:sp>
        <p:nvSpPr>
          <p:cNvPr id="26" name="Rectangle 25">
            <a:extLst>
              <a:ext uri="{FF2B5EF4-FFF2-40B4-BE49-F238E27FC236}">
                <a16:creationId xmlns:a16="http://schemas.microsoft.com/office/drawing/2014/main" id="{248BD5A8-902E-46F3-9C9F-F939987C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00B863-FA71-4FFB-9F30-56E95B0D3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F974AC77-F93C-4C47-8BA3-991BBA2EF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B170C1A4-4B9C-47A6-981D-0D71C5685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235AF1A9-523A-4E4C-AE48-EDB22231EE75}"/>
              </a:ext>
            </a:extLst>
          </p:cNvPr>
          <p:cNvPicPr>
            <a:picLocks noChangeAspect="1"/>
          </p:cNvPicPr>
          <p:nvPr/>
        </p:nvPicPr>
        <p:blipFill>
          <a:blip r:embed="rId6"/>
          <a:stretch>
            <a:fillRect/>
          </a:stretch>
        </p:blipFill>
        <p:spPr>
          <a:xfrm>
            <a:off x="633999" y="1128746"/>
            <a:ext cx="5462001" cy="4233384"/>
          </a:xfrm>
          <a:prstGeom prst="rect">
            <a:avLst/>
          </a:prstGeom>
        </p:spPr>
      </p:pic>
      <p:sp>
        <p:nvSpPr>
          <p:cNvPr id="2" name="Slide Number Placeholder 1">
            <a:extLst>
              <a:ext uri="{FF2B5EF4-FFF2-40B4-BE49-F238E27FC236}">
                <a16:creationId xmlns:a16="http://schemas.microsoft.com/office/drawing/2014/main" id="{907A117B-8538-4976-BB9B-9D098B7218EF}"/>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4FAB73BC-B049-4115-A692-8D63A059BFB8}" type="slidenum">
              <a:rPr lang="en-US" sz="2800" smtClean="0"/>
              <a:pPr defTabSz="914400">
                <a:spcAft>
                  <a:spcPts val="600"/>
                </a:spcAft>
              </a:pPr>
              <a:t>24</a:t>
            </a:fld>
            <a:endParaRPr lang="en-US" sz="2800"/>
          </a:p>
        </p:txBody>
      </p:sp>
    </p:spTree>
    <p:extLst>
      <p:ext uri="{BB962C8B-B14F-4D97-AF65-F5344CB8AC3E}">
        <p14:creationId xmlns:p14="http://schemas.microsoft.com/office/powerpoint/2010/main" val="396853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8525-4804-4BE7-B34A-FEEDD3F4E820}"/>
              </a:ext>
            </a:extLst>
          </p:cNvPr>
          <p:cNvSpPr>
            <a:spLocks noGrp="1"/>
          </p:cNvSpPr>
          <p:nvPr>
            <p:ph type="title"/>
          </p:nvPr>
        </p:nvSpPr>
        <p:spPr>
          <a:xfrm>
            <a:off x="502508" y="484632"/>
            <a:ext cx="10625740" cy="1609344"/>
          </a:xfrm>
        </p:spPr>
        <p:txBody>
          <a:bodyPr/>
          <a:lstStyle/>
          <a:p>
            <a:r>
              <a:rPr lang="en-US" dirty="0"/>
              <a:t>Heart Rate Variability Analysis System</a:t>
            </a:r>
            <a:br>
              <a:rPr lang="en-US" dirty="0"/>
            </a:br>
            <a:r>
              <a:rPr lang="en-US" dirty="0"/>
              <a:t>Clinical Information </a:t>
            </a:r>
          </a:p>
        </p:txBody>
      </p:sp>
      <p:sp>
        <p:nvSpPr>
          <p:cNvPr id="3" name="Slide Number Placeholder 2">
            <a:extLst>
              <a:ext uri="{FF2B5EF4-FFF2-40B4-BE49-F238E27FC236}">
                <a16:creationId xmlns:a16="http://schemas.microsoft.com/office/drawing/2014/main" id="{9D043161-3199-40B8-A764-312E839C68D6}"/>
              </a:ext>
            </a:extLst>
          </p:cNvPr>
          <p:cNvSpPr>
            <a:spLocks noGrp="1"/>
          </p:cNvSpPr>
          <p:nvPr>
            <p:ph type="sldNum" sz="quarter" idx="12"/>
          </p:nvPr>
        </p:nvSpPr>
        <p:spPr/>
        <p:txBody>
          <a:bodyPr/>
          <a:lstStyle/>
          <a:p>
            <a:fld id="{4FAB73BC-B049-4115-A692-8D63A059BFB8}" type="slidenum">
              <a:rPr lang="en-US" smtClean="0"/>
              <a:t>25</a:t>
            </a:fld>
            <a:endParaRPr lang="en-US" dirty="0"/>
          </a:p>
        </p:txBody>
      </p:sp>
      <p:sp>
        <p:nvSpPr>
          <p:cNvPr id="4" name="Rectangle 3">
            <a:extLst>
              <a:ext uri="{FF2B5EF4-FFF2-40B4-BE49-F238E27FC236}">
                <a16:creationId xmlns:a16="http://schemas.microsoft.com/office/drawing/2014/main" id="{905579B4-181D-4277-8002-0B1ED9A8A768}"/>
              </a:ext>
            </a:extLst>
          </p:cNvPr>
          <p:cNvSpPr/>
          <p:nvPr/>
        </p:nvSpPr>
        <p:spPr>
          <a:xfrm>
            <a:off x="3419279" y="2640367"/>
            <a:ext cx="7891849" cy="2123658"/>
          </a:xfrm>
          <a:prstGeom prst="rect">
            <a:avLst/>
          </a:prstGeom>
        </p:spPr>
        <p:txBody>
          <a:bodyPr wrap="square">
            <a:spAutoFit/>
          </a:bodyPr>
          <a:lstStyle/>
          <a:p>
            <a:r>
              <a:rPr lang="en-US" sz="4400" dirty="0">
                <a:hlinkClick r:id="rId2"/>
              </a:rPr>
              <a:t>https://medi-core.com//download/HRV_clinical_manual_ver3.0.pdf</a:t>
            </a:r>
            <a:r>
              <a:rPr lang="en-US" sz="4400" dirty="0"/>
              <a:t> </a:t>
            </a:r>
          </a:p>
        </p:txBody>
      </p:sp>
      <p:pic>
        <p:nvPicPr>
          <p:cNvPr id="5" name="Picture 4">
            <a:extLst>
              <a:ext uri="{FF2B5EF4-FFF2-40B4-BE49-F238E27FC236}">
                <a16:creationId xmlns:a16="http://schemas.microsoft.com/office/drawing/2014/main" id="{55D5AD3F-45C8-482D-8B61-15DE0CF1A660}"/>
              </a:ext>
            </a:extLst>
          </p:cNvPr>
          <p:cNvPicPr>
            <a:picLocks noChangeAspect="1"/>
          </p:cNvPicPr>
          <p:nvPr/>
        </p:nvPicPr>
        <p:blipFill>
          <a:blip r:embed="rId3"/>
          <a:stretch>
            <a:fillRect/>
          </a:stretch>
        </p:blipFill>
        <p:spPr>
          <a:xfrm>
            <a:off x="880872" y="2555145"/>
            <a:ext cx="2143125" cy="2143125"/>
          </a:xfrm>
          <a:prstGeom prst="rect">
            <a:avLst/>
          </a:prstGeom>
        </p:spPr>
      </p:pic>
    </p:spTree>
    <p:extLst>
      <p:ext uri="{BB962C8B-B14F-4D97-AF65-F5344CB8AC3E}">
        <p14:creationId xmlns:p14="http://schemas.microsoft.com/office/powerpoint/2010/main" val="2352198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CFC6-7EB5-4609-B141-2769568EE0F7}"/>
              </a:ext>
            </a:extLst>
          </p:cNvPr>
          <p:cNvSpPr>
            <a:spLocks noGrp="1"/>
          </p:cNvSpPr>
          <p:nvPr>
            <p:ph type="title"/>
          </p:nvPr>
        </p:nvSpPr>
        <p:spPr/>
        <p:txBody>
          <a:bodyPr/>
          <a:lstStyle/>
          <a:p>
            <a:r>
              <a:rPr lang="en-US" dirty="0"/>
              <a:t>Utilities</a:t>
            </a:r>
          </a:p>
        </p:txBody>
      </p:sp>
      <p:sp>
        <p:nvSpPr>
          <p:cNvPr id="3" name="Slide Number Placeholder 2">
            <a:extLst>
              <a:ext uri="{FF2B5EF4-FFF2-40B4-BE49-F238E27FC236}">
                <a16:creationId xmlns:a16="http://schemas.microsoft.com/office/drawing/2014/main" id="{705C50AF-2ADD-4F38-8369-EB90CB4FCDD1}"/>
              </a:ext>
            </a:extLst>
          </p:cNvPr>
          <p:cNvSpPr>
            <a:spLocks noGrp="1"/>
          </p:cNvSpPr>
          <p:nvPr>
            <p:ph type="sldNum" sz="quarter" idx="12"/>
          </p:nvPr>
        </p:nvSpPr>
        <p:spPr/>
        <p:txBody>
          <a:bodyPr/>
          <a:lstStyle/>
          <a:p>
            <a:fld id="{4FAB73BC-B049-4115-A692-8D63A059BFB8}" type="slidenum">
              <a:rPr lang="en-US" smtClean="0"/>
              <a:t>26</a:t>
            </a:fld>
            <a:endParaRPr lang="en-US" dirty="0"/>
          </a:p>
        </p:txBody>
      </p:sp>
      <p:sp>
        <p:nvSpPr>
          <p:cNvPr id="4" name="Rectangle 3">
            <a:extLst>
              <a:ext uri="{FF2B5EF4-FFF2-40B4-BE49-F238E27FC236}">
                <a16:creationId xmlns:a16="http://schemas.microsoft.com/office/drawing/2014/main" id="{6C3848A6-D91D-45C6-861E-F8877845432C}"/>
              </a:ext>
            </a:extLst>
          </p:cNvPr>
          <p:cNvSpPr/>
          <p:nvPr/>
        </p:nvSpPr>
        <p:spPr>
          <a:xfrm>
            <a:off x="1209472" y="2654493"/>
            <a:ext cx="8858655" cy="3281091"/>
          </a:xfrm>
          <a:prstGeom prst="rect">
            <a:avLst/>
          </a:prstGeom>
        </p:spPr>
        <p:txBody>
          <a:bodyPr wrap="square">
            <a:spAutoFit/>
          </a:bodyPr>
          <a:lstStyle/>
          <a:p>
            <a:pPr>
              <a:lnSpc>
                <a:spcPct val="107000"/>
              </a:lnSpc>
              <a:spcAft>
                <a:spcPts val="800"/>
              </a:spcAft>
            </a:pPr>
            <a:r>
              <a:rPr lang="en-US" sz="2800" dirty="0">
                <a:solidFill>
                  <a:srgbClr val="0070C0"/>
                </a:solidFill>
                <a:latin typeface="Arial" panose="020B0604020202020204" pitchFamily="34" charset="0"/>
                <a:ea typeface="Calibri" panose="020F0502020204030204" pitchFamily="34" charset="0"/>
                <a:cs typeface="Arial" panose="020B0604020202020204" pitchFamily="34" charset="0"/>
              </a:rPr>
              <a:t>Convert wav file to csv file</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a:latin typeface="Arial" panose="020B0604020202020204" pitchFamily="34" charset="0"/>
                <a:ea typeface="Calibri" panose="020F0502020204030204" pitchFamily="34" charset="0"/>
                <a:cs typeface="Arial" panose="020B0604020202020204" pitchFamily="34" charset="0"/>
                <a:hlinkClick r:id="rId2"/>
              </a:rPr>
              <a:t>https://sendeyo.com/onlineconverter/en/wav/text-csv</a:t>
            </a:r>
            <a:endParaRPr lang="en-US" sz="2800" dirty="0">
              <a:latin typeface="Arial" panose="020B0604020202020204" pitchFamily="34" charset="0"/>
              <a:ea typeface="Calibri" panose="020F050202020403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hlinkClick r:id="rId3"/>
              </a:rPr>
              <a:t>https://github.com/Lukious/wav-to-csv</a:t>
            </a:r>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a:p>
            <a:r>
              <a:rPr lang="en-US" sz="2800" dirty="0">
                <a:solidFill>
                  <a:srgbClr val="0070C0"/>
                </a:solidFill>
                <a:latin typeface="Arial" panose="020B0604020202020204" pitchFamily="34" charset="0"/>
                <a:cs typeface="Arial" panose="020B0604020202020204" pitchFamily="34" charset="0"/>
              </a:rPr>
              <a:t>Convert csv file to wav file</a:t>
            </a:r>
          </a:p>
          <a:p>
            <a:r>
              <a:rPr lang="en-US" sz="2800" dirty="0">
                <a:latin typeface="Arial" panose="020B0604020202020204" pitchFamily="34" charset="0"/>
                <a:cs typeface="Arial" panose="020B0604020202020204" pitchFamily="34" charset="0"/>
                <a:hlinkClick r:id="rId4"/>
              </a:rPr>
              <a:t>https://gist.github.com/Pretz/1773870</a:t>
            </a:r>
            <a:r>
              <a:rPr lang="en-US" sz="2800" dirty="0">
                <a:latin typeface="Arial" panose="020B0604020202020204" pitchFamily="34" charset="0"/>
                <a:cs typeface="Arial" panose="020B0604020202020204" pitchFamily="34" charset="0"/>
              </a:rPr>
              <a:t> </a:t>
            </a:r>
          </a:p>
          <a:p>
            <a:pPr>
              <a:lnSpc>
                <a:spcPct val="107000"/>
              </a:lnSpc>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754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4F7D-8D05-4DE9-B0B2-13BD165C524C}"/>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F0B6FB9C-A723-4A66-85EE-EE716D7E91A5}"/>
              </a:ext>
            </a:extLst>
          </p:cNvPr>
          <p:cNvSpPr>
            <a:spLocks noGrp="1"/>
          </p:cNvSpPr>
          <p:nvPr>
            <p:ph type="sldNum" sz="quarter" idx="12"/>
          </p:nvPr>
        </p:nvSpPr>
        <p:spPr/>
        <p:txBody>
          <a:bodyPr/>
          <a:lstStyle/>
          <a:p>
            <a:fld id="{4FAB73BC-B049-4115-A692-8D63A059BFB8}" type="slidenum">
              <a:rPr lang="en-US" smtClean="0"/>
              <a:t>27</a:t>
            </a:fld>
            <a:endParaRPr lang="en-US" dirty="0"/>
          </a:p>
        </p:txBody>
      </p:sp>
      <p:sp>
        <p:nvSpPr>
          <p:cNvPr id="10" name="Rectangle 9">
            <a:extLst>
              <a:ext uri="{FF2B5EF4-FFF2-40B4-BE49-F238E27FC236}">
                <a16:creationId xmlns:a16="http://schemas.microsoft.com/office/drawing/2014/main" id="{CF2D7EE5-1628-4A02-B537-F1E13BF1FE33}"/>
              </a:ext>
            </a:extLst>
          </p:cNvPr>
          <p:cNvSpPr/>
          <p:nvPr/>
        </p:nvSpPr>
        <p:spPr>
          <a:xfrm>
            <a:off x="2055779" y="2901554"/>
            <a:ext cx="6096000" cy="646331"/>
          </a:xfrm>
          <a:prstGeom prst="rect">
            <a:avLst/>
          </a:prstGeom>
        </p:spPr>
        <p:txBody>
          <a:bodyPr>
            <a:spAutoFit/>
          </a:bodyPr>
          <a:lstStyle/>
          <a:p>
            <a:r>
              <a:rPr lang="en-US" dirty="0">
                <a:hlinkClick r:id="rId2"/>
              </a:rPr>
              <a:t>https://readthedocs.org/projects/python-heart-rate-analysis-toolkit/downloads/pdf/stable/</a:t>
            </a:r>
            <a:r>
              <a:rPr lang="en-US" dirty="0"/>
              <a:t> </a:t>
            </a:r>
          </a:p>
        </p:txBody>
      </p:sp>
    </p:spTree>
    <p:extLst>
      <p:ext uri="{BB962C8B-B14F-4D97-AF65-F5344CB8AC3E}">
        <p14:creationId xmlns:p14="http://schemas.microsoft.com/office/powerpoint/2010/main" val="155261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5CCAA7-CA46-4A4B-B2CB-B06E7F75D013}"/>
              </a:ext>
            </a:extLst>
          </p:cNvPr>
          <p:cNvPicPr>
            <a:picLocks noChangeAspect="1"/>
          </p:cNvPicPr>
          <p:nvPr/>
        </p:nvPicPr>
        <p:blipFill>
          <a:blip r:embed="rId2"/>
          <a:stretch>
            <a:fillRect/>
          </a:stretch>
        </p:blipFill>
        <p:spPr>
          <a:xfrm>
            <a:off x="3118503" y="818727"/>
            <a:ext cx="5954995" cy="5220546"/>
          </a:xfrm>
          <a:prstGeom prst="rect">
            <a:avLst/>
          </a:prstGeom>
        </p:spPr>
      </p:pic>
      <p:sp>
        <p:nvSpPr>
          <p:cNvPr id="3" name="Slide Number Placeholder 2">
            <a:extLst>
              <a:ext uri="{FF2B5EF4-FFF2-40B4-BE49-F238E27FC236}">
                <a16:creationId xmlns:a16="http://schemas.microsoft.com/office/drawing/2014/main" id="{64170EDA-F53D-4C21-BA39-B5063CE149C7}"/>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01476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22AE-F1E4-4AC8-A3A9-CF72FCEA14B1}"/>
              </a:ext>
            </a:extLst>
          </p:cNvPr>
          <p:cNvSpPr>
            <a:spLocks noGrp="1"/>
          </p:cNvSpPr>
          <p:nvPr>
            <p:ph type="title"/>
          </p:nvPr>
        </p:nvSpPr>
        <p:spPr>
          <a:xfrm>
            <a:off x="1028306" y="113800"/>
            <a:ext cx="10058400" cy="1609344"/>
          </a:xfrm>
        </p:spPr>
        <p:txBody>
          <a:bodyPr/>
          <a:lstStyle/>
          <a:p>
            <a:r>
              <a:rPr lang="en-US" dirty="0"/>
              <a:t>References</a:t>
            </a:r>
          </a:p>
        </p:txBody>
      </p:sp>
      <p:sp>
        <p:nvSpPr>
          <p:cNvPr id="4" name="Slide Number Placeholder 3">
            <a:extLst>
              <a:ext uri="{FF2B5EF4-FFF2-40B4-BE49-F238E27FC236}">
                <a16:creationId xmlns:a16="http://schemas.microsoft.com/office/drawing/2014/main" id="{D10898F6-78F0-450D-91F9-F8E8EE981299}"/>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9" name="Content Placeholder 8">
            <a:extLst>
              <a:ext uri="{FF2B5EF4-FFF2-40B4-BE49-F238E27FC236}">
                <a16:creationId xmlns:a16="http://schemas.microsoft.com/office/drawing/2014/main" id="{19F493DC-014C-43F9-B34E-B53C51CF66C0}"/>
              </a:ext>
            </a:extLst>
          </p:cNvPr>
          <p:cNvSpPr>
            <a:spLocks noGrp="1"/>
          </p:cNvSpPr>
          <p:nvPr>
            <p:ph idx="1"/>
          </p:nvPr>
        </p:nvSpPr>
        <p:spPr>
          <a:xfrm>
            <a:off x="515735" y="1403603"/>
            <a:ext cx="10484304" cy="5038385"/>
          </a:xfrm>
        </p:spPr>
        <p:txBody>
          <a:bodyPr>
            <a:normAutofit fontScale="92500" lnSpcReduction="10000"/>
          </a:bodyPr>
          <a:lstStyle/>
          <a:p>
            <a:r>
              <a:rPr lang="en-US" sz="1800" dirty="0">
                <a:hlinkClick r:id="rId2"/>
              </a:rPr>
              <a:t>https://github.com/paulvangentcom/heartrate_analysis_python</a:t>
            </a:r>
            <a:r>
              <a:rPr lang="en-US" sz="1800" dirty="0"/>
              <a:t> </a:t>
            </a:r>
          </a:p>
          <a:p>
            <a:r>
              <a:rPr lang="en-US" sz="1800" dirty="0"/>
              <a:t>Demonstrations: Heart Sounds &amp; Murmurs </a:t>
            </a:r>
            <a:r>
              <a:rPr lang="en-US" sz="1800" u="sng" dirty="0">
                <a:hlinkClick r:id="rId3"/>
              </a:rPr>
              <a:t>https://depts.washington.edu/physdx/heart/demo.html</a:t>
            </a:r>
            <a:r>
              <a:rPr lang="en-US" sz="1800" dirty="0"/>
              <a:t> </a:t>
            </a:r>
          </a:p>
          <a:p>
            <a:r>
              <a:rPr lang="en-US" sz="1800" dirty="0"/>
              <a:t>Sample wav file comes from BBC </a:t>
            </a:r>
            <a:r>
              <a:rPr lang="en-US" sz="1800" dirty="0" err="1"/>
              <a:t>fx</a:t>
            </a:r>
            <a:r>
              <a:rPr lang="en-US" sz="1800" dirty="0"/>
              <a:t> sound - </a:t>
            </a:r>
            <a:r>
              <a:rPr lang="en-US" sz="1800" dirty="0">
                <a:hlinkClick r:id="rId4"/>
              </a:rPr>
              <a:t>http://bbcsfx.acropolis.org.uk/</a:t>
            </a:r>
            <a:r>
              <a:rPr lang="en-US" sz="1800" dirty="0"/>
              <a:t> </a:t>
            </a:r>
          </a:p>
          <a:p>
            <a:r>
              <a:rPr lang="en-US" sz="1800" dirty="0"/>
              <a:t>Computerized Heart Sounds Analysis </a:t>
            </a:r>
            <a:r>
              <a:rPr lang="en-US" sz="1800" u="sng" dirty="0">
                <a:hlinkClick r:id="rId5"/>
              </a:rPr>
              <a:t>https://www.intechopen.com/books/discrete-wavelet-transforms-biomedical-applications/computerized-heart-sounds-analysis</a:t>
            </a:r>
            <a:r>
              <a:rPr lang="en-US" sz="1800" dirty="0"/>
              <a:t> </a:t>
            </a:r>
          </a:p>
          <a:p>
            <a:pPr fontAlgn="base"/>
            <a:r>
              <a:rPr lang="en-US" dirty="0"/>
              <a:t>Fetal Heart Monitoring </a:t>
            </a:r>
          </a:p>
          <a:p>
            <a:pPr marL="274320" lvl="1" indent="0" fontAlgn="base">
              <a:buNone/>
            </a:pPr>
            <a:r>
              <a:rPr lang="en-US" u="sng" dirty="0">
                <a:hlinkClick r:id="rId6"/>
              </a:rPr>
              <a:t>https://www.hopkinsmedicine.org/health/treatment-tests-and-therapies/fetal-heart-monitoring#:~:text=Your%20healthcare%20provider%20may%20do,to%20conditions%20in%20your%20uterus</a:t>
            </a:r>
            <a:r>
              <a:rPr lang="en-US" dirty="0"/>
              <a:t>. </a:t>
            </a:r>
            <a:endParaRPr lang="en-US" sz="1800" dirty="0"/>
          </a:p>
          <a:p>
            <a:r>
              <a:rPr lang="en-US" sz="1800" dirty="0"/>
              <a:t>Analyzing a Discrete Heart Rate Signal Using Python </a:t>
            </a:r>
            <a:r>
              <a:rPr lang="en-US" dirty="0"/>
              <a:t>http://www.paulvangent.com/ </a:t>
            </a:r>
          </a:p>
          <a:p>
            <a:r>
              <a:rPr lang="en-US" sz="1800" dirty="0">
                <a:hlinkClick r:id="rId7"/>
              </a:rPr>
              <a:t>https://medi-core.com//download/HRV_clinical_manual_ver3.0.pdf</a:t>
            </a:r>
            <a:r>
              <a:rPr lang="en-US" sz="1800" dirty="0"/>
              <a:t> </a:t>
            </a:r>
          </a:p>
          <a:p>
            <a:r>
              <a:rPr lang="en-US" sz="1800" dirty="0"/>
              <a:t>Convert .wav to .csv </a:t>
            </a:r>
          </a:p>
          <a:p>
            <a:pPr lvl="1"/>
            <a:r>
              <a:rPr lang="en-US" dirty="0">
                <a:hlinkClick r:id="rId8"/>
              </a:rPr>
              <a:t>https://sendeyo.com/onlineconverter/en/wav/text-csv</a:t>
            </a:r>
            <a:r>
              <a:rPr lang="en-US" dirty="0"/>
              <a:t> </a:t>
            </a:r>
          </a:p>
          <a:p>
            <a:pPr lvl="1"/>
            <a:r>
              <a:rPr lang="en-US" dirty="0"/>
              <a:t>https://github.com/Lukious/wav-to-csv</a:t>
            </a:r>
          </a:p>
          <a:p>
            <a:r>
              <a:rPr lang="en-US" sz="1800" dirty="0"/>
              <a:t>Convert .csv to .wav </a:t>
            </a:r>
            <a:r>
              <a:rPr lang="en-US" sz="1800" dirty="0">
                <a:hlinkClick r:id="rId9"/>
              </a:rPr>
              <a:t>https://gist.github.com/Pretz/1773870</a:t>
            </a:r>
            <a:r>
              <a:rPr lang="en-US" sz="1800" dirty="0"/>
              <a:t> </a:t>
            </a:r>
          </a:p>
          <a:p>
            <a:endParaRPr lang="en-US" dirty="0"/>
          </a:p>
          <a:p>
            <a:endParaRPr lang="en-US" dirty="0"/>
          </a:p>
          <a:p>
            <a:endParaRPr lang="en-US" dirty="0"/>
          </a:p>
          <a:p>
            <a:endParaRPr lang="en-US" dirty="0">
              <a:hlinkClick r:id="rId10"/>
            </a:endParaRPr>
          </a:p>
        </p:txBody>
      </p:sp>
    </p:spTree>
    <p:extLst>
      <p:ext uri="{BB962C8B-B14F-4D97-AF65-F5344CB8AC3E}">
        <p14:creationId xmlns:p14="http://schemas.microsoft.com/office/powerpoint/2010/main" val="157575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2" name="Group 101">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03" name="Oval 102">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4" name="Oval 103">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06" name="Rectangle 105">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Rectangle 107">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666FDC-8578-4117-B1E1-3E9038414320}"/>
              </a:ext>
            </a:extLst>
          </p:cNvPr>
          <p:cNvSpPr txBox="1"/>
          <p:nvPr/>
        </p:nvSpPr>
        <p:spPr>
          <a:xfrm>
            <a:off x="8200102" y="1432223"/>
            <a:ext cx="2818417" cy="335797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4800" cap="all" dirty="0">
                <a:blipFill dpi="0" rotWithShape="1">
                  <a:blip r:embed="rId4"/>
                  <a:srcRect/>
                  <a:tile tx="6350" ty="-127000" sx="65000" sy="64000" flip="none" algn="tl"/>
                </a:blipFill>
                <a:latin typeface="+mj-lt"/>
                <a:ea typeface="+mj-ea"/>
                <a:cs typeface="+mj-cs"/>
              </a:rPr>
              <a:t>Heart rate analysis</a:t>
            </a:r>
          </a:p>
        </p:txBody>
      </p:sp>
      <p:sp>
        <p:nvSpPr>
          <p:cNvPr id="112" name="Rectangle 111">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15" name="Oval 114">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6" name="Oval 115">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727CAE1F-EA30-4775-991E-BE7C63B91A2A}"/>
              </a:ext>
            </a:extLst>
          </p:cNvPr>
          <p:cNvPicPr>
            <a:picLocks noChangeAspect="1"/>
          </p:cNvPicPr>
          <p:nvPr/>
        </p:nvPicPr>
        <p:blipFill rotWithShape="1">
          <a:blip r:embed="rId6"/>
          <a:srcRect l="11763" r="4575" b="1"/>
          <a:stretch/>
        </p:blipFill>
        <p:spPr>
          <a:xfrm>
            <a:off x="920833" y="1328839"/>
            <a:ext cx="6647395" cy="4131686"/>
          </a:xfrm>
          <a:prstGeom prst="rect">
            <a:avLst/>
          </a:prstGeom>
        </p:spPr>
      </p:pic>
      <p:sp>
        <p:nvSpPr>
          <p:cNvPr id="2" name="Slide Number Placeholder 1">
            <a:extLst>
              <a:ext uri="{FF2B5EF4-FFF2-40B4-BE49-F238E27FC236}">
                <a16:creationId xmlns:a16="http://schemas.microsoft.com/office/drawing/2014/main" id="{907A117B-8538-4976-BB9B-9D098B7218EF}"/>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4FAB73BC-B049-4115-A692-8D63A059BFB8}" type="slidenum">
              <a:rPr lang="en-US" sz="2800" smtClean="0"/>
              <a:pPr>
                <a:spcAft>
                  <a:spcPts val="600"/>
                </a:spcAft>
              </a:pPr>
              <a:t>4</a:t>
            </a:fld>
            <a:endParaRPr lang="en-US" sz="2800"/>
          </a:p>
        </p:txBody>
      </p:sp>
    </p:spTree>
    <p:extLst>
      <p:ext uri="{BB962C8B-B14F-4D97-AF65-F5344CB8AC3E}">
        <p14:creationId xmlns:p14="http://schemas.microsoft.com/office/powerpoint/2010/main" val="131559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9FC3-FC4D-4092-A1E2-45BF97E6E59B}"/>
              </a:ext>
            </a:extLst>
          </p:cNvPr>
          <p:cNvSpPr>
            <a:spLocks noGrp="1"/>
          </p:cNvSpPr>
          <p:nvPr>
            <p:ph type="title"/>
          </p:nvPr>
        </p:nvSpPr>
        <p:spPr>
          <a:xfrm>
            <a:off x="301363" y="-303308"/>
            <a:ext cx="10058400" cy="1609344"/>
          </a:xfrm>
        </p:spPr>
        <p:txBody>
          <a:bodyPr/>
          <a:lstStyle/>
          <a:p>
            <a:r>
              <a:rPr lang="en-US" dirty="0"/>
              <a:t>Basic information</a:t>
            </a:r>
          </a:p>
        </p:txBody>
      </p:sp>
      <p:sp>
        <p:nvSpPr>
          <p:cNvPr id="3" name="Slide Number Placeholder 2">
            <a:extLst>
              <a:ext uri="{FF2B5EF4-FFF2-40B4-BE49-F238E27FC236}">
                <a16:creationId xmlns:a16="http://schemas.microsoft.com/office/drawing/2014/main" id="{95D04F2F-6B2F-44E0-AB7A-820E6FAD8749}"/>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10" name="Picture 9">
            <a:extLst>
              <a:ext uri="{FF2B5EF4-FFF2-40B4-BE49-F238E27FC236}">
                <a16:creationId xmlns:a16="http://schemas.microsoft.com/office/drawing/2014/main" id="{AA8151BA-5935-416C-8381-5726DA6C25CC}"/>
              </a:ext>
            </a:extLst>
          </p:cNvPr>
          <p:cNvPicPr>
            <a:picLocks noChangeAspect="1"/>
          </p:cNvPicPr>
          <p:nvPr/>
        </p:nvPicPr>
        <p:blipFill>
          <a:blip r:embed="rId2"/>
          <a:stretch>
            <a:fillRect/>
          </a:stretch>
        </p:blipFill>
        <p:spPr>
          <a:xfrm>
            <a:off x="6331075" y="366810"/>
            <a:ext cx="5620133" cy="5551964"/>
          </a:xfrm>
          <a:prstGeom prst="rect">
            <a:avLst/>
          </a:prstGeom>
        </p:spPr>
      </p:pic>
      <p:sp>
        <p:nvSpPr>
          <p:cNvPr id="11" name="Rectangle 10">
            <a:extLst>
              <a:ext uri="{FF2B5EF4-FFF2-40B4-BE49-F238E27FC236}">
                <a16:creationId xmlns:a16="http://schemas.microsoft.com/office/drawing/2014/main" id="{1C54FFE8-D4B0-4CF6-8003-D0704D37270E}"/>
              </a:ext>
            </a:extLst>
          </p:cNvPr>
          <p:cNvSpPr/>
          <p:nvPr/>
        </p:nvSpPr>
        <p:spPr>
          <a:xfrm>
            <a:off x="6485020" y="5942561"/>
            <a:ext cx="4558685" cy="646331"/>
          </a:xfrm>
          <a:prstGeom prst="rect">
            <a:avLst/>
          </a:prstGeom>
        </p:spPr>
        <p:txBody>
          <a:bodyPr wrap="square">
            <a:spAutoFit/>
          </a:bodyPr>
          <a:lstStyle/>
          <a:p>
            <a:r>
              <a:rPr lang="en-US" dirty="0">
                <a:hlinkClick r:id="rId3"/>
              </a:rPr>
              <a:t>https://upload.wikimedia.org/wikipedia/commons/9/9e/SinusRhythmLabels.svg</a:t>
            </a:r>
            <a:r>
              <a:rPr lang="en-US" dirty="0"/>
              <a:t> </a:t>
            </a:r>
          </a:p>
        </p:txBody>
      </p:sp>
      <p:pic>
        <p:nvPicPr>
          <p:cNvPr id="5" name="Picture 4">
            <a:extLst>
              <a:ext uri="{FF2B5EF4-FFF2-40B4-BE49-F238E27FC236}">
                <a16:creationId xmlns:a16="http://schemas.microsoft.com/office/drawing/2014/main" id="{B6DC8E37-11C5-4A8E-8569-797B2F92100D}"/>
              </a:ext>
            </a:extLst>
          </p:cNvPr>
          <p:cNvPicPr>
            <a:picLocks noChangeAspect="1"/>
          </p:cNvPicPr>
          <p:nvPr/>
        </p:nvPicPr>
        <p:blipFill>
          <a:blip r:embed="rId4"/>
          <a:stretch>
            <a:fillRect/>
          </a:stretch>
        </p:blipFill>
        <p:spPr>
          <a:xfrm>
            <a:off x="197815" y="1306036"/>
            <a:ext cx="6236809" cy="4066347"/>
          </a:xfrm>
          <a:prstGeom prst="rect">
            <a:avLst/>
          </a:prstGeom>
        </p:spPr>
      </p:pic>
      <p:sp>
        <p:nvSpPr>
          <p:cNvPr id="7" name="Rectangle 6">
            <a:extLst>
              <a:ext uri="{FF2B5EF4-FFF2-40B4-BE49-F238E27FC236}">
                <a16:creationId xmlns:a16="http://schemas.microsoft.com/office/drawing/2014/main" id="{187533AB-CA79-47BD-A80A-E3B12BBA2BAA}"/>
              </a:ext>
            </a:extLst>
          </p:cNvPr>
          <p:cNvSpPr/>
          <p:nvPr/>
        </p:nvSpPr>
        <p:spPr>
          <a:xfrm>
            <a:off x="482531" y="5666259"/>
            <a:ext cx="5436104" cy="369332"/>
          </a:xfrm>
          <a:prstGeom prst="rect">
            <a:avLst/>
          </a:prstGeom>
        </p:spPr>
        <p:txBody>
          <a:bodyPr wrap="none">
            <a:spAutoFit/>
          </a:bodyPr>
          <a:lstStyle/>
          <a:p>
            <a:r>
              <a:rPr lang="en-US" dirty="0">
                <a:hlinkClick r:id="rId5"/>
              </a:rPr>
              <a:t>https://hubpages.com/education/Heart-Rhythms</a:t>
            </a:r>
            <a:r>
              <a:rPr lang="en-US" dirty="0"/>
              <a:t> </a:t>
            </a:r>
          </a:p>
        </p:txBody>
      </p:sp>
    </p:spTree>
    <p:extLst>
      <p:ext uri="{BB962C8B-B14F-4D97-AF65-F5344CB8AC3E}">
        <p14:creationId xmlns:p14="http://schemas.microsoft.com/office/powerpoint/2010/main" val="240119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5BA6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12EFED-249C-4E7C-8CEB-9EC1E3FCDD69}"/>
              </a:ext>
            </a:extLst>
          </p:cNvPr>
          <p:cNvPicPr>
            <a:picLocks noChangeAspect="1"/>
          </p:cNvPicPr>
          <p:nvPr/>
        </p:nvPicPr>
        <p:blipFill>
          <a:blip r:embed="rId4"/>
          <a:stretch>
            <a:fillRect/>
          </a:stretch>
        </p:blipFill>
        <p:spPr>
          <a:xfrm>
            <a:off x="532157" y="2633584"/>
            <a:ext cx="11127683" cy="3672133"/>
          </a:xfrm>
          <a:prstGeom prst="rect">
            <a:avLst/>
          </a:prstGeom>
        </p:spPr>
      </p:pic>
      <p:sp>
        <p:nvSpPr>
          <p:cNvPr id="2" name="Slide Number Placeholder 1">
            <a:extLst>
              <a:ext uri="{FF2B5EF4-FFF2-40B4-BE49-F238E27FC236}">
                <a16:creationId xmlns:a16="http://schemas.microsoft.com/office/drawing/2014/main" id="{92D7D856-3A60-44BA-AC89-8AEE6D50F095}"/>
              </a:ext>
            </a:extLst>
          </p:cNvPr>
          <p:cNvSpPr>
            <a:spLocks noGrp="1"/>
          </p:cNvSpPr>
          <p:nvPr>
            <p:ph type="sldNum" sz="quarter" idx="12"/>
          </p:nvPr>
        </p:nvSpPr>
        <p:spPr>
          <a:xfrm>
            <a:off x="11311128" y="6368646"/>
            <a:ext cx="640080" cy="365125"/>
          </a:xfrm>
        </p:spPr>
        <p:txBody>
          <a:bodyPr>
            <a:normAutofit/>
          </a:bodyPr>
          <a:lstStyle/>
          <a:p>
            <a:pPr>
              <a:spcAft>
                <a:spcPts val="600"/>
              </a:spcAft>
            </a:pPr>
            <a:fld id="{4FAB73BC-B049-4115-A692-8D63A059BFB8}" type="slidenum">
              <a:rPr lang="en-US">
                <a:solidFill>
                  <a:schemeClr val="tx2"/>
                </a:solidFill>
              </a:rPr>
              <a:pPr>
                <a:spcAft>
                  <a:spcPts val="600"/>
                </a:spcAft>
              </a:pPr>
              <a:t>6</a:t>
            </a:fld>
            <a:endParaRPr lang="en-US">
              <a:solidFill>
                <a:schemeClr val="tx2"/>
              </a:solidFill>
            </a:endParaRPr>
          </a:p>
        </p:txBody>
      </p:sp>
      <p:sp>
        <p:nvSpPr>
          <p:cNvPr id="4" name="Rectangle 3">
            <a:extLst>
              <a:ext uri="{FF2B5EF4-FFF2-40B4-BE49-F238E27FC236}">
                <a16:creationId xmlns:a16="http://schemas.microsoft.com/office/drawing/2014/main" id="{0FC91BE3-EABD-4937-84E3-4C6D4B08052F}"/>
              </a:ext>
            </a:extLst>
          </p:cNvPr>
          <p:cNvSpPr/>
          <p:nvPr/>
        </p:nvSpPr>
        <p:spPr>
          <a:xfrm>
            <a:off x="996944" y="762000"/>
            <a:ext cx="5688288" cy="369332"/>
          </a:xfrm>
          <a:prstGeom prst="rect">
            <a:avLst/>
          </a:prstGeom>
        </p:spPr>
        <p:txBody>
          <a:bodyPr wrap="none">
            <a:spAutoFit/>
          </a:bodyPr>
          <a:lstStyle/>
          <a:p>
            <a:r>
              <a:rPr lang="en-US" dirty="0">
                <a:hlinkClick r:id="rId5"/>
              </a:rPr>
              <a:t>https://en.wikipedia.org/wiki/Electrocardiography</a:t>
            </a:r>
            <a:r>
              <a:rPr lang="en-US" dirty="0"/>
              <a:t> </a:t>
            </a:r>
          </a:p>
        </p:txBody>
      </p:sp>
      <p:pic>
        <p:nvPicPr>
          <p:cNvPr id="5" name="Picture 4">
            <a:extLst>
              <a:ext uri="{FF2B5EF4-FFF2-40B4-BE49-F238E27FC236}">
                <a16:creationId xmlns:a16="http://schemas.microsoft.com/office/drawing/2014/main" id="{C1D409C9-8F5B-4891-B784-0FE7A9CC1280}"/>
              </a:ext>
            </a:extLst>
          </p:cNvPr>
          <p:cNvPicPr>
            <a:picLocks noChangeAspect="1"/>
          </p:cNvPicPr>
          <p:nvPr/>
        </p:nvPicPr>
        <p:blipFill>
          <a:blip r:embed="rId6"/>
          <a:stretch>
            <a:fillRect/>
          </a:stretch>
        </p:blipFill>
        <p:spPr>
          <a:xfrm>
            <a:off x="8221363" y="596113"/>
            <a:ext cx="3089766" cy="2126638"/>
          </a:xfrm>
          <a:prstGeom prst="rect">
            <a:avLst/>
          </a:prstGeom>
        </p:spPr>
      </p:pic>
    </p:spTree>
    <p:extLst>
      <p:ext uri="{BB962C8B-B14F-4D97-AF65-F5344CB8AC3E}">
        <p14:creationId xmlns:p14="http://schemas.microsoft.com/office/powerpoint/2010/main" val="225131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909208-60AF-4AF9-81BE-0FB981066A37}"/>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3" name="Rectangle 2">
            <a:extLst>
              <a:ext uri="{FF2B5EF4-FFF2-40B4-BE49-F238E27FC236}">
                <a16:creationId xmlns:a16="http://schemas.microsoft.com/office/drawing/2014/main" id="{7DDA04FA-5931-4FC1-8349-6D4FB6FD2489}"/>
              </a:ext>
            </a:extLst>
          </p:cNvPr>
          <p:cNvSpPr/>
          <p:nvPr/>
        </p:nvSpPr>
        <p:spPr>
          <a:xfrm>
            <a:off x="2036322" y="5903452"/>
            <a:ext cx="7029855" cy="369332"/>
          </a:xfrm>
          <a:prstGeom prst="rect">
            <a:avLst/>
          </a:prstGeom>
        </p:spPr>
        <p:txBody>
          <a:bodyPr wrap="square">
            <a:spAutoFit/>
          </a:bodyPr>
          <a:lstStyle/>
          <a:p>
            <a:r>
              <a:rPr lang="en-US" dirty="0">
                <a:hlinkClick r:id="rId2"/>
              </a:rPr>
              <a:t>https://en.wikipedia.org/wiki/File:ECG_principle_slow.gif</a:t>
            </a:r>
            <a:r>
              <a:rPr lang="en-US" dirty="0"/>
              <a:t> </a:t>
            </a:r>
          </a:p>
        </p:txBody>
      </p:sp>
      <p:sp>
        <p:nvSpPr>
          <p:cNvPr id="4" name="Rectangle 3">
            <a:extLst>
              <a:ext uri="{FF2B5EF4-FFF2-40B4-BE49-F238E27FC236}">
                <a16:creationId xmlns:a16="http://schemas.microsoft.com/office/drawing/2014/main" id="{182E2D18-2A86-4EEE-9E3C-69CD825FA20F}"/>
              </a:ext>
            </a:extLst>
          </p:cNvPr>
          <p:cNvSpPr/>
          <p:nvPr/>
        </p:nvSpPr>
        <p:spPr>
          <a:xfrm>
            <a:off x="656069" y="306580"/>
            <a:ext cx="9389750" cy="769441"/>
          </a:xfrm>
          <a:prstGeom prst="rect">
            <a:avLst/>
          </a:prstGeom>
        </p:spPr>
        <p:txBody>
          <a:bodyPr wrap="none">
            <a:spAutoFit/>
          </a:bodyPr>
          <a:lstStyle/>
          <a:p>
            <a:r>
              <a:rPr lang="en-US" sz="4400" b="1" dirty="0"/>
              <a:t>Animation of a normal ECG wave</a:t>
            </a:r>
          </a:p>
        </p:txBody>
      </p:sp>
      <p:sp>
        <p:nvSpPr>
          <p:cNvPr id="8" name="Rectangle 7">
            <a:extLst>
              <a:ext uri="{FF2B5EF4-FFF2-40B4-BE49-F238E27FC236}">
                <a16:creationId xmlns:a16="http://schemas.microsoft.com/office/drawing/2014/main" id="{44CF64AF-63BC-43A4-B56B-83E8B7371463}"/>
              </a:ext>
            </a:extLst>
          </p:cNvPr>
          <p:cNvSpPr/>
          <p:nvPr/>
        </p:nvSpPr>
        <p:spPr>
          <a:xfrm>
            <a:off x="1923847" y="6228254"/>
            <a:ext cx="7029855" cy="646331"/>
          </a:xfrm>
          <a:prstGeom prst="rect">
            <a:avLst/>
          </a:prstGeom>
        </p:spPr>
        <p:txBody>
          <a:bodyPr wrap="square">
            <a:spAutoFit/>
          </a:bodyPr>
          <a:lstStyle/>
          <a:p>
            <a:r>
              <a:rPr lang="en-US" dirty="0"/>
              <a:t>By </a:t>
            </a:r>
            <a:r>
              <a:rPr lang="en-US" dirty="0" err="1"/>
              <a:t>Kalumet</a:t>
            </a:r>
            <a:r>
              <a:rPr lang="en-US" dirty="0"/>
              <a:t> - </a:t>
            </a:r>
            <a:r>
              <a:rPr lang="en-US" dirty="0" err="1"/>
              <a:t>selbst</a:t>
            </a:r>
            <a:r>
              <a:rPr lang="en-US" dirty="0"/>
              <a:t> </a:t>
            </a:r>
            <a:r>
              <a:rPr lang="en-US" dirty="0" err="1"/>
              <a:t>erstellt</a:t>
            </a:r>
            <a:r>
              <a:rPr lang="en-US" dirty="0"/>
              <a:t> = Own work, CC BY-SA 3.0, </a:t>
            </a:r>
            <a:r>
              <a:rPr lang="en-US" dirty="0">
                <a:hlinkClick r:id="rId3"/>
              </a:rPr>
              <a:t>https://commons.wikimedia.org/w/index.php?curid=438140</a:t>
            </a:r>
            <a:r>
              <a:rPr lang="en-US" dirty="0"/>
              <a:t> </a:t>
            </a:r>
          </a:p>
        </p:txBody>
      </p:sp>
      <p:pic>
        <p:nvPicPr>
          <p:cNvPr id="10" name="Picture 9" descr="A picture containing text&#10;&#10;Description automatically generated">
            <a:extLst>
              <a:ext uri="{FF2B5EF4-FFF2-40B4-BE49-F238E27FC236}">
                <a16:creationId xmlns:a16="http://schemas.microsoft.com/office/drawing/2014/main" id="{D2E23548-9817-45D9-9469-FA09D67B79D7}"/>
              </a:ext>
            </a:extLst>
          </p:cNvPr>
          <p:cNvPicPr>
            <a:picLocks noChangeAspect="1"/>
          </p:cNvPicPr>
          <p:nvPr/>
        </p:nvPicPr>
        <p:blipFill>
          <a:blip r:embed="rId4"/>
          <a:stretch>
            <a:fillRect/>
          </a:stretch>
        </p:blipFill>
        <p:spPr>
          <a:xfrm>
            <a:off x="3483515" y="1196502"/>
            <a:ext cx="3472774" cy="3968884"/>
          </a:xfrm>
          <a:prstGeom prst="rect">
            <a:avLst/>
          </a:prstGeom>
        </p:spPr>
      </p:pic>
    </p:spTree>
    <p:extLst>
      <p:ext uri="{BB962C8B-B14F-4D97-AF65-F5344CB8AC3E}">
        <p14:creationId xmlns:p14="http://schemas.microsoft.com/office/powerpoint/2010/main" val="213189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B4F6FF-A429-4D5A-B748-BD67B2525732}"/>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3" name="Rectangle 2">
            <a:extLst>
              <a:ext uri="{FF2B5EF4-FFF2-40B4-BE49-F238E27FC236}">
                <a16:creationId xmlns:a16="http://schemas.microsoft.com/office/drawing/2014/main" id="{C6D0FA8D-A040-42B2-90DF-BC3157CDFD19}"/>
              </a:ext>
            </a:extLst>
          </p:cNvPr>
          <p:cNvSpPr/>
          <p:nvPr/>
        </p:nvSpPr>
        <p:spPr>
          <a:xfrm>
            <a:off x="678244" y="6492313"/>
            <a:ext cx="10201073" cy="369332"/>
          </a:xfrm>
          <a:prstGeom prst="rect">
            <a:avLst/>
          </a:prstGeom>
        </p:spPr>
        <p:txBody>
          <a:bodyPr wrap="square">
            <a:spAutoFit/>
          </a:bodyPr>
          <a:lstStyle/>
          <a:p>
            <a:r>
              <a:rPr lang="en-US" dirty="0">
                <a:hlinkClick r:id="rId2"/>
              </a:rPr>
              <a:t>https://www.heartmath.org/research/science-of-the-heart/energetic-communication/</a:t>
            </a:r>
            <a:r>
              <a:rPr lang="en-US" dirty="0"/>
              <a:t> </a:t>
            </a:r>
          </a:p>
        </p:txBody>
      </p:sp>
      <p:pic>
        <p:nvPicPr>
          <p:cNvPr id="4" name="Picture 3">
            <a:extLst>
              <a:ext uri="{FF2B5EF4-FFF2-40B4-BE49-F238E27FC236}">
                <a16:creationId xmlns:a16="http://schemas.microsoft.com/office/drawing/2014/main" id="{E3C1414E-9445-41B6-971F-A24D2884DEC7}"/>
              </a:ext>
            </a:extLst>
          </p:cNvPr>
          <p:cNvPicPr>
            <a:picLocks noChangeAspect="1"/>
          </p:cNvPicPr>
          <p:nvPr/>
        </p:nvPicPr>
        <p:blipFill>
          <a:blip r:embed="rId3"/>
          <a:stretch>
            <a:fillRect/>
          </a:stretch>
        </p:blipFill>
        <p:spPr>
          <a:xfrm>
            <a:off x="530979" y="762004"/>
            <a:ext cx="4753583" cy="2167437"/>
          </a:xfrm>
          <a:prstGeom prst="rect">
            <a:avLst/>
          </a:prstGeom>
        </p:spPr>
      </p:pic>
      <p:pic>
        <p:nvPicPr>
          <p:cNvPr id="5" name="Picture 4">
            <a:extLst>
              <a:ext uri="{FF2B5EF4-FFF2-40B4-BE49-F238E27FC236}">
                <a16:creationId xmlns:a16="http://schemas.microsoft.com/office/drawing/2014/main" id="{9272FAB4-AA72-4F7A-AE12-776D74C22515}"/>
              </a:ext>
            </a:extLst>
          </p:cNvPr>
          <p:cNvPicPr>
            <a:picLocks noChangeAspect="1"/>
          </p:cNvPicPr>
          <p:nvPr/>
        </p:nvPicPr>
        <p:blipFill>
          <a:blip r:embed="rId4"/>
          <a:stretch>
            <a:fillRect/>
          </a:stretch>
        </p:blipFill>
        <p:spPr>
          <a:xfrm>
            <a:off x="6907439" y="691300"/>
            <a:ext cx="4451061" cy="3018733"/>
          </a:xfrm>
          <a:prstGeom prst="rect">
            <a:avLst/>
          </a:prstGeom>
        </p:spPr>
      </p:pic>
      <p:pic>
        <p:nvPicPr>
          <p:cNvPr id="6" name="Picture 5">
            <a:extLst>
              <a:ext uri="{FF2B5EF4-FFF2-40B4-BE49-F238E27FC236}">
                <a16:creationId xmlns:a16="http://schemas.microsoft.com/office/drawing/2014/main" id="{3CCDB1B6-431F-4BE6-B228-F85703D60EED}"/>
              </a:ext>
            </a:extLst>
          </p:cNvPr>
          <p:cNvPicPr>
            <a:picLocks noChangeAspect="1"/>
          </p:cNvPicPr>
          <p:nvPr/>
        </p:nvPicPr>
        <p:blipFill>
          <a:blip r:embed="rId5"/>
          <a:stretch>
            <a:fillRect/>
          </a:stretch>
        </p:blipFill>
        <p:spPr>
          <a:xfrm>
            <a:off x="6870929" y="3674100"/>
            <a:ext cx="3722452" cy="2877320"/>
          </a:xfrm>
          <a:prstGeom prst="rect">
            <a:avLst/>
          </a:prstGeom>
        </p:spPr>
      </p:pic>
      <p:pic>
        <p:nvPicPr>
          <p:cNvPr id="7" name="Picture 6">
            <a:extLst>
              <a:ext uri="{FF2B5EF4-FFF2-40B4-BE49-F238E27FC236}">
                <a16:creationId xmlns:a16="http://schemas.microsoft.com/office/drawing/2014/main" id="{5A394E49-8BA8-4613-98AC-CA01779A8C87}"/>
              </a:ext>
            </a:extLst>
          </p:cNvPr>
          <p:cNvPicPr>
            <a:picLocks noChangeAspect="1"/>
          </p:cNvPicPr>
          <p:nvPr/>
        </p:nvPicPr>
        <p:blipFill>
          <a:blip r:embed="rId6"/>
          <a:stretch>
            <a:fillRect/>
          </a:stretch>
        </p:blipFill>
        <p:spPr>
          <a:xfrm>
            <a:off x="240792" y="2929441"/>
            <a:ext cx="4949046" cy="3525905"/>
          </a:xfrm>
          <a:prstGeom prst="rect">
            <a:avLst/>
          </a:prstGeom>
        </p:spPr>
      </p:pic>
      <p:sp>
        <p:nvSpPr>
          <p:cNvPr id="8" name="Rectangle 7">
            <a:extLst>
              <a:ext uri="{FF2B5EF4-FFF2-40B4-BE49-F238E27FC236}">
                <a16:creationId xmlns:a16="http://schemas.microsoft.com/office/drawing/2014/main" id="{885D3429-36E8-476C-B859-73CB93DEE34A}"/>
              </a:ext>
            </a:extLst>
          </p:cNvPr>
          <p:cNvSpPr/>
          <p:nvPr/>
        </p:nvSpPr>
        <p:spPr>
          <a:xfrm>
            <a:off x="572168" y="-25921"/>
            <a:ext cx="10811293" cy="769441"/>
          </a:xfrm>
          <a:prstGeom prst="rect">
            <a:avLst/>
          </a:prstGeom>
        </p:spPr>
        <p:txBody>
          <a:bodyPr wrap="none">
            <a:spAutoFit/>
          </a:bodyPr>
          <a:lstStyle/>
          <a:p>
            <a:r>
              <a:rPr lang="en-US" sz="4400" b="1" dirty="0"/>
              <a:t>Relationship Synchronization Patterns</a:t>
            </a:r>
          </a:p>
        </p:txBody>
      </p:sp>
    </p:spTree>
    <p:extLst>
      <p:ext uri="{BB962C8B-B14F-4D97-AF65-F5344CB8AC3E}">
        <p14:creationId xmlns:p14="http://schemas.microsoft.com/office/powerpoint/2010/main" val="49185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EB384DB2-5DBE-4000-BBD8-68F4A6F3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F8497EEB-0DDE-4044-AAB7-89950405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72078"/>
            <a:ext cx="12192000" cy="309575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91D5588-0A43-44F8-8BF9-4BD0CB073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218262"/>
            <a:ext cx="1080904" cy="1080902"/>
            <a:chOff x="9685338" y="4460675"/>
            <a:chExt cx="1080904" cy="1080902"/>
          </a:xfrm>
        </p:grpSpPr>
        <p:sp>
          <p:nvSpPr>
            <p:cNvPr id="25" name="Oval 24">
              <a:extLst>
                <a:ext uri="{FF2B5EF4-FFF2-40B4-BE49-F238E27FC236}">
                  <a16:creationId xmlns:a16="http://schemas.microsoft.com/office/drawing/2014/main" id="{C96F04B2-EA02-4F51-91CB-9399DBE7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524F9A86-344F-4139-A831-9D8F3E0EE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F7F219F-4C54-41BB-8B80-9387B705C5EB}"/>
              </a:ext>
            </a:extLst>
          </p:cNvPr>
          <p:cNvSpPr>
            <a:spLocks noGrp="1"/>
          </p:cNvSpPr>
          <p:nvPr>
            <p:ph type="title"/>
          </p:nvPr>
        </p:nvSpPr>
        <p:spPr>
          <a:xfrm>
            <a:off x="619432" y="3803009"/>
            <a:ext cx="10953136" cy="1604733"/>
          </a:xfrm>
        </p:spPr>
        <p:txBody>
          <a:bodyPr vert="horz" lIns="91440" tIns="45720" rIns="91440" bIns="45720" rtlCol="0" anchor="b">
            <a:normAutofit/>
          </a:bodyPr>
          <a:lstStyle/>
          <a:p>
            <a:pPr algn="ctr">
              <a:lnSpc>
                <a:spcPct val="80000"/>
              </a:lnSpc>
            </a:pPr>
            <a:r>
              <a:rPr lang="en-US" sz="7200">
                <a:blipFill dpi="0" rotWithShape="1">
                  <a:blip r:embed="rId4"/>
                  <a:srcRect/>
                  <a:tile tx="6350" ty="-127000" sx="65000" sy="64000" flip="none" algn="tl"/>
                </a:blipFill>
              </a:rPr>
              <a:t>Import libraries</a:t>
            </a:r>
          </a:p>
        </p:txBody>
      </p:sp>
      <p:pic>
        <p:nvPicPr>
          <p:cNvPr id="5" name="Picture 4">
            <a:extLst>
              <a:ext uri="{FF2B5EF4-FFF2-40B4-BE49-F238E27FC236}">
                <a16:creationId xmlns:a16="http://schemas.microsoft.com/office/drawing/2014/main" id="{4437AF47-E159-4339-ABDF-B45A827D5AF9}"/>
              </a:ext>
            </a:extLst>
          </p:cNvPr>
          <p:cNvPicPr>
            <a:picLocks noChangeAspect="1"/>
          </p:cNvPicPr>
          <p:nvPr/>
        </p:nvPicPr>
        <p:blipFill>
          <a:blip r:embed="rId6"/>
          <a:stretch>
            <a:fillRect/>
          </a:stretch>
        </p:blipFill>
        <p:spPr>
          <a:xfrm>
            <a:off x="953982" y="1021542"/>
            <a:ext cx="10284036" cy="2416985"/>
          </a:xfrm>
          <a:prstGeom prst="rect">
            <a:avLst/>
          </a:prstGeom>
        </p:spPr>
      </p:pic>
      <p:sp>
        <p:nvSpPr>
          <p:cNvPr id="3" name="Slide Number Placeholder 2">
            <a:extLst>
              <a:ext uri="{FF2B5EF4-FFF2-40B4-BE49-F238E27FC236}">
                <a16:creationId xmlns:a16="http://schemas.microsoft.com/office/drawing/2014/main" id="{036F3E1E-A7D9-48F0-BD37-315BB8E3832A}"/>
              </a:ext>
            </a:extLst>
          </p:cNvPr>
          <p:cNvSpPr>
            <a:spLocks noGrp="1"/>
          </p:cNvSpPr>
          <p:nvPr>
            <p:ph type="sldNum" sz="quarter" idx="12"/>
          </p:nvPr>
        </p:nvSpPr>
        <p:spPr>
          <a:xfrm>
            <a:off x="10191893" y="5438673"/>
            <a:ext cx="1193868" cy="640080"/>
          </a:xfrm>
        </p:spPr>
        <p:txBody>
          <a:bodyPr vert="horz" lIns="91440" tIns="45720" rIns="91440" bIns="45720" rtlCol="0" anchor="ctr">
            <a:normAutofit/>
          </a:bodyPr>
          <a:lstStyle/>
          <a:p>
            <a:pPr defTabSz="914400">
              <a:spcAft>
                <a:spcPts val="600"/>
              </a:spcAft>
            </a:pPr>
            <a:fld id="{4FAB73BC-B049-4115-A692-8D63A059BFB8}" type="slidenum">
              <a:rPr lang="en-US" sz="2800" smtClean="0"/>
              <a:pPr defTabSz="914400">
                <a:spcAft>
                  <a:spcPts val="600"/>
                </a:spcAft>
              </a:pPr>
              <a:t>9</a:t>
            </a:fld>
            <a:endParaRPr lang="en-US" sz="2800"/>
          </a:p>
        </p:txBody>
      </p:sp>
      <p:sp>
        <p:nvSpPr>
          <p:cNvPr id="4" name="Rectangle 3">
            <a:extLst>
              <a:ext uri="{FF2B5EF4-FFF2-40B4-BE49-F238E27FC236}">
                <a16:creationId xmlns:a16="http://schemas.microsoft.com/office/drawing/2014/main" id="{31D18299-EAC0-4076-87F6-7D9F1FB26D10}"/>
              </a:ext>
            </a:extLst>
          </p:cNvPr>
          <p:cNvSpPr/>
          <p:nvPr/>
        </p:nvSpPr>
        <p:spPr>
          <a:xfrm>
            <a:off x="2425356" y="5333997"/>
            <a:ext cx="7251152" cy="1107996"/>
          </a:xfrm>
          <a:prstGeom prst="rect">
            <a:avLst/>
          </a:prstGeom>
        </p:spPr>
        <p:txBody>
          <a:bodyPr wrap="none">
            <a:spAutoFit/>
          </a:bodyPr>
          <a:lstStyle/>
          <a:p>
            <a:r>
              <a:rPr lang="en-US" sz="6600" dirty="0">
                <a:solidFill>
                  <a:srgbClr val="0070C0"/>
                </a:solidFill>
              </a:rPr>
              <a:t>pip install </a:t>
            </a:r>
            <a:r>
              <a:rPr lang="en-US" sz="6600" dirty="0" err="1">
                <a:solidFill>
                  <a:srgbClr val="0070C0"/>
                </a:solidFill>
              </a:rPr>
              <a:t>heartpy</a:t>
            </a:r>
            <a:endParaRPr lang="en-US" sz="6600" dirty="0">
              <a:solidFill>
                <a:srgbClr val="0070C0"/>
              </a:solidFill>
            </a:endParaRPr>
          </a:p>
        </p:txBody>
      </p:sp>
    </p:spTree>
    <p:extLst>
      <p:ext uri="{BB962C8B-B14F-4D97-AF65-F5344CB8AC3E}">
        <p14:creationId xmlns:p14="http://schemas.microsoft.com/office/powerpoint/2010/main" val="2280175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1458</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Rockwell</vt:lpstr>
      <vt:lpstr>Rockwell Condensed</vt:lpstr>
      <vt:lpstr>Rockwell Extra Bold</vt:lpstr>
      <vt:lpstr>Wingdings</vt:lpstr>
      <vt:lpstr>Wood Type</vt:lpstr>
      <vt:lpstr>Fft - fast fourier transform with python</vt:lpstr>
      <vt:lpstr>Goals</vt:lpstr>
      <vt:lpstr>References</vt:lpstr>
      <vt:lpstr>PowerPoint Presentation</vt:lpstr>
      <vt:lpstr>Basic information</vt:lpstr>
      <vt:lpstr>PowerPoint Presentation</vt:lpstr>
      <vt:lpstr>PowerPoint Presentation</vt:lpstr>
      <vt:lpstr>PowerPoint Presentation</vt:lpstr>
      <vt:lpstr>Import libraries</vt:lpstr>
      <vt:lpstr>Heart rate Variability - HVR</vt:lpstr>
      <vt:lpstr>Supraventricular tachycardia infant heart rate</vt:lpstr>
      <vt:lpstr>Hearpy (hp) documentation</vt:lpstr>
      <vt:lpstr>PowerPoint Presentation</vt:lpstr>
      <vt:lpstr>PowerPoint Presentation</vt:lpstr>
      <vt:lpstr>HRV Frequency Measurements (LF, HF, LF/HF) </vt:lpstr>
      <vt:lpstr>Using fft for heart rate analysis</vt:lpstr>
      <vt:lpstr>Overcome the fft challenges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Heart Rate Variability Analysis System Clinical Information </vt:lpstr>
      <vt:lpstr>Utilities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Fft - fast fourier transform with python</dc:title>
  <dc:creator>Pham, Christopher H</dc:creator>
  <cp:lastModifiedBy>Pham, Christopher H</cp:lastModifiedBy>
  <cp:revision>9</cp:revision>
  <dcterms:created xsi:type="dcterms:W3CDTF">2020-10-01T05:03:06Z</dcterms:created>
  <dcterms:modified xsi:type="dcterms:W3CDTF">2020-10-20T05:22:36Z</dcterms:modified>
</cp:coreProperties>
</file>