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8" r:id="rId11"/>
    <p:sldId id="26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5"/>
    <p:restoredTop sz="94707"/>
  </p:normalViewPr>
  <p:slideViewPr>
    <p:cSldViewPr snapToGrid="0" snapToObjects="1">
      <p:cViewPr varScale="1">
        <p:scale>
          <a:sx n="145" d="100"/>
          <a:sy n="145"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FD6DA-F205-4044-AA91-0BF633C9330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B7A903-8666-44B7-903E-D6FC4D275190}">
      <dgm:prSet/>
      <dgm:spPr/>
      <dgm:t>
        <a:bodyPr/>
        <a:lstStyle/>
        <a:p>
          <a:pPr>
            <a:defRPr b="1"/>
          </a:pPr>
          <a:r>
            <a:rPr lang="en-US"/>
            <a:t>Target Audience</a:t>
          </a:r>
        </a:p>
      </dgm:t>
    </dgm:pt>
    <dgm:pt modelId="{E6F19510-520D-4723-BF75-DDB4C9022EC7}" type="parTrans" cxnId="{6A64FBDA-2B4A-4D01-916E-E20A34C396E7}">
      <dgm:prSet/>
      <dgm:spPr/>
      <dgm:t>
        <a:bodyPr/>
        <a:lstStyle/>
        <a:p>
          <a:endParaRPr lang="en-US"/>
        </a:p>
      </dgm:t>
    </dgm:pt>
    <dgm:pt modelId="{9C40968C-DA7A-4DAF-8921-7AE940678E44}" type="sibTrans" cxnId="{6A64FBDA-2B4A-4D01-916E-E20A34C396E7}">
      <dgm:prSet/>
      <dgm:spPr/>
      <dgm:t>
        <a:bodyPr/>
        <a:lstStyle/>
        <a:p>
          <a:endParaRPr lang="en-US"/>
        </a:p>
      </dgm:t>
    </dgm:pt>
    <dgm:pt modelId="{57CB0F50-5C68-45FC-9B48-78262AD4E3CD}">
      <dgm:prSet/>
      <dgm:spPr/>
      <dgm:t>
        <a:bodyPr/>
        <a:lstStyle/>
        <a:p>
          <a:r>
            <a:rPr lang="en-US" dirty="0"/>
            <a:t>New Business Owners in the Toronto area</a:t>
          </a:r>
        </a:p>
      </dgm:t>
    </dgm:pt>
    <dgm:pt modelId="{F558C29E-EEEA-4D0F-BC87-52D05EF8A338}" type="parTrans" cxnId="{D094FA7F-9D42-421F-BE25-DAD958D6AAE5}">
      <dgm:prSet/>
      <dgm:spPr/>
      <dgm:t>
        <a:bodyPr/>
        <a:lstStyle/>
        <a:p>
          <a:endParaRPr lang="en-US"/>
        </a:p>
      </dgm:t>
    </dgm:pt>
    <dgm:pt modelId="{AB42681B-8D35-41D2-8AA4-63C598E9FE2F}" type="sibTrans" cxnId="{D094FA7F-9D42-421F-BE25-DAD958D6AAE5}">
      <dgm:prSet/>
      <dgm:spPr/>
      <dgm:t>
        <a:bodyPr/>
        <a:lstStyle/>
        <a:p>
          <a:endParaRPr lang="en-US"/>
        </a:p>
      </dgm:t>
    </dgm:pt>
    <dgm:pt modelId="{1128AA6D-5F38-4B57-A3B8-EC07D4C0EFDB}">
      <dgm:prSet/>
      <dgm:spPr/>
      <dgm:t>
        <a:bodyPr/>
        <a:lstStyle/>
        <a:p>
          <a:pPr>
            <a:defRPr b="1"/>
          </a:pPr>
          <a:r>
            <a:rPr lang="en-US"/>
            <a:t>Problem</a:t>
          </a:r>
        </a:p>
      </dgm:t>
    </dgm:pt>
    <dgm:pt modelId="{C9A52D01-D74E-4EA8-A7D9-0B5BF7894E10}" type="parTrans" cxnId="{4318250C-93CD-4E8A-A2AC-54359CCD1A64}">
      <dgm:prSet/>
      <dgm:spPr/>
      <dgm:t>
        <a:bodyPr/>
        <a:lstStyle/>
        <a:p>
          <a:endParaRPr lang="en-US"/>
        </a:p>
      </dgm:t>
    </dgm:pt>
    <dgm:pt modelId="{354E3CC5-72EE-49B3-B164-113BD6491CB2}" type="sibTrans" cxnId="{4318250C-93CD-4E8A-A2AC-54359CCD1A64}">
      <dgm:prSet/>
      <dgm:spPr/>
      <dgm:t>
        <a:bodyPr/>
        <a:lstStyle/>
        <a:p>
          <a:endParaRPr lang="en-US"/>
        </a:p>
      </dgm:t>
    </dgm:pt>
    <dgm:pt modelId="{076885E6-A0AC-4474-AD8E-31EE935B2710}">
      <dgm:prSet/>
      <dgm:spPr/>
      <dgm:t>
        <a:bodyPr/>
        <a:lstStyle/>
        <a:p>
          <a:r>
            <a:rPr lang="en-US" dirty="0"/>
            <a:t>New Toronto Business Owners are having a difficult time locating the best neighborhood/area in which to place their Businesses when compared to other Businesses in the areas, in order to increase their customers as much as possible. </a:t>
          </a:r>
        </a:p>
      </dgm:t>
    </dgm:pt>
    <dgm:pt modelId="{D0C2789D-5FF0-465D-AF5D-8AB4F4DEA41C}" type="parTrans" cxnId="{67EBCD6F-92E2-4D6E-AD2E-81FA72C1E223}">
      <dgm:prSet/>
      <dgm:spPr/>
      <dgm:t>
        <a:bodyPr/>
        <a:lstStyle/>
        <a:p>
          <a:endParaRPr lang="en-US"/>
        </a:p>
      </dgm:t>
    </dgm:pt>
    <dgm:pt modelId="{E613EA81-A425-4034-95FD-3E377CB85A42}" type="sibTrans" cxnId="{67EBCD6F-92E2-4D6E-AD2E-81FA72C1E223}">
      <dgm:prSet/>
      <dgm:spPr/>
      <dgm:t>
        <a:bodyPr/>
        <a:lstStyle/>
        <a:p>
          <a:endParaRPr lang="en-US"/>
        </a:p>
      </dgm:t>
    </dgm:pt>
    <dgm:pt modelId="{306597CB-38E5-4EEC-A6A6-F2FC82454C55}">
      <dgm:prSet/>
      <dgm:spPr/>
      <dgm:t>
        <a:bodyPr/>
        <a:lstStyle/>
        <a:p>
          <a:pPr>
            <a:defRPr b="1"/>
          </a:pPr>
          <a:r>
            <a:rPr lang="en-US"/>
            <a:t>Solution Goal</a:t>
          </a:r>
        </a:p>
      </dgm:t>
    </dgm:pt>
    <dgm:pt modelId="{C9352BD6-E38E-4360-837F-1F6963EED5D0}" type="parTrans" cxnId="{7560356B-C920-41F8-968F-B164F8C43E95}">
      <dgm:prSet/>
      <dgm:spPr/>
      <dgm:t>
        <a:bodyPr/>
        <a:lstStyle/>
        <a:p>
          <a:endParaRPr lang="en-US"/>
        </a:p>
      </dgm:t>
    </dgm:pt>
    <dgm:pt modelId="{4B59A83C-3558-42B1-9365-F79895F5BD20}" type="sibTrans" cxnId="{7560356B-C920-41F8-968F-B164F8C43E95}">
      <dgm:prSet/>
      <dgm:spPr/>
      <dgm:t>
        <a:bodyPr/>
        <a:lstStyle/>
        <a:p>
          <a:endParaRPr lang="en-US"/>
        </a:p>
      </dgm:t>
    </dgm:pt>
    <dgm:pt modelId="{269F2AB8-1EDF-4F61-9194-2FBBE692D6EB}">
      <dgm:prSet/>
      <dgm:spPr/>
      <dgm:t>
        <a:bodyPr/>
        <a:lstStyle/>
        <a:p>
          <a:r>
            <a:rPr lang="en-US" dirty="0"/>
            <a:t>Brings to light the best neighborhood in Toronto to place their Businesses using clustering to find the top ten current Business types in those neighborhoods. With this knowledge Business Owners can make the best-informed decision to increase their chances of success.</a:t>
          </a:r>
        </a:p>
      </dgm:t>
    </dgm:pt>
    <dgm:pt modelId="{FE8A55B8-3B74-44E5-A587-2A18950AAA3A}" type="parTrans" cxnId="{3DF0E986-57C7-40B0-B497-27F229835FCC}">
      <dgm:prSet/>
      <dgm:spPr/>
      <dgm:t>
        <a:bodyPr/>
        <a:lstStyle/>
        <a:p>
          <a:endParaRPr lang="en-US"/>
        </a:p>
      </dgm:t>
    </dgm:pt>
    <dgm:pt modelId="{11F5CB40-0A73-4D3E-A487-4F076236B01A}" type="sibTrans" cxnId="{3DF0E986-57C7-40B0-B497-27F229835FCC}">
      <dgm:prSet/>
      <dgm:spPr/>
      <dgm:t>
        <a:bodyPr/>
        <a:lstStyle/>
        <a:p>
          <a:endParaRPr lang="en-US"/>
        </a:p>
      </dgm:t>
    </dgm:pt>
    <dgm:pt modelId="{C120FD94-4C79-4835-8BD3-C9AE93A9401E}" type="pres">
      <dgm:prSet presAssocID="{1F6FD6DA-F205-4044-AA91-0BF633C93309}" presName="root" presStyleCnt="0">
        <dgm:presLayoutVars>
          <dgm:dir/>
          <dgm:resizeHandles val="exact"/>
        </dgm:presLayoutVars>
      </dgm:prSet>
      <dgm:spPr/>
    </dgm:pt>
    <dgm:pt modelId="{6942B614-2CC9-4F35-93A8-5666D1A1D2AC}" type="pres">
      <dgm:prSet presAssocID="{64B7A903-8666-44B7-903E-D6FC4D275190}" presName="compNode" presStyleCnt="0"/>
      <dgm:spPr/>
    </dgm:pt>
    <dgm:pt modelId="{260FF3A2-8567-4671-B554-EB626FB72874}" type="pres">
      <dgm:prSet presAssocID="{64B7A903-8666-44B7-903E-D6FC4D2751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7257C879-030B-4F49-8034-B890E0538739}" type="pres">
      <dgm:prSet presAssocID="{64B7A903-8666-44B7-903E-D6FC4D275190}" presName="iconSpace" presStyleCnt="0"/>
      <dgm:spPr/>
    </dgm:pt>
    <dgm:pt modelId="{EBD1FCC4-43FC-498E-9DDA-0CCF20A1A5FD}" type="pres">
      <dgm:prSet presAssocID="{64B7A903-8666-44B7-903E-D6FC4D275190}" presName="parTx" presStyleLbl="revTx" presStyleIdx="0" presStyleCnt="6">
        <dgm:presLayoutVars>
          <dgm:chMax val="0"/>
          <dgm:chPref val="0"/>
        </dgm:presLayoutVars>
      </dgm:prSet>
      <dgm:spPr/>
    </dgm:pt>
    <dgm:pt modelId="{C6F1EFFE-DDA1-4234-90EB-C954D9214866}" type="pres">
      <dgm:prSet presAssocID="{64B7A903-8666-44B7-903E-D6FC4D275190}" presName="txSpace" presStyleCnt="0"/>
      <dgm:spPr/>
    </dgm:pt>
    <dgm:pt modelId="{0A63CD7F-7744-49B8-83ED-B27A8FF4DA9E}" type="pres">
      <dgm:prSet presAssocID="{64B7A903-8666-44B7-903E-D6FC4D275190}" presName="desTx" presStyleLbl="revTx" presStyleIdx="1" presStyleCnt="6">
        <dgm:presLayoutVars/>
      </dgm:prSet>
      <dgm:spPr/>
    </dgm:pt>
    <dgm:pt modelId="{A38316F8-52C9-4367-8F1F-A34E98A45D14}" type="pres">
      <dgm:prSet presAssocID="{9C40968C-DA7A-4DAF-8921-7AE940678E44}" presName="sibTrans" presStyleCnt="0"/>
      <dgm:spPr/>
    </dgm:pt>
    <dgm:pt modelId="{7B1E995E-044E-4FFC-964B-EA7A7EF97846}" type="pres">
      <dgm:prSet presAssocID="{1128AA6D-5F38-4B57-A3B8-EC07D4C0EFDB}" presName="compNode" presStyleCnt="0"/>
      <dgm:spPr/>
    </dgm:pt>
    <dgm:pt modelId="{813634A1-594E-436E-A712-B83563333C20}" type="pres">
      <dgm:prSet presAssocID="{1128AA6D-5F38-4B57-A3B8-EC07D4C0EF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11394C98-E31A-4821-8EB7-13B9BB22D57A}" type="pres">
      <dgm:prSet presAssocID="{1128AA6D-5F38-4B57-A3B8-EC07D4C0EFDB}" presName="iconSpace" presStyleCnt="0"/>
      <dgm:spPr/>
    </dgm:pt>
    <dgm:pt modelId="{63648517-8964-4326-802E-E8BF1065360B}" type="pres">
      <dgm:prSet presAssocID="{1128AA6D-5F38-4B57-A3B8-EC07D4C0EFDB}" presName="parTx" presStyleLbl="revTx" presStyleIdx="2" presStyleCnt="6">
        <dgm:presLayoutVars>
          <dgm:chMax val="0"/>
          <dgm:chPref val="0"/>
        </dgm:presLayoutVars>
      </dgm:prSet>
      <dgm:spPr/>
    </dgm:pt>
    <dgm:pt modelId="{56F16600-1BAF-48EC-9CA8-F091D91E4EA9}" type="pres">
      <dgm:prSet presAssocID="{1128AA6D-5F38-4B57-A3B8-EC07D4C0EFDB}" presName="txSpace" presStyleCnt="0"/>
      <dgm:spPr/>
    </dgm:pt>
    <dgm:pt modelId="{ED0AF2FB-E12F-4D8D-809D-3845000A780D}" type="pres">
      <dgm:prSet presAssocID="{1128AA6D-5F38-4B57-A3B8-EC07D4C0EFDB}" presName="desTx" presStyleLbl="revTx" presStyleIdx="3" presStyleCnt="6">
        <dgm:presLayoutVars/>
      </dgm:prSet>
      <dgm:spPr/>
    </dgm:pt>
    <dgm:pt modelId="{CB6441B4-3825-4B84-8061-CEFB2590B086}" type="pres">
      <dgm:prSet presAssocID="{354E3CC5-72EE-49B3-B164-113BD6491CB2}" presName="sibTrans" presStyleCnt="0"/>
      <dgm:spPr/>
    </dgm:pt>
    <dgm:pt modelId="{6207FB34-4FBE-473F-99D3-C6237BAE0E01}" type="pres">
      <dgm:prSet presAssocID="{306597CB-38E5-4EEC-A6A6-F2FC82454C55}" presName="compNode" presStyleCnt="0"/>
      <dgm:spPr/>
    </dgm:pt>
    <dgm:pt modelId="{D99A2B16-D639-4670-9167-8D370C920ACA}" type="pres">
      <dgm:prSet presAssocID="{306597CB-38E5-4EEC-A6A6-F2FC82454C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7296F26C-F736-4BD1-9B5D-BF6A9B082078}" type="pres">
      <dgm:prSet presAssocID="{306597CB-38E5-4EEC-A6A6-F2FC82454C55}" presName="iconSpace" presStyleCnt="0"/>
      <dgm:spPr/>
    </dgm:pt>
    <dgm:pt modelId="{F5AF3E2D-4DD4-47BB-B73E-E60A9CB4738C}" type="pres">
      <dgm:prSet presAssocID="{306597CB-38E5-4EEC-A6A6-F2FC82454C55}" presName="parTx" presStyleLbl="revTx" presStyleIdx="4" presStyleCnt="6">
        <dgm:presLayoutVars>
          <dgm:chMax val="0"/>
          <dgm:chPref val="0"/>
        </dgm:presLayoutVars>
      </dgm:prSet>
      <dgm:spPr/>
    </dgm:pt>
    <dgm:pt modelId="{CD601771-6AD7-4817-8845-84B8B5A4FE46}" type="pres">
      <dgm:prSet presAssocID="{306597CB-38E5-4EEC-A6A6-F2FC82454C55}" presName="txSpace" presStyleCnt="0"/>
      <dgm:spPr/>
    </dgm:pt>
    <dgm:pt modelId="{5301FEBB-0DA6-4201-A4E4-96E344FF113E}" type="pres">
      <dgm:prSet presAssocID="{306597CB-38E5-4EEC-A6A6-F2FC82454C55}" presName="desTx" presStyleLbl="revTx" presStyleIdx="5" presStyleCnt="6">
        <dgm:presLayoutVars/>
      </dgm:prSet>
      <dgm:spPr/>
    </dgm:pt>
  </dgm:ptLst>
  <dgm:cxnLst>
    <dgm:cxn modelId="{4318250C-93CD-4E8A-A2AC-54359CCD1A64}" srcId="{1F6FD6DA-F205-4044-AA91-0BF633C93309}" destId="{1128AA6D-5F38-4B57-A3B8-EC07D4C0EFDB}" srcOrd="1" destOrd="0" parTransId="{C9A52D01-D74E-4EA8-A7D9-0B5BF7894E10}" sibTransId="{354E3CC5-72EE-49B3-B164-113BD6491CB2}"/>
    <dgm:cxn modelId="{C7494910-F632-46C4-BB5C-720E2FD97B19}" type="presOf" srcId="{1128AA6D-5F38-4B57-A3B8-EC07D4C0EFDB}" destId="{63648517-8964-4326-802E-E8BF1065360B}" srcOrd="0" destOrd="0" presId="urn:microsoft.com/office/officeart/2018/2/layout/IconLabelDescriptionList"/>
    <dgm:cxn modelId="{0EE2D71E-5EFE-4BF1-B1C2-BA038A76357B}" type="presOf" srcId="{1F6FD6DA-F205-4044-AA91-0BF633C93309}" destId="{C120FD94-4C79-4835-8BD3-C9AE93A9401E}" srcOrd="0" destOrd="0" presId="urn:microsoft.com/office/officeart/2018/2/layout/IconLabelDescriptionList"/>
    <dgm:cxn modelId="{EF77223E-4396-49FD-964E-0501924133D3}" type="presOf" srcId="{57CB0F50-5C68-45FC-9B48-78262AD4E3CD}" destId="{0A63CD7F-7744-49B8-83ED-B27A8FF4DA9E}" srcOrd="0" destOrd="0" presId="urn:microsoft.com/office/officeart/2018/2/layout/IconLabelDescriptionList"/>
    <dgm:cxn modelId="{38591440-D282-4263-87CE-9511D296B922}" type="presOf" srcId="{64B7A903-8666-44B7-903E-D6FC4D275190}" destId="{EBD1FCC4-43FC-498E-9DDA-0CCF20A1A5FD}" srcOrd="0" destOrd="0" presId="urn:microsoft.com/office/officeart/2018/2/layout/IconLabelDescriptionList"/>
    <dgm:cxn modelId="{7560356B-C920-41F8-968F-B164F8C43E95}" srcId="{1F6FD6DA-F205-4044-AA91-0BF633C93309}" destId="{306597CB-38E5-4EEC-A6A6-F2FC82454C55}" srcOrd="2" destOrd="0" parTransId="{C9352BD6-E38E-4360-837F-1F6963EED5D0}" sibTransId="{4B59A83C-3558-42B1-9365-F79895F5BD20}"/>
    <dgm:cxn modelId="{67EBCD6F-92E2-4D6E-AD2E-81FA72C1E223}" srcId="{1128AA6D-5F38-4B57-A3B8-EC07D4C0EFDB}" destId="{076885E6-A0AC-4474-AD8E-31EE935B2710}" srcOrd="0" destOrd="0" parTransId="{D0C2789D-5FF0-465D-AF5D-8AB4F4DEA41C}" sibTransId="{E613EA81-A425-4034-95FD-3E377CB85A42}"/>
    <dgm:cxn modelId="{D094FA7F-9D42-421F-BE25-DAD958D6AAE5}" srcId="{64B7A903-8666-44B7-903E-D6FC4D275190}" destId="{57CB0F50-5C68-45FC-9B48-78262AD4E3CD}" srcOrd="0" destOrd="0" parTransId="{F558C29E-EEEA-4D0F-BC87-52D05EF8A338}" sibTransId="{AB42681B-8D35-41D2-8AA4-63C598E9FE2F}"/>
    <dgm:cxn modelId="{3DF0E986-57C7-40B0-B497-27F229835FCC}" srcId="{306597CB-38E5-4EEC-A6A6-F2FC82454C55}" destId="{269F2AB8-1EDF-4F61-9194-2FBBE692D6EB}" srcOrd="0" destOrd="0" parTransId="{FE8A55B8-3B74-44E5-A587-2A18950AAA3A}" sibTransId="{11F5CB40-0A73-4D3E-A487-4F076236B01A}"/>
    <dgm:cxn modelId="{B91AAC87-2BD4-4535-A422-E64FF2971868}" type="presOf" srcId="{269F2AB8-1EDF-4F61-9194-2FBBE692D6EB}" destId="{5301FEBB-0DA6-4201-A4E4-96E344FF113E}" srcOrd="0" destOrd="0" presId="urn:microsoft.com/office/officeart/2018/2/layout/IconLabelDescriptionList"/>
    <dgm:cxn modelId="{BB8467D6-8608-4394-B744-167481959D09}" type="presOf" srcId="{076885E6-A0AC-4474-AD8E-31EE935B2710}" destId="{ED0AF2FB-E12F-4D8D-809D-3845000A780D}" srcOrd="0" destOrd="0" presId="urn:microsoft.com/office/officeart/2018/2/layout/IconLabelDescriptionList"/>
    <dgm:cxn modelId="{6A64FBDA-2B4A-4D01-916E-E20A34C396E7}" srcId="{1F6FD6DA-F205-4044-AA91-0BF633C93309}" destId="{64B7A903-8666-44B7-903E-D6FC4D275190}" srcOrd="0" destOrd="0" parTransId="{E6F19510-520D-4723-BF75-DDB4C9022EC7}" sibTransId="{9C40968C-DA7A-4DAF-8921-7AE940678E44}"/>
    <dgm:cxn modelId="{18C5B3E8-5F47-46E5-9425-548094CD3847}" type="presOf" srcId="{306597CB-38E5-4EEC-A6A6-F2FC82454C55}" destId="{F5AF3E2D-4DD4-47BB-B73E-E60A9CB4738C}" srcOrd="0" destOrd="0" presId="urn:microsoft.com/office/officeart/2018/2/layout/IconLabelDescriptionList"/>
    <dgm:cxn modelId="{FA8CE930-EE2B-4F4A-A850-737E2EAB2CED}" type="presParOf" srcId="{C120FD94-4C79-4835-8BD3-C9AE93A9401E}" destId="{6942B614-2CC9-4F35-93A8-5666D1A1D2AC}" srcOrd="0" destOrd="0" presId="urn:microsoft.com/office/officeart/2018/2/layout/IconLabelDescriptionList"/>
    <dgm:cxn modelId="{41034BC6-6402-47A5-B10E-79C9BC0BA338}" type="presParOf" srcId="{6942B614-2CC9-4F35-93A8-5666D1A1D2AC}" destId="{260FF3A2-8567-4671-B554-EB626FB72874}" srcOrd="0" destOrd="0" presId="urn:microsoft.com/office/officeart/2018/2/layout/IconLabelDescriptionList"/>
    <dgm:cxn modelId="{5663B96F-6CA6-467B-A61C-D9E786FD82D7}" type="presParOf" srcId="{6942B614-2CC9-4F35-93A8-5666D1A1D2AC}" destId="{7257C879-030B-4F49-8034-B890E0538739}" srcOrd="1" destOrd="0" presId="urn:microsoft.com/office/officeart/2018/2/layout/IconLabelDescriptionList"/>
    <dgm:cxn modelId="{96EF25F2-5B02-4E26-9786-028C8406B268}" type="presParOf" srcId="{6942B614-2CC9-4F35-93A8-5666D1A1D2AC}" destId="{EBD1FCC4-43FC-498E-9DDA-0CCF20A1A5FD}" srcOrd="2" destOrd="0" presId="urn:microsoft.com/office/officeart/2018/2/layout/IconLabelDescriptionList"/>
    <dgm:cxn modelId="{83B7162E-C4B0-43E3-B015-7BEE295C8953}" type="presParOf" srcId="{6942B614-2CC9-4F35-93A8-5666D1A1D2AC}" destId="{C6F1EFFE-DDA1-4234-90EB-C954D9214866}" srcOrd="3" destOrd="0" presId="urn:microsoft.com/office/officeart/2018/2/layout/IconLabelDescriptionList"/>
    <dgm:cxn modelId="{E8A18A06-56A0-41B0-B95A-82CF4DD82123}" type="presParOf" srcId="{6942B614-2CC9-4F35-93A8-5666D1A1D2AC}" destId="{0A63CD7F-7744-49B8-83ED-B27A8FF4DA9E}" srcOrd="4" destOrd="0" presId="urn:microsoft.com/office/officeart/2018/2/layout/IconLabelDescriptionList"/>
    <dgm:cxn modelId="{98517A57-C7FF-479C-ADFE-CD705C291F82}" type="presParOf" srcId="{C120FD94-4C79-4835-8BD3-C9AE93A9401E}" destId="{A38316F8-52C9-4367-8F1F-A34E98A45D14}" srcOrd="1" destOrd="0" presId="urn:microsoft.com/office/officeart/2018/2/layout/IconLabelDescriptionList"/>
    <dgm:cxn modelId="{DC5A9CCF-185F-42C9-A833-72BE5E381F94}" type="presParOf" srcId="{C120FD94-4C79-4835-8BD3-C9AE93A9401E}" destId="{7B1E995E-044E-4FFC-964B-EA7A7EF97846}" srcOrd="2" destOrd="0" presId="urn:microsoft.com/office/officeart/2018/2/layout/IconLabelDescriptionList"/>
    <dgm:cxn modelId="{21A00EC6-9396-416F-91D1-5111A2FEC101}" type="presParOf" srcId="{7B1E995E-044E-4FFC-964B-EA7A7EF97846}" destId="{813634A1-594E-436E-A712-B83563333C20}" srcOrd="0" destOrd="0" presId="urn:microsoft.com/office/officeart/2018/2/layout/IconLabelDescriptionList"/>
    <dgm:cxn modelId="{4E13669E-7497-4CCE-BF46-2251B029F488}" type="presParOf" srcId="{7B1E995E-044E-4FFC-964B-EA7A7EF97846}" destId="{11394C98-E31A-4821-8EB7-13B9BB22D57A}" srcOrd="1" destOrd="0" presId="urn:microsoft.com/office/officeart/2018/2/layout/IconLabelDescriptionList"/>
    <dgm:cxn modelId="{854A9716-2361-4A08-8D37-3E06A6CCD347}" type="presParOf" srcId="{7B1E995E-044E-4FFC-964B-EA7A7EF97846}" destId="{63648517-8964-4326-802E-E8BF1065360B}" srcOrd="2" destOrd="0" presId="urn:microsoft.com/office/officeart/2018/2/layout/IconLabelDescriptionList"/>
    <dgm:cxn modelId="{D1B75E89-9659-46FE-B5D9-C9E5B482942E}" type="presParOf" srcId="{7B1E995E-044E-4FFC-964B-EA7A7EF97846}" destId="{56F16600-1BAF-48EC-9CA8-F091D91E4EA9}" srcOrd="3" destOrd="0" presId="urn:microsoft.com/office/officeart/2018/2/layout/IconLabelDescriptionList"/>
    <dgm:cxn modelId="{80C45FB9-5E86-45AD-96A1-C68AA3A67A24}" type="presParOf" srcId="{7B1E995E-044E-4FFC-964B-EA7A7EF97846}" destId="{ED0AF2FB-E12F-4D8D-809D-3845000A780D}" srcOrd="4" destOrd="0" presId="urn:microsoft.com/office/officeart/2018/2/layout/IconLabelDescriptionList"/>
    <dgm:cxn modelId="{98423C13-C035-4240-82C0-4E3AAB0CFC3E}" type="presParOf" srcId="{C120FD94-4C79-4835-8BD3-C9AE93A9401E}" destId="{CB6441B4-3825-4B84-8061-CEFB2590B086}" srcOrd="3" destOrd="0" presId="urn:microsoft.com/office/officeart/2018/2/layout/IconLabelDescriptionList"/>
    <dgm:cxn modelId="{0C5A8930-CC03-411A-BCA2-749BE0ACA7C0}" type="presParOf" srcId="{C120FD94-4C79-4835-8BD3-C9AE93A9401E}" destId="{6207FB34-4FBE-473F-99D3-C6237BAE0E01}" srcOrd="4" destOrd="0" presId="urn:microsoft.com/office/officeart/2018/2/layout/IconLabelDescriptionList"/>
    <dgm:cxn modelId="{5398A172-0116-4555-81E6-476BC83D8A7E}" type="presParOf" srcId="{6207FB34-4FBE-473F-99D3-C6237BAE0E01}" destId="{D99A2B16-D639-4670-9167-8D370C920ACA}" srcOrd="0" destOrd="0" presId="urn:microsoft.com/office/officeart/2018/2/layout/IconLabelDescriptionList"/>
    <dgm:cxn modelId="{6B1BD6C9-DEF2-433C-87BA-1CEF31CE7D13}" type="presParOf" srcId="{6207FB34-4FBE-473F-99D3-C6237BAE0E01}" destId="{7296F26C-F736-4BD1-9B5D-BF6A9B082078}" srcOrd="1" destOrd="0" presId="urn:microsoft.com/office/officeart/2018/2/layout/IconLabelDescriptionList"/>
    <dgm:cxn modelId="{4A71B0BA-7247-4549-83AB-4DCB1F64673C}" type="presParOf" srcId="{6207FB34-4FBE-473F-99D3-C6237BAE0E01}" destId="{F5AF3E2D-4DD4-47BB-B73E-E60A9CB4738C}" srcOrd="2" destOrd="0" presId="urn:microsoft.com/office/officeart/2018/2/layout/IconLabelDescriptionList"/>
    <dgm:cxn modelId="{1D545953-048A-40E5-A306-17F24B693540}" type="presParOf" srcId="{6207FB34-4FBE-473F-99D3-C6237BAE0E01}" destId="{CD601771-6AD7-4817-8845-84B8B5A4FE46}" srcOrd="3" destOrd="0" presId="urn:microsoft.com/office/officeart/2018/2/layout/IconLabelDescriptionList"/>
    <dgm:cxn modelId="{44F7EF8C-5919-4007-97F0-FD7BD2C3CDD6}" type="presParOf" srcId="{6207FB34-4FBE-473F-99D3-C6237BAE0E01}" destId="{5301FEBB-0DA6-4201-A4E4-96E344FF113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E8EA8E-188A-4532-8A68-14034C5B6A8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AC05B5-3366-4C7F-AAF3-C80697ABE633}">
      <dgm:prSet/>
      <dgm:spPr/>
      <dgm:t>
        <a:bodyPr/>
        <a:lstStyle/>
        <a:p>
          <a:r>
            <a:rPr lang="en-US"/>
            <a:t>FourSquare API</a:t>
          </a:r>
        </a:p>
      </dgm:t>
    </dgm:pt>
    <dgm:pt modelId="{093BC37E-0C79-4F7B-950C-F96582B76D07}" type="parTrans" cxnId="{FF133017-2CFD-4C71-BA2F-DE5EE717A06C}">
      <dgm:prSet/>
      <dgm:spPr/>
      <dgm:t>
        <a:bodyPr/>
        <a:lstStyle/>
        <a:p>
          <a:endParaRPr lang="en-US"/>
        </a:p>
      </dgm:t>
    </dgm:pt>
    <dgm:pt modelId="{98A5130E-AA74-4CBC-B6BE-A5C075E50A84}" type="sibTrans" cxnId="{FF133017-2CFD-4C71-BA2F-DE5EE717A06C}">
      <dgm:prSet/>
      <dgm:spPr/>
      <dgm:t>
        <a:bodyPr/>
        <a:lstStyle/>
        <a:p>
          <a:endParaRPr lang="en-US"/>
        </a:p>
      </dgm:t>
    </dgm:pt>
    <dgm:pt modelId="{9DB5372D-5DB0-42A4-BB01-9AC4A63CA2A4}">
      <dgm:prSet custT="1"/>
      <dgm:spPr/>
      <dgm:t>
        <a:bodyPr/>
        <a:lstStyle/>
        <a:p>
          <a:r>
            <a:rPr lang="en-US" sz="1400" dirty="0"/>
            <a:t>This data source will bring in all the businesses within Toronto neighborhoods for our clustering methods to gather the top ten Businesses form each neighborhood.</a:t>
          </a:r>
        </a:p>
      </dgm:t>
    </dgm:pt>
    <dgm:pt modelId="{ED2B20F1-A5B5-41C7-AB17-A1DBEFCA61E4}" type="parTrans" cxnId="{4569AB14-BA1A-484D-839C-E95E11CD4D98}">
      <dgm:prSet/>
      <dgm:spPr/>
      <dgm:t>
        <a:bodyPr/>
        <a:lstStyle/>
        <a:p>
          <a:endParaRPr lang="en-US"/>
        </a:p>
      </dgm:t>
    </dgm:pt>
    <dgm:pt modelId="{359EAC12-C094-41FE-9536-B96C21EFA0E8}" type="sibTrans" cxnId="{4569AB14-BA1A-484D-839C-E95E11CD4D98}">
      <dgm:prSet/>
      <dgm:spPr/>
      <dgm:t>
        <a:bodyPr/>
        <a:lstStyle/>
        <a:p>
          <a:endParaRPr lang="en-US"/>
        </a:p>
      </dgm:t>
    </dgm:pt>
    <dgm:pt modelId="{340BCAC8-2CFF-42C1-8C59-5754CEB4FFA5}">
      <dgm:prSet/>
      <dgm:spPr/>
      <dgm:t>
        <a:bodyPr/>
        <a:lstStyle/>
        <a:p>
          <a:r>
            <a:rPr lang="en-US"/>
            <a:t>Geolocation Data</a:t>
          </a:r>
        </a:p>
      </dgm:t>
    </dgm:pt>
    <dgm:pt modelId="{F092CC9C-4656-4A34-836F-240C1FC0D6D1}" type="parTrans" cxnId="{617B119E-6CE3-40F2-83E7-8A1A3FCFA4A7}">
      <dgm:prSet/>
      <dgm:spPr/>
      <dgm:t>
        <a:bodyPr/>
        <a:lstStyle/>
        <a:p>
          <a:endParaRPr lang="en-US"/>
        </a:p>
      </dgm:t>
    </dgm:pt>
    <dgm:pt modelId="{028EF102-C121-4691-B497-0E52FE2B13C9}" type="sibTrans" cxnId="{617B119E-6CE3-40F2-83E7-8A1A3FCFA4A7}">
      <dgm:prSet/>
      <dgm:spPr/>
      <dgm:t>
        <a:bodyPr/>
        <a:lstStyle/>
        <a:p>
          <a:endParaRPr lang="en-US"/>
        </a:p>
      </dgm:t>
    </dgm:pt>
    <dgm:pt modelId="{4EB7CB36-99FF-4027-9A56-A09DD55CE1D5}">
      <dgm:prSet custT="1"/>
      <dgm:spPr/>
      <dgm:t>
        <a:bodyPr/>
        <a:lstStyle/>
        <a:p>
          <a:r>
            <a:rPr lang="en-US" sz="1400" dirty="0"/>
            <a:t>This data source will allow us to find the coordinates of each Toronto neighborhood for us to match the Business data within the </a:t>
          </a:r>
          <a:r>
            <a:rPr lang="en-US" sz="1400" dirty="0" err="1"/>
            <a:t>FourSquare</a:t>
          </a:r>
          <a:r>
            <a:rPr lang="en-US" sz="1400" dirty="0"/>
            <a:t> API.</a:t>
          </a:r>
        </a:p>
      </dgm:t>
    </dgm:pt>
    <dgm:pt modelId="{5DAEDFF8-7B6A-4D05-A1F7-13F10893F565}" type="parTrans" cxnId="{E2B0621B-FFF9-4691-96AB-ED082B94A56E}">
      <dgm:prSet/>
      <dgm:spPr/>
      <dgm:t>
        <a:bodyPr/>
        <a:lstStyle/>
        <a:p>
          <a:endParaRPr lang="en-US"/>
        </a:p>
      </dgm:t>
    </dgm:pt>
    <dgm:pt modelId="{2283A6C9-58A6-49FE-933D-4B8A85B1105B}" type="sibTrans" cxnId="{E2B0621B-FFF9-4691-96AB-ED082B94A56E}">
      <dgm:prSet/>
      <dgm:spPr/>
      <dgm:t>
        <a:bodyPr/>
        <a:lstStyle/>
        <a:p>
          <a:endParaRPr lang="en-US"/>
        </a:p>
      </dgm:t>
    </dgm:pt>
    <dgm:pt modelId="{D96B3BBA-E7A3-40AC-9DC5-FAE6C8D5E481}" type="pres">
      <dgm:prSet presAssocID="{34E8EA8E-188A-4532-8A68-14034C5B6A87}" presName="root" presStyleCnt="0">
        <dgm:presLayoutVars>
          <dgm:dir/>
          <dgm:resizeHandles val="exact"/>
        </dgm:presLayoutVars>
      </dgm:prSet>
      <dgm:spPr/>
    </dgm:pt>
    <dgm:pt modelId="{0161BBE9-187E-4DD3-AE15-63BAC62D20B4}" type="pres">
      <dgm:prSet presAssocID="{9BAC05B5-3366-4C7F-AAF3-C80697ABE633}" presName="compNode" presStyleCnt="0"/>
      <dgm:spPr/>
    </dgm:pt>
    <dgm:pt modelId="{F0B593F0-5535-42BA-9CD9-BFEB4B2C8047}" type="pres">
      <dgm:prSet presAssocID="{9BAC05B5-3366-4C7F-AAF3-C80697ABE633}" presName="bgRect" presStyleLbl="bgShp" presStyleIdx="0" presStyleCnt="2" custScaleY="107082"/>
      <dgm:spPr/>
    </dgm:pt>
    <dgm:pt modelId="{FE7B5985-4568-4D67-9D2F-AC4FCEDEA657}" type="pres">
      <dgm:prSet presAssocID="{9BAC05B5-3366-4C7F-AAF3-C80697ABE6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B83BD3F-4C19-4124-9C40-34B3B3133C2B}" type="pres">
      <dgm:prSet presAssocID="{9BAC05B5-3366-4C7F-AAF3-C80697ABE633}" presName="spaceRect" presStyleCnt="0"/>
      <dgm:spPr/>
    </dgm:pt>
    <dgm:pt modelId="{7EF6E228-ABA0-4518-B66C-A5FDDCB55F48}" type="pres">
      <dgm:prSet presAssocID="{9BAC05B5-3366-4C7F-AAF3-C80697ABE633}" presName="parTx" presStyleLbl="revTx" presStyleIdx="0" presStyleCnt="4">
        <dgm:presLayoutVars>
          <dgm:chMax val="0"/>
          <dgm:chPref val="0"/>
        </dgm:presLayoutVars>
      </dgm:prSet>
      <dgm:spPr/>
    </dgm:pt>
    <dgm:pt modelId="{57F9960D-97ED-4CF0-AFA5-4FC6E2AA8093}" type="pres">
      <dgm:prSet presAssocID="{9BAC05B5-3366-4C7F-AAF3-C80697ABE633}" presName="desTx" presStyleLbl="revTx" presStyleIdx="1" presStyleCnt="4">
        <dgm:presLayoutVars/>
      </dgm:prSet>
      <dgm:spPr/>
    </dgm:pt>
    <dgm:pt modelId="{BDF60041-70AD-4C70-8D89-528347EF9527}" type="pres">
      <dgm:prSet presAssocID="{98A5130E-AA74-4CBC-B6BE-A5C075E50A84}" presName="sibTrans" presStyleCnt="0"/>
      <dgm:spPr/>
    </dgm:pt>
    <dgm:pt modelId="{28CF801F-A7D9-4A1B-88B3-273C2B3E7CCA}" type="pres">
      <dgm:prSet presAssocID="{340BCAC8-2CFF-42C1-8C59-5754CEB4FFA5}" presName="compNode" presStyleCnt="0"/>
      <dgm:spPr/>
    </dgm:pt>
    <dgm:pt modelId="{E62946A8-EF49-4BE0-99A9-5DFEA000B4F2}" type="pres">
      <dgm:prSet presAssocID="{340BCAC8-2CFF-42C1-8C59-5754CEB4FFA5}" presName="bgRect" presStyleLbl="bgShp" presStyleIdx="1" presStyleCnt="2"/>
      <dgm:spPr/>
    </dgm:pt>
    <dgm:pt modelId="{308CB254-83B5-4360-B27A-034372014066}" type="pres">
      <dgm:prSet presAssocID="{340BCAC8-2CFF-42C1-8C59-5754CEB4FF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93F94C6-6390-48AB-9CDD-CF6625BCA2AC}" type="pres">
      <dgm:prSet presAssocID="{340BCAC8-2CFF-42C1-8C59-5754CEB4FFA5}" presName="spaceRect" presStyleCnt="0"/>
      <dgm:spPr/>
    </dgm:pt>
    <dgm:pt modelId="{4EA9976D-3527-4FDC-841E-13DBE2373AEE}" type="pres">
      <dgm:prSet presAssocID="{340BCAC8-2CFF-42C1-8C59-5754CEB4FFA5}" presName="parTx" presStyleLbl="revTx" presStyleIdx="2" presStyleCnt="4">
        <dgm:presLayoutVars>
          <dgm:chMax val="0"/>
          <dgm:chPref val="0"/>
        </dgm:presLayoutVars>
      </dgm:prSet>
      <dgm:spPr/>
    </dgm:pt>
    <dgm:pt modelId="{DFFA7101-B8AD-4841-B0CE-ABBE017F3393}" type="pres">
      <dgm:prSet presAssocID="{340BCAC8-2CFF-42C1-8C59-5754CEB4FFA5}" presName="desTx" presStyleLbl="revTx" presStyleIdx="3" presStyleCnt="4">
        <dgm:presLayoutVars/>
      </dgm:prSet>
      <dgm:spPr/>
    </dgm:pt>
  </dgm:ptLst>
  <dgm:cxnLst>
    <dgm:cxn modelId="{4569AB14-BA1A-484D-839C-E95E11CD4D98}" srcId="{9BAC05B5-3366-4C7F-AAF3-C80697ABE633}" destId="{9DB5372D-5DB0-42A4-BB01-9AC4A63CA2A4}" srcOrd="0" destOrd="0" parTransId="{ED2B20F1-A5B5-41C7-AB17-A1DBEFCA61E4}" sibTransId="{359EAC12-C094-41FE-9536-B96C21EFA0E8}"/>
    <dgm:cxn modelId="{FF133017-2CFD-4C71-BA2F-DE5EE717A06C}" srcId="{34E8EA8E-188A-4532-8A68-14034C5B6A87}" destId="{9BAC05B5-3366-4C7F-AAF3-C80697ABE633}" srcOrd="0" destOrd="0" parTransId="{093BC37E-0C79-4F7B-950C-F96582B76D07}" sibTransId="{98A5130E-AA74-4CBC-B6BE-A5C075E50A84}"/>
    <dgm:cxn modelId="{E2B0621B-FFF9-4691-96AB-ED082B94A56E}" srcId="{340BCAC8-2CFF-42C1-8C59-5754CEB4FFA5}" destId="{4EB7CB36-99FF-4027-9A56-A09DD55CE1D5}" srcOrd="0" destOrd="0" parTransId="{5DAEDFF8-7B6A-4D05-A1F7-13F10893F565}" sibTransId="{2283A6C9-58A6-49FE-933D-4B8A85B1105B}"/>
    <dgm:cxn modelId="{4B32D861-F295-4444-A85A-0EF5C320EF22}" type="presOf" srcId="{9DB5372D-5DB0-42A4-BB01-9AC4A63CA2A4}" destId="{57F9960D-97ED-4CF0-AFA5-4FC6E2AA8093}" srcOrd="0" destOrd="0" presId="urn:microsoft.com/office/officeart/2018/2/layout/IconVerticalSolidList"/>
    <dgm:cxn modelId="{21EE5169-378D-4500-B6A2-C47A887F6535}" type="presOf" srcId="{4EB7CB36-99FF-4027-9A56-A09DD55CE1D5}" destId="{DFFA7101-B8AD-4841-B0CE-ABBE017F3393}" srcOrd="0" destOrd="0" presId="urn:microsoft.com/office/officeart/2018/2/layout/IconVerticalSolidList"/>
    <dgm:cxn modelId="{BD10D28D-B491-4CBD-A5C1-7AC5B1E962D2}" type="presOf" srcId="{340BCAC8-2CFF-42C1-8C59-5754CEB4FFA5}" destId="{4EA9976D-3527-4FDC-841E-13DBE2373AEE}" srcOrd="0" destOrd="0" presId="urn:microsoft.com/office/officeart/2018/2/layout/IconVerticalSolidList"/>
    <dgm:cxn modelId="{B29D1D99-5F88-40A6-9FA7-1E786F734857}" type="presOf" srcId="{34E8EA8E-188A-4532-8A68-14034C5B6A87}" destId="{D96B3BBA-E7A3-40AC-9DC5-FAE6C8D5E481}" srcOrd="0" destOrd="0" presId="urn:microsoft.com/office/officeart/2018/2/layout/IconVerticalSolidList"/>
    <dgm:cxn modelId="{617B119E-6CE3-40F2-83E7-8A1A3FCFA4A7}" srcId="{34E8EA8E-188A-4532-8A68-14034C5B6A87}" destId="{340BCAC8-2CFF-42C1-8C59-5754CEB4FFA5}" srcOrd="1" destOrd="0" parTransId="{F092CC9C-4656-4A34-836F-240C1FC0D6D1}" sibTransId="{028EF102-C121-4691-B497-0E52FE2B13C9}"/>
    <dgm:cxn modelId="{7626DAD3-D21A-469B-BE5C-38508555F37B}" type="presOf" srcId="{9BAC05B5-3366-4C7F-AAF3-C80697ABE633}" destId="{7EF6E228-ABA0-4518-B66C-A5FDDCB55F48}" srcOrd="0" destOrd="0" presId="urn:microsoft.com/office/officeart/2018/2/layout/IconVerticalSolidList"/>
    <dgm:cxn modelId="{B553C15A-0321-49DA-8F5A-0BD4EB1AABB5}" type="presParOf" srcId="{D96B3BBA-E7A3-40AC-9DC5-FAE6C8D5E481}" destId="{0161BBE9-187E-4DD3-AE15-63BAC62D20B4}" srcOrd="0" destOrd="0" presId="urn:microsoft.com/office/officeart/2018/2/layout/IconVerticalSolidList"/>
    <dgm:cxn modelId="{B167498B-A26C-4E0F-9037-D632BA9896E2}" type="presParOf" srcId="{0161BBE9-187E-4DD3-AE15-63BAC62D20B4}" destId="{F0B593F0-5535-42BA-9CD9-BFEB4B2C8047}" srcOrd="0" destOrd="0" presId="urn:microsoft.com/office/officeart/2018/2/layout/IconVerticalSolidList"/>
    <dgm:cxn modelId="{2C920030-3AF6-4BD0-BE4E-8309FD987CFC}" type="presParOf" srcId="{0161BBE9-187E-4DD3-AE15-63BAC62D20B4}" destId="{FE7B5985-4568-4D67-9D2F-AC4FCEDEA657}" srcOrd="1" destOrd="0" presId="urn:microsoft.com/office/officeart/2018/2/layout/IconVerticalSolidList"/>
    <dgm:cxn modelId="{126AD31A-945A-4000-9BBE-47E6B6019919}" type="presParOf" srcId="{0161BBE9-187E-4DD3-AE15-63BAC62D20B4}" destId="{BB83BD3F-4C19-4124-9C40-34B3B3133C2B}" srcOrd="2" destOrd="0" presId="urn:microsoft.com/office/officeart/2018/2/layout/IconVerticalSolidList"/>
    <dgm:cxn modelId="{208EA1E4-D959-4827-8104-D39280E1202C}" type="presParOf" srcId="{0161BBE9-187E-4DD3-AE15-63BAC62D20B4}" destId="{7EF6E228-ABA0-4518-B66C-A5FDDCB55F48}" srcOrd="3" destOrd="0" presId="urn:microsoft.com/office/officeart/2018/2/layout/IconVerticalSolidList"/>
    <dgm:cxn modelId="{FAD218D2-D8A3-499D-8A68-DCFB693ECF34}" type="presParOf" srcId="{0161BBE9-187E-4DD3-AE15-63BAC62D20B4}" destId="{57F9960D-97ED-4CF0-AFA5-4FC6E2AA8093}" srcOrd="4" destOrd="0" presId="urn:microsoft.com/office/officeart/2018/2/layout/IconVerticalSolidList"/>
    <dgm:cxn modelId="{DF89DFAA-407D-4522-91CE-53B36DD3E179}" type="presParOf" srcId="{D96B3BBA-E7A3-40AC-9DC5-FAE6C8D5E481}" destId="{BDF60041-70AD-4C70-8D89-528347EF9527}" srcOrd="1" destOrd="0" presId="urn:microsoft.com/office/officeart/2018/2/layout/IconVerticalSolidList"/>
    <dgm:cxn modelId="{BB3C59E1-91ED-4CC0-ABA6-834693CEDD8B}" type="presParOf" srcId="{D96B3BBA-E7A3-40AC-9DC5-FAE6C8D5E481}" destId="{28CF801F-A7D9-4A1B-88B3-273C2B3E7CCA}" srcOrd="2" destOrd="0" presId="urn:microsoft.com/office/officeart/2018/2/layout/IconVerticalSolidList"/>
    <dgm:cxn modelId="{A8651C41-14A7-4B40-8F45-2861D3ED0EA8}" type="presParOf" srcId="{28CF801F-A7D9-4A1B-88B3-273C2B3E7CCA}" destId="{E62946A8-EF49-4BE0-99A9-5DFEA000B4F2}" srcOrd="0" destOrd="0" presId="urn:microsoft.com/office/officeart/2018/2/layout/IconVerticalSolidList"/>
    <dgm:cxn modelId="{1014892E-4268-4BC8-A0A1-0BBF56E528D3}" type="presParOf" srcId="{28CF801F-A7D9-4A1B-88B3-273C2B3E7CCA}" destId="{308CB254-83B5-4360-B27A-034372014066}" srcOrd="1" destOrd="0" presId="urn:microsoft.com/office/officeart/2018/2/layout/IconVerticalSolidList"/>
    <dgm:cxn modelId="{98C61080-DF63-4F11-8B97-0AF48D283509}" type="presParOf" srcId="{28CF801F-A7D9-4A1B-88B3-273C2B3E7CCA}" destId="{893F94C6-6390-48AB-9CDD-CF6625BCA2AC}" srcOrd="2" destOrd="0" presId="urn:microsoft.com/office/officeart/2018/2/layout/IconVerticalSolidList"/>
    <dgm:cxn modelId="{EB906A3A-6F01-476D-BB91-B678FA43E3F3}" type="presParOf" srcId="{28CF801F-A7D9-4A1B-88B3-273C2B3E7CCA}" destId="{4EA9976D-3527-4FDC-841E-13DBE2373AEE}" srcOrd="3" destOrd="0" presId="urn:microsoft.com/office/officeart/2018/2/layout/IconVerticalSolidList"/>
    <dgm:cxn modelId="{BEF224FF-55AB-4F97-BFC8-B54F78170202}" type="presParOf" srcId="{28CF801F-A7D9-4A1B-88B3-273C2B3E7CCA}" destId="{DFFA7101-B8AD-4841-B0CE-ABBE017F339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2192B8-FDC7-4217-A411-2CBB4F8CAF8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7D5B1F-E658-4DD3-829E-35DD1E2FA6E6}">
      <dgm:prSet/>
      <dgm:spPr/>
      <dgm:t>
        <a:bodyPr/>
        <a:lstStyle/>
        <a:p>
          <a:pPr>
            <a:defRPr b="1"/>
          </a:pPr>
          <a:r>
            <a:rPr lang="en-US" dirty="0"/>
            <a:t>Exploratory Data Analysis</a:t>
          </a:r>
        </a:p>
      </dgm:t>
    </dgm:pt>
    <dgm:pt modelId="{4713EDE1-070B-49A3-8391-E87D5BB2D851}" type="parTrans" cxnId="{FA62CF1D-EB45-4048-B155-BF2EBF05E00D}">
      <dgm:prSet/>
      <dgm:spPr/>
      <dgm:t>
        <a:bodyPr/>
        <a:lstStyle/>
        <a:p>
          <a:endParaRPr lang="en-US"/>
        </a:p>
      </dgm:t>
    </dgm:pt>
    <dgm:pt modelId="{983E8F52-770D-4A8A-A3C3-06EE02E5EB35}" type="sibTrans" cxnId="{FA62CF1D-EB45-4048-B155-BF2EBF05E00D}">
      <dgm:prSet/>
      <dgm:spPr/>
      <dgm:t>
        <a:bodyPr/>
        <a:lstStyle/>
        <a:p>
          <a:endParaRPr lang="en-US"/>
        </a:p>
      </dgm:t>
    </dgm:pt>
    <dgm:pt modelId="{D35C94B2-F327-4241-A2E7-570B045FA8EB}">
      <dgm:prSet/>
      <dgm:spPr/>
      <dgm:t>
        <a:bodyPr/>
        <a:lstStyle/>
        <a:p>
          <a:r>
            <a:rPr lang="en-US" dirty="0"/>
            <a:t>Ensured that there were no neighborhoods without a name</a:t>
          </a:r>
        </a:p>
      </dgm:t>
    </dgm:pt>
    <dgm:pt modelId="{2E9FBAD0-CB15-4D38-8547-991E7E55AFF7}" type="parTrans" cxnId="{B2710E27-4199-4D9C-9ED6-B6DD2E2E169F}">
      <dgm:prSet/>
      <dgm:spPr/>
      <dgm:t>
        <a:bodyPr/>
        <a:lstStyle/>
        <a:p>
          <a:endParaRPr lang="en-US"/>
        </a:p>
      </dgm:t>
    </dgm:pt>
    <dgm:pt modelId="{8690A6B7-2252-4ECA-B528-1C94EFF79F68}" type="sibTrans" cxnId="{B2710E27-4199-4D9C-9ED6-B6DD2E2E169F}">
      <dgm:prSet/>
      <dgm:spPr/>
      <dgm:t>
        <a:bodyPr/>
        <a:lstStyle/>
        <a:p>
          <a:endParaRPr lang="en-US"/>
        </a:p>
      </dgm:t>
    </dgm:pt>
    <dgm:pt modelId="{D5D73DEE-27C9-4F2F-9DB3-2A382B943E61}">
      <dgm:prSet/>
      <dgm:spPr/>
      <dgm:t>
        <a:bodyPr/>
        <a:lstStyle/>
        <a:p>
          <a:r>
            <a:rPr lang="en-US"/>
            <a:t>Removed any duplicated postal-codes for accuracy</a:t>
          </a:r>
        </a:p>
      </dgm:t>
    </dgm:pt>
    <dgm:pt modelId="{9E2F001F-4B89-4026-9F16-E89611FFF93A}" type="parTrans" cxnId="{0490C605-F22E-440F-9DB7-F5F9B0A4BEBE}">
      <dgm:prSet/>
      <dgm:spPr/>
      <dgm:t>
        <a:bodyPr/>
        <a:lstStyle/>
        <a:p>
          <a:endParaRPr lang="en-US"/>
        </a:p>
      </dgm:t>
    </dgm:pt>
    <dgm:pt modelId="{9ED2F9DC-7588-48B8-B951-61C1C5D59577}" type="sibTrans" cxnId="{0490C605-F22E-440F-9DB7-F5F9B0A4BEBE}">
      <dgm:prSet/>
      <dgm:spPr/>
      <dgm:t>
        <a:bodyPr/>
        <a:lstStyle/>
        <a:p>
          <a:endParaRPr lang="en-US"/>
        </a:p>
      </dgm:t>
    </dgm:pt>
    <dgm:pt modelId="{449575F1-D72F-4028-9764-22211A454D10}">
      <dgm:prSet/>
      <dgm:spPr/>
      <dgm:t>
        <a:bodyPr/>
        <a:lstStyle/>
        <a:p>
          <a:r>
            <a:rPr lang="en-US"/>
            <a:t>Did a quick analysis on the first postal-code to ensure the FourSquare API Data was being retrieved correctly</a:t>
          </a:r>
        </a:p>
      </dgm:t>
    </dgm:pt>
    <dgm:pt modelId="{E858484C-025F-4920-9A07-E94D376B8C97}" type="parTrans" cxnId="{9EC82779-DEFE-471C-8D65-AFBB689CD806}">
      <dgm:prSet/>
      <dgm:spPr/>
      <dgm:t>
        <a:bodyPr/>
        <a:lstStyle/>
        <a:p>
          <a:endParaRPr lang="en-US"/>
        </a:p>
      </dgm:t>
    </dgm:pt>
    <dgm:pt modelId="{4EBB945B-29A2-4840-8E86-2BD074CA8E00}" type="sibTrans" cxnId="{9EC82779-DEFE-471C-8D65-AFBB689CD806}">
      <dgm:prSet/>
      <dgm:spPr/>
      <dgm:t>
        <a:bodyPr/>
        <a:lstStyle/>
        <a:p>
          <a:endParaRPr lang="en-US"/>
        </a:p>
      </dgm:t>
    </dgm:pt>
    <dgm:pt modelId="{6A587A6A-2210-4457-8258-9D89C23F7C7C}">
      <dgm:prSet/>
      <dgm:spPr/>
      <dgm:t>
        <a:bodyPr/>
        <a:lstStyle/>
        <a:p>
          <a:pPr>
            <a:defRPr b="1"/>
          </a:pPr>
          <a:r>
            <a:rPr lang="en-US" dirty="0"/>
            <a:t>Statistical Testing</a:t>
          </a:r>
        </a:p>
      </dgm:t>
    </dgm:pt>
    <dgm:pt modelId="{7B6114A4-CA3D-4C25-861A-3CAC4F06D19A}" type="parTrans" cxnId="{33ED928F-7906-403F-A9EA-180CAA376D5E}">
      <dgm:prSet/>
      <dgm:spPr/>
      <dgm:t>
        <a:bodyPr/>
        <a:lstStyle/>
        <a:p>
          <a:endParaRPr lang="en-US"/>
        </a:p>
      </dgm:t>
    </dgm:pt>
    <dgm:pt modelId="{3DD9D209-BB45-4BDF-A0C1-30059DC6275B}" type="sibTrans" cxnId="{33ED928F-7906-403F-A9EA-180CAA376D5E}">
      <dgm:prSet/>
      <dgm:spPr/>
      <dgm:t>
        <a:bodyPr/>
        <a:lstStyle/>
        <a:p>
          <a:endParaRPr lang="en-US"/>
        </a:p>
      </dgm:t>
    </dgm:pt>
    <dgm:pt modelId="{BB233BFA-31A2-404A-992F-B3540A6174A7}">
      <dgm:prSet/>
      <dgm:spPr/>
      <dgm:t>
        <a:bodyPr/>
        <a:lstStyle/>
        <a:p>
          <a:r>
            <a:rPr lang="en-US" dirty="0"/>
            <a:t>Grabbed the top 5 frequent Business Types per neighborhood. This was done to get a quick glimpse at the top Businesses in each neighborhood by %</a:t>
          </a:r>
        </a:p>
      </dgm:t>
    </dgm:pt>
    <dgm:pt modelId="{D59C8B6D-17E6-4F31-A5F5-05848AA4A66B}" type="parTrans" cxnId="{2FDB05A8-7AC6-4BBF-91C4-6D82857E123D}">
      <dgm:prSet/>
      <dgm:spPr/>
      <dgm:t>
        <a:bodyPr/>
        <a:lstStyle/>
        <a:p>
          <a:endParaRPr lang="en-US"/>
        </a:p>
      </dgm:t>
    </dgm:pt>
    <dgm:pt modelId="{89519392-3507-403B-9F60-E6D8B78A5C6D}" type="sibTrans" cxnId="{2FDB05A8-7AC6-4BBF-91C4-6D82857E123D}">
      <dgm:prSet/>
      <dgm:spPr/>
      <dgm:t>
        <a:bodyPr/>
        <a:lstStyle/>
        <a:p>
          <a:endParaRPr lang="en-US"/>
        </a:p>
      </dgm:t>
    </dgm:pt>
    <dgm:pt modelId="{D99EA7FC-70CD-4C85-AEB6-7734F5D82045}">
      <dgm:prSet/>
      <dgm:spPr/>
      <dgm:t>
        <a:bodyPr/>
        <a:lstStyle/>
        <a:p>
          <a:pPr>
            <a:defRPr b="1"/>
          </a:pPr>
          <a:r>
            <a:rPr lang="en-US"/>
            <a:t>Machine Learning Algorithm</a:t>
          </a:r>
        </a:p>
      </dgm:t>
    </dgm:pt>
    <dgm:pt modelId="{4C51BEA5-CBD0-49F4-B006-2AD480DE8412}" type="parTrans" cxnId="{07BBB47D-F165-4A14-A886-1C49D7AB3ED2}">
      <dgm:prSet/>
      <dgm:spPr/>
      <dgm:t>
        <a:bodyPr/>
        <a:lstStyle/>
        <a:p>
          <a:endParaRPr lang="en-US"/>
        </a:p>
      </dgm:t>
    </dgm:pt>
    <dgm:pt modelId="{8B0899C6-85D5-476B-8DC3-62500ADF7E0F}" type="sibTrans" cxnId="{07BBB47D-F165-4A14-A886-1C49D7AB3ED2}">
      <dgm:prSet/>
      <dgm:spPr/>
      <dgm:t>
        <a:bodyPr/>
        <a:lstStyle/>
        <a:p>
          <a:endParaRPr lang="en-US"/>
        </a:p>
      </dgm:t>
    </dgm:pt>
    <dgm:pt modelId="{415A5959-BCEF-4A42-AFBC-71453DB14B55}">
      <dgm:prSet/>
      <dgm:spPr/>
      <dgm:t>
        <a:bodyPr/>
        <a:lstStyle/>
        <a:p>
          <a:r>
            <a:rPr lang="en-US"/>
            <a:t>I used a K-Means clustering method in order to cluster the neighborhoods with the most similar primary Business Types based on their top ten Businesses.</a:t>
          </a:r>
        </a:p>
      </dgm:t>
    </dgm:pt>
    <dgm:pt modelId="{1BD9C95D-B89C-44C2-9EFC-663883273193}" type="parTrans" cxnId="{81A47B3E-04E8-406F-922A-D1112A67AD01}">
      <dgm:prSet/>
      <dgm:spPr/>
      <dgm:t>
        <a:bodyPr/>
        <a:lstStyle/>
        <a:p>
          <a:endParaRPr lang="en-US"/>
        </a:p>
      </dgm:t>
    </dgm:pt>
    <dgm:pt modelId="{BEDD0CD5-CC93-428E-BD82-C4CB94930D90}" type="sibTrans" cxnId="{81A47B3E-04E8-406F-922A-D1112A67AD01}">
      <dgm:prSet/>
      <dgm:spPr/>
      <dgm:t>
        <a:bodyPr/>
        <a:lstStyle/>
        <a:p>
          <a:endParaRPr lang="en-US"/>
        </a:p>
      </dgm:t>
    </dgm:pt>
    <dgm:pt modelId="{5E0C078C-8CDE-4CAC-AC2D-1CB29CD55D1E}" type="pres">
      <dgm:prSet presAssocID="{B22192B8-FDC7-4217-A411-2CBB4F8CAF85}" presName="root" presStyleCnt="0">
        <dgm:presLayoutVars>
          <dgm:dir/>
          <dgm:resizeHandles val="exact"/>
        </dgm:presLayoutVars>
      </dgm:prSet>
      <dgm:spPr/>
    </dgm:pt>
    <dgm:pt modelId="{C88F581F-81B6-4A76-B67E-D4CFF5469093}" type="pres">
      <dgm:prSet presAssocID="{597D5B1F-E658-4DD3-829E-35DD1E2FA6E6}" presName="compNode" presStyleCnt="0"/>
      <dgm:spPr/>
    </dgm:pt>
    <dgm:pt modelId="{DEC48F2B-7E2B-40B0-95DA-0BEE03D5221C}" type="pres">
      <dgm:prSet presAssocID="{597D5B1F-E658-4DD3-829E-35DD1E2FA6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33A5DFC-FFA9-4DAB-B488-158FB92B1A79}" type="pres">
      <dgm:prSet presAssocID="{597D5B1F-E658-4DD3-829E-35DD1E2FA6E6}" presName="iconSpace" presStyleCnt="0"/>
      <dgm:spPr/>
    </dgm:pt>
    <dgm:pt modelId="{768D6212-9F88-46C2-BE54-56A69F97CDE5}" type="pres">
      <dgm:prSet presAssocID="{597D5B1F-E658-4DD3-829E-35DD1E2FA6E6}" presName="parTx" presStyleLbl="revTx" presStyleIdx="0" presStyleCnt="6">
        <dgm:presLayoutVars>
          <dgm:chMax val="0"/>
          <dgm:chPref val="0"/>
        </dgm:presLayoutVars>
      </dgm:prSet>
      <dgm:spPr/>
    </dgm:pt>
    <dgm:pt modelId="{2C1F86A3-B30A-4026-A16D-C37DC87B0B96}" type="pres">
      <dgm:prSet presAssocID="{597D5B1F-E658-4DD3-829E-35DD1E2FA6E6}" presName="txSpace" presStyleCnt="0"/>
      <dgm:spPr/>
    </dgm:pt>
    <dgm:pt modelId="{8E4AC6A4-FF15-45FE-AE3A-6521EFD55312}" type="pres">
      <dgm:prSet presAssocID="{597D5B1F-E658-4DD3-829E-35DD1E2FA6E6}" presName="desTx" presStyleLbl="revTx" presStyleIdx="1" presStyleCnt="6">
        <dgm:presLayoutVars/>
      </dgm:prSet>
      <dgm:spPr/>
    </dgm:pt>
    <dgm:pt modelId="{8EC6637B-8AEE-4362-B542-CE7D8DA39E1E}" type="pres">
      <dgm:prSet presAssocID="{983E8F52-770D-4A8A-A3C3-06EE02E5EB35}" presName="sibTrans" presStyleCnt="0"/>
      <dgm:spPr/>
    </dgm:pt>
    <dgm:pt modelId="{66A0800E-F6F9-453C-95E2-DF7ACA59E934}" type="pres">
      <dgm:prSet presAssocID="{6A587A6A-2210-4457-8258-9D89C23F7C7C}" presName="compNode" presStyleCnt="0"/>
      <dgm:spPr/>
    </dgm:pt>
    <dgm:pt modelId="{0328EB68-4381-4D5E-A290-DD5784F5C104}" type="pres">
      <dgm:prSet presAssocID="{6A587A6A-2210-4457-8258-9D89C23F7C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B493535-9B6B-403B-863F-47DC4E439FDB}" type="pres">
      <dgm:prSet presAssocID="{6A587A6A-2210-4457-8258-9D89C23F7C7C}" presName="iconSpace" presStyleCnt="0"/>
      <dgm:spPr/>
    </dgm:pt>
    <dgm:pt modelId="{DD618854-FB8B-4F2D-A8D5-F00D75459DB1}" type="pres">
      <dgm:prSet presAssocID="{6A587A6A-2210-4457-8258-9D89C23F7C7C}" presName="parTx" presStyleLbl="revTx" presStyleIdx="2" presStyleCnt="6">
        <dgm:presLayoutVars>
          <dgm:chMax val="0"/>
          <dgm:chPref val="0"/>
        </dgm:presLayoutVars>
      </dgm:prSet>
      <dgm:spPr/>
    </dgm:pt>
    <dgm:pt modelId="{1CCEC8D1-40ED-4C56-8445-6C9DA10A76D2}" type="pres">
      <dgm:prSet presAssocID="{6A587A6A-2210-4457-8258-9D89C23F7C7C}" presName="txSpace" presStyleCnt="0"/>
      <dgm:spPr/>
    </dgm:pt>
    <dgm:pt modelId="{9FDDB15C-E4CB-4ABF-8C09-F6F6B16EC913}" type="pres">
      <dgm:prSet presAssocID="{6A587A6A-2210-4457-8258-9D89C23F7C7C}" presName="desTx" presStyleLbl="revTx" presStyleIdx="3" presStyleCnt="6">
        <dgm:presLayoutVars/>
      </dgm:prSet>
      <dgm:spPr/>
    </dgm:pt>
    <dgm:pt modelId="{80452099-F60C-4B1C-AFBA-BAA16DB9798A}" type="pres">
      <dgm:prSet presAssocID="{3DD9D209-BB45-4BDF-A0C1-30059DC6275B}" presName="sibTrans" presStyleCnt="0"/>
      <dgm:spPr/>
    </dgm:pt>
    <dgm:pt modelId="{B591580B-9951-4FFB-8195-0853B4BE013F}" type="pres">
      <dgm:prSet presAssocID="{D99EA7FC-70CD-4C85-AEB6-7734F5D82045}" presName="compNode" presStyleCnt="0"/>
      <dgm:spPr/>
    </dgm:pt>
    <dgm:pt modelId="{EB7B9F37-8F3C-42E1-BC02-AAF8C73E0F9E}" type="pres">
      <dgm:prSet presAssocID="{D99EA7FC-70CD-4C85-AEB6-7734F5D820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34E7A96-683A-465E-AB88-C30EA2EA0978}" type="pres">
      <dgm:prSet presAssocID="{D99EA7FC-70CD-4C85-AEB6-7734F5D82045}" presName="iconSpace" presStyleCnt="0"/>
      <dgm:spPr/>
    </dgm:pt>
    <dgm:pt modelId="{46CF49E5-7AD2-4F3A-91A4-D53A210C3BAC}" type="pres">
      <dgm:prSet presAssocID="{D99EA7FC-70CD-4C85-AEB6-7734F5D82045}" presName="parTx" presStyleLbl="revTx" presStyleIdx="4" presStyleCnt="6">
        <dgm:presLayoutVars>
          <dgm:chMax val="0"/>
          <dgm:chPref val="0"/>
        </dgm:presLayoutVars>
      </dgm:prSet>
      <dgm:spPr/>
    </dgm:pt>
    <dgm:pt modelId="{7D294178-574A-403D-82B0-D39D098E2768}" type="pres">
      <dgm:prSet presAssocID="{D99EA7FC-70CD-4C85-AEB6-7734F5D82045}" presName="txSpace" presStyleCnt="0"/>
      <dgm:spPr/>
    </dgm:pt>
    <dgm:pt modelId="{43B572B7-8606-422F-A519-D0CA3680947E}" type="pres">
      <dgm:prSet presAssocID="{D99EA7FC-70CD-4C85-AEB6-7734F5D82045}" presName="desTx" presStyleLbl="revTx" presStyleIdx="5" presStyleCnt="6">
        <dgm:presLayoutVars/>
      </dgm:prSet>
      <dgm:spPr/>
    </dgm:pt>
  </dgm:ptLst>
  <dgm:cxnLst>
    <dgm:cxn modelId="{0490C605-F22E-440F-9DB7-F5F9B0A4BEBE}" srcId="{597D5B1F-E658-4DD3-829E-35DD1E2FA6E6}" destId="{D5D73DEE-27C9-4F2F-9DB3-2A382B943E61}" srcOrd="1" destOrd="0" parTransId="{9E2F001F-4B89-4026-9F16-E89611FFF93A}" sibTransId="{9ED2F9DC-7588-48B8-B951-61C1C5D59577}"/>
    <dgm:cxn modelId="{01DF8714-7ADB-4EFF-92CF-A667BEB045E4}" type="presOf" srcId="{D5D73DEE-27C9-4F2F-9DB3-2A382B943E61}" destId="{8E4AC6A4-FF15-45FE-AE3A-6521EFD55312}" srcOrd="0" destOrd="1" presId="urn:microsoft.com/office/officeart/2018/2/layout/IconLabelDescriptionList"/>
    <dgm:cxn modelId="{FA62CF1D-EB45-4048-B155-BF2EBF05E00D}" srcId="{B22192B8-FDC7-4217-A411-2CBB4F8CAF85}" destId="{597D5B1F-E658-4DD3-829E-35DD1E2FA6E6}" srcOrd="0" destOrd="0" parTransId="{4713EDE1-070B-49A3-8391-E87D5BB2D851}" sibTransId="{983E8F52-770D-4A8A-A3C3-06EE02E5EB35}"/>
    <dgm:cxn modelId="{B2710E27-4199-4D9C-9ED6-B6DD2E2E169F}" srcId="{597D5B1F-E658-4DD3-829E-35DD1E2FA6E6}" destId="{D35C94B2-F327-4241-A2E7-570B045FA8EB}" srcOrd="0" destOrd="0" parTransId="{2E9FBAD0-CB15-4D38-8547-991E7E55AFF7}" sibTransId="{8690A6B7-2252-4ECA-B528-1C94EFF79F68}"/>
    <dgm:cxn modelId="{1BFE5727-DEED-4B84-8869-52B5E06BDD5E}" type="presOf" srcId="{6A587A6A-2210-4457-8258-9D89C23F7C7C}" destId="{DD618854-FB8B-4F2D-A8D5-F00D75459DB1}" srcOrd="0" destOrd="0" presId="urn:microsoft.com/office/officeart/2018/2/layout/IconLabelDescriptionList"/>
    <dgm:cxn modelId="{3F305B27-82D8-4055-8B0F-60CBF444127A}" type="presOf" srcId="{597D5B1F-E658-4DD3-829E-35DD1E2FA6E6}" destId="{768D6212-9F88-46C2-BE54-56A69F97CDE5}" srcOrd="0" destOrd="0" presId="urn:microsoft.com/office/officeart/2018/2/layout/IconLabelDescriptionList"/>
    <dgm:cxn modelId="{830AD82B-928B-46DF-9400-37BF42A3E829}" type="presOf" srcId="{D99EA7FC-70CD-4C85-AEB6-7734F5D82045}" destId="{46CF49E5-7AD2-4F3A-91A4-D53A210C3BAC}" srcOrd="0" destOrd="0" presId="urn:microsoft.com/office/officeart/2018/2/layout/IconLabelDescriptionList"/>
    <dgm:cxn modelId="{81A47B3E-04E8-406F-922A-D1112A67AD01}" srcId="{D99EA7FC-70CD-4C85-AEB6-7734F5D82045}" destId="{415A5959-BCEF-4A42-AFBC-71453DB14B55}" srcOrd="0" destOrd="0" parTransId="{1BD9C95D-B89C-44C2-9EFC-663883273193}" sibTransId="{BEDD0CD5-CC93-428E-BD82-C4CB94930D90}"/>
    <dgm:cxn modelId="{515A2E44-2906-4773-8C55-B96A1D242B2D}" type="presOf" srcId="{D35C94B2-F327-4241-A2E7-570B045FA8EB}" destId="{8E4AC6A4-FF15-45FE-AE3A-6521EFD55312}" srcOrd="0" destOrd="0" presId="urn:microsoft.com/office/officeart/2018/2/layout/IconLabelDescriptionList"/>
    <dgm:cxn modelId="{E08C526B-3D4B-423B-A439-EE1DF912D9D2}" type="presOf" srcId="{B22192B8-FDC7-4217-A411-2CBB4F8CAF85}" destId="{5E0C078C-8CDE-4CAC-AC2D-1CB29CD55D1E}" srcOrd="0" destOrd="0" presId="urn:microsoft.com/office/officeart/2018/2/layout/IconLabelDescriptionList"/>
    <dgm:cxn modelId="{EE91786F-B285-4BC6-AC0E-77A31BBC784F}" type="presOf" srcId="{BB233BFA-31A2-404A-992F-B3540A6174A7}" destId="{9FDDB15C-E4CB-4ABF-8C09-F6F6B16EC913}" srcOrd="0" destOrd="0" presId="urn:microsoft.com/office/officeart/2018/2/layout/IconLabelDescriptionList"/>
    <dgm:cxn modelId="{9EC82779-DEFE-471C-8D65-AFBB689CD806}" srcId="{597D5B1F-E658-4DD3-829E-35DD1E2FA6E6}" destId="{449575F1-D72F-4028-9764-22211A454D10}" srcOrd="2" destOrd="0" parTransId="{E858484C-025F-4920-9A07-E94D376B8C97}" sibTransId="{4EBB945B-29A2-4840-8E86-2BD074CA8E00}"/>
    <dgm:cxn modelId="{07BBB47D-F165-4A14-A886-1C49D7AB3ED2}" srcId="{B22192B8-FDC7-4217-A411-2CBB4F8CAF85}" destId="{D99EA7FC-70CD-4C85-AEB6-7734F5D82045}" srcOrd="2" destOrd="0" parTransId="{4C51BEA5-CBD0-49F4-B006-2AD480DE8412}" sibTransId="{8B0899C6-85D5-476B-8DC3-62500ADF7E0F}"/>
    <dgm:cxn modelId="{EBADEC81-C385-48DC-B661-3058C7D1D73B}" type="presOf" srcId="{415A5959-BCEF-4A42-AFBC-71453DB14B55}" destId="{43B572B7-8606-422F-A519-D0CA3680947E}" srcOrd="0" destOrd="0" presId="urn:microsoft.com/office/officeart/2018/2/layout/IconLabelDescriptionList"/>
    <dgm:cxn modelId="{33ED928F-7906-403F-A9EA-180CAA376D5E}" srcId="{B22192B8-FDC7-4217-A411-2CBB4F8CAF85}" destId="{6A587A6A-2210-4457-8258-9D89C23F7C7C}" srcOrd="1" destOrd="0" parTransId="{7B6114A4-CA3D-4C25-861A-3CAC4F06D19A}" sibTransId="{3DD9D209-BB45-4BDF-A0C1-30059DC6275B}"/>
    <dgm:cxn modelId="{2FDB05A8-7AC6-4BBF-91C4-6D82857E123D}" srcId="{6A587A6A-2210-4457-8258-9D89C23F7C7C}" destId="{BB233BFA-31A2-404A-992F-B3540A6174A7}" srcOrd="0" destOrd="0" parTransId="{D59C8B6D-17E6-4F31-A5F5-05848AA4A66B}" sibTransId="{89519392-3507-403B-9F60-E6D8B78A5C6D}"/>
    <dgm:cxn modelId="{F6C93FC2-DFDE-42E3-832E-3CA8BAA8BA97}" type="presOf" srcId="{449575F1-D72F-4028-9764-22211A454D10}" destId="{8E4AC6A4-FF15-45FE-AE3A-6521EFD55312}" srcOrd="0" destOrd="2" presId="urn:microsoft.com/office/officeart/2018/2/layout/IconLabelDescriptionList"/>
    <dgm:cxn modelId="{66FA928D-48BA-4138-9661-D9BED09E5D81}" type="presParOf" srcId="{5E0C078C-8CDE-4CAC-AC2D-1CB29CD55D1E}" destId="{C88F581F-81B6-4A76-B67E-D4CFF5469093}" srcOrd="0" destOrd="0" presId="urn:microsoft.com/office/officeart/2018/2/layout/IconLabelDescriptionList"/>
    <dgm:cxn modelId="{F5706B34-CE73-4127-BFD6-05CBC37EEBED}" type="presParOf" srcId="{C88F581F-81B6-4A76-B67E-D4CFF5469093}" destId="{DEC48F2B-7E2B-40B0-95DA-0BEE03D5221C}" srcOrd="0" destOrd="0" presId="urn:microsoft.com/office/officeart/2018/2/layout/IconLabelDescriptionList"/>
    <dgm:cxn modelId="{11FAE79E-28AF-4B52-A976-07005AA44D6C}" type="presParOf" srcId="{C88F581F-81B6-4A76-B67E-D4CFF5469093}" destId="{133A5DFC-FFA9-4DAB-B488-158FB92B1A79}" srcOrd="1" destOrd="0" presId="urn:microsoft.com/office/officeart/2018/2/layout/IconLabelDescriptionList"/>
    <dgm:cxn modelId="{AB1744FC-742D-4D1A-AFA4-6BA15E0E59E5}" type="presParOf" srcId="{C88F581F-81B6-4A76-B67E-D4CFF5469093}" destId="{768D6212-9F88-46C2-BE54-56A69F97CDE5}" srcOrd="2" destOrd="0" presId="urn:microsoft.com/office/officeart/2018/2/layout/IconLabelDescriptionList"/>
    <dgm:cxn modelId="{A82A1639-7528-4F88-9CA8-B79E889D4618}" type="presParOf" srcId="{C88F581F-81B6-4A76-B67E-D4CFF5469093}" destId="{2C1F86A3-B30A-4026-A16D-C37DC87B0B96}" srcOrd="3" destOrd="0" presId="urn:microsoft.com/office/officeart/2018/2/layout/IconLabelDescriptionList"/>
    <dgm:cxn modelId="{F7A907FD-8239-46F6-AA21-5155201F3FF2}" type="presParOf" srcId="{C88F581F-81B6-4A76-B67E-D4CFF5469093}" destId="{8E4AC6A4-FF15-45FE-AE3A-6521EFD55312}" srcOrd="4" destOrd="0" presId="urn:microsoft.com/office/officeart/2018/2/layout/IconLabelDescriptionList"/>
    <dgm:cxn modelId="{23D46AF4-9437-4988-927E-F06FAD7CA8BC}" type="presParOf" srcId="{5E0C078C-8CDE-4CAC-AC2D-1CB29CD55D1E}" destId="{8EC6637B-8AEE-4362-B542-CE7D8DA39E1E}" srcOrd="1" destOrd="0" presId="urn:microsoft.com/office/officeart/2018/2/layout/IconLabelDescriptionList"/>
    <dgm:cxn modelId="{1B08BA8E-4F8E-4A04-AD2E-A8803055D54B}" type="presParOf" srcId="{5E0C078C-8CDE-4CAC-AC2D-1CB29CD55D1E}" destId="{66A0800E-F6F9-453C-95E2-DF7ACA59E934}" srcOrd="2" destOrd="0" presId="urn:microsoft.com/office/officeart/2018/2/layout/IconLabelDescriptionList"/>
    <dgm:cxn modelId="{E3CDBFC4-AE84-45A9-B678-637110F2A529}" type="presParOf" srcId="{66A0800E-F6F9-453C-95E2-DF7ACA59E934}" destId="{0328EB68-4381-4D5E-A290-DD5784F5C104}" srcOrd="0" destOrd="0" presId="urn:microsoft.com/office/officeart/2018/2/layout/IconLabelDescriptionList"/>
    <dgm:cxn modelId="{1C6E26A5-A95D-437B-AF80-B5ADC8554D93}" type="presParOf" srcId="{66A0800E-F6F9-453C-95E2-DF7ACA59E934}" destId="{5B493535-9B6B-403B-863F-47DC4E439FDB}" srcOrd="1" destOrd="0" presId="urn:microsoft.com/office/officeart/2018/2/layout/IconLabelDescriptionList"/>
    <dgm:cxn modelId="{26DA551F-4A93-442D-B389-81F780C7145F}" type="presParOf" srcId="{66A0800E-F6F9-453C-95E2-DF7ACA59E934}" destId="{DD618854-FB8B-4F2D-A8D5-F00D75459DB1}" srcOrd="2" destOrd="0" presId="urn:microsoft.com/office/officeart/2018/2/layout/IconLabelDescriptionList"/>
    <dgm:cxn modelId="{25441EE1-28D1-4D41-A2C2-B5F8A4DFD38B}" type="presParOf" srcId="{66A0800E-F6F9-453C-95E2-DF7ACA59E934}" destId="{1CCEC8D1-40ED-4C56-8445-6C9DA10A76D2}" srcOrd="3" destOrd="0" presId="urn:microsoft.com/office/officeart/2018/2/layout/IconLabelDescriptionList"/>
    <dgm:cxn modelId="{882F3082-82AA-4A80-8802-BF1B10D4359A}" type="presParOf" srcId="{66A0800E-F6F9-453C-95E2-DF7ACA59E934}" destId="{9FDDB15C-E4CB-4ABF-8C09-F6F6B16EC913}" srcOrd="4" destOrd="0" presId="urn:microsoft.com/office/officeart/2018/2/layout/IconLabelDescriptionList"/>
    <dgm:cxn modelId="{2B39CEE5-DE4B-4759-8746-825F39EADE99}" type="presParOf" srcId="{5E0C078C-8CDE-4CAC-AC2D-1CB29CD55D1E}" destId="{80452099-F60C-4B1C-AFBA-BAA16DB9798A}" srcOrd="3" destOrd="0" presId="urn:microsoft.com/office/officeart/2018/2/layout/IconLabelDescriptionList"/>
    <dgm:cxn modelId="{40A633C5-E349-478B-B623-7B086839E160}" type="presParOf" srcId="{5E0C078C-8CDE-4CAC-AC2D-1CB29CD55D1E}" destId="{B591580B-9951-4FFB-8195-0853B4BE013F}" srcOrd="4" destOrd="0" presId="urn:microsoft.com/office/officeart/2018/2/layout/IconLabelDescriptionList"/>
    <dgm:cxn modelId="{B3CF1276-FB8E-4652-851C-C068F923915F}" type="presParOf" srcId="{B591580B-9951-4FFB-8195-0853B4BE013F}" destId="{EB7B9F37-8F3C-42E1-BC02-AAF8C73E0F9E}" srcOrd="0" destOrd="0" presId="urn:microsoft.com/office/officeart/2018/2/layout/IconLabelDescriptionList"/>
    <dgm:cxn modelId="{7C258F2B-F57B-4838-B05A-19FDCDD56B7F}" type="presParOf" srcId="{B591580B-9951-4FFB-8195-0853B4BE013F}" destId="{034E7A96-683A-465E-AB88-C30EA2EA0978}" srcOrd="1" destOrd="0" presId="urn:microsoft.com/office/officeart/2018/2/layout/IconLabelDescriptionList"/>
    <dgm:cxn modelId="{C895632A-6063-427B-88E4-E87F905E43B1}" type="presParOf" srcId="{B591580B-9951-4FFB-8195-0853B4BE013F}" destId="{46CF49E5-7AD2-4F3A-91A4-D53A210C3BAC}" srcOrd="2" destOrd="0" presId="urn:microsoft.com/office/officeart/2018/2/layout/IconLabelDescriptionList"/>
    <dgm:cxn modelId="{AA25AE86-3889-4116-BBAD-027C2EC5C986}" type="presParOf" srcId="{B591580B-9951-4FFB-8195-0853B4BE013F}" destId="{7D294178-574A-403D-82B0-D39D098E2768}" srcOrd="3" destOrd="0" presId="urn:microsoft.com/office/officeart/2018/2/layout/IconLabelDescriptionList"/>
    <dgm:cxn modelId="{9C1F2D28-922E-4F86-8011-DF5BD770E333}" type="presParOf" srcId="{B591580B-9951-4FFB-8195-0853B4BE013F}" destId="{43B572B7-8606-422F-A519-D0CA3680947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5B69FD-96B7-42F2-AAC8-C0ECF2E8FC1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49A50A3-52F8-44DE-A893-49FD1F6F29E2}">
      <dgm:prSet/>
      <dgm:spPr/>
      <dgm:t>
        <a:bodyPr/>
        <a:lstStyle/>
        <a:p>
          <a:pPr>
            <a:lnSpc>
              <a:spcPct val="100000"/>
            </a:lnSpc>
            <a:defRPr b="1"/>
          </a:pPr>
          <a:r>
            <a:rPr lang="en-US"/>
            <a:t>Final Dataset Explanation</a:t>
          </a:r>
        </a:p>
      </dgm:t>
    </dgm:pt>
    <dgm:pt modelId="{5E175CBA-E828-4292-A763-95B20259765F}" type="parTrans" cxnId="{0453BCFD-147B-4C5D-9D8D-7E515BF5327F}">
      <dgm:prSet/>
      <dgm:spPr/>
      <dgm:t>
        <a:bodyPr/>
        <a:lstStyle/>
        <a:p>
          <a:endParaRPr lang="en-US"/>
        </a:p>
      </dgm:t>
    </dgm:pt>
    <dgm:pt modelId="{534AF0F8-F2AA-4446-9618-C35CEE0EA3BD}" type="sibTrans" cxnId="{0453BCFD-147B-4C5D-9D8D-7E515BF5327F}">
      <dgm:prSet/>
      <dgm:spPr/>
      <dgm:t>
        <a:bodyPr/>
        <a:lstStyle/>
        <a:p>
          <a:endParaRPr lang="en-US"/>
        </a:p>
      </dgm:t>
    </dgm:pt>
    <dgm:pt modelId="{F5A658DA-69FC-4E9C-AB6F-6E93564DC1C8}">
      <dgm:prSet/>
      <dgm:spPr/>
      <dgm:t>
        <a:bodyPr/>
        <a:lstStyle/>
        <a:p>
          <a:pPr>
            <a:lnSpc>
              <a:spcPct val="100000"/>
            </a:lnSpc>
          </a:pPr>
          <a:r>
            <a:rPr lang="en-US"/>
            <a:t>Our final dataset used for our plotting was neighborhood, coordinates, cluster number, and top ten Business type based</a:t>
          </a:r>
        </a:p>
      </dgm:t>
    </dgm:pt>
    <dgm:pt modelId="{8B53BF27-199F-4021-9A94-AA9C78FCF316}" type="parTrans" cxnId="{64C03D01-F390-4EBB-9282-211124BF3983}">
      <dgm:prSet/>
      <dgm:spPr/>
      <dgm:t>
        <a:bodyPr/>
        <a:lstStyle/>
        <a:p>
          <a:endParaRPr lang="en-US"/>
        </a:p>
      </dgm:t>
    </dgm:pt>
    <dgm:pt modelId="{8BE28A63-4566-4923-B86A-7D381CB3A51E}" type="sibTrans" cxnId="{64C03D01-F390-4EBB-9282-211124BF3983}">
      <dgm:prSet/>
      <dgm:spPr/>
      <dgm:t>
        <a:bodyPr/>
        <a:lstStyle/>
        <a:p>
          <a:endParaRPr lang="en-US"/>
        </a:p>
      </dgm:t>
    </dgm:pt>
    <dgm:pt modelId="{D98B7362-A7EB-465D-A2E9-322254DA1A39}">
      <dgm:prSet/>
      <dgm:spPr/>
      <dgm:t>
        <a:bodyPr/>
        <a:lstStyle/>
        <a:p>
          <a:pPr>
            <a:lnSpc>
              <a:spcPct val="100000"/>
            </a:lnSpc>
          </a:pPr>
          <a:r>
            <a:rPr lang="en-US"/>
            <a:t>Each neighborhood was assigned a cluster number based on their top ten Business types.</a:t>
          </a:r>
        </a:p>
      </dgm:t>
    </dgm:pt>
    <dgm:pt modelId="{60FB45E3-78C9-4F0B-9911-B773ADBCDB95}" type="parTrans" cxnId="{6D4FCA40-5FCC-4F84-8821-A8313A3E6D87}">
      <dgm:prSet/>
      <dgm:spPr/>
      <dgm:t>
        <a:bodyPr/>
        <a:lstStyle/>
        <a:p>
          <a:endParaRPr lang="en-US"/>
        </a:p>
      </dgm:t>
    </dgm:pt>
    <dgm:pt modelId="{2F484DB8-B48D-4FFA-AC69-7313592FEEA4}" type="sibTrans" cxnId="{6D4FCA40-5FCC-4F84-8821-A8313A3E6D87}">
      <dgm:prSet/>
      <dgm:spPr/>
      <dgm:t>
        <a:bodyPr/>
        <a:lstStyle/>
        <a:p>
          <a:endParaRPr lang="en-US"/>
        </a:p>
      </dgm:t>
    </dgm:pt>
    <dgm:pt modelId="{A07DA90A-2F37-4154-B690-DEF24F49708F}">
      <dgm:prSet/>
      <dgm:spPr/>
      <dgm:t>
        <a:bodyPr/>
        <a:lstStyle/>
        <a:p>
          <a:pPr>
            <a:lnSpc>
              <a:spcPct val="100000"/>
            </a:lnSpc>
            <a:defRPr b="1"/>
          </a:pPr>
          <a:r>
            <a:rPr lang="en-US"/>
            <a:t>Clustering Explanation</a:t>
          </a:r>
        </a:p>
      </dgm:t>
    </dgm:pt>
    <dgm:pt modelId="{B855E3AA-B742-4A89-B706-4EBA44CB146D}" type="parTrans" cxnId="{61433809-3682-458E-8C9D-A6FBA632F656}">
      <dgm:prSet/>
      <dgm:spPr/>
      <dgm:t>
        <a:bodyPr/>
        <a:lstStyle/>
        <a:p>
          <a:endParaRPr lang="en-US"/>
        </a:p>
      </dgm:t>
    </dgm:pt>
    <dgm:pt modelId="{EAB678B8-E2E8-4CCB-BEB3-93A84FC30648}" type="sibTrans" cxnId="{61433809-3682-458E-8C9D-A6FBA632F656}">
      <dgm:prSet/>
      <dgm:spPr/>
      <dgm:t>
        <a:bodyPr/>
        <a:lstStyle/>
        <a:p>
          <a:endParaRPr lang="en-US"/>
        </a:p>
      </dgm:t>
    </dgm:pt>
    <dgm:pt modelId="{D9B94CDB-CE22-485A-878C-47A2FA2765AF}">
      <dgm:prSet/>
      <dgm:spPr/>
      <dgm:t>
        <a:bodyPr/>
        <a:lstStyle/>
        <a:p>
          <a:pPr>
            <a:lnSpc>
              <a:spcPct val="100000"/>
            </a:lnSpc>
          </a:pPr>
          <a:r>
            <a:rPr lang="en-US" dirty="0"/>
            <a:t>Five clusters seemed to be the best suited number of clusters in order to get the most accurate grouping by similarity.</a:t>
          </a:r>
        </a:p>
      </dgm:t>
    </dgm:pt>
    <dgm:pt modelId="{EF6AC430-B014-4FE5-A753-E697A900261B}" type="parTrans" cxnId="{D5B29720-1E78-483F-95E6-95A6D7613F43}">
      <dgm:prSet/>
      <dgm:spPr/>
      <dgm:t>
        <a:bodyPr/>
        <a:lstStyle/>
        <a:p>
          <a:endParaRPr lang="en-US"/>
        </a:p>
      </dgm:t>
    </dgm:pt>
    <dgm:pt modelId="{749A49A7-1C21-4EE0-B3E0-AE6318E3EEEF}" type="sibTrans" cxnId="{D5B29720-1E78-483F-95E6-95A6D7613F43}">
      <dgm:prSet/>
      <dgm:spPr/>
      <dgm:t>
        <a:bodyPr/>
        <a:lstStyle/>
        <a:p>
          <a:endParaRPr lang="en-US"/>
        </a:p>
      </dgm:t>
    </dgm:pt>
    <dgm:pt modelId="{951ED682-DAC1-467E-9D9A-02D2F31EF822}" type="pres">
      <dgm:prSet presAssocID="{895B69FD-96B7-42F2-AAC8-C0ECF2E8FC16}" presName="root" presStyleCnt="0">
        <dgm:presLayoutVars>
          <dgm:dir/>
          <dgm:resizeHandles val="exact"/>
        </dgm:presLayoutVars>
      </dgm:prSet>
      <dgm:spPr/>
    </dgm:pt>
    <dgm:pt modelId="{9E526466-5B10-4861-AEC0-489B352CDDF8}" type="pres">
      <dgm:prSet presAssocID="{549A50A3-52F8-44DE-A893-49FD1F6F29E2}" presName="compNode" presStyleCnt="0"/>
      <dgm:spPr/>
    </dgm:pt>
    <dgm:pt modelId="{4A63BE48-F393-4163-90ED-FEC5D64B0185}" type="pres">
      <dgm:prSet presAssocID="{549A50A3-52F8-44DE-A893-49FD1F6F29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9D48DF7-2ACF-4059-82CD-DC8A592619D5}" type="pres">
      <dgm:prSet presAssocID="{549A50A3-52F8-44DE-A893-49FD1F6F29E2}" presName="iconSpace" presStyleCnt="0"/>
      <dgm:spPr/>
    </dgm:pt>
    <dgm:pt modelId="{CC3FDC5D-92C7-4CD3-B83F-BC7F9B0E3111}" type="pres">
      <dgm:prSet presAssocID="{549A50A3-52F8-44DE-A893-49FD1F6F29E2}" presName="parTx" presStyleLbl="revTx" presStyleIdx="0" presStyleCnt="4">
        <dgm:presLayoutVars>
          <dgm:chMax val="0"/>
          <dgm:chPref val="0"/>
        </dgm:presLayoutVars>
      </dgm:prSet>
      <dgm:spPr/>
    </dgm:pt>
    <dgm:pt modelId="{AA5B901F-607C-42B2-8CF1-4C08C8521C17}" type="pres">
      <dgm:prSet presAssocID="{549A50A3-52F8-44DE-A893-49FD1F6F29E2}" presName="txSpace" presStyleCnt="0"/>
      <dgm:spPr/>
    </dgm:pt>
    <dgm:pt modelId="{A0D1E7E8-ACCE-4610-BEFD-0B0E8D63C721}" type="pres">
      <dgm:prSet presAssocID="{549A50A3-52F8-44DE-A893-49FD1F6F29E2}" presName="desTx" presStyleLbl="revTx" presStyleIdx="1" presStyleCnt="4">
        <dgm:presLayoutVars/>
      </dgm:prSet>
      <dgm:spPr/>
    </dgm:pt>
    <dgm:pt modelId="{ACAA898F-68E5-4ADD-8476-8579B60C4516}" type="pres">
      <dgm:prSet presAssocID="{534AF0F8-F2AA-4446-9618-C35CEE0EA3BD}" presName="sibTrans" presStyleCnt="0"/>
      <dgm:spPr/>
    </dgm:pt>
    <dgm:pt modelId="{6C44DA32-B91F-4137-A76F-B08390537868}" type="pres">
      <dgm:prSet presAssocID="{A07DA90A-2F37-4154-B690-DEF24F49708F}" presName="compNode" presStyleCnt="0"/>
      <dgm:spPr/>
    </dgm:pt>
    <dgm:pt modelId="{FE84B653-841A-4A64-9758-664A5347DA2A}" type="pres">
      <dgm:prSet presAssocID="{A07DA90A-2F37-4154-B690-DEF24F4970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6D06E563-8108-450E-80C9-24CAE4F4B3B7}" type="pres">
      <dgm:prSet presAssocID="{A07DA90A-2F37-4154-B690-DEF24F49708F}" presName="iconSpace" presStyleCnt="0"/>
      <dgm:spPr/>
    </dgm:pt>
    <dgm:pt modelId="{08CF6EA7-9B6D-4D86-8A14-A924AD4E5255}" type="pres">
      <dgm:prSet presAssocID="{A07DA90A-2F37-4154-B690-DEF24F49708F}" presName="parTx" presStyleLbl="revTx" presStyleIdx="2" presStyleCnt="4">
        <dgm:presLayoutVars>
          <dgm:chMax val="0"/>
          <dgm:chPref val="0"/>
        </dgm:presLayoutVars>
      </dgm:prSet>
      <dgm:spPr/>
    </dgm:pt>
    <dgm:pt modelId="{23CA1C2F-B65E-4C39-B520-2A74E489BF28}" type="pres">
      <dgm:prSet presAssocID="{A07DA90A-2F37-4154-B690-DEF24F49708F}" presName="txSpace" presStyleCnt="0"/>
      <dgm:spPr/>
    </dgm:pt>
    <dgm:pt modelId="{6B327C89-ECDE-4208-BB8C-0C9A93422040}" type="pres">
      <dgm:prSet presAssocID="{A07DA90A-2F37-4154-B690-DEF24F49708F}" presName="desTx" presStyleLbl="revTx" presStyleIdx="3" presStyleCnt="4">
        <dgm:presLayoutVars/>
      </dgm:prSet>
      <dgm:spPr/>
    </dgm:pt>
  </dgm:ptLst>
  <dgm:cxnLst>
    <dgm:cxn modelId="{64C03D01-F390-4EBB-9282-211124BF3983}" srcId="{549A50A3-52F8-44DE-A893-49FD1F6F29E2}" destId="{F5A658DA-69FC-4E9C-AB6F-6E93564DC1C8}" srcOrd="0" destOrd="0" parTransId="{8B53BF27-199F-4021-9A94-AA9C78FCF316}" sibTransId="{8BE28A63-4566-4923-B86A-7D381CB3A51E}"/>
    <dgm:cxn modelId="{61433809-3682-458E-8C9D-A6FBA632F656}" srcId="{895B69FD-96B7-42F2-AAC8-C0ECF2E8FC16}" destId="{A07DA90A-2F37-4154-B690-DEF24F49708F}" srcOrd="1" destOrd="0" parTransId="{B855E3AA-B742-4A89-B706-4EBA44CB146D}" sibTransId="{EAB678B8-E2E8-4CCB-BEB3-93A84FC30648}"/>
    <dgm:cxn modelId="{D5B29720-1E78-483F-95E6-95A6D7613F43}" srcId="{A07DA90A-2F37-4154-B690-DEF24F49708F}" destId="{D9B94CDB-CE22-485A-878C-47A2FA2765AF}" srcOrd="0" destOrd="0" parTransId="{EF6AC430-B014-4FE5-A753-E697A900261B}" sibTransId="{749A49A7-1C21-4EE0-B3E0-AE6318E3EEEF}"/>
    <dgm:cxn modelId="{6D4FCA40-5FCC-4F84-8821-A8313A3E6D87}" srcId="{549A50A3-52F8-44DE-A893-49FD1F6F29E2}" destId="{D98B7362-A7EB-465D-A2E9-322254DA1A39}" srcOrd="1" destOrd="0" parTransId="{60FB45E3-78C9-4F0B-9911-B773ADBCDB95}" sibTransId="{2F484DB8-B48D-4FFA-AC69-7313592FEEA4}"/>
    <dgm:cxn modelId="{1ED3009A-D8C9-4D13-A68E-C27305433A3B}" type="presOf" srcId="{D9B94CDB-CE22-485A-878C-47A2FA2765AF}" destId="{6B327C89-ECDE-4208-BB8C-0C9A93422040}" srcOrd="0" destOrd="0" presId="urn:microsoft.com/office/officeart/2018/2/layout/IconLabelDescriptionList"/>
    <dgm:cxn modelId="{C64E99AD-D501-4FCB-B2EA-C7B351EE4A6E}" type="presOf" srcId="{549A50A3-52F8-44DE-A893-49FD1F6F29E2}" destId="{CC3FDC5D-92C7-4CD3-B83F-BC7F9B0E3111}" srcOrd="0" destOrd="0" presId="urn:microsoft.com/office/officeart/2018/2/layout/IconLabelDescriptionList"/>
    <dgm:cxn modelId="{EC76E3B0-A5CE-475E-8191-94E1F88D8AF6}" type="presOf" srcId="{A07DA90A-2F37-4154-B690-DEF24F49708F}" destId="{08CF6EA7-9B6D-4D86-8A14-A924AD4E5255}" srcOrd="0" destOrd="0" presId="urn:microsoft.com/office/officeart/2018/2/layout/IconLabelDescriptionList"/>
    <dgm:cxn modelId="{A0AA51BE-1B95-42C6-B6C6-8A8391885D53}" type="presOf" srcId="{895B69FD-96B7-42F2-AAC8-C0ECF2E8FC16}" destId="{951ED682-DAC1-467E-9D9A-02D2F31EF822}" srcOrd="0" destOrd="0" presId="urn:microsoft.com/office/officeart/2018/2/layout/IconLabelDescriptionList"/>
    <dgm:cxn modelId="{3DD9D5CA-C1FD-42FD-869F-92245BFCB9A4}" type="presOf" srcId="{D98B7362-A7EB-465D-A2E9-322254DA1A39}" destId="{A0D1E7E8-ACCE-4610-BEFD-0B0E8D63C721}" srcOrd="0" destOrd="1" presId="urn:microsoft.com/office/officeart/2018/2/layout/IconLabelDescriptionList"/>
    <dgm:cxn modelId="{4DCEB4E4-35D3-4A78-BF00-6BEFD4D10598}" type="presOf" srcId="{F5A658DA-69FC-4E9C-AB6F-6E93564DC1C8}" destId="{A0D1E7E8-ACCE-4610-BEFD-0B0E8D63C721}" srcOrd="0" destOrd="0" presId="urn:microsoft.com/office/officeart/2018/2/layout/IconLabelDescriptionList"/>
    <dgm:cxn modelId="{0453BCFD-147B-4C5D-9D8D-7E515BF5327F}" srcId="{895B69FD-96B7-42F2-AAC8-C0ECF2E8FC16}" destId="{549A50A3-52F8-44DE-A893-49FD1F6F29E2}" srcOrd="0" destOrd="0" parTransId="{5E175CBA-E828-4292-A763-95B20259765F}" sibTransId="{534AF0F8-F2AA-4446-9618-C35CEE0EA3BD}"/>
    <dgm:cxn modelId="{46FDEFFC-20A2-428F-95B8-6B0CDF1CEF3A}" type="presParOf" srcId="{951ED682-DAC1-467E-9D9A-02D2F31EF822}" destId="{9E526466-5B10-4861-AEC0-489B352CDDF8}" srcOrd="0" destOrd="0" presId="urn:microsoft.com/office/officeart/2018/2/layout/IconLabelDescriptionList"/>
    <dgm:cxn modelId="{81458AA0-5B4E-4C0E-8013-C0C56D39CED0}" type="presParOf" srcId="{9E526466-5B10-4861-AEC0-489B352CDDF8}" destId="{4A63BE48-F393-4163-90ED-FEC5D64B0185}" srcOrd="0" destOrd="0" presId="urn:microsoft.com/office/officeart/2018/2/layout/IconLabelDescriptionList"/>
    <dgm:cxn modelId="{A958B7FF-A69E-42EF-9E87-FD407325C137}" type="presParOf" srcId="{9E526466-5B10-4861-AEC0-489B352CDDF8}" destId="{A9D48DF7-2ACF-4059-82CD-DC8A592619D5}" srcOrd="1" destOrd="0" presId="urn:microsoft.com/office/officeart/2018/2/layout/IconLabelDescriptionList"/>
    <dgm:cxn modelId="{F6D7BA7D-06CB-4147-A6F9-EBF1177EAD6F}" type="presParOf" srcId="{9E526466-5B10-4861-AEC0-489B352CDDF8}" destId="{CC3FDC5D-92C7-4CD3-B83F-BC7F9B0E3111}" srcOrd="2" destOrd="0" presId="urn:microsoft.com/office/officeart/2018/2/layout/IconLabelDescriptionList"/>
    <dgm:cxn modelId="{1EFA83FF-899F-4C81-B4D2-27434FF12D09}" type="presParOf" srcId="{9E526466-5B10-4861-AEC0-489B352CDDF8}" destId="{AA5B901F-607C-42B2-8CF1-4C08C8521C17}" srcOrd="3" destOrd="0" presId="urn:microsoft.com/office/officeart/2018/2/layout/IconLabelDescriptionList"/>
    <dgm:cxn modelId="{700E22E3-1FB5-42BA-9A72-8F9E3FAEDF48}" type="presParOf" srcId="{9E526466-5B10-4861-AEC0-489B352CDDF8}" destId="{A0D1E7E8-ACCE-4610-BEFD-0B0E8D63C721}" srcOrd="4" destOrd="0" presId="urn:microsoft.com/office/officeart/2018/2/layout/IconLabelDescriptionList"/>
    <dgm:cxn modelId="{3A16B7D5-2C8F-4ECF-B76F-245564B11ED2}" type="presParOf" srcId="{951ED682-DAC1-467E-9D9A-02D2F31EF822}" destId="{ACAA898F-68E5-4ADD-8476-8579B60C4516}" srcOrd="1" destOrd="0" presId="urn:microsoft.com/office/officeart/2018/2/layout/IconLabelDescriptionList"/>
    <dgm:cxn modelId="{9B6E51A0-330C-4FAB-8FC0-2D05D5E77918}" type="presParOf" srcId="{951ED682-DAC1-467E-9D9A-02D2F31EF822}" destId="{6C44DA32-B91F-4137-A76F-B08390537868}" srcOrd="2" destOrd="0" presId="urn:microsoft.com/office/officeart/2018/2/layout/IconLabelDescriptionList"/>
    <dgm:cxn modelId="{61B0048B-F7B2-475C-8B1F-58C005CA1010}" type="presParOf" srcId="{6C44DA32-B91F-4137-A76F-B08390537868}" destId="{FE84B653-841A-4A64-9758-664A5347DA2A}" srcOrd="0" destOrd="0" presId="urn:microsoft.com/office/officeart/2018/2/layout/IconLabelDescriptionList"/>
    <dgm:cxn modelId="{1D227112-A4F6-4E9A-B518-928AB139B466}" type="presParOf" srcId="{6C44DA32-B91F-4137-A76F-B08390537868}" destId="{6D06E563-8108-450E-80C9-24CAE4F4B3B7}" srcOrd="1" destOrd="0" presId="urn:microsoft.com/office/officeart/2018/2/layout/IconLabelDescriptionList"/>
    <dgm:cxn modelId="{03FE075F-652B-412D-B923-AAD6C7F628D5}" type="presParOf" srcId="{6C44DA32-B91F-4137-A76F-B08390537868}" destId="{08CF6EA7-9B6D-4D86-8A14-A924AD4E5255}" srcOrd="2" destOrd="0" presId="urn:microsoft.com/office/officeart/2018/2/layout/IconLabelDescriptionList"/>
    <dgm:cxn modelId="{4E518B36-946E-47F3-9F3F-D907BF002F12}" type="presParOf" srcId="{6C44DA32-B91F-4137-A76F-B08390537868}" destId="{23CA1C2F-B65E-4C39-B520-2A74E489BF28}" srcOrd="3" destOrd="0" presId="urn:microsoft.com/office/officeart/2018/2/layout/IconLabelDescriptionList"/>
    <dgm:cxn modelId="{AED7567F-3B50-4F22-96B7-1BB8372842C5}" type="presParOf" srcId="{6C44DA32-B91F-4137-A76F-B08390537868}" destId="{6B327C89-ECDE-4208-BB8C-0C9A9342204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F3A2-8567-4671-B554-EB626FB72874}">
      <dsp:nvSpPr>
        <dsp:cNvPr id="0" name=""/>
        <dsp:cNvSpPr/>
      </dsp:nvSpPr>
      <dsp:spPr>
        <a:xfrm>
          <a:off x="1153" y="254638"/>
          <a:ext cx="1191585" cy="1191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1FCC4-43FC-498E-9DDA-0CCF20A1A5FD}">
      <dsp:nvSpPr>
        <dsp:cNvPr id="0" name=""/>
        <dsp:cNvSpPr/>
      </dsp:nvSpPr>
      <dsp:spPr>
        <a:xfrm>
          <a:off x="1153" y="1611433"/>
          <a:ext cx="3404531" cy="5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Target Audience</a:t>
          </a:r>
        </a:p>
      </dsp:txBody>
      <dsp:txXfrm>
        <a:off x="1153" y="1611433"/>
        <a:ext cx="3404531" cy="510679"/>
      </dsp:txXfrm>
    </dsp:sp>
    <dsp:sp modelId="{0A63CD7F-7744-49B8-83ED-B27A8FF4DA9E}">
      <dsp:nvSpPr>
        <dsp:cNvPr id="0" name=""/>
        <dsp:cNvSpPr/>
      </dsp:nvSpPr>
      <dsp:spPr>
        <a:xfrm>
          <a:off x="1153" y="2198953"/>
          <a:ext cx="3404531" cy="1897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New Business Owners in the Toronto area</a:t>
          </a:r>
        </a:p>
      </dsp:txBody>
      <dsp:txXfrm>
        <a:off x="1153" y="2198953"/>
        <a:ext cx="3404531" cy="1897745"/>
      </dsp:txXfrm>
    </dsp:sp>
    <dsp:sp modelId="{813634A1-594E-436E-A712-B83563333C20}">
      <dsp:nvSpPr>
        <dsp:cNvPr id="0" name=""/>
        <dsp:cNvSpPr/>
      </dsp:nvSpPr>
      <dsp:spPr>
        <a:xfrm>
          <a:off x="4001477" y="254638"/>
          <a:ext cx="1191585" cy="1191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48517-8964-4326-802E-E8BF1065360B}">
      <dsp:nvSpPr>
        <dsp:cNvPr id="0" name=""/>
        <dsp:cNvSpPr/>
      </dsp:nvSpPr>
      <dsp:spPr>
        <a:xfrm>
          <a:off x="4001477" y="1611433"/>
          <a:ext cx="3404531" cy="5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Problem</a:t>
          </a:r>
        </a:p>
      </dsp:txBody>
      <dsp:txXfrm>
        <a:off x="4001477" y="1611433"/>
        <a:ext cx="3404531" cy="510679"/>
      </dsp:txXfrm>
    </dsp:sp>
    <dsp:sp modelId="{ED0AF2FB-E12F-4D8D-809D-3845000A780D}">
      <dsp:nvSpPr>
        <dsp:cNvPr id="0" name=""/>
        <dsp:cNvSpPr/>
      </dsp:nvSpPr>
      <dsp:spPr>
        <a:xfrm>
          <a:off x="4001477" y="2198953"/>
          <a:ext cx="3404531" cy="1897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New Toronto Business Owners are having a difficult time locating the best neighborhood/area in which to place their Businesses when compared to other Businesses in the areas, in order to increase their customers as much as possible. </a:t>
          </a:r>
        </a:p>
      </dsp:txBody>
      <dsp:txXfrm>
        <a:off x="4001477" y="2198953"/>
        <a:ext cx="3404531" cy="1897745"/>
      </dsp:txXfrm>
    </dsp:sp>
    <dsp:sp modelId="{D99A2B16-D639-4670-9167-8D370C920ACA}">
      <dsp:nvSpPr>
        <dsp:cNvPr id="0" name=""/>
        <dsp:cNvSpPr/>
      </dsp:nvSpPr>
      <dsp:spPr>
        <a:xfrm>
          <a:off x="8001802" y="254638"/>
          <a:ext cx="1191585" cy="1191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F3E2D-4DD4-47BB-B73E-E60A9CB4738C}">
      <dsp:nvSpPr>
        <dsp:cNvPr id="0" name=""/>
        <dsp:cNvSpPr/>
      </dsp:nvSpPr>
      <dsp:spPr>
        <a:xfrm>
          <a:off x="8001802" y="1611433"/>
          <a:ext cx="3404531" cy="5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Solution Goal</a:t>
          </a:r>
        </a:p>
      </dsp:txBody>
      <dsp:txXfrm>
        <a:off x="8001802" y="1611433"/>
        <a:ext cx="3404531" cy="510679"/>
      </dsp:txXfrm>
    </dsp:sp>
    <dsp:sp modelId="{5301FEBB-0DA6-4201-A4E4-96E344FF113E}">
      <dsp:nvSpPr>
        <dsp:cNvPr id="0" name=""/>
        <dsp:cNvSpPr/>
      </dsp:nvSpPr>
      <dsp:spPr>
        <a:xfrm>
          <a:off x="8001802" y="2198953"/>
          <a:ext cx="3404531" cy="1897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Brings to light the best neighborhood in Toronto to place their Businesses using clustering to find the top ten current Business types in those neighborhoods. With this knowledge Business Owners can make the best-informed decision to increase their chances of success.</a:t>
          </a:r>
        </a:p>
      </dsp:txBody>
      <dsp:txXfrm>
        <a:off x="8001802" y="2198953"/>
        <a:ext cx="3404531" cy="1897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593F0-5535-42BA-9CD9-BFEB4B2C8047}">
      <dsp:nvSpPr>
        <dsp:cNvPr id="0" name=""/>
        <dsp:cNvSpPr/>
      </dsp:nvSpPr>
      <dsp:spPr>
        <a:xfrm>
          <a:off x="0" y="850064"/>
          <a:ext cx="7157545" cy="1786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B5985-4568-4D67-9D2F-AC4FCEDEA657}">
      <dsp:nvSpPr>
        <dsp:cNvPr id="0" name=""/>
        <dsp:cNvSpPr/>
      </dsp:nvSpPr>
      <dsp:spPr>
        <a:xfrm>
          <a:off x="504683" y="1284525"/>
          <a:ext cx="917605" cy="9176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6E228-ABA0-4518-B66C-A5FDDCB55F48}">
      <dsp:nvSpPr>
        <dsp:cNvPr id="0" name=""/>
        <dsp:cNvSpPr/>
      </dsp:nvSpPr>
      <dsp:spPr>
        <a:xfrm>
          <a:off x="1926972" y="909141"/>
          <a:ext cx="3220895"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1111250">
            <a:lnSpc>
              <a:spcPct val="90000"/>
            </a:lnSpc>
            <a:spcBef>
              <a:spcPct val="0"/>
            </a:spcBef>
            <a:spcAft>
              <a:spcPct val="35000"/>
            </a:spcAft>
            <a:buNone/>
          </a:pPr>
          <a:r>
            <a:rPr lang="en-US" sz="2500" kern="1200"/>
            <a:t>FourSquare API</a:t>
          </a:r>
        </a:p>
      </dsp:txBody>
      <dsp:txXfrm>
        <a:off x="1926972" y="909141"/>
        <a:ext cx="3220895" cy="1668374"/>
      </dsp:txXfrm>
    </dsp:sp>
    <dsp:sp modelId="{57F9960D-97ED-4CF0-AFA5-4FC6E2AA8093}">
      <dsp:nvSpPr>
        <dsp:cNvPr id="0" name=""/>
        <dsp:cNvSpPr/>
      </dsp:nvSpPr>
      <dsp:spPr>
        <a:xfrm>
          <a:off x="5147867" y="909141"/>
          <a:ext cx="2007793"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622300">
            <a:lnSpc>
              <a:spcPct val="90000"/>
            </a:lnSpc>
            <a:spcBef>
              <a:spcPct val="0"/>
            </a:spcBef>
            <a:spcAft>
              <a:spcPct val="35000"/>
            </a:spcAft>
            <a:buNone/>
          </a:pPr>
          <a:r>
            <a:rPr lang="en-US" sz="1400" kern="1200" dirty="0"/>
            <a:t>This data source will bring in all the businesses within Toronto neighborhoods for our clustering methods to gather the top ten Businesses form each neighborhood.</a:t>
          </a:r>
        </a:p>
      </dsp:txBody>
      <dsp:txXfrm>
        <a:off x="5147867" y="909141"/>
        <a:ext cx="2007793" cy="1668374"/>
      </dsp:txXfrm>
    </dsp:sp>
    <dsp:sp modelId="{E62946A8-EF49-4BE0-99A9-5DFEA000B4F2}">
      <dsp:nvSpPr>
        <dsp:cNvPr id="0" name=""/>
        <dsp:cNvSpPr/>
      </dsp:nvSpPr>
      <dsp:spPr>
        <a:xfrm>
          <a:off x="0" y="3053686"/>
          <a:ext cx="7157545" cy="16683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CB254-83B5-4360-B27A-034372014066}">
      <dsp:nvSpPr>
        <dsp:cNvPr id="0" name=""/>
        <dsp:cNvSpPr/>
      </dsp:nvSpPr>
      <dsp:spPr>
        <a:xfrm>
          <a:off x="504683" y="3429070"/>
          <a:ext cx="917605" cy="917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9976D-3527-4FDC-841E-13DBE2373AEE}">
      <dsp:nvSpPr>
        <dsp:cNvPr id="0" name=""/>
        <dsp:cNvSpPr/>
      </dsp:nvSpPr>
      <dsp:spPr>
        <a:xfrm>
          <a:off x="1926972" y="3053686"/>
          <a:ext cx="3220895"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1111250">
            <a:lnSpc>
              <a:spcPct val="90000"/>
            </a:lnSpc>
            <a:spcBef>
              <a:spcPct val="0"/>
            </a:spcBef>
            <a:spcAft>
              <a:spcPct val="35000"/>
            </a:spcAft>
            <a:buNone/>
          </a:pPr>
          <a:r>
            <a:rPr lang="en-US" sz="2500" kern="1200"/>
            <a:t>Geolocation Data</a:t>
          </a:r>
        </a:p>
      </dsp:txBody>
      <dsp:txXfrm>
        <a:off x="1926972" y="3053686"/>
        <a:ext cx="3220895" cy="1668374"/>
      </dsp:txXfrm>
    </dsp:sp>
    <dsp:sp modelId="{DFFA7101-B8AD-4841-B0CE-ABBE017F3393}">
      <dsp:nvSpPr>
        <dsp:cNvPr id="0" name=""/>
        <dsp:cNvSpPr/>
      </dsp:nvSpPr>
      <dsp:spPr>
        <a:xfrm>
          <a:off x="5147867" y="3053686"/>
          <a:ext cx="2007793"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622300">
            <a:lnSpc>
              <a:spcPct val="90000"/>
            </a:lnSpc>
            <a:spcBef>
              <a:spcPct val="0"/>
            </a:spcBef>
            <a:spcAft>
              <a:spcPct val="35000"/>
            </a:spcAft>
            <a:buNone/>
          </a:pPr>
          <a:r>
            <a:rPr lang="en-US" sz="1400" kern="1200" dirty="0"/>
            <a:t>This data source will allow us to find the coordinates of each Toronto neighborhood for us to match the Business data within the </a:t>
          </a:r>
          <a:r>
            <a:rPr lang="en-US" sz="1400" kern="1200" dirty="0" err="1"/>
            <a:t>FourSquare</a:t>
          </a:r>
          <a:r>
            <a:rPr lang="en-US" sz="1400" kern="1200" dirty="0"/>
            <a:t> API.</a:t>
          </a:r>
        </a:p>
      </dsp:txBody>
      <dsp:txXfrm>
        <a:off x="5147867" y="3053686"/>
        <a:ext cx="2007793" cy="1668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48F2B-7E2B-40B0-95DA-0BEE03D5221C}">
      <dsp:nvSpPr>
        <dsp:cNvPr id="0" name=""/>
        <dsp:cNvSpPr/>
      </dsp:nvSpPr>
      <dsp:spPr>
        <a:xfrm>
          <a:off x="2888" y="556630"/>
          <a:ext cx="1097085" cy="1097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8D6212-9F88-46C2-BE54-56A69F97CDE5}">
      <dsp:nvSpPr>
        <dsp:cNvPr id="0" name=""/>
        <dsp:cNvSpPr/>
      </dsp:nvSpPr>
      <dsp:spPr>
        <a:xfrm>
          <a:off x="2888" y="1800869"/>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dirty="0"/>
            <a:t>Exploratory Data Analysis</a:t>
          </a:r>
        </a:p>
      </dsp:txBody>
      <dsp:txXfrm>
        <a:off x="2888" y="1800869"/>
        <a:ext cx="3134531" cy="470179"/>
      </dsp:txXfrm>
    </dsp:sp>
    <dsp:sp modelId="{8E4AC6A4-FF15-45FE-AE3A-6521EFD55312}">
      <dsp:nvSpPr>
        <dsp:cNvPr id="0" name=""/>
        <dsp:cNvSpPr/>
      </dsp:nvSpPr>
      <dsp:spPr>
        <a:xfrm>
          <a:off x="2888" y="2339492"/>
          <a:ext cx="3134531" cy="163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Ensured that there were no neighborhoods without a name</a:t>
          </a:r>
        </a:p>
        <a:p>
          <a:pPr marL="0" lvl="0" indent="0" algn="l" defTabSz="666750">
            <a:lnSpc>
              <a:spcPct val="90000"/>
            </a:lnSpc>
            <a:spcBef>
              <a:spcPct val="0"/>
            </a:spcBef>
            <a:spcAft>
              <a:spcPct val="35000"/>
            </a:spcAft>
            <a:buNone/>
          </a:pPr>
          <a:r>
            <a:rPr lang="en-US" sz="1500" kern="1200"/>
            <a:t>Removed any duplicated postal-codes for accuracy</a:t>
          </a:r>
        </a:p>
        <a:p>
          <a:pPr marL="0" lvl="0" indent="0" algn="l" defTabSz="666750">
            <a:lnSpc>
              <a:spcPct val="90000"/>
            </a:lnSpc>
            <a:spcBef>
              <a:spcPct val="0"/>
            </a:spcBef>
            <a:spcAft>
              <a:spcPct val="35000"/>
            </a:spcAft>
            <a:buNone/>
          </a:pPr>
          <a:r>
            <a:rPr lang="en-US" sz="1500" kern="1200"/>
            <a:t>Did a quick analysis on the first postal-code to ensure the FourSquare API Data was being retrieved correctly</a:t>
          </a:r>
        </a:p>
      </dsp:txBody>
      <dsp:txXfrm>
        <a:off x="2888" y="2339492"/>
        <a:ext cx="3134531" cy="1639301"/>
      </dsp:txXfrm>
    </dsp:sp>
    <dsp:sp modelId="{0328EB68-4381-4D5E-A290-DD5784F5C104}">
      <dsp:nvSpPr>
        <dsp:cNvPr id="0" name=""/>
        <dsp:cNvSpPr/>
      </dsp:nvSpPr>
      <dsp:spPr>
        <a:xfrm>
          <a:off x="3685962" y="556630"/>
          <a:ext cx="1097085" cy="1097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18854-FB8B-4F2D-A8D5-F00D75459DB1}">
      <dsp:nvSpPr>
        <dsp:cNvPr id="0" name=""/>
        <dsp:cNvSpPr/>
      </dsp:nvSpPr>
      <dsp:spPr>
        <a:xfrm>
          <a:off x="3685962" y="1800869"/>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dirty="0"/>
            <a:t>Statistical Testing</a:t>
          </a:r>
        </a:p>
      </dsp:txBody>
      <dsp:txXfrm>
        <a:off x="3685962" y="1800869"/>
        <a:ext cx="3134531" cy="470179"/>
      </dsp:txXfrm>
    </dsp:sp>
    <dsp:sp modelId="{9FDDB15C-E4CB-4ABF-8C09-F6F6B16EC913}">
      <dsp:nvSpPr>
        <dsp:cNvPr id="0" name=""/>
        <dsp:cNvSpPr/>
      </dsp:nvSpPr>
      <dsp:spPr>
        <a:xfrm>
          <a:off x="3685962" y="2339492"/>
          <a:ext cx="3134531" cy="163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Grabbed the top 5 frequent Business Types per neighborhood. This was done to get a quick glimpse at the top Businesses in each neighborhood by %</a:t>
          </a:r>
        </a:p>
      </dsp:txBody>
      <dsp:txXfrm>
        <a:off x="3685962" y="2339492"/>
        <a:ext cx="3134531" cy="1639301"/>
      </dsp:txXfrm>
    </dsp:sp>
    <dsp:sp modelId="{EB7B9F37-8F3C-42E1-BC02-AAF8C73E0F9E}">
      <dsp:nvSpPr>
        <dsp:cNvPr id="0" name=""/>
        <dsp:cNvSpPr/>
      </dsp:nvSpPr>
      <dsp:spPr>
        <a:xfrm>
          <a:off x="7369036" y="556630"/>
          <a:ext cx="1097085" cy="1097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CF49E5-7AD2-4F3A-91A4-D53A210C3BAC}">
      <dsp:nvSpPr>
        <dsp:cNvPr id="0" name=""/>
        <dsp:cNvSpPr/>
      </dsp:nvSpPr>
      <dsp:spPr>
        <a:xfrm>
          <a:off x="7369036" y="1800869"/>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a:t>Machine Learning Algorithm</a:t>
          </a:r>
        </a:p>
      </dsp:txBody>
      <dsp:txXfrm>
        <a:off x="7369036" y="1800869"/>
        <a:ext cx="3134531" cy="470179"/>
      </dsp:txXfrm>
    </dsp:sp>
    <dsp:sp modelId="{43B572B7-8606-422F-A519-D0CA3680947E}">
      <dsp:nvSpPr>
        <dsp:cNvPr id="0" name=""/>
        <dsp:cNvSpPr/>
      </dsp:nvSpPr>
      <dsp:spPr>
        <a:xfrm>
          <a:off x="7369036" y="2339492"/>
          <a:ext cx="3134531" cy="163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I used a K-Means clustering method in order to cluster the neighborhoods with the most similar primary Business Types based on their top ten Businesses.</a:t>
          </a:r>
        </a:p>
      </dsp:txBody>
      <dsp:txXfrm>
        <a:off x="7369036" y="2339492"/>
        <a:ext cx="3134531" cy="16393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3BE48-F393-4163-90ED-FEC5D64B018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3FDC5D-92C7-4CD3-B83F-BC7F9B0E3111}">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Final Dataset Explanation</a:t>
          </a:r>
        </a:p>
      </dsp:txBody>
      <dsp:txXfrm>
        <a:off x="559800" y="1939909"/>
        <a:ext cx="4320000" cy="648000"/>
      </dsp:txXfrm>
    </dsp:sp>
    <dsp:sp modelId="{A0D1E7E8-ACCE-4610-BEFD-0B0E8D63C721}">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Our final dataset used for our plotting was neighborhood, coordinates, cluster number, and top ten Business type based</a:t>
          </a:r>
        </a:p>
        <a:p>
          <a:pPr marL="0" lvl="0" indent="0" algn="l" defTabSz="755650">
            <a:lnSpc>
              <a:spcPct val="100000"/>
            </a:lnSpc>
            <a:spcBef>
              <a:spcPct val="0"/>
            </a:spcBef>
            <a:spcAft>
              <a:spcPct val="35000"/>
            </a:spcAft>
            <a:buNone/>
          </a:pPr>
          <a:r>
            <a:rPr lang="en-US" sz="1700" kern="1200"/>
            <a:t>Each neighborhood was assigned a cluster number based on their top ten Business types.</a:t>
          </a:r>
        </a:p>
      </dsp:txBody>
      <dsp:txXfrm>
        <a:off x="559800" y="2664398"/>
        <a:ext cx="4320000" cy="1423479"/>
      </dsp:txXfrm>
    </dsp:sp>
    <dsp:sp modelId="{FE84B653-841A-4A64-9758-664A5347DA2A}">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CF6EA7-9B6D-4D86-8A14-A924AD4E5255}">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Clustering Explanation</a:t>
          </a:r>
        </a:p>
      </dsp:txBody>
      <dsp:txXfrm>
        <a:off x="5635800" y="1939909"/>
        <a:ext cx="4320000" cy="648000"/>
      </dsp:txXfrm>
    </dsp:sp>
    <dsp:sp modelId="{6B327C89-ECDE-4208-BB8C-0C9A93422040}">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Five clusters seemed to be the best suited number of clusters in order to get the most accurate grouping by similarity.</a:t>
          </a:r>
        </a:p>
      </dsp:txBody>
      <dsp:txXfrm>
        <a:off x="5635800" y="2664398"/>
        <a:ext cx="4320000" cy="14234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1989-9CFD-174E-B0F7-D04AEE66B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B11DD9-66F5-4A46-B19F-64A7D032A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82291-6D71-034F-B1B7-40EF15897CE5}"/>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02A3A984-DE9C-E843-A182-3F4090296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623-5836-E943-B3D9-DBD341C409B6}"/>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92695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A53C-7486-9C42-9EC7-31FA596DB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FD0CC-DE05-F54E-895F-56A850397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8C142-5FBE-6E46-9133-5A33E818A94F}"/>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2AB2193E-F186-FD4F-B710-315D4953F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BB9F3-6AF6-A943-A0F7-422224D83B0B}"/>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88062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01035-C893-E746-A69B-77304FA1D9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6450B-E93C-644B-BD8F-65FA3F2E8A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48274-9EA3-2E4A-A3C1-858EEB65D662}"/>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AA59C696-2AFE-9046-85C2-0D6C3E87D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53400-DED4-0441-B5A8-927920B74C56}"/>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17748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F5D9-970A-284D-A3F3-6C038346E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1058B-E55B-B94A-897A-77081CEE3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2B104-C92C-C34F-9661-7FC525CC773B}"/>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4E729689-461F-EC43-96AA-03EAFB814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03DAA-A598-5945-879C-3023D4E832B9}"/>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04144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D712-795D-B747-A378-65749EF09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58A01-224B-FC42-8A71-C38C96630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EF686-1C9C-BC49-B4F2-0D6089DC1262}"/>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6CBD970E-D375-DB42-89F6-8A42A7834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A4726-DB59-1E4A-9EB9-925528AAE976}"/>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50232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FF45-FE32-594A-8D59-1313756B4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FC246-34C5-9942-A420-E30027AB1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49FFC-4291-EE41-839B-62E0DE9E8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9049C4-989A-4145-8E13-5E366D84DA04}"/>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6" name="Footer Placeholder 5">
            <a:extLst>
              <a:ext uri="{FF2B5EF4-FFF2-40B4-BE49-F238E27FC236}">
                <a16:creationId xmlns:a16="http://schemas.microsoft.com/office/drawing/2014/main" id="{7CCC6170-482B-C242-859F-9B5188536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FBDA3-25DE-C044-BFBC-DD069E7C14A0}"/>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50843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F52E-88E8-9149-BCB7-235811C260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2774C5-CF38-FD44-8C69-0A2BF2F5C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B6821-F98C-A041-9405-1BF038493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776C73-B6A2-F14D-A509-AA0F062FB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7E4BC-65CB-8B47-A026-AA9E3F2ED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F8853E-763E-4C4C-8CD3-C60A41DBFDC3}"/>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8" name="Footer Placeholder 7">
            <a:extLst>
              <a:ext uri="{FF2B5EF4-FFF2-40B4-BE49-F238E27FC236}">
                <a16:creationId xmlns:a16="http://schemas.microsoft.com/office/drawing/2014/main" id="{F493888C-B4B9-3748-B73E-5BB83FD17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F27327-68A4-904C-ADDE-6E26C98E21BA}"/>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405868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A115-01F5-BC4C-81C5-8DC2958EA4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A09B0-4C88-A246-AE52-975DC7B665AE}"/>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4" name="Footer Placeholder 3">
            <a:extLst>
              <a:ext uri="{FF2B5EF4-FFF2-40B4-BE49-F238E27FC236}">
                <a16:creationId xmlns:a16="http://schemas.microsoft.com/office/drawing/2014/main" id="{DA67A3D7-2349-C746-9136-3E4A855A45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C96C2-AC0E-A249-BF3F-C1B8FC71C3DD}"/>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210300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3BCE7-7AAA-BA43-9244-B6AF67B278F7}"/>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3" name="Footer Placeholder 2">
            <a:extLst>
              <a:ext uri="{FF2B5EF4-FFF2-40B4-BE49-F238E27FC236}">
                <a16:creationId xmlns:a16="http://schemas.microsoft.com/office/drawing/2014/main" id="{5FDC2621-7DAB-4542-8B07-A27BE3E1E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3161E-65F2-DD4D-AAE8-0C3C9E1F4DB8}"/>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334343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60E4-2064-8A40-961B-3AF04E44C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C2EF7-DC6C-5845-ACFC-F6B993EC6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01E270-5CBD-3845-A8EC-530A369D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C1A24-7663-D340-8531-11974DB599AE}"/>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6" name="Footer Placeholder 5">
            <a:extLst>
              <a:ext uri="{FF2B5EF4-FFF2-40B4-BE49-F238E27FC236}">
                <a16:creationId xmlns:a16="http://schemas.microsoft.com/office/drawing/2014/main" id="{0422A1CF-9488-8A42-BF68-97FBBA56D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B628A-2D66-3343-ABEB-F485B638AA0B}"/>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85577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EE39-D01C-FB42-9E3A-6DBE4DBDF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02E2C-99F1-6742-A812-4B17DDF5A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6E6CB-9873-984D-8C51-246075429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A4806-8B58-DD49-9B0B-C560E9A0E543}"/>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6" name="Footer Placeholder 5">
            <a:extLst>
              <a:ext uri="{FF2B5EF4-FFF2-40B4-BE49-F238E27FC236}">
                <a16:creationId xmlns:a16="http://schemas.microsoft.com/office/drawing/2014/main" id="{4C72CA02-60C6-B148-95CA-969D3E6D8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E312D-19EA-8E4C-891E-CAB4B521CF78}"/>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425470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77A2D-B805-6042-9524-3EF4708B1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15DDDD-1D6C-2E45-A9F9-50B549D2A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7DA76-137E-134E-B347-B07FDEE95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7E5352F5-F52B-FD41-A294-26413006F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D980B1-AE18-264F-86D3-CCF9A35DF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0C525-41C8-9742-86E4-09850988E5E9}" type="slidenum">
              <a:rPr lang="en-US" smtClean="0"/>
              <a:t>‹#›</a:t>
            </a:fld>
            <a:endParaRPr lang="en-US"/>
          </a:p>
        </p:txBody>
      </p:sp>
    </p:spTree>
    <p:extLst>
      <p:ext uri="{BB962C8B-B14F-4D97-AF65-F5344CB8AC3E}">
        <p14:creationId xmlns:p14="http://schemas.microsoft.com/office/powerpoint/2010/main" val="170913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91E942-E46D-1143-8A11-72F653916E47}"/>
              </a:ext>
            </a:extLst>
          </p:cNvPr>
          <p:cNvSpPr>
            <a:spLocks noGrp="1"/>
          </p:cNvSpPr>
          <p:nvPr>
            <p:ph type="ctrTitle"/>
          </p:nvPr>
        </p:nvSpPr>
        <p:spPr>
          <a:xfrm>
            <a:off x="1100669" y="1111086"/>
            <a:ext cx="7690104" cy="2623885"/>
          </a:xfrm>
        </p:spPr>
        <p:txBody>
          <a:bodyPr anchor="ctr">
            <a:normAutofit/>
          </a:bodyPr>
          <a:lstStyle/>
          <a:p>
            <a:pPr algn="l"/>
            <a:r>
              <a:rPr lang="en-US" sz="6600" dirty="0">
                <a:solidFill>
                  <a:srgbClr val="FFFFFF"/>
                </a:solidFill>
              </a:rPr>
              <a:t>Project Inception</a:t>
            </a:r>
            <a:br>
              <a:rPr lang="en-US" sz="6600" dirty="0">
                <a:solidFill>
                  <a:srgbClr val="FFFFFF"/>
                </a:solidFill>
              </a:rPr>
            </a:br>
            <a:r>
              <a:rPr lang="en-US" sz="3600" dirty="0">
                <a:solidFill>
                  <a:srgbClr val="FFFFFF"/>
                </a:solidFill>
              </a:rPr>
              <a:t>Toronto Business Clustering</a:t>
            </a:r>
            <a:endParaRPr lang="en-US" sz="6600" dirty="0">
              <a:solidFill>
                <a:srgbClr val="FFFFFF"/>
              </a:solidFill>
            </a:endParaRPr>
          </a:p>
        </p:txBody>
      </p:sp>
      <p:sp>
        <p:nvSpPr>
          <p:cNvPr id="12"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5E6416C-8680-684D-888E-6816B539150C}"/>
              </a:ext>
            </a:extLst>
          </p:cNvPr>
          <p:cNvSpPr>
            <a:spLocks noGrp="1"/>
          </p:cNvSpPr>
          <p:nvPr>
            <p:ph type="subTitle" idx="1"/>
          </p:nvPr>
        </p:nvSpPr>
        <p:spPr>
          <a:xfrm>
            <a:off x="1079499" y="4843002"/>
            <a:ext cx="10012680" cy="1234345"/>
          </a:xfrm>
        </p:spPr>
        <p:txBody>
          <a:bodyPr anchor="ctr">
            <a:normAutofit/>
          </a:bodyPr>
          <a:lstStyle/>
          <a:p>
            <a:pPr algn="l"/>
            <a:r>
              <a:rPr lang="en-US" sz="2600">
                <a:solidFill>
                  <a:srgbClr val="1B1B1B"/>
                </a:solidFill>
              </a:rPr>
              <a:t>04/10/2021</a:t>
            </a: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Meeting">
            <a:extLst>
              <a:ext uri="{FF2B5EF4-FFF2-40B4-BE49-F238E27FC236}">
                <a16:creationId xmlns:a16="http://schemas.microsoft.com/office/drawing/2014/main" id="{EEC01384-5B9D-4B77-9887-990DFE4623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799732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D35A8-AD4E-E040-B68C-B8D05B631475}"/>
              </a:ext>
            </a:extLst>
          </p:cNvPr>
          <p:cNvSpPr>
            <a:spLocks noGrp="1"/>
          </p:cNvSpPr>
          <p:nvPr>
            <p:ph type="title"/>
          </p:nvPr>
        </p:nvSpPr>
        <p:spPr>
          <a:xfrm>
            <a:off x="6412091" y="501651"/>
            <a:ext cx="4395340" cy="1716255"/>
          </a:xfrm>
        </p:spPr>
        <p:txBody>
          <a:bodyPr anchor="b">
            <a:normAutofit/>
          </a:bodyPr>
          <a:lstStyle/>
          <a:p>
            <a:r>
              <a:rPr lang="en-US" sz="5600" dirty="0"/>
              <a:t>Fourth Cluster</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Table&#10;&#10;Description automatically generated">
            <a:extLst>
              <a:ext uri="{FF2B5EF4-FFF2-40B4-BE49-F238E27FC236}">
                <a16:creationId xmlns:a16="http://schemas.microsoft.com/office/drawing/2014/main" id="{27417FA7-3DDE-7347-AB17-8A5C0C743CC1}"/>
              </a:ext>
            </a:extLst>
          </p:cNvPr>
          <p:cNvPicPr>
            <a:picLocks noChangeAspect="1"/>
          </p:cNvPicPr>
          <p:nvPr/>
        </p:nvPicPr>
        <p:blipFill>
          <a:blip r:embed="rId2"/>
          <a:stretch>
            <a:fillRect/>
          </a:stretch>
        </p:blipFill>
        <p:spPr>
          <a:xfrm>
            <a:off x="279143" y="2587014"/>
            <a:ext cx="5221625" cy="1683973"/>
          </a:xfrm>
          <a:prstGeom prst="rect">
            <a:avLst/>
          </a:prstGeom>
        </p:spPr>
      </p:pic>
      <p:sp>
        <p:nvSpPr>
          <p:cNvPr id="3" name="Content Placeholder 2">
            <a:extLst>
              <a:ext uri="{FF2B5EF4-FFF2-40B4-BE49-F238E27FC236}">
                <a16:creationId xmlns:a16="http://schemas.microsoft.com/office/drawing/2014/main" id="{5189CDB3-864A-0147-881B-FF9E540FD410}"/>
              </a:ext>
            </a:extLst>
          </p:cNvPr>
          <p:cNvSpPr>
            <a:spLocks noGrp="1"/>
          </p:cNvSpPr>
          <p:nvPr>
            <p:ph idx="1"/>
          </p:nvPr>
        </p:nvSpPr>
        <p:spPr>
          <a:xfrm>
            <a:off x="6392583" y="2645922"/>
            <a:ext cx="4434721" cy="3710427"/>
          </a:xfrm>
        </p:spPr>
        <p:txBody>
          <a:bodyPr anchor="t">
            <a:normAutofit/>
          </a:bodyPr>
          <a:lstStyle/>
          <a:p>
            <a:r>
              <a:rPr lang="en-US" sz="2000" dirty="0">
                <a:solidFill>
                  <a:schemeClr val="tx1">
                    <a:alpha val="80000"/>
                  </a:schemeClr>
                </a:solidFill>
              </a:rPr>
              <a:t>As seen in the image these areas have many bakeries and yoga studios as their top 2 most common businesses. This leads me to believe that if one is looking to open a yoga or bakery studio there will be many competitors. They may have better odds with a fast food option or many an outdoor activity center.</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4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D35A8-AD4E-E040-B68C-B8D05B631475}"/>
              </a:ext>
            </a:extLst>
          </p:cNvPr>
          <p:cNvSpPr>
            <a:spLocks noGrp="1"/>
          </p:cNvSpPr>
          <p:nvPr>
            <p:ph type="title"/>
          </p:nvPr>
        </p:nvSpPr>
        <p:spPr>
          <a:xfrm>
            <a:off x="6412091" y="501651"/>
            <a:ext cx="4395340" cy="1716255"/>
          </a:xfrm>
        </p:spPr>
        <p:txBody>
          <a:bodyPr anchor="b">
            <a:normAutofit/>
          </a:bodyPr>
          <a:lstStyle/>
          <a:p>
            <a:r>
              <a:rPr lang="en-US" sz="5600" dirty="0"/>
              <a:t>Fifth Cluster</a:t>
            </a:r>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Table&#10;&#10;Description automatically generated">
            <a:extLst>
              <a:ext uri="{FF2B5EF4-FFF2-40B4-BE49-F238E27FC236}">
                <a16:creationId xmlns:a16="http://schemas.microsoft.com/office/drawing/2014/main" id="{25BECC9A-0231-2D40-9618-C72E04E48350}"/>
              </a:ext>
            </a:extLst>
          </p:cNvPr>
          <p:cNvPicPr>
            <a:picLocks noChangeAspect="1"/>
          </p:cNvPicPr>
          <p:nvPr/>
        </p:nvPicPr>
        <p:blipFill>
          <a:blip r:embed="rId2"/>
          <a:stretch>
            <a:fillRect/>
          </a:stretch>
        </p:blipFill>
        <p:spPr>
          <a:xfrm>
            <a:off x="279143" y="2795878"/>
            <a:ext cx="5221625" cy="1266244"/>
          </a:xfrm>
          <a:prstGeom prst="rect">
            <a:avLst/>
          </a:prstGeom>
        </p:spPr>
      </p:pic>
      <p:sp>
        <p:nvSpPr>
          <p:cNvPr id="3" name="Content Placeholder 2">
            <a:extLst>
              <a:ext uri="{FF2B5EF4-FFF2-40B4-BE49-F238E27FC236}">
                <a16:creationId xmlns:a16="http://schemas.microsoft.com/office/drawing/2014/main" id="{5189CDB3-864A-0147-881B-FF9E540FD410}"/>
              </a:ext>
            </a:extLst>
          </p:cNvPr>
          <p:cNvSpPr>
            <a:spLocks noGrp="1"/>
          </p:cNvSpPr>
          <p:nvPr>
            <p:ph idx="1"/>
          </p:nvPr>
        </p:nvSpPr>
        <p:spPr>
          <a:xfrm>
            <a:off x="6392583" y="2645922"/>
            <a:ext cx="4434721" cy="3710427"/>
          </a:xfrm>
        </p:spPr>
        <p:txBody>
          <a:bodyPr anchor="t">
            <a:normAutofit/>
          </a:bodyPr>
          <a:lstStyle/>
          <a:p>
            <a:r>
              <a:rPr lang="en-US" sz="2000" dirty="0">
                <a:solidFill>
                  <a:schemeClr val="tx1">
                    <a:alpha val="80000"/>
                  </a:schemeClr>
                </a:solidFill>
              </a:rPr>
              <a:t>As seen in the image these areas have many fast food and drugstore options. This leads me to believe that if one opens a restaurant or outdoor/indoor activity center they may have a better chance of success.</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97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B1D0C-D697-C24E-BC51-C13253D55FF2}"/>
              </a:ext>
            </a:extLst>
          </p:cNvPr>
          <p:cNvSpPr>
            <a:spLocks noGrp="1"/>
          </p:cNvSpPr>
          <p:nvPr>
            <p:ph type="title"/>
          </p:nvPr>
        </p:nvSpPr>
        <p:spPr>
          <a:xfrm>
            <a:off x="6412091" y="501651"/>
            <a:ext cx="4395340" cy="1716255"/>
          </a:xfrm>
        </p:spPr>
        <p:txBody>
          <a:bodyPr anchor="b">
            <a:normAutofit/>
          </a:bodyPr>
          <a:lstStyle/>
          <a:p>
            <a:r>
              <a:rPr lang="en-US" sz="5600"/>
              <a:t>Conclusion</a:t>
            </a:r>
          </a:p>
        </p:txBody>
      </p:sp>
      <p:sp>
        <p:nvSpPr>
          <p:cNvPr id="17"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6" descr="CRM Customer Insights App">
            <a:extLst>
              <a:ext uri="{FF2B5EF4-FFF2-40B4-BE49-F238E27FC236}">
                <a16:creationId xmlns:a16="http://schemas.microsoft.com/office/drawing/2014/main" id="{B7D2EA56-12F6-407F-8C66-7BCB492704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5DE69E47-BCAD-4449-865A-15EBF46304AE}"/>
              </a:ext>
            </a:extLst>
          </p:cNvPr>
          <p:cNvSpPr>
            <a:spLocks noGrp="1"/>
          </p:cNvSpPr>
          <p:nvPr>
            <p:ph idx="1"/>
          </p:nvPr>
        </p:nvSpPr>
        <p:spPr>
          <a:xfrm>
            <a:off x="6392583" y="2645922"/>
            <a:ext cx="4434721" cy="3710427"/>
          </a:xfrm>
        </p:spPr>
        <p:txBody>
          <a:bodyPr anchor="t">
            <a:normAutofit/>
          </a:bodyPr>
          <a:lstStyle/>
          <a:p>
            <a:pPr marL="0" indent="0">
              <a:buNone/>
            </a:pPr>
            <a:r>
              <a:rPr lang="en-US" sz="2000" dirty="0">
                <a:solidFill>
                  <a:schemeClr val="tx1">
                    <a:alpha val="80000"/>
                  </a:schemeClr>
                </a:solidFill>
              </a:rPr>
              <a:t>This concludes the Clustering Project for new Business Owners where they can now use live </a:t>
            </a:r>
            <a:r>
              <a:rPr lang="en-US" sz="2000" dirty="0" err="1">
                <a:solidFill>
                  <a:schemeClr val="tx1">
                    <a:alpha val="80000"/>
                  </a:schemeClr>
                </a:solidFill>
              </a:rPr>
              <a:t>FourSquare</a:t>
            </a:r>
            <a:r>
              <a:rPr lang="en-US" sz="2000" dirty="0">
                <a:solidFill>
                  <a:schemeClr val="tx1">
                    <a:alpha val="80000"/>
                  </a:schemeClr>
                </a:solidFill>
              </a:rPr>
              <a:t> API data with coordinates data in order to find a neighborhood that may better suite their business chances of success.</a:t>
            </a:r>
          </a:p>
          <a:p>
            <a:pPr marL="0" indent="0">
              <a:buNone/>
            </a:pPr>
            <a:endParaRPr lang="en-US" sz="2000" dirty="0">
              <a:solidFill>
                <a:schemeClr val="tx1">
                  <a:alpha val="80000"/>
                </a:schemeClr>
              </a:solidFill>
            </a:endParaRPr>
          </a:p>
          <a:p>
            <a:pPr marL="0" indent="0">
              <a:buNone/>
            </a:pPr>
            <a:r>
              <a:rPr lang="en-US" sz="2000" dirty="0">
                <a:solidFill>
                  <a:schemeClr val="tx1">
                    <a:alpha val="80000"/>
                  </a:schemeClr>
                </a:solidFill>
              </a:rPr>
              <a:t>This could lead to huge success for new Businesses who are looking to open in unfamiliar areas to them.</a:t>
            </a:r>
          </a:p>
        </p:txBody>
      </p:sp>
      <p:cxnSp>
        <p:nvCxnSpPr>
          <p:cNvPr id="19"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02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C1A3-3F8C-8841-8F88-CB51DE1E04C2}"/>
              </a:ext>
            </a:extLst>
          </p:cNvPr>
          <p:cNvSpPr>
            <a:spLocks noGrp="1"/>
          </p:cNvSpPr>
          <p:nvPr>
            <p:ph type="title"/>
          </p:nvPr>
        </p:nvSpPr>
        <p:spPr>
          <a:xfrm>
            <a:off x="396573" y="320675"/>
            <a:ext cx="11407487" cy="1325563"/>
          </a:xfrm>
        </p:spPr>
        <p:txBody>
          <a:bodyPr>
            <a:normAutofit/>
          </a:bodyPr>
          <a:lstStyle/>
          <a:p>
            <a:r>
              <a:rPr lang="en-US" sz="5400"/>
              <a:t>Business Problem</a:t>
            </a:r>
          </a:p>
        </p:txBody>
      </p:sp>
      <p:sp>
        <p:nvSpPr>
          <p:cNvPr id="19" name="Rectangle 1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4B925DE0-FA25-4BF5-8D5D-B6758E1CCF9F}"/>
              </a:ext>
            </a:extLst>
          </p:cNvPr>
          <p:cNvGraphicFramePr>
            <a:graphicFrameLocks noGrp="1"/>
          </p:cNvGraphicFramePr>
          <p:nvPr>
            <p:ph idx="1"/>
            <p:extLst>
              <p:ext uri="{D42A27DB-BD31-4B8C-83A1-F6EECF244321}">
                <p14:modId xmlns:p14="http://schemas.microsoft.com/office/powerpoint/2010/main" val="146893868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64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A04C7-FC9F-9749-B32E-2472651A0644}"/>
              </a:ext>
            </a:extLst>
          </p:cNvPr>
          <p:cNvSpPr>
            <a:spLocks noGrp="1"/>
          </p:cNvSpPr>
          <p:nvPr>
            <p:ph type="title"/>
          </p:nvPr>
        </p:nvSpPr>
        <p:spPr>
          <a:xfrm>
            <a:off x="943277" y="712269"/>
            <a:ext cx="3370998" cy="5502264"/>
          </a:xfrm>
        </p:spPr>
        <p:txBody>
          <a:bodyPr>
            <a:normAutofit/>
          </a:bodyPr>
          <a:lstStyle/>
          <a:p>
            <a:r>
              <a:rPr lang="en-US">
                <a:solidFill>
                  <a:srgbClr val="FFFFFF"/>
                </a:solidFill>
              </a:rPr>
              <a:t>Data To Be Used</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8F2F3D3-8967-4C97-9F71-66269639E9D8}"/>
              </a:ext>
            </a:extLst>
          </p:cNvPr>
          <p:cNvGraphicFramePr>
            <a:graphicFrameLocks noGrp="1"/>
          </p:cNvGraphicFramePr>
          <p:nvPr>
            <p:ph idx="1"/>
            <p:extLst>
              <p:ext uri="{D42A27DB-BD31-4B8C-83A1-F6EECF244321}">
                <p14:modId xmlns:p14="http://schemas.microsoft.com/office/powerpoint/2010/main" val="1598240101"/>
              </p:ext>
            </p:extLst>
          </p:nvPr>
        </p:nvGraphicFramePr>
        <p:xfrm>
          <a:off x="4845268" y="642938"/>
          <a:ext cx="715754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28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9934-BCE4-8F45-8F5D-58DCC3349B52}"/>
              </a:ext>
            </a:extLst>
          </p:cNvPr>
          <p:cNvSpPr>
            <a:spLocks noGrp="1"/>
          </p:cNvSpPr>
          <p:nvPr>
            <p:ph type="title"/>
          </p:nvPr>
        </p:nvSpPr>
        <p:spPr>
          <a:xfrm>
            <a:off x="841248" y="334644"/>
            <a:ext cx="10509504" cy="1076914"/>
          </a:xfrm>
        </p:spPr>
        <p:txBody>
          <a:bodyPr anchor="ctr">
            <a:normAutofit/>
          </a:bodyPr>
          <a:lstStyle/>
          <a:p>
            <a:r>
              <a:rPr lang="en-US" sz="4000"/>
              <a:t>Methodology</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6F807CB-BCCA-4CAC-BD34-887065845243}"/>
              </a:ext>
            </a:extLst>
          </p:cNvPr>
          <p:cNvGraphicFramePr>
            <a:graphicFrameLocks noGrp="1"/>
          </p:cNvGraphicFramePr>
          <p:nvPr>
            <p:ph idx="1"/>
            <p:extLst>
              <p:ext uri="{D42A27DB-BD31-4B8C-83A1-F6EECF244321}">
                <p14:modId xmlns:p14="http://schemas.microsoft.com/office/powerpoint/2010/main" val="3778650856"/>
              </p:ext>
            </p:extLst>
          </p:nvPr>
        </p:nvGraphicFramePr>
        <p:xfrm>
          <a:off x="838200" y="928468"/>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10;&#10;Description automatically generated with medium confidence">
            <a:extLst>
              <a:ext uri="{FF2B5EF4-FFF2-40B4-BE49-F238E27FC236}">
                <a16:creationId xmlns:a16="http://schemas.microsoft.com/office/drawing/2014/main" id="{051B31B9-CCAF-ED45-B957-8CD094B61A3B}"/>
              </a:ext>
            </a:extLst>
          </p:cNvPr>
          <p:cNvPicPr>
            <a:picLocks noChangeAspect="1"/>
          </p:cNvPicPr>
          <p:nvPr/>
        </p:nvPicPr>
        <p:blipFill>
          <a:blip r:embed="rId7"/>
          <a:stretch>
            <a:fillRect/>
          </a:stretch>
        </p:blipFill>
        <p:spPr>
          <a:xfrm>
            <a:off x="4158761" y="5754254"/>
            <a:ext cx="3635044" cy="1032146"/>
          </a:xfrm>
          <a:prstGeom prst="rect">
            <a:avLst/>
          </a:prstGeom>
        </p:spPr>
      </p:pic>
      <p:pic>
        <p:nvPicPr>
          <p:cNvPr id="7" name="Picture 6" descr="Map&#10;&#10;Description automatically generated">
            <a:extLst>
              <a:ext uri="{FF2B5EF4-FFF2-40B4-BE49-F238E27FC236}">
                <a16:creationId xmlns:a16="http://schemas.microsoft.com/office/drawing/2014/main" id="{21D5062D-2B86-C14B-B105-D4D5A8C60F3B}"/>
              </a:ext>
            </a:extLst>
          </p:cNvPr>
          <p:cNvPicPr>
            <a:picLocks noChangeAspect="1"/>
          </p:cNvPicPr>
          <p:nvPr/>
        </p:nvPicPr>
        <p:blipFill>
          <a:blip r:embed="rId8"/>
          <a:stretch>
            <a:fillRect/>
          </a:stretch>
        </p:blipFill>
        <p:spPr>
          <a:xfrm>
            <a:off x="8088923" y="4176298"/>
            <a:ext cx="4025370" cy="1384496"/>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32FCD7E7-4BE5-A349-845F-C75939C2EF4C}"/>
              </a:ext>
            </a:extLst>
          </p:cNvPr>
          <p:cNvPicPr>
            <a:picLocks noChangeAspect="1"/>
          </p:cNvPicPr>
          <p:nvPr/>
        </p:nvPicPr>
        <p:blipFill>
          <a:blip r:embed="rId9"/>
          <a:stretch>
            <a:fillRect/>
          </a:stretch>
        </p:blipFill>
        <p:spPr>
          <a:xfrm>
            <a:off x="4081054" y="4142584"/>
            <a:ext cx="3805646" cy="1611670"/>
          </a:xfrm>
          <a:prstGeom prst="rect">
            <a:avLst/>
          </a:prstGeom>
        </p:spPr>
      </p:pic>
    </p:spTree>
    <p:extLst>
      <p:ext uri="{BB962C8B-B14F-4D97-AF65-F5344CB8AC3E}">
        <p14:creationId xmlns:p14="http://schemas.microsoft.com/office/powerpoint/2010/main" val="107826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9F9F-FBA6-854F-B1E3-D499225D4B00}"/>
              </a:ext>
            </a:extLst>
          </p:cNvPr>
          <p:cNvSpPr>
            <a:spLocks noGrp="1"/>
          </p:cNvSpPr>
          <p:nvPr>
            <p:ph type="title"/>
          </p:nvPr>
        </p:nvSpPr>
        <p:spPr>
          <a:xfrm>
            <a:off x="838200" y="13432"/>
            <a:ext cx="10515600" cy="1325563"/>
          </a:xfrm>
        </p:spPr>
        <p:txBody>
          <a:bodyPr/>
          <a:lstStyle/>
          <a:p>
            <a:r>
              <a:rPr lang="en-US" dirty="0"/>
              <a:t>Results</a:t>
            </a:r>
          </a:p>
        </p:txBody>
      </p:sp>
      <p:graphicFrame>
        <p:nvGraphicFramePr>
          <p:cNvPr id="5" name="Content Placeholder 2">
            <a:extLst>
              <a:ext uri="{FF2B5EF4-FFF2-40B4-BE49-F238E27FC236}">
                <a16:creationId xmlns:a16="http://schemas.microsoft.com/office/drawing/2014/main" id="{1C1EB562-3434-41A7-8578-2774DF94821F}"/>
              </a:ext>
            </a:extLst>
          </p:cNvPr>
          <p:cNvGraphicFramePr>
            <a:graphicFrameLocks noGrp="1"/>
          </p:cNvGraphicFramePr>
          <p:nvPr>
            <p:ph idx="1"/>
            <p:extLst>
              <p:ext uri="{D42A27DB-BD31-4B8C-83A1-F6EECF244321}">
                <p14:modId xmlns:p14="http://schemas.microsoft.com/office/powerpoint/2010/main" val="3976484298"/>
              </p:ext>
            </p:extLst>
          </p:nvPr>
        </p:nvGraphicFramePr>
        <p:xfrm>
          <a:off x="838200" y="108707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application&#10;&#10;Description automatically generated">
            <a:extLst>
              <a:ext uri="{FF2B5EF4-FFF2-40B4-BE49-F238E27FC236}">
                <a16:creationId xmlns:a16="http://schemas.microsoft.com/office/drawing/2014/main" id="{B5C46F3D-CC87-8C40-8C6A-8D84D519FDFF}"/>
              </a:ext>
            </a:extLst>
          </p:cNvPr>
          <p:cNvPicPr>
            <a:picLocks noChangeAspect="1"/>
          </p:cNvPicPr>
          <p:nvPr/>
        </p:nvPicPr>
        <p:blipFill>
          <a:blip r:embed="rId7"/>
          <a:stretch>
            <a:fillRect/>
          </a:stretch>
        </p:blipFill>
        <p:spPr>
          <a:xfrm>
            <a:off x="1239715" y="5268981"/>
            <a:ext cx="4149969" cy="1317584"/>
          </a:xfrm>
          <a:prstGeom prst="rect">
            <a:avLst/>
          </a:prstGeom>
        </p:spPr>
      </p:pic>
      <p:sp>
        <p:nvSpPr>
          <p:cNvPr id="6" name="Rectangle 5">
            <a:extLst>
              <a:ext uri="{FF2B5EF4-FFF2-40B4-BE49-F238E27FC236}">
                <a16:creationId xmlns:a16="http://schemas.microsoft.com/office/drawing/2014/main" id="{3D7E46C7-F53B-9B4C-852B-AB360B9C186B}"/>
              </a:ext>
            </a:extLst>
          </p:cNvPr>
          <p:cNvSpPr/>
          <p:nvPr/>
        </p:nvSpPr>
        <p:spPr>
          <a:xfrm>
            <a:off x="3006969" y="5268981"/>
            <a:ext cx="219808" cy="13175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44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70CA8-A396-B649-993E-983624979753}"/>
              </a:ext>
            </a:extLst>
          </p:cNvPr>
          <p:cNvSpPr>
            <a:spLocks noGrp="1"/>
          </p:cNvSpPr>
          <p:nvPr>
            <p:ph type="title"/>
          </p:nvPr>
        </p:nvSpPr>
        <p:spPr>
          <a:xfrm>
            <a:off x="1245072" y="1289765"/>
            <a:ext cx="3651101" cy="4270963"/>
          </a:xfrm>
        </p:spPr>
        <p:txBody>
          <a:bodyPr anchor="ctr">
            <a:normAutofit/>
          </a:bodyPr>
          <a:lstStyle/>
          <a:p>
            <a:pPr algn="ctr"/>
            <a:r>
              <a:rPr lang="en-US" sz="4800" dirty="0">
                <a:solidFill>
                  <a:srgbClr val="FFFFFF"/>
                </a:solidFill>
              </a:rPr>
              <a:t>Observations Made</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47A0F61-4873-B74E-8BDE-5DC220240416}"/>
              </a:ext>
            </a:extLst>
          </p:cNvPr>
          <p:cNvSpPr>
            <a:spLocks noGrp="1"/>
          </p:cNvSpPr>
          <p:nvPr>
            <p:ph idx="1"/>
          </p:nvPr>
        </p:nvSpPr>
        <p:spPr>
          <a:xfrm>
            <a:off x="6297233" y="518400"/>
            <a:ext cx="4771607" cy="5345846"/>
          </a:xfrm>
        </p:spPr>
        <p:txBody>
          <a:bodyPr anchor="ctr">
            <a:normAutofit/>
          </a:bodyPr>
          <a:lstStyle/>
          <a:p>
            <a:r>
              <a:rPr lang="en-US" sz="2000" dirty="0">
                <a:solidFill>
                  <a:schemeClr val="tx1">
                    <a:alpha val="80000"/>
                  </a:schemeClr>
                </a:solidFill>
              </a:rPr>
              <a:t>Clusters at a high-level</a:t>
            </a:r>
          </a:p>
          <a:p>
            <a:pPr lvl="1"/>
            <a:r>
              <a:rPr lang="en-US" sz="2000" dirty="0">
                <a:solidFill>
                  <a:schemeClr val="tx1">
                    <a:alpha val="80000"/>
                  </a:schemeClr>
                </a:solidFill>
              </a:rPr>
              <a:t>First Cluster was primarily urban/suburban areas with a lot of diversity in Businesses</a:t>
            </a:r>
          </a:p>
          <a:p>
            <a:pPr lvl="1"/>
            <a:r>
              <a:rPr lang="en-US" sz="2000" dirty="0">
                <a:solidFill>
                  <a:schemeClr val="tx1">
                    <a:alpha val="80000"/>
                  </a:schemeClr>
                </a:solidFill>
              </a:rPr>
              <a:t>Second Cluster seemed to be possibly more rural areas with not many restaurants or activities but were primarily stores.</a:t>
            </a:r>
          </a:p>
          <a:p>
            <a:pPr lvl="1"/>
            <a:r>
              <a:rPr lang="en-US" sz="2000" dirty="0">
                <a:solidFill>
                  <a:schemeClr val="tx1">
                    <a:alpha val="80000"/>
                  </a:schemeClr>
                </a:solidFill>
              </a:rPr>
              <a:t>Third Cluster was rural areas with a lot of outdoor activities and local stores</a:t>
            </a:r>
          </a:p>
          <a:p>
            <a:pPr lvl="1"/>
            <a:r>
              <a:rPr lang="en-US" sz="2000" dirty="0">
                <a:solidFill>
                  <a:schemeClr val="tx1">
                    <a:alpha val="80000"/>
                  </a:schemeClr>
                </a:solidFill>
              </a:rPr>
              <a:t>Fourth Cluster were smaller towns with a focus on yoga and bakeries</a:t>
            </a:r>
          </a:p>
          <a:p>
            <a:pPr lvl="1"/>
            <a:r>
              <a:rPr lang="en-US" sz="2000" dirty="0">
                <a:solidFill>
                  <a:schemeClr val="tx1">
                    <a:alpha val="80000"/>
                  </a:schemeClr>
                </a:solidFill>
              </a:rPr>
              <a:t>Fifth Cluster were small towns with mainly fast-food options</a:t>
            </a:r>
          </a:p>
          <a:p>
            <a:pPr marL="457200" lvl="1" indent="0">
              <a:buNone/>
            </a:pPr>
            <a:endParaRPr lang="en-US"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36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43B69-655A-644F-9DAC-023294F79167}"/>
              </a:ext>
            </a:extLst>
          </p:cNvPr>
          <p:cNvSpPr>
            <a:spLocks noGrp="1"/>
          </p:cNvSpPr>
          <p:nvPr>
            <p:ph type="title"/>
          </p:nvPr>
        </p:nvSpPr>
        <p:spPr>
          <a:xfrm>
            <a:off x="6412091" y="501651"/>
            <a:ext cx="4395340" cy="1716255"/>
          </a:xfrm>
        </p:spPr>
        <p:txBody>
          <a:bodyPr anchor="b">
            <a:normAutofit/>
          </a:bodyPr>
          <a:lstStyle/>
          <a:p>
            <a:r>
              <a:rPr lang="en-US" sz="5600"/>
              <a:t>First Cluster</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DFFAF4F2-793B-8146-9FF9-6A46355A9C8A}"/>
              </a:ext>
            </a:extLst>
          </p:cNvPr>
          <p:cNvPicPr>
            <a:picLocks noChangeAspect="1"/>
          </p:cNvPicPr>
          <p:nvPr/>
        </p:nvPicPr>
        <p:blipFill>
          <a:blip r:embed="rId2"/>
          <a:stretch>
            <a:fillRect/>
          </a:stretch>
        </p:blipFill>
        <p:spPr>
          <a:xfrm>
            <a:off x="279143" y="1601432"/>
            <a:ext cx="5221625" cy="3655136"/>
          </a:xfrm>
          <a:prstGeom prst="rect">
            <a:avLst/>
          </a:prstGeom>
        </p:spPr>
      </p:pic>
      <p:sp>
        <p:nvSpPr>
          <p:cNvPr id="3" name="Content Placeholder 2">
            <a:extLst>
              <a:ext uri="{FF2B5EF4-FFF2-40B4-BE49-F238E27FC236}">
                <a16:creationId xmlns:a16="http://schemas.microsoft.com/office/drawing/2014/main" id="{422CD60C-4A5C-9E4F-AA70-D16A98F3FB0A}"/>
              </a:ext>
            </a:extLst>
          </p:cNvPr>
          <p:cNvSpPr>
            <a:spLocks noGrp="1"/>
          </p:cNvSpPr>
          <p:nvPr>
            <p:ph idx="1"/>
          </p:nvPr>
        </p:nvSpPr>
        <p:spPr>
          <a:xfrm>
            <a:off x="6392583" y="2645922"/>
            <a:ext cx="4434721" cy="3710427"/>
          </a:xfrm>
        </p:spPr>
        <p:txBody>
          <a:bodyPr anchor="t">
            <a:normAutofit/>
          </a:bodyPr>
          <a:lstStyle/>
          <a:p>
            <a:r>
              <a:rPr lang="en-US" sz="2000">
                <a:solidFill>
                  <a:schemeClr val="tx1">
                    <a:alpha val="80000"/>
                  </a:schemeClr>
                </a:solidFill>
              </a:rPr>
              <a:t>As seen in the image the Business diversity is extreme in these neighborhoods. This leads me to believe that if a new Business Owner is targeting this area they will have extreme competition among many Business types.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55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91A8D-862A-7B4E-9E49-A577281B9E37}"/>
              </a:ext>
            </a:extLst>
          </p:cNvPr>
          <p:cNvSpPr>
            <a:spLocks noGrp="1"/>
          </p:cNvSpPr>
          <p:nvPr>
            <p:ph type="title"/>
          </p:nvPr>
        </p:nvSpPr>
        <p:spPr>
          <a:xfrm>
            <a:off x="6412090" y="501651"/>
            <a:ext cx="5174065" cy="1716255"/>
          </a:xfrm>
        </p:spPr>
        <p:txBody>
          <a:bodyPr anchor="b">
            <a:normAutofit/>
          </a:bodyPr>
          <a:lstStyle/>
          <a:p>
            <a:r>
              <a:rPr lang="en-US" sz="5600" dirty="0"/>
              <a:t>Second Cluster</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able&#10;&#10;Description automatically generated">
            <a:extLst>
              <a:ext uri="{FF2B5EF4-FFF2-40B4-BE49-F238E27FC236}">
                <a16:creationId xmlns:a16="http://schemas.microsoft.com/office/drawing/2014/main" id="{998FC7B2-675F-0E49-ADC2-0913EC5B03B3}"/>
              </a:ext>
            </a:extLst>
          </p:cNvPr>
          <p:cNvPicPr>
            <a:picLocks noChangeAspect="1"/>
          </p:cNvPicPr>
          <p:nvPr/>
        </p:nvPicPr>
        <p:blipFill>
          <a:blip r:embed="rId2"/>
          <a:stretch>
            <a:fillRect/>
          </a:stretch>
        </p:blipFill>
        <p:spPr>
          <a:xfrm>
            <a:off x="279143" y="2893784"/>
            <a:ext cx="5221625" cy="1070433"/>
          </a:xfrm>
          <a:prstGeom prst="rect">
            <a:avLst/>
          </a:prstGeom>
        </p:spPr>
      </p:pic>
      <p:sp>
        <p:nvSpPr>
          <p:cNvPr id="3" name="Content Placeholder 2">
            <a:extLst>
              <a:ext uri="{FF2B5EF4-FFF2-40B4-BE49-F238E27FC236}">
                <a16:creationId xmlns:a16="http://schemas.microsoft.com/office/drawing/2014/main" id="{F45C192D-1A6D-E44E-AE3F-9C9B2A529DD0}"/>
              </a:ext>
            </a:extLst>
          </p:cNvPr>
          <p:cNvSpPr>
            <a:spLocks noGrp="1"/>
          </p:cNvSpPr>
          <p:nvPr>
            <p:ph idx="1"/>
          </p:nvPr>
        </p:nvSpPr>
        <p:spPr>
          <a:xfrm>
            <a:off x="6392583" y="2645922"/>
            <a:ext cx="4434721" cy="3710427"/>
          </a:xfrm>
        </p:spPr>
        <p:txBody>
          <a:bodyPr anchor="t">
            <a:normAutofit/>
          </a:bodyPr>
          <a:lstStyle/>
          <a:p>
            <a:r>
              <a:rPr lang="en-US" sz="2000" dirty="0">
                <a:solidFill>
                  <a:schemeClr val="tx1">
                    <a:alpha val="80000"/>
                  </a:schemeClr>
                </a:solidFill>
              </a:rPr>
              <a:t>As seen in this image there is only one neighborhood listed and aren’t many restaurants in the area. This leads me to believe that if one is looking to open a restaurant or a store of some kind, they could have a high chance of success. </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66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D35A8-AD4E-E040-B68C-B8D05B631475}"/>
              </a:ext>
            </a:extLst>
          </p:cNvPr>
          <p:cNvSpPr>
            <a:spLocks noGrp="1"/>
          </p:cNvSpPr>
          <p:nvPr>
            <p:ph type="title"/>
          </p:nvPr>
        </p:nvSpPr>
        <p:spPr>
          <a:xfrm>
            <a:off x="6412091" y="501651"/>
            <a:ext cx="4395340" cy="1716255"/>
          </a:xfrm>
        </p:spPr>
        <p:txBody>
          <a:bodyPr anchor="b">
            <a:normAutofit/>
          </a:bodyPr>
          <a:lstStyle/>
          <a:p>
            <a:r>
              <a:rPr lang="en-US" sz="5600"/>
              <a:t>Third Cluster</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7317E2E5-3AB4-6A4C-9BC0-CC8FB5D19078}"/>
              </a:ext>
            </a:extLst>
          </p:cNvPr>
          <p:cNvPicPr>
            <a:picLocks noChangeAspect="1"/>
          </p:cNvPicPr>
          <p:nvPr/>
        </p:nvPicPr>
        <p:blipFill>
          <a:blip r:embed="rId2"/>
          <a:stretch>
            <a:fillRect/>
          </a:stretch>
        </p:blipFill>
        <p:spPr>
          <a:xfrm>
            <a:off x="279143" y="1927784"/>
            <a:ext cx="5221625" cy="3002433"/>
          </a:xfrm>
          <a:prstGeom prst="rect">
            <a:avLst/>
          </a:prstGeom>
        </p:spPr>
      </p:pic>
      <p:sp>
        <p:nvSpPr>
          <p:cNvPr id="3" name="Content Placeholder 2">
            <a:extLst>
              <a:ext uri="{FF2B5EF4-FFF2-40B4-BE49-F238E27FC236}">
                <a16:creationId xmlns:a16="http://schemas.microsoft.com/office/drawing/2014/main" id="{5189CDB3-864A-0147-881B-FF9E540FD410}"/>
              </a:ext>
            </a:extLst>
          </p:cNvPr>
          <p:cNvSpPr>
            <a:spLocks noGrp="1"/>
          </p:cNvSpPr>
          <p:nvPr>
            <p:ph idx="1"/>
          </p:nvPr>
        </p:nvSpPr>
        <p:spPr>
          <a:xfrm>
            <a:off x="6392583" y="2645922"/>
            <a:ext cx="4434721" cy="3710427"/>
          </a:xfrm>
        </p:spPr>
        <p:txBody>
          <a:bodyPr anchor="t">
            <a:normAutofit/>
          </a:bodyPr>
          <a:lstStyle/>
          <a:p>
            <a:r>
              <a:rPr lang="en-US" sz="2000">
                <a:solidFill>
                  <a:schemeClr val="tx1">
                    <a:alpha val="80000"/>
                  </a:schemeClr>
                </a:solidFill>
              </a:rPr>
              <a:t>As seen in the image these areas have many nature activities around them and local stores as well. This leads me to believe that if one is looking to open a restaurant, or indoor activity they could possibly have a high chance of success. Whereas if one looks to open a nature activity or lovoal shop there wil be many competitors.  </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21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723</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Project Inception Toronto Business Clustering</vt:lpstr>
      <vt:lpstr>Business Problem</vt:lpstr>
      <vt:lpstr>Data To Be Used</vt:lpstr>
      <vt:lpstr>Methodology</vt:lpstr>
      <vt:lpstr>Results</vt:lpstr>
      <vt:lpstr>Observations Made</vt:lpstr>
      <vt:lpstr>First Cluster</vt:lpstr>
      <vt:lpstr>Second Cluster</vt:lpstr>
      <vt:lpstr>Third Cluster</vt:lpstr>
      <vt:lpstr>Fourth Cluster</vt:lpstr>
      <vt:lpstr>Fifth Cluster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Inception</dc:title>
  <dc:creator>Taylor, Kevin</dc:creator>
  <cp:lastModifiedBy>Taylor, Kevin</cp:lastModifiedBy>
  <cp:revision>7</cp:revision>
  <dcterms:created xsi:type="dcterms:W3CDTF">2021-02-21T14:46:27Z</dcterms:created>
  <dcterms:modified xsi:type="dcterms:W3CDTF">2021-02-21T16:28:27Z</dcterms:modified>
</cp:coreProperties>
</file>