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3" Type="http://schemas.openxmlformats.org/officeDocument/2006/relationships/viewProps" Target="viewProps.xml" /><Relationship Id="rId3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5" Type="http://schemas.openxmlformats.org/officeDocument/2006/relationships/tableStyles" Target="tableStyles.xml" /><Relationship Id="rId3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png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png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5.png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6.png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i.org/10.1101/2020.03.27.20045104" TargetMode="External" /><Relationship Id="rId3" Type="http://schemas.openxmlformats.org/officeDocument/2006/relationships/hyperlink" Target="https://covid19.who.int/" TargetMode="Externa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Predicting Covid Data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Austin Lackey, Chien Lin and Jin Peng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Tuesday, November 6th, 2022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Fit by the Gauss Error Function and Peak Day (Fatalities)</a:t>
            </a:r>
          </a:p>
        </p:txBody>
      </p:sp>
      <p:pic>
        <p:nvPicPr>
          <p:cNvPr descr="main_files/figure-pptx/unnamed-chunk-9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32000" y="1193800"/>
            <a:ext cx="5080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Italy Simulation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Plot of Diagnosed Positive Cases</a:t>
            </a:r>
          </a:p>
        </p:txBody>
      </p:sp>
      <p:pic>
        <p:nvPicPr>
          <p:cNvPr descr="main_files/figure-pptx/unnamed-chunk-10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32000" y="1193800"/>
            <a:ext cx="5080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Plot of Fatalities</a:t>
            </a:r>
          </a:p>
        </p:txBody>
      </p:sp>
      <p:pic>
        <p:nvPicPr>
          <p:cNvPr descr="main_files/figure-pptx/unnamed-chunk-1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32000" y="1193800"/>
            <a:ext cx="5080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Plot of Diagnosed Positive Cases with Gauss Error Function</a:t>
            </a:r>
          </a:p>
        </p:txBody>
      </p:sp>
      <p:pic>
        <p:nvPicPr>
          <p:cNvPr descr="main_files/figure-pptx/unnamed-chunk-1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32000" y="1193800"/>
            <a:ext cx="5080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Plot of Fatalities with Gauss Error Function</a:t>
            </a:r>
          </a:p>
        </p:txBody>
      </p:sp>
      <p:pic>
        <p:nvPicPr>
          <p:cNvPr descr="main_files/figure-pptx/unnamed-chunk-1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32000" y="1193800"/>
            <a:ext cx="5080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Australia Simulation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Initial Data for Cases in Australia</a:t>
            </a:r>
          </a:p>
        </p:txBody>
      </p:sp>
      <p:pic>
        <p:nvPicPr>
          <p:cNvPr descr="main_files/figure-pptx/unnamed-chunk-1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32000" y="1193800"/>
            <a:ext cx="5080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Initial Data for Fatalities in Australia</a:t>
            </a:r>
          </a:p>
        </p:txBody>
      </p:sp>
      <p:pic>
        <p:nvPicPr>
          <p:cNvPr descr="main_files/figure-pptx/unnamed-chunk-16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32000" y="1193800"/>
            <a:ext cx="5080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Fitting Gauss Error Function to Cases in Australia</a:t>
            </a:r>
          </a:p>
        </p:txBody>
      </p:sp>
      <p:pic>
        <p:nvPicPr>
          <p:cNvPr descr="main_files/figure-pptx/unnamed-chunk-18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32000" y="1193800"/>
            <a:ext cx="5080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 this study by Ignazio Ciufolini and Antonio Paolozzi, they use a Gauss Error function that approximates the distribution of the cumulative positive cases of COVID-19 in China</a:t>
            </a:r>
          </a:p>
          <a:p>
            <a:pPr lvl="0"/>
            <a:r>
              <a:rPr/>
              <a:t>They have then use the function to approximate the number of cumulative positive cases in Italy</a:t>
            </a:r>
          </a:p>
          <a:p>
            <a:pPr lvl="0"/>
            <a:r>
              <a:rPr/>
              <a:t>Then performed a 150 Monte Carlo simulations to predict the peak and valley of the number of daily positive cases and fatalities</a:t>
            </a:r>
          </a:p>
          <a:p>
            <a:pPr lvl="0"/>
            <a:r>
              <a:rPr/>
              <a:t>This study do not take into account factors such as daily nasopharyngeal swabs, medical, social distancing, etc.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Fitting Gauss Error Function to Fatalities in Australia</a:t>
            </a:r>
          </a:p>
        </p:txBody>
      </p:sp>
      <p:pic>
        <p:nvPicPr>
          <p:cNvPr descr="main_files/figure-pptx/unnamed-chunk-19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32000" y="1193800"/>
            <a:ext cx="5080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Applying the function to the whole cases dataset</a:t>
            </a:r>
          </a:p>
        </p:txBody>
      </p:sp>
      <p:pic>
        <p:nvPicPr>
          <p:cNvPr descr="main_files/figure-pptx/unnamed-chunk-2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32000" y="1193800"/>
            <a:ext cx="5080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Applying the function to the whole fatalities dataset</a:t>
            </a:r>
          </a:p>
        </p:txBody>
      </p:sp>
      <p:pic>
        <p:nvPicPr>
          <p:cNvPr descr="main_files/figure-pptx/unnamed-chunk-2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32000" y="1193800"/>
            <a:ext cx="5080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Using MonteCarlo Simulation to predict the day of flex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mean of the day of flex for cases is 60.22 days and the standard deviation is 0.77 days.</a:t>
            </a:r>
          </a:p>
          <a:p>
            <a:pPr lvl="0"/>
            <a:r>
              <a:rPr/>
              <a:t>The mean of the day of flex for fatalities is 81.4 days and the standard deviation is 0.69 days.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Applying the day of flex indicator to the data (Cases)</a:t>
            </a:r>
          </a:p>
        </p:txBody>
      </p:sp>
      <p:pic>
        <p:nvPicPr>
          <p:cNvPr descr="main_files/figure-pptx/unnamed-chunk-26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32000" y="1193800"/>
            <a:ext cx="5080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Applying the day of flex indicator to the data (Fatalities)</a:t>
            </a:r>
          </a:p>
        </p:txBody>
      </p:sp>
      <p:pic>
        <p:nvPicPr>
          <p:cNvPr descr="main_files/figure-pptx/unnamed-chunk-27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32000" y="1193800"/>
            <a:ext cx="5080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Monte Carlo Simulations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China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Italy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Australia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Ciufolini and Paolozzi’s Study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Mathematical prediction of the time evolution of the COVID-19 pandemic by a Gauss error function and Monte Carlo simulations:</a:t>
                </a:r>
              </a:p>
              <a:p>
                <a:pPr lvl="1"/>
                <a:r>
                  <a:rPr/>
                  <a:t>The number of cumulative diagnosed positive cases and fatalities in China approximates a gauss error function: </a:t>
                </a:r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+</m:t>
                    </m:r>
                    <m:r>
                      <m:t>b</m:t>
                    </m:r>
                    <m:r>
                      <m:rPr>
                        <m:sty m:val="p"/>
                      </m:rPr>
                      <m:t>*</m:t>
                    </m:r>
                    <m:r>
                      <m:t>e</m:t>
                    </m:r>
                    <m:r>
                      <m:t>r</m:t>
                    </m:r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c</m:t>
                        </m:r>
                        <m:r>
                          <m:rPr>
                            <m:sty m:val="p"/>
                          </m:rPr>
                          <m:t>*</m:t>
                        </m:r>
                        <m:r>
                          <m:t>x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d</m:t>
                        </m:r>
                      </m:e>
                    </m:d>
                  </m:oMath>
                </a14:m>
                <a:r>
                  <a:rPr/>
                  <a:t>.</a:t>
                </a:r>
              </a:p>
              <a:p>
                <a:pPr lvl="1"/>
                <a:r>
                  <a:rPr/>
                  <a:t>Predicted the potential number of cases in Italy.</a:t>
                </a:r>
              </a:p>
              <a:p>
                <a:pPr lvl="1"/>
                <a:r>
                  <a:rPr/>
                  <a:t>Predicted the day in which the peak of the number of daily cases in Italy occurs.</a:t>
                </a:r>
              </a:p>
            </p:txBody>
          </p:sp>
        </mc:Choice>
      </mc:AlternateContent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Works Cited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Link to study:</a:t>
            </a:r>
          </a:p>
          <a:p>
            <a:pPr lvl="0"/>
            <a:r>
              <a:rPr/>
              <a:t>I. Ciufolini, A. Paolozzi, Prediction of the time evolution of the Covid-19 Pandemic in Italy by a Gauss Error Function and Monte Carlo simulations. Submitted to BioRxiv on 03.26.2020 and transferred on 03.27.2020 to MedRxiv. </a:t>
            </a:r>
            <a:r>
              <a:rPr>
                <a:hlinkClick r:id="rId2"/>
              </a:rPr>
              <a:t>https://doi.org/10.1101/2020.03.27.20045104</a:t>
            </a:r>
          </a:p>
          <a:p>
            <a:pPr lvl="0"/>
            <a:r>
              <a:rPr/>
              <a:t>Link to covid data:</a:t>
            </a:r>
          </a:p>
          <a:p>
            <a:pPr lvl="0"/>
            <a:r>
              <a:rPr>
                <a:hlinkClick r:id="rId3"/>
              </a:rPr>
              <a:t>https://covid19.who.int/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Overview of the Monte Carlo Simulation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add more…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China Simulation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Available Official Data (Positive Cases)</a:t>
            </a:r>
          </a:p>
        </p:txBody>
      </p:sp>
      <p:pic>
        <p:nvPicPr>
          <p:cNvPr descr="main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32000" y="1193800"/>
            <a:ext cx="5080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Available Official Data (Fatalities)</a:t>
            </a:r>
          </a:p>
        </p:txBody>
      </p:sp>
      <p:pic>
        <p:nvPicPr>
          <p:cNvPr descr="main_files/figure-pptx/unnamed-chunk-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32000" y="1193800"/>
            <a:ext cx="5080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Fit by the Gauss Error Function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Apply </a:t>
                </a:r>
                <a14:m>
                  <m:oMath xmlns:m="http://schemas.openxmlformats.org/officeDocument/2006/math">
                    <m:r>
                      <m:t>n</m:t>
                    </m:r>
                    <m:r>
                      <m:t>l</m:t>
                    </m:r>
                    <m:r>
                      <m:t>s</m:t>
                    </m:r>
                  </m:oMath>
                </a14:m>
                <a:r>
                  <a:rPr/>
                  <a:t> function to determine the nonlinear (weighted) least-squares estimates of the four parameters </a:t>
                </a:r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,</m:t>
                    </m:r>
                    <m:r>
                      <m:t>b</m:t>
                    </m:r>
                    <m:r>
                      <m:rPr>
                        <m:sty m:val="p"/>
                      </m:rPr>
                      <m:t>,</m:t>
                    </m:r>
                    <m:r>
                      <m:t>c</m:t>
                    </m:r>
                    <m:r>
                      <m:rPr>
                        <m:sty m:val="p"/>
                      </m:rPr>
                      <m:t>,</m:t>
                    </m:r>
                    <m:r>
                      <m:t>d</m:t>
                    </m:r>
                  </m:oMath>
                </a14:m>
                <a:r>
                  <a:rPr/>
                  <a:t> of a Gauss error function model: </a:t>
                </a:r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+</m:t>
                    </m:r>
                    <m:r>
                      <m:t>b</m:t>
                    </m:r>
                    <m:r>
                      <m:rPr>
                        <m:sty m:val="p"/>
                      </m:rPr>
                      <m:t>*</m:t>
                    </m:r>
                    <m:r>
                      <m:t>e</m:t>
                    </m:r>
                    <m:r>
                      <m:t>r</m:t>
                    </m:r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c</m:t>
                        </m:r>
                        <m:r>
                          <m:rPr>
                            <m:sty m:val="p"/>
                          </m:rPr>
                          <m:t>*</m:t>
                        </m:r>
                        <m:r>
                          <m:t>x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d</m:t>
                        </m:r>
                      </m:e>
                    </m:d>
                  </m:oMath>
                </a14:m>
                <a:r>
                  <a:rPr/>
                  <a:t>.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model </a:t>
                </a:r>
                <a:r>
                  <a:rPr>
                    <a:solidFill>
                      <a:srgbClr val="007020"/>
                    </a:solidFill>
                    <a:latin typeface="Courier"/>
                  </a:rPr>
                  <a:t>&lt;-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06287E"/>
                    </a:solidFill>
                    <a:latin typeface="Courier"/>
                  </a:rPr>
                  <a:t>nls</a:t>
                </a:r>
                <a:r>
                  <a:rPr>
                    <a:latin typeface="Courier"/>
                  </a:rPr>
                  <a:t>(total_cases 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~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06287E"/>
                    </a:solidFill>
                    <a:latin typeface="Courier"/>
                  </a:rPr>
                  <a:t>gauss_fn</a:t>
                </a:r>
                <a:r>
                  <a:rPr>
                    <a:latin typeface="Courier"/>
                  </a:rPr>
                  <a:t>(days,a,b,c,d), </a:t>
                </a:r>
                <a:br/>
                <a:r>
                  <a:rPr>
                    <a:latin typeface="Courier"/>
                  </a:rPr>
                  <a:t>             </a:t>
                </a:r>
                <a:r>
                  <a:rPr>
                    <a:solidFill>
                      <a:srgbClr val="7D9029"/>
                    </a:solidFill>
                    <a:latin typeface="Courier"/>
                  </a:rPr>
                  <a:t>data=</a:t>
                </a:r>
                <a:r>
                  <a:rPr>
                    <a:latin typeface="Courier"/>
                  </a:rPr>
                  <a:t>china, </a:t>
                </a:r>
                <a:br/>
                <a:r>
                  <a:rPr>
                    <a:latin typeface="Courier"/>
                  </a:rPr>
                  <a:t>             </a:t>
                </a:r>
                <a:r>
                  <a:rPr>
                    <a:solidFill>
                      <a:srgbClr val="7D9029"/>
                    </a:solidFill>
                    <a:latin typeface="Courier"/>
                  </a:rPr>
                  <a:t>start=</a:t>
                </a:r>
                <a:r>
                  <a:rPr>
                    <a:solidFill>
                      <a:srgbClr val="06287E"/>
                    </a:solidFill>
                    <a:latin typeface="Courier"/>
                  </a:rPr>
                  <a:t>list</a:t>
                </a:r>
                <a:r>
                  <a:rPr>
                    <a:latin typeface="Courier"/>
                  </a:rPr>
                  <a:t>(</a:t>
                </a:r>
                <a:r>
                  <a:rPr>
                    <a:solidFill>
                      <a:srgbClr val="7D9029"/>
                    </a:solidFill>
                    <a:latin typeface="Courier"/>
                  </a:rPr>
                  <a:t>a=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10000</a:t>
                </a:r>
                <a:r>
                  <a:rPr>
                    <a:latin typeface="Courier"/>
                  </a:rPr>
                  <a:t>,</a:t>
                </a:r>
                <a:r>
                  <a:rPr>
                    <a:solidFill>
                      <a:srgbClr val="7D9029"/>
                    </a:solidFill>
                    <a:latin typeface="Courier"/>
                  </a:rPr>
                  <a:t>b=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10000</a:t>
                </a:r>
                <a:r>
                  <a:rPr>
                    <a:latin typeface="Courier"/>
                  </a:rPr>
                  <a:t>,</a:t>
                </a:r>
                <a:r>
                  <a:rPr>
                    <a:solidFill>
                      <a:srgbClr val="7D9029"/>
                    </a:solidFill>
                    <a:latin typeface="Courier"/>
                  </a:rPr>
                  <a:t>c=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0.1</a:t>
                </a:r>
                <a:r>
                  <a:rPr>
                    <a:latin typeface="Courier"/>
                  </a:rPr>
                  <a:t>,</a:t>
                </a:r>
                <a:r>
                  <a:rPr>
                    <a:solidFill>
                      <a:srgbClr val="7D9029"/>
                    </a:solidFill>
                    <a:latin typeface="Courier"/>
                  </a:rPr>
                  <a:t>d=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1</a:t>
                </a:r>
                <a:r>
                  <a:rPr>
                    <a:latin typeface="Courier"/>
                  </a:rPr>
                  <a:t>))</a:t>
                </a:r>
              </a:p>
            </p:txBody>
          </p:sp>
        </mc:Choice>
      </mc:AlternateContent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Fit by the Gauss Error Function and Peak Day (Positive Cases)</a:t>
            </a:r>
          </a:p>
        </p:txBody>
      </p:sp>
      <p:pic>
        <p:nvPicPr>
          <p:cNvPr descr="main_files/figure-pptx/unnamed-chunk-7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32000" y="1193800"/>
            <a:ext cx="5080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Covid Data</dc:title>
  <dc:creator>Austin Lackey, Chien Lin and Jin Peng</dc:creator>
  <cp:keywords/>
  <dcterms:created xsi:type="dcterms:W3CDTF">2022-12-05T10:29:40Z</dcterms:created>
  <dcterms:modified xsi:type="dcterms:W3CDTF">2022-12-05T10:29:40Z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Tuesday, November 6th, 2022</vt:lpwstr>
  </property>
  <property fmtid="{D5CDD505-2E9C-101B-9397-08002B2CF9AE}" pid="3" name="output">
    <vt:lpwstr/>
  </property>
</Properties>
</file>