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101/2020.03.27.20045104" TargetMode="External" /><Relationship Id="rId3" Type="http://schemas.openxmlformats.org/officeDocument/2006/relationships/hyperlink" Target="https://covid19.who.int/" TargetMode="External" /><Relationship Id="rId4" Type="http://schemas.openxmlformats.org/officeDocument/2006/relationships/hyperlink" Target="https://proofwiki.org/wiki/Derivative_of_Error_Function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Predicting Covid-19 Data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Austin Lackey, Chien Lin and Jin Peng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Tuesday, December 6th,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Italy Simulation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Initial Data for Cases in Italy</a:t>
            </a:r>
          </a:p>
        </p:txBody>
      </p:sp>
      <p:pic>
        <p:nvPicPr>
          <p:cNvPr descr="power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Initial Data for Fatalities in Italy</a:t>
            </a:r>
          </a:p>
        </p:txBody>
      </p:sp>
      <p:pic>
        <p:nvPicPr>
          <p:cNvPr descr="powerpoint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Fitting Gauss Error Function to Positive Cases in Italy</a:t>
            </a:r>
          </a:p>
        </p:txBody>
      </p:sp>
      <p:pic>
        <p:nvPicPr>
          <p:cNvPr descr="powerpoint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Fitting Gauss Error Function to Fatalities in Italy</a:t>
            </a:r>
          </a:p>
        </p:txBody>
      </p:sp>
      <p:pic>
        <p:nvPicPr>
          <p:cNvPr descr="powerpoint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 of the Monte Carlo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 random matrix : m X n</a:t>
            </a:r>
          </a:p>
          <a:p>
            <a:pPr lvl="1"/>
            <a:r>
              <a:rPr/>
              <a:t>m = number of random outcomes (</a:t>
            </a:r>
            <a:r>
              <a:rPr i="1"/>
              <a:t>chosen to be 150</a:t>
            </a:r>
            <a:r>
              <a:rPr/>
              <a:t>)</a:t>
            </a:r>
          </a:p>
          <a:p>
            <a:pPr lvl="1"/>
            <a:r>
              <a:rPr/>
              <a:t>n = number of observed days (</a:t>
            </a:r>
            <a:r>
              <a:rPr i="1"/>
              <a:t>n = 1,…,j</a:t>
            </a:r>
            <a:r>
              <a:rPr/>
              <a:t>)</a:t>
            </a:r>
          </a:p>
          <a:p>
            <a:pPr lvl="0"/>
            <a:r>
              <a:rPr/>
              <a:t>Each # in the matrix is a Gaussian distribution with mean = 1 and sigma = 0.1</a:t>
            </a:r>
          </a:p>
          <a:p>
            <a:pPr lvl="1"/>
            <a:r>
              <a:rPr/>
              <a:t>Multiply each column (</a:t>
            </a:r>
            <a:r>
              <a:rPr i="1"/>
              <a:t>j</a:t>
            </a:r>
            <a:r>
              <a:rPr/>
              <a:t>) by the # of total cases (or deaths) that corresponds to each day </a:t>
            </a:r>
            <a:r>
              <a:rPr i="1"/>
              <a:t>j</a:t>
            </a:r>
          </a:p>
          <a:p>
            <a:pPr lvl="0"/>
            <a:r>
              <a:rPr/>
              <a:t>Each of the 150 simulations were fitted with the Gauss error function</a:t>
            </a:r>
          </a:p>
          <a:p>
            <a:pPr lvl="0"/>
            <a:r>
              <a:rPr/>
              <a:t>Then determined the date of the flex for each simulation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MonteCarlo Simulation to predict the day of flex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mean of the day of flex for cases is 40.59 days and the standard deviation is 5.222832 days.</a:t>
            </a:r>
          </a:p>
          <a:p>
            <a:pPr lvl="0"/>
            <a:r>
              <a:rPr/>
              <a:t>The mean of the day of flex for fatalities is 43.46 days and the standard deviation is 5.228381 days.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MonteCarlo Simulation Data (Cases) (150 trials)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red dot corresponds to the day of occurrence of the flex obtained with each of the 150 Monte Carlo simulations</a:t>
            </a:r>
          </a:p>
        </p:txBody>
      </p:sp>
      <p:pic>
        <p:nvPicPr>
          <p:cNvPr descr="powerpoint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85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day of flex indicator to the plot (Cases)</a:t>
            </a:r>
          </a:p>
        </p:txBody>
      </p:sp>
      <p:pic>
        <p:nvPicPr>
          <p:cNvPr descr="powerpoint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MonteCarlo Simulation Data (Fatalities) (150 trials)</a:t>
            </a:r>
          </a:p>
        </p:txBody>
      </p:sp>
      <p:pic>
        <p:nvPicPr>
          <p:cNvPr descr="powerpoint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Monte Carlo Study: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Mathematical prediction of the time evolution of the COVID-19 pandemic in Italy by a Gauss error function and Monte Carlo simulations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i="1"/>
              <a:t>Author: Ignazio Ciufolini, Antonio Paolozzi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day of flex indicator to the plot (Fatalities)</a:t>
            </a:r>
          </a:p>
        </p:txBody>
      </p:sp>
      <p:pic>
        <p:nvPicPr>
          <p:cNvPr descr="powerpoint_files/figure-pptx/unnamed-chunk-2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Australia Simulation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Initial Data for Australia (Cases)</a:t>
            </a:r>
          </a:p>
        </p:txBody>
      </p:sp>
      <p:pic>
        <p:nvPicPr>
          <p:cNvPr descr="powerpoint_files/figure-pptx/unnamed-chunk-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Initial Data for Australia (Fatalities)</a:t>
            </a:r>
          </a:p>
        </p:txBody>
      </p:sp>
      <p:pic>
        <p:nvPicPr>
          <p:cNvPr descr="powerpoint_files/figure-pptx/unnamed-chunk-2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Fitting a Gauss Error Function to Australia Data (Cases)</a:t>
            </a:r>
          </a:p>
        </p:txBody>
      </p:sp>
      <p:pic>
        <p:nvPicPr>
          <p:cNvPr descr="powerpoint_files/figure-pptx/unnamed-chunk-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Fitting a Gauss Error Function to Australia Data (Fatalities)</a:t>
            </a:r>
          </a:p>
        </p:txBody>
      </p:sp>
      <p:pic>
        <p:nvPicPr>
          <p:cNvPr descr="powerpoint_files/figure-pptx/unnamed-chunk-2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function to the future dataset (Cases)</a:t>
            </a:r>
          </a:p>
        </p:txBody>
      </p:sp>
      <p:pic>
        <p:nvPicPr>
          <p:cNvPr descr="powerpoint_files/figure-pptx/unnamed-chunk-2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function to the future dataset (Fatalities)</a:t>
            </a:r>
          </a:p>
        </p:txBody>
      </p:sp>
      <p:pic>
        <p:nvPicPr>
          <p:cNvPr descr="powerpoint_files/figure-pptx/unnamed-chunk-3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MonteCarlo Simulation for Australia’s Day of Flex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MonteCarlo Simulation Data (Cases) (150 trials)</a:t>
            </a:r>
          </a:p>
        </p:txBody>
      </p:sp>
      <p:pic>
        <p:nvPicPr>
          <p:cNvPr descr="powerpoint_files/figure-pptx/unnamed-chunk-3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: Ciufolini and Paolozzi’s Study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time evolution of the number of cumulative diagnosed positive cases and fatalities in China approximates the distribution of a gauss error function: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+</m:t>
                    </m:r>
                    <m:r>
                      <m:t>b</m:t>
                    </m:r>
                    <m:r>
                      <m:rPr>
                        <m:sty m:val="p"/>
                      </m:rPr>
                      <m:t>*</m:t>
                    </m:r>
                    <m:r>
                      <m:t>e</m:t>
                    </m:r>
                    <m:r>
                      <m:t>r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  <m:r>
                          <m:rPr>
                            <m:sty m:val="p"/>
                          </m:rPr>
                          <m:t>*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d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Performed the function on Italy data to approximate the number of cases.</a:t>
                </a:r>
              </a:p>
              <a:p>
                <a:pPr lvl="0"/>
                <a:r>
                  <a:rPr/>
                  <a:t>Performed 150 Monte Carlo simulations to predict the day in which the peak of the number of daily cases in Italy occurs.</a:t>
                </a:r>
              </a:p>
            </p:txBody>
          </p:sp>
        </mc:Choice>
      </mc:AlternateContent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MonteCarlo Simulation Data (Fatalities) (150 trials)</a:t>
            </a:r>
          </a:p>
        </p:txBody>
      </p:sp>
      <p:pic>
        <p:nvPicPr>
          <p:cNvPr descr="powerpoint_files/figure-pptx/unnamed-chunk-3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MonteCarlo Simulation to Predict the Day of Flex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mean of the day of flex for cases is 60.22 days and the standard deviation is 0.77 days.</a:t>
            </a:r>
          </a:p>
          <a:p>
            <a:pPr lvl="0"/>
            <a:r>
              <a:rPr/>
              <a:t>The mean of the day of flex for fatalities is 81.4 days and the standard deviation is 0.69 days.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day of flex indicator to the data (Cases)</a:t>
            </a:r>
          </a:p>
        </p:txBody>
      </p:sp>
      <p:pic>
        <p:nvPicPr>
          <p:cNvPr descr="powerpoint_files/figure-pptx/unnamed-chunk-3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the day of flex indicator to the data (Fatalities)</a:t>
            </a:r>
          </a:p>
        </p:txBody>
      </p:sp>
      <p:pic>
        <p:nvPicPr>
          <p:cNvPr descr="powerpoint_files/figure-pptx/unnamed-chunk-3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Confirming Results with entire dataset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Entire data (Cases)</a:t>
            </a:r>
          </a:p>
        </p:txBody>
      </p:sp>
      <p:pic>
        <p:nvPicPr>
          <p:cNvPr descr="powerpoint_files/figure-pptx/unnamed-chunk-4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Entire data (Fatalities)</a:t>
            </a:r>
          </a:p>
        </p:txBody>
      </p:sp>
      <p:pic>
        <p:nvPicPr>
          <p:cNvPr descr="powerpoint_files/figure-pptx/unnamed-chunk-4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Interesting Anomaly with United States Data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United States Data (Cases)</a:t>
            </a:r>
          </a:p>
        </p:txBody>
      </p:sp>
      <p:pic>
        <p:nvPicPr>
          <p:cNvPr descr="powerpoint_files/figure-pptx/unnamed-chunk-4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United States Data (Fatalities)</a:t>
            </a:r>
          </a:p>
        </p:txBody>
      </p:sp>
      <p:pic>
        <p:nvPicPr>
          <p:cNvPr descr="powerpoint_files/figure-pptx/unnamed-chunk-4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China Simulation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day of flex indicator is a good indicator to predict the time of the peak of the pandemic (for most countries).</a:t>
            </a:r>
          </a:p>
          <a:p>
            <a:pPr lvl="0"/>
            <a:r>
              <a:rPr/>
              <a:t>The gauss error function is a good for countries like…</a:t>
            </a:r>
          </a:p>
          <a:p>
            <a:pPr lvl="1"/>
            <a:r>
              <a:rPr/>
              <a:t>China, Italy and Australia</a:t>
            </a:r>
          </a:p>
          <a:p>
            <a:pPr lvl="0"/>
            <a:r>
              <a:rPr/>
              <a:t>The gauss error function is not a good fit for countries like…</a:t>
            </a:r>
          </a:p>
          <a:p>
            <a:pPr lvl="1"/>
            <a:r>
              <a:rPr/>
              <a:t>United States</a:t>
            </a:r>
          </a:p>
          <a:p>
            <a:pPr lvl="1"/>
            <a:r>
              <a:rPr/>
              <a:t>Any other countries who may have different covid restrictions</a:t>
            </a:r>
          </a:p>
          <a:p>
            <a:pPr lvl="0"/>
            <a:r>
              <a:rPr/>
              <a:t>MonteCarlo simulations are neccesary due to the uncertainty of the data.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Link to the study:</a:t>
            </a:r>
          </a:p>
          <a:p>
            <a:pPr lvl="1"/>
            <a:r>
              <a:rPr/>
              <a:t>I. Ciufolini, A. Paolozzi, Prediction of the time evolution of the Covid-19 Pandemic in Italy by a Gauss Error Function and Monte Carlo simulations. Submitted to BioRxiv on 03.26.2020 and transferred on 03.27.2020 to MedRxiv. </a:t>
            </a:r>
            <a:r>
              <a:rPr>
                <a:hlinkClick r:id="rId2"/>
              </a:rPr>
              <a:t>https://doi.org/10.1101/2020.03.27.20045104</a:t>
            </a:r>
          </a:p>
          <a:p>
            <a:pPr lvl="0"/>
            <a:r>
              <a:rPr/>
              <a:t>Link to the covid data used:</a:t>
            </a:r>
          </a:p>
          <a:p>
            <a:pPr lvl="1"/>
            <a:r>
              <a:rPr>
                <a:hlinkClick r:id="rId3"/>
              </a:rPr>
              <a:t>https://covid19.who.int/</a:t>
            </a:r>
          </a:p>
          <a:p>
            <a:pPr lvl="0"/>
            <a:r>
              <a:rPr/>
              <a:t>Source to find the second derivative of fitted function:</a:t>
            </a:r>
          </a:p>
          <a:p>
            <a:pPr lvl="1"/>
            <a:r>
              <a:rPr>
                <a:hlinkClick r:id="rId4"/>
              </a:rPr>
              <a:t>https://proofwiki.org/wiki/Derivative_of_Error_Function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Available Official Data (Positive Cases)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Available Official Data (Fatalities)</a:t>
            </a:r>
          </a:p>
        </p:txBody>
      </p:sp>
      <p:pic>
        <p:nvPicPr>
          <p:cNvPr descr="powerpoin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 by the Gauss Error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Apply an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l</m:t>
                    </m:r>
                    <m:r>
                      <m:t>s</m:t>
                    </m:r>
                  </m:oMath>
                </a14:m>
                <a:r>
                  <a:rPr/>
                  <a:t> function to determine the nonlinear (weighted) least-squares estimates of the four parameters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</m:oMath>
                </a14:m>
                <a:r>
                  <a:rPr/>
                  <a:t> of a Gauss error function model: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+</m:t>
                    </m:r>
                    <m:r>
                      <m:t>b</m:t>
                    </m:r>
                    <m:r>
                      <m:rPr>
                        <m:sty m:val="p"/>
                      </m:rPr>
                      <m:t>*</m:t>
                    </m:r>
                    <m:r>
                      <m:t>e</m:t>
                    </m:r>
                    <m:r>
                      <m:t>r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  <m:r>
                          <m:rPr>
                            <m:sty m:val="p"/>
                          </m:rPr>
                          <m:t>*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d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model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nls</a:t>
                </a:r>
                <a:r>
                  <a:rPr>
                    <a:latin typeface="Courier"/>
                  </a:rPr>
                  <a:t>(total_cases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~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gauss_fn</a:t>
                </a:r>
                <a:r>
                  <a:rPr>
                    <a:latin typeface="Courier"/>
                  </a:rPr>
                  <a:t>(days,a,b,c,d), </a:t>
                </a:r>
                <a:br/>
                <a:r>
                  <a:rPr>
                    <a:latin typeface="Courier"/>
                  </a:rPr>
                  <a:t>         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data=</a:t>
                </a:r>
                <a:r>
                  <a:rPr>
                    <a:latin typeface="Courier"/>
                  </a:rPr>
                  <a:t>china, </a:t>
                </a:r>
                <a:br/>
                <a:r>
                  <a:rPr>
                    <a:latin typeface="Courier"/>
                  </a:rPr>
                  <a:t>         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start=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list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a=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10000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b=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10000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c=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0.1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d=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))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 by the Gauss Error Function and Peak Day (Positive Cases)</a:t>
            </a:r>
          </a:p>
        </p:txBody>
      </p:sp>
      <p:pic>
        <p:nvPicPr>
          <p:cNvPr descr="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 by the Gauss Error Function and Peak Day (Fatalities)</a:t>
            </a:r>
          </a:p>
        </p:txBody>
      </p:sp>
      <p:pic>
        <p:nvPicPr>
          <p:cNvPr descr="powerpoin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Covid-19 Data</dc:title>
  <dc:creator>Austin Lackey, Chien Lin and Jin Peng</dc:creator>
  <cp:keywords/>
  <dcterms:created xsi:type="dcterms:W3CDTF">2022-12-06T13:53:32Z</dcterms:created>
  <dcterms:modified xsi:type="dcterms:W3CDTF">2022-12-06T13:53:32Z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Tuesday, December 6th, 2022</vt:lpwstr>
  </property>
  <property fmtid="{D5CDD505-2E9C-101B-9397-08002B2CF9AE}" pid="3" name="output">
    <vt:lpwstr/>
  </property>
</Properties>
</file>