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  <p:sldMasterId id="2147483711" r:id="rId2"/>
  </p:sldMasterIdLst>
  <p:notesMasterIdLst>
    <p:notesMasterId r:id="rId39"/>
  </p:notes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7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7" r:id="rId35"/>
    <p:sldId id="298" r:id="rId36"/>
    <p:sldId id="299" r:id="rId37"/>
    <p:sldId id="304" r:id="rId38"/>
  </p:sldIdLst>
  <p:sldSz cx="13004800" cy="7302500"/>
  <p:notesSz cx="6858000" cy="9144000"/>
  <p:embeddedFontLs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Oswald" panose="020B0604020202020204" charset="0"/>
      <p:regular r:id="rId44"/>
      <p:bold r:id="rId45"/>
    </p:embeddedFont>
    <p:embeddedFont>
      <p:font typeface="Georgia" panose="02040502050405020303" pitchFamily="18" charset="0"/>
      <p:regular r:id="rId46"/>
      <p:bold r:id="rId47"/>
      <p:italic r:id="rId48"/>
      <p:boldItalic r:id="rId49"/>
    </p:embeddedFont>
    <p:embeddedFont>
      <p:font typeface="Impact" panose="020B0806030902050204" pitchFamily="34" charset="0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90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7.fntdata"/><Relationship Id="rId20" Type="http://schemas.openxmlformats.org/officeDocument/2006/relationships/slide" Target="slides/slide18.xml"/><Relationship Id="rId41" Type="http://schemas.openxmlformats.org/officeDocument/2006/relationships/font" Target="fonts/font2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54597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3512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440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4687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879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765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772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754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00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139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5129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92" name="Shape 59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765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4886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449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952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0143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1574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6" name="Shape 6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159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8" name="Shape 6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4653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0015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0" name="Shape 69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53559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6" name="Shape 6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941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976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58090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1250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859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44723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87" name="Shape 7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99452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7093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99" name="Shape 79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5701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3" name="Shape 83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6766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222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8758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795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4231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945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402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jp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rot="10800000" flipH="1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slideLayout" Target="../slideLayouts/slideLayout61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eneralassembly.github.io/prework/cl/#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491" name="Shape 491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cxnSp>
        <p:nvCxnSpPr>
          <p:cNvPr id="492" name="Shape 492"/>
          <p:cNvCxnSpPr>
            <a:endCxn id="491" idx="1"/>
          </p:cNvCxnSpPr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93" name="Shape 493"/>
          <p:cNvCxnSpPr>
            <a:stCxn id="491" idx="3"/>
          </p:cNvCxnSpPr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4" name="Shape 494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501" name="Shape 50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COMMAND LINE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walk through a few commands.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cd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pwd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$home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mkdir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open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access many tools with the terminal.  Let’s walk through a few.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COMMAND LINE</a:t>
            </a:r>
          </a:p>
        </p:txBody>
      </p:sp>
      <p:pic>
        <p:nvPicPr>
          <p:cNvPr id="508" name="Shape 5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75" y="2244175"/>
            <a:ext cx="5644749" cy="37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514" name="Shape 514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515" name="Shape 515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cxnSp>
        <p:nvCxnSpPr>
          <p:cNvPr id="516" name="Shape 516"/>
          <p:cNvCxnSpPr>
            <a:endCxn id="514" idx="1"/>
          </p:cNvCxnSpPr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7" name="Shape 517"/>
          <p:cNvCxnSpPr>
            <a:stCxn id="514" idx="3"/>
          </p:cNvCxnSpPr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8" name="Shape 518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520" name="Shape 520"/>
          <p:cNvCxnSpPr>
            <a:endCxn id="515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521" name="Shape 521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27" name="Shape 52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EDITORS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TEXT EDITORS</a:t>
            </a:r>
          </a:p>
        </p:txBody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So far, we’ve used </a:t>
            </a:r>
            <a:r>
              <a:rPr lang="en-US" sz="2800" dirty="0" err="1">
                <a:latin typeface="Georgia"/>
                <a:ea typeface="Georgia"/>
                <a:cs typeface="Georgia"/>
                <a:sym typeface="Georgia"/>
              </a:rPr>
              <a:t>iPython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Notebooks in place of a text editor.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However, there are many options available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 err="1">
                <a:latin typeface="Georgia"/>
                <a:ea typeface="Georgia"/>
                <a:cs typeface="Georgia"/>
                <a:sym typeface="Georgia"/>
              </a:rPr>
              <a:t>eMacs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Vim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Sublime Text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545" y="3317775"/>
            <a:ext cx="1926899" cy="19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Shape 5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3275" y="3204774"/>
            <a:ext cx="2156674" cy="215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Shape 5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42050" y="3266550"/>
            <a:ext cx="2033125" cy="20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555" name="Shape 555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556" name="Shape 556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sp>
        <p:nvSpPr>
          <p:cNvPr id="557" name="Shape 557"/>
          <p:cNvSpPr/>
          <p:nvPr/>
        </p:nvSpPr>
        <p:spPr>
          <a:xfrm>
            <a:off x="49655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Editor,    e.g. Sublime Text</a:t>
            </a:r>
          </a:p>
        </p:txBody>
      </p:sp>
      <p:cxnSp>
        <p:nvCxnSpPr>
          <p:cNvPr id="558" name="Shape 558"/>
          <p:cNvCxnSpPr>
            <a:endCxn id="555" idx="1"/>
          </p:cNvCxnSpPr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59" name="Shape 559"/>
          <p:cNvCxnSpPr>
            <a:stCxn id="555" idx="3"/>
          </p:cNvCxnSpPr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0" name="Shape 560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562" name="Shape 562"/>
          <p:cNvCxnSpPr>
            <a:endCxn id="556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563" name="Shape 563"/>
          <p:cNvCxnSpPr>
            <a:stCxn id="557" idx="1"/>
            <a:endCxn id="556" idx="3"/>
          </p:cNvCxnSpPr>
          <p:nvPr/>
        </p:nvCxnSpPr>
        <p:spPr>
          <a:xfrm rot="10800000">
            <a:off x="3708800" y="6121700"/>
            <a:ext cx="1256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564" name="Shape 564"/>
          <p:cNvSpPr txBox="1"/>
          <p:nvPr/>
        </p:nvSpPr>
        <p:spPr>
          <a:xfrm>
            <a:off x="3803000" y="5690000"/>
            <a:ext cx="10682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Edit</a:t>
            </a:r>
          </a:p>
        </p:txBody>
      </p:sp>
      <p:sp>
        <p:nvSpPr>
          <p:cNvPr id="565" name="Shape 565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71" name="Shape 5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Shape 57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a text editor?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you name any other examples?</a:t>
            </a:r>
          </a:p>
        </p:txBody>
      </p:sp>
      <p:sp>
        <p:nvSpPr>
          <p:cNvPr id="574" name="Shape 574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75" name="Shape 575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76" name="Shape 576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77" name="Shape 57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83" name="Shape 58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IPYTHON NOTEBOOK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95" name="Shape 59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PYTHON PACKAGES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Identify the data science toolkit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Navigate Git and the Command Line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PYTHON PACKAGES</a:t>
            </a:r>
          </a:p>
        </p:txBody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terminal allows us to run programs and reach out to the outside world.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add programs and packages as needed.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add Python packages, we use a tool called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pip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pip install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 package with the command line.  We’ll install Beautiful Soup, a HTML/XML parsing package.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pip install beautifulsoup4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607" name="Shape 607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608" name="Shape 608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sp>
        <p:nvSpPr>
          <p:cNvPr id="609" name="Shape 609"/>
          <p:cNvSpPr/>
          <p:nvPr/>
        </p:nvSpPr>
        <p:spPr>
          <a:xfrm>
            <a:off x="49655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Editor,    e.g. Sublime Text</a:t>
            </a:r>
          </a:p>
        </p:txBody>
      </p:sp>
      <p:sp>
        <p:nvSpPr>
          <p:cNvPr id="610" name="Shape 610"/>
          <p:cNvSpPr/>
          <p:nvPr/>
        </p:nvSpPr>
        <p:spPr>
          <a:xfrm>
            <a:off x="9296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Python and Packages</a:t>
            </a:r>
          </a:p>
        </p:txBody>
      </p:sp>
      <p:cxnSp>
        <p:nvCxnSpPr>
          <p:cNvPr id="611" name="Shape 611"/>
          <p:cNvCxnSpPr>
            <a:endCxn id="607" idx="1"/>
          </p:cNvCxnSpPr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12" name="Shape 612"/>
          <p:cNvCxnSpPr>
            <a:stCxn id="607" idx="3"/>
          </p:cNvCxnSpPr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13" name="Shape 613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615" name="Shape 615"/>
          <p:cNvCxnSpPr>
            <a:endCxn id="608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616" name="Shape 616"/>
          <p:cNvCxnSpPr>
            <a:stCxn id="609" idx="1"/>
            <a:endCxn id="608" idx="3"/>
          </p:cNvCxnSpPr>
          <p:nvPr/>
        </p:nvCxnSpPr>
        <p:spPr>
          <a:xfrm rot="10800000">
            <a:off x="3708800" y="6121700"/>
            <a:ext cx="1256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17" name="Shape 617"/>
          <p:cNvSpPr txBox="1"/>
          <p:nvPr/>
        </p:nvSpPr>
        <p:spPr>
          <a:xfrm>
            <a:off x="3803000" y="5690000"/>
            <a:ext cx="10682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Edit</a:t>
            </a:r>
          </a:p>
        </p:txBody>
      </p:sp>
      <p:cxnSp>
        <p:nvCxnSpPr>
          <p:cNvPr id="618" name="Shape 618"/>
          <p:cNvCxnSpPr/>
          <p:nvPr/>
        </p:nvCxnSpPr>
        <p:spPr>
          <a:xfrm>
            <a:off x="8045825" y="4333275"/>
            <a:ext cx="2224200" cy="8666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19" name="Shape 619"/>
          <p:cNvSpPr txBox="1"/>
          <p:nvPr/>
        </p:nvSpPr>
        <p:spPr>
          <a:xfrm rot="1309168">
            <a:off x="8146909" y="4340362"/>
            <a:ext cx="2297924" cy="431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pip install</a:t>
            </a:r>
          </a:p>
        </p:txBody>
      </p:sp>
      <p:cxnSp>
        <p:nvCxnSpPr>
          <p:cNvPr id="620" name="Shape 620"/>
          <p:cNvCxnSpPr/>
          <p:nvPr/>
        </p:nvCxnSpPr>
        <p:spPr>
          <a:xfrm rot="10800000">
            <a:off x="7964024" y="4815824"/>
            <a:ext cx="1390200" cy="51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21" name="Shape 621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627" name="Shape 62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OUTSIDE WORLD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command line also allows you to download and use other tools and packages.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many tools for different purposes available in the outside world. </a:t>
            </a:r>
          </a:p>
        </p:txBody>
      </p:sp>
      <p:sp>
        <p:nvSpPr>
          <p:cNvPr id="633" name="Shape 63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THE OUTSIDE WORLD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639" name="Shape 639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640" name="Shape 640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sp>
        <p:nvSpPr>
          <p:cNvPr id="641" name="Shape 641"/>
          <p:cNvSpPr/>
          <p:nvPr/>
        </p:nvSpPr>
        <p:spPr>
          <a:xfrm>
            <a:off x="49655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Editor,    e.g. Sublime Text</a:t>
            </a:r>
          </a:p>
        </p:txBody>
      </p:sp>
      <p:sp>
        <p:nvSpPr>
          <p:cNvPr id="642" name="Shape 642"/>
          <p:cNvSpPr/>
          <p:nvPr/>
        </p:nvSpPr>
        <p:spPr>
          <a:xfrm>
            <a:off x="9296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Python and Packages</a:t>
            </a:r>
          </a:p>
        </p:txBody>
      </p:sp>
      <p:sp>
        <p:nvSpPr>
          <p:cNvPr id="643" name="Shape 643"/>
          <p:cNvSpPr/>
          <p:nvPr/>
        </p:nvSpPr>
        <p:spPr>
          <a:xfrm>
            <a:off x="5132150" y="1295475"/>
            <a:ext cx="2740500" cy="1316699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Tools and Packages</a:t>
            </a:r>
          </a:p>
        </p:txBody>
      </p:sp>
      <p:cxnSp>
        <p:nvCxnSpPr>
          <p:cNvPr id="644" name="Shape 644"/>
          <p:cNvCxnSpPr>
            <a:endCxn id="639" idx="1"/>
          </p:cNvCxnSpPr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45" name="Shape 645"/>
          <p:cNvCxnSpPr>
            <a:stCxn id="639" idx="3"/>
          </p:cNvCxnSpPr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46" name="Shape 646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648" name="Shape 648"/>
          <p:cNvCxnSpPr>
            <a:endCxn id="640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649" name="Shape 649"/>
          <p:cNvCxnSpPr>
            <a:stCxn id="641" idx="1"/>
            <a:endCxn id="640" idx="3"/>
          </p:cNvCxnSpPr>
          <p:nvPr/>
        </p:nvCxnSpPr>
        <p:spPr>
          <a:xfrm rot="10800000">
            <a:off x="3708800" y="6121700"/>
            <a:ext cx="1256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50" name="Shape 650"/>
          <p:cNvSpPr txBox="1"/>
          <p:nvPr/>
        </p:nvSpPr>
        <p:spPr>
          <a:xfrm>
            <a:off x="3803000" y="5690000"/>
            <a:ext cx="10682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Edit</a:t>
            </a:r>
          </a:p>
        </p:txBody>
      </p:sp>
      <p:cxnSp>
        <p:nvCxnSpPr>
          <p:cNvPr id="651" name="Shape 651"/>
          <p:cNvCxnSpPr/>
          <p:nvPr/>
        </p:nvCxnSpPr>
        <p:spPr>
          <a:xfrm>
            <a:off x="8045825" y="4333275"/>
            <a:ext cx="2224200" cy="8666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52" name="Shape 652"/>
          <p:cNvSpPr txBox="1"/>
          <p:nvPr/>
        </p:nvSpPr>
        <p:spPr>
          <a:xfrm rot="1309168">
            <a:off x="8146909" y="4340362"/>
            <a:ext cx="2297924" cy="431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pip install</a:t>
            </a:r>
          </a:p>
        </p:txBody>
      </p:sp>
      <p:cxnSp>
        <p:nvCxnSpPr>
          <p:cNvPr id="653" name="Shape 653"/>
          <p:cNvCxnSpPr/>
          <p:nvPr/>
        </p:nvCxnSpPr>
        <p:spPr>
          <a:xfrm rot="10800000">
            <a:off x="7964024" y="4815824"/>
            <a:ext cx="1390200" cy="51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54" name="Shape 654"/>
          <p:cNvCxnSpPr>
            <a:stCxn id="643" idx="2"/>
            <a:endCxn id="639" idx="0"/>
          </p:cNvCxnSpPr>
          <p:nvPr/>
        </p:nvCxnSpPr>
        <p:spPr>
          <a:xfrm>
            <a:off x="6502400" y="2612174"/>
            <a:ext cx="0" cy="497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55" name="Shape 655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As we saw with pip, the command line can connect us to the outside world.  This becomes more important for data.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may have </a:t>
            </a:r>
            <a:r>
              <a:rPr lang="en-US" sz="2800" dirty="0">
                <a:latin typeface="Georgia"/>
                <a:ea typeface="Georgia"/>
                <a:cs typeface="Georgia"/>
              </a:rPr>
              <a:t>Health Insurance Portability and Accountability Act (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HIPAA) protected data.  This means we can’t leave this sensitive data on our local machine (i.e. laptop).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need to communicate with a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remote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machine (i.e. server) to access the data via command line.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Let’s see a demonstration of this.</a:t>
            </a:r>
          </a:p>
        </p:txBody>
      </p:sp>
      <p:sp>
        <p:nvSpPr>
          <p:cNvPr id="661" name="Shape 6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THE OUTSIDE WORLD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667" name="Shape 667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668" name="Shape 668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sp>
        <p:nvSpPr>
          <p:cNvPr id="669" name="Shape 669"/>
          <p:cNvSpPr/>
          <p:nvPr/>
        </p:nvSpPr>
        <p:spPr>
          <a:xfrm>
            <a:off x="49655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Editor,    e.g. Sublime Text</a:t>
            </a:r>
          </a:p>
        </p:txBody>
      </p:sp>
      <p:sp>
        <p:nvSpPr>
          <p:cNvPr id="670" name="Shape 670"/>
          <p:cNvSpPr/>
          <p:nvPr/>
        </p:nvSpPr>
        <p:spPr>
          <a:xfrm>
            <a:off x="9296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Python and Packages</a:t>
            </a:r>
          </a:p>
        </p:txBody>
      </p:sp>
      <p:sp>
        <p:nvSpPr>
          <p:cNvPr id="671" name="Shape 671"/>
          <p:cNvSpPr/>
          <p:nvPr/>
        </p:nvSpPr>
        <p:spPr>
          <a:xfrm>
            <a:off x="9296000" y="129547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Remote Computers, e.g. AWS</a:t>
            </a:r>
          </a:p>
        </p:txBody>
      </p:sp>
      <p:sp>
        <p:nvSpPr>
          <p:cNvPr id="672" name="Shape 672"/>
          <p:cNvSpPr/>
          <p:nvPr/>
        </p:nvSpPr>
        <p:spPr>
          <a:xfrm>
            <a:off x="5132150" y="1295475"/>
            <a:ext cx="2740500" cy="1316699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Tools and Packages</a:t>
            </a:r>
          </a:p>
        </p:txBody>
      </p:sp>
      <p:cxnSp>
        <p:nvCxnSpPr>
          <p:cNvPr id="673" name="Shape 673"/>
          <p:cNvCxnSpPr>
            <a:endCxn id="667" idx="1"/>
          </p:cNvCxnSpPr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74" name="Shape 674"/>
          <p:cNvCxnSpPr>
            <a:stCxn id="667" idx="3"/>
          </p:cNvCxnSpPr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75" name="Shape 675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677" name="Shape 677"/>
          <p:cNvCxnSpPr>
            <a:endCxn id="668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678" name="Shape 678"/>
          <p:cNvCxnSpPr>
            <a:stCxn id="669" idx="1"/>
            <a:endCxn id="668" idx="3"/>
          </p:cNvCxnSpPr>
          <p:nvPr/>
        </p:nvCxnSpPr>
        <p:spPr>
          <a:xfrm rot="10800000">
            <a:off x="3708800" y="6121700"/>
            <a:ext cx="1256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9" name="Shape 679"/>
          <p:cNvSpPr txBox="1"/>
          <p:nvPr/>
        </p:nvSpPr>
        <p:spPr>
          <a:xfrm>
            <a:off x="3803000" y="5690000"/>
            <a:ext cx="10682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Edit</a:t>
            </a:r>
          </a:p>
        </p:txBody>
      </p:sp>
      <p:cxnSp>
        <p:nvCxnSpPr>
          <p:cNvPr id="680" name="Shape 680"/>
          <p:cNvCxnSpPr/>
          <p:nvPr/>
        </p:nvCxnSpPr>
        <p:spPr>
          <a:xfrm>
            <a:off x="8045825" y="4333275"/>
            <a:ext cx="2224200" cy="8666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81" name="Shape 681"/>
          <p:cNvSpPr txBox="1"/>
          <p:nvPr/>
        </p:nvSpPr>
        <p:spPr>
          <a:xfrm rot="1309168">
            <a:off x="8146909" y="4340362"/>
            <a:ext cx="2297924" cy="431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pip install</a:t>
            </a:r>
          </a:p>
        </p:txBody>
      </p:sp>
      <p:cxnSp>
        <p:nvCxnSpPr>
          <p:cNvPr id="682" name="Shape 682"/>
          <p:cNvCxnSpPr/>
          <p:nvPr/>
        </p:nvCxnSpPr>
        <p:spPr>
          <a:xfrm rot="10800000">
            <a:off x="7964024" y="4815824"/>
            <a:ext cx="1390200" cy="51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83" name="Shape 683"/>
          <p:cNvCxnSpPr>
            <a:stCxn id="672" idx="2"/>
            <a:endCxn id="667" idx="0"/>
          </p:cNvCxnSpPr>
          <p:nvPr/>
        </p:nvCxnSpPr>
        <p:spPr>
          <a:xfrm>
            <a:off x="6502400" y="2612174"/>
            <a:ext cx="0" cy="497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684" name="Shape 684"/>
          <p:cNvCxnSpPr/>
          <p:nvPr/>
        </p:nvCxnSpPr>
        <p:spPr>
          <a:xfrm rot="10800000" flipH="1">
            <a:off x="7923175" y="2640474"/>
            <a:ext cx="1390200" cy="531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85" name="Shape 685"/>
          <p:cNvCxnSpPr/>
          <p:nvPr/>
        </p:nvCxnSpPr>
        <p:spPr>
          <a:xfrm rot="10800000" flipH="1">
            <a:off x="8045825" y="2926825"/>
            <a:ext cx="1267500" cy="4823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86" name="Shape 686"/>
          <p:cNvSpPr txBox="1"/>
          <p:nvPr/>
        </p:nvSpPr>
        <p:spPr>
          <a:xfrm rot="-1297962">
            <a:off x="7558707" y="2458252"/>
            <a:ext cx="1816331" cy="4318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SSH/tunnel</a:t>
            </a:r>
          </a:p>
        </p:txBody>
      </p:sp>
      <p:sp>
        <p:nvSpPr>
          <p:cNvPr id="687" name="Shape 687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693" name="Shape 69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GIT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Version control is necessary when working on complex projects.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Git is a way of tracking changes we’ve made to our programs that allows us to go back in time to fix errors.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Combined with Github, Git is a powerful tool for collaborating with colleagues.  You can work on different aspects of projects simultaneously and merge the changes together seamlessly.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There are many different ways to use these tools.</a:t>
            </a:r>
          </a:p>
        </p:txBody>
      </p:sp>
      <p:sp>
        <p:nvSpPr>
          <p:cNvPr id="699" name="Shape 69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GIT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Let’s see an example of using Git and Github.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There are three primary commands we’ll use.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git add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git commit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git push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When a colleague wants to implement our change, we may use the command 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git pull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705" name="Shape 7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GIT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448" name="Shape 44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711" name="Shape 711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Line/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Git Bash</a:t>
            </a:r>
          </a:p>
        </p:txBody>
      </p:sp>
      <p:sp>
        <p:nvSpPr>
          <p:cNvPr id="715" name="Shape 715"/>
          <p:cNvSpPr/>
          <p:nvPr/>
        </p:nvSpPr>
        <p:spPr>
          <a:xfrm>
            <a:off x="635000" y="129547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Github</a:t>
            </a:r>
          </a:p>
        </p:txBody>
      </p:sp>
      <p:sp>
        <p:nvSpPr>
          <p:cNvPr id="716" name="Shape 716"/>
          <p:cNvSpPr/>
          <p:nvPr/>
        </p:nvSpPr>
        <p:spPr>
          <a:xfrm>
            <a:off x="9296000" y="129547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Remote Computers, e.g. AWS</a:t>
            </a:r>
          </a:p>
        </p:txBody>
      </p:sp>
      <p:sp>
        <p:nvSpPr>
          <p:cNvPr id="717" name="Shape 717"/>
          <p:cNvSpPr/>
          <p:nvPr/>
        </p:nvSpPr>
        <p:spPr>
          <a:xfrm>
            <a:off x="5132150" y="1295475"/>
            <a:ext cx="2740500" cy="1316699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Tools and Packages</a:t>
            </a:r>
          </a:p>
        </p:txBody>
      </p:sp>
      <p:cxnSp>
        <p:nvCxnSpPr>
          <p:cNvPr id="718" name="Shape 718"/>
          <p:cNvCxnSpPr>
            <a:endCxn id="711" idx="1"/>
          </p:cNvCxnSpPr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19" name="Shape 719"/>
          <p:cNvCxnSpPr>
            <a:stCxn id="711" idx="3"/>
          </p:cNvCxnSpPr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20" name="Shape 720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725" name="Shape 725"/>
          <p:cNvCxnSpPr/>
          <p:nvPr/>
        </p:nvCxnSpPr>
        <p:spPr>
          <a:xfrm>
            <a:off x="8045825" y="4333275"/>
            <a:ext cx="2224200" cy="8666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726" name="Shape 726"/>
          <p:cNvSpPr txBox="1"/>
          <p:nvPr/>
        </p:nvSpPr>
        <p:spPr>
          <a:xfrm rot="1309168">
            <a:off x="8146909" y="4340362"/>
            <a:ext cx="2297924" cy="431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pip install</a:t>
            </a:r>
          </a:p>
        </p:txBody>
      </p:sp>
      <p:cxnSp>
        <p:nvCxnSpPr>
          <p:cNvPr id="728" name="Shape 728"/>
          <p:cNvCxnSpPr/>
          <p:nvPr/>
        </p:nvCxnSpPr>
        <p:spPr>
          <a:xfrm rot="10800000">
            <a:off x="3719799" y="2763200"/>
            <a:ext cx="1284000" cy="4742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29" name="Shape 729"/>
          <p:cNvCxnSpPr/>
          <p:nvPr/>
        </p:nvCxnSpPr>
        <p:spPr>
          <a:xfrm rot="10800000">
            <a:off x="3580899" y="3049274"/>
            <a:ext cx="1390200" cy="523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730" name="Shape 730"/>
          <p:cNvSpPr txBox="1"/>
          <p:nvPr/>
        </p:nvSpPr>
        <p:spPr>
          <a:xfrm rot="1309273">
            <a:off x="3731335" y="2608607"/>
            <a:ext cx="1610925" cy="431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git push</a:t>
            </a:r>
          </a:p>
        </p:txBody>
      </p:sp>
      <p:sp>
        <p:nvSpPr>
          <p:cNvPr id="731" name="Shape 731"/>
          <p:cNvSpPr txBox="1"/>
          <p:nvPr/>
        </p:nvSpPr>
        <p:spPr>
          <a:xfrm rot="1309273">
            <a:off x="3332035" y="3267507"/>
            <a:ext cx="1610925" cy="431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git pull</a:t>
            </a:r>
          </a:p>
        </p:txBody>
      </p:sp>
      <p:cxnSp>
        <p:nvCxnSpPr>
          <p:cNvPr id="732" name="Shape 732"/>
          <p:cNvCxnSpPr>
            <a:stCxn id="717" idx="2"/>
            <a:endCxn id="711" idx="0"/>
          </p:cNvCxnSpPr>
          <p:nvPr/>
        </p:nvCxnSpPr>
        <p:spPr>
          <a:xfrm>
            <a:off x="6502400" y="2612174"/>
            <a:ext cx="0" cy="497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733" name="Shape 733"/>
          <p:cNvCxnSpPr/>
          <p:nvPr/>
        </p:nvCxnSpPr>
        <p:spPr>
          <a:xfrm rot="10800000" flipH="1">
            <a:off x="7923175" y="2640474"/>
            <a:ext cx="1390200" cy="531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34" name="Shape 734"/>
          <p:cNvCxnSpPr/>
          <p:nvPr/>
        </p:nvCxnSpPr>
        <p:spPr>
          <a:xfrm rot="10800000" flipH="1">
            <a:off x="8045825" y="2926825"/>
            <a:ext cx="1267500" cy="4823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735" name="Shape 735"/>
          <p:cNvSpPr txBox="1"/>
          <p:nvPr/>
        </p:nvSpPr>
        <p:spPr>
          <a:xfrm rot="-1297962">
            <a:off x="7558707" y="2458252"/>
            <a:ext cx="1816331" cy="4318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SSH/tunnel</a:t>
            </a:r>
          </a:p>
        </p:txBody>
      </p:sp>
      <p:sp>
        <p:nvSpPr>
          <p:cNvPr id="44" name="Shape 668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sp>
        <p:nvSpPr>
          <p:cNvPr id="45" name="Shape 669"/>
          <p:cNvSpPr/>
          <p:nvPr/>
        </p:nvSpPr>
        <p:spPr>
          <a:xfrm>
            <a:off x="49655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Editor,    e.g. Sublime Text</a:t>
            </a:r>
          </a:p>
        </p:txBody>
      </p:sp>
      <p:sp>
        <p:nvSpPr>
          <p:cNvPr id="46" name="Shape 670"/>
          <p:cNvSpPr/>
          <p:nvPr/>
        </p:nvSpPr>
        <p:spPr>
          <a:xfrm>
            <a:off x="9296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Python and Packages</a:t>
            </a:r>
          </a:p>
        </p:txBody>
      </p:sp>
      <p:cxnSp>
        <p:nvCxnSpPr>
          <p:cNvPr id="47" name="Shape 673"/>
          <p:cNvCxnSpPr/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" name="Shape 674"/>
          <p:cNvCxnSpPr/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" name="Shape 676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50" name="Shape 677"/>
          <p:cNvCxnSpPr>
            <a:endCxn id="44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51" name="Shape 678"/>
          <p:cNvCxnSpPr>
            <a:stCxn id="45" idx="1"/>
            <a:endCxn id="44" idx="3"/>
          </p:cNvCxnSpPr>
          <p:nvPr/>
        </p:nvCxnSpPr>
        <p:spPr>
          <a:xfrm rot="10800000">
            <a:off x="3708800" y="6121700"/>
            <a:ext cx="1256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52" name="Shape 679"/>
          <p:cNvSpPr txBox="1"/>
          <p:nvPr/>
        </p:nvSpPr>
        <p:spPr>
          <a:xfrm>
            <a:off x="3803000" y="5690000"/>
            <a:ext cx="10682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Edit</a:t>
            </a:r>
          </a:p>
        </p:txBody>
      </p:sp>
      <p:cxnSp>
        <p:nvCxnSpPr>
          <p:cNvPr id="53" name="Shape 680"/>
          <p:cNvCxnSpPr/>
          <p:nvPr/>
        </p:nvCxnSpPr>
        <p:spPr>
          <a:xfrm>
            <a:off x="8045825" y="4333275"/>
            <a:ext cx="2224200" cy="8666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54" name="Shape 682"/>
          <p:cNvCxnSpPr/>
          <p:nvPr/>
        </p:nvCxnSpPr>
        <p:spPr>
          <a:xfrm rot="10800000">
            <a:off x="7964024" y="4815824"/>
            <a:ext cx="1390200" cy="51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55" name="Shape 687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git commit,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cd, </a:t>
            </a:r>
            <a:r>
              <a:rPr lang="en-US" sz="2400" dirty="0" err="1">
                <a:latin typeface="Georgia"/>
                <a:ea typeface="Georgia"/>
                <a:cs typeface="Georgia"/>
                <a:sym typeface="Georgia"/>
              </a:rPr>
              <a:t>rm</a:t>
            </a: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Shape 715"/>
          <p:cNvSpPr/>
          <p:nvPr/>
        </p:nvSpPr>
        <p:spPr>
          <a:xfrm>
            <a:off x="1667724" y="5323162"/>
            <a:ext cx="878576" cy="5969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git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742" name="Shape 7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Shape 74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a GUI?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the command line?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are the big advantages of using the command line over a GUI?</a:t>
            </a:r>
          </a:p>
        </p:txBody>
      </p:sp>
      <p:sp>
        <p:nvSpPr>
          <p:cNvPr id="745" name="Shape 74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746" name="Shape 74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747" name="Shape 74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748" name="Shape 74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754" name="Shape 754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GIT AND COMMAND LINE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790" name="Shape 79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are some common data science tools?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Why are these tools useful?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Any other questions?</a:t>
            </a:r>
          </a:p>
        </p:txBody>
      </p:sp>
      <p:sp>
        <p:nvSpPr>
          <p:cNvPr id="796" name="Shape 7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REVIEW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802" name="Shape 80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836" name="Shape 83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37" name="Shape 83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38" name="Shape 83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839" name="Shape 839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Complete the General Assembly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  <a:hlinkClick r:id="rId3"/>
              </a:rPr>
              <a:t>Command Line Tutorial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Set up GitHub account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LET’S DISCUSS THE CURRENT LESSON OBEJCTIVES</a:t>
            </a:r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Identify the data science toolkit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Navigate Git and the Command Line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72" name="Shape 47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TOOLS OF THE TRADE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TOOLS OF THE TRADE</a:t>
            </a:r>
          </a:p>
        </p:txBody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Today we are going to review some of the tools we use in data science.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see how they fit into the wider programming environment.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start with the command line.  This is your portal to your computer and the outside world.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LOCAL MACHINE</a:t>
            </a:r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 your local computer, you have a variety of tools at your disposal.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Text editor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Programs/tools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All of these can be accessed through the terminal or through a GUI (Graphical User Interface).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can navigate your files through the terminal or through Finder.</a:t>
            </a:r>
          </a:p>
        </p:txBody>
      </p:sp>
      <p:pic>
        <p:nvPicPr>
          <p:cNvPr id="485" name="Shape 4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450" y="2222500"/>
            <a:ext cx="61912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891</Words>
  <Application>Microsoft Office PowerPoint</Application>
  <PresentationFormat>Custom</PresentationFormat>
  <Paragraphs>235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Consolas</vt:lpstr>
      <vt:lpstr>Oswald</vt:lpstr>
      <vt:lpstr>Merriweather Sans</vt:lpstr>
      <vt:lpstr>Georgia</vt:lpstr>
      <vt:lpstr>Impact</vt:lpstr>
      <vt:lpstr>Arial</vt:lpstr>
      <vt:lpstr>White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Tate</cp:lastModifiedBy>
  <cp:revision>13</cp:revision>
  <dcterms:modified xsi:type="dcterms:W3CDTF">2017-10-25T20:28:53Z</dcterms:modified>
</cp:coreProperties>
</file>