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3004800" cy="7302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9972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56728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56728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59972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3216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35040" y="1473120"/>
            <a:ext cx="11734560" cy="329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9972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56728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56728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59972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3216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35040" y="1473120"/>
            <a:ext cx="11734560" cy="329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9972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56728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56728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59972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3216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35040" y="1473120"/>
            <a:ext cx="11734560" cy="329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9972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567280" y="241308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856728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59972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32160" y="4403160"/>
            <a:ext cx="377820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35040" y="1473120"/>
            <a:ext cx="11734560" cy="329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3216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380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644880" y="440316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216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644880" y="2413080"/>
            <a:ext cx="57261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32160" y="4403160"/>
            <a:ext cx="11734560" cy="181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Shape 13" descr=""/>
          <p:cNvPicPr/>
          <p:nvPr/>
        </p:nvPicPr>
        <p:blipFill>
          <a:blip r:embed="rId2"/>
          <a:stretch/>
        </p:blipFill>
        <p:spPr>
          <a:xfrm>
            <a:off x="635040" y="762120"/>
            <a:ext cx="2831760" cy="30456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35040" y="1473120"/>
            <a:ext cx="11734560" cy="711000"/>
          </a:xfrm>
          <a:prstGeom prst="rect">
            <a:avLst/>
          </a:prstGeom>
        </p:spPr>
        <p:txBody>
          <a:bodyPr tIns="91440" bIns="9144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32160" y="2413080"/>
            <a:ext cx="11734560" cy="38095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c9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35040" y="63504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635040" y="1219320"/>
            <a:ext cx="1173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650160" y="291240"/>
            <a:ext cx="11703600" cy="121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50160" y="1708560"/>
            <a:ext cx="11703600" cy="423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35040" y="1574640"/>
            <a:ext cx="11734560" cy="37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75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INTRODUCTION TO REGRESSION ANALYSIS</a:t>
            </a:r>
            <a:endParaRPr b="0" lang="en-US" sz="9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75000"/>
              </a:lnSpc>
            </a:pPr>
            <a:endParaRPr b="0" lang="en-US" sz="9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Checks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35040" y="1473120"/>
            <a:ext cx="11734560" cy="28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SIMPLE LINEAR REGRESSION ASSUMPTIONS</a:t>
            </a:r>
            <a:br/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35040" y="1292760"/>
            <a:ext cx="11734560" cy="5304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026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Linear regression works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best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when: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885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data is normally distributed (but doesn’t have to be)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885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X’s significantly explain y (have low p-values)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885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X’s are independent of each other (low multicollinearity)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885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Resulting values pass linear assumption (depends upon problem)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026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data is not normally distributed, we could introduce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bias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SIMPLE LINEAR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OPENING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35040" y="1473120"/>
            <a:ext cx="1173456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75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EVALUATE MODEL FIT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35040" y="736560"/>
            <a:ext cx="11797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WHAT IS R-SQUARED?  WHAT IS A RESIDUAL?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635040" y="1292760"/>
            <a:ext cx="12205080" cy="5792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026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R-squared and Residuals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R-squared is the central metric introduced for linear regression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model performed better, one with an r-squared of 0.79 or 0.81?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R-squared measures explain variance.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But does it tell the magnitude or scale of error?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We’ll explore loss functions and find ways to refine our model.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35040" y="736560"/>
            <a:ext cx="1015992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CONCLUSION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35040" y="1473120"/>
            <a:ext cx="11734560" cy="28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75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REVIEW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35040" y="1453680"/>
            <a:ext cx="11734560" cy="546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660240" indent="-885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is simple linear regression?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885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do we come up with the coefficients?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60240" indent="-8856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does the slope and intercept mean?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CONCLUSION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35040" y="736560"/>
            <a:ext cx="11734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INTRODUCTION TO REGRESSION ANALYSIS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35040" y="2278440"/>
            <a:ext cx="11734560" cy="380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02680">
              <a:lnSpc>
                <a:spcPct val="160000"/>
              </a:lnSpc>
              <a:buClr>
                <a:srgbClr val="333333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Define simple linear regression and assumptions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02680">
              <a:lnSpc>
                <a:spcPct val="160000"/>
              </a:lnSpc>
              <a:spcBef>
                <a:spcPts val="1199"/>
              </a:spcBef>
              <a:buClr>
                <a:srgbClr val="333333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Build a linear regression model using a dataset that meets the linearity assumption using the sci-kit learn library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02680">
              <a:lnSpc>
                <a:spcPct val="160000"/>
              </a:lnSpc>
              <a:spcBef>
                <a:spcPts val="1199"/>
              </a:spcBef>
              <a:buClr>
                <a:srgbClr val="333333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Understand and identify multicollinearity in a multiple regression.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635040" y="1567080"/>
            <a:ext cx="11734560" cy="711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92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LEARNING OBJECTIVES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SIMPLE LINEAR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35040" y="1292760"/>
            <a:ext cx="11734560" cy="435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026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Definition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  Explanation of a continuous variable given a series of independent variables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026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simplest version is just a line of best fit:                                                               y = mx + 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3040" indent="-2026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Explain the relationship between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                                                using the starting point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and the power in                                   explanation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Shape 267" descr=""/>
          <p:cNvPicPr/>
          <p:nvPr/>
        </p:nvPicPr>
        <p:blipFill>
          <a:blip r:embed="rId1"/>
          <a:stretch/>
        </p:blipFill>
        <p:spPr>
          <a:xfrm>
            <a:off x="7979760" y="2847600"/>
            <a:ext cx="4514400" cy="26283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OPENING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35040" y="1473120"/>
            <a:ext cx="11734560" cy="28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75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INTRODUCTION TO REGRESSION ANALYSIS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SIMPLE LINEAR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35040" y="1292760"/>
            <a:ext cx="11734560" cy="58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03040" indent="-202680">
              <a:lnSpc>
                <a:spcPct val="100000"/>
              </a:lnSpc>
              <a:buClr>
                <a:srgbClr val="000000"/>
              </a:buClr>
              <a:buFont typeface="Georgia"/>
              <a:buChar char="‣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Motivation: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suppose we have a dataset giving the living areas and prices of 47 houses from Portland, Oregon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can we learn to predict the prices of other houses in Portland, as a function of the size of their living areas?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1338840" y="2568240"/>
          <a:ext cx="3627360" cy="2988720"/>
        </p:xfrm>
        <a:graphic>
          <a:graphicData uri="http://schemas.openxmlformats.org/drawingml/2006/table">
            <a:tbl>
              <a:tblPr/>
              <a:tblGrid>
                <a:gridCol w="2088000"/>
                <a:gridCol w="1539360"/>
              </a:tblGrid>
              <a:tr h="711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Living Area (feet sq)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Price (1000$s)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365c0"/>
                    </a:solidFill>
                  </a:tcPr>
                </a:tc>
              </a:tr>
              <a:tr h="45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2104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d2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d2e8"/>
                    </a:solidFill>
                  </a:tcPr>
                </a:tc>
              </a:tr>
              <a:tr h="45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1600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ea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330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eaf4"/>
                    </a:solidFill>
                  </a:tcPr>
                </a:tc>
              </a:tr>
              <a:tr h="45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2400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d2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369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d2e8"/>
                    </a:solidFill>
                  </a:tcPr>
                </a:tc>
              </a:tr>
              <a:tr h="45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1416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ea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232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eaf4"/>
                    </a:solidFill>
                  </a:tcPr>
                </a:tc>
              </a:tr>
              <a:tr h="45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…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d2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…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d2e8"/>
                    </a:solidFill>
                  </a:tcPr>
                </a:tc>
              </a:tr>
            </a:tbl>
          </a:graphicData>
        </a:graphic>
      </p:graphicFrame>
      <p:pic>
        <p:nvPicPr>
          <p:cNvPr id="177" name="Shape 253" descr=""/>
          <p:cNvPicPr/>
          <p:nvPr/>
        </p:nvPicPr>
        <p:blipFill>
          <a:blip r:embed="rId1"/>
          <a:stretch/>
        </p:blipFill>
        <p:spPr>
          <a:xfrm>
            <a:off x="7563600" y="2100960"/>
            <a:ext cx="4704840" cy="3734280"/>
          </a:xfrm>
          <a:prstGeom prst="rect">
            <a:avLst/>
          </a:prstGeom>
          <a:ln>
            <a:noFill/>
          </a:ln>
        </p:spPr>
      </p:pic>
      <p:sp>
        <p:nvSpPr>
          <p:cNvPr id="178" name="CustomShape 4"/>
          <p:cNvSpPr/>
          <p:nvPr/>
        </p:nvSpPr>
        <p:spPr>
          <a:xfrm>
            <a:off x="5307480" y="3968280"/>
            <a:ext cx="146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62bf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35040" y="736560"/>
            <a:ext cx="101595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35040" y="1473120"/>
            <a:ext cx="11734560" cy="28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88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SIMPLE LINEAR REGRESSION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</a:pP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SIMPLE LINEAR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35040" y="1292760"/>
            <a:ext cx="11734560" cy="58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Let’s go back to the housing price data set. Our hypothesis is that housing price,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is a linear function of square footage,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, which gives us the following equation: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 = mx + 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  = Housing Price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x = Square Footage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 = 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 = 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Shape 274" descr=""/>
          <p:cNvPicPr/>
          <p:nvPr/>
        </p:nvPicPr>
        <p:blipFill>
          <a:blip r:embed="rId1"/>
          <a:stretch/>
        </p:blipFill>
        <p:spPr>
          <a:xfrm>
            <a:off x="6797520" y="2570040"/>
            <a:ext cx="5571720" cy="43812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SIMPLE LINEAR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35040" y="1292760"/>
            <a:ext cx="11734560" cy="50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do we get our slope and y-intercept?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Shape 281" descr=""/>
          <p:cNvPicPr/>
          <p:nvPr/>
        </p:nvPicPr>
        <p:blipFill>
          <a:blip r:embed="rId1"/>
          <a:stretch/>
        </p:blipFill>
        <p:spPr>
          <a:xfrm>
            <a:off x="1209600" y="1802520"/>
            <a:ext cx="6686640" cy="5307480"/>
          </a:xfrm>
          <a:prstGeom prst="rect">
            <a:avLst/>
          </a:prstGeom>
          <a:ln>
            <a:noFill/>
          </a:ln>
        </p:spPr>
      </p:pic>
      <p:sp>
        <p:nvSpPr>
          <p:cNvPr id="187" name="CustomShape 3"/>
          <p:cNvSpPr/>
          <p:nvPr/>
        </p:nvSpPr>
        <p:spPr>
          <a:xfrm flipH="1" rot="10800000">
            <a:off x="6643800" y="6217920"/>
            <a:ext cx="4916160" cy="291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3"/>
            </a:solidFill>
            <a:custDash>
              <a:ds d="400000" sp="300000"/>
            </a:custDash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 flipH="1" rot="10800000">
            <a:off x="7048440" y="5991480"/>
            <a:ext cx="5321160" cy="258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/>
            </a:solidFill>
            <a:custDash>
              <a:ds d="400000" sp="300000"/>
            </a:custDash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"/>
          <p:cNvSpPr/>
          <p:nvPr/>
        </p:nvSpPr>
        <p:spPr>
          <a:xfrm flipH="1" rot="10800000">
            <a:off x="7048440" y="6104880"/>
            <a:ext cx="5321160" cy="258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f0"/>
            </a:solidFill>
            <a:custDash>
              <a:ds d="400000" sp="300000"/>
            </a:custDash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"/>
          <p:cNvSpPr/>
          <p:nvPr/>
        </p:nvSpPr>
        <p:spPr>
          <a:xfrm>
            <a:off x="7950240" y="2094840"/>
            <a:ext cx="4571640" cy="47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Which of these lines best fits our data?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 = 80 + 0.1575x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 = 100 + 0.187x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 = 110 + 0.147x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8425440" y="3817800"/>
            <a:ext cx="312120" cy="219600"/>
          </a:xfrm>
          <a:prstGeom prst="rect">
            <a:avLst/>
          </a:prstGeom>
          <a:solidFill>
            <a:srgbClr val="ffff00"/>
          </a:solidFill>
          <a:ln w="25560">
            <a:solidFill>
              <a:srgbClr val="02498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8"/>
          <p:cNvSpPr/>
          <p:nvPr/>
        </p:nvSpPr>
        <p:spPr>
          <a:xfrm>
            <a:off x="8421840" y="4330080"/>
            <a:ext cx="312120" cy="219600"/>
          </a:xfrm>
          <a:prstGeom prst="rect">
            <a:avLst/>
          </a:prstGeom>
          <a:solidFill>
            <a:srgbClr val="00b0f0"/>
          </a:solidFill>
          <a:ln w="25560">
            <a:solidFill>
              <a:srgbClr val="02498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9"/>
          <p:cNvSpPr/>
          <p:nvPr/>
        </p:nvSpPr>
        <p:spPr>
          <a:xfrm>
            <a:off x="8425440" y="4875480"/>
            <a:ext cx="312120" cy="219600"/>
          </a:xfrm>
          <a:prstGeom prst="rect">
            <a:avLst/>
          </a:prstGeom>
          <a:solidFill>
            <a:srgbClr val="ff0000"/>
          </a:solidFill>
          <a:ln w="25560">
            <a:solidFill>
              <a:srgbClr val="02498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293" descr=""/>
          <p:cNvPicPr/>
          <p:nvPr/>
        </p:nvPicPr>
        <p:blipFill>
          <a:blip r:embed="rId1"/>
          <a:stretch/>
        </p:blipFill>
        <p:spPr>
          <a:xfrm>
            <a:off x="494280" y="1927440"/>
            <a:ext cx="11828160" cy="420192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635040" y="1292760"/>
            <a:ext cx="1173456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Draw a line that minimizes the sum of the residuals between the predicted point and the actual point =&gt;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Ordinary Least Squares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(OLS)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	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837480" y="5848560"/>
            <a:ext cx="57571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Where         = mx    + b for the i</a:t>
            </a: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observation of N observations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Shape 296" descr=""/>
          <p:cNvPicPr/>
          <p:nvPr/>
        </p:nvPicPr>
        <p:blipFill>
          <a:blip r:embed="rId2"/>
          <a:stretch/>
        </p:blipFill>
        <p:spPr>
          <a:xfrm>
            <a:off x="8010360" y="5836320"/>
            <a:ext cx="240120" cy="352800"/>
          </a:xfrm>
          <a:prstGeom prst="rect">
            <a:avLst/>
          </a:prstGeom>
          <a:ln>
            <a:noFill/>
          </a:ln>
        </p:spPr>
      </p:pic>
      <p:pic>
        <p:nvPicPr>
          <p:cNvPr id="198" name="Shape 297" descr=""/>
          <p:cNvPicPr/>
          <p:nvPr/>
        </p:nvPicPr>
        <p:blipFill>
          <a:blip r:embed="rId3"/>
          <a:stretch/>
        </p:blipFill>
        <p:spPr>
          <a:xfrm>
            <a:off x="8835480" y="5961960"/>
            <a:ext cx="144720" cy="17640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635040" y="736560"/>
            <a:ext cx="772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SIMPLE LINEAR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LibreOffice/5.3.3.2$Windows_x86 LibreOffice_project/3d9a8b4b4e538a85e0782bd6c2d430bafe583448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2017-11-15T16:18:07Z</dcterms:modified>
  <cp:revision>1</cp:revision>
  <dc:subject/>
  <dc:title/>
</cp:coreProperties>
</file>