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Slides/_rels/notesSlide36.xml.rels" ContentType="application/vnd.openxmlformats-package.relationships+xml"/>
  <Override PartName="/ppt/notesSlides/notesSlide3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tif" ContentType="image/tiff"/>
  <Override PartName="/ppt/media/image11.tif" ContentType="image/tiff"/>
  <Override PartName="/ppt/media/image12.tif" ContentType="image/tiff"/>
  <Override PartName="/ppt/media/image13.tif" ContentType="image/tiff"/>
  <Override PartName="/ppt/media/image14.tif" ContentType="image/tiff"/>
  <Override PartName="/ppt/media/image15.tif" ContentType="image/tiff"/>
  <Override PartName="/ppt/media/image16.tif" ContentType="image/tiff"/>
  <Override PartName="/ppt/media/image17.tif" ContentType="image/tiff"/>
  <Override PartName="/ppt/media/image18.tif" ContentType="image/tiff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</p:sldIdLst>
  <p:sldSz cx="13004800" cy="7302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71ADBBC-2549-4ADC-BA5D-CB934B4DBF8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https://www.youtube.com/watch?v=CV_hDyfmEw4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Shape 13" descr=""/>
          <p:cNvPicPr/>
          <p:nvPr/>
        </p:nvPicPr>
        <p:blipFill>
          <a:blip r:embed="rId2"/>
          <a:stretch/>
        </p:blipFill>
        <p:spPr>
          <a:xfrm>
            <a:off x="635040" y="762120"/>
            <a:ext cx="2831760" cy="30456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tIns="91440" bIns="9144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c9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5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635040" y="2273400"/>
            <a:ext cx="11734560" cy="38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One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Two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Three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Four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Five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635040" y="2273400"/>
            <a:ext cx="11734560" cy="38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One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Two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Three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Four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Five</a:t>
            </a:r>
            <a:endParaRPr b="0" lang="en-US" sz="2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8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 hidden="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Agenda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Line 4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5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PlaceHolder 6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</a:rPr>
              <a:t>Click to edit the title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ews706BT-RomanC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ews706BT-Roman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ews706BT-Roman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ews706BT-Roman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</a:rPr>
              <a:t>Fourth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ews706BT-Roman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ews706BT-Roman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ews706BT-Roman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News706BT-Roman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6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6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6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6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slideLayout" Target="../slideLayouts/slideLayout6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tif"/><Relationship Id="rId2" Type="http://schemas.openxmlformats.org/officeDocument/2006/relationships/slideLayout" Target="../slideLayouts/slideLayout6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slideLayout" Target="../slideLayouts/slideLayout6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tif"/><Relationship Id="rId2" Type="http://schemas.openxmlformats.org/officeDocument/2006/relationships/slideLayout" Target="../slideLayouts/slideLayout6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CV_hDyfmEw4" TargetMode="External"/><Relationship Id="rId2" Type="http://schemas.openxmlformats.org/officeDocument/2006/relationships/hyperlink" Target="https://www.youtube.com/watch?v=CV_hDyfmEw4" TargetMode="External"/><Relationship Id="rId3" Type="http://schemas.openxmlformats.org/officeDocument/2006/relationships/hyperlink" Target="https://www.youtube.com/watch?v=cSKzqb0EKS0&amp;list=PL5-da3qGB5IB-Xdpj_uXJpLGiRfv9UVXI&amp;index=6&amp;t=1m3s" TargetMode="External"/><Relationship Id="rId4" Type="http://schemas.openxmlformats.org/officeDocument/2006/relationships/hyperlink" Target="https://www.youtube.com/watch?v=cSKzqb0EKS0&amp;list=PL5-da3qGB5IB-Xdpj_uXJpLGiRfv9UVXI&amp;index=6&amp;t=1m3s" TargetMode="External"/><Relationship Id="rId5" Type="http://schemas.openxmlformats.org/officeDocument/2006/relationships/slideLayout" Target="../slideLayouts/slideLayout6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35040" y="1574640"/>
            <a:ext cx="11734560" cy="37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EVALUATING MODEL FIT</a:t>
            </a:r>
            <a:endParaRPr b="0" lang="en-US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sklearn’s metrics module includes a mean_squared_error function.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sklearn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metrics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metrics.mean_squared_error(y, model.predict(X))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MEAN SQUARED ERROR (MSE)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example, two arrays of the same values would have an MSE of 0.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sklearn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metrics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metrics.mean_squared_error([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 [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0.0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MEAN SQUARED ERROR (MSE)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MEAN SQUARED ERROR (MSE)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45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Two arrays with different values would have a positive MSE.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sklearn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metrics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metrics.mean_squared_error([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 [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])</a:t>
            </a:r>
            <a:br/>
            <a:r>
              <a:rPr b="0" lang="en-US" sz="2400" spc="-1" strike="noStrike">
                <a:solidFill>
                  <a:srgbClr val="969896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# (4^2 + 2^2 + 0^2 + 2^2 + 4^2) / 5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8.0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HOW DO WE MINIMIZE ERROR?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regression method we’ve used is called “Ordinary Least Squares”.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means that given a matrix X, solve for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least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amount of square error for 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However, this assumes that X is unbiased, that it is representative of the population.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numpy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np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pandas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pd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sklearn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linear_model</a:t>
            </a:r>
            <a:br/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df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pd.DataFrame({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'x'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range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100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),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'y'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range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100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)})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biased_df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df.copy()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biased_df.loc[: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20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'x'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biased_df.loc[: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20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'y'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br/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795da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append_jitter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(series):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jitter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np.random.random_sample(size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100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series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+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jitter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35040" y="736560"/>
            <a:ext cx="115844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LET’S COMPARE TWO RANDOM MODELS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35040" y="736560"/>
            <a:ext cx="116510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LET’S COMPARE TWO RANDOM MODELS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82760" y="1292760"/>
            <a:ext cx="127731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df[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'x'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append_jitter(df.x)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df[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'y'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append_jitter(df.y)</a:t>
            </a:r>
            <a:br/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biased_df[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'x'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append_jitter(biased_df.x)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biased_df[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'y'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append_jitter(biased_df.y)</a:t>
            </a:r>
            <a:br/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Fit: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lm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linear_model.LinearRegression().fit(df[[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'x'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]], df[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'y'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])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metrics.mean_squared_error(df[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'y'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 lm.predict(df[[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'x'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]]))</a:t>
            </a:r>
            <a:br/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Biased fit: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lm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linear_model.LinearRegression().fit(biased_df[[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'x'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]], biased_df[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'y'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])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metrics.mean_squared_error(df[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'y'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 lm.predict(df[[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'x'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]]))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BIAS VS. VARIANCE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Shape 326" descr=""/>
          <p:cNvPicPr/>
          <p:nvPr/>
        </p:nvPicPr>
        <p:blipFill>
          <a:blip r:embed="rId1"/>
          <a:stretch/>
        </p:blipFill>
        <p:spPr>
          <a:xfrm>
            <a:off x="635040" y="1969560"/>
            <a:ext cx="11756520" cy="380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BIAS VARIANCE TRADEOFF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our error is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biased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it means the model’s prediction is consistently far away from the actual value.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could be a sign of poor sampling and poor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One objective of a biased model is to trade bias error for generalized error. We prefer the error to be more evenly distributed across the model.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called error due to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variance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want our model to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generalize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data it hasn’t seen even if doesn’t perform as well on data it has already seen.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BIAS VARIANCE TRADEOFF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Shape 338" descr=""/>
          <p:cNvPicPr/>
          <p:nvPr/>
        </p:nvPicPr>
        <p:blipFill>
          <a:blip r:embed="rId1"/>
          <a:stretch/>
        </p:blipFill>
        <p:spPr>
          <a:xfrm>
            <a:off x="1734120" y="1312920"/>
            <a:ext cx="9536400" cy="598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35040" y="736560"/>
            <a:ext cx="108162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 KNOWLEDGE CHECK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Shape 344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2200" cy="952200"/>
          </a:xfrm>
          <a:prstGeom prst="rect">
            <a:avLst/>
          </a:prstGeom>
          <a:ln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726480" y="2195280"/>
            <a:ext cx="2759400" cy="30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2961360" y="2224440"/>
            <a:ext cx="7558920" cy="24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of the following scenarios would be better for a weatherman?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333333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Knowing that I can very accurately "predict" the temperature outside from previous days perfectly, but be 20-30 degrees off for future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333333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Knowing that I can accurately predict the general trend of the temperate outside from previous days, and therefore am at most only 10 degrees off on future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3052800" y="5792400"/>
            <a:ext cx="417060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Answers to the above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2989800" y="5399640"/>
            <a:ext cx="373356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2989800" y="1776240"/>
            <a:ext cx="957600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ANSWER THE FOLLOWING QUESTIONS (5 minutes)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 rot="10800000">
            <a:off x="2498040" y="6416640"/>
            <a:ext cx="360" cy="46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EVALUATING MODEL FIT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635040" y="1940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Define regularization, bias, and error metrics for regression problems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Evaluate model fit using loss functions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Select regression methods based on fit and complexity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635040" y="1473120"/>
            <a:ext cx="11734560" cy="711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92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LEARNING OBJECTIVES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DEMO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CROSS VALIDATION 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Cross validation can help account for bias.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general idea is to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Generate several models on different cross sections of the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Measure the performance of each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the mean performance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technique swaps bias error for generalized error, describing previous trends accurately enough to extend to future trends.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CROSS VALIDATION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651760" y="1463040"/>
            <a:ext cx="7097400" cy="5212080"/>
          </a:xfrm>
          <a:prstGeom prst="rect">
            <a:avLst/>
          </a:prstGeom>
          <a:ln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CROSS VALIDATION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635040" y="145368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CROSS VALIDATION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3" name="Shape 369" descr=""/>
          <p:cNvPicPr/>
          <p:nvPr/>
        </p:nvPicPr>
        <p:blipFill>
          <a:blip r:embed="rId1"/>
          <a:stretch/>
        </p:blipFill>
        <p:spPr>
          <a:xfrm>
            <a:off x="3094560" y="1601280"/>
            <a:ext cx="6815520" cy="55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k-fold cross validation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Split the data into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group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Train the model on all segments except one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Test model performance on the remaining set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k = 5, split the data into five segments and generate five models.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K-FOLD CROSS VALIDATION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35040" y="736560"/>
            <a:ext cx="118951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USING K-FOLD CROSS VALIDATION WITH MSE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Import the appropriate packages and load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sklearn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cross_validation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wd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'../../datasets/'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bikeshare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pd.read_csv(wd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+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'bikeshare/bikeshare.csv'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weather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pd.get_dummies(bikeshare.weathersit, prefix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'weather'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modeldata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bikeshare[[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'temp'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'hum'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]].join(weather[[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'weather_1'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'weather_2'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'weather_3'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]])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y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bikeshare.casual</a:t>
            </a:r>
            <a:br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35040" y="736560"/>
            <a:ext cx="118951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USING K-FOLD CROSS VALIDATION WITH MSE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Build models on subsets of the data and calculate the average score.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kf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cross_validation.KFold(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len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(modeldata), n_folds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shuffle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scores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[]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for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train_index, test_index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kf: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lm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linear_model.LinearRegression().fit(modeldata.iloc[train_index], y.iloc[train_index])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scores.append(metrics.mean_squared_error(y.iloc[test_index], lm.predict(modeldata.iloc[test_index])))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np.mean(scores)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35040" y="736560"/>
            <a:ext cx="118951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USING K-FOLD CROSS VALIDATION WITH MSE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can be compared to the model built on all of the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This score will be lower, but we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're trading off bias error for generalized error: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lm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linear_model.LinearRegression().fit(modeldata, y)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metrics.mean_squared_error(y, lm.predict(modeldata))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approach would predict new data more accurately?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GUIDED PRACTICE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CROSS VALIDATION WITH LINEAR REGRESSION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404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2200" cy="952200"/>
          </a:xfrm>
          <a:prstGeom prst="rect">
            <a:avLst/>
          </a:prstGeom>
          <a:ln>
            <a:noFill/>
          </a:ln>
        </p:spPr>
      </p:pic>
      <p:sp>
        <p:nvSpPr>
          <p:cNvPr id="325" name="CustomShape 1"/>
          <p:cNvSpPr/>
          <p:nvPr/>
        </p:nvSpPr>
        <p:spPr>
          <a:xfrm>
            <a:off x="726480" y="2195280"/>
            <a:ext cx="2759400" cy="30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961360" y="2224440"/>
            <a:ext cx="7558920" cy="27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we were to continue increasing the number of folds in cross validation, would error increase or decrease?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Using the previous code example, perform k-fold cross validation for all even numbers between 2 and 50.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Answer the following questions: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does </a:t>
            </a:r>
            <a:r>
              <a:rPr b="0" lang="en-US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shuffle=True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do?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At what point does cross validation no longer seem to help the model?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Hint:  </a:t>
            </a:r>
            <a:r>
              <a:rPr b="0" lang="en-US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range(2, 51, 2)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produces a list of even numbers from 2 to 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3052800" y="5792400"/>
            <a:ext cx="417060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Answers to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2989800" y="5399640"/>
            <a:ext cx="373356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2989800" y="1776240"/>
            <a:ext cx="373356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DIRECTIONS (20 minutes)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6"/>
          <p:cNvSpPr/>
          <p:nvPr/>
        </p:nvSpPr>
        <p:spPr>
          <a:xfrm rot="10800000">
            <a:off x="2498040" y="6416640"/>
            <a:ext cx="360" cy="46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7"/>
          <p:cNvSpPr/>
          <p:nvPr/>
        </p:nvSpPr>
        <p:spPr>
          <a:xfrm>
            <a:off x="635040" y="736560"/>
            <a:ext cx="123696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CROSS VALIDATION WITH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5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COURSE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35040" y="1473120"/>
            <a:ext cx="1173456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PRE-WORK 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Review: overfitting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635040" y="1501560"/>
            <a:ext cx="609768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Overfitting with polynomial regression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7" name="Picture 2" descr=""/>
          <p:cNvPicPr/>
          <p:nvPr/>
        </p:nvPicPr>
        <p:blipFill>
          <a:blip r:embed="rId1"/>
          <a:stretch/>
        </p:blipFill>
        <p:spPr>
          <a:xfrm>
            <a:off x="1473120" y="2008080"/>
            <a:ext cx="10058040" cy="491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overfitting with linear models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635040" y="1501560"/>
            <a:ext cx="1088280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What are the general characteristics of linear models?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Low model complexity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High bias, low variance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Does not tend to overfit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Nevertheless,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overfitting can still occur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with linear models if you allow them to have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high variance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. Here are some common causes: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Cause 1: Irrelevant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635040" y="1501560"/>
            <a:ext cx="1088280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Linear models can overfit if you include "irrelevant features", meaning features that are unrelated to the response. Why?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Because it will learn a coefficient for every feature you include in the model, regardless of whether that feature has the signal or the noise.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This is especially a problem when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p (number of features) is close to n (number of observations),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because that model will naturally have high variance.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Cause 2: correlated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635040" y="1501560"/>
            <a:ext cx="1088280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Linear models can overfit if the included features are highly correlated with one another. Why?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From the scikit-learn documentation: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"...coefficient estimates for Ordinary Least Squares rely on the independence of the model terms. When terms are correlated and the columns of the design matrix X have an approximate linear dependence, the design matrix becomes close to singular and as a result, the least-squares estimate becomes highly sensitive to random errors in the observed response, producing a large variance.”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http://scikit-learn.org/stable/modules/linear_model.html#ordinary-least-squares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Cause 3: Large coefficients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635040" y="1501560"/>
            <a:ext cx="1088280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Linear models can overfit if the coefficients (after feature standardization) are too large. Why?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Because the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larger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 the absolute value of the coefficient, the more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power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 it has to change the predicted response, resulting in a higher variance.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Regularization of linear models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635040" y="1501560"/>
            <a:ext cx="562104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Regularization is a method for "constraining" or "regularizing" the size of the coefficients, thus "shrinking" them towards zero.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It reduces model variance and thus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minimizes overfitting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If the model is too complex, it tends to reduce variance more than it increases bias, resulting in a model that is more likely to generalize.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1" descr=""/>
          <p:cNvPicPr/>
          <p:nvPr/>
        </p:nvPicPr>
        <p:blipFill>
          <a:blip r:embed="rId1"/>
          <a:stretch/>
        </p:blipFill>
        <p:spPr>
          <a:xfrm>
            <a:off x="6609960" y="2060640"/>
            <a:ext cx="6394680" cy="4054320"/>
          </a:xfrm>
          <a:prstGeom prst="rect">
            <a:avLst/>
          </a:prstGeom>
          <a:ln>
            <a:noFill/>
          </a:ln>
        </p:spPr>
      </p:pic>
      <p:sp>
        <p:nvSpPr>
          <p:cNvPr id="364" name="CustomShape 6"/>
          <p:cNvSpPr/>
          <p:nvPr/>
        </p:nvSpPr>
        <p:spPr>
          <a:xfrm>
            <a:off x="635040" y="6176160"/>
            <a:ext cx="10266480" cy="156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Our goal is to locate the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optimum model complexity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, and thus regularization is useful when we believe our model is too complex.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How does regularization work?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635040" y="1501560"/>
            <a:ext cx="117345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For a normal linear regression model, we estimate the coefficients using the least squares criterion, which minimizes the residual sum of squares (RSS): 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0" name="Picture 2" descr=""/>
          <p:cNvPicPr/>
          <p:nvPr/>
        </p:nvPicPr>
        <p:blipFill>
          <a:blip r:embed="rId1"/>
          <a:stretch/>
        </p:blipFill>
        <p:spPr>
          <a:xfrm>
            <a:off x="0" y="2553120"/>
            <a:ext cx="13004280" cy="436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635040" y="1501560"/>
            <a:ext cx="117345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We seek to minimize the squared errors AND some penalty term, whose power is equal to lambda.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6" name="Picture 1" descr=""/>
          <p:cNvPicPr/>
          <p:nvPr/>
        </p:nvPicPr>
        <p:blipFill>
          <a:blip r:embed="rId1"/>
          <a:stretch/>
        </p:blipFill>
        <p:spPr>
          <a:xfrm>
            <a:off x="0" y="2716560"/>
            <a:ext cx="13004280" cy="394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635040" y="1501560"/>
            <a:ext cx="117345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Ridge coefficients as a function of our regularization penalty: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2" name="Picture 2" descr=""/>
          <p:cNvPicPr/>
          <p:nvPr/>
        </p:nvPicPr>
        <p:blipFill>
          <a:blip r:embed="rId1"/>
          <a:stretch/>
        </p:blipFill>
        <p:spPr>
          <a:xfrm>
            <a:off x="4023000" y="2374200"/>
            <a:ext cx="5424480" cy="49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Lasso regression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635040" y="1501560"/>
            <a:ext cx="117345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We seek to minimize the squared errors AND some penalty term, whose power is equal to lambda.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8" name="Picture 2" descr=""/>
          <p:cNvPicPr/>
          <p:nvPr/>
        </p:nvPicPr>
        <p:blipFill>
          <a:blip r:embed="rId1"/>
          <a:stretch/>
        </p:blipFill>
        <p:spPr>
          <a:xfrm>
            <a:off x="0" y="2574000"/>
            <a:ext cx="13004280" cy="256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PRE-WORK REVIEW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635040" y="9579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Understand goodness of fit (r-squared)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Measure statistical significance of features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Recall what a residual 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Implement a sklearn estimator to predict a target variable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Lasso regression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635040" y="1501560"/>
            <a:ext cx="117345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Lasso coefficients as a function of our regularization penalty: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4" name="Picture 3" descr=""/>
          <p:cNvPicPr/>
          <p:nvPr/>
        </p:nvPicPr>
        <p:blipFill>
          <a:blip r:embed="rId1"/>
          <a:stretch/>
        </p:blipFill>
        <p:spPr>
          <a:xfrm>
            <a:off x="3596400" y="2021760"/>
            <a:ext cx="5811840" cy="507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Ridge vs lasso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635040" y="1501560"/>
            <a:ext cx="117345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Lasso Regression (L1 norm): shrink towards 0 using the sum of the absolute value of our coefficients as a constraint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Ridge Regression (L2 norm): shrink the squares of our our coefficients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0" name="Picture 1" descr=""/>
          <p:cNvPicPr/>
          <p:nvPr/>
        </p:nvPicPr>
        <p:blipFill>
          <a:blip r:embed="rId1"/>
          <a:stretch/>
        </p:blipFill>
        <p:spPr>
          <a:xfrm>
            <a:off x="1256760" y="3196080"/>
            <a:ext cx="10491120" cy="410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Ridge vs lasso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635040" y="1501560"/>
            <a:ext cx="117345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6" name="Picture 2" descr=""/>
          <p:cNvPicPr/>
          <p:nvPr/>
        </p:nvPicPr>
        <p:blipFill>
          <a:blip r:embed="rId1"/>
          <a:stretch/>
        </p:blipFill>
        <p:spPr>
          <a:xfrm>
            <a:off x="2085120" y="1459800"/>
            <a:ext cx="8329680" cy="536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Ridge vs lasso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635040" y="1501560"/>
            <a:ext cx="117345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Previous Slide: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We are fitting a linear regression model with two features, x1 and x2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β represents the set of two coefficients  β1 and  β2, which minimize the RSS for an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unregularized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Regularization restricts the allowed positions of the  β to the blue constraint region: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For lasso, this region is a diamond because it constrains the absolute value of coefficients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For ridge, this region is a circle because it constrains the square of the coefficients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The size of the blue region is determined by α (our budget!), with a smaller α resulting in a larger region: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When α is zero, the blue region is infinitely large, and thus the coefficient size are not constrained.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When α increases, the blue region gets smaller and smaller.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Ridge regression (L2 norm): shrinks the squares. Lasso (L1 norm) shrinks the absolute value.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Ridge vs lasso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5"/>
          <p:cNvSpPr/>
          <p:nvPr/>
        </p:nvSpPr>
        <p:spPr>
          <a:xfrm>
            <a:off x="635040" y="1501560"/>
            <a:ext cx="121503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But one more thing!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Should features be standardized?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Yes, because otherwise, features would be penalized simply because of their scale.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Also, standardizing avoids penalizing the intercept, which wouldn't make intuitive sense.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How should you choose between Lasso regression and Ridge regression?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Lasso regression is preferred if we believe many features are irrelevant or if we prefer a sparse model.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If model performance is your primary concern, it is best to try both.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ElasticNet regression is a combination of lasso regression and ridge Regression.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Line 1"/>
          <p:cNvSpPr/>
          <p:nvPr/>
        </p:nvSpPr>
        <p:spPr>
          <a:xfrm>
            <a:off x="634680" y="63468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2"/>
          <p:cNvSpPr/>
          <p:nvPr/>
        </p:nvSpPr>
        <p:spPr>
          <a:xfrm>
            <a:off x="634680" y="1218960"/>
            <a:ext cx="11734920" cy="0"/>
          </a:xfrm>
          <a:prstGeom prst="line">
            <a:avLst/>
          </a:prstGeom>
          <a:ln w="1260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635040" y="736560"/>
            <a:ext cx="9562680" cy="48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5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FDinTextCompPro-Regular"/>
                <a:ea typeface="PFDinTextCompPro-Regular"/>
              </a:rPr>
              <a:t>The methods are new and improving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851760" y="1648800"/>
            <a:ext cx="9345600" cy="512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635040" y="1501560"/>
            <a:ext cx="11734560" cy="380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In the following informative video: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Derek Zoolander is traditional regression methods.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Hansel is regularized methods.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hlinkClick r:id="rId1"/>
              </a:rPr>
              <a:t>https://</a:t>
            </a: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hlinkClick r:id="rId2"/>
              </a:rPr>
              <a:t>www.youtube.com/watch?v=CV_hDyfmEw4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7840" indent="-17748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Lucida Grande"/>
              <a:buChar char="‣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</a:rPr>
              <a:t>Tibshirani: </a:t>
            </a: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hlinkClick r:id="rId3"/>
              </a:rPr>
              <a:t>https://</a:t>
            </a: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hlinkClick r:id="rId4"/>
              </a:rPr>
              <a:t>www.youtube.com/watch?v=cSKzqb0EKS0&amp;list=PL5-da3qGB5IB-Xdpj_uXJpLGiRfv9UVXI&amp;index=6&amp;t=1m3s</a:t>
            </a: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b="0" lang="en-US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DEMO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UNDERSTANDING REGULARIZATION EFFECTS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working with the bikeshare data to predict riders over hours/days with a few features.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Does it make sense to use a ridge regression or a lasso regression?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Why?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QUICK CHECK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Let’s test a variety of alpha weights for Ridge Regression on the bikeshare data.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alphas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np.logspace(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10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10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for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alphas: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'Alpha:'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a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lm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linear_model.Ridge(alpha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lm.fit(modeldata, y)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lm.coef_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metrics.mean_squared_error(y, lm.predict(modeldata))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happens to the weights of the coefficients as alpha increases?  What happens to the error as alpha increases?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635040" y="736560"/>
            <a:ext cx="112683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UNDERSTANDING REGULARIZATION EFFECTS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Grid search exhaustively searches through all given options to find the best solution.  Grid search will try all combos given in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param_grid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param_ grid = {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'intercept'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[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'alpha'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[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635040" y="736560"/>
            <a:ext cx="115891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WE CAN MAKE THIS EASIER WITH GRID SEARCH!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OPENING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35040" y="1473120"/>
            <a:ext cx="1173456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R-SQUARES AND RESIDUALS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param grid has six different options: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intercept True, alpha 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intercept True, alpha 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intercept True, alpha 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intercept False, alpha 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intercept False, alpha 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5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intercept False, alpha 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635040" y="736560"/>
            <a:ext cx="110397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WE CAN MAKE THIS EASIER WITH GRID SEARCH!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6010920" y="2431440"/>
            <a:ext cx="558756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45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param_ grid = {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'intercept'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[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'alpha'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[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an incredibly powerful, automated machine learning tool!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sklearn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import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grid_search</a:t>
            </a:r>
            <a:br/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alphas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np.logspace(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10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10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gs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grid_search.GridSearchCV(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estimator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linear_model.Ridge(),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param_grid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'alpha'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alphas},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scoring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'mean_squared_error'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635040" y="736560"/>
            <a:ext cx="112683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WE CAN MAKE THIS EASIER WITH GRID SEARCH!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gs.fit(modeldata, y)</a:t>
            </a:r>
            <a:br/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gs.best_score_ </a:t>
            </a:r>
            <a:r>
              <a:rPr b="0" lang="en-US" sz="2400" spc="-1" strike="noStrike">
                <a:solidFill>
                  <a:srgbClr val="969896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# mean squared error here comes in negative, so let's make it positive.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gs.best_estimator_ </a:t>
            </a:r>
            <a:r>
              <a:rPr b="0" lang="en-US" sz="2400" spc="-1" strike="noStrike">
                <a:solidFill>
                  <a:srgbClr val="969896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# explains which grid_search setup worked best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gs.grid_scores_ </a:t>
            </a:r>
            <a:r>
              <a:rPr b="0" lang="en-US" sz="2400" spc="-1" strike="noStrike">
                <a:solidFill>
                  <a:srgbClr val="969896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# shows all the grid pairings and their performances.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635040" y="736560"/>
            <a:ext cx="112683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WE CAN MAKE THIS EASIER WITH GRID SEARCH!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GUIDED PRACTICE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GRID SEARCH CV, SOLVING FOR ALPHA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Shape 508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2200" cy="952200"/>
          </a:xfrm>
          <a:prstGeom prst="rect">
            <a:avLst/>
          </a:prstGeom>
          <a:ln>
            <a:noFill/>
          </a:ln>
        </p:spPr>
      </p:pic>
      <p:sp>
        <p:nvSpPr>
          <p:cNvPr id="440" name="CustomShape 1"/>
          <p:cNvSpPr/>
          <p:nvPr/>
        </p:nvSpPr>
        <p:spPr>
          <a:xfrm>
            <a:off x="726480" y="2195280"/>
            <a:ext cx="2759400" cy="30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2961360" y="2224440"/>
            <a:ext cx="7558920" cy="24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Modify the previous code to do the following: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Introduce cross validation into the grid search.  This is accessible from the cv argument.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Add fit_intercept = True and False to the param_grid dictionary.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Re-investigate the best score, best estimator, and grid score attributes as a result of the grid search.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3052800" y="5792400"/>
            <a:ext cx="617508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New code and output that meets above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4"/>
          <p:cNvSpPr/>
          <p:nvPr/>
        </p:nvSpPr>
        <p:spPr>
          <a:xfrm>
            <a:off x="2989800" y="5399640"/>
            <a:ext cx="373356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5"/>
          <p:cNvSpPr/>
          <p:nvPr/>
        </p:nvSpPr>
        <p:spPr>
          <a:xfrm>
            <a:off x="2989800" y="1776240"/>
            <a:ext cx="373356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DIRECTIONS (25 minutes)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6"/>
          <p:cNvSpPr/>
          <p:nvPr/>
        </p:nvSpPr>
        <p:spPr>
          <a:xfrm rot="10800000">
            <a:off x="2498040" y="6416640"/>
            <a:ext cx="360" cy="46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7"/>
          <p:cNvSpPr/>
          <p:nvPr/>
        </p:nvSpPr>
        <p:spPr>
          <a:xfrm>
            <a:off x="635040" y="736560"/>
            <a:ext cx="123037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GRID SEARCH CV, SOLVING FOR ALPHA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MINIMIZING LOSS THROUGH GRADIENT DESCENT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GRADIENT DESCENT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Gradient Descent can also help us minimize error.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3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Gradient Descent works: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3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random linear solution is provided as a starting point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3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solver attempts to find a next “step”:  take a step in any direction and measure the performance.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3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the solver finds a better solution (i.e. lower MSE), this is the new starting point.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3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Repeat these steps until the performance is optimized and no “next steps” perform better.  The size of steps will shrink over time.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GRADIENT DESCENT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3" name="Shape 534" descr=""/>
          <p:cNvPicPr/>
          <p:nvPr/>
        </p:nvPicPr>
        <p:blipFill>
          <a:blip r:embed="rId1"/>
          <a:stretch/>
        </p:blipFill>
        <p:spPr>
          <a:xfrm>
            <a:off x="3666960" y="1189080"/>
            <a:ext cx="5670720" cy="608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num_to_approach, start, steps, optimized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6.2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0.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[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],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while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optimized: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current_distance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num_to_approach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start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got_better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next_steps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[start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+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i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for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i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steps]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for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next_steps: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distance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np.abs(num_to_approach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distance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&lt;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current_distance: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got_better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distance,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'is better than'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current_distance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current_distance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distance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start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635040" y="736560"/>
            <a:ext cx="123696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 CODE EXAMPLE OF GRADIENT DESCENT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35040" y="736560"/>
            <a:ext cx="123696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 CODE EXAMPLE OF GRADIENT DESCENT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got_better: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'found better solution! using'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current_distance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a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+=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optimized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24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start, </a:t>
            </a:r>
            <a:r>
              <a:rPr b="0" lang="en-US" sz="24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'is closest to'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num_to_approach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is the code doing?  What could go wrong?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35040" y="736560"/>
            <a:ext cx="11797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WHAT IS R-SQUARED?  WHAT IS A RESIDUAL?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R-squared,  the central metric introduced for linear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model performed better, one with an r-squared of 0.79 or 0.81?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R-squared measures explain variance.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But does it tell the magnitude or scale of error?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We’ll explore loss functions and find ways to refine our model.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GLOBAL VS LOCAL MINIMUMS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Gradient Descent could solve for 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local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minimum instead of 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global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minimum.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local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minimum is confined to a very specific subset of solutions.  The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global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minimum considers all solutions.  These could be equal, but that’s not always true.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0" name="Shape 553" descr=""/>
          <p:cNvPicPr/>
          <p:nvPr/>
        </p:nvPicPr>
        <p:blipFill>
          <a:blip r:embed="rId1"/>
          <a:stretch/>
        </p:blipFill>
        <p:spPr>
          <a:xfrm>
            <a:off x="3989520" y="3980880"/>
            <a:ext cx="5025600" cy="30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DEMO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APPLICATION OF GRADIENT DESCENT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Gradient Descent works best when: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are working with a large dataset.  Smaller datasets are more prone to error.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Data is cleaned up and normalized.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Gradient Descent is significantly faster than OLS.  This becomes important as data gets bigger.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APPLICATION OF GRADIENT DESCENT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can easily run a Gradient Descent regression.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Note:  The verbose argument can be set to 1 to see the optimization steps.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lm </a:t>
            </a:r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linear_model.SGDRegressor()</a:t>
            </a:r>
            <a:br/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lm.fit(modeldata, y)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lm.score(modeldata, y)</a:t>
            </a:r>
            <a:br/>
            <a:r>
              <a:rPr b="0" lang="en-US" sz="24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metrics.mean_squared_error(y, lm.predict(modeldata))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5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Untuned, how well did gradient descent perform compared to OLS?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APPLICATION OF GRADIENT DESCENT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Gradient Descent can be tuned with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learning rate:  how aggressively we solve the problem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epsilon:  at what point do we say the error margin is acceptable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iterations:  when should be we stop no matter what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APPLICATION OF GRADIENT DESCENT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INDEPENDENT PRACTICE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ON YOUR OWN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Shape 588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2200" cy="952200"/>
          </a:xfrm>
          <a:prstGeom prst="rect">
            <a:avLst/>
          </a:prstGeom>
          <a:ln>
            <a:noFill/>
          </a:ln>
        </p:spPr>
      </p:pic>
      <p:sp>
        <p:nvSpPr>
          <p:cNvPr id="472" name="CustomShape 1"/>
          <p:cNvSpPr/>
          <p:nvPr/>
        </p:nvSpPr>
        <p:spPr>
          <a:xfrm>
            <a:off x="726480" y="2195280"/>
            <a:ext cx="2759400" cy="30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2961360" y="2224440"/>
            <a:ext cx="946656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are tons of ways to approach a regression problem.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Implement the Gradient Descent approach to our bikeshare modeling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Show how Gradient Descent solves and optimizes the solution.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Demonstrate the grid_search module.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 a model you evaluated last class or the simpler one from today.  Implement param_grid in grid search to answer the following questions: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With a set of values between 10^-10 and 10^-1, how does MSE change?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lphaL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do these results change when you alter the learning rate?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3052800" y="6325920"/>
            <a:ext cx="75589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Gradient Descent approach and answered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2989800" y="5933160"/>
            <a:ext cx="373356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DELIVERABLE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5"/>
          <p:cNvSpPr/>
          <p:nvPr/>
        </p:nvSpPr>
        <p:spPr>
          <a:xfrm>
            <a:off x="2989800" y="1776240"/>
            <a:ext cx="373356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DIRECTIONS (30 minutes)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6"/>
          <p:cNvSpPr/>
          <p:nvPr/>
        </p:nvSpPr>
        <p:spPr>
          <a:xfrm rot="10800000">
            <a:off x="2498040" y="6416640"/>
            <a:ext cx="360" cy="46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7"/>
          <p:cNvSpPr/>
          <p:nvPr/>
        </p:nvSpPr>
        <p:spPr>
          <a:xfrm>
            <a:off x="635040" y="736560"/>
            <a:ext cx="9746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ON YOUR OWN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Shape 600" descr=""/>
          <p:cNvPicPr/>
          <p:nvPr/>
        </p:nvPicPr>
        <p:blipFill>
          <a:blip r:embed="rId1"/>
          <a:stretch/>
        </p:blipFill>
        <p:spPr>
          <a:xfrm>
            <a:off x="1066680" y="3101040"/>
            <a:ext cx="952200" cy="952200"/>
          </a:xfrm>
          <a:prstGeom prst="rect">
            <a:avLst/>
          </a:prstGeom>
          <a:ln>
            <a:noFill/>
          </a:ln>
        </p:spPr>
      </p:pic>
      <p:sp>
        <p:nvSpPr>
          <p:cNvPr id="480" name="CustomShape 1"/>
          <p:cNvSpPr/>
          <p:nvPr/>
        </p:nvSpPr>
        <p:spPr>
          <a:xfrm>
            <a:off x="726480" y="2195280"/>
            <a:ext cx="2759400" cy="30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2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EXERCISE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2961360" y="1344600"/>
            <a:ext cx="9466560" cy="57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Starter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params </a:t>
            </a:r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{} </a:t>
            </a:r>
            <a:r>
              <a:rPr b="0" lang="en-US" sz="1800" spc="-1" strike="noStrike">
                <a:solidFill>
                  <a:srgbClr val="969896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# put your gradient descent parameters here</a:t>
            </a:r>
            <a:br/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gs </a:t>
            </a:r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grid_search.GridSearchCV(</a:t>
            </a:r>
            <a:br/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estimator</a:t>
            </a:r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linear_model.SGDRegressor(),</a:t>
            </a:r>
            <a:br/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cv</a:t>
            </a:r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cross_validation.KFold(</a:t>
            </a:r>
            <a:r>
              <a:rPr b="0" lang="en-US" sz="18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len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(modeldata), n_folds</a:t>
            </a:r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18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shuffle</a:t>
            </a:r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1800" spc="-1" strike="noStrike">
                <a:solidFill>
                  <a:srgbClr val="0086b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),</a:t>
            </a:r>
            <a:br/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param_grid</a:t>
            </a:r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params,</a:t>
            </a:r>
            <a:br/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scoring</a:t>
            </a:r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</a:t>
            </a:r>
            <a:r>
              <a:rPr b="0" lang="en-US" sz="18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'mean_squared_error'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)</a:t>
            </a:r>
            <a:br/>
            <a:br/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gs.fit(modeldata, y)</a:t>
            </a:r>
            <a:br/>
            <a:br/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8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'BEST ESTIMATOR'</a:t>
            </a:r>
            <a:br/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gs.best_score_</a:t>
            </a:r>
            <a:br/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gs.best_estimator_</a:t>
            </a:r>
            <a:br/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US" sz="1800" spc="-1" strike="noStrike">
                <a:solidFill>
                  <a:srgbClr val="183691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'ALL ESTIMATORS'</a:t>
            </a:r>
            <a:br/>
            <a:r>
              <a:rPr b="0" lang="en-US" sz="1800" spc="-1" strike="noStrike">
                <a:solidFill>
                  <a:srgbClr val="a71d5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</a:t>
            </a: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gs.grid_scores_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 rot="10800000">
            <a:off x="2498040" y="6416640"/>
            <a:ext cx="360" cy="46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"/>
          <p:cNvSpPr/>
          <p:nvPr/>
        </p:nvSpPr>
        <p:spPr>
          <a:xfrm>
            <a:off x="635040" y="736560"/>
            <a:ext cx="9746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ACTIVITY: ON YOUR OWN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TOPIC REVIEW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635040" y="130140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spcAft>
                <a:spcPts val="1199"/>
              </a:spcAft>
              <a:buClr>
                <a:srgbClr val="333333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What's the (typical) range of r-squared?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spcAft>
                <a:spcPts val="1199"/>
              </a:spcAft>
              <a:buClr>
                <a:srgbClr val="333333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What's the range of mean squared error?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spcAft>
                <a:spcPts val="1199"/>
              </a:spcAft>
              <a:buClr>
                <a:srgbClr val="333333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would changing the scale or interpretation of y (your target variable) effect mean squared error?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spcAft>
                <a:spcPts val="1199"/>
              </a:spcAft>
              <a:buClr>
                <a:srgbClr val="333333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What's cross validation, and why do we use it in machine learning?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spcAft>
                <a:spcPts val="1199"/>
              </a:spcAft>
              <a:buClr>
                <a:srgbClr val="333333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is error due to bias? What is error due to variance? Which is better for a model to have, if it had to have one?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50000"/>
              </a:lnSpc>
              <a:spcAft>
                <a:spcPts val="1199"/>
              </a:spcAft>
              <a:buClr>
                <a:srgbClr val="333333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does gradient descent try a different approach to minimizing error?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LESSON REVIEW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LINEAR MODELS AND ERROR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RECALL:  WHAT’S RESIDUAL ERROR?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635040" y="1292760"/>
            <a:ext cx="706752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linear models, residual error must be normal with a median close to zero.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Individual residuals are useful to see the error of specific points, but it doesn’t provide an overall picture for optimization.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need a metric to summarize the error in our model into one value.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Mean square error:  the mean residual error in our model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Shape 277" descr=""/>
          <p:cNvPicPr/>
          <p:nvPr/>
        </p:nvPicPr>
        <p:blipFill>
          <a:blip r:embed="rId1"/>
          <a:stretch/>
        </p:blipFill>
        <p:spPr>
          <a:xfrm>
            <a:off x="7702560" y="1673640"/>
            <a:ext cx="4667040" cy="32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MEAN SQUARED ERROR (MSE)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635040" y="129276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5632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 calculate MSE: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Calculate the difference between each target y and the model’s predicted value y-hat (i.e. the residual)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Square each residual.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784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Take the mean of the squared residual errors.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Shape 284" descr=""/>
          <p:cNvPicPr/>
          <p:nvPr/>
        </p:nvPicPr>
        <p:blipFill>
          <a:blip r:embed="rId1"/>
          <a:stretch/>
        </p:blipFill>
        <p:spPr>
          <a:xfrm>
            <a:off x="3463920" y="5388840"/>
            <a:ext cx="6076440" cy="16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LibreOffice/5.3.3.2$Windows_x86 LibreOffice_project/3d9a8b4b4e538a85e0782bd6c2d430bafe583448</Application>
  <Words>2023</Words>
  <Paragraphs>390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2017-11-19T19:58:22Z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65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65</vt:i4>
  </property>
</Properties>
</file>