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</p:sldMasterIdLst>
  <p:notesMasterIdLst>
    <p:notesMasterId r:id="rId43"/>
  </p:notesMasterIdLst>
  <p:sldIdLst>
    <p:sldId id="256" r:id="rId3"/>
    <p:sldId id="257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334" r:id="rId17"/>
    <p:sldId id="276" r:id="rId18"/>
    <p:sldId id="277" r:id="rId19"/>
    <p:sldId id="278" r:id="rId20"/>
    <p:sldId id="340" r:id="rId21"/>
    <p:sldId id="279" r:id="rId22"/>
    <p:sldId id="280" r:id="rId23"/>
    <p:sldId id="281" r:id="rId24"/>
    <p:sldId id="282" r:id="rId25"/>
    <p:sldId id="283" r:id="rId26"/>
    <p:sldId id="287" r:id="rId27"/>
    <p:sldId id="321" r:id="rId28"/>
    <p:sldId id="322" r:id="rId29"/>
    <p:sldId id="323" r:id="rId30"/>
    <p:sldId id="335" r:id="rId31"/>
    <p:sldId id="324" r:id="rId32"/>
    <p:sldId id="325" r:id="rId33"/>
    <p:sldId id="326" r:id="rId34"/>
    <p:sldId id="327" r:id="rId35"/>
    <p:sldId id="336" r:id="rId36"/>
    <p:sldId id="344" r:id="rId37"/>
    <p:sldId id="328" r:id="rId38"/>
    <p:sldId id="329" r:id="rId39"/>
    <p:sldId id="314" r:id="rId40"/>
    <p:sldId id="315" r:id="rId41"/>
    <p:sldId id="319" r:id="rId42"/>
  </p:sldIdLst>
  <p:sldSz cx="13004800" cy="7302500"/>
  <p:notesSz cx="6858000" cy="9144000"/>
  <p:embeddedFontLst>
    <p:embeddedFont>
      <p:font typeface="Georgia" panose="02040502050405020303" pitchFamily="18" charset="0"/>
      <p:regular r:id="rId44"/>
      <p:bold r:id="rId45"/>
      <p:italic r:id="rId46"/>
      <p:boldItalic r:id="rId47"/>
    </p:embeddedFont>
    <p:embeddedFont>
      <p:font typeface="Impact" panose="020B0806030902050204" pitchFamily="34" charset="0"/>
      <p:regular r:id="rId48"/>
    </p:embeddedFont>
    <p:embeddedFont>
      <p:font typeface="Oswald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25177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788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83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57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221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563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098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036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028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200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129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95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005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80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330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720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84082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017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02926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081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763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425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5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012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236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413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065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71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515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86168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53048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2605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Shape 9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96751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9" name="Shape 9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9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286330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Shape 10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7372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43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15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07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74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203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7" name="Shape 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8" cy="408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4"/>
            <a:ext cx="4043866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8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4" name="Shape 6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5" name="Shape 6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6" name="Shape 6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hape 6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0" name="Shape 7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1" name="Shape 71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6" name="Shape 7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7" name="Shape 77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3" name="Shape 9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Shape 94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5" name="Shape 95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7" name="Shape 9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98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65100" y="4191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Shape 102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177800" y="4191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5" name="Shape 10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165100" y="4445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9" name="Shape 10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177800" y="4445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5" name="Shape 11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6" name="Shape 116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9" name="Shape 119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0" name="Shape 120"/>
          <p:cNvCxnSpPr/>
          <p:nvPr/>
        </p:nvCxnSpPr>
        <p:spPr>
          <a:xfrm rot="10800000" flipH="1">
            <a:off x="3911600" y="5381322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2989696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3911600" y="5114914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3" name="Shape 123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4" name="Shape 124"/>
          <p:cNvSpPr/>
          <p:nvPr/>
        </p:nvSpPr>
        <p:spPr>
          <a:xfrm>
            <a:off x="3911600" y="1969299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>
            <a:off x="3225800" y="1803658"/>
            <a:ext cx="0" cy="4430477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hape 12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28" name="Shape 12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29" name="Shape 129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32" name="Shape 13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33" name="Shape 133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hape 13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7" name="Shape 13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8" name="Shape 138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9" name="Shape 1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Shape 140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41" name="Shape 141"/>
          <p:cNvCxnSpPr/>
          <p:nvPr/>
        </p:nvCxnSpPr>
        <p:spPr>
          <a:xfrm rot="10800000">
            <a:off x="3225800" y="1803658"/>
            <a:ext cx="0" cy="4430477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4" name="Shape 1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5" name="Shape 145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6" name="Shape 146"/>
          <p:cNvCxnSpPr/>
          <p:nvPr/>
        </p:nvCxnSpPr>
        <p:spPr>
          <a:xfrm rot="10800000" flipH="1">
            <a:off x="6350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7" name="Shape 147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8" name="Shape 148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0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176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48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20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4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9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655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7" name="Shape 1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8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1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3" name="Shape 16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9" name="Shape 16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8" cy="408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4"/>
            <a:ext cx="4043866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8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7" name="Shape 17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8" name="Shape 178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9" name="Shape 179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Shape 18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84" name="Shape 18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85" name="Shape 185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hape 1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0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176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48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20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4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9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655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hape 21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12" name="Shape 21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213" name="Shape 2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Shape 21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9" name="Shape 21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635000" y="2781000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1" name="Shape 221"/>
          <p:cNvCxnSpPr/>
          <p:nvPr/>
        </p:nvCxnSpPr>
        <p:spPr>
          <a:xfrm rot="10800000" flipH="1">
            <a:off x="4622800" y="2781000"/>
            <a:ext cx="7742699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2" name="Shape 222"/>
          <p:cNvCxnSpPr/>
          <p:nvPr/>
        </p:nvCxnSpPr>
        <p:spPr>
          <a:xfrm rot="10800000" flipH="1">
            <a:off x="635000" y="5752799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3" name="Shape 223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24" name="Shape 224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25" name="Shape 225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26" name="Shape 226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27" name="Shape 227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Shape 22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 rot="10800000" flipH="1">
            <a:off x="8623300" y="2781000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2" name="Shape 232"/>
          <p:cNvCxnSpPr/>
          <p:nvPr/>
        </p:nvCxnSpPr>
        <p:spPr>
          <a:xfrm rot="10800000" flipH="1">
            <a:off x="635000" y="2781000"/>
            <a:ext cx="7742699" cy="29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3" name="Shape 233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34" name="Shape 234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8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1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3" name="Shape 2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Shape 2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8" name="Shape 2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4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8" cy="551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Shape 25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5" name="Shape 25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6" name="Shape 256"/>
          <p:cNvSpPr/>
          <p:nvPr/>
        </p:nvSpPr>
        <p:spPr>
          <a:xfrm>
            <a:off x="5651500" y="3835400"/>
            <a:ext cx="1707898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57" name="Shape 257"/>
          <p:cNvSpPr/>
          <p:nvPr/>
        </p:nvSpPr>
        <p:spPr>
          <a:xfrm>
            <a:off x="9182100" y="3835400"/>
            <a:ext cx="1707898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2" name="Shape 2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1" name="Shape 26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2" name="Shape 262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7" name="Shape 26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68" name="Shape 268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69" name="Shape 26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Shape 270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72" name="Shape 2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Shape 273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75" name="Shape 27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78" name="Shape 27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1" name="Shape 28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Shape 282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84" name="Shape 28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Shape 285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86" name="Shape 286"/>
          <p:cNvSpPr/>
          <p:nvPr/>
        </p:nvSpPr>
        <p:spPr>
          <a:xfrm>
            <a:off x="8790781" y="1828800"/>
            <a:ext cx="3236111" cy="20320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88" name="Shape 28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Shape 289"/>
            <p:cNvSpPr/>
            <p:nvPr/>
          </p:nvSpPr>
          <p:spPr>
            <a:xfrm>
              <a:off x="165100" y="152400"/>
              <a:ext cx="1676399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77800" y="152400"/>
              <a:ext cx="1676399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77800"/>
              <a:ext cx="1676399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77800"/>
              <a:ext cx="1676399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03" name="Shape 303"/>
          <p:cNvSpPr/>
          <p:nvPr/>
        </p:nvSpPr>
        <p:spPr>
          <a:xfrm>
            <a:off x="8790781" y="4114800"/>
            <a:ext cx="3236111" cy="20320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Shape 3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6" name="Shape 3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07" name="Shape 30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88900" y="543558"/>
              <a:ext cx="1079400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0" name="Shape 310"/>
          <p:cNvCxnSpPr/>
          <p:nvPr/>
        </p:nvCxnSpPr>
        <p:spPr>
          <a:xfrm rot="10800000" flipH="1">
            <a:off x="3911600" y="3243397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1" name="Shape 311"/>
          <p:cNvCxnSpPr/>
          <p:nvPr/>
        </p:nvCxnSpPr>
        <p:spPr>
          <a:xfrm rot="10800000" flipH="1">
            <a:off x="3911600" y="5381313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12" name="Shape 312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13" name="Shape 313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14" name="Shape 314"/>
          <p:cNvCxnSpPr/>
          <p:nvPr/>
        </p:nvCxnSpPr>
        <p:spPr>
          <a:xfrm rot="10800000" flipH="1">
            <a:off x="3911600" y="2223000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15" name="Shape 315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16" name="Shape 316"/>
          <p:cNvCxnSpPr/>
          <p:nvPr/>
        </p:nvCxnSpPr>
        <p:spPr>
          <a:xfrm rot="10800000">
            <a:off x="3225800" y="1803737"/>
            <a:ext cx="0" cy="443039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20" name="Shape 320"/>
          <p:cNvSpPr/>
          <p:nvPr/>
        </p:nvSpPr>
        <p:spPr>
          <a:xfrm>
            <a:off x="635000" y="1473200"/>
            <a:ext cx="11734800" cy="146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Shape 32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24" name="Shape 324"/>
          <p:cNvSpPr/>
          <p:nvPr/>
        </p:nvSpPr>
        <p:spPr>
          <a:xfrm>
            <a:off x="635000" y="1473200"/>
            <a:ext cx="11734800" cy="146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Shape 32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28" name="Shape 32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29" name="Shape 329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0" name="Shape 3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Shape 331"/>
            <p:cNvSpPr/>
            <p:nvPr/>
          </p:nvSpPr>
          <p:spPr>
            <a:xfrm>
              <a:off x="88900" y="543558"/>
              <a:ext cx="1079400" cy="23369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32" name="Shape 332"/>
          <p:cNvCxnSpPr/>
          <p:nvPr/>
        </p:nvCxnSpPr>
        <p:spPr>
          <a:xfrm rot="10800000">
            <a:off x="3225800" y="1803737"/>
            <a:ext cx="0" cy="443039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Shape 33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5" name="Shape 33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 rot="10800000" flipH="1">
            <a:off x="8623300" y="2781000"/>
            <a:ext cx="3735000" cy="29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635000" y="2781000"/>
            <a:ext cx="7742699" cy="29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38" name="Shape 338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39" name="Shape 339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8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hape 3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Shape 3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8" name="Shape 3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8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1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Shape 35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4" name="Shape 35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Shape 3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Shape 35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0" name="Shape 36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Shape 3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4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8" cy="551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/>
          <p:nvPr/>
        </p:nvSpPr>
        <p:spPr>
          <a:xfrm>
            <a:off x="5651500" y="3835400"/>
            <a:ext cx="1707898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0" name="Shape 370"/>
          <p:cNvSpPr/>
          <p:nvPr/>
        </p:nvSpPr>
        <p:spPr>
          <a:xfrm>
            <a:off x="9182100" y="3835400"/>
            <a:ext cx="1707898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Shape 3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76" name="Shape 376"/>
          <p:cNvSpPr/>
          <p:nvPr/>
        </p:nvSpPr>
        <p:spPr>
          <a:xfrm>
            <a:off x="635000" y="1473200"/>
            <a:ext cx="11734800" cy="146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8" cy="42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hape 37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0" name="Shape 38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Shape 38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6" name="Shape 38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Shape 38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9" name="Shape 38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Shape 39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2" name="Shape 39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Shape 39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95" name="Shape 39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" name="Shape 30"/>
          <p:cNvCxnSpPr/>
          <p:nvPr/>
        </p:nvCxnSpPr>
        <p:spPr>
          <a:xfrm rot="10800000" flipH="1">
            <a:off x="46228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" name="Shape 31"/>
          <p:cNvCxnSpPr/>
          <p:nvPr/>
        </p:nvCxnSpPr>
        <p:spPr>
          <a:xfrm rot="10800000" flipH="1">
            <a:off x="635000" y="5752808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2" name="Shape 32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3" name="Shape 33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4" name="Shape 34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5" name="Shape 35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6" name="Shape 36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Shape 39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99" name="Shape 399"/>
          <p:cNvSpPr/>
          <p:nvPr/>
        </p:nvSpPr>
        <p:spPr>
          <a:xfrm>
            <a:off x="635000" y="227330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0" name="Shape 400"/>
          <p:cNvSpPr/>
          <p:nvPr/>
        </p:nvSpPr>
        <p:spPr>
          <a:xfrm>
            <a:off x="635000" y="227330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" name="Shape 3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" name="Shape 40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1" name="Shape 41"/>
          <p:cNvCxnSpPr/>
          <p:nvPr/>
        </p:nvCxnSpPr>
        <p:spPr>
          <a:xfrm rot="10800000" flipH="1">
            <a:off x="6350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2" name="Shape 42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3" name="Shape 43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hape 4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7" name="Shape 4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8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1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Shape 5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2" name="Shape 5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748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60600" marR="0" lvl="3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46400" marR="0" lvl="4" indent="-825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797300" marR="0" lvl="5" indent="-10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81500" marR="0" lvl="6" indent="-128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65700" marR="0" lvl="7" indent="-151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49900" marR="0" lvl="8" indent="-173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04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176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48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20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43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99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655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04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176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48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20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43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99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655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LOGISTIC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REGRESSION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35000" y="1360650"/>
            <a:ext cx="11734800" cy="246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We will use </a:t>
            </a:r>
            <a:r>
              <a:rPr lang="en-US" sz="1700" b="1" dirty="0"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 to predict a binary response (0 or 1).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165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17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use the </a:t>
            </a:r>
            <a:r>
              <a:rPr lang="en-US" sz="17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Sigmoid/Logistic</a:t>
            </a:r>
            <a:r>
              <a:rPr lang="en-US" sz="17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 to output probabilities for our predictions. It has the functional form of </a:t>
            </a:r>
          </a:p>
          <a:p>
            <a:pPr marL="203200" lvl="0" indent="-165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‣"/>
            </a:pPr>
            <a:endParaRPr lang="en-US" sz="1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       	 		This is called our </a:t>
            </a:r>
            <a:r>
              <a:rPr lang="en-US" sz="17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17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 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        	 		We need it in order to find optimal parameters in our model</a:t>
            </a:r>
          </a:p>
          <a:p>
            <a:pPr marL="203200" lvl="0" indent="-165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‣"/>
            </a:pPr>
            <a:endParaRPr lang="en-US" sz="1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165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A standard rule is to classify our “1” class as anything with a probability &gt; 0.5 and our “0” class anything below that. </a:t>
            </a:r>
          </a:p>
          <a:p>
            <a:pPr lvl="0" rtl="0">
              <a:spcBef>
                <a:spcPts val="0"/>
              </a:spcBef>
              <a:buNone/>
            </a:pPr>
            <a:endParaRPr sz="17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165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The point at which the probability = 0.5 is called the </a:t>
            </a:r>
            <a:r>
              <a:rPr lang="en-US" sz="1700" b="1" dirty="0">
                <a:latin typeface="Georgia"/>
                <a:ea typeface="Georgia"/>
                <a:cs typeface="Georgia"/>
                <a:sym typeface="Georgia"/>
              </a:rPr>
              <a:t>decision boundary</a:t>
            </a: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799" y="4216387"/>
            <a:ext cx="6120299" cy="26547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537" name="Shape 537"/>
          <p:cNvCxnSpPr/>
          <p:nvPr/>
        </p:nvCxnSpPr>
        <p:spPr>
          <a:xfrm rot="10800000" flipH="1">
            <a:off x="4131687" y="5470587"/>
            <a:ext cx="2809800" cy="1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38" name="Shape 538"/>
          <p:cNvCxnSpPr/>
          <p:nvPr/>
        </p:nvCxnSpPr>
        <p:spPr>
          <a:xfrm rot="10800000">
            <a:off x="6927787" y="4438837"/>
            <a:ext cx="0" cy="209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539" name="Shape 539"/>
          <p:cNvSpPr txBox="1"/>
          <p:nvPr/>
        </p:nvSpPr>
        <p:spPr>
          <a:xfrm>
            <a:off x="7009237" y="6871087"/>
            <a:ext cx="1941000" cy="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Decision Boundary</a:t>
            </a:r>
          </a:p>
        </p:txBody>
      </p:sp>
      <p:cxnSp>
        <p:nvCxnSpPr>
          <p:cNvPr id="540" name="Shape 540"/>
          <p:cNvCxnSpPr/>
          <p:nvPr/>
        </p:nvCxnSpPr>
        <p:spPr>
          <a:xfrm rot="10800000">
            <a:off x="7009312" y="5981112"/>
            <a:ext cx="624300" cy="84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285" y="2200050"/>
            <a:ext cx="1448801" cy="8982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2115794" cy="6009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Intuition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the “linearity” of logistic regression is in the decision boundary we develop. You can imagine it as a line (in 2-D) that separates the two classes.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endParaRPr lang="en-US"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Questions you’re still thinking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develop this line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hat’s the criteria for it? 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it relate to the Sigmoid function?</a:t>
            </a:r>
          </a:p>
        </p:txBody>
      </p:sp>
      <p:grpSp>
        <p:nvGrpSpPr>
          <p:cNvPr id="547" name="Shape 547"/>
          <p:cNvGrpSpPr/>
          <p:nvPr/>
        </p:nvGrpSpPr>
        <p:grpSpPr>
          <a:xfrm>
            <a:off x="3759200" y="2584450"/>
            <a:ext cx="5197762" cy="3484866"/>
            <a:chOff x="3439394" y="2889250"/>
            <a:chExt cx="5197762" cy="3484866"/>
          </a:xfrm>
        </p:grpSpPr>
        <p:grpSp>
          <p:nvGrpSpPr>
            <p:cNvPr id="548" name="Shape 548"/>
            <p:cNvGrpSpPr/>
            <p:nvPr/>
          </p:nvGrpSpPr>
          <p:grpSpPr>
            <a:xfrm>
              <a:off x="3987800" y="2889250"/>
              <a:ext cx="3962399" cy="3043116"/>
              <a:chOff x="1549400" y="2132133"/>
              <a:chExt cx="3962399" cy="3043116"/>
            </a:xfrm>
          </p:grpSpPr>
          <p:cxnSp>
            <p:nvCxnSpPr>
              <p:cNvPr id="549" name="Shape 549"/>
              <p:cNvCxnSpPr/>
              <p:nvPr/>
            </p:nvCxnSpPr>
            <p:spPr>
              <a:xfrm rot="10800000">
                <a:off x="1549400" y="2279649"/>
                <a:ext cx="0" cy="28956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50" name="Shape 550"/>
              <p:cNvCxnSpPr/>
              <p:nvPr/>
            </p:nvCxnSpPr>
            <p:spPr>
              <a:xfrm>
                <a:off x="1549400" y="5175250"/>
                <a:ext cx="3962399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551" name="Shape 551"/>
              <p:cNvSpPr/>
              <p:nvPr/>
            </p:nvSpPr>
            <p:spPr>
              <a:xfrm>
                <a:off x="1854200" y="304165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2006600" y="3498851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2463794" y="406390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Shape 554"/>
              <p:cNvSpPr/>
              <p:nvPr/>
            </p:nvSpPr>
            <p:spPr>
              <a:xfrm>
                <a:off x="1754907" y="4349773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Shape 555"/>
              <p:cNvSpPr/>
              <p:nvPr/>
            </p:nvSpPr>
            <p:spPr>
              <a:xfrm>
                <a:off x="2463794" y="4584576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3149600" y="23558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3835400" y="277681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Shape 558"/>
              <p:cNvSpPr/>
              <p:nvPr/>
            </p:nvSpPr>
            <p:spPr>
              <a:xfrm>
                <a:off x="3307773" y="2999985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Shape 559"/>
              <p:cNvSpPr/>
              <p:nvPr/>
            </p:nvSpPr>
            <p:spPr>
              <a:xfrm>
                <a:off x="4752107" y="22796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4561607" y="357993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3911600" y="34607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4623953" y="42353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3" name="Shape 563"/>
              <p:cNvCxnSpPr/>
              <p:nvPr/>
            </p:nvCxnSpPr>
            <p:spPr>
              <a:xfrm>
                <a:off x="1885376" y="2132133"/>
                <a:ext cx="2514599" cy="28956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4" name="Shape 564"/>
            <p:cNvSpPr txBox="1"/>
            <p:nvPr/>
          </p:nvSpPr>
          <p:spPr>
            <a:xfrm>
              <a:off x="3439394" y="2889250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565" name="Shape 565"/>
            <p:cNvSpPr txBox="1"/>
            <p:nvPr/>
          </p:nvSpPr>
          <p:spPr>
            <a:xfrm>
              <a:off x="7951356" y="6066339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72" name="Shape 572"/>
          <p:cNvGrpSpPr/>
          <p:nvPr/>
        </p:nvGrpSpPr>
        <p:grpSpPr>
          <a:xfrm>
            <a:off x="1107500" y="2251850"/>
            <a:ext cx="5197762" cy="3484866"/>
            <a:chOff x="3439394" y="2889250"/>
            <a:chExt cx="5197762" cy="3484866"/>
          </a:xfrm>
        </p:grpSpPr>
        <p:grpSp>
          <p:nvGrpSpPr>
            <p:cNvPr id="573" name="Shape 573"/>
            <p:cNvGrpSpPr/>
            <p:nvPr/>
          </p:nvGrpSpPr>
          <p:grpSpPr>
            <a:xfrm>
              <a:off x="3987800" y="3036765"/>
              <a:ext cx="3962399" cy="2895600"/>
              <a:chOff x="1549400" y="2279649"/>
              <a:chExt cx="3962399" cy="2895600"/>
            </a:xfrm>
          </p:grpSpPr>
          <p:cxnSp>
            <p:nvCxnSpPr>
              <p:cNvPr id="574" name="Shape 574"/>
              <p:cNvCxnSpPr/>
              <p:nvPr/>
            </p:nvCxnSpPr>
            <p:spPr>
              <a:xfrm rot="10800000">
                <a:off x="1549400" y="2279649"/>
                <a:ext cx="0" cy="28956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75" name="Shape 575"/>
              <p:cNvCxnSpPr/>
              <p:nvPr/>
            </p:nvCxnSpPr>
            <p:spPr>
              <a:xfrm>
                <a:off x="1549400" y="5175250"/>
                <a:ext cx="3962399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576" name="Shape 576"/>
              <p:cNvSpPr/>
              <p:nvPr/>
            </p:nvSpPr>
            <p:spPr>
              <a:xfrm>
                <a:off x="1854200" y="304165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2006600" y="3498851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2463794" y="406390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1754907" y="4349773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2463794" y="4584576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3149600" y="23558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3835400" y="277681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3307773" y="2999985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4752107" y="22796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4561607" y="357993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3911600" y="34607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4623953" y="42353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8" name="Shape 588"/>
            <p:cNvSpPr txBox="1"/>
            <p:nvPr/>
          </p:nvSpPr>
          <p:spPr>
            <a:xfrm>
              <a:off x="3439394" y="2889250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589" name="Shape 589"/>
            <p:cNvSpPr txBox="1"/>
            <p:nvPr/>
          </p:nvSpPr>
          <p:spPr>
            <a:xfrm>
              <a:off x="7951356" y="6066339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</p:grpSp>
      <p:sp>
        <p:nvSpPr>
          <p:cNvPr id="590" name="Shape 590"/>
          <p:cNvSpPr txBox="1"/>
          <p:nvPr/>
        </p:nvSpPr>
        <p:spPr>
          <a:xfrm>
            <a:off x="635000" y="1292775"/>
            <a:ext cx="11757600" cy="8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develop the decision boundary?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x="2009907" y="2251850"/>
            <a:ext cx="2514599" cy="28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2" name="Shape 592"/>
          <p:cNvSpPr txBox="1"/>
          <p:nvPr/>
        </p:nvSpPr>
        <p:spPr>
          <a:xfrm>
            <a:off x="6743599" y="2251850"/>
            <a:ext cx="6007200" cy="45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Layman’s definition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fit a line that best “divides” the two classes</a:t>
            </a:r>
          </a:p>
          <a:p>
            <a:pPr lv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 sz="28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Mathematical definition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fit a line such that we minimize the sum of the residuals between the true label and the “strength” (aka probability) of our guess.</a:t>
            </a:r>
          </a:p>
        </p:txBody>
      </p:sp>
      <p:cxnSp>
        <p:nvCxnSpPr>
          <p:cNvPr id="593" name="Shape 593"/>
          <p:cNvCxnSpPr>
            <a:stCxn id="594" idx="0"/>
          </p:cNvCxnSpPr>
          <p:nvPr/>
        </p:nvCxnSpPr>
        <p:spPr>
          <a:xfrm rot="10800000">
            <a:off x="3773300" y="4492925"/>
            <a:ext cx="291900" cy="124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95" name="Shape 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250" y="5861200"/>
            <a:ext cx="2610239" cy="54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020" y="4949623"/>
            <a:ext cx="2426549" cy="8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 txBox="1"/>
          <p:nvPr/>
        </p:nvSpPr>
        <p:spPr>
          <a:xfrm>
            <a:off x="7129400" y="2509725"/>
            <a:ext cx="5621400" cy="40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rewrite the equation as this: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			      then we predict 1.</a:t>
            </a:r>
          </a:p>
          <a:p>
            <a:pPr marL="457200" indent="-406400">
              <a:buClr>
                <a:schemeClr val="dk1"/>
              </a:buClr>
              <a:buSzPct val="100000"/>
              <a:buFont typeface="Georgia"/>
              <a:buChar char="●"/>
            </a:pP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indent="-4064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 		     	    then we predict 0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2" name="Shape 6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747" y="3795459"/>
            <a:ext cx="2514600" cy="63681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02" name="Shape 602"/>
          <p:cNvGrpSpPr/>
          <p:nvPr/>
        </p:nvGrpSpPr>
        <p:grpSpPr>
          <a:xfrm>
            <a:off x="1107500" y="2480450"/>
            <a:ext cx="5197762" cy="3484889"/>
            <a:chOff x="3439394" y="2889250"/>
            <a:chExt cx="5197762" cy="3484889"/>
          </a:xfrm>
        </p:grpSpPr>
        <p:grpSp>
          <p:nvGrpSpPr>
            <p:cNvPr id="603" name="Shape 603"/>
            <p:cNvGrpSpPr/>
            <p:nvPr/>
          </p:nvGrpSpPr>
          <p:grpSpPr>
            <a:xfrm>
              <a:off x="3987800" y="3036766"/>
              <a:ext cx="3962400" cy="2895599"/>
              <a:chOff x="1549400" y="2279650"/>
              <a:chExt cx="3962400" cy="2895600"/>
            </a:xfrm>
          </p:grpSpPr>
          <p:cxnSp>
            <p:nvCxnSpPr>
              <p:cNvPr id="604" name="Shape 604"/>
              <p:cNvCxnSpPr/>
              <p:nvPr/>
            </p:nvCxnSpPr>
            <p:spPr>
              <a:xfrm rot="10800000">
                <a:off x="1549400" y="2279650"/>
                <a:ext cx="0" cy="28956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605" name="Shape 605"/>
              <p:cNvCxnSpPr/>
              <p:nvPr/>
            </p:nvCxnSpPr>
            <p:spPr>
              <a:xfrm>
                <a:off x="1549400" y="5175250"/>
                <a:ext cx="3962400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606" name="Shape 606"/>
              <p:cNvSpPr/>
              <p:nvPr/>
            </p:nvSpPr>
            <p:spPr>
              <a:xfrm>
                <a:off x="1854200" y="3041650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2006600" y="3498851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2463794" y="4063900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1754907" y="4349773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2463794" y="4584576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3149600" y="23558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3835400" y="2776813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Shape 613"/>
              <p:cNvSpPr/>
              <p:nvPr/>
            </p:nvSpPr>
            <p:spPr>
              <a:xfrm>
                <a:off x="3307773" y="2999985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Shape 614"/>
              <p:cNvSpPr/>
              <p:nvPr/>
            </p:nvSpPr>
            <p:spPr>
              <a:xfrm>
                <a:off x="4752107" y="22796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Shape 615"/>
              <p:cNvSpPr/>
              <p:nvPr/>
            </p:nvSpPr>
            <p:spPr>
              <a:xfrm>
                <a:off x="4561607" y="3579933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3911600" y="34607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4623953" y="42353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8" name="Shape 618"/>
            <p:cNvSpPr txBox="1"/>
            <p:nvPr/>
          </p:nvSpPr>
          <p:spPr>
            <a:xfrm>
              <a:off x="3439394" y="2889250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7951356" y="6066339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</p:grpSp>
      <p:cxnSp>
        <p:nvCxnSpPr>
          <p:cNvPr id="620" name="Shape 620"/>
          <p:cNvCxnSpPr/>
          <p:nvPr/>
        </p:nvCxnSpPr>
        <p:spPr>
          <a:xfrm>
            <a:off x="2064182" y="2425387"/>
            <a:ext cx="2514599" cy="28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3" name="Shape 623"/>
          <p:cNvCxnSpPr>
            <a:endCxn id="624" idx="1"/>
          </p:cNvCxnSpPr>
          <p:nvPr/>
        </p:nvCxnSpPr>
        <p:spPr>
          <a:xfrm rot="10800000">
            <a:off x="3142503" y="5753999"/>
            <a:ext cx="617400" cy="69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100" y="6459605"/>
            <a:ext cx="2426549" cy="8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Shape 6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74" y="1488669"/>
            <a:ext cx="2514600" cy="63681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/>
          <p:nvPr/>
        </p:nvSpPr>
        <p:spPr>
          <a:xfrm rot="-7907479">
            <a:off x="3040076" y="2228103"/>
            <a:ext cx="2967500" cy="2132092"/>
          </a:xfrm>
          <a:prstGeom prst="roundRect">
            <a:avLst>
              <a:gd name="adj" fmla="val 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/>
          <p:nvPr/>
        </p:nvSpPr>
        <p:spPr>
          <a:xfrm rot="-7907285">
            <a:off x="533699" y="3408578"/>
            <a:ext cx="3131108" cy="2356241"/>
          </a:xfrm>
          <a:prstGeom prst="roundRect">
            <a:avLst>
              <a:gd name="adj" fmla="val 0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28" name="Shape 628"/>
          <p:cNvCxnSpPr>
            <a:stCxn id="626" idx="2"/>
            <a:endCxn id="627" idx="2"/>
          </p:cNvCxnSpPr>
          <p:nvPr/>
        </p:nvCxnSpPr>
        <p:spPr>
          <a:xfrm flipH="1">
            <a:off x="5318775" y="2125483"/>
            <a:ext cx="1299600" cy="45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35" name="Shape 635"/>
          <p:cNvGrpSpPr/>
          <p:nvPr/>
        </p:nvGrpSpPr>
        <p:grpSpPr>
          <a:xfrm>
            <a:off x="539925" y="2251850"/>
            <a:ext cx="5197762" cy="3484889"/>
            <a:chOff x="3439394" y="2889250"/>
            <a:chExt cx="5197762" cy="3484889"/>
          </a:xfrm>
        </p:grpSpPr>
        <p:grpSp>
          <p:nvGrpSpPr>
            <p:cNvPr id="636" name="Shape 636"/>
            <p:cNvGrpSpPr/>
            <p:nvPr/>
          </p:nvGrpSpPr>
          <p:grpSpPr>
            <a:xfrm>
              <a:off x="3987800" y="3036766"/>
              <a:ext cx="3962400" cy="2895599"/>
              <a:chOff x="1549400" y="2279650"/>
              <a:chExt cx="3962400" cy="2895600"/>
            </a:xfrm>
          </p:grpSpPr>
          <p:cxnSp>
            <p:nvCxnSpPr>
              <p:cNvPr id="637" name="Shape 637"/>
              <p:cNvCxnSpPr/>
              <p:nvPr/>
            </p:nvCxnSpPr>
            <p:spPr>
              <a:xfrm rot="10800000">
                <a:off x="1549400" y="2279650"/>
                <a:ext cx="0" cy="28956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638" name="Shape 638"/>
              <p:cNvCxnSpPr/>
              <p:nvPr/>
            </p:nvCxnSpPr>
            <p:spPr>
              <a:xfrm>
                <a:off x="1549400" y="5175250"/>
                <a:ext cx="3962400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639" name="Shape 639"/>
              <p:cNvSpPr/>
              <p:nvPr/>
            </p:nvSpPr>
            <p:spPr>
              <a:xfrm>
                <a:off x="1854200" y="3041650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Shape 640"/>
              <p:cNvSpPr/>
              <p:nvPr/>
            </p:nvSpPr>
            <p:spPr>
              <a:xfrm>
                <a:off x="2006600" y="3498851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2463794" y="4063900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1754907" y="4349773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2463794" y="4584576"/>
                <a:ext cx="381000" cy="3048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3149600" y="23558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3835400" y="2776813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3307773" y="2999985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4561607" y="3579933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3911600" y="34607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4623953" y="4235350"/>
                <a:ext cx="381000" cy="304800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1" name="Shape 651"/>
            <p:cNvSpPr txBox="1"/>
            <p:nvPr/>
          </p:nvSpPr>
          <p:spPr>
            <a:xfrm>
              <a:off x="3439394" y="2889250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7951356" y="6066339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</p:grpSp>
      <p:sp>
        <p:nvSpPr>
          <p:cNvPr id="653" name="Shape 653"/>
          <p:cNvSpPr txBox="1"/>
          <p:nvPr/>
        </p:nvSpPr>
        <p:spPr>
          <a:xfrm>
            <a:off x="634999" y="1239508"/>
            <a:ext cx="12115799" cy="54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Question: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our decision boundary relate to the sigmoid function? </a:t>
            </a:r>
          </a:p>
        </p:txBody>
      </p:sp>
      <p:cxnSp>
        <p:nvCxnSpPr>
          <p:cNvPr id="654" name="Shape 654"/>
          <p:cNvCxnSpPr/>
          <p:nvPr/>
        </p:nvCxnSpPr>
        <p:spPr>
          <a:xfrm>
            <a:off x="1509832" y="2328050"/>
            <a:ext cx="2514599" cy="28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656" name="Shape 6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7474" y="2048690"/>
            <a:ext cx="5543400" cy="26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/>
          <p:nvPr/>
        </p:nvSpPr>
        <p:spPr>
          <a:xfrm>
            <a:off x="10709425" y="2326465"/>
            <a:ext cx="1547400" cy="113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9" name="Shape 6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3812" y="2546339"/>
            <a:ext cx="1978624" cy="113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Shape 6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5725" y="4899914"/>
            <a:ext cx="2514600" cy="572769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>
            <a:off x="8320525" y="4899902"/>
            <a:ext cx="1710300" cy="6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/>
              <a:t>Where</a:t>
            </a:r>
          </a:p>
        </p:txBody>
      </p:sp>
      <p:cxnSp>
        <p:nvCxnSpPr>
          <p:cNvPr id="662" name="Shape 662"/>
          <p:cNvCxnSpPr/>
          <p:nvPr/>
        </p:nvCxnSpPr>
        <p:spPr>
          <a:xfrm>
            <a:off x="5750902" y="3525541"/>
            <a:ext cx="11673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3" name="Shape 663"/>
          <p:cNvSpPr txBox="1"/>
          <p:nvPr/>
        </p:nvSpPr>
        <p:spPr>
          <a:xfrm>
            <a:off x="7207474" y="5580531"/>
            <a:ext cx="5656270" cy="127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Georgia" panose="02040502050405020303" pitchFamily="18" charset="0"/>
              </a:rPr>
              <a:t>The sigmoid function outputs values from [0,1] that represent the “strength” aka probability of our prediction</a:t>
            </a:r>
          </a:p>
        </p:txBody>
      </p:sp>
      <p:cxnSp>
        <p:nvCxnSpPr>
          <p:cNvPr id="33" name="Shape 623"/>
          <p:cNvCxnSpPr>
            <a:endCxn id="37" idx="1"/>
          </p:cNvCxnSpPr>
          <p:nvPr/>
        </p:nvCxnSpPr>
        <p:spPr>
          <a:xfrm flipH="1" flipV="1">
            <a:off x="2515987" y="5070751"/>
            <a:ext cx="100164" cy="59434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4" name="Shape 6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4338" y="5775006"/>
            <a:ext cx="2426549" cy="8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6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6048" y="2103760"/>
            <a:ext cx="2514600" cy="63681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627"/>
          <p:cNvSpPr/>
          <p:nvPr/>
        </p:nvSpPr>
        <p:spPr>
          <a:xfrm rot="-7907479">
            <a:off x="1977068" y="2878922"/>
            <a:ext cx="3198749" cy="1111220"/>
          </a:xfrm>
          <a:prstGeom prst="roundRect">
            <a:avLst>
              <a:gd name="adj" fmla="val 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624"/>
          <p:cNvSpPr/>
          <p:nvPr/>
        </p:nvSpPr>
        <p:spPr>
          <a:xfrm rot="-7907285">
            <a:off x="476739" y="3384989"/>
            <a:ext cx="2447522" cy="1546617"/>
          </a:xfrm>
          <a:prstGeom prst="roundRect">
            <a:avLst>
              <a:gd name="adj" fmla="val 0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628"/>
          <p:cNvCxnSpPr>
            <a:stCxn id="35" idx="2"/>
            <a:endCxn id="36" idx="2"/>
          </p:cNvCxnSpPr>
          <p:nvPr/>
        </p:nvCxnSpPr>
        <p:spPr>
          <a:xfrm flipH="1">
            <a:off x="3990692" y="2740574"/>
            <a:ext cx="1192656" cy="3236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Rectangle 14"/>
          <p:cNvSpPr/>
          <p:nvPr/>
        </p:nvSpPr>
        <p:spPr>
          <a:xfrm>
            <a:off x="7207474" y="4522755"/>
            <a:ext cx="5656270" cy="233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KNOWLEDGE CHECK</a:t>
            </a: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2828310" y="1755449"/>
            <a:ext cx="9174598" cy="3010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Linear Regression not an appropriate tool to use in classification?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Logistic Regression account for the failings of Linear Regression?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main criteria for how Logistic Regression develops its decision boundary?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the Sigmoid function relate to the decision boundary?</a:t>
            </a:r>
            <a:endParaRPr lang="en-US"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45" name="Shape 745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816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69" name="Shape 66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INTERPRETING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635000" y="1292775"/>
            <a:ext cx="12115799" cy="8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the number of hours spent studying affect the probability that the student will pass the exam?</a:t>
            </a:r>
          </a:p>
        </p:txBody>
      </p:sp>
      <p:sp>
        <p:nvSpPr>
          <p:cNvPr id="677" name="Shape 677"/>
          <p:cNvSpPr/>
          <p:nvPr/>
        </p:nvSpPr>
        <p:spPr>
          <a:xfrm>
            <a:off x="10709425" y="2601675"/>
            <a:ext cx="1547400" cy="113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8" name="Shape 6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850" y="3200475"/>
            <a:ext cx="5928876" cy="415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Shape 6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050" y="2193675"/>
            <a:ext cx="10363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Shape 6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718" y="3732375"/>
            <a:ext cx="4786174" cy="135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/>
        </p:nvCxnSpPr>
        <p:spPr>
          <a:xfrm>
            <a:off x="4338536" y="3453319"/>
            <a:ext cx="0" cy="336577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10709425" y="2601675"/>
            <a:ext cx="1547400" cy="113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8" name="Shape 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75" y="1537025"/>
            <a:ext cx="6518199" cy="45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6963200" y="1537025"/>
            <a:ext cx="5841900" cy="39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a student who studies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hours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the equation gives an estimated probability of passing an exam at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0.26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someone that studies for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 hours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their probability of passing is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0.87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0" name="Shape 6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6400" y="2752575"/>
            <a:ext cx="4447420" cy="11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Shape 6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6400" y="5467550"/>
            <a:ext cx="4240700" cy="89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2" name="Shape 692"/>
          <p:cNvCxnSpPr/>
          <p:nvPr/>
        </p:nvCxnSpPr>
        <p:spPr>
          <a:xfrm rot="10800000" flipH="1">
            <a:off x="2796125" y="4587800"/>
            <a:ext cx="135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3" name="Shape 693"/>
          <p:cNvCxnSpPr/>
          <p:nvPr/>
        </p:nvCxnSpPr>
        <p:spPr>
          <a:xfrm rot="10800000" flipH="1">
            <a:off x="1004425" y="4601475"/>
            <a:ext cx="18186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4" name="Shape 694"/>
          <p:cNvCxnSpPr/>
          <p:nvPr/>
        </p:nvCxnSpPr>
        <p:spPr>
          <a:xfrm rot="10800000" flipH="1">
            <a:off x="4930250" y="2375300"/>
            <a:ext cx="10500" cy="309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5" name="Shape 695"/>
          <p:cNvCxnSpPr/>
          <p:nvPr/>
        </p:nvCxnSpPr>
        <p:spPr>
          <a:xfrm>
            <a:off x="950150" y="2361775"/>
            <a:ext cx="39906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96" name="Shape 696"/>
          <p:cNvSpPr txBox="1"/>
          <p:nvPr/>
        </p:nvSpPr>
        <p:spPr>
          <a:xfrm>
            <a:off x="1018000" y="1992375"/>
            <a:ext cx="760200" cy="2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0.87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1018000" y="4224425"/>
            <a:ext cx="760200" cy="2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0.26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10709425" y="2601675"/>
            <a:ext cx="1547400" cy="113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8" name="Shape 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75" y="1537025"/>
            <a:ext cx="6518199" cy="45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6963200" y="1537025"/>
            <a:ext cx="5841900" cy="39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Standard rule is to predict the “1” class if the </a:t>
            </a:r>
            <a:r>
              <a:rPr lang="en-US" sz="2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probability &gt; 0.5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would you predict for a student that studies </a:t>
            </a:r>
            <a:r>
              <a:rPr lang="en-US" sz="2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hours?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would you predict for a student that studies </a:t>
            </a:r>
            <a:r>
              <a:rPr lang="en-US" sz="2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-US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hours?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92" name="Shape 692"/>
          <p:cNvCxnSpPr/>
          <p:nvPr/>
        </p:nvCxnSpPr>
        <p:spPr>
          <a:xfrm rot="10800000" flipH="1">
            <a:off x="2796125" y="4587800"/>
            <a:ext cx="135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3" name="Shape 693"/>
          <p:cNvCxnSpPr/>
          <p:nvPr/>
        </p:nvCxnSpPr>
        <p:spPr>
          <a:xfrm rot="10800000" flipH="1">
            <a:off x="1004425" y="4601475"/>
            <a:ext cx="18186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4" name="Shape 694"/>
          <p:cNvCxnSpPr/>
          <p:nvPr/>
        </p:nvCxnSpPr>
        <p:spPr>
          <a:xfrm rot="10800000" flipH="1">
            <a:off x="4930250" y="2375300"/>
            <a:ext cx="10500" cy="309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95" name="Shape 695"/>
          <p:cNvCxnSpPr/>
          <p:nvPr/>
        </p:nvCxnSpPr>
        <p:spPr>
          <a:xfrm>
            <a:off x="950150" y="2361775"/>
            <a:ext cx="39906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96" name="Shape 696"/>
          <p:cNvSpPr txBox="1"/>
          <p:nvPr/>
        </p:nvSpPr>
        <p:spPr>
          <a:xfrm>
            <a:off x="1018000" y="1992375"/>
            <a:ext cx="760200" cy="2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0.87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1018000" y="4224425"/>
            <a:ext cx="760200" cy="2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0.26</a:t>
            </a:r>
          </a:p>
        </p:txBody>
      </p:sp>
    </p:spTree>
    <p:extLst>
      <p:ext uri="{BB962C8B-B14F-4D97-AF65-F5344CB8AC3E}">
        <p14:creationId xmlns:p14="http://schemas.microsoft.com/office/powerpoint/2010/main" val="135653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Logistic Regression &amp; decision boundaries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indent="-20320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Gradient Descent and how it fits into Logistic Regression</a:t>
            </a:r>
          </a:p>
          <a:p>
            <a:pPr>
              <a:spcBef>
                <a:spcPts val="1000"/>
              </a:spcBef>
              <a:buSzPct val="100000"/>
            </a:pPr>
            <a:endParaRPr lang="en-US"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Build a Logistic Regression using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sklearn</a:t>
            </a: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TODAY’S 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4" name="Shape 704"/>
          <p:cNvSpPr txBox="1"/>
          <p:nvPr/>
        </p:nvSpPr>
        <p:spPr>
          <a:xfrm>
            <a:off x="635000" y="1292775"/>
            <a:ext cx="12115799" cy="8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interpret the coefficients?</a:t>
            </a:r>
          </a:p>
        </p:txBody>
      </p:sp>
      <p:sp>
        <p:nvSpPr>
          <p:cNvPr id="705" name="Shape 705"/>
          <p:cNvSpPr/>
          <p:nvPr/>
        </p:nvSpPr>
        <p:spPr>
          <a:xfrm>
            <a:off x="10709425" y="2601675"/>
            <a:ext cx="1547400" cy="113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6" name="Shape 7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116849"/>
            <a:ext cx="6939948" cy="48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9193" y="2116850"/>
            <a:ext cx="4786174" cy="13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 txBox="1"/>
          <p:nvPr/>
        </p:nvSpPr>
        <p:spPr>
          <a:xfrm>
            <a:off x="7862100" y="3654325"/>
            <a:ext cx="4978500" cy="221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every 1 hour increase in studying, a student multiplies their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odds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 passing an exam by: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09" name="Shape 7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0375" y="5596300"/>
            <a:ext cx="3022877" cy="113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635000" y="1292775"/>
            <a:ext cx="12115799" cy="8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Odds 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 the likelihood that an event will take place. </a:t>
            </a:r>
          </a:p>
        </p:txBody>
      </p:sp>
      <p:pic>
        <p:nvPicPr>
          <p:cNvPr id="717" name="Shape 7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375" y="1883800"/>
            <a:ext cx="4224275" cy="5218224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Shape 718"/>
          <p:cNvSpPr txBox="1"/>
          <p:nvPr/>
        </p:nvSpPr>
        <p:spPr>
          <a:xfrm>
            <a:off x="7723275" y="2429650"/>
            <a:ext cx="4017600" cy="35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b="1" dirty="0"/>
              <a:t>What would be the odds for an event will a </a:t>
            </a:r>
            <a:r>
              <a:rPr lang="en-US" sz="2400" b="1" i="1" dirty="0"/>
              <a:t>p </a:t>
            </a:r>
            <a:r>
              <a:rPr lang="en-US" sz="2400" b="1" dirty="0"/>
              <a:t>= 0.75?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/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-US" sz="2400" b="1" dirty="0"/>
              <a:t>What about the odds for something with a   </a:t>
            </a:r>
            <a:r>
              <a:rPr lang="en-US" sz="2400" b="1" i="1" dirty="0"/>
              <a:t>p</a:t>
            </a:r>
            <a:r>
              <a:rPr lang="en-US" sz="2400" b="1" dirty="0"/>
              <a:t> = 0.40?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1218" y="2354285"/>
            <a:ext cx="1170432" cy="46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93" y="2406560"/>
            <a:ext cx="1724025" cy="466264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TRANSFORMING LINEAR REGRESSION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62" y="1368000"/>
            <a:ext cx="11235674" cy="56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1058725" y="3800550"/>
            <a:ext cx="4004100" cy="27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The bigger the    </a:t>
            </a:r>
          </a:p>
          <a:p>
            <a:pPr lvl="0">
              <a:buSzPct val="100000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    the steeper the curve</a:t>
            </a:r>
          </a:p>
          <a:p>
            <a:pPr lvl="0" rtl="0">
              <a:spcBef>
                <a:spcPts val="0"/>
              </a:spcBef>
              <a:buNone/>
            </a:pPr>
            <a:endParaRPr lang="en-US" sz="2400" b="1" dirty="0"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The smaller 	  the more gradual the curve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7" name="Shape 7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100" y="3868400"/>
            <a:ext cx="322025" cy="4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574" y="4973823"/>
            <a:ext cx="322025" cy="4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600" y="2982718"/>
            <a:ext cx="1818600" cy="8856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33" name="Shape 73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sng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NEVER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TELL ME THE ODDS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i="0" u="none" strike="sng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NEVER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TELL ME THE ODDS</a:t>
            </a: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2961475" y="2224349"/>
            <a:ext cx="9174598" cy="3010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 a standard deck of cards, calculate the probability and odds of obtaining the following cards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229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2 of clubs</a:t>
            </a:r>
          </a:p>
          <a:p>
            <a:pPr marL="8229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diamond card</a:t>
            </a:r>
          </a:p>
          <a:p>
            <a:pPr marL="8229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face card (any J, Q, K)</a:t>
            </a:r>
          </a:p>
          <a:p>
            <a:pPr marL="822960" marR="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 each of these measures tell you about how likelihood of each scenario?</a:t>
            </a:r>
          </a:p>
          <a:p>
            <a:pPr marL="457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45" name="Shape 745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769" name="Shape 76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MULTICLASS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MULTICLASS LOGISTIC REGRESSION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3" y="1375989"/>
            <a:ext cx="8972951" cy="54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9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MULTICLASS LOGISTIC REGRESSION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5000" y="1292775"/>
            <a:ext cx="12115799" cy="878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vs. all classification		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Split the training set into three separate binary classification problems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760" y="5939324"/>
            <a:ext cx="3552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000" dirty="0">
                <a:latin typeface="Georgia" panose="02040502050405020303" pitchFamily="18" charset="0"/>
              </a:rPr>
              <a:t>Circle vs. everything else (squares and triangles)</a:t>
            </a:r>
          </a:p>
        </p:txBody>
      </p:sp>
      <p:grpSp>
        <p:nvGrpSpPr>
          <p:cNvPr id="707" name="Group 706"/>
          <p:cNvGrpSpPr/>
          <p:nvPr/>
        </p:nvGrpSpPr>
        <p:grpSpPr>
          <a:xfrm>
            <a:off x="179067" y="2713390"/>
            <a:ext cx="4583042" cy="3036183"/>
            <a:chOff x="149700" y="2411963"/>
            <a:chExt cx="5197762" cy="3647753"/>
          </a:xfrm>
        </p:grpSpPr>
        <p:cxnSp>
          <p:nvCxnSpPr>
            <p:cNvPr id="11" name="Shape 637"/>
            <p:cNvCxnSpPr/>
            <p:nvPr/>
          </p:nvCxnSpPr>
          <p:spPr>
            <a:xfrm rot="10800000">
              <a:off x="698106" y="2722343"/>
              <a:ext cx="0" cy="2895599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2" name="Shape 638"/>
            <p:cNvCxnSpPr/>
            <p:nvPr/>
          </p:nvCxnSpPr>
          <p:spPr>
            <a:xfrm>
              <a:off x="698106" y="5617942"/>
              <a:ext cx="39624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3" name="Shape 639"/>
            <p:cNvSpPr/>
            <p:nvPr/>
          </p:nvSpPr>
          <p:spPr>
            <a:xfrm>
              <a:off x="1002906" y="3484343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640"/>
            <p:cNvSpPr/>
            <p:nvPr/>
          </p:nvSpPr>
          <p:spPr>
            <a:xfrm>
              <a:off x="1155306" y="3941544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641"/>
            <p:cNvSpPr/>
            <p:nvPr/>
          </p:nvSpPr>
          <p:spPr>
            <a:xfrm>
              <a:off x="1612500" y="4506592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642"/>
            <p:cNvSpPr/>
            <p:nvPr/>
          </p:nvSpPr>
          <p:spPr>
            <a:xfrm>
              <a:off x="903613" y="4792465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643"/>
            <p:cNvSpPr/>
            <p:nvPr/>
          </p:nvSpPr>
          <p:spPr>
            <a:xfrm>
              <a:off x="1612500" y="5027268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644"/>
            <p:cNvSpPr/>
            <p:nvPr/>
          </p:nvSpPr>
          <p:spPr>
            <a:xfrm>
              <a:off x="2298306" y="27985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645"/>
            <p:cNvSpPr/>
            <p:nvPr/>
          </p:nvSpPr>
          <p:spPr>
            <a:xfrm>
              <a:off x="2984106" y="3219506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646"/>
            <p:cNvSpPr/>
            <p:nvPr/>
          </p:nvSpPr>
          <p:spPr>
            <a:xfrm>
              <a:off x="2456479" y="3442678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647"/>
            <p:cNvSpPr/>
            <p:nvPr/>
          </p:nvSpPr>
          <p:spPr>
            <a:xfrm>
              <a:off x="3900813" y="27223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649"/>
            <p:cNvSpPr/>
            <p:nvPr/>
          </p:nvSpPr>
          <p:spPr>
            <a:xfrm>
              <a:off x="3060306" y="39034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651"/>
            <p:cNvSpPr txBox="1"/>
            <p:nvPr/>
          </p:nvSpPr>
          <p:spPr>
            <a:xfrm>
              <a:off x="149700" y="2574827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10" name="Shape 652"/>
            <p:cNvSpPr txBox="1"/>
            <p:nvPr/>
          </p:nvSpPr>
          <p:spPr>
            <a:xfrm>
              <a:off x="4661662" y="5751916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2837479" y="4506592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3598899" y="4222078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586399" y="4985779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2747604" y="5039718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342959" y="2411963"/>
              <a:ext cx="1401798" cy="358641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" name="Group 705"/>
          <p:cNvGrpSpPr/>
          <p:nvPr/>
        </p:nvGrpSpPr>
        <p:grpSpPr>
          <a:xfrm>
            <a:off x="4735483" y="2741692"/>
            <a:ext cx="3906796" cy="2817758"/>
            <a:chOff x="4866012" y="2505045"/>
            <a:chExt cx="5148613" cy="3353585"/>
          </a:xfrm>
        </p:grpSpPr>
        <p:cxnSp>
          <p:nvCxnSpPr>
            <p:cNvPr id="32" name="Shape 637"/>
            <p:cNvCxnSpPr/>
            <p:nvPr/>
          </p:nvCxnSpPr>
          <p:spPr>
            <a:xfrm rot="10800000">
              <a:off x="5414418" y="2769141"/>
              <a:ext cx="0" cy="2895599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3" name="Shape 638"/>
            <p:cNvCxnSpPr/>
            <p:nvPr/>
          </p:nvCxnSpPr>
          <p:spPr>
            <a:xfrm>
              <a:off x="5414418" y="5664740"/>
              <a:ext cx="39624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4" name="Shape 639"/>
            <p:cNvSpPr/>
            <p:nvPr/>
          </p:nvSpPr>
          <p:spPr>
            <a:xfrm>
              <a:off x="5719218" y="3531141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640"/>
            <p:cNvSpPr/>
            <p:nvPr/>
          </p:nvSpPr>
          <p:spPr>
            <a:xfrm>
              <a:off x="5871618" y="3988342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641"/>
            <p:cNvSpPr/>
            <p:nvPr/>
          </p:nvSpPr>
          <p:spPr>
            <a:xfrm>
              <a:off x="6328812" y="4553390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642"/>
            <p:cNvSpPr/>
            <p:nvPr/>
          </p:nvSpPr>
          <p:spPr>
            <a:xfrm>
              <a:off x="5619925" y="4839263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643"/>
            <p:cNvSpPr/>
            <p:nvPr/>
          </p:nvSpPr>
          <p:spPr>
            <a:xfrm>
              <a:off x="6328812" y="5074066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644"/>
            <p:cNvSpPr/>
            <p:nvPr/>
          </p:nvSpPr>
          <p:spPr>
            <a:xfrm>
              <a:off x="7014618" y="28453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645"/>
            <p:cNvSpPr/>
            <p:nvPr/>
          </p:nvSpPr>
          <p:spPr>
            <a:xfrm>
              <a:off x="7700418" y="3266304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646"/>
            <p:cNvSpPr/>
            <p:nvPr/>
          </p:nvSpPr>
          <p:spPr>
            <a:xfrm>
              <a:off x="7172791" y="3489476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647"/>
            <p:cNvSpPr/>
            <p:nvPr/>
          </p:nvSpPr>
          <p:spPr>
            <a:xfrm>
              <a:off x="8617125" y="27691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649"/>
            <p:cNvSpPr/>
            <p:nvPr/>
          </p:nvSpPr>
          <p:spPr>
            <a:xfrm>
              <a:off x="7776618" y="39502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651"/>
            <p:cNvSpPr txBox="1"/>
            <p:nvPr/>
          </p:nvSpPr>
          <p:spPr>
            <a:xfrm>
              <a:off x="4866012" y="2621625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53791" y="4553390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8315211" y="4268876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8302711" y="5032577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7463916" y="5086516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327215" y="2505045"/>
              <a:ext cx="4687410" cy="3353585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8891117" y="2884878"/>
            <a:ext cx="3654108" cy="2674572"/>
            <a:chOff x="4866012" y="2621625"/>
            <a:chExt cx="4815605" cy="3183170"/>
          </a:xfrm>
        </p:grpSpPr>
        <p:cxnSp>
          <p:nvCxnSpPr>
            <p:cNvPr id="75" name="Shape 637"/>
            <p:cNvCxnSpPr/>
            <p:nvPr/>
          </p:nvCxnSpPr>
          <p:spPr>
            <a:xfrm rot="10800000">
              <a:off x="5414418" y="2769141"/>
              <a:ext cx="0" cy="2895599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76" name="Shape 638"/>
            <p:cNvCxnSpPr/>
            <p:nvPr/>
          </p:nvCxnSpPr>
          <p:spPr>
            <a:xfrm>
              <a:off x="5414418" y="5664740"/>
              <a:ext cx="39624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77" name="Shape 639"/>
            <p:cNvSpPr/>
            <p:nvPr/>
          </p:nvSpPr>
          <p:spPr>
            <a:xfrm>
              <a:off x="5719218" y="3531141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640"/>
            <p:cNvSpPr/>
            <p:nvPr/>
          </p:nvSpPr>
          <p:spPr>
            <a:xfrm>
              <a:off x="5871618" y="3988342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641"/>
            <p:cNvSpPr/>
            <p:nvPr/>
          </p:nvSpPr>
          <p:spPr>
            <a:xfrm>
              <a:off x="6328812" y="4553390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642"/>
            <p:cNvSpPr/>
            <p:nvPr/>
          </p:nvSpPr>
          <p:spPr>
            <a:xfrm>
              <a:off x="5619925" y="4839263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643"/>
            <p:cNvSpPr/>
            <p:nvPr/>
          </p:nvSpPr>
          <p:spPr>
            <a:xfrm>
              <a:off x="6328812" y="5074066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644"/>
            <p:cNvSpPr/>
            <p:nvPr/>
          </p:nvSpPr>
          <p:spPr>
            <a:xfrm>
              <a:off x="7014618" y="28453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645"/>
            <p:cNvSpPr/>
            <p:nvPr/>
          </p:nvSpPr>
          <p:spPr>
            <a:xfrm>
              <a:off x="7700418" y="3266304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646"/>
            <p:cNvSpPr/>
            <p:nvPr/>
          </p:nvSpPr>
          <p:spPr>
            <a:xfrm>
              <a:off x="7172791" y="3489476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647"/>
            <p:cNvSpPr/>
            <p:nvPr/>
          </p:nvSpPr>
          <p:spPr>
            <a:xfrm>
              <a:off x="8617125" y="27691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649"/>
            <p:cNvSpPr/>
            <p:nvPr/>
          </p:nvSpPr>
          <p:spPr>
            <a:xfrm>
              <a:off x="7776618" y="3950241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651"/>
            <p:cNvSpPr txBox="1"/>
            <p:nvPr/>
          </p:nvSpPr>
          <p:spPr>
            <a:xfrm>
              <a:off x="4866012" y="2621625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7553791" y="4553390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315211" y="4268876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8302711" y="5032577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7463916" y="5086516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6402906" y="2953120"/>
              <a:ext cx="3278711" cy="2851675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5090276" y="5938569"/>
            <a:ext cx="3552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000" dirty="0">
                <a:latin typeface="Georgia" panose="02040502050405020303" pitchFamily="18" charset="0"/>
              </a:rPr>
              <a:t>Squares vs. everything else (circles and triangles)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304270" y="5938569"/>
            <a:ext cx="3552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000" dirty="0">
                <a:latin typeface="Georgia" panose="02040502050405020303" pitchFamily="18" charset="0"/>
              </a:rPr>
              <a:t>Squares vs. everything else (circles and triangles)</a:t>
            </a:r>
          </a:p>
        </p:txBody>
      </p:sp>
    </p:spTree>
    <p:extLst>
      <p:ext uri="{BB962C8B-B14F-4D97-AF65-F5344CB8AC3E}">
        <p14:creationId xmlns:p14="http://schemas.microsoft.com/office/powerpoint/2010/main" val="2911434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MULTICLASS LOGISTIC REGRESSION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5000" y="1292775"/>
            <a:ext cx="12115799" cy="878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Overall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 a logistic regression classifier for each class, </a:t>
            </a:r>
            <a:r>
              <a:rPr lang="en-US" sz="24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Make predictions based on which ever model outputs the highest probability for y=1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383905" y="3070891"/>
            <a:ext cx="5946525" cy="3631750"/>
            <a:chOff x="149700" y="2574827"/>
            <a:chExt cx="5197762" cy="3484889"/>
          </a:xfrm>
        </p:grpSpPr>
        <p:cxnSp>
          <p:nvCxnSpPr>
            <p:cNvPr id="68" name="Shape 637"/>
            <p:cNvCxnSpPr/>
            <p:nvPr/>
          </p:nvCxnSpPr>
          <p:spPr>
            <a:xfrm rot="10800000">
              <a:off x="698106" y="2722343"/>
              <a:ext cx="0" cy="2895599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69" name="Shape 638"/>
            <p:cNvCxnSpPr/>
            <p:nvPr/>
          </p:nvCxnSpPr>
          <p:spPr>
            <a:xfrm>
              <a:off x="698106" y="5617942"/>
              <a:ext cx="39624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70" name="Shape 639"/>
            <p:cNvSpPr/>
            <p:nvPr/>
          </p:nvSpPr>
          <p:spPr>
            <a:xfrm>
              <a:off x="1002906" y="3484343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640"/>
            <p:cNvSpPr/>
            <p:nvPr/>
          </p:nvSpPr>
          <p:spPr>
            <a:xfrm>
              <a:off x="1155306" y="3941544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641"/>
            <p:cNvSpPr/>
            <p:nvPr/>
          </p:nvSpPr>
          <p:spPr>
            <a:xfrm>
              <a:off x="1612500" y="4506592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642"/>
            <p:cNvSpPr/>
            <p:nvPr/>
          </p:nvSpPr>
          <p:spPr>
            <a:xfrm>
              <a:off x="903613" y="4792465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643"/>
            <p:cNvSpPr/>
            <p:nvPr/>
          </p:nvSpPr>
          <p:spPr>
            <a:xfrm>
              <a:off x="1612500" y="5027268"/>
              <a:ext cx="3810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644"/>
            <p:cNvSpPr/>
            <p:nvPr/>
          </p:nvSpPr>
          <p:spPr>
            <a:xfrm>
              <a:off x="2298306" y="27985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645"/>
            <p:cNvSpPr/>
            <p:nvPr/>
          </p:nvSpPr>
          <p:spPr>
            <a:xfrm>
              <a:off x="2984106" y="3219506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646"/>
            <p:cNvSpPr/>
            <p:nvPr/>
          </p:nvSpPr>
          <p:spPr>
            <a:xfrm>
              <a:off x="2456479" y="3442678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647"/>
            <p:cNvSpPr/>
            <p:nvPr/>
          </p:nvSpPr>
          <p:spPr>
            <a:xfrm>
              <a:off x="3900813" y="27223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649"/>
            <p:cNvSpPr/>
            <p:nvPr/>
          </p:nvSpPr>
          <p:spPr>
            <a:xfrm>
              <a:off x="3060306" y="3903443"/>
              <a:ext cx="381000" cy="3048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02498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651"/>
            <p:cNvSpPr txBox="1"/>
            <p:nvPr/>
          </p:nvSpPr>
          <p:spPr>
            <a:xfrm>
              <a:off x="149700" y="2574827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</a:p>
          </p:txBody>
        </p:sp>
        <p:sp>
          <p:nvSpPr>
            <p:cNvPr id="102" name="Shape 652"/>
            <p:cNvSpPr txBox="1"/>
            <p:nvPr/>
          </p:nvSpPr>
          <p:spPr>
            <a:xfrm>
              <a:off x="4661662" y="5751916"/>
              <a:ext cx="68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2837479" y="4506592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3598899" y="4222078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3586399" y="4985779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2747604" y="5039718"/>
              <a:ext cx="603827" cy="43827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157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KNOWLEDGE CHECK</a:t>
            </a: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2828310" y="1755448"/>
            <a:ext cx="9174598" cy="512474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>
              <a:buClr>
                <a:schemeClr val="dk1"/>
              </a:buClr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Suppose we’re trying to predict whether a widget is defective based on its manufacturing time in hours, </a:t>
            </a:r>
            <a:r>
              <a:rPr lang="en-US" sz="1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800" baseline="-25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number of dongles, </a:t>
            </a:r>
            <a:r>
              <a:rPr lang="en-US" sz="1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800" baseline="-25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We run a Logistic Regression (where a “1” means the widget is defective and “0” means it is not defective) on a dataset and get the following sigmoid function: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What’s the probability of a defective dongle when the manufacturing time is 2 hours and there are 5 dongles?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happens to the odds of a widget being defective as we increase the number of dongles by 1 unit?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happens to the odds of a widget being defective as we increase the manufacturing time by 1 unit?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45" name="Shape 745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032" y="2940744"/>
            <a:ext cx="3552255" cy="1112755"/>
          </a:xfrm>
          <a:prstGeom prst="rect">
            <a:avLst/>
          </a:prstGeom>
        </p:spPr>
      </p:pic>
      <p:sp>
        <p:nvSpPr>
          <p:cNvPr id="10" name="Shape 924"/>
          <p:cNvSpPr/>
          <p:nvPr/>
        </p:nvSpPr>
        <p:spPr>
          <a:xfrm>
            <a:off x="3016760" y="1415019"/>
            <a:ext cx="8950798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DIRECTIONS (5 minutes)</a:t>
            </a:r>
          </a:p>
        </p:txBody>
      </p:sp>
    </p:spTree>
    <p:extLst>
      <p:ext uri="{BB962C8B-B14F-4D97-AF65-F5344CB8AC3E}">
        <p14:creationId xmlns:p14="http://schemas.microsoft.com/office/powerpoint/2010/main" val="28757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635000" y="736600"/>
            <a:ext cx="9776098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MACHINE LEARNING UNIVERSE?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55" name="Shape 455" descr="Move mouse over image"/>
          <p:cNvPicPr preferRelativeResize="0"/>
          <p:nvPr/>
        </p:nvPicPr>
        <p:blipFill rotWithShape="1">
          <a:blip r:embed="rId3">
            <a:alphaModFix/>
          </a:blip>
          <a:srcRect l="3289" b="14644"/>
          <a:stretch/>
        </p:blipFill>
        <p:spPr>
          <a:xfrm>
            <a:off x="1473200" y="1697782"/>
            <a:ext cx="10058399" cy="553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280191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5000" y="1292775"/>
            <a:ext cx="12115799" cy="1347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Intuition: 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find the decision boundary that best separates our two classes?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AKA what are the coefficients for the linear boundary?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4" name="Shape 572"/>
          <p:cNvGrpSpPr/>
          <p:nvPr/>
        </p:nvGrpSpPr>
        <p:grpSpPr>
          <a:xfrm>
            <a:off x="699127" y="2640483"/>
            <a:ext cx="5197762" cy="3484866"/>
            <a:chOff x="3439394" y="2889250"/>
            <a:chExt cx="5197762" cy="3484866"/>
          </a:xfrm>
        </p:grpSpPr>
        <p:grpSp>
          <p:nvGrpSpPr>
            <p:cNvPr id="25" name="Shape 573"/>
            <p:cNvGrpSpPr/>
            <p:nvPr/>
          </p:nvGrpSpPr>
          <p:grpSpPr>
            <a:xfrm>
              <a:off x="3987800" y="3036765"/>
              <a:ext cx="3962399" cy="2895600"/>
              <a:chOff x="1549400" y="2279649"/>
              <a:chExt cx="3962399" cy="2895600"/>
            </a:xfrm>
          </p:grpSpPr>
          <p:cxnSp>
            <p:nvCxnSpPr>
              <p:cNvPr id="28" name="Shape 574"/>
              <p:cNvCxnSpPr/>
              <p:nvPr/>
            </p:nvCxnSpPr>
            <p:spPr>
              <a:xfrm rot="10800000">
                <a:off x="1549400" y="2279649"/>
                <a:ext cx="0" cy="28956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9" name="Shape 575"/>
              <p:cNvCxnSpPr/>
              <p:nvPr/>
            </p:nvCxnSpPr>
            <p:spPr>
              <a:xfrm>
                <a:off x="1549400" y="5175250"/>
                <a:ext cx="3962399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0" name="Shape 576"/>
              <p:cNvSpPr/>
              <p:nvPr/>
            </p:nvSpPr>
            <p:spPr>
              <a:xfrm>
                <a:off x="1854200" y="304165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Shape 577"/>
              <p:cNvSpPr/>
              <p:nvPr/>
            </p:nvSpPr>
            <p:spPr>
              <a:xfrm>
                <a:off x="2006600" y="3498851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578"/>
              <p:cNvSpPr/>
              <p:nvPr/>
            </p:nvSpPr>
            <p:spPr>
              <a:xfrm>
                <a:off x="2463794" y="4063900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579"/>
              <p:cNvSpPr/>
              <p:nvPr/>
            </p:nvSpPr>
            <p:spPr>
              <a:xfrm>
                <a:off x="1754907" y="4349773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580"/>
              <p:cNvSpPr/>
              <p:nvPr/>
            </p:nvSpPr>
            <p:spPr>
              <a:xfrm>
                <a:off x="2463794" y="4584576"/>
                <a:ext cx="381000" cy="304799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581"/>
              <p:cNvSpPr/>
              <p:nvPr/>
            </p:nvSpPr>
            <p:spPr>
              <a:xfrm>
                <a:off x="3149600" y="23558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582"/>
              <p:cNvSpPr/>
              <p:nvPr/>
            </p:nvSpPr>
            <p:spPr>
              <a:xfrm>
                <a:off x="3835400" y="277681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583"/>
              <p:cNvSpPr/>
              <p:nvPr/>
            </p:nvSpPr>
            <p:spPr>
              <a:xfrm>
                <a:off x="3307773" y="2999985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584"/>
              <p:cNvSpPr/>
              <p:nvPr/>
            </p:nvSpPr>
            <p:spPr>
              <a:xfrm>
                <a:off x="4752107" y="22796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585"/>
              <p:cNvSpPr/>
              <p:nvPr/>
            </p:nvSpPr>
            <p:spPr>
              <a:xfrm>
                <a:off x="4561607" y="3579933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586"/>
              <p:cNvSpPr/>
              <p:nvPr/>
            </p:nvSpPr>
            <p:spPr>
              <a:xfrm>
                <a:off x="3911600" y="34607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587"/>
              <p:cNvSpPr/>
              <p:nvPr/>
            </p:nvSpPr>
            <p:spPr>
              <a:xfrm>
                <a:off x="4623953" y="4235350"/>
                <a:ext cx="381000" cy="304799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rgbClr val="02498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Shape 588"/>
            <p:cNvSpPr txBox="1"/>
            <p:nvPr/>
          </p:nvSpPr>
          <p:spPr>
            <a:xfrm>
              <a:off x="3439394" y="2889250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</a:p>
          </p:txBody>
        </p:sp>
        <p:sp>
          <p:nvSpPr>
            <p:cNvPr id="27" name="Shape 589"/>
            <p:cNvSpPr txBox="1"/>
            <p:nvPr/>
          </p:nvSpPr>
          <p:spPr>
            <a:xfrm>
              <a:off x="7951356" y="6066339"/>
              <a:ext cx="68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1924920" y="2698473"/>
            <a:ext cx="1236013" cy="298512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77880" y="2712468"/>
            <a:ext cx="1578033" cy="297113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22560" y="2794371"/>
            <a:ext cx="1236013" cy="2985125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hape 644"/>
          <p:cNvSpPr/>
          <p:nvPr/>
        </p:nvSpPr>
        <p:spPr>
          <a:xfrm>
            <a:off x="5698969" y="3241353"/>
            <a:ext cx="435885" cy="317645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0249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644"/>
          <p:cNvSpPr/>
          <p:nvPr/>
        </p:nvSpPr>
        <p:spPr>
          <a:xfrm>
            <a:off x="5700369" y="3738265"/>
            <a:ext cx="435885" cy="317645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644"/>
          <p:cNvSpPr/>
          <p:nvPr/>
        </p:nvSpPr>
        <p:spPr>
          <a:xfrm>
            <a:off x="5698969" y="4244798"/>
            <a:ext cx="435885" cy="31764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3217" y="3217311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 = -2.5x + 30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43217" y="3685866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 = -2.3x + 20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43217" y="4205034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 = -3x + 40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2954" y="2398138"/>
            <a:ext cx="43578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want to build a decision boundary that best divides the two classes. There are two ways we can think of this:</a:t>
            </a:r>
          </a:p>
          <a:p>
            <a:pPr lvl="0"/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>
              <a:buAutoNum type="arabicParenBoth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fit a line such that we </a:t>
            </a: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minimize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sum of the residuals between the true label and the “strength” (aka probability) of our guess.</a:t>
            </a:r>
          </a:p>
          <a:p>
            <a:pPr lvl="0"/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(2) We </a:t>
            </a: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optimize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probabilities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make our probabilities as </a:t>
            </a: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large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possible when y = 1.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make our probabilities as </a:t>
            </a: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small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possible when y = 0.</a:t>
            </a:r>
          </a:p>
        </p:txBody>
      </p:sp>
    </p:spTree>
    <p:extLst>
      <p:ext uri="{BB962C8B-B14F-4D97-AF65-F5344CB8AC3E}">
        <p14:creationId xmlns:p14="http://schemas.microsoft.com/office/powerpoint/2010/main" val="1116969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5001" y="1292774"/>
            <a:ext cx="11784860" cy="2167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Gradient Descent is an </a:t>
            </a:r>
            <a:r>
              <a:rPr lang="en-US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iterative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process that we use to pick our decision boundary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see it as almost a guess and check – do these sets of coefficients minimize the error between my guess and the true point? If no, then keep looking for better coefficients. If yes, then stop!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y-axis represents the residuals AKA the </a:t>
            </a:r>
            <a:r>
              <a:rPr lang="en-US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cost function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the x-axis represents our parameters for the decision boundary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Notice how there is only </a:t>
            </a:r>
            <a:r>
              <a:rPr lang="en-US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point that minimizes the cost function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13" y="3584901"/>
            <a:ext cx="11029436" cy="36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74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716"/>
          <p:cNvSpPr txBox="1"/>
          <p:nvPr/>
        </p:nvSpPr>
        <p:spPr>
          <a:xfrm>
            <a:off x="635001" y="1292774"/>
            <a:ext cx="11784860" cy="2577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A random linear solution is provided as a starting point (usually a "flat" line or solution)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The solver then attempts to find a next step: we take a step in any direction and measure each performance.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If the solver finds a better solution (optimizing toward a metric such as mean squared error), this is the new starting point.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Repeat these steps until the performance is optimized and no "next steps" perform better. The size of the steps will shrink over time.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0" y="4064296"/>
            <a:ext cx="9178852" cy="303807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9090734" y="5583331"/>
            <a:ext cx="1154097" cy="993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84528" y="4438835"/>
            <a:ext cx="2396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Because we’ve minimized the residuals at this point, the set of parameters we use to define our decision boundary are here!</a:t>
            </a:r>
          </a:p>
        </p:txBody>
      </p:sp>
    </p:spTree>
    <p:extLst>
      <p:ext uri="{BB962C8B-B14F-4D97-AF65-F5344CB8AC3E}">
        <p14:creationId xmlns:p14="http://schemas.microsoft.com/office/powerpoint/2010/main" val="2689469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510" y="1292775"/>
            <a:ext cx="118230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Advantages of logistic regression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Highly interpretable (if you remember how)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Model training and prediction are 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No tuning is required (excluding regularization)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Features don't need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Can perform well with a small number of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Outputs well-calibrated predicted probabilities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Disadvantages of logistic regression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Presumes a linear relationship between the features and the log-odds of the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Performance is (generally) not competitive with the best supervised learning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Can't automatically learn feature interactions</a:t>
            </a:r>
          </a:p>
        </p:txBody>
      </p:sp>
    </p:spTree>
    <p:extLst>
      <p:ext uri="{BB962C8B-B14F-4D97-AF65-F5344CB8AC3E}">
        <p14:creationId xmlns:p14="http://schemas.microsoft.com/office/powerpoint/2010/main" val="3853543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endParaRPr lang="en-US" sz="9600" b="1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7446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EXERCISE: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PREDICTING DEFAULT</a:t>
            </a:r>
            <a:endParaRPr lang="en-US" sz="9600" b="1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18686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634999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2115799" cy="6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9" y="1521321"/>
            <a:ext cx="12011025" cy="51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7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976" name="Shape 97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4265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What’s the link function is used in logistic regression?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What criteria do we use to create our decision boundary? </a:t>
            </a:r>
            <a:endParaRPr lang="en-US"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4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 the </a:t>
            </a:r>
            <a:r>
              <a:rPr lang="en-US" sz="2400" b="0" i="1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4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do we implement a multivariate logistic regression?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24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does True Positive Rate and False Positive Rate help explain accuracy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  <p:sp>
        <p:nvSpPr>
          <p:cNvPr id="467" name="Shape 4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WHY NOT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REGRESSION?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0" b="1" i="0" u="none" strike="noStrike" cap="non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009" name="Shape 100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010" name="Shape 101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011" name="Shape 10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1139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suppose we want to predict whether a tumor is malignant or benign based on its size. </a:t>
            </a: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800" y="2813050"/>
            <a:ext cx="756738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558800" y="1465587"/>
            <a:ext cx="11734800" cy="561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Would Linear Regression work?</a:t>
            </a: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00" y="2432050"/>
            <a:ext cx="7567385" cy="327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Shape 482"/>
          <p:cNvCxnSpPr/>
          <p:nvPr/>
        </p:nvCxnSpPr>
        <p:spPr>
          <a:xfrm rot="10800000" flipH="1">
            <a:off x="2540000" y="3117850"/>
            <a:ext cx="5586185" cy="190499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83" name="Shape 483"/>
          <p:cNvCxnSpPr/>
          <p:nvPr/>
        </p:nvCxnSpPr>
        <p:spPr>
          <a:xfrm>
            <a:off x="2540000" y="4108450"/>
            <a:ext cx="2743199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4" name="Shape 484"/>
          <p:cNvCxnSpPr/>
          <p:nvPr/>
        </p:nvCxnSpPr>
        <p:spPr>
          <a:xfrm flipH="1" flipV="1">
            <a:off x="5184559" y="2796466"/>
            <a:ext cx="22441" cy="230258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85" name="Shape 485"/>
          <p:cNvSpPr txBox="1"/>
          <p:nvPr/>
        </p:nvSpPr>
        <p:spPr>
          <a:xfrm>
            <a:off x="8478487" y="1942805"/>
            <a:ext cx="4372097" cy="42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Decision Boundary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Find where y = 0.5 =&gt; x = 2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Anything larger than 2 we will classify as a malignant tumor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Anything less than 2 we will classify as a benign tumor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>
            <a:off x="5283200" y="5137149"/>
            <a:ext cx="1066799" cy="4572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7" name="Shape 487"/>
          <p:cNvSpPr txBox="1"/>
          <p:nvPr/>
        </p:nvSpPr>
        <p:spPr>
          <a:xfrm>
            <a:off x="2844800" y="3695823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635000" y="6418587"/>
            <a:ext cx="11734800" cy="561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types of problems can you foresee with this technique?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6386944" y="546684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14" y="2943065"/>
            <a:ext cx="756738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0" y="1365358"/>
            <a:ext cx="11734800" cy="9571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Problem 1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Suppose we have another training example, p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Because OLS is minimizing the residuals, it stretches out the line and moves our decision boundary!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8514" y="3451642"/>
            <a:ext cx="552449" cy="581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/>
          <p:nvPr/>
        </p:nvSpPr>
        <p:spPr>
          <a:xfrm>
            <a:off x="7464714" y="5305264"/>
            <a:ext cx="609599" cy="533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Shape 499"/>
          <p:cNvCxnSpPr/>
          <p:nvPr/>
        </p:nvCxnSpPr>
        <p:spPr>
          <a:xfrm>
            <a:off x="7464714" y="5571964"/>
            <a:ext cx="37338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0" name="Shape 500"/>
          <p:cNvCxnSpPr/>
          <p:nvPr/>
        </p:nvCxnSpPr>
        <p:spPr>
          <a:xfrm rot="10800000" flipH="1">
            <a:off x="2816514" y="3346450"/>
            <a:ext cx="8934449" cy="252082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1" name="Shape 501"/>
          <p:cNvCxnSpPr/>
          <p:nvPr/>
        </p:nvCxnSpPr>
        <p:spPr>
          <a:xfrm rot="10800000" flipH="1">
            <a:off x="2740314" y="4578311"/>
            <a:ext cx="4678218" cy="5443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flipH="1" flipV="1">
            <a:off x="7212528" y="2427195"/>
            <a:ext cx="39090" cy="315424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03" name="Shape 503"/>
          <p:cNvCxnSpPr/>
          <p:nvPr/>
        </p:nvCxnSpPr>
        <p:spPr>
          <a:xfrm rot="10800000">
            <a:off x="7464714" y="5652989"/>
            <a:ext cx="1066799" cy="4572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4" name="Shape 504"/>
          <p:cNvSpPr txBox="1"/>
          <p:nvPr/>
        </p:nvSpPr>
        <p:spPr>
          <a:xfrm>
            <a:off x="8619507" y="5939764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6</a:t>
            </a:r>
          </a:p>
        </p:txBody>
      </p:sp>
      <p:sp>
        <p:nvSpPr>
          <p:cNvPr id="505" name="Shape 505"/>
          <p:cNvSpPr/>
          <p:nvPr/>
        </p:nvSpPr>
        <p:spPr>
          <a:xfrm>
            <a:off x="5331114" y="3346450"/>
            <a:ext cx="1828800" cy="838199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Shape 506"/>
          <p:cNvCxnSpPr/>
          <p:nvPr/>
        </p:nvCxnSpPr>
        <p:spPr>
          <a:xfrm flipH="1">
            <a:off x="7062932" y="2914449"/>
            <a:ext cx="1445938" cy="53719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7" name="Shape 507"/>
          <p:cNvSpPr txBox="1"/>
          <p:nvPr/>
        </p:nvSpPr>
        <p:spPr>
          <a:xfrm>
            <a:off x="8508870" y="2432021"/>
            <a:ext cx="341501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points are now classified as benign!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045114" y="4213942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1598564" y="3848001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Shape 5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00" y="2624038"/>
            <a:ext cx="756738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0" y="1365358"/>
            <a:ext cx="11734800" cy="7618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Problem 2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Linear Regression outputs predictions &lt; 0 or &gt; 1</a:t>
            </a:r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4350" y="3157438"/>
            <a:ext cx="552449" cy="581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7493000" y="4986237"/>
            <a:ext cx="609599" cy="533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Shape 519"/>
          <p:cNvCxnSpPr/>
          <p:nvPr/>
        </p:nvCxnSpPr>
        <p:spPr>
          <a:xfrm>
            <a:off x="7493000" y="5252937"/>
            <a:ext cx="37338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0" name="Shape 520"/>
          <p:cNvCxnSpPr/>
          <p:nvPr/>
        </p:nvCxnSpPr>
        <p:spPr>
          <a:xfrm rot="10800000">
            <a:off x="5173435" y="2852638"/>
            <a:ext cx="12782" cy="24003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1" name="Shape 521"/>
          <p:cNvCxnSpPr/>
          <p:nvPr/>
        </p:nvCxnSpPr>
        <p:spPr>
          <a:xfrm flipH="1">
            <a:off x="5359399" y="2427088"/>
            <a:ext cx="1752600" cy="53329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2" name="Shape 522"/>
          <p:cNvSpPr txBox="1"/>
          <p:nvPr/>
        </p:nvSpPr>
        <p:spPr>
          <a:xfrm>
            <a:off x="7150100" y="2203450"/>
            <a:ext cx="220979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Boundary</a:t>
            </a:r>
          </a:p>
        </p:txBody>
      </p:sp>
      <p:sp>
        <p:nvSpPr>
          <p:cNvPr id="523" name="Shape 523"/>
          <p:cNvSpPr/>
          <p:nvPr/>
        </p:nvSpPr>
        <p:spPr>
          <a:xfrm>
            <a:off x="635000" y="6283126"/>
            <a:ext cx="1142999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want a model that predicts values between 0 and 1</a:t>
            </a: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want a decision boundary AKA “anything past this is class A and anything before it is class B”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9" name="Shape 52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1500</Words>
  <Application>Microsoft Office PowerPoint</Application>
  <PresentationFormat>Custom</PresentationFormat>
  <Paragraphs>369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Georgia</vt:lpstr>
      <vt:lpstr>Impact</vt:lpstr>
      <vt:lpstr>Arial</vt:lpstr>
      <vt:lpstr>Oswald</vt:lpstr>
      <vt:lpstr>Merriweather Sans</vt:lpstr>
      <vt:lpstr>White</vt:lpstr>
      <vt:lpstr>White</vt:lpstr>
      <vt:lpstr>PowerPoint Presentation</vt:lpstr>
      <vt:lpstr>TODAY’S 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Tate</dc:creator>
  <cp:lastModifiedBy>John Tate</cp:lastModifiedBy>
  <cp:revision>98</cp:revision>
  <dcterms:modified xsi:type="dcterms:W3CDTF">2017-11-29T20:42:59Z</dcterms:modified>
</cp:coreProperties>
</file>